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61b1b22a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561b1b22ad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637596a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637596a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61b1b22a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561b1b22ad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61b1b22ad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561b1b22ad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61b1b22ad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561b1b22ad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61b1b22ad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561b1b22ad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61b1b22ad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561b1b22ad_2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61b1b22ad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561b1b22ad_2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61b1b22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61b1b22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61b1b22ad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561b1b22ad_2_2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61b1b22ad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561b1b22ad_2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61b1b22ad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61b1b22ad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61b1b22ad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61b1b22ad_2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61b1b22ad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561b1b22ad_2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61b1b22ad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561b1b22ad_2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61b1b22ad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561b1b22ad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61b1b22ad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561b1b22ad_2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61b1b22ad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561b1b22ad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doi.org/10.1609/aaai.v30i1.10179" TargetMode="External"/><Relationship Id="rId4" Type="http://schemas.openxmlformats.org/officeDocument/2006/relationships/hyperlink" Target="https://doi.org/10.1109/access.2022.31448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hyperlink" Target="https://www.kaggle.com/competitions/job-recommendation/data" TargetMode="External"/><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2018325"/>
            <a:ext cx="6858000" cy="614100"/>
          </a:xfrm>
          <a:prstGeom prst="rect">
            <a:avLst/>
          </a:prstGeom>
          <a:noFill/>
          <a:ln>
            <a:noFill/>
          </a:ln>
        </p:spPr>
        <p:txBody>
          <a:bodyPr anchorCtr="0" anchor="b" bIns="34250" lIns="68550" spcFirstLastPara="1" rIns="68550" wrap="square" tIns="34250">
            <a:noAutofit/>
          </a:bodyPr>
          <a:lstStyle/>
          <a:p>
            <a:pPr indent="0" lvl="0" marL="0" rtl="0" algn="ctr">
              <a:spcBef>
                <a:spcPts val="0"/>
              </a:spcBef>
              <a:spcAft>
                <a:spcPts val="0"/>
              </a:spcAft>
              <a:buClr>
                <a:schemeClr val="dk1"/>
              </a:buClr>
              <a:buSzPts val="4500"/>
              <a:buFont typeface="Calibri"/>
              <a:buNone/>
            </a:pPr>
            <a:r>
              <a:rPr lang="en" sz="3200"/>
              <a:t>AI-Driven Automated Selection of Job-Fit Candidates using PJFNN and OCR</a:t>
            </a:r>
            <a:endParaRPr sz="3200"/>
          </a:p>
        </p:txBody>
      </p:sp>
      <p:sp>
        <p:nvSpPr>
          <p:cNvPr id="130" name="Google Shape;130;p25"/>
          <p:cNvSpPr txBox="1"/>
          <p:nvPr>
            <p:ph idx="1" type="subTitle"/>
          </p:nvPr>
        </p:nvSpPr>
        <p:spPr>
          <a:xfrm>
            <a:off x="1143002" y="3615263"/>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b="1" lang="en" sz="1400"/>
              <a:t>Team</a:t>
            </a:r>
            <a:endParaRPr sz="1400"/>
          </a:p>
          <a:p>
            <a:pPr indent="0" lvl="0" marL="0" rtl="0" algn="ctr">
              <a:lnSpc>
                <a:spcPct val="90000"/>
              </a:lnSpc>
              <a:spcBef>
                <a:spcPts val="800"/>
              </a:spcBef>
              <a:spcAft>
                <a:spcPts val="0"/>
              </a:spcAft>
              <a:buClr>
                <a:schemeClr val="dk1"/>
              </a:buClr>
              <a:buSzPts val="1800"/>
              <a:buNone/>
            </a:pPr>
            <a:r>
              <a:rPr lang="en" sz="1400"/>
              <a:t>Harshita Atray</a:t>
            </a:r>
            <a:endParaRPr sz="1400"/>
          </a:p>
          <a:p>
            <a:pPr indent="0" lvl="0" marL="0" rtl="0" algn="ctr">
              <a:lnSpc>
                <a:spcPct val="90000"/>
              </a:lnSpc>
              <a:spcBef>
                <a:spcPts val="800"/>
              </a:spcBef>
              <a:spcAft>
                <a:spcPts val="0"/>
              </a:spcAft>
              <a:buClr>
                <a:schemeClr val="dk1"/>
              </a:buClr>
              <a:buSzPts val="1800"/>
              <a:buNone/>
            </a:pPr>
            <a:r>
              <a:rPr lang="en" sz="1400"/>
              <a:t>Jianming Ma</a:t>
            </a:r>
            <a:endParaRPr sz="1400"/>
          </a:p>
        </p:txBody>
      </p:sp>
      <p:sp>
        <p:nvSpPr>
          <p:cNvPr id="131" name="Google Shape;131;p25"/>
          <p:cNvSpPr txBox="1"/>
          <p:nvPr/>
        </p:nvSpPr>
        <p:spPr>
          <a:xfrm>
            <a:off x="3028952" y="3330575"/>
            <a:ext cx="3086100" cy="2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Calibri"/>
                <a:ea typeface="Calibri"/>
                <a:cs typeface="Calibri"/>
                <a:sym typeface="Calibri"/>
              </a:rPr>
              <a:t>EAI6980 Integrated Exp. Capstone</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69775" y="50200"/>
            <a:ext cx="88320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a:t>
            </a:r>
            <a:r>
              <a:rPr lang="en"/>
              <a:t>xtract the Key Word （Term frequency–inverse document frequency）</a:t>
            </a:r>
            <a:endParaRPr/>
          </a:p>
        </p:txBody>
      </p:sp>
      <p:sp>
        <p:nvSpPr>
          <p:cNvPr id="229" name="Google Shape;229;p34"/>
          <p:cNvSpPr txBox="1"/>
          <p:nvPr>
            <p:ph idx="1" type="body"/>
          </p:nvPr>
        </p:nvSpPr>
        <p:spPr>
          <a:xfrm>
            <a:off x="155075" y="1833500"/>
            <a:ext cx="3179100" cy="30855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sz="1400"/>
              <a:t>1-gram (Unigram): refers to a single word, for example, the 1-gram features of the sentence "how are you?" include "how", "are", and "you".</a:t>
            </a:r>
            <a:br>
              <a:rPr lang="en" sz="1400"/>
            </a:br>
            <a:endParaRPr sz="1400"/>
          </a:p>
          <a:p>
            <a:pPr indent="-317500" lvl="0" marL="457200" rtl="0" algn="l">
              <a:spcBef>
                <a:spcPts val="0"/>
              </a:spcBef>
              <a:spcAft>
                <a:spcPts val="0"/>
              </a:spcAft>
              <a:buSzPts val="1400"/>
              <a:buAutoNum type="arabicPeriod"/>
            </a:pPr>
            <a:r>
              <a:rPr lang="en" sz="1400"/>
              <a:t>2-gram (Bigram): A feature consisting of two </a:t>
            </a:r>
            <a:r>
              <a:rPr lang="en" sz="1400"/>
              <a:t>consecutive</a:t>
            </a:r>
            <a:r>
              <a:rPr lang="en" sz="1400"/>
              <a:t> words. The 2-gram features for the sentence "how are you?" include ""how are" and "are you".</a:t>
            </a:r>
            <a:br>
              <a:rPr lang="en" sz="1400"/>
            </a:br>
            <a:endParaRPr sz="1400"/>
          </a:p>
          <a:p>
            <a:pPr indent="-317500" lvl="0" marL="457200" rtl="0" algn="l">
              <a:spcBef>
                <a:spcPts val="0"/>
              </a:spcBef>
              <a:spcAft>
                <a:spcPts val="0"/>
              </a:spcAft>
              <a:buSzPts val="1400"/>
              <a:buAutoNum type="arabicPeriod"/>
            </a:pPr>
            <a:r>
              <a:rPr lang="en" sz="1400"/>
              <a:t>max_features=100 indicates that only the 100 features with the highest frequency (from 1-gram and 2-gram) are selected.</a:t>
            </a:r>
            <a:endParaRPr sz="1400"/>
          </a:p>
        </p:txBody>
      </p:sp>
      <p:pic>
        <p:nvPicPr>
          <p:cNvPr id="230" name="Google Shape;230;p34"/>
          <p:cNvPicPr preferRelativeResize="0"/>
          <p:nvPr/>
        </p:nvPicPr>
        <p:blipFill>
          <a:blip r:embed="rId3">
            <a:alphaModFix/>
          </a:blip>
          <a:stretch>
            <a:fillRect/>
          </a:stretch>
        </p:blipFill>
        <p:spPr>
          <a:xfrm>
            <a:off x="0" y="1044412"/>
            <a:ext cx="9144001" cy="789076"/>
          </a:xfrm>
          <a:prstGeom prst="rect">
            <a:avLst/>
          </a:prstGeom>
          <a:noFill/>
          <a:ln>
            <a:noFill/>
          </a:ln>
        </p:spPr>
      </p:pic>
      <p:pic>
        <p:nvPicPr>
          <p:cNvPr id="231" name="Google Shape;231;p34"/>
          <p:cNvPicPr preferRelativeResize="0"/>
          <p:nvPr/>
        </p:nvPicPr>
        <p:blipFill>
          <a:blip r:embed="rId4">
            <a:alphaModFix/>
          </a:blip>
          <a:stretch>
            <a:fillRect/>
          </a:stretch>
        </p:blipFill>
        <p:spPr>
          <a:xfrm>
            <a:off x="4810775" y="3162913"/>
            <a:ext cx="3257550" cy="1200150"/>
          </a:xfrm>
          <a:prstGeom prst="rect">
            <a:avLst/>
          </a:prstGeom>
          <a:noFill/>
          <a:ln>
            <a:noFill/>
          </a:ln>
        </p:spPr>
      </p:pic>
      <p:pic>
        <p:nvPicPr>
          <p:cNvPr id="232" name="Google Shape;232;p34"/>
          <p:cNvPicPr preferRelativeResize="0"/>
          <p:nvPr/>
        </p:nvPicPr>
        <p:blipFill>
          <a:blip r:embed="rId5">
            <a:alphaModFix/>
          </a:blip>
          <a:stretch>
            <a:fillRect/>
          </a:stretch>
        </p:blipFill>
        <p:spPr>
          <a:xfrm>
            <a:off x="3334175" y="2090725"/>
            <a:ext cx="6077375" cy="394650"/>
          </a:xfrm>
          <a:prstGeom prst="rect">
            <a:avLst/>
          </a:prstGeom>
          <a:noFill/>
          <a:ln>
            <a:noFill/>
          </a:ln>
        </p:spPr>
      </p:pic>
      <p:sp>
        <p:nvSpPr>
          <p:cNvPr id="233" name="Google Shape;233;p34"/>
          <p:cNvSpPr/>
          <p:nvPr/>
        </p:nvSpPr>
        <p:spPr>
          <a:xfrm rot="5398668">
            <a:off x="5771635" y="2788638"/>
            <a:ext cx="774300" cy="340500"/>
          </a:xfrm>
          <a:prstGeom prst="rightArrow">
            <a:avLst>
              <a:gd fmla="val 50000" name="adj1"/>
              <a:gd fmla="val 50000" name="adj2"/>
            </a:avLst>
          </a:prstGeom>
          <a:solidFill>
            <a:srgbClr val="8DA9DB"/>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4" name="Google Shape;234;p34"/>
          <p:cNvSpPr txBox="1"/>
          <p:nvPr/>
        </p:nvSpPr>
        <p:spPr>
          <a:xfrm>
            <a:off x="3072000" y="2666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34"/>
          <p:cNvSpPr txBox="1"/>
          <p:nvPr/>
        </p:nvSpPr>
        <p:spPr>
          <a:xfrm>
            <a:off x="4747850" y="43034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Weights text features by calculating the importance of words in the text.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rgbClr val="1F2328"/>
                </a:solidFill>
                <a:latin typeface="Calibri"/>
                <a:ea typeface="Calibri"/>
                <a:cs typeface="Calibri"/>
                <a:sym typeface="Calibri"/>
              </a:rPr>
              <a:t>Person-Job Fit Neural Network</a:t>
            </a:r>
            <a:endParaRPr b="0" i="0" sz="3300" u="sng" cap="none" strike="noStrike">
              <a:solidFill>
                <a:schemeClr val="dk1"/>
              </a:solidFill>
              <a:latin typeface="Calibri"/>
              <a:ea typeface="Calibri"/>
              <a:cs typeface="Calibri"/>
              <a:sym typeface="Calibri"/>
            </a:endParaRPr>
          </a:p>
        </p:txBody>
      </p:sp>
      <p:sp>
        <p:nvSpPr>
          <p:cNvPr id="241" name="Google Shape;241;p35"/>
          <p:cNvSpPr txBox="1"/>
          <p:nvPr>
            <p:ph idx="1" type="body"/>
          </p:nvPr>
        </p:nvSpPr>
        <p:spPr>
          <a:xfrm>
            <a:off x="628649" y="987623"/>
            <a:ext cx="7886700" cy="3263503"/>
          </a:xfrm>
          <a:prstGeom prst="rect">
            <a:avLst/>
          </a:prstGeom>
          <a:noFill/>
          <a:ln>
            <a:noFill/>
          </a:ln>
        </p:spPr>
        <p:txBody>
          <a:bodyPr anchorCtr="0" anchor="t" bIns="34250" lIns="68550" spcFirstLastPara="1" rIns="68550" wrap="square" tIns="34250">
            <a:normAutofit/>
          </a:bodyPr>
          <a:lstStyle/>
          <a:p>
            <a:pPr indent="-254000" lvl="0" marL="342900" marR="0" rtl="0" algn="l">
              <a:lnSpc>
                <a:spcPct val="90000"/>
              </a:lnSpc>
              <a:spcBef>
                <a:spcPts val="700"/>
              </a:spcBef>
              <a:spcAft>
                <a:spcPts val="0"/>
              </a:spcAft>
              <a:buClr>
                <a:schemeClr val="dk1"/>
              </a:buClr>
              <a:buSzPts val="1400"/>
              <a:buFont typeface="Arial"/>
              <a:buChar char="•"/>
            </a:pPr>
            <a:r>
              <a:rPr b="0" i="0" lang="en" sz="2100" u="none" cap="none" strike="noStrike">
                <a:solidFill>
                  <a:schemeClr val="dk1"/>
                </a:solidFill>
                <a:latin typeface="Calibri"/>
                <a:ea typeface="Calibri"/>
                <a:cs typeface="Calibri"/>
                <a:sym typeface="Calibri"/>
              </a:rPr>
              <a:t>Job – Layer: Text - CNN</a:t>
            </a:r>
            <a:endParaRPr b="0" i="0" sz="2100" u="none" cap="none" strike="noStrike">
              <a:solidFill>
                <a:schemeClr val="dk1"/>
              </a:solidFill>
              <a:latin typeface="Calibri"/>
              <a:ea typeface="Calibri"/>
              <a:cs typeface="Calibri"/>
              <a:sym typeface="Calibri"/>
            </a:endParaRPr>
          </a:p>
        </p:txBody>
      </p:sp>
      <p:pic>
        <p:nvPicPr>
          <p:cNvPr id="242" name="Google Shape;242;p35"/>
          <p:cNvPicPr preferRelativeResize="0"/>
          <p:nvPr/>
        </p:nvPicPr>
        <p:blipFill rotWithShape="1">
          <a:blip r:embed="rId3">
            <a:alphaModFix/>
          </a:blip>
          <a:srcRect b="0" l="0" r="0" t="0"/>
          <a:stretch/>
        </p:blipFill>
        <p:spPr>
          <a:xfrm>
            <a:off x="398720" y="1362296"/>
            <a:ext cx="1935956" cy="1943099"/>
          </a:xfrm>
          <a:prstGeom prst="rect">
            <a:avLst/>
          </a:prstGeom>
          <a:noFill/>
          <a:ln>
            <a:noFill/>
          </a:ln>
        </p:spPr>
      </p:pic>
      <p:pic>
        <p:nvPicPr>
          <p:cNvPr id="243" name="Google Shape;243;p35"/>
          <p:cNvPicPr preferRelativeResize="0"/>
          <p:nvPr/>
        </p:nvPicPr>
        <p:blipFill rotWithShape="1">
          <a:blip r:embed="rId4">
            <a:alphaModFix/>
          </a:blip>
          <a:srcRect b="0" l="0" r="0" t="0"/>
          <a:stretch/>
        </p:blipFill>
        <p:spPr>
          <a:xfrm>
            <a:off x="4071605" y="1892595"/>
            <a:ext cx="4900612" cy="1314449"/>
          </a:xfrm>
          <a:prstGeom prst="rect">
            <a:avLst/>
          </a:prstGeom>
          <a:noFill/>
          <a:ln>
            <a:noFill/>
          </a:ln>
        </p:spPr>
      </p:pic>
      <p:sp>
        <p:nvSpPr>
          <p:cNvPr id="244" name="Google Shape;244;p35"/>
          <p:cNvSpPr/>
          <p:nvPr/>
        </p:nvSpPr>
        <p:spPr>
          <a:xfrm>
            <a:off x="2459629" y="2259418"/>
            <a:ext cx="1437056" cy="348881"/>
          </a:xfrm>
          <a:prstGeom prst="righ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45" name="Google Shape;245;p35"/>
          <p:cNvSpPr txBox="1"/>
          <p:nvPr/>
        </p:nvSpPr>
        <p:spPr>
          <a:xfrm>
            <a:off x="4452671" y="3696010"/>
            <a:ext cx="46782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246" name="Google Shape;246;p35"/>
          <p:cNvSpPr txBox="1"/>
          <p:nvPr/>
        </p:nvSpPr>
        <p:spPr>
          <a:xfrm>
            <a:off x="3760271" y="1114823"/>
            <a:ext cx="4303264" cy="38861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Extract local features in job text based on convolutional neural network (TextCNN).</a:t>
            </a:r>
            <a:endParaRPr b="0" i="0" sz="1100" u="none" cap="none" strike="noStrike">
              <a:solidFill>
                <a:srgbClr val="000000"/>
              </a:solidFill>
              <a:latin typeface="Arial"/>
              <a:ea typeface="Arial"/>
              <a:cs typeface="Arial"/>
              <a:sym typeface="Arial"/>
            </a:endParaRPr>
          </a:p>
        </p:txBody>
      </p:sp>
      <p:sp>
        <p:nvSpPr>
          <p:cNvPr id="247" name="Google Shape;247;p35"/>
          <p:cNvSpPr txBox="1"/>
          <p:nvPr/>
        </p:nvSpPr>
        <p:spPr>
          <a:xfrm>
            <a:off x="-50562" y="3573801"/>
            <a:ext cx="4622941" cy="891566"/>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rgbClr val="FF0000"/>
                </a:solidFill>
                <a:latin typeface="Calibri"/>
                <a:ea typeface="Calibri"/>
                <a:cs typeface="Calibri"/>
                <a:sym typeface="Calibri"/>
              </a:rPr>
              <a:t>TextCNN </a:t>
            </a:r>
            <a:r>
              <a:rPr b="0" i="0" lang="en" sz="1400" u="none" cap="none" strike="noStrike">
                <a:solidFill>
                  <a:schemeClr val="dk1"/>
                </a:solidFill>
                <a:latin typeface="Calibri"/>
                <a:ea typeface="Calibri"/>
                <a:cs typeface="Calibri"/>
                <a:sym typeface="Calibri"/>
              </a:rPr>
              <a:t>is a type of convolutional neural network used for text classification and text processing tasks. For us, It is applied to text feature extraction (and classification tasks in the field of natural language processing.)</a:t>
            </a:r>
            <a:endParaRPr b="0" i="0" sz="1400" u="none" cap="none" strike="noStrike">
              <a:solidFill>
                <a:schemeClr val="dk1"/>
              </a:solidFill>
              <a:latin typeface="Calibri"/>
              <a:ea typeface="Calibri"/>
              <a:cs typeface="Calibri"/>
              <a:sym typeface="Calibri"/>
            </a:endParaRPr>
          </a:p>
        </p:txBody>
      </p:sp>
      <p:pic>
        <p:nvPicPr>
          <p:cNvPr id="248" name="Google Shape;248;p35"/>
          <p:cNvPicPr preferRelativeResize="0"/>
          <p:nvPr/>
        </p:nvPicPr>
        <p:blipFill>
          <a:blip r:embed="rId5">
            <a:alphaModFix/>
          </a:blip>
          <a:stretch>
            <a:fillRect/>
          </a:stretch>
        </p:blipFill>
        <p:spPr>
          <a:xfrm>
            <a:off x="398725" y="1445900"/>
            <a:ext cx="1555475" cy="232375"/>
          </a:xfrm>
          <a:prstGeom prst="rect">
            <a:avLst/>
          </a:prstGeom>
          <a:noFill/>
          <a:ln>
            <a:noFill/>
          </a:ln>
        </p:spPr>
      </p:pic>
      <p:sp>
        <p:nvSpPr>
          <p:cNvPr id="249" name="Google Shape;249;p35"/>
          <p:cNvSpPr txBox="1"/>
          <p:nvPr/>
        </p:nvSpPr>
        <p:spPr>
          <a:xfrm>
            <a:off x="5291775" y="383162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31515"/>
                </a:solidFill>
                <a:latin typeface="Courier New"/>
                <a:ea typeface="Courier New"/>
                <a:cs typeface="Courier New"/>
                <a:sym typeface="Courier New"/>
              </a:rPr>
              <a:t>word2vec.model:</a:t>
            </a:r>
            <a:endParaRPr sz="1200">
              <a:solidFill>
                <a:srgbClr val="A31515"/>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alibri"/>
                <a:ea typeface="Calibri"/>
                <a:cs typeface="Calibri"/>
                <a:sym typeface="Calibri"/>
              </a:rPr>
              <a:t>Get the vector representation of  text words, </a:t>
            </a:r>
            <a:r>
              <a:rPr lang="en" sz="1200">
                <a:solidFill>
                  <a:schemeClr val="dk1"/>
                </a:solidFill>
                <a:latin typeface="Calibri"/>
                <a:ea typeface="Calibri"/>
                <a:cs typeface="Calibri"/>
                <a:sym typeface="Calibri"/>
              </a:rPr>
              <a:t>by </a:t>
            </a:r>
            <a:r>
              <a:rPr lang="en" sz="1200">
                <a:solidFill>
                  <a:schemeClr val="dk1"/>
                </a:solidFill>
                <a:latin typeface="Calibri"/>
                <a:ea typeface="Calibri"/>
                <a:cs typeface="Calibri"/>
                <a:sym typeface="Calibri"/>
              </a:rPr>
              <a:t>calculate the similarity between words.</a:t>
            </a:r>
            <a:endParaRPr/>
          </a:p>
        </p:txBody>
      </p:sp>
      <p:sp>
        <p:nvSpPr>
          <p:cNvPr id="250" name="Google Shape;250;p35"/>
          <p:cNvSpPr txBox="1"/>
          <p:nvPr/>
        </p:nvSpPr>
        <p:spPr>
          <a:xfrm>
            <a:off x="2334675" y="18926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31515"/>
                </a:solidFill>
                <a:latin typeface="Courier New"/>
                <a:ea typeface="Courier New"/>
                <a:cs typeface="Courier New"/>
                <a:sym typeface="Courier New"/>
              </a:rPr>
              <a:t>word2vec.model:</a:t>
            </a:r>
            <a:endParaRPr/>
          </a:p>
        </p:txBody>
      </p:sp>
      <p:pic>
        <p:nvPicPr>
          <p:cNvPr id="251" name="Google Shape;251;p35"/>
          <p:cNvPicPr preferRelativeResize="0"/>
          <p:nvPr/>
        </p:nvPicPr>
        <p:blipFill>
          <a:blip r:embed="rId6">
            <a:alphaModFix/>
          </a:blip>
          <a:stretch>
            <a:fillRect/>
          </a:stretch>
        </p:blipFill>
        <p:spPr>
          <a:xfrm>
            <a:off x="1157538" y="409563"/>
            <a:ext cx="7134225" cy="432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rgbClr val="1F2328"/>
                </a:solidFill>
                <a:latin typeface="Calibri"/>
                <a:ea typeface="Calibri"/>
                <a:cs typeface="Calibri"/>
                <a:sym typeface="Calibri"/>
              </a:rPr>
              <a:t>Person-Job Fit Neural Network</a:t>
            </a:r>
            <a:endParaRPr b="0" i="0" sz="3300" u="sng"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400"/>
              <a:buFont typeface="Calibri"/>
              <a:buNone/>
            </a:pPr>
            <a:r>
              <a:t/>
            </a:r>
            <a:endParaRPr b="0" i="0" sz="3300" u="none" cap="none" strike="noStrike">
              <a:solidFill>
                <a:schemeClr val="dk1"/>
              </a:solidFill>
              <a:latin typeface="Calibri"/>
              <a:ea typeface="Calibri"/>
              <a:cs typeface="Calibri"/>
              <a:sym typeface="Calibri"/>
            </a:endParaRPr>
          </a:p>
        </p:txBody>
      </p:sp>
      <p:sp>
        <p:nvSpPr>
          <p:cNvPr id="257" name="Google Shape;257;p36"/>
          <p:cNvSpPr txBox="1"/>
          <p:nvPr>
            <p:ph idx="1" type="body"/>
          </p:nvPr>
        </p:nvSpPr>
        <p:spPr>
          <a:xfrm>
            <a:off x="628649" y="770929"/>
            <a:ext cx="7886700" cy="3263504"/>
          </a:xfrm>
          <a:prstGeom prst="rect">
            <a:avLst/>
          </a:prstGeom>
          <a:noFill/>
          <a:ln>
            <a:noFill/>
          </a:ln>
        </p:spPr>
        <p:txBody>
          <a:bodyPr anchorCtr="0" anchor="t" bIns="34250" lIns="68550" spcFirstLastPara="1" rIns="68550" wrap="square" tIns="34250">
            <a:normAutofit/>
          </a:bodyPr>
          <a:lstStyle/>
          <a:p>
            <a:pPr indent="-254000" lvl="0" marL="342900" marR="0" rtl="0" algn="l">
              <a:lnSpc>
                <a:spcPct val="90000"/>
              </a:lnSpc>
              <a:spcBef>
                <a:spcPts val="700"/>
              </a:spcBef>
              <a:spcAft>
                <a:spcPts val="0"/>
              </a:spcAft>
              <a:buClr>
                <a:schemeClr val="dk1"/>
              </a:buClr>
              <a:buSzPts val="1400"/>
              <a:buFont typeface="Arial"/>
              <a:buChar char="•"/>
            </a:pPr>
            <a:r>
              <a:rPr b="0" i="0" lang="en" sz="2100" u="none" cap="none" strike="noStrike">
                <a:solidFill>
                  <a:schemeClr val="dk1"/>
                </a:solidFill>
                <a:latin typeface="Calibri"/>
                <a:ea typeface="Calibri"/>
                <a:cs typeface="Calibri"/>
                <a:sym typeface="Calibri"/>
              </a:rPr>
              <a:t>User (Candidate) – Layer: Multilayer Perceptron</a:t>
            </a:r>
            <a:endParaRPr b="0" i="0" sz="2100" u="none" cap="none" strike="noStrike">
              <a:solidFill>
                <a:schemeClr val="dk1"/>
              </a:solidFill>
              <a:latin typeface="Calibri"/>
              <a:ea typeface="Calibri"/>
              <a:cs typeface="Calibri"/>
              <a:sym typeface="Calibri"/>
            </a:endParaRPr>
          </a:p>
          <a:p>
            <a:pPr indent="-165100" lvl="0" marL="342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165100" lvl="0" marL="342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pic>
        <p:nvPicPr>
          <p:cNvPr id="258" name="Google Shape;258;p36"/>
          <p:cNvPicPr preferRelativeResize="0"/>
          <p:nvPr/>
        </p:nvPicPr>
        <p:blipFill rotWithShape="1">
          <a:blip r:embed="rId3">
            <a:alphaModFix/>
          </a:blip>
          <a:srcRect b="0" l="0" r="0" t="0"/>
          <a:stretch/>
        </p:blipFill>
        <p:spPr>
          <a:xfrm>
            <a:off x="390414" y="3504757"/>
            <a:ext cx="3257071" cy="1570025"/>
          </a:xfrm>
          <a:prstGeom prst="rect">
            <a:avLst/>
          </a:prstGeom>
          <a:noFill/>
          <a:ln>
            <a:noFill/>
          </a:ln>
        </p:spPr>
      </p:pic>
      <p:pic>
        <p:nvPicPr>
          <p:cNvPr id="259" name="Google Shape;259;p36"/>
          <p:cNvPicPr preferRelativeResize="0"/>
          <p:nvPr/>
        </p:nvPicPr>
        <p:blipFill rotWithShape="1">
          <a:blip r:embed="rId4">
            <a:alphaModFix/>
          </a:blip>
          <a:srcRect b="0" l="0" r="0" t="0"/>
          <a:stretch/>
        </p:blipFill>
        <p:spPr>
          <a:xfrm>
            <a:off x="481787" y="1086071"/>
            <a:ext cx="6156104" cy="922042"/>
          </a:xfrm>
          <a:prstGeom prst="rect">
            <a:avLst/>
          </a:prstGeom>
          <a:noFill/>
          <a:ln>
            <a:noFill/>
          </a:ln>
        </p:spPr>
      </p:pic>
      <p:sp>
        <p:nvSpPr>
          <p:cNvPr id="260" name="Google Shape;260;p36"/>
          <p:cNvSpPr/>
          <p:nvPr/>
        </p:nvSpPr>
        <p:spPr>
          <a:xfrm rot="5400000">
            <a:off x="1399963" y="2556379"/>
            <a:ext cx="1461900" cy="365400"/>
          </a:xfrm>
          <a:prstGeom prst="righ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1" name="Google Shape;261;p36"/>
          <p:cNvSpPr txBox="1"/>
          <p:nvPr/>
        </p:nvSpPr>
        <p:spPr>
          <a:xfrm>
            <a:off x="2199856" y="2300073"/>
            <a:ext cx="4267040" cy="54866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This MLP consists of two fully linear connected layers and two activation functions (ReLU, Sigmoid). For our project, this MLP is used to process user-related features.</a:t>
            </a:r>
            <a:endParaRPr b="0" i="0" sz="1100" u="none" cap="none" strike="noStrike">
              <a:solidFill>
                <a:srgbClr val="000000"/>
              </a:solidFill>
              <a:latin typeface="Arial"/>
              <a:ea typeface="Arial"/>
              <a:cs typeface="Arial"/>
              <a:sym typeface="Arial"/>
            </a:endParaRPr>
          </a:p>
        </p:txBody>
      </p:sp>
      <p:sp>
        <p:nvSpPr>
          <p:cNvPr id="262" name="Google Shape;262;p36"/>
          <p:cNvSpPr txBox="1"/>
          <p:nvPr/>
        </p:nvSpPr>
        <p:spPr>
          <a:xfrm>
            <a:off x="5320054" y="2940329"/>
            <a:ext cx="37104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800" u="none" cap="none" strike="noStrike">
                <a:solidFill>
                  <a:schemeClr val="accent1"/>
                </a:solidFill>
                <a:latin typeface="Calibri"/>
                <a:ea typeface="Calibri"/>
                <a:cs typeface="Calibri"/>
                <a:sym typeface="Calibri"/>
              </a:rPr>
              <a:t>Finally, we have another MLP that concatenates the feature vectors of job and user, which performs dimension transformation through a linear transformation layer. The final output is a scalar value indicating how well the features of user and </a:t>
            </a:r>
            <a:r>
              <a:rPr lang="en" sz="1800">
                <a:solidFill>
                  <a:schemeClr val="accent1"/>
                </a:solidFill>
                <a:latin typeface="Calibri"/>
                <a:ea typeface="Calibri"/>
                <a:cs typeface="Calibri"/>
                <a:sym typeface="Calibri"/>
              </a:rPr>
              <a:t>job description </a:t>
            </a:r>
            <a:r>
              <a:rPr b="0" i="0" lang="en" sz="1800" u="none" cap="none" strike="noStrike">
                <a:solidFill>
                  <a:schemeClr val="accent1"/>
                </a:solidFill>
                <a:latin typeface="Calibri"/>
                <a:ea typeface="Calibri"/>
                <a:cs typeface="Calibri"/>
                <a:sym typeface="Calibri"/>
              </a:rPr>
              <a:t>match.</a:t>
            </a:r>
            <a:endParaRPr b="0" i="0" sz="2100" u="none" cap="none" strike="noStrike">
              <a:solidFill>
                <a:schemeClr val="accent1"/>
              </a:solidFill>
              <a:latin typeface="Calibri"/>
              <a:ea typeface="Calibri"/>
              <a:cs typeface="Calibri"/>
              <a:sym typeface="Calibri"/>
            </a:endParaRPr>
          </a:p>
        </p:txBody>
      </p:sp>
      <p:pic>
        <p:nvPicPr>
          <p:cNvPr id="263" name="Google Shape;263;p36"/>
          <p:cNvPicPr preferRelativeResize="0"/>
          <p:nvPr/>
        </p:nvPicPr>
        <p:blipFill>
          <a:blip r:embed="rId5">
            <a:alphaModFix/>
          </a:blip>
          <a:stretch>
            <a:fillRect/>
          </a:stretch>
        </p:blipFill>
        <p:spPr>
          <a:xfrm>
            <a:off x="0" y="2571750"/>
            <a:ext cx="2011075" cy="2112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628649" y="246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Compare with other models:</a:t>
            </a:r>
            <a:endParaRPr b="0" i="0" sz="3300" u="sng" cap="none" strike="noStrike">
              <a:solidFill>
                <a:schemeClr val="dk1"/>
              </a:solidFill>
              <a:latin typeface="Calibri"/>
              <a:ea typeface="Calibri"/>
              <a:cs typeface="Calibri"/>
              <a:sym typeface="Calibri"/>
            </a:endParaRPr>
          </a:p>
        </p:txBody>
      </p:sp>
      <p:sp>
        <p:nvSpPr>
          <p:cNvPr id="269" name="Google Shape;269;p37"/>
          <p:cNvSpPr txBox="1"/>
          <p:nvPr>
            <p:ph idx="1" type="body"/>
          </p:nvPr>
        </p:nvSpPr>
        <p:spPr>
          <a:xfrm>
            <a:off x="628649" y="1369218"/>
            <a:ext cx="7886700" cy="3263503"/>
          </a:xfrm>
          <a:prstGeom prst="rect">
            <a:avLst/>
          </a:prstGeom>
          <a:noFill/>
          <a:ln>
            <a:noFill/>
          </a:ln>
        </p:spPr>
        <p:txBody>
          <a:bodyPr anchorCtr="0" anchor="t" bIns="34250" lIns="68550" spcFirstLastPara="1" rIns="68550" wrap="square" tIns="34250">
            <a:normAutofit/>
          </a:bodyPr>
          <a:lstStyle/>
          <a:p>
            <a:pPr indent="0" lvl="0" marL="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pic>
        <p:nvPicPr>
          <p:cNvPr id="270" name="Google Shape;270;p37"/>
          <p:cNvPicPr preferRelativeResize="0"/>
          <p:nvPr/>
        </p:nvPicPr>
        <p:blipFill>
          <a:blip r:embed="rId3">
            <a:alphaModFix/>
          </a:blip>
          <a:stretch>
            <a:fillRect/>
          </a:stretch>
        </p:blipFill>
        <p:spPr>
          <a:xfrm>
            <a:off x="0" y="865425"/>
            <a:ext cx="6675574" cy="2409224"/>
          </a:xfrm>
          <a:prstGeom prst="rect">
            <a:avLst/>
          </a:prstGeom>
          <a:noFill/>
          <a:ln>
            <a:noFill/>
          </a:ln>
        </p:spPr>
      </p:pic>
      <p:pic>
        <p:nvPicPr>
          <p:cNvPr id="271" name="Google Shape;271;p37"/>
          <p:cNvPicPr preferRelativeResize="0"/>
          <p:nvPr/>
        </p:nvPicPr>
        <p:blipFill>
          <a:blip r:embed="rId4">
            <a:alphaModFix/>
          </a:blip>
          <a:stretch>
            <a:fillRect/>
          </a:stretch>
        </p:blipFill>
        <p:spPr>
          <a:xfrm>
            <a:off x="314325" y="1120813"/>
            <a:ext cx="8515350" cy="30597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Problem Solution (Our Goal 2) — Automatic Resume Screening </a:t>
            </a:r>
            <a:endParaRPr b="0" i="0" sz="3300" u="none" cap="none" strike="noStrike">
              <a:solidFill>
                <a:schemeClr val="dk1"/>
              </a:solidFill>
              <a:latin typeface="Calibri"/>
              <a:ea typeface="Calibri"/>
              <a:cs typeface="Calibri"/>
              <a:sym typeface="Calibri"/>
            </a:endParaRPr>
          </a:p>
        </p:txBody>
      </p:sp>
      <p:sp>
        <p:nvSpPr>
          <p:cNvPr id="277" name="Google Shape;277;p38"/>
          <p:cNvSpPr txBox="1"/>
          <p:nvPr>
            <p:ph idx="1" type="body"/>
          </p:nvPr>
        </p:nvSpPr>
        <p:spPr>
          <a:xfrm>
            <a:off x="628649" y="1369218"/>
            <a:ext cx="7886700" cy="3263503"/>
          </a:xfrm>
          <a:prstGeom prst="rect">
            <a:avLst/>
          </a:prstGeom>
          <a:noFill/>
          <a:ln>
            <a:noFill/>
          </a:ln>
        </p:spPr>
        <p:txBody>
          <a:bodyPr anchorCtr="0" anchor="t" bIns="34250" lIns="68550" spcFirstLastPara="1" rIns="68550" wrap="square" tIns="34250">
            <a:normAutofit/>
          </a:bodyPr>
          <a:lstStyle/>
          <a:p>
            <a:pPr indent="-254000" lvl="0" marL="342900" marR="0" rtl="0" algn="l">
              <a:lnSpc>
                <a:spcPct val="90000"/>
              </a:lnSpc>
              <a:spcBef>
                <a:spcPts val="700"/>
              </a:spcBef>
              <a:spcAft>
                <a:spcPts val="0"/>
              </a:spcAft>
              <a:buClr>
                <a:schemeClr val="dk1"/>
              </a:buClr>
              <a:buSzPts val="1400"/>
              <a:buFont typeface="Arial"/>
              <a:buChar char="•"/>
            </a:pPr>
            <a:r>
              <a:rPr b="0" i="0" lang="en" sz="1700" u="none" cap="none" strike="noStrike">
                <a:solidFill>
                  <a:schemeClr val="dk1"/>
                </a:solidFill>
                <a:latin typeface="Calibri"/>
                <a:ea typeface="Calibri"/>
                <a:cs typeface="Calibri"/>
                <a:sym typeface="Calibri"/>
              </a:rPr>
              <a:t>AI models can understand key information in resumes, such as educational background, work experience, skills, etc., through </a:t>
            </a:r>
            <a:r>
              <a:rPr b="0" i="0" lang="en" sz="1700" u="none" cap="none" strike="noStrike">
                <a:solidFill>
                  <a:schemeClr val="dk1"/>
                </a:solidFill>
                <a:latin typeface="Calibri"/>
                <a:ea typeface="Calibri"/>
                <a:cs typeface="Calibri"/>
                <a:sym typeface="Calibri"/>
              </a:rPr>
              <a:t>Natural Language Processing technology</a:t>
            </a:r>
            <a:r>
              <a:rPr b="0" i="0" lang="en" sz="1700" u="none" cap="none" strike="noStrike">
                <a:solidFill>
                  <a:schemeClr val="dk1"/>
                </a:solidFill>
                <a:latin typeface="Calibri"/>
                <a:ea typeface="Calibri"/>
                <a:cs typeface="Calibri"/>
                <a:sym typeface="Calibri"/>
              </a:rPr>
              <a:t>. The model can then automatically match suitable resumes based on the given job requirements.</a:t>
            </a:r>
            <a:endParaRPr b="0" i="0" sz="1700" u="none" cap="none" strike="noStrike">
              <a:solidFill>
                <a:schemeClr val="dk1"/>
              </a:solidFill>
              <a:latin typeface="Calibri"/>
              <a:ea typeface="Calibri"/>
              <a:cs typeface="Calibri"/>
              <a:sym typeface="Calibri"/>
            </a:endParaRPr>
          </a:p>
          <a:p>
            <a:pPr indent="-273050" lvl="0" marL="342900" marR="0" rtl="0" algn="l">
              <a:lnSpc>
                <a:spcPct val="90000"/>
              </a:lnSpc>
              <a:spcBef>
                <a:spcPts val="700"/>
              </a:spcBef>
              <a:spcAft>
                <a:spcPts val="0"/>
              </a:spcAft>
              <a:buSzPts val="1700"/>
              <a:buChar char="•"/>
            </a:pPr>
            <a:r>
              <a:rPr lang="en" sz="1700"/>
              <a:t>However, most resumes uploaded on job boards are in pdf format which is difficult to parse.</a:t>
            </a:r>
            <a:endParaRPr sz="1700"/>
          </a:p>
          <a:p>
            <a:pPr indent="-273050" lvl="0" marL="342900" marR="0" rtl="0" algn="l">
              <a:lnSpc>
                <a:spcPct val="90000"/>
              </a:lnSpc>
              <a:spcBef>
                <a:spcPts val="700"/>
              </a:spcBef>
              <a:spcAft>
                <a:spcPts val="0"/>
              </a:spcAft>
              <a:buSzPts val="1700"/>
              <a:buChar char="•"/>
            </a:pPr>
            <a:r>
              <a:rPr lang="en" sz="1700"/>
              <a:t>Pdf file is converted into binary image and text is recognized from these images through </a:t>
            </a:r>
            <a:r>
              <a:rPr b="1" lang="en" sz="1700"/>
              <a:t>Optical Character Recognition</a:t>
            </a:r>
            <a:r>
              <a:rPr lang="en" sz="1700"/>
              <a:t> using Pytesseract.</a:t>
            </a:r>
            <a:endParaRPr sz="1700"/>
          </a:p>
          <a:p>
            <a:pPr indent="-273050" lvl="0" marL="342900" marR="0" rtl="0" algn="l">
              <a:lnSpc>
                <a:spcPct val="90000"/>
              </a:lnSpc>
              <a:spcBef>
                <a:spcPts val="700"/>
              </a:spcBef>
              <a:spcAft>
                <a:spcPts val="0"/>
              </a:spcAft>
              <a:buSzPts val="1700"/>
              <a:buChar char="•"/>
            </a:pPr>
            <a:r>
              <a:rPr lang="en" sz="1700"/>
              <a:t>After parsing through the resume the text can be checked and corrected manually if needed.</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t/>
            </a:r>
            <a:endParaRPr b="0" i="0" sz="3300" u="none" cap="none" strike="noStrike">
              <a:solidFill>
                <a:schemeClr val="dk1"/>
              </a:solidFill>
              <a:latin typeface="Calibri"/>
              <a:ea typeface="Calibri"/>
              <a:cs typeface="Calibri"/>
              <a:sym typeface="Calibri"/>
            </a:endParaRPr>
          </a:p>
        </p:txBody>
      </p:sp>
      <p:sp>
        <p:nvSpPr>
          <p:cNvPr id="283" name="Google Shape;283;p39"/>
          <p:cNvSpPr txBox="1"/>
          <p:nvPr>
            <p:ph idx="1" type="body"/>
          </p:nvPr>
        </p:nvSpPr>
        <p:spPr>
          <a:xfrm>
            <a:off x="628649" y="1369218"/>
            <a:ext cx="7886700" cy="3263503"/>
          </a:xfrm>
          <a:prstGeom prst="rect">
            <a:avLst/>
          </a:prstGeom>
          <a:noFill/>
          <a:ln>
            <a:noFill/>
          </a:ln>
        </p:spPr>
        <p:txBody>
          <a:bodyPr anchorCtr="0" anchor="t" bIns="34250" lIns="68550" spcFirstLastPara="1" rIns="68550" wrap="square" tIns="34250">
            <a:normAutofit/>
          </a:bodyPr>
          <a:lstStyle/>
          <a:p>
            <a:pPr indent="-165100" lvl="0" marL="342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pic>
        <p:nvPicPr>
          <p:cNvPr id="284" name="Google Shape;284;p39"/>
          <p:cNvPicPr preferRelativeResize="0"/>
          <p:nvPr/>
        </p:nvPicPr>
        <p:blipFill rotWithShape="1">
          <a:blip r:embed="rId3">
            <a:alphaModFix/>
          </a:blip>
          <a:srcRect b="0" l="0" r="0" t="0"/>
          <a:stretch/>
        </p:blipFill>
        <p:spPr>
          <a:xfrm>
            <a:off x="-78606" y="91372"/>
            <a:ext cx="9301210" cy="4976208"/>
          </a:xfrm>
          <a:prstGeom prst="rect">
            <a:avLst/>
          </a:prstGeom>
          <a:noFill/>
          <a:ln>
            <a:noFill/>
          </a:ln>
        </p:spPr>
      </p:pic>
      <p:pic>
        <p:nvPicPr>
          <p:cNvPr id="285" name="Google Shape;285;p39"/>
          <p:cNvPicPr preferRelativeResize="0"/>
          <p:nvPr/>
        </p:nvPicPr>
        <p:blipFill rotWithShape="1">
          <a:blip r:embed="rId4">
            <a:alphaModFix/>
          </a:blip>
          <a:srcRect b="0" l="0" r="0" t="0"/>
          <a:stretch/>
        </p:blipFill>
        <p:spPr>
          <a:xfrm>
            <a:off x="5242369" y="4156456"/>
            <a:ext cx="3495766" cy="952531"/>
          </a:xfrm>
          <a:prstGeom prst="rect">
            <a:avLst/>
          </a:prstGeom>
          <a:noFill/>
          <a:ln>
            <a:noFill/>
          </a:ln>
        </p:spPr>
      </p:pic>
      <p:pic>
        <p:nvPicPr>
          <p:cNvPr id="286" name="Google Shape;286;p39"/>
          <p:cNvPicPr preferRelativeResize="0"/>
          <p:nvPr/>
        </p:nvPicPr>
        <p:blipFill rotWithShape="1">
          <a:blip r:embed="rId5">
            <a:alphaModFix/>
          </a:blip>
          <a:srcRect b="0" l="0" r="0" t="0"/>
          <a:stretch/>
        </p:blipFill>
        <p:spPr>
          <a:xfrm>
            <a:off x="4733462" y="880508"/>
            <a:ext cx="4004672" cy="416702"/>
          </a:xfrm>
          <a:prstGeom prst="rect">
            <a:avLst/>
          </a:prstGeom>
          <a:noFill/>
          <a:ln>
            <a:noFill/>
          </a:ln>
        </p:spPr>
      </p:pic>
      <p:pic>
        <p:nvPicPr>
          <p:cNvPr id="287" name="Google Shape;287;p39"/>
          <p:cNvPicPr preferRelativeResize="0"/>
          <p:nvPr/>
        </p:nvPicPr>
        <p:blipFill rotWithShape="1">
          <a:blip r:embed="rId6">
            <a:alphaModFix/>
          </a:blip>
          <a:srcRect b="0" l="0" r="0" t="0"/>
          <a:stretch/>
        </p:blipFill>
        <p:spPr>
          <a:xfrm>
            <a:off x="291583" y="482194"/>
            <a:ext cx="4385929" cy="4564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 and Key Takeaways</a:t>
            </a:r>
            <a:endParaRPr/>
          </a:p>
        </p:txBody>
      </p:sp>
      <p:sp>
        <p:nvSpPr>
          <p:cNvPr id="293" name="Google Shape;293;p40"/>
          <p:cNvSpPr txBox="1"/>
          <p:nvPr>
            <p:ph idx="1" type="body"/>
          </p:nvPr>
        </p:nvSpPr>
        <p:spPr>
          <a:xfrm>
            <a:off x="628650" y="1268025"/>
            <a:ext cx="7886700" cy="3364800"/>
          </a:xfrm>
          <a:prstGeom prst="rect">
            <a:avLst/>
          </a:prstGeom>
          <a:noFill/>
          <a:ln>
            <a:noFill/>
          </a:ln>
        </p:spPr>
        <p:txBody>
          <a:bodyPr anchorCtr="0" anchor="t" bIns="34275" lIns="68575" spcFirstLastPara="1" rIns="68575" wrap="square" tIns="34275">
            <a:noAutofit/>
          </a:bodyPr>
          <a:lstStyle/>
          <a:p>
            <a:pPr indent="-297815" lvl="0" marL="457200" rtl="0" algn="l">
              <a:lnSpc>
                <a:spcPct val="115000"/>
              </a:lnSpc>
              <a:spcBef>
                <a:spcPts val="0"/>
              </a:spcBef>
              <a:spcAft>
                <a:spcPts val="0"/>
              </a:spcAft>
              <a:buSzPts val="1090"/>
              <a:buFont typeface="Arial"/>
              <a:buAutoNum type="arabicPeriod"/>
            </a:pPr>
            <a:r>
              <a:rPr b="0" i="0" lang="en" sz="1685">
                <a:latin typeface="Arial"/>
                <a:ea typeface="Arial"/>
                <a:cs typeface="Arial"/>
                <a:sym typeface="Arial"/>
              </a:rPr>
              <a:t>PJFNN offers the best </a:t>
            </a:r>
            <a:r>
              <a:rPr lang="en" sz="1685">
                <a:latin typeface="Arial"/>
                <a:ea typeface="Arial"/>
                <a:cs typeface="Arial"/>
                <a:sym typeface="Arial"/>
              </a:rPr>
              <a:t>performance metrics followed by Random Forest.</a:t>
            </a:r>
            <a:endParaRPr sz="1685">
              <a:latin typeface="Arial"/>
              <a:ea typeface="Arial"/>
              <a:cs typeface="Arial"/>
              <a:sym typeface="Arial"/>
            </a:endParaRPr>
          </a:p>
          <a:p>
            <a:pPr indent="0" lvl="0" marL="0" rtl="0" algn="l">
              <a:lnSpc>
                <a:spcPct val="115000"/>
              </a:lnSpc>
              <a:spcBef>
                <a:spcPts val="0"/>
              </a:spcBef>
              <a:spcAft>
                <a:spcPts val="0"/>
              </a:spcAft>
              <a:buNone/>
            </a:pPr>
            <a:r>
              <a:t/>
            </a:r>
            <a:endParaRPr sz="1685">
              <a:latin typeface="Arial"/>
              <a:ea typeface="Arial"/>
              <a:cs typeface="Arial"/>
              <a:sym typeface="Arial"/>
            </a:endParaRPr>
          </a:p>
          <a:p>
            <a:pPr indent="-335597" lvl="0" marL="457200" rtl="0" algn="l">
              <a:lnSpc>
                <a:spcPct val="115000"/>
              </a:lnSpc>
              <a:spcBef>
                <a:spcPts val="0"/>
              </a:spcBef>
              <a:spcAft>
                <a:spcPts val="0"/>
              </a:spcAft>
              <a:buSzPts val="1685"/>
              <a:buFont typeface="Arial"/>
              <a:buAutoNum type="arabicPeriod"/>
            </a:pPr>
            <a:r>
              <a:rPr lang="en" sz="1685">
                <a:latin typeface="Arial"/>
                <a:ea typeface="Arial"/>
                <a:cs typeface="Arial"/>
                <a:sym typeface="Arial"/>
              </a:rPr>
              <a:t>Changing the model hyperparameters improved the accuracy and other performance metrics. The accuracy increased to 0.771. Hyperparameter optimization is a necessary part of modeling for the best model performance.</a:t>
            </a:r>
            <a:endParaRPr sz="1685">
              <a:latin typeface="Arial"/>
              <a:ea typeface="Arial"/>
              <a:cs typeface="Arial"/>
              <a:sym typeface="Arial"/>
            </a:endParaRPr>
          </a:p>
          <a:p>
            <a:pPr indent="0" lvl="0" marL="0" rtl="0" algn="l">
              <a:lnSpc>
                <a:spcPct val="115000"/>
              </a:lnSpc>
              <a:spcBef>
                <a:spcPts val="0"/>
              </a:spcBef>
              <a:spcAft>
                <a:spcPts val="0"/>
              </a:spcAft>
              <a:buSzPts val="935"/>
              <a:buNone/>
            </a:pPr>
            <a:r>
              <a:t/>
            </a:r>
            <a:endParaRPr sz="1685">
              <a:latin typeface="Arial"/>
              <a:ea typeface="Arial"/>
              <a:cs typeface="Arial"/>
              <a:sym typeface="Arial"/>
            </a:endParaRPr>
          </a:p>
          <a:p>
            <a:pPr indent="-297815" lvl="0" marL="457200" rtl="0" algn="l">
              <a:lnSpc>
                <a:spcPct val="115000"/>
              </a:lnSpc>
              <a:spcBef>
                <a:spcPts val="0"/>
              </a:spcBef>
              <a:spcAft>
                <a:spcPts val="0"/>
              </a:spcAft>
              <a:buSzPts val="1090"/>
              <a:buFont typeface="Arial"/>
              <a:buAutoNum type="arabicPeriod"/>
            </a:pPr>
            <a:r>
              <a:rPr lang="en" sz="1685">
                <a:latin typeface="Arial"/>
                <a:ea typeface="Arial"/>
                <a:cs typeface="Arial"/>
                <a:sym typeface="Arial"/>
              </a:rPr>
              <a:t>A balance of automation and human decision</a:t>
            </a:r>
            <a:endParaRPr sz="1685">
              <a:latin typeface="Arial"/>
              <a:ea typeface="Arial"/>
              <a:cs typeface="Arial"/>
              <a:sym typeface="Arial"/>
            </a:endParaRPr>
          </a:p>
          <a:p>
            <a:pPr indent="0" lvl="0" marL="914400" rtl="0" algn="l">
              <a:lnSpc>
                <a:spcPct val="115000"/>
              </a:lnSpc>
              <a:spcBef>
                <a:spcPts val="0"/>
              </a:spcBef>
              <a:spcAft>
                <a:spcPts val="0"/>
              </a:spcAft>
              <a:buSzPts val="935"/>
              <a:buNone/>
            </a:pPr>
            <a:r>
              <a:rPr lang="en" sz="1685">
                <a:latin typeface="Arial"/>
                <a:ea typeface="Arial"/>
                <a:cs typeface="Arial"/>
                <a:sym typeface="Arial"/>
              </a:rPr>
              <a:t>Since AI removes subjective bias and humans can monitor bias in data and model, there needs to be a balance between the two to make the best decision.</a:t>
            </a:r>
            <a:endParaRPr sz="168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Future work</a:t>
            </a:r>
            <a:endParaRPr/>
          </a:p>
        </p:txBody>
      </p:sp>
      <p:sp>
        <p:nvSpPr>
          <p:cNvPr id="299" name="Google Shape;299;p4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317500" lvl="0" marL="457200" rtl="0" algn="l">
              <a:lnSpc>
                <a:spcPct val="115000"/>
              </a:lnSpc>
              <a:spcBef>
                <a:spcPts val="800"/>
              </a:spcBef>
              <a:spcAft>
                <a:spcPts val="0"/>
              </a:spcAft>
              <a:buSzPts val="1400"/>
              <a:buChar char="•"/>
            </a:pPr>
            <a:r>
              <a:rPr lang="en" sz="1400"/>
              <a:t>The accuracy of the model could be improved by gaining more and more information about the applicant to introduce more features.</a:t>
            </a:r>
            <a:endParaRPr sz="1400"/>
          </a:p>
          <a:p>
            <a:pPr indent="0" lvl="0" marL="0" rtl="0" algn="l">
              <a:lnSpc>
                <a:spcPct val="115000"/>
              </a:lnSpc>
              <a:spcBef>
                <a:spcPts val="800"/>
              </a:spcBef>
              <a:spcAft>
                <a:spcPts val="0"/>
              </a:spcAft>
              <a:buNone/>
            </a:pPr>
            <a:r>
              <a:t/>
            </a:r>
            <a:endParaRPr sz="1400"/>
          </a:p>
          <a:p>
            <a:pPr indent="-317500" lvl="0" marL="457200" rtl="0" algn="l">
              <a:lnSpc>
                <a:spcPct val="115000"/>
              </a:lnSpc>
              <a:spcBef>
                <a:spcPts val="800"/>
              </a:spcBef>
              <a:spcAft>
                <a:spcPts val="0"/>
              </a:spcAft>
              <a:buSzPts val="1400"/>
              <a:buChar char="•"/>
            </a:pPr>
            <a:r>
              <a:rPr lang="en" sz="1400"/>
              <a:t>The model relies on the accuracy of the applicant’s resume and the information provided by the applicants about their skills. For more reliable results the employee’s technical skills as well as soft skills must be tested and compared to the job profile to ensure fairness. However, more research is needed to determine a fair skill assessment method.</a:t>
            </a:r>
            <a:endParaRPr sz="1400"/>
          </a:p>
          <a:p>
            <a:pPr indent="0" lvl="0" marL="457200" rtl="0" algn="l">
              <a:lnSpc>
                <a:spcPct val="115000"/>
              </a:lnSpc>
              <a:spcBef>
                <a:spcPts val="800"/>
              </a:spcBef>
              <a:spcAft>
                <a:spcPts val="0"/>
              </a:spcAft>
              <a:buNone/>
            </a:pPr>
            <a:r>
              <a:t/>
            </a:r>
            <a:endParaRPr sz="1400"/>
          </a:p>
          <a:p>
            <a:pPr indent="-317500" lvl="0" marL="457200" rtl="0" algn="l">
              <a:lnSpc>
                <a:spcPct val="115000"/>
              </a:lnSpc>
              <a:spcBef>
                <a:spcPts val="800"/>
              </a:spcBef>
              <a:spcAft>
                <a:spcPts val="0"/>
              </a:spcAft>
              <a:buSzPts val="1400"/>
              <a:buChar char="•"/>
            </a:pPr>
            <a:r>
              <a:rPr lang="en" sz="1400"/>
              <a:t>Named Entity Recognition (NER) using libraries like SpaCy along with Optical Character Recognition (OCR) for even more accurate identification of relevant keywords, name, location, companies, etc. in the resume.</a:t>
            </a:r>
            <a:endParaRPr sz="1400"/>
          </a:p>
          <a:p>
            <a:pPr indent="0" lvl="0" marL="0" rtl="0" algn="l">
              <a:lnSpc>
                <a:spcPct val="115000"/>
              </a:lnSpc>
              <a:spcBef>
                <a:spcPts val="80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References</a:t>
            </a:r>
            <a:endParaRPr/>
          </a:p>
        </p:txBody>
      </p:sp>
      <p:sp>
        <p:nvSpPr>
          <p:cNvPr id="305" name="Google Shape;305;p42"/>
          <p:cNvSpPr txBox="1"/>
          <p:nvPr>
            <p:ph idx="1" type="body"/>
          </p:nvPr>
        </p:nvSpPr>
        <p:spPr>
          <a:xfrm>
            <a:off x="628650" y="1164700"/>
            <a:ext cx="7886700" cy="3468000"/>
          </a:xfrm>
          <a:prstGeom prst="rect">
            <a:avLst/>
          </a:prstGeom>
          <a:noFill/>
          <a:ln>
            <a:noFill/>
          </a:ln>
        </p:spPr>
        <p:txBody>
          <a:bodyPr anchorCtr="0" anchor="t" bIns="34275" lIns="68575" spcFirstLastPara="1" rIns="68575" wrap="square" tIns="34275">
            <a:normAutofit fontScale="55000"/>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Jiang, J., Ye, S., Wang, W., Xu, J., &amp; Luo, X. (2020, October 19). Learning Effective Representations for Person-Job Fit by Feature Fusion. </a:t>
            </a:r>
            <a:r>
              <a:rPr i="1" lang="en" sz="1600">
                <a:latin typeface="Times New Roman"/>
                <a:ea typeface="Times New Roman"/>
                <a:cs typeface="Times New Roman"/>
                <a:sym typeface="Times New Roman"/>
              </a:rPr>
              <a:t>Proceedings of the 29th ACM International Conference on Information &amp; Knowledge Management</a:t>
            </a:r>
            <a:r>
              <a:rPr lang="en" sz="1600">
                <a:latin typeface="Times New Roman"/>
                <a:ea typeface="Times New Roman"/>
                <a:cs typeface="Times New Roman"/>
                <a:sym typeface="Times New Roman"/>
              </a:rPr>
              <a:t>. https://doi.org/10.1145/3340531.3412717</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Zhang, Y., Ai, Q., Chen, X., &amp; Croft, W. B. (2017, November 6). Joint Representation Learning for Top-N Recommendation with Heterogeneous Information Sources. </a:t>
            </a:r>
            <a:r>
              <a:rPr i="1" lang="en" sz="1600">
                <a:latin typeface="Times New Roman"/>
                <a:ea typeface="Times New Roman"/>
                <a:cs typeface="Times New Roman"/>
                <a:sym typeface="Times New Roman"/>
              </a:rPr>
              <a:t>Proceedings of the 2017 ACM on Conference on Information and Knowledge Management</a:t>
            </a:r>
            <a:r>
              <a:rPr lang="en" sz="1600">
                <a:latin typeface="Times New Roman"/>
                <a:ea typeface="Times New Roman"/>
                <a:cs typeface="Times New Roman"/>
                <a:sym typeface="Times New Roman"/>
              </a:rPr>
              <a:t>. https://doi.org/10.1145/3132847.3132892</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Wang, Z., Wei, W., Xu, C., Xu, J., &amp; Mao, X. L. (2022, August). Person-job fit estimation from candidate profile and related recruitment history with co-attention neural networks. </a:t>
            </a:r>
            <a:r>
              <a:rPr i="1" lang="en" sz="1600">
                <a:latin typeface="Times New Roman"/>
                <a:ea typeface="Times New Roman"/>
                <a:cs typeface="Times New Roman"/>
                <a:sym typeface="Times New Roman"/>
              </a:rPr>
              <a:t>Neurocomputing</a:t>
            </a:r>
            <a:r>
              <a:rPr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501</a:t>
            </a:r>
            <a:r>
              <a:rPr lang="en" sz="1600">
                <a:latin typeface="Times New Roman"/>
                <a:ea typeface="Times New Roman"/>
                <a:cs typeface="Times New Roman"/>
                <a:sym typeface="Times New Roman"/>
              </a:rPr>
              <a:t>, 14–24. https://doi.org/10.1016/j.neucom.2022.06.012</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Robbins, S. P. (2001). </a:t>
            </a:r>
            <a:r>
              <a:rPr i="1" lang="en" sz="1600">
                <a:latin typeface="Times New Roman"/>
                <a:ea typeface="Times New Roman"/>
                <a:cs typeface="Times New Roman"/>
                <a:sym typeface="Times New Roman"/>
              </a:rPr>
              <a:t>Organizational behavior</a:t>
            </a:r>
            <a:r>
              <a:rPr lang="en" sz="1600">
                <a:latin typeface="Times New Roman"/>
                <a:ea typeface="Times New Roman"/>
                <a:cs typeface="Times New Roman"/>
                <a:sym typeface="Times New Roman"/>
              </a:rPr>
              <a:t> (9th ed.). Upper Saddle River, NJ: Prentice Hall. </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Carless, S. A. (2005, September). Person-job fit versus person-organization fit as predictors of organizational attraction and job acceptance intentions: A longitudinal study. </a:t>
            </a:r>
            <a:r>
              <a:rPr i="1" lang="en" sz="1600">
                <a:latin typeface="Times New Roman"/>
                <a:ea typeface="Times New Roman"/>
                <a:cs typeface="Times New Roman"/>
                <a:sym typeface="Times New Roman"/>
              </a:rPr>
              <a:t>Journal of Occupational and Organizational Psychology</a:t>
            </a:r>
            <a:r>
              <a:rPr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78</a:t>
            </a:r>
            <a:r>
              <a:rPr lang="en" sz="1600">
                <a:latin typeface="Times New Roman"/>
                <a:ea typeface="Times New Roman"/>
                <a:cs typeface="Times New Roman"/>
                <a:sym typeface="Times New Roman"/>
              </a:rPr>
              <a:t>(3), 411–429. https://doi.org/10.1348/096317905x25995</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Poropat, A. E. (2009, March). A meta-analysis of the five-factor model of personality and academic performance. </a:t>
            </a:r>
            <a:r>
              <a:rPr i="1" lang="en" sz="1600">
                <a:latin typeface="Times New Roman"/>
                <a:ea typeface="Times New Roman"/>
                <a:cs typeface="Times New Roman"/>
                <a:sym typeface="Times New Roman"/>
              </a:rPr>
              <a:t>Psychological Bulletin</a:t>
            </a:r>
            <a:r>
              <a:rPr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135</a:t>
            </a:r>
            <a:r>
              <a:rPr lang="en" sz="1600">
                <a:latin typeface="Times New Roman"/>
                <a:ea typeface="Times New Roman"/>
                <a:cs typeface="Times New Roman"/>
                <a:sym typeface="Times New Roman"/>
              </a:rPr>
              <a:t>(2), 322–338. https://doi.org/10.1037/a0014996</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Cao, S., Lu, W., &amp; Xu, Q. (2016, February 21). </a:t>
            </a:r>
            <a:r>
              <a:rPr i="1" lang="en" sz="1600">
                <a:latin typeface="Times New Roman"/>
                <a:ea typeface="Times New Roman"/>
                <a:cs typeface="Times New Roman"/>
                <a:sym typeface="Times New Roman"/>
              </a:rPr>
              <a:t>Deep Neural Networks for Learning Graph Representations | Proceedings of the AAAI Conference on Artificial Intelligence</a:t>
            </a:r>
            <a:r>
              <a:rPr lang="en" sz="1600">
                <a:latin typeface="Times New Roman"/>
                <a:ea typeface="Times New Roman"/>
                <a:cs typeface="Times New Roman"/>
                <a:sym typeface="Times New Roman"/>
              </a:rPr>
              <a:t>. Deep Neural Networks for Learning Graph Representations | Proceedings of the AAAI Conference on Artificial Intelligence. </a:t>
            </a:r>
            <a:r>
              <a:rPr lang="en" sz="16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https://doi.org/10.1609/aaai.v30i1.10179</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Zhu, C., Zhu, H., Xiong, H., Ma, C., Xie, F., Ding, P., &amp; Li, P. (2018). Person-job fit: Adapting the Right Talent for the Right Job with Joint Representation Learning. </a:t>
            </a:r>
            <a:r>
              <a:rPr i="1" lang="en" sz="1600">
                <a:latin typeface="Times New Roman"/>
                <a:ea typeface="Times New Roman"/>
                <a:cs typeface="Times New Roman"/>
                <a:sym typeface="Times New Roman"/>
              </a:rPr>
              <a:t>ACM Transactions on Management Information Systems</a:t>
            </a:r>
            <a:r>
              <a:rPr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9</a:t>
            </a:r>
            <a:r>
              <a:rPr lang="en" sz="1600">
                <a:latin typeface="Times New Roman"/>
                <a:ea typeface="Times New Roman"/>
                <a:cs typeface="Times New Roman"/>
                <a:sym typeface="Times New Roman"/>
              </a:rPr>
              <a:t>(3), 1–17. https://doi.org/10.1145/3234465 </a:t>
            </a:r>
            <a:endParaRPr sz="1600">
              <a:latin typeface="Times New Roman"/>
              <a:ea typeface="Times New Roman"/>
              <a:cs typeface="Times New Roman"/>
              <a:sym typeface="Times New Roman"/>
            </a:endParaRPr>
          </a:p>
          <a:p>
            <a:pPr indent="0" lvl="0" marL="0" rtl="0" algn="l">
              <a:lnSpc>
                <a:spcPct val="115000"/>
              </a:lnSpc>
              <a:spcBef>
                <a:spcPts val="500"/>
              </a:spcBef>
              <a:spcAft>
                <a:spcPts val="0"/>
              </a:spcAft>
              <a:buNone/>
            </a:pPr>
            <a:r>
              <a:rPr lang="en" sz="1600">
                <a:latin typeface="Times New Roman"/>
                <a:ea typeface="Times New Roman"/>
                <a:cs typeface="Times New Roman"/>
                <a:sym typeface="Times New Roman"/>
              </a:rPr>
              <a:t>Chandio, A. A., Asikuzzaman, M., Pickering, M. R., &amp; Leghari, M. (2022). Cursive Text Recognition in Natural Scene Images Using Deep Convolutional Recurrent Neural Network. </a:t>
            </a:r>
            <a:r>
              <a:rPr i="1" lang="en" sz="1600">
                <a:latin typeface="Times New Roman"/>
                <a:ea typeface="Times New Roman"/>
                <a:cs typeface="Times New Roman"/>
                <a:sym typeface="Times New Roman"/>
              </a:rPr>
              <a:t>IEEE Access</a:t>
            </a:r>
            <a:r>
              <a:rPr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10</a:t>
            </a:r>
            <a:r>
              <a:rPr lang="en" sz="1600">
                <a:latin typeface="Times New Roman"/>
                <a:ea typeface="Times New Roman"/>
                <a:cs typeface="Times New Roman"/>
                <a:sym typeface="Times New Roman"/>
              </a:rPr>
              <a:t>, 10062–10078. </a:t>
            </a:r>
            <a:r>
              <a:rPr lang="en" sz="16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https://doi.org/10.1109/access.2022.3144844</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15000"/>
              </a:lnSpc>
              <a:spcBef>
                <a:spcPts val="500"/>
              </a:spcBef>
              <a:spcAft>
                <a:spcPts val="500"/>
              </a:spcAft>
              <a:buNone/>
            </a:pPr>
            <a:r>
              <a:rPr lang="en" sz="1600">
                <a:latin typeface="Times New Roman"/>
                <a:ea typeface="Times New Roman"/>
                <a:cs typeface="Times New Roman"/>
                <a:sym typeface="Times New Roman"/>
              </a:rPr>
              <a:t>Rice, S. V., Nagy, G., &amp; Nartker, T. A. (1999). </a:t>
            </a:r>
            <a:r>
              <a:rPr i="1" lang="en" sz="1600">
                <a:latin typeface="Times New Roman"/>
                <a:ea typeface="Times New Roman"/>
                <a:cs typeface="Times New Roman"/>
                <a:sym typeface="Times New Roman"/>
              </a:rPr>
              <a:t>Optical Character Recognition</a:t>
            </a:r>
            <a:r>
              <a:rPr lang="en" sz="1600">
                <a:latin typeface="Times New Roman"/>
                <a:ea typeface="Times New Roman"/>
                <a:cs typeface="Times New Roman"/>
                <a:sym typeface="Times New Roman"/>
              </a:rPr>
              <a:t>. https://doi.org/10.1007/978-1-4615-5021-1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Problem Statement</a:t>
            </a:r>
            <a:endParaRPr b="0" i="0" sz="3300" u="sng" cap="none" strike="noStrike">
              <a:solidFill>
                <a:schemeClr val="dk1"/>
              </a:solidFill>
              <a:latin typeface="Calibri"/>
              <a:ea typeface="Calibri"/>
              <a:cs typeface="Calibri"/>
              <a:sym typeface="Calibri"/>
            </a:endParaRPr>
          </a:p>
        </p:txBody>
      </p:sp>
      <p:sp>
        <p:nvSpPr>
          <p:cNvPr id="137" name="Google Shape;137;p26"/>
          <p:cNvSpPr txBox="1"/>
          <p:nvPr>
            <p:ph idx="1" type="body"/>
          </p:nvPr>
        </p:nvSpPr>
        <p:spPr>
          <a:xfrm>
            <a:off x="628649" y="1369218"/>
            <a:ext cx="7886700" cy="3263503"/>
          </a:xfrm>
          <a:prstGeom prst="rect">
            <a:avLst/>
          </a:prstGeom>
          <a:noFill/>
          <a:ln>
            <a:noFill/>
          </a:ln>
        </p:spPr>
        <p:txBody>
          <a:bodyPr anchorCtr="0" anchor="t" bIns="34250" lIns="68550" spcFirstLastPara="1" rIns="68550" wrap="square" tIns="34250">
            <a:normAutofit fontScale="85000" lnSpcReduction="10000"/>
          </a:bodyPr>
          <a:lstStyle/>
          <a:p>
            <a:pPr indent="-251459" lvl="0" marL="342900" marR="0" rtl="0" algn="l">
              <a:lnSpc>
                <a:spcPct val="90000"/>
              </a:lnSpc>
              <a:spcBef>
                <a:spcPts val="700"/>
              </a:spcBef>
              <a:spcAft>
                <a:spcPts val="0"/>
              </a:spcAft>
              <a:buClr>
                <a:schemeClr val="dk1"/>
              </a:buClr>
              <a:buSzPct val="76190"/>
              <a:buFont typeface="Arial"/>
              <a:buChar char="•"/>
            </a:pPr>
            <a:r>
              <a:rPr b="0" i="0" lang="en" sz="2100" u="none" cap="none" strike="noStrike">
                <a:solidFill>
                  <a:schemeClr val="dk1"/>
                </a:solidFill>
                <a:latin typeface="Calibri"/>
                <a:ea typeface="Calibri"/>
                <a:cs typeface="Calibri"/>
                <a:sym typeface="Calibri"/>
              </a:rPr>
              <a:t>In today's globalized and </a:t>
            </a:r>
            <a:r>
              <a:rPr lang="en"/>
              <a:t>digitized</a:t>
            </a:r>
            <a:r>
              <a:rPr b="0" i="0" lang="en" sz="2100" u="none" cap="none" strike="noStrike">
                <a:solidFill>
                  <a:schemeClr val="dk1"/>
                </a:solidFill>
                <a:latin typeface="Calibri"/>
                <a:ea typeface="Calibri"/>
                <a:cs typeface="Calibri"/>
                <a:sym typeface="Calibri"/>
              </a:rPr>
              <a:t> recruiting environment, companies face the challenge of selecting the most suitable candidate for a particular position from among a </a:t>
            </a:r>
            <a:r>
              <a:rPr b="1" i="0" lang="en" sz="2100" u="none" cap="none" strike="noStrike">
                <a:solidFill>
                  <a:schemeClr val="dk1"/>
                </a:solidFill>
              </a:rPr>
              <a:t>large number of applicants</a:t>
            </a:r>
            <a:r>
              <a:rPr b="0" i="0" lang="en"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a:p>
            <a:pPr indent="0" lvl="0" marL="88900" marR="0" rtl="0" algn="l">
              <a:lnSpc>
                <a:spcPct val="90000"/>
              </a:lnSpc>
              <a:spcBef>
                <a:spcPts val="700"/>
              </a:spcBef>
              <a:spcAft>
                <a:spcPts val="0"/>
              </a:spcAft>
              <a:buClr>
                <a:schemeClr val="dk1"/>
              </a:buClr>
              <a:buSzPct val="76190"/>
              <a:buFont typeface="Arial"/>
              <a:buNone/>
            </a:pPr>
            <a:r>
              <a:t/>
            </a:r>
            <a:endParaRPr b="0" i="0" sz="2100" u="none" cap="none" strike="noStrike">
              <a:solidFill>
                <a:schemeClr val="dk1"/>
              </a:solidFill>
              <a:latin typeface="Calibri"/>
              <a:ea typeface="Calibri"/>
              <a:cs typeface="Calibri"/>
              <a:sym typeface="Calibri"/>
            </a:endParaRPr>
          </a:p>
          <a:p>
            <a:pPr indent="-251459" lvl="0" marL="342900" marR="0" rtl="0" algn="l">
              <a:lnSpc>
                <a:spcPct val="90000"/>
              </a:lnSpc>
              <a:spcBef>
                <a:spcPts val="700"/>
              </a:spcBef>
              <a:spcAft>
                <a:spcPts val="0"/>
              </a:spcAft>
              <a:buClr>
                <a:schemeClr val="dk1"/>
              </a:buClr>
              <a:buSzPct val="76190"/>
              <a:buFont typeface="Arial"/>
              <a:buChar char="•"/>
            </a:pPr>
            <a:r>
              <a:rPr b="0" i="0" lang="en" sz="2100" u="none" cap="none" strike="noStrike">
                <a:solidFill>
                  <a:schemeClr val="dk1"/>
                </a:solidFill>
                <a:latin typeface="Calibri"/>
                <a:ea typeface="Calibri"/>
                <a:cs typeface="Calibri"/>
                <a:sym typeface="Calibri"/>
              </a:rPr>
              <a:t>In addition, manual screening of resumes may not guarantee </a:t>
            </a:r>
            <a:r>
              <a:rPr b="1" i="0" lang="en" sz="2100" u="none" cap="none" strike="noStrike">
                <a:solidFill>
                  <a:schemeClr val="dk1"/>
                </a:solidFill>
              </a:rPr>
              <a:t>consistency and accuracy</a:t>
            </a:r>
            <a:r>
              <a:rPr b="0" i="0" lang="en" sz="2100" u="none" cap="none" strike="noStrike">
                <a:solidFill>
                  <a:schemeClr val="dk1"/>
                </a:solidFill>
                <a:latin typeface="Calibri"/>
                <a:ea typeface="Calibri"/>
                <a:cs typeface="Calibri"/>
                <a:sym typeface="Calibri"/>
              </a:rPr>
              <a:t> of </a:t>
            </a:r>
            <a:r>
              <a:rPr lang="en"/>
              <a:t>decision</a:t>
            </a:r>
            <a:r>
              <a:rPr b="0" i="0" lang="en" sz="2100" u="none" cap="none" strike="noStrike">
                <a:solidFill>
                  <a:schemeClr val="dk1"/>
                </a:solidFill>
                <a:latin typeface="Calibri"/>
                <a:ea typeface="Calibri"/>
                <a:cs typeface="Calibri"/>
                <a:sym typeface="Calibri"/>
              </a:rPr>
              <a:t> when they faced with a large number of applications.</a:t>
            </a:r>
            <a:endParaRPr/>
          </a:p>
          <a:p>
            <a:pPr indent="0" lvl="0" marL="342900" marR="0" rtl="0" algn="l">
              <a:lnSpc>
                <a:spcPct val="90000"/>
              </a:lnSpc>
              <a:spcBef>
                <a:spcPts val="700"/>
              </a:spcBef>
              <a:spcAft>
                <a:spcPts val="0"/>
              </a:spcAft>
              <a:buNone/>
            </a:pPr>
            <a:r>
              <a:t/>
            </a:r>
            <a:endParaRPr/>
          </a:p>
          <a:p>
            <a:pPr indent="-251459" lvl="0" marL="342900" marR="0" rtl="0" algn="l">
              <a:lnSpc>
                <a:spcPct val="90000"/>
              </a:lnSpc>
              <a:spcBef>
                <a:spcPts val="700"/>
              </a:spcBef>
              <a:spcAft>
                <a:spcPts val="0"/>
              </a:spcAft>
              <a:buClr>
                <a:schemeClr val="dk1"/>
              </a:buClr>
              <a:buSzPct val="76190"/>
              <a:buFont typeface="Arial"/>
              <a:buChar char="•"/>
            </a:pPr>
            <a:r>
              <a:rPr b="0" i="0" lang="en" sz="2100" u="none" cap="none" strike="noStrike">
                <a:solidFill>
                  <a:schemeClr val="dk1"/>
                </a:solidFill>
                <a:latin typeface="Calibri"/>
                <a:ea typeface="Calibri"/>
                <a:cs typeface="Calibri"/>
                <a:sym typeface="Calibri"/>
              </a:rPr>
              <a:t>Although hiring managers can use their expertise and experience to make decisions, the process is often </a:t>
            </a:r>
            <a:r>
              <a:rPr b="1" i="0" lang="en" sz="2100" u="none" cap="none" strike="noStrike">
                <a:solidFill>
                  <a:schemeClr val="dk1"/>
                </a:solidFill>
              </a:rPr>
              <a:t>time-consuming</a:t>
            </a:r>
            <a:r>
              <a:rPr b="0" i="0" lang="en" sz="2100" u="none" cap="none" strike="noStrike">
                <a:solidFill>
                  <a:schemeClr val="dk1"/>
                </a:solidFill>
                <a:latin typeface="Calibri"/>
                <a:ea typeface="Calibri"/>
                <a:cs typeface="Calibri"/>
                <a:sym typeface="Calibri"/>
              </a:rPr>
              <a:t> and can be subject to </a:t>
            </a:r>
            <a:r>
              <a:rPr b="1" i="0" lang="en" sz="2100" u="none" cap="none" strike="noStrike">
                <a:solidFill>
                  <a:schemeClr val="dk1"/>
                </a:solidFill>
              </a:rPr>
              <a:t>subjective bias</a:t>
            </a:r>
            <a:r>
              <a:rPr b="0" i="0" lang="en"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a:p>
            <a:pPr indent="0" lvl="0" marL="342900" marR="0" rtl="0" algn="l">
              <a:lnSpc>
                <a:spcPct val="90000"/>
              </a:lnSpc>
              <a:spcBef>
                <a:spcPts val="700"/>
              </a:spcBef>
              <a:spcAft>
                <a:spcPts val="0"/>
              </a:spcAft>
              <a:buNone/>
            </a:pPr>
            <a:r>
              <a:t/>
            </a:r>
            <a:endParaRPr/>
          </a:p>
          <a:p>
            <a:pPr indent="0" lvl="0" marL="177800" marR="0" rtl="0" algn="l">
              <a:lnSpc>
                <a:spcPct val="90000"/>
              </a:lnSpc>
              <a:spcBef>
                <a:spcPts val="700"/>
              </a:spcBef>
              <a:spcAft>
                <a:spcPts val="0"/>
              </a:spcAft>
              <a:buClr>
                <a:schemeClr val="dk1"/>
              </a:buClr>
              <a:buSzPct val="76190"/>
              <a:buFont typeface="Arial"/>
              <a:buNone/>
            </a:pPr>
            <a:r>
              <a:t/>
            </a:r>
            <a:endParaRPr b="1" i="0" sz="2100" u="none" cap="none" strike="noStrike">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Our Purpose:</a:t>
            </a:r>
            <a:endParaRPr b="0" i="0" sz="3300" u="sng" cap="none" strike="noStrike">
              <a:solidFill>
                <a:schemeClr val="dk1"/>
              </a:solidFill>
              <a:latin typeface="Calibri"/>
              <a:ea typeface="Calibri"/>
              <a:cs typeface="Calibri"/>
              <a:sym typeface="Calibri"/>
            </a:endParaRPr>
          </a:p>
        </p:txBody>
      </p:sp>
      <p:sp>
        <p:nvSpPr>
          <p:cNvPr id="143" name="Google Shape;143;p27"/>
          <p:cNvSpPr txBox="1"/>
          <p:nvPr>
            <p:ph idx="1" type="body"/>
          </p:nvPr>
        </p:nvSpPr>
        <p:spPr>
          <a:xfrm>
            <a:off x="628649" y="1369218"/>
            <a:ext cx="7886700" cy="3263503"/>
          </a:xfrm>
          <a:prstGeom prst="rect">
            <a:avLst/>
          </a:prstGeom>
          <a:noFill/>
          <a:ln>
            <a:noFill/>
          </a:ln>
        </p:spPr>
        <p:txBody>
          <a:bodyPr anchorCtr="0" anchor="t" bIns="34250" lIns="68550" spcFirstLastPara="1" rIns="68550" wrap="square" tIns="34250">
            <a:normAutofit fontScale="70000" lnSpcReduction="20000"/>
          </a:bodyPr>
          <a:lstStyle/>
          <a:p>
            <a:pPr indent="0" lvl="0" marL="0" marR="0" rtl="0" algn="l">
              <a:lnSpc>
                <a:spcPct val="90000"/>
              </a:lnSpc>
              <a:spcBef>
                <a:spcPts val="700"/>
              </a:spcBef>
              <a:spcAft>
                <a:spcPts val="0"/>
              </a:spcAft>
              <a:buNone/>
            </a:pPr>
            <a:r>
              <a:rPr b="0" i="0" lang="en" sz="2100" u="none" cap="none" strike="noStrike">
                <a:solidFill>
                  <a:schemeClr val="dk1"/>
                </a:solidFill>
                <a:latin typeface="Calibri"/>
                <a:ea typeface="Calibri"/>
                <a:cs typeface="Calibri"/>
                <a:sym typeface="Calibri"/>
              </a:rPr>
              <a:t>1. </a:t>
            </a:r>
            <a:r>
              <a:rPr lang="en"/>
              <a:t>Move a step further than recommendation systems and </a:t>
            </a:r>
            <a:r>
              <a:rPr b="1" lang="en"/>
              <a:t>quantify</a:t>
            </a:r>
            <a:r>
              <a:rPr lang="en"/>
              <a:t> the match between the candidate and the job.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00"/>
              </a:spcBef>
              <a:spcAft>
                <a:spcPts val="0"/>
              </a:spcAft>
              <a:buNone/>
            </a:pPr>
            <a:r>
              <a:rPr b="0" i="0" lang="en" sz="2100" u="none" cap="none" strike="noStrike">
                <a:solidFill>
                  <a:schemeClr val="dk1"/>
                </a:solidFill>
                <a:latin typeface="Calibri"/>
                <a:ea typeface="Calibri"/>
                <a:cs typeface="Calibri"/>
                <a:sym typeface="Calibri"/>
              </a:rPr>
              <a:t>2. Create a </a:t>
            </a:r>
            <a:r>
              <a:rPr i="0" lang="en" sz="2100" u="none" cap="none" strike="noStrike">
                <a:solidFill>
                  <a:schemeClr val="dk1"/>
                </a:solidFill>
              </a:rPr>
              <a:t>resume screening and candidate selection</a:t>
            </a:r>
            <a:r>
              <a:rPr b="0" i="0" lang="en" sz="2100" u="none" cap="none" strike="noStrike">
                <a:solidFill>
                  <a:schemeClr val="dk1"/>
                </a:solidFill>
                <a:latin typeface="Calibri"/>
                <a:ea typeface="Calibri"/>
                <a:cs typeface="Calibri"/>
                <a:sym typeface="Calibri"/>
              </a:rPr>
              <a:t> system that </a:t>
            </a:r>
            <a:r>
              <a:rPr b="1" lang="en"/>
              <a:t>reduces subjective bias</a:t>
            </a:r>
            <a:r>
              <a:rPr b="0" i="0" lang="en"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00"/>
              </a:spcBef>
              <a:spcAft>
                <a:spcPts val="0"/>
              </a:spcAft>
              <a:buNone/>
            </a:pPr>
            <a:r>
              <a:rPr b="0" i="0" lang="en" sz="2100" u="none" cap="none" strike="noStrike">
                <a:solidFill>
                  <a:schemeClr val="dk1"/>
                </a:solidFill>
                <a:latin typeface="Calibri"/>
                <a:ea typeface="Calibri"/>
                <a:cs typeface="Calibri"/>
                <a:sym typeface="Calibri"/>
              </a:rPr>
              <a:t>3. </a:t>
            </a:r>
            <a:r>
              <a:rPr lang="en"/>
              <a:t>Establish an </a:t>
            </a:r>
            <a:r>
              <a:rPr b="1" lang="en"/>
              <a:t>end-to-end automated recruitment system</a:t>
            </a:r>
            <a:r>
              <a:rPr lang="en"/>
              <a:t> to help HRs find </a:t>
            </a:r>
            <a:r>
              <a:rPr b="0" i="0" lang="en" sz="2100" u="none" cap="none" strike="noStrike">
                <a:solidFill>
                  <a:schemeClr val="dk1"/>
                </a:solidFill>
                <a:latin typeface="Calibri"/>
                <a:ea typeface="Calibri"/>
                <a:cs typeface="Calibri"/>
                <a:sym typeface="Calibri"/>
              </a:rPr>
              <a:t>the most suitable applicant for the job.</a:t>
            </a:r>
            <a:endParaRPr b="0" i="0" sz="2100" u="none" cap="none" strike="noStrike">
              <a:solidFill>
                <a:schemeClr val="dk1"/>
              </a:solidFill>
              <a:latin typeface="Calibri"/>
              <a:ea typeface="Calibri"/>
              <a:cs typeface="Calibri"/>
              <a:sym typeface="Calibri"/>
            </a:endParaRPr>
          </a:p>
          <a:p>
            <a:pPr indent="-165100" lvl="0" marL="342900" marR="0" rtl="0" algn="l">
              <a:lnSpc>
                <a:spcPct val="90000"/>
              </a:lnSpc>
              <a:spcBef>
                <a:spcPts val="700"/>
              </a:spcBef>
              <a:spcAft>
                <a:spcPts val="0"/>
              </a:spcAft>
              <a:buClr>
                <a:schemeClr val="dk1"/>
              </a:buClr>
              <a:buSzPct val="71428"/>
              <a:buFont typeface="Arial"/>
              <a:buNone/>
            </a:pPr>
            <a:r>
              <a:t/>
            </a:r>
            <a:endParaRPr/>
          </a:p>
          <a:p>
            <a:pPr indent="0" lvl="0" marL="0" marR="0" rtl="0" algn="l">
              <a:lnSpc>
                <a:spcPct val="90000"/>
              </a:lnSpc>
              <a:spcBef>
                <a:spcPts val="700"/>
              </a:spcBef>
              <a:spcAft>
                <a:spcPts val="0"/>
              </a:spcAft>
              <a:buClr>
                <a:schemeClr val="dk1"/>
              </a:buClr>
              <a:buSzPct val="71428"/>
              <a:buFont typeface="Arial"/>
              <a:buNone/>
            </a:pPr>
            <a:r>
              <a:t/>
            </a:r>
            <a:endParaRPr/>
          </a:p>
          <a:p>
            <a:pPr indent="0" lvl="0" marL="0" rtl="0" algn="l">
              <a:spcBef>
                <a:spcPts val="700"/>
              </a:spcBef>
              <a:spcAft>
                <a:spcPts val="0"/>
              </a:spcAft>
              <a:buClr>
                <a:schemeClr val="dk1"/>
              </a:buClr>
              <a:buSzPct val="76190"/>
              <a:buFont typeface="Arial"/>
              <a:buNone/>
            </a:pPr>
            <a:r>
              <a:rPr b="1" lang="en"/>
              <a:t>The objective of this project is to enhance the existing candidate recommendation systems by utilizing deep learning to accurately quantify the match score between a person (resume) and a job profile.</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ct val="71428"/>
              <a:buFont typeface="Arial"/>
              <a:buNone/>
            </a:pPr>
            <a:r>
              <a:t/>
            </a:r>
            <a:endParaRPr/>
          </a:p>
          <a:p>
            <a:pPr indent="0" lvl="0" marL="0" marR="0" rtl="0" algn="l">
              <a:lnSpc>
                <a:spcPct val="90000"/>
              </a:lnSpc>
              <a:spcBef>
                <a:spcPts val="700"/>
              </a:spcBef>
              <a:spcAft>
                <a:spcPts val="0"/>
              </a:spcAft>
              <a:buClr>
                <a:schemeClr val="dk1"/>
              </a:buClr>
              <a:buSzPct val="71428"/>
              <a:buFont typeface="Arial"/>
              <a:buNone/>
            </a:pPr>
            <a:r>
              <a:t/>
            </a:r>
            <a:endParaRPr/>
          </a:p>
          <a:p>
            <a:pPr indent="-231775" lvl="0" marL="342900" marR="0" rtl="0" algn="l">
              <a:lnSpc>
                <a:spcPct val="90000"/>
              </a:lnSpc>
              <a:spcBef>
                <a:spcPts val="700"/>
              </a:spcBef>
              <a:spcAft>
                <a:spcPts val="0"/>
              </a:spcAft>
              <a:buClr>
                <a:schemeClr val="dk1"/>
              </a:buClr>
              <a:buSzPct val="75000"/>
              <a:buFont typeface="Arial"/>
              <a:buChar char="•"/>
            </a:pPr>
            <a:r>
              <a:rPr b="0" i="1" lang="en" sz="2000" u="none" cap="none" strike="noStrike">
                <a:solidFill>
                  <a:schemeClr val="dk1"/>
                </a:solidFill>
                <a:latin typeface="Calibri"/>
                <a:ea typeface="Calibri"/>
                <a:cs typeface="Calibri"/>
                <a:sym typeface="Calibri"/>
              </a:rPr>
              <a:t>Keywords:</a:t>
            </a:r>
            <a:r>
              <a:rPr b="0" i="0" lang="en" sz="2000" u="none" cap="none" strike="noStrike">
                <a:solidFill>
                  <a:schemeClr val="dk1"/>
                </a:solidFill>
                <a:latin typeface="Calibri"/>
                <a:ea typeface="Calibri"/>
                <a:cs typeface="Calibri"/>
                <a:sym typeface="Calibri"/>
              </a:rPr>
              <a:t> </a:t>
            </a:r>
            <a:r>
              <a:rPr b="1" i="1" lang="en" sz="2000" u="none" cap="none" strike="noStrike">
                <a:solidFill>
                  <a:schemeClr val="dk1"/>
                </a:solidFill>
                <a:latin typeface="Calibri"/>
                <a:ea typeface="Calibri"/>
                <a:cs typeface="Calibri"/>
                <a:sym typeface="Calibri"/>
              </a:rPr>
              <a:t>resume screening, optical character recognition, similarity scoring, natural language processing, text - CNN, </a:t>
            </a:r>
            <a:r>
              <a:rPr b="1" i="1" lang="en" sz="2000" u="none" cap="none" strike="noStrike">
                <a:solidFill>
                  <a:srgbClr val="1F2328"/>
                </a:solidFill>
                <a:latin typeface="Calibri"/>
                <a:ea typeface="Calibri"/>
                <a:cs typeface="Calibri"/>
                <a:sym typeface="Calibri"/>
              </a:rPr>
              <a:t>Person-Job Fit Neural Network</a:t>
            </a:r>
            <a:r>
              <a:rPr b="1" i="1" lang="en" sz="2000" u="none" cap="none" strike="noStrike">
                <a:solidFill>
                  <a:schemeClr val="dk1"/>
                </a:solidFill>
                <a:latin typeface="Calibri"/>
                <a:ea typeface="Calibri"/>
                <a:cs typeface="Calibri"/>
                <a:sym typeface="Calibri"/>
              </a:rPr>
              <a:t>.</a:t>
            </a:r>
            <a:endParaRPr b="1" i="1" sz="83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fontScale="90000" lnSpcReduction="2000"/>
          </a:bodyPr>
          <a:lstStyle/>
          <a:p>
            <a:pPr indent="0" lvl="0" marL="0" marR="0" rtl="0" algn="l">
              <a:lnSpc>
                <a:spcPct val="90000"/>
              </a:lnSpc>
              <a:spcBef>
                <a:spcPts val="0"/>
              </a:spcBef>
              <a:spcAft>
                <a:spcPts val="0"/>
              </a:spcAft>
              <a:buClr>
                <a:schemeClr val="dk1"/>
              </a:buClr>
              <a:buSzPct val="112121"/>
              <a:buFont typeface="Calibri"/>
              <a:buNone/>
            </a:pPr>
            <a:r>
              <a:rPr b="0" i="0" lang="en" sz="3300" u="none" cap="none" strike="noStrike">
                <a:solidFill>
                  <a:schemeClr val="dk1"/>
                </a:solidFill>
                <a:latin typeface="Calibri"/>
                <a:ea typeface="Calibri"/>
                <a:cs typeface="Calibri"/>
                <a:sym typeface="Calibri"/>
              </a:rPr>
              <a:t>Problem Solution (Our Goal 1) — </a:t>
            </a:r>
            <a:r>
              <a:rPr b="0" i="0" lang="en" sz="3000" u="none" cap="none" strike="noStrike">
                <a:solidFill>
                  <a:schemeClr val="dk1"/>
                </a:solidFill>
                <a:latin typeface="Calibri"/>
                <a:ea typeface="Calibri"/>
                <a:cs typeface="Calibri"/>
                <a:sym typeface="Calibri"/>
              </a:rPr>
              <a:t>Prediction of job matching suitability</a:t>
            </a:r>
            <a:endParaRPr b="0" i="0" sz="33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45454"/>
              <a:buFont typeface="Calibri"/>
              <a:buNone/>
            </a:pPr>
            <a:r>
              <a:t/>
            </a:r>
            <a:endParaRPr b="0" i="0" sz="3300" u="none" cap="none" strike="noStrike">
              <a:solidFill>
                <a:schemeClr val="dk1"/>
              </a:solidFill>
              <a:latin typeface="Calibri"/>
              <a:ea typeface="Calibri"/>
              <a:cs typeface="Calibri"/>
              <a:sym typeface="Calibri"/>
            </a:endParaRPr>
          </a:p>
        </p:txBody>
      </p:sp>
      <p:sp>
        <p:nvSpPr>
          <p:cNvPr id="149" name="Google Shape;149;p28"/>
          <p:cNvSpPr txBox="1"/>
          <p:nvPr>
            <p:ph idx="1" type="body"/>
          </p:nvPr>
        </p:nvSpPr>
        <p:spPr>
          <a:xfrm>
            <a:off x="628649" y="1369218"/>
            <a:ext cx="7886700" cy="3263503"/>
          </a:xfrm>
          <a:prstGeom prst="rect">
            <a:avLst/>
          </a:prstGeom>
          <a:noFill/>
          <a:ln>
            <a:noFill/>
          </a:ln>
        </p:spPr>
        <p:txBody>
          <a:bodyPr anchorCtr="0" anchor="t" bIns="34250" lIns="68550" spcFirstLastPara="1" rIns="68550" wrap="square" tIns="34250">
            <a:normAutofit/>
          </a:bodyPr>
          <a:lstStyle/>
          <a:p>
            <a:pPr indent="-254000" lvl="0" marL="342900" marR="0" rtl="0" algn="l">
              <a:lnSpc>
                <a:spcPct val="90000"/>
              </a:lnSpc>
              <a:spcBef>
                <a:spcPts val="700"/>
              </a:spcBef>
              <a:spcAft>
                <a:spcPts val="0"/>
              </a:spcAft>
              <a:buClr>
                <a:schemeClr val="dk1"/>
              </a:buClr>
              <a:buSzPts val="1400"/>
              <a:buFont typeface="Arial"/>
              <a:buChar char="•"/>
            </a:pPr>
            <a:r>
              <a:rPr b="0" i="0" lang="en" sz="2100" u="none" cap="none" strike="noStrike">
                <a:solidFill>
                  <a:schemeClr val="dk1"/>
                </a:solidFill>
                <a:latin typeface="Calibri"/>
                <a:ea typeface="Calibri"/>
                <a:cs typeface="Calibri"/>
                <a:sym typeface="Calibri"/>
              </a:rPr>
              <a:t>AI models can further predict their likely performance in the role. This can be done by analyzing information such as their past work experience, educational background, age, or </a:t>
            </a:r>
            <a:r>
              <a:rPr lang="en"/>
              <a:t>work</a:t>
            </a:r>
            <a:r>
              <a:rPr b="0" i="0" lang="en" sz="2100" u="none" cap="none" strike="noStrike">
                <a:solidFill>
                  <a:schemeClr val="dk1"/>
                </a:solidFill>
                <a:latin typeface="Calibri"/>
                <a:ea typeface="Calibri"/>
                <a:cs typeface="Calibri"/>
                <a:sym typeface="Calibri"/>
              </a:rPr>
              <a:t> performance.</a:t>
            </a:r>
            <a:endParaRPr b="0" i="0" sz="2100" u="none" cap="none" strike="noStrike">
              <a:solidFill>
                <a:schemeClr val="dk1"/>
              </a:solidFill>
              <a:latin typeface="Calibri"/>
              <a:ea typeface="Calibri"/>
              <a:cs typeface="Calibri"/>
              <a:sym typeface="Calibri"/>
            </a:endParaRPr>
          </a:p>
        </p:txBody>
      </p:sp>
      <p:pic>
        <p:nvPicPr>
          <p:cNvPr id="150" name="Google Shape;150;p28"/>
          <p:cNvPicPr preferRelativeResize="0"/>
          <p:nvPr/>
        </p:nvPicPr>
        <p:blipFill rotWithShape="1">
          <a:blip r:embed="rId3">
            <a:alphaModFix/>
          </a:blip>
          <a:srcRect b="0" l="0" r="0" t="0"/>
          <a:stretch/>
        </p:blipFill>
        <p:spPr>
          <a:xfrm>
            <a:off x="1571624" y="2475392"/>
            <a:ext cx="6000750" cy="26146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Introduction data:</a:t>
            </a:r>
            <a:endParaRPr b="0" i="0" sz="3300" u="sng" cap="none" strike="noStrike">
              <a:solidFill>
                <a:schemeClr val="dk1"/>
              </a:solidFill>
              <a:latin typeface="Calibri"/>
              <a:ea typeface="Calibri"/>
              <a:cs typeface="Calibri"/>
              <a:sym typeface="Calibri"/>
            </a:endParaRPr>
          </a:p>
        </p:txBody>
      </p:sp>
      <p:sp>
        <p:nvSpPr>
          <p:cNvPr id="156" name="Google Shape;156;p29"/>
          <p:cNvSpPr txBox="1"/>
          <p:nvPr>
            <p:ph idx="1" type="body"/>
          </p:nvPr>
        </p:nvSpPr>
        <p:spPr>
          <a:xfrm>
            <a:off x="628649" y="1369218"/>
            <a:ext cx="3943350" cy="455842"/>
          </a:xfrm>
          <a:prstGeom prst="rect">
            <a:avLst/>
          </a:prstGeom>
          <a:noFill/>
          <a:ln>
            <a:noFill/>
          </a:ln>
        </p:spPr>
        <p:txBody>
          <a:bodyPr anchorCtr="0" anchor="t" bIns="34250" lIns="68550" spcFirstLastPara="1" rIns="68550" wrap="square" tIns="34250">
            <a:normAutofit/>
          </a:bodyPr>
          <a:lstStyle/>
          <a:p>
            <a:pPr indent="-254000" lvl="0" marL="342900" marR="0" rtl="0" algn="l">
              <a:lnSpc>
                <a:spcPct val="90000"/>
              </a:lnSpc>
              <a:spcBef>
                <a:spcPts val="700"/>
              </a:spcBef>
              <a:spcAft>
                <a:spcPts val="0"/>
              </a:spcAft>
              <a:buClr>
                <a:schemeClr val="dk1"/>
              </a:buClr>
              <a:buSzPts val="1400"/>
              <a:buFont typeface="Arial"/>
              <a:buChar char="•"/>
            </a:pPr>
            <a:r>
              <a:rPr b="0" i="0" lang="en" sz="2100" u="none" cap="none" strike="noStrike">
                <a:solidFill>
                  <a:schemeClr val="dk1"/>
                </a:solidFill>
                <a:latin typeface="Calibri"/>
                <a:ea typeface="Calibri"/>
                <a:cs typeface="Calibri"/>
                <a:sym typeface="Calibri"/>
              </a:rPr>
              <a:t>Sponsor's Data：</a:t>
            </a:r>
            <a:endParaRPr b="0" i="0" sz="2100" u="none" cap="none" strike="noStrike">
              <a:solidFill>
                <a:schemeClr val="dk1"/>
              </a:solidFill>
              <a:latin typeface="Calibri"/>
              <a:ea typeface="Calibri"/>
              <a:cs typeface="Calibri"/>
              <a:sym typeface="Calibri"/>
            </a:endParaRPr>
          </a:p>
        </p:txBody>
      </p:sp>
      <p:pic>
        <p:nvPicPr>
          <p:cNvPr id="157" name="Google Shape;157;p29"/>
          <p:cNvPicPr preferRelativeResize="0"/>
          <p:nvPr/>
        </p:nvPicPr>
        <p:blipFill rotWithShape="1">
          <a:blip r:embed="rId3">
            <a:alphaModFix/>
          </a:blip>
          <a:srcRect b="0" l="0" r="0" t="0"/>
          <a:stretch/>
        </p:blipFill>
        <p:spPr>
          <a:xfrm>
            <a:off x="8306" y="1825062"/>
            <a:ext cx="4616644" cy="2583379"/>
          </a:xfrm>
          <a:prstGeom prst="rect">
            <a:avLst/>
          </a:prstGeom>
          <a:noFill/>
          <a:ln>
            <a:noFill/>
          </a:ln>
        </p:spPr>
      </p:pic>
      <p:sp>
        <p:nvSpPr>
          <p:cNvPr id="158" name="Google Shape;158;p29"/>
          <p:cNvSpPr txBox="1"/>
          <p:nvPr/>
        </p:nvSpPr>
        <p:spPr>
          <a:xfrm>
            <a:off x="5229345" y="1369218"/>
            <a:ext cx="3502344" cy="388646"/>
          </a:xfrm>
          <a:prstGeom prst="rect">
            <a:avLst/>
          </a:prstGeom>
          <a:noFill/>
          <a:ln>
            <a:noFill/>
          </a:ln>
        </p:spPr>
        <p:txBody>
          <a:bodyPr anchorCtr="0" anchor="t" bIns="34275" lIns="68575" spcFirstLastPara="1" rIns="68575" wrap="square" tIns="34275">
            <a:spAutoFit/>
          </a:bodyPr>
          <a:lstStyle/>
          <a:p>
            <a:pPr indent="-285750" lvl="0" marL="292100" marR="0" rtl="0" algn="l">
              <a:lnSpc>
                <a:spcPct val="100000"/>
              </a:lnSpc>
              <a:spcBef>
                <a:spcPts val="0"/>
              </a:spcBef>
              <a:spcAft>
                <a:spcPts val="0"/>
              </a:spcAft>
              <a:buClr>
                <a:srgbClr val="000000"/>
              </a:buClr>
              <a:buSzPts val="2100"/>
              <a:buFont typeface="Arial"/>
              <a:buChar char="•"/>
            </a:pPr>
            <a:r>
              <a:rPr b="0" i="0" lang="en" sz="2100" u="none" cap="none" strike="noStrike">
                <a:solidFill>
                  <a:schemeClr val="dk1"/>
                </a:solidFill>
                <a:latin typeface="Calibri"/>
                <a:ea typeface="Calibri"/>
                <a:cs typeface="Calibri"/>
                <a:sym typeface="Calibri"/>
              </a:rPr>
              <a:t>Kaggle's Data</a:t>
            </a:r>
            <a:r>
              <a:rPr b="0" i="0" lang="en" sz="2100" u="none" cap="none" strike="noStrike">
                <a:solidFill>
                  <a:srgbClr val="000000"/>
                </a:solidFill>
                <a:latin typeface="Calibri"/>
                <a:ea typeface="Calibri"/>
                <a:cs typeface="Calibri"/>
                <a:sym typeface="Calibri"/>
              </a:rPr>
              <a:t>：</a:t>
            </a:r>
            <a:endParaRPr b="0" i="0" sz="2100" u="none" cap="none" strike="noStrike">
              <a:solidFill>
                <a:srgbClr val="000000"/>
              </a:solidFill>
              <a:latin typeface="Calibri"/>
              <a:ea typeface="Calibri"/>
              <a:cs typeface="Calibri"/>
              <a:sym typeface="Calibri"/>
            </a:endParaRPr>
          </a:p>
        </p:txBody>
      </p:sp>
      <p:pic>
        <p:nvPicPr>
          <p:cNvPr id="159" name="Google Shape;159;p29"/>
          <p:cNvPicPr preferRelativeResize="0"/>
          <p:nvPr/>
        </p:nvPicPr>
        <p:blipFill rotWithShape="1">
          <a:blip r:embed="rId4">
            <a:alphaModFix/>
          </a:blip>
          <a:srcRect b="0" l="0" r="0" t="0"/>
          <a:stretch/>
        </p:blipFill>
        <p:spPr>
          <a:xfrm>
            <a:off x="4624951" y="1825062"/>
            <a:ext cx="4496389" cy="2441328"/>
          </a:xfrm>
          <a:prstGeom prst="rect">
            <a:avLst/>
          </a:prstGeom>
          <a:noFill/>
          <a:ln>
            <a:noFill/>
          </a:ln>
        </p:spPr>
      </p:pic>
      <p:sp>
        <p:nvSpPr>
          <p:cNvPr id="160" name="Google Shape;160;p29"/>
          <p:cNvSpPr txBox="1"/>
          <p:nvPr/>
        </p:nvSpPr>
        <p:spPr>
          <a:xfrm>
            <a:off x="-33796" y="4559042"/>
            <a:ext cx="4377560" cy="228626"/>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Sponsor data is mainly used by us to calculate candidates’ features.</a:t>
            </a:r>
            <a:endParaRPr b="0" i="0" sz="1100" u="none" cap="none" strike="noStrike">
              <a:solidFill>
                <a:srgbClr val="000000"/>
              </a:solidFill>
              <a:latin typeface="Arial"/>
              <a:ea typeface="Arial"/>
              <a:cs typeface="Arial"/>
              <a:sym typeface="Arial"/>
            </a:endParaRPr>
          </a:p>
        </p:txBody>
      </p:sp>
      <p:sp>
        <p:nvSpPr>
          <p:cNvPr id="161" name="Google Shape;161;p29"/>
          <p:cNvSpPr txBox="1"/>
          <p:nvPr/>
        </p:nvSpPr>
        <p:spPr>
          <a:xfrm>
            <a:off x="4624951" y="4214118"/>
            <a:ext cx="43779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Kaggle's Data is text data used to analyze job descriptions through Text-CNN model</a:t>
            </a:r>
            <a:endParaRPr b="0" i="0" sz="1100" u="none" cap="none" strike="noStrike">
              <a:solidFill>
                <a:srgbClr val="000000"/>
              </a:solidFill>
              <a:latin typeface="Arial"/>
              <a:ea typeface="Arial"/>
              <a:cs typeface="Arial"/>
              <a:sym typeface="Arial"/>
            </a:endParaRPr>
          </a:p>
        </p:txBody>
      </p:sp>
      <p:sp>
        <p:nvSpPr>
          <p:cNvPr id="162" name="Google Shape;162;p29"/>
          <p:cNvSpPr txBox="1"/>
          <p:nvPr/>
        </p:nvSpPr>
        <p:spPr>
          <a:xfrm>
            <a:off x="4624949" y="4559050"/>
            <a:ext cx="4284900" cy="57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Source: </a:t>
            </a:r>
            <a:r>
              <a:rPr b="0" i="0" lang="en" sz="1100" u="sng" cap="none" strike="noStrike">
                <a:solidFill>
                  <a:schemeClr val="hlink"/>
                </a:solidFill>
                <a:latin typeface="Arial"/>
                <a:ea typeface="Arial"/>
                <a:cs typeface="Arial"/>
                <a:sym typeface="Arial"/>
                <a:hlinkClick r:id="rId5"/>
              </a:rPr>
              <a:t>https://www.kaggle.com/competitions/job-recommendation/data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163" name="Google Shape;163;p29"/>
          <p:cNvPicPr preferRelativeResize="0"/>
          <p:nvPr/>
        </p:nvPicPr>
        <p:blipFill>
          <a:blip r:embed="rId6">
            <a:alphaModFix/>
          </a:blip>
          <a:stretch>
            <a:fillRect/>
          </a:stretch>
        </p:blipFill>
        <p:spPr>
          <a:xfrm>
            <a:off x="3296104" y="0"/>
            <a:ext cx="5825242"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Data Preprocessing</a:t>
            </a:r>
            <a:endParaRPr b="0" i="0" sz="3300" u="none" cap="none" strike="noStrike">
              <a:solidFill>
                <a:schemeClr val="dk1"/>
              </a:solidFill>
              <a:latin typeface="Calibri"/>
              <a:ea typeface="Calibri"/>
              <a:cs typeface="Calibri"/>
              <a:sym typeface="Calibri"/>
            </a:endParaRPr>
          </a:p>
        </p:txBody>
      </p:sp>
      <p:sp>
        <p:nvSpPr>
          <p:cNvPr id="169" name="Google Shape;169;p30"/>
          <p:cNvSpPr txBox="1"/>
          <p:nvPr>
            <p:ph idx="1" type="body"/>
          </p:nvPr>
        </p:nvSpPr>
        <p:spPr>
          <a:xfrm>
            <a:off x="4396084" y="2191068"/>
            <a:ext cx="4170103" cy="2024423"/>
          </a:xfrm>
          <a:prstGeom prst="rect">
            <a:avLst/>
          </a:prstGeom>
          <a:noFill/>
          <a:ln>
            <a:noFill/>
          </a:ln>
        </p:spPr>
        <p:txBody>
          <a:bodyPr anchorCtr="0" anchor="t" bIns="34250" lIns="68550" spcFirstLastPara="1" rIns="68550" wrap="square" tIns="34250">
            <a:normAutofit/>
          </a:bodyPr>
          <a:lstStyle/>
          <a:p>
            <a:pPr indent="-254000" lvl="0" marL="342900" marR="0" rtl="0" algn="l">
              <a:lnSpc>
                <a:spcPct val="90000"/>
              </a:lnSpc>
              <a:spcBef>
                <a:spcPts val="700"/>
              </a:spcBef>
              <a:spcAft>
                <a:spcPts val="0"/>
              </a:spcAft>
              <a:buClr>
                <a:schemeClr val="dk1"/>
              </a:buClr>
              <a:buSzPts val="1400"/>
              <a:buFont typeface="Arial"/>
              <a:buChar char="•"/>
            </a:pPr>
            <a:r>
              <a:rPr b="0" i="0" lang="en" sz="2100" u="none" cap="none" strike="noStrike">
                <a:solidFill>
                  <a:schemeClr val="dk1"/>
                </a:solidFill>
                <a:latin typeface="Calibri"/>
                <a:ea typeface="Calibri"/>
                <a:cs typeface="Calibri"/>
                <a:sym typeface="Calibri"/>
              </a:rPr>
              <a:t>From the US government data, we randomly filled in the data of degrees. 4.2% Phd degree, (13.1%-4.2% = ) 8.9% Master’s degree. </a:t>
            </a:r>
            <a:endParaRPr b="0" i="0" sz="2100" u="none" cap="none" strike="noStrike">
              <a:solidFill>
                <a:schemeClr val="dk1"/>
              </a:solidFill>
              <a:latin typeface="Calibri"/>
              <a:ea typeface="Calibri"/>
              <a:cs typeface="Calibri"/>
              <a:sym typeface="Calibri"/>
            </a:endParaRPr>
          </a:p>
          <a:p>
            <a:pPr indent="-165100" lvl="0" marL="342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pic>
        <p:nvPicPr>
          <p:cNvPr id="170" name="Google Shape;170;p30"/>
          <p:cNvPicPr preferRelativeResize="0"/>
          <p:nvPr/>
        </p:nvPicPr>
        <p:blipFill rotWithShape="1">
          <a:blip r:embed="rId3">
            <a:alphaModFix/>
          </a:blip>
          <a:srcRect b="0" l="0" r="0" t="0"/>
          <a:stretch/>
        </p:blipFill>
        <p:spPr>
          <a:xfrm>
            <a:off x="670183" y="1045258"/>
            <a:ext cx="7728005" cy="954604"/>
          </a:xfrm>
          <a:prstGeom prst="rect">
            <a:avLst/>
          </a:prstGeom>
          <a:noFill/>
          <a:ln>
            <a:noFill/>
          </a:ln>
        </p:spPr>
      </p:pic>
      <p:pic>
        <p:nvPicPr>
          <p:cNvPr id="171" name="Google Shape;171;p30"/>
          <p:cNvPicPr preferRelativeResize="0"/>
          <p:nvPr/>
        </p:nvPicPr>
        <p:blipFill rotWithShape="1">
          <a:blip r:embed="rId4">
            <a:alphaModFix/>
          </a:blip>
          <a:srcRect b="0" l="0" r="0" t="0"/>
          <a:stretch/>
        </p:blipFill>
        <p:spPr>
          <a:xfrm>
            <a:off x="670183" y="2191068"/>
            <a:ext cx="3200377" cy="1752710"/>
          </a:xfrm>
          <a:prstGeom prst="rect">
            <a:avLst/>
          </a:prstGeom>
          <a:noFill/>
          <a:ln>
            <a:noFill/>
          </a:ln>
        </p:spPr>
      </p:pic>
      <p:pic>
        <p:nvPicPr>
          <p:cNvPr id="172" name="Google Shape;172;p30"/>
          <p:cNvPicPr preferRelativeResize="0"/>
          <p:nvPr/>
        </p:nvPicPr>
        <p:blipFill rotWithShape="1">
          <a:blip r:embed="rId5">
            <a:alphaModFix/>
          </a:blip>
          <a:srcRect b="0" l="0" r="0" t="0"/>
          <a:stretch/>
        </p:blipFill>
        <p:spPr>
          <a:xfrm>
            <a:off x="342900" y="4518836"/>
            <a:ext cx="8458199" cy="257175"/>
          </a:xfrm>
          <a:prstGeom prst="rect">
            <a:avLst/>
          </a:prstGeom>
          <a:noFill/>
          <a:ln>
            <a:noFill/>
          </a:ln>
        </p:spPr>
      </p:pic>
      <p:sp>
        <p:nvSpPr>
          <p:cNvPr id="173" name="Google Shape;173;p30"/>
          <p:cNvSpPr/>
          <p:nvPr/>
        </p:nvSpPr>
        <p:spPr>
          <a:xfrm>
            <a:off x="2999564" y="3472194"/>
            <a:ext cx="1279229" cy="340574"/>
          </a:xfrm>
          <a:prstGeom prst="rightArrow">
            <a:avLst>
              <a:gd fmla="val 50000" name="adj1"/>
              <a:gd fmla="val 50000" name="adj2"/>
            </a:avLst>
          </a:prstGeom>
          <a:solidFill>
            <a:srgbClr val="8DA9DB"/>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30"/>
          <p:cNvSpPr/>
          <p:nvPr/>
        </p:nvSpPr>
        <p:spPr>
          <a:xfrm>
            <a:off x="2999564" y="2450471"/>
            <a:ext cx="1279228" cy="340573"/>
          </a:xfrm>
          <a:prstGeom prst="rightArrow">
            <a:avLst>
              <a:gd fmla="val 50000" name="adj1"/>
              <a:gd fmla="val 50000" name="adj2"/>
            </a:avLst>
          </a:prstGeom>
          <a:solidFill>
            <a:srgbClr val="8DA9DB"/>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30"/>
          <p:cNvSpPr/>
          <p:nvPr/>
        </p:nvSpPr>
        <p:spPr>
          <a:xfrm>
            <a:off x="2600843" y="1054949"/>
            <a:ext cx="780828" cy="1121402"/>
          </a:xfrm>
          <a:prstGeom prst="rect">
            <a:avLst/>
          </a:prstGeom>
          <a:noFill/>
          <a:ln cap="flat" cmpd="sng" w="38075">
            <a:solidFill>
              <a:srgbClr val="2F5496"/>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628649" y="115993"/>
            <a:ext cx="7886700" cy="994200"/>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Data Preprocessing</a:t>
            </a:r>
            <a:endParaRPr b="0" i="0" sz="3300" u="none" cap="none" strike="noStrike">
              <a:solidFill>
                <a:schemeClr val="dk1"/>
              </a:solidFill>
              <a:latin typeface="Calibri"/>
              <a:ea typeface="Calibri"/>
              <a:cs typeface="Calibri"/>
              <a:sym typeface="Calibri"/>
            </a:endParaRPr>
          </a:p>
        </p:txBody>
      </p:sp>
      <p:sp>
        <p:nvSpPr>
          <p:cNvPr id="181" name="Google Shape;181;p31"/>
          <p:cNvSpPr txBox="1"/>
          <p:nvPr>
            <p:ph idx="1" type="body"/>
          </p:nvPr>
        </p:nvSpPr>
        <p:spPr>
          <a:xfrm>
            <a:off x="4985858" y="2556562"/>
            <a:ext cx="4170103" cy="2024422"/>
          </a:xfrm>
          <a:prstGeom prst="rect">
            <a:avLst/>
          </a:prstGeom>
          <a:noFill/>
          <a:ln>
            <a:noFill/>
          </a:ln>
        </p:spPr>
        <p:txBody>
          <a:bodyPr anchorCtr="0" anchor="t" bIns="34250" lIns="68550" spcFirstLastPara="1" rIns="68550" wrap="square" tIns="34250">
            <a:normAutofit/>
          </a:bodyPr>
          <a:lstStyle/>
          <a:p>
            <a:pPr indent="0" lvl="0" marL="88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a:p>
            <a:pPr indent="-165100" lvl="0" marL="342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pic>
        <p:nvPicPr>
          <p:cNvPr id="182" name="Google Shape;182;p31"/>
          <p:cNvPicPr preferRelativeResize="0"/>
          <p:nvPr/>
        </p:nvPicPr>
        <p:blipFill rotWithShape="1">
          <a:blip r:embed="rId3">
            <a:alphaModFix/>
          </a:blip>
          <a:srcRect b="0" l="0" r="0" t="0"/>
          <a:stretch/>
        </p:blipFill>
        <p:spPr>
          <a:xfrm>
            <a:off x="708007" y="913708"/>
            <a:ext cx="7728004" cy="954603"/>
          </a:xfrm>
          <a:prstGeom prst="rect">
            <a:avLst/>
          </a:prstGeom>
          <a:noFill/>
          <a:ln>
            <a:noFill/>
          </a:ln>
        </p:spPr>
      </p:pic>
      <p:sp>
        <p:nvSpPr>
          <p:cNvPr id="183" name="Google Shape;183;p31"/>
          <p:cNvSpPr/>
          <p:nvPr/>
        </p:nvSpPr>
        <p:spPr>
          <a:xfrm rot="-8530891">
            <a:off x="5262809" y="2964721"/>
            <a:ext cx="1279229" cy="340573"/>
          </a:xfrm>
          <a:prstGeom prst="rightArrow">
            <a:avLst>
              <a:gd fmla="val 50000" name="adj1"/>
              <a:gd fmla="val 50000" name="adj2"/>
            </a:avLst>
          </a:prstGeom>
          <a:solidFill>
            <a:srgbClr val="A8D08C"/>
          </a:solidFill>
          <a:ln cap="flat" cmpd="sng" w="25400">
            <a:solidFill>
              <a:srgbClr val="53813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84" name="Google Shape;184;p31"/>
          <p:cNvSpPr/>
          <p:nvPr/>
        </p:nvSpPr>
        <p:spPr>
          <a:xfrm rot="-2618000">
            <a:off x="2540487" y="2539392"/>
            <a:ext cx="1279229" cy="340573"/>
          </a:xfrm>
          <a:prstGeom prst="rightArrow">
            <a:avLst>
              <a:gd fmla="val 50000" name="adj1"/>
              <a:gd fmla="val 50000" name="adj2"/>
            </a:avLst>
          </a:prstGeom>
          <a:solidFill>
            <a:srgbClr val="8DA9DB"/>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5" name="Google Shape;185;p31"/>
          <p:cNvSpPr/>
          <p:nvPr/>
        </p:nvSpPr>
        <p:spPr>
          <a:xfrm>
            <a:off x="3315218" y="938258"/>
            <a:ext cx="1021800" cy="1121400"/>
          </a:xfrm>
          <a:prstGeom prst="rect">
            <a:avLst/>
          </a:prstGeom>
          <a:noFill/>
          <a:ln cap="flat" cmpd="sng" w="38075">
            <a:solidFill>
              <a:srgbClr val="2F5496"/>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86" name="Google Shape;186;p31"/>
          <p:cNvPicPr preferRelativeResize="0"/>
          <p:nvPr/>
        </p:nvPicPr>
        <p:blipFill rotWithShape="1">
          <a:blip r:embed="rId4">
            <a:alphaModFix/>
          </a:blip>
          <a:srcRect b="0" l="0" r="0" t="0"/>
          <a:stretch/>
        </p:blipFill>
        <p:spPr>
          <a:xfrm>
            <a:off x="6753528" y="3106700"/>
            <a:ext cx="1685924" cy="2035969"/>
          </a:xfrm>
          <a:prstGeom prst="rect">
            <a:avLst/>
          </a:prstGeom>
          <a:noFill/>
          <a:ln>
            <a:noFill/>
          </a:ln>
        </p:spPr>
      </p:pic>
      <p:sp>
        <p:nvSpPr>
          <p:cNvPr id="187" name="Google Shape;187;p31"/>
          <p:cNvSpPr/>
          <p:nvPr/>
        </p:nvSpPr>
        <p:spPr>
          <a:xfrm>
            <a:off x="4337015" y="938258"/>
            <a:ext cx="1171200" cy="1121400"/>
          </a:xfrm>
          <a:prstGeom prst="rect">
            <a:avLst/>
          </a:prstGeom>
          <a:noFill/>
          <a:ln cap="flat" cmpd="sng" w="38075">
            <a:solidFill>
              <a:srgbClr val="53813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88" name="Google Shape;188;p31"/>
          <p:cNvPicPr preferRelativeResize="0"/>
          <p:nvPr/>
        </p:nvPicPr>
        <p:blipFill rotWithShape="1">
          <a:blip r:embed="rId5">
            <a:alphaModFix/>
          </a:blip>
          <a:srcRect b="0" l="0" r="0" t="0"/>
          <a:stretch/>
        </p:blipFill>
        <p:spPr>
          <a:xfrm>
            <a:off x="352941" y="3156950"/>
            <a:ext cx="2050256" cy="2035969"/>
          </a:xfrm>
          <a:prstGeom prst="rect">
            <a:avLst/>
          </a:prstGeom>
          <a:noFill/>
          <a:ln>
            <a:noFill/>
          </a:ln>
        </p:spPr>
      </p:pic>
      <p:sp>
        <p:nvSpPr>
          <p:cNvPr id="189" name="Google Shape;189;p31"/>
          <p:cNvSpPr txBox="1"/>
          <p:nvPr/>
        </p:nvSpPr>
        <p:spPr>
          <a:xfrm>
            <a:off x="449767" y="1952080"/>
            <a:ext cx="2040900" cy="136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Group the columns First_Name_x and Last_Name_x and count the number of identical names in each group.</a:t>
            </a:r>
            <a:endParaRPr b="0" i="0" sz="1100" u="none" cap="none" strike="noStrike">
              <a:solidFill>
                <a:srgbClr val="000000"/>
              </a:solidFill>
              <a:latin typeface="Arial"/>
              <a:ea typeface="Arial"/>
              <a:cs typeface="Arial"/>
              <a:sym typeface="Arial"/>
            </a:endParaRPr>
          </a:p>
        </p:txBody>
      </p:sp>
      <p:sp>
        <p:nvSpPr>
          <p:cNvPr id="190" name="Google Shape;190;p31"/>
          <p:cNvSpPr txBox="1"/>
          <p:nvPr/>
        </p:nvSpPr>
        <p:spPr>
          <a:xfrm>
            <a:off x="3656557" y="3239194"/>
            <a:ext cx="2196467" cy="10973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Calculate the work experience of each candidate by their work start date and work end date.</a:t>
            </a:r>
            <a:endParaRPr b="0" i="0" sz="1400" u="none" cap="none" strike="noStrike">
              <a:solidFill>
                <a:srgbClr val="000000"/>
              </a:solidFill>
              <a:latin typeface="Arial"/>
              <a:ea typeface="Arial"/>
              <a:cs typeface="Arial"/>
              <a:sym typeface="Arial"/>
            </a:endParaRPr>
          </a:p>
        </p:txBody>
      </p:sp>
      <p:sp>
        <p:nvSpPr>
          <p:cNvPr id="191" name="Google Shape;191;p31"/>
          <p:cNvSpPr/>
          <p:nvPr/>
        </p:nvSpPr>
        <p:spPr>
          <a:xfrm rot="-7077308">
            <a:off x="5663662" y="2641182"/>
            <a:ext cx="1279229" cy="340573"/>
          </a:xfrm>
          <a:prstGeom prst="rightArrow">
            <a:avLst>
              <a:gd fmla="val 50000" name="adj1"/>
              <a:gd fmla="val 50000" name="adj2"/>
            </a:avLst>
          </a:prstGeom>
          <a:solidFill>
            <a:srgbClr val="F4B081"/>
          </a:solidFill>
          <a:ln cap="flat" cmpd="sng" w="25400">
            <a:solidFill>
              <a:srgbClr val="C5591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92" name="Google Shape;192;p31"/>
          <p:cNvSpPr txBox="1"/>
          <p:nvPr/>
        </p:nvSpPr>
        <p:spPr>
          <a:xfrm>
            <a:off x="6661265" y="2059646"/>
            <a:ext cx="2285967" cy="10973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When the work end date is </a:t>
            </a:r>
            <a:r>
              <a:rPr b="1" i="0" lang="en" sz="1400" u="sng" cap="none" strike="noStrike">
                <a:solidFill>
                  <a:srgbClr val="000000"/>
                </a:solidFill>
                <a:latin typeface="Arial"/>
                <a:ea typeface="Arial"/>
                <a:cs typeface="Arial"/>
                <a:sym typeface="Arial"/>
              </a:rPr>
              <a:t>today</a:t>
            </a:r>
            <a:r>
              <a:rPr b="0" i="0" lang="en" sz="1400" u="none" cap="none" strike="noStrike">
                <a:solidFill>
                  <a:srgbClr val="000000"/>
                </a:solidFill>
                <a:latin typeface="Arial"/>
                <a:ea typeface="Arial"/>
                <a:cs typeface="Arial"/>
                <a:sym typeface="Arial"/>
              </a:rPr>
              <a:t>, we define the candidates as employing (1), if not, they are defined as not employing (0).</a:t>
            </a:r>
            <a:endParaRPr b="0" i="0" sz="1400" u="none" cap="none" strike="noStrike">
              <a:solidFill>
                <a:srgbClr val="000000"/>
              </a:solidFill>
              <a:latin typeface="Arial"/>
              <a:ea typeface="Arial"/>
              <a:cs typeface="Arial"/>
              <a:sym typeface="Arial"/>
            </a:endParaRPr>
          </a:p>
        </p:txBody>
      </p:sp>
      <p:sp>
        <p:nvSpPr>
          <p:cNvPr id="193" name="Google Shape;193;p31"/>
          <p:cNvSpPr/>
          <p:nvPr/>
        </p:nvSpPr>
        <p:spPr>
          <a:xfrm>
            <a:off x="5508233" y="938258"/>
            <a:ext cx="1096500" cy="1121400"/>
          </a:xfrm>
          <a:prstGeom prst="rect">
            <a:avLst/>
          </a:prstGeom>
          <a:noFill/>
          <a:ln cap="flat" cmpd="sng" w="38075">
            <a:solidFill>
              <a:srgbClr val="C5591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Data Preprocessing (Soft Skill)</a:t>
            </a:r>
            <a:endParaRPr b="0" i="0" sz="3300" u="none" cap="none" strike="noStrike">
              <a:solidFill>
                <a:schemeClr val="dk1"/>
              </a:solidFill>
              <a:latin typeface="Calibri"/>
              <a:ea typeface="Calibri"/>
              <a:cs typeface="Calibri"/>
              <a:sym typeface="Calibri"/>
            </a:endParaRPr>
          </a:p>
        </p:txBody>
      </p:sp>
      <p:sp>
        <p:nvSpPr>
          <p:cNvPr id="199" name="Google Shape;199;p32"/>
          <p:cNvSpPr txBox="1"/>
          <p:nvPr>
            <p:ph idx="1" type="body"/>
          </p:nvPr>
        </p:nvSpPr>
        <p:spPr>
          <a:xfrm>
            <a:off x="4572000" y="2312723"/>
            <a:ext cx="4170000" cy="1330500"/>
          </a:xfrm>
          <a:prstGeom prst="rect">
            <a:avLst/>
          </a:prstGeom>
          <a:noFill/>
          <a:ln>
            <a:noFill/>
          </a:ln>
        </p:spPr>
        <p:txBody>
          <a:bodyPr anchorCtr="0" anchor="t" bIns="34250" lIns="68550" spcFirstLastPara="1" rIns="68550" wrap="square" tIns="34250">
            <a:normAutofit fontScale="32500"/>
          </a:bodyPr>
          <a:lstStyle/>
          <a:p>
            <a:pPr indent="0" lvl="0" marL="88900" marR="0" rtl="0" algn="l">
              <a:lnSpc>
                <a:spcPct val="90000"/>
              </a:lnSpc>
              <a:spcBef>
                <a:spcPts val="700"/>
              </a:spcBef>
              <a:spcAft>
                <a:spcPts val="0"/>
              </a:spcAft>
              <a:buClr>
                <a:schemeClr val="dk1"/>
              </a:buClr>
              <a:buSzPct val="31291"/>
              <a:buFont typeface="Arial"/>
              <a:buNone/>
            </a:pPr>
            <a:r>
              <a:rPr lang="en" sz="3515"/>
              <a:t>ManagedHowMany is 10 when Job_Role_Level_x is equal to 3</a:t>
            </a:r>
            <a:endParaRPr sz="3515"/>
          </a:p>
          <a:p>
            <a:pPr indent="0" lvl="0" marL="88900" marR="0" rtl="0" algn="l">
              <a:lnSpc>
                <a:spcPct val="90000"/>
              </a:lnSpc>
              <a:spcBef>
                <a:spcPts val="700"/>
              </a:spcBef>
              <a:spcAft>
                <a:spcPts val="0"/>
              </a:spcAft>
              <a:buClr>
                <a:schemeClr val="dk1"/>
              </a:buClr>
              <a:buSzPct val="31291"/>
              <a:buFont typeface="Arial"/>
              <a:buNone/>
            </a:pPr>
            <a:r>
              <a:rPr lang="en" sz="3515"/>
              <a:t>ManagedHowMany is 50 when Job_Role_Level_x is equal to 4</a:t>
            </a:r>
            <a:endParaRPr sz="3515"/>
          </a:p>
          <a:p>
            <a:pPr indent="0" lvl="0" marL="88900" marR="0" rtl="0" algn="l">
              <a:lnSpc>
                <a:spcPct val="90000"/>
              </a:lnSpc>
              <a:spcBef>
                <a:spcPts val="700"/>
              </a:spcBef>
              <a:spcAft>
                <a:spcPts val="0"/>
              </a:spcAft>
              <a:buClr>
                <a:schemeClr val="dk1"/>
              </a:buClr>
              <a:buSzPct val="31291"/>
              <a:buFont typeface="Arial"/>
              <a:buNone/>
            </a:pPr>
            <a:r>
              <a:rPr lang="en" sz="3515"/>
              <a:t>ManagedHowMany is 100 when Job_Role_Level_x is equal to 5</a:t>
            </a:r>
            <a:endParaRPr sz="3515"/>
          </a:p>
          <a:p>
            <a:pPr indent="0" lvl="0" marL="88900" marR="0" rtl="0" algn="l">
              <a:lnSpc>
                <a:spcPct val="90000"/>
              </a:lnSpc>
              <a:spcBef>
                <a:spcPts val="700"/>
              </a:spcBef>
              <a:spcAft>
                <a:spcPts val="0"/>
              </a:spcAft>
              <a:buClr>
                <a:schemeClr val="dk1"/>
              </a:buClr>
              <a:buSzPct val="31291"/>
              <a:buFont typeface="Arial"/>
              <a:buNone/>
            </a:pPr>
            <a:r>
              <a:rPr lang="en" sz="3515"/>
              <a:t>ManagedHowMany is 500 when Job_Role_Level_x is equal to 6</a:t>
            </a:r>
            <a:endParaRPr sz="3515"/>
          </a:p>
          <a:p>
            <a:pPr indent="0" lvl="0" marL="88900" marR="0" rtl="0" algn="l">
              <a:lnSpc>
                <a:spcPct val="90000"/>
              </a:lnSpc>
              <a:spcBef>
                <a:spcPts val="700"/>
              </a:spcBef>
              <a:spcAft>
                <a:spcPts val="0"/>
              </a:spcAft>
              <a:buClr>
                <a:schemeClr val="dk1"/>
              </a:buClr>
              <a:buSzPct val="66666"/>
              <a:buFont typeface="Arial"/>
              <a:buNone/>
            </a:pPr>
            <a:r>
              <a:t/>
            </a:r>
            <a:endParaRPr b="1"/>
          </a:p>
          <a:p>
            <a:pPr indent="-165100" lvl="0" marL="342900" marR="0" rtl="0" algn="l">
              <a:lnSpc>
                <a:spcPct val="90000"/>
              </a:lnSpc>
              <a:spcBef>
                <a:spcPts val="700"/>
              </a:spcBef>
              <a:spcAft>
                <a:spcPts val="0"/>
              </a:spcAft>
              <a:buClr>
                <a:schemeClr val="dk1"/>
              </a:buClr>
              <a:buSzPct val="66666"/>
              <a:buFont typeface="Arial"/>
              <a:buNone/>
            </a:pPr>
            <a:r>
              <a:t/>
            </a:r>
            <a:endParaRPr b="0" i="0" sz="2100" u="none" cap="none" strike="noStrike">
              <a:solidFill>
                <a:schemeClr val="dk1"/>
              </a:solidFill>
              <a:latin typeface="Calibri"/>
              <a:ea typeface="Calibri"/>
              <a:cs typeface="Calibri"/>
              <a:sym typeface="Calibri"/>
            </a:endParaRPr>
          </a:p>
        </p:txBody>
      </p:sp>
      <p:pic>
        <p:nvPicPr>
          <p:cNvPr id="200" name="Google Shape;200;p32"/>
          <p:cNvPicPr preferRelativeResize="0"/>
          <p:nvPr/>
        </p:nvPicPr>
        <p:blipFill rotWithShape="1">
          <a:blip r:embed="rId3">
            <a:alphaModFix/>
          </a:blip>
          <a:srcRect b="0" l="0" r="0" t="0"/>
          <a:stretch/>
        </p:blipFill>
        <p:spPr>
          <a:xfrm>
            <a:off x="670182" y="1045258"/>
            <a:ext cx="7728004" cy="954603"/>
          </a:xfrm>
          <a:prstGeom prst="rect">
            <a:avLst/>
          </a:prstGeom>
          <a:noFill/>
          <a:ln>
            <a:noFill/>
          </a:ln>
        </p:spPr>
      </p:pic>
      <p:sp>
        <p:nvSpPr>
          <p:cNvPr id="201" name="Google Shape;201;p32"/>
          <p:cNvSpPr/>
          <p:nvPr/>
        </p:nvSpPr>
        <p:spPr>
          <a:xfrm rot="-3083307">
            <a:off x="6861575" y="3732358"/>
            <a:ext cx="1279251" cy="340709"/>
          </a:xfrm>
          <a:prstGeom prst="rightArrow">
            <a:avLst>
              <a:gd fmla="val 50000" name="adj1"/>
              <a:gd fmla="val 50000" name="adj2"/>
            </a:avLst>
          </a:prstGeom>
          <a:solidFill>
            <a:srgbClr val="A8D08C"/>
          </a:solidFill>
          <a:ln cap="flat" cmpd="sng" w="25400">
            <a:solidFill>
              <a:srgbClr val="53813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sp>
        <p:nvSpPr>
          <p:cNvPr id="202" name="Google Shape;202;p32"/>
          <p:cNvSpPr/>
          <p:nvPr/>
        </p:nvSpPr>
        <p:spPr>
          <a:xfrm rot="-2618000">
            <a:off x="3437680" y="2707049"/>
            <a:ext cx="1279229" cy="340573"/>
          </a:xfrm>
          <a:prstGeom prst="rightArrow">
            <a:avLst>
              <a:gd fmla="val 50000" name="adj1"/>
              <a:gd fmla="val 50000" name="adj2"/>
            </a:avLst>
          </a:prstGeom>
          <a:solidFill>
            <a:srgbClr val="8DA9DB"/>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 name="Google Shape;203;p32"/>
          <p:cNvSpPr/>
          <p:nvPr/>
        </p:nvSpPr>
        <p:spPr>
          <a:xfrm>
            <a:off x="6579746" y="1045258"/>
            <a:ext cx="855588" cy="1121402"/>
          </a:xfrm>
          <a:prstGeom prst="rect">
            <a:avLst/>
          </a:prstGeom>
          <a:noFill/>
          <a:ln cap="flat" cmpd="sng" w="38075">
            <a:solidFill>
              <a:srgbClr val="2F5496"/>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04" name="Google Shape;204;p32"/>
          <p:cNvSpPr/>
          <p:nvPr/>
        </p:nvSpPr>
        <p:spPr>
          <a:xfrm>
            <a:off x="7435334" y="1045258"/>
            <a:ext cx="1080015" cy="1121402"/>
          </a:xfrm>
          <a:prstGeom prst="rect">
            <a:avLst/>
          </a:prstGeom>
          <a:noFill/>
          <a:ln cap="flat" cmpd="sng" w="38075">
            <a:solidFill>
              <a:srgbClr val="53813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05" name="Google Shape;205;p32"/>
          <p:cNvSpPr txBox="1"/>
          <p:nvPr/>
        </p:nvSpPr>
        <p:spPr>
          <a:xfrm>
            <a:off x="531628" y="2166195"/>
            <a:ext cx="3414000" cy="754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500" u="none" cap="none" strike="noStrike">
                <a:solidFill>
                  <a:srgbClr val="212121"/>
                </a:solidFill>
                <a:latin typeface="Arial"/>
                <a:ea typeface="Arial"/>
                <a:cs typeface="Arial"/>
                <a:sym typeface="Arial"/>
              </a:rPr>
              <a:t>When Job_Role_Level_x is greater than or equal to 3, we define managed Others is 1, and others are 0.</a:t>
            </a:r>
            <a:endParaRPr b="0" i="0" sz="1100" u="none" cap="none" strike="noStrike">
              <a:solidFill>
                <a:srgbClr val="000000"/>
              </a:solidFill>
              <a:latin typeface="Arial"/>
              <a:ea typeface="Arial"/>
              <a:cs typeface="Arial"/>
              <a:sym typeface="Arial"/>
            </a:endParaRPr>
          </a:p>
        </p:txBody>
      </p:sp>
      <p:pic>
        <p:nvPicPr>
          <p:cNvPr id="206" name="Google Shape;206;p32"/>
          <p:cNvPicPr preferRelativeResize="0"/>
          <p:nvPr/>
        </p:nvPicPr>
        <p:blipFill rotWithShape="1">
          <a:blip r:embed="rId4">
            <a:alphaModFix/>
          </a:blip>
          <a:srcRect b="0" l="0" r="0" t="0"/>
          <a:stretch/>
        </p:blipFill>
        <p:spPr>
          <a:xfrm>
            <a:off x="490094" y="2932259"/>
            <a:ext cx="1464468" cy="2157412"/>
          </a:xfrm>
          <a:prstGeom prst="rect">
            <a:avLst/>
          </a:prstGeom>
          <a:noFill/>
          <a:ln>
            <a:noFill/>
          </a:ln>
        </p:spPr>
      </p:pic>
      <p:pic>
        <p:nvPicPr>
          <p:cNvPr id="207" name="Google Shape;207;p32"/>
          <p:cNvPicPr preferRelativeResize="0"/>
          <p:nvPr/>
        </p:nvPicPr>
        <p:blipFill rotWithShape="1">
          <a:blip r:embed="rId5">
            <a:alphaModFix/>
          </a:blip>
          <a:srcRect b="0" l="0" r="0" t="0"/>
          <a:stretch/>
        </p:blipFill>
        <p:spPr>
          <a:xfrm>
            <a:off x="1954563" y="3456277"/>
            <a:ext cx="4936330" cy="154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628649" y="273843"/>
            <a:ext cx="7886700" cy="994172"/>
          </a:xfrm>
          <a:prstGeom prst="rect">
            <a:avLst/>
          </a:prstGeom>
          <a:noFill/>
          <a:ln>
            <a:noFill/>
          </a:ln>
        </p:spPr>
        <p:txBody>
          <a:bodyPr anchorCtr="0" anchor="ctr" bIns="34250" lIns="68550" spcFirstLastPara="1" rIns="68550" wrap="square" tIns="34250">
            <a:normAutofit/>
          </a:bodyPr>
          <a:lstStyle/>
          <a:p>
            <a:pPr indent="0" lvl="0" marL="0" marR="0" rtl="0" algn="l">
              <a:lnSpc>
                <a:spcPct val="90000"/>
              </a:lnSpc>
              <a:spcBef>
                <a:spcPts val="0"/>
              </a:spcBef>
              <a:spcAft>
                <a:spcPts val="0"/>
              </a:spcAft>
              <a:buClr>
                <a:schemeClr val="dk1"/>
              </a:buClr>
              <a:buSzPts val="1400"/>
              <a:buFont typeface="Calibri"/>
              <a:buNone/>
            </a:pPr>
            <a:r>
              <a:rPr b="0" i="0" lang="en" sz="3300" u="sng" cap="none" strike="noStrike">
                <a:solidFill>
                  <a:schemeClr val="dk1"/>
                </a:solidFill>
                <a:latin typeface="Calibri"/>
                <a:ea typeface="Calibri"/>
                <a:cs typeface="Calibri"/>
                <a:sym typeface="Calibri"/>
              </a:rPr>
              <a:t>Data Preprocessing</a:t>
            </a:r>
            <a:endParaRPr b="0" i="0" sz="3300" u="none" cap="none" strike="noStrike">
              <a:solidFill>
                <a:schemeClr val="dk1"/>
              </a:solidFill>
              <a:latin typeface="Calibri"/>
              <a:ea typeface="Calibri"/>
              <a:cs typeface="Calibri"/>
              <a:sym typeface="Calibri"/>
            </a:endParaRPr>
          </a:p>
        </p:txBody>
      </p:sp>
      <p:sp>
        <p:nvSpPr>
          <p:cNvPr id="213" name="Google Shape;213;p33"/>
          <p:cNvSpPr txBox="1"/>
          <p:nvPr>
            <p:ph idx="1" type="body"/>
          </p:nvPr>
        </p:nvSpPr>
        <p:spPr>
          <a:xfrm>
            <a:off x="4710623" y="2899075"/>
            <a:ext cx="4170103" cy="2024422"/>
          </a:xfrm>
          <a:prstGeom prst="rect">
            <a:avLst/>
          </a:prstGeom>
          <a:noFill/>
          <a:ln>
            <a:noFill/>
          </a:ln>
        </p:spPr>
        <p:txBody>
          <a:bodyPr anchorCtr="0" anchor="t" bIns="34250" lIns="68550" spcFirstLastPara="1" rIns="68550" wrap="square" tIns="34250">
            <a:normAutofit/>
          </a:bodyPr>
          <a:lstStyle/>
          <a:p>
            <a:pPr indent="-292100" lvl="0" marL="292100" marR="0" rtl="0" algn="l">
              <a:lnSpc>
                <a:spcPct val="90000"/>
              </a:lnSpc>
              <a:spcBef>
                <a:spcPts val="700"/>
              </a:spcBef>
              <a:spcAft>
                <a:spcPts val="0"/>
              </a:spcAft>
              <a:buClr>
                <a:schemeClr val="dk1"/>
              </a:buClr>
              <a:buSzPts val="1400"/>
              <a:buFont typeface="Arial"/>
              <a:buChar char="•"/>
            </a:pPr>
            <a:r>
              <a:rPr b="0" i="0" lang="en" sz="2100" u="none" cap="none" strike="noStrike">
                <a:solidFill>
                  <a:schemeClr val="dk1"/>
                </a:solidFill>
                <a:latin typeface="Calibri"/>
                <a:ea typeface="Calibri"/>
                <a:cs typeface="Calibri"/>
                <a:sym typeface="Calibri"/>
              </a:rPr>
              <a:t>Kaggle's Data：</a:t>
            </a:r>
            <a:endParaRPr b="0" i="0" sz="2100" u="none" cap="none" strike="noStrike">
              <a:solidFill>
                <a:schemeClr val="dk1"/>
              </a:solidFill>
              <a:latin typeface="Calibri"/>
              <a:ea typeface="Calibri"/>
              <a:cs typeface="Calibri"/>
              <a:sym typeface="Calibri"/>
            </a:endParaRPr>
          </a:p>
          <a:p>
            <a:pPr indent="0" lvl="0" marL="88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a:p>
            <a:pPr indent="-165100" lvl="0" marL="342900" marR="0" rtl="0" algn="l">
              <a:lnSpc>
                <a:spcPct val="90000"/>
              </a:lnSpc>
              <a:spcBef>
                <a:spcPts val="7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pic>
        <p:nvPicPr>
          <p:cNvPr id="214" name="Google Shape;214;p33"/>
          <p:cNvPicPr preferRelativeResize="0"/>
          <p:nvPr/>
        </p:nvPicPr>
        <p:blipFill rotWithShape="1">
          <a:blip r:embed="rId3">
            <a:alphaModFix/>
          </a:blip>
          <a:srcRect b="0" l="0" r="0" t="0"/>
          <a:stretch/>
        </p:blipFill>
        <p:spPr>
          <a:xfrm>
            <a:off x="670182" y="1045258"/>
            <a:ext cx="7728004" cy="954603"/>
          </a:xfrm>
          <a:prstGeom prst="rect">
            <a:avLst/>
          </a:prstGeom>
          <a:noFill/>
          <a:ln>
            <a:noFill/>
          </a:ln>
        </p:spPr>
      </p:pic>
      <p:sp>
        <p:nvSpPr>
          <p:cNvPr id="215" name="Google Shape;215;p33"/>
          <p:cNvSpPr/>
          <p:nvPr/>
        </p:nvSpPr>
        <p:spPr>
          <a:xfrm rot="-5400031">
            <a:off x="7203647" y="2467565"/>
            <a:ext cx="774251" cy="340573"/>
          </a:xfrm>
          <a:prstGeom prst="rightArrow">
            <a:avLst>
              <a:gd fmla="val 50000" name="adj1"/>
              <a:gd fmla="val 50000" name="adj2"/>
            </a:avLst>
          </a:prstGeom>
          <a:solidFill>
            <a:srgbClr val="8DA9DB"/>
          </a:solid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6" name="Google Shape;216;p33"/>
          <p:cNvSpPr/>
          <p:nvPr/>
        </p:nvSpPr>
        <p:spPr>
          <a:xfrm>
            <a:off x="407877" y="1003724"/>
            <a:ext cx="855587" cy="1121402"/>
          </a:xfrm>
          <a:prstGeom prst="rect">
            <a:avLst/>
          </a:prstGeom>
          <a:noFill/>
          <a:ln cap="flat" cmpd="sng" w="38075">
            <a:solidFill>
              <a:srgbClr val="2F5496"/>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17" name="Google Shape;217;p33"/>
          <p:cNvSpPr txBox="1"/>
          <p:nvPr/>
        </p:nvSpPr>
        <p:spPr>
          <a:xfrm>
            <a:off x="457718" y="2125126"/>
            <a:ext cx="65793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500" u="none" cap="none" strike="noStrike">
                <a:solidFill>
                  <a:srgbClr val="212121"/>
                </a:solidFill>
                <a:latin typeface="Arial"/>
                <a:ea typeface="Arial"/>
                <a:cs typeface="Arial"/>
                <a:sym typeface="Arial"/>
              </a:rPr>
              <a:t>According</a:t>
            </a:r>
            <a:r>
              <a:rPr b="0" i="0" lang="en" sz="1500" u="none" cap="none" strike="noStrike">
                <a:solidFill>
                  <a:srgbClr val="212121"/>
                </a:solidFill>
                <a:latin typeface="Arial"/>
                <a:ea typeface="Arial"/>
                <a:cs typeface="Arial"/>
                <a:sym typeface="Arial"/>
              </a:rPr>
              <a:t> to the Org column in the sponsor's data, we did a text match with the </a:t>
            </a:r>
            <a:r>
              <a:rPr lang="en" sz="1500">
                <a:solidFill>
                  <a:srgbClr val="212121"/>
                </a:solidFill>
              </a:rPr>
              <a:t>job </a:t>
            </a:r>
            <a:r>
              <a:rPr b="0" i="0" lang="en" sz="1500" u="none" cap="none" strike="noStrike">
                <a:solidFill>
                  <a:srgbClr val="212121"/>
                </a:solidFill>
                <a:latin typeface="Arial"/>
                <a:ea typeface="Arial"/>
                <a:cs typeface="Arial"/>
                <a:sym typeface="Arial"/>
              </a:rPr>
              <a:t>title in kaggle's data and generated the same user id for them. The purpose of this is for </a:t>
            </a:r>
            <a:r>
              <a:rPr b="1" i="0" lang="en" sz="1500" u="sng" cap="none" strike="noStrike">
                <a:solidFill>
                  <a:srgbClr val="A8D08C"/>
                </a:solidFill>
                <a:latin typeface="Arial"/>
                <a:ea typeface="Arial"/>
                <a:cs typeface="Arial"/>
                <a:sym typeface="Arial"/>
              </a:rPr>
              <a:t>job description</a:t>
            </a:r>
            <a:r>
              <a:rPr b="0" i="0" lang="en" sz="1500" u="none" cap="none" strike="noStrike">
                <a:solidFill>
                  <a:srgbClr val="212121"/>
                </a:solidFill>
                <a:latin typeface="Arial"/>
                <a:ea typeface="Arial"/>
                <a:cs typeface="Arial"/>
                <a:sym typeface="Arial"/>
              </a:rPr>
              <a:t> on kaggle’s data.</a:t>
            </a:r>
            <a:endParaRPr b="0" i="0" sz="1100" u="none" cap="none" strike="noStrike">
              <a:solidFill>
                <a:srgbClr val="000000"/>
              </a:solidFill>
              <a:latin typeface="Arial"/>
              <a:ea typeface="Arial"/>
              <a:cs typeface="Arial"/>
              <a:sym typeface="Arial"/>
            </a:endParaRPr>
          </a:p>
        </p:txBody>
      </p:sp>
      <p:pic>
        <p:nvPicPr>
          <p:cNvPr id="218" name="Google Shape;218;p33"/>
          <p:cNvPicPr preferRelativeResize="0"/>
          <p:nvPr/>
        </p:nvPicPr>
        <p:blipFill rotWithShape="1">
          <a:blip r:embed="rId4">
            <a:alphaModFix/>
          </a:blip>
          <a:srcRect b="0" l="0" r="0" t="0"/>
          <a:stretch/>
        </p:blipFill>
        <p:spPr>
          <a:xfrm>
            <a:off x="515864" y="2832578"/>
            <a:ext cx="557213" cy="2157412"/>
          </a:xfrm>
          <a:prstGeom prst="rect">
            <a:avLst/>
          </a:prstGeom>
          <a:noFill/>
          <a:ln>
            <a:noFill/>
          </a:ln>
        </p:spPr>
      </p:pic>
      <p:pic>
        <p:nvPicPr>
          <p:cNvPr id="219" name="Google Shape;219;p33"/>
          <p:cNvPicPr preferRelativeResize="0"/>
          <p:nvPr/>
        </p:nvPicPr>
        <p:blipFill rotWithShape="1">
          <a:blip r:embed="rId5">
            <a:alphaModFix/>
          </a:blip>
          <a:srcRect b="0" l="0" r="0" t="0"/>
          <a:stretch/>
        </p:blipFill>
        <p:spPr>
          <a:xfrm>
            <a:off x="2658139" y="3214688"/>
            <a:ext cx="6222586" cy="1653030"/>
          </a:xfrm>
          <a:prstGeom prst="rect">
            <a:avLst/>
          </a:prstGeom>
          <a:noFill/>
          <a:ln>
            <a:noFill/>
          </a:ln>
        </p:spPr>
      </p:pic>
      <p:sp>
        <p:nvSpPr>
          <p:cNvPr id="220" name="Google Shape;220;p33"/>
          <p:cNvSpPr/>
          <p:nvPr/>
        </p:nvSpPr>
        <p:spPr>
          <a:xfrm>
            <a:off x="515864" y="4543757"/>
            <a:ext cx="706068" cy="373800"/>
          </a:xfrm>
          <a:prstGeom prst="ellipse">
            <a:avLst/>
          </a:prstGeom>
          <a:no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 name="Google Shape;221;p33"/>
          <p:cNvSpPr/>
          <p:nvPr/>
        </p:nvSpPr>
        <p:spPr>
          <a:xfrm>
            <a:off x="3124163" y="4493917"/>
            <a:ext cx="706067" cy="373800"/>
          </a:xfrm>
          <a:prstGeom prst="ellipse">
            <a:avLst/>
          </a:prstGeom>
          <a:noFill/>
          <a:ln cap="flat" cmpd="sng" w="25400">
            <a:solidFill>
              <a:srgbClr val="31538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22" name="Google Shape;222;p33"/>
          <p:cNvCxnSpPr/>
          <p:nvPr/>
        </p:nvCxnSpPr>
        <p:spPr>
          <a:xfrm>
            <a:off x="1304999" y="4726504"/>
            <a:ext cx="1727790" cy="0"/>
          </a:xfrm>
          <a:prstGeom prst="straightConnector1">
            <a:avLst/>
          </a:prstGeom>
          <a:noFill/>
          <a:ln cap="flat" cmpd="sng" w="9525">
            <a:solidFill>
              <a:srgbClr val="2C508D"/>
            </a:solidFill>
            <a:prstDash val="solid"/>
            <a:round/>
            <a:headEnd len="sm" w="sm" type="none"/>
            <a:tailEnd len="sm" w="sm" type="none"/>
          </a:ln>
        </p:spPr>
      </p:cxnSp>
      <p:sp>
        <p:nvSpPr>
          <p:cNvPr id="223" name="Google Shape;223;p33"/>
          <p:cNvSpPr/>
          <p:nvPr/>
        </p:nvSpPr>
        <p:spPr>
          <a:xfrm>
            <a:off x="4295407" y="3189767"/>
            <a:ext cx="2583379" cy="1844084"/>
          </a:xfrm>
          <a:prstGeom prst="rect">
            <a:avLst/>
          </a:prstGeom>
          <a:noFill/>
          <a:ln cap="flat" cmpd="sng" w="25400">
            <a:solidFill>
              <a:srgbClr val="A8D08C"/>
            </a:solidFill>
            <a:prstDash val="lg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