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74" r:id="rId7"/>
    <p:sldId id="259" r:id="rId8"/>
    <p:sldId id="272" r:id="rId9"/>
    <p:sldId id="260" r:id="rId10"/>
    <p:sldId id="273" r:id="rId11"/>
    <p:sldId id="275" r:id="rId12"/>
    <p:sldId id="271" r:id="rId13"/>
    <p:sldId id="281" r:id="rId14"/>
    <p:sldId id="280" r:id="rId15"/>
    <p:sldId id="278" r:id="rId16"/>
    <p:sldId id="277" r:id="rId17"/>
    <p:sldId id="265" r:id="rId18"/>
    <p:sldId id="276" r:id="rId19"/>
    <p:sldId id="279" r:id="rId20"/>
    <p:sldId id="270" r:id="rId21"/>
    <p:sldId id="266" r:id="rId22"/>
    <p:sldId id="267" r:id="rId23"/>
    <p:sldId id="268" r:id="rId2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E0309-F8C3-4B02-95D5-F29786FF8942}" v="456" dt="2024-04-26T04:26:08.742"/>
    <p1510:client id="{0A067DF8-7C3A-4D60-87FC-73E2D26A214C}" v="498" dt="2024-04-26T09:27:19.431"/>
    <p1510:client id="{1F21E66A-C518-494F-8CC2-587D6EEFCFB4}" v="162" dt="2024-04-26T06:10:14.424"/>
    <p1510:client id="{7983330D-73B6-465C-B2FE-614257AA672B}" v="58" dt="2024-04-26T05:38:08.253"/>
    <p1510:client id="{98646E54-CC8A-4EA6-B458-35DD28671F3C}" v="255" dt="2024-04-26T03:35:21.2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‹#›</a:t>
            </a:fld>
            <a:endParaRPr spc="-1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‹#›</a:t>
            </a:fld>
            <a:endParaRPr spc="-1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4644" y="1051560"/>
            <a:ext cx="1783079" cy="203149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284" y="377952"/>
            <a:ext cx="662939" cy="7269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4092" y="883920"/>
            <a:ext cx="481583" cy="5257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2035" y="4034028"/>
            <a:ext cx="585215" cy="6873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04859" y="3624071"/>
            <a:ext cx="321564" cy="44805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3939" y="3758183"/>
            <a:ext cx="323088" cy="448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‹#›</a:t>
            </a:fld>
            <a:endParaRPr spc="-1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‹#›</a:t>
            </a:fld>
            <a:endParaRPr spc="-1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‹#›</a:t>
            </a:fld>
            <a:endParaRPr spc="-1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5894" y="1889836"/>
            <a:ext cx="525221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652" y="1200759"/>
            <a:ext cx="8600694" cy="3199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8084" y="4830267"/>
            <a:ext cx="259715" cy="231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‹#›</a:t>
            </a:fld>
            <a:endParaRPr spc="-1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326" y="1540890"/>
            <a:ext cx="716089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/>
              <a:t>REAL-TIME</a:t>
            </a:r>
            <a:endParaRPr sz="4400"/>
          </a:p>
          <a:p>
            <a:pPr marL="12700">
              <a:lnSpc>
                <a:spcPct val="100000"/>
              </a:lnSpc>
            </a:pPr>
            <a:r>
              <a:rPr sz="4400" spc="10"/>
              <a:t>VIOLENCE</a:t>
            </a:r>
            <a:r>
              <a:rPr sz="4400" spc="-190"/>
              <a:t> </a:t>
            </a:r>
            <a:r>
              <a:rPr sz="4400" spc="-60"/>
              <a:t>ALERT</a:t>
            </a:r>
            <a:r>
              <a:rPr sz="4400" spc="-190"/>
              <a:t> </a:t>
            </a:r>
            <a:r>
              <a:rPr sz="4400" spc="-110"/>
              <a:t>SYSTEM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9649" y="3400405"/>
            <a:ext cx="2270125" cy="4437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b="1" spc="-5">
                <a:solidFill>
                  <a:srgbClr val="FFFFFF"/>
                </a:solidFill>
                <a:latin typeface="Arial"/>
                <a:cs typeface="Arial"/>
              </a:rPr>
              <a:t>Guide </a:t>
            </a: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lang="en-US" sz="1400" b="1">
                <a:solidFill>
                  <a:srgbClr val="FFFFFF"/>
                </a:solidFill>
                <a:latin typeface="Arial"/>
                <a:cs typeface="Arial"/>
              </a:rPr>
              <a:t>Dr. Surbhi  Saraswat </a:t>
            </a:r>
            <a:endParaRPr lang="en-US" sz="1400" b="1" spc="5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7092" y="3291966"/>
            <a:ext cx="2884805" cy="10928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>
                <a:solidFill>
                  <a:srgbClr val="FFFFFF"/>
                </a:solidFill>
                <a:latin typeface="Arial"/>
                <a:cs typeface="Arial"/>
              </a:rPr>
              <a:t>Presented</a:t>
            </a:r>
            <a:r>
              <a:rPr sz="1400" b="1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400">
              <a:latin typeface="Arial"/>
              <a:cs typeface="Arial"/>
            </a:endParaRPr>
          </a:p>
          <a:p>
            <a:pPr marL="299085" indent="-287020">
              <a:spcBef>
                <a:spcPts val="5"/>
              </a:spcBef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lang="en-US" sz="1400" b="1">
                <a:solidFill>
                  <a:srgbClr val="FFFFFF"/>
                </a:solidFill>
                <a:latin typeface="Arial"/>
                <a:cs typeface="Arial"/>
              </a:rPr>
              <a:t>Harshita </a:t>
            </a:r>
            <a:r>
              <a:rPr lang="en-US" sz="1400" b="1" err="1">
                <a:solidFill>
                  <a:srgbClr val="FFFFFF"/>
                </a:solidFill>
                <a:latin typeface="Arial"/>
                <a:cs typeface="Arial"/>
              </a:rPr>
              <a:t>Chawdhary</a:t>
            </a:r>
          </a:p>
          <a:p>
            <a:pPr marL="299085" indent="-287020"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lang="en-US" sz="1400" b="1">
                <a:solidFill>
                  <a:srgbClr val="FFFFFF"/>
                </a:solidFill>
                <a:latin typeface="Arial"/>
                <a:cs typeface="Arial"/>
              </a:rPr>
              <a:t>Jaya Agarwal</a:t>
            </a:r>
          </a:p>
          <a:p>
            <a:pPr marL="299085" indent="-287020"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lang="en-US" sz="1400" b="1" spc="-5">
                <a:solidFill>
                  <a:srgbClr val="FFFFFF"/>
                </a:solidFill>
                <a:latin typeface="Arial"/>
                <a:cs typeface="Arial"/>
              </a:rPr>
              <a:t>Ritika </a:t>
            </a:r>
            <a:r>
              <a:rPr lang="en-US" sz="1400" b="1" spc="-5" err="1">
                <a:solidFill>
                  <a:srgbClr val="FFFFFF"/>
                </a:solidFill>
                <a:latin typeface="Arial"/>
                <a:cs typeface="Arial"/>
              </a:rPr>
              <a:t>Baluni</a:t>
            </a:r>
          </a:p>
          <a:p>
            <a:pPr marL="299085" indent="-287020"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lang="en-US" sz="1400" b="1">
                <a:solidFill>
                  <a:srgbClr val="FFFFFF"/>
                </a:solidFill>
                <a:latin typeface="Arial"/>
                <a:cs typeface="Arial"/>
              </a:rPr>
              <a:t>Rupsa Ojha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8687" y="168532"/>
            <a:ext cx="4608830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10" dirty="0">
                <a:ea typeface="Tahoma"/>
              </a:rPr>
              <a:t>  Model training</a:t>
            </a:r>
            <a:br>
              <a:rPr lang="en-US" sz="3600" spc="-110" dirty="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10</a:t>
            </a:fld>
            <a:endParaRPr spc="-11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09F1316-5E93-2ED6-1D1F-D7FA301C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43" y="1023938"/>
            <a:ext cx="7098183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2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48687" y="168532"/>
            <a:ext cx="4608830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10" dirty="0">
                <a:ea typeface="Tahoma"/>
              </a:rPr>
              <a:t>  Model training</a:t>
            </a:r>
            <a:br>
              <a:rPr lang="en-US" sz="3600" spc="-110" dirty="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11</a:t>
            </a:fld>
            <a:endParaRPr spc="-11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6354049-AB3B-F9FC-716B-F90C5391C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43" b="606"/>
          <a:stretch/>
        </p:blipFill>
        <p:spPr>
          <a:xfrm>
            <a:off x="815810" y="1417390"/>
            <a:ext cx="6687093" cy="23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20" y="159163"/>
            <a:ext cx="4880526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10" dirty="0">
                <a:ea typeface="Tahoma"/>
              </a:rPr>
              <a:t>Model Training </a:t>
            </a:r>
            <a:br>
              <a:rPr lang="en-US" sz="3600" spc="-110" dirty="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12</a:t>
            </a:fld>
            <a:endParaRPr spc="-11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381DE-7070-D857-65A6-C5E091033F62}"/>
              </a:ext>
            </a:extLst>
          </p:cNvPr>
          <p:cNvSpPr txBox="1"/>
          <p:nvPr/>
        </p:nvSpPr>
        <p:spPr>
          <a:xfrm>
            <a:off x="508375" y="3819250"/>
            <a:ext cx="5376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loads the weight of the model from </a:t>
            </a:r>
            <a:r>
              <a:rPr lang="en-US">
                <a:solidFill>
                  <a:schemeClr val="bg1"/>
                </a:solidFill>
              </a:rPr>
              <a:t>file path</a:t>
            </a:r>
            <a:endParaRPr lang="en-US" err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886307-2334-A05F-97D1-4BF76E2C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30" y="1193447"/>
            <a:ext cx="8457487" cy="24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5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20" y="159163"/>
            <a:ext cx="4880526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10" dirty="0">
                <a:ea typeface="Tahoma"/>
              </a:rPr>
              <a:t>Alert System</a:t>
            </a:r>
            <a:br>
              <a:rPr lang="en-US" sz="3600" spc="-110" dirty="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13</a:t>
            </a:fld>
            <a:endParaRPr spc="-11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2DDFCF-8772-1AA4-C357-40DDDFA6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7" y="755197"/>
            <a:ext cx="7051901" cy="407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5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920" y="159163"/>
            <a:ext cx="4880526" cy="167481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10" dirty="0">
                <a:ea typeface="Tahoma"/>
              </a:rPr>
              <a:t>Alert System</a:t>
            </a:r>
            <a:br>
              <a:rPr lang="en-US" sz="3600" spc="-110" dirty="0">
                <a:ea typeface="Tahoma"/>
              </a:rPr>
            </a:br>
            <a:br>
              <a:rPr lang="en-US" sz="3600" spc="-110" dirty="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14</a:t>
            </a:fld>
            <a:endParaRPr spc="-11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8D9E70D-5591-84CE-758F-49B069C7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0" y="887867"/>
            <a:ext cx="6970258" cy="39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10" y="159163"/>
            <a:ext cx="5411203" cy="11310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b="0" spc="-110" dirty="0">
                <a:ea typeface="Tahoma"/>
              </a:rPr>
              <a:t>Non-violence system</a:t>
            </a:r>
            <a:br>
              <a:rPr lang="en-US" sz="3600" spc="-110" dirty="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15</a:t>
            </a:fld>
            <a:endParaRPr spc="-11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6A839A-E9EE-01E7-CFCD-3D49C0A2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28" y="1028700"/>
            <a:ext cx="7421445" cy="33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10" y="159163"/>
            <a:ext cx="5411203" cy="11310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b="0" spc="-110" dirty="0">
                <a:ea typeface="Tahoma"/>
              </a:rPr>
              <a:t>Violence alert system</a:t>
            </a:r>
            <a:br>
              <a:rPr lang="en-US" sz="3600" spc="-110" dirty="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16</a:t>
            </a:fld>
            <a:endParaRPr spc="-11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379272-CB3C-BA10-A324-82BC40611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39" y="797658"/>
            <a:ext cx="5879432" cy="37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/>
              <a:t>R</a:t>
            </a:r>
            <a:r>
              <a:rPr sz="3600" spc="-55"/>
              <a:t>e</a:t>
            </a:r>
            <a:r>
              <a:rPr sz="3600" spc="-155"/>
              <a:t>s</a:t>
            </a:r>
            <a:r>
              <a:rPr sz="3600" spc="-160"/>
              <a:t>u</a:t>
            </a:r>
            <a:r>
              <a:rPr sz="3600" spc="-200"/>
              <a:t>l</a:t>
            </a:r>
            <a:r>
              <a:rPr sz="3600" spc="-145"/>
              <a:t>t</a:t>
            </a:r>
            <a:r>
              <a:rPr sz="3600" spc="-130"/>
              <a:t>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17</a:t>
            </a:fld>
            <a:endParaRPr spc="-110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7D4A0DD-22DA-F28C-227A-58D2191A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56" y="1052498"/>
            <a:ext cx="4946010" cy="3093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58A9-F88B-C180-6605-0FC6595C1AD8}"/>
              </a:ext>
            </a:extLst>
          </p:cNvPr>
          <p:cNvSpPr txBox="1"/>
          <p:nvPr/>
        </p:nvSpPr>
        <p:spPr>
          <a:xfrm>
            <a:off x="767074" y="4290934"/>
            <a:ext cx="7080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shows the trend of (possibly) accuracy or loss over training epochs.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/>
              <a:t>R</a:t>
            </a:r>
            <a:r>
              <a:rPr sz="3600" spc="-55"/>
              <a:t>e</a:t>
            </a:r>
            <a:r>
              <a:rPr sz="3600" spc="-155"/>
              <a:t>s</a:t>
            </a:r>
            <a:r>
              <a:rPr sz="3600" spc="-160"/>
              <a:t>u</a:t>
            </a:r>
            <a:r>
              <a:rPr sz="3600" spc="-200"/>
              <a:t>l</a:t>
            </a:r>
            <a:r>
              <a:rPr sz="3600" spc="-145"/>
              <a:t>t</a:t>
            </a:r>
            <a:r>
              <a:rPr sz="3600" spc="-130"/>
              <a:t>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18</a:t>
            </a:fld>
            <a:endParaRPr spc="-110"/>
          </a:p>
        </p:txBody>
      </p:sp>
      <p:pic>
        <p:nvPicPr>
          <p:cNvPr id="6" name="Picture 5" descr="A screenshot of a test&#10;&#10;Description automatically generated">
            <a:extLst>
              <a:ext uri="{FF2B5EF4-FFF2-40B4-BE49-F238E27FC236}">
                <a16:creationId xmlns:a16="http://schemas.microsoft.com/office/drawing/2014/main" id="{5B6B4BB4-A450-59EC-AA56-1DAF178D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91" y="940387"/>
            <a:ext cx="5788269" cy="3704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58A9-F88B-C180-6605-0FC6595C1AD8}"/>
              </a:ext>
            </a:extLst>
          </p:cNvPr>
          <p:cNvSpPr txBox="1"/>
          <p:nvPr/>
        </p:nvSpPr>
        <p:spPr>
          <a:xfrm>
            <a:off x="3858796" y="4646951"/>
            <a:ext cx="2986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High Classification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/>
              <a:t>R</a:t>
            </a:r>
            <a:r>
              <a:rPr sz="3600" spc="-55"/>
              <a:t>e</a:t>
            </a:r>
            <a:r>
              <a:rPr sz="3600" spc="-155"/>
              <a:t>s</a:t>
            </a:r>
            <a:r>
              <a:rPr sz="3600" spc="-160"/>
              <a:t>u</a:t>
            </a:r>
            <a:r>
              <a:rPr sz="3600" spc="-200"/>
              <a:t>l</a:t>
            </a:r>
            <a:r>
              <a:rPr sz="3600" spc="-145"/>
              <a:t>t</a:t>
            </a:r>
            <a:r>
              <a:rPr sz="3600" spc="-130"/>
              <a:t>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19</a:t>
            </a:fld>
            <a:endParaRPr spc="-110"/>
          </a:p>
        </p:txBody>
      </p:sp>
      <p:pic>
        <p:nvPicPr>
          <p:cNvPr id="6" name="Picture 5" descr="A screenshot of a test&#10;&#10;Description automatically generated">
            <a:extLst>
              <a:ext uri="{FF2B5EF4-FFF2-40B4-BE49-F238E27FC236}">
                <a16:creationId xmlns:a16="http://schemas.microsoft.com/office/drawing/2014/main" id="{5B6B4BB4-A450-59EC-AA56-1DAF178D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91" y="940387"/>
            <a:ext cx="5788269" cy="3704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B58A9-F88B-C180-6605-0FC6595C1AD8}"/>
              </a:ext>
            </a:extLst>
          </p:cNvPr>
          <p:cNvSpPr txBox="1"/>
          <p:nvPr/>
        </p:nvSpPr>
        <p:spPr>
          <a:xfrm>
            <a:off x="3858796" y="4646951"/>
            <a:ext cx="2986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High Classification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426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/>
              <a:t>P</a:t>
            </a:r>
            <a:r>
              <a:rPr sz="3600" spc="-50"/>
              <a:t>r</a:t>
            </a:r>
            <a:r>
              <a:rPr sz="3600" spc="-125"/>
              <a:t>o</a:t>
            </a:r>
            <a:r>
              <a:rPr sz="3600" spc="-50"/>
              <a:t>b</a:t>
            </a:r>
            <a:r>
              <a:rPr sz="3600" spc="-200"/>
              <a:t>l</a:t>
            </a:r>
            <a:r>
              <a:rPr sz="3600" spc="-65"/>
              <a:t>e</a:t>
            </a:r>
            <a:r>
              <a:rPr sz="3600" spc="-120"/>
              <a:t>m</a:t>
            </a:r>
            <a:r>
              <a:rPr sz="3600" spc="-160"/>
              <a:t> </a:t>
            </a:r>
            <a:r>
              <a:rPr sz="3600" spc="-65"/>
              <a:t>S</a:t>
            </a:r>
            <a:r>
              <a:rPr sz="3600" spc="-130"/>
              <a:t>t</a:t>
            </a:r>
            <a:r>
              <a:rPr sz="3600" spc="95"/>
              <a:t>a</a:t>
            </a:r>
            <a:r>
              <a:rPr sz="3600" spc="-130"/>
              <a:t>t</a:t>
            </a:r>
            <a:r>
              <a:rPr sz="3600" spc="-65"/>
              <a:t>e</a:t>
            </a:r>
            <a:r>
              <a:rPr sz="3600" spc="-175"/>
              <a:t>m</a:t>
            </a:r>
            <a:r>
              <a:rPr sz="3600" spc="-65"/>
              <a:t>e</a:t>
            </a:r>
            <a:r>
              <a:rPr sz="3600" spc="-210"/>
              <a:t>n</a:t>
            </a:r>
            <a:r>
              <a:rPr sz="3600" spc="-114"/>
              <a:t>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2</a:t>
            </a:fld>
            <a:endParaRPr spc="-110"/>
          </a:p>
        </p:txBody>
      </p:sp>
      <p:sp>
        <p:nvSpPr>
          <p:cNvPr id="3" name="object 3"/>
          <p:cNvSpPr txBox="1"/>
          <p:nvPr/>
        </p:nvSpPr>
        <p:spPr>
          <a:xfrm>
            <a:off x="567944" y="1380949"/>
            <a:ext cx="7770495" cy="19310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⬡</a:t>
            </a:r>
            <a:r>
              <a:rPr sz="1100" spc="17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CCTV</a:t>
            </a:r>
            <a:r>
              <a:rPr sz="2000" b="1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Surveillance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is used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to a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greater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extent but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still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lacks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b="1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endParaRPr sz="20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360"/>
              </a:spcBef>
            </a:pP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automatic</a:t>
            </a:r>
            <a:r>
              <a:rPr sz="2000" b="1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violence</a:t>
            </a:r>
            <a:r>
              <a:rPr sz="20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endParaRPr sz="2000">
              <a:latin typeface="Calibri"/>
              <a:cs typeface="Calibri"/>
            </a:endParaRPr>
          </a:p>
          <a:p>
            <a:pPr marL="184785" marR="69850" indent="-172720">
              <a:lnSpc>
                <a:spcPct val="114999"/>
              </a:lnSpc>
              <a:spcBef>
                <a:spcPts val="600"/>
              </a:spcBef>
            </a:pP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⬡</a:t>
            </a:r>
            <a:r>
              <a:rPr sz="1100" spc="18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Manual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000" b="1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feasible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 task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respond </a:t>
            </a:r>
            <a:r>
              <a:rPr sz="2000" b="1" spc="-43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the situation</a:t>
            </a:r>
            <a:r>
              <a:rPr sz="2000" b="1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>
                <a:solidFill>
                  <a:srgbClr val="FFFFFF"/>
                </a:solidFill>
                <a:latin typeface="Segoe UI Symbol"/>
                <a:cs typeface="Segoe UI Symbol"/>
              </a:rPr>
              <a:t>⬡</a:t>
            </a:r>
            <a:r>
              <a:rPr sz="1100" spc="17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violence</a:t>
            </a:r>
            <a:r>
              <a:rPr sz="2000" b="1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alert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is proposed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1598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/>
              <a:t>R</a:t>
            </a:r>
            <a:r>
              <a:rPr sz="3600" spc="-55"/>
              <a:t>e</a:t>
            </a:r>
            <a:r>
              <a:rPr sz="3600" spc="-155"/>
              <a:t>s</a:t>
            </a:r>
            <a:r>
              <a:rPr sz="3600" spc="-160"/>
              <a:t>u</a:t>
            </a:r>
            <a:r>
              <a:rPr sz="3600" spc="-200"/>
              <a:t>l</a:t>
            </a:r>
            <a:r>
              <a:rPr sz="3600" spc="-145"/>
              <a:t>t</a:t>
            </a:r>
            <a:r>
              <a:rPr sz="3600" spc="-130"/>
              <a:t>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20</a:t>
            </a:fld>
            <a:endParaRPr spc="-110"/>
          </a:p>
        </p:txBody>
      </p:sp>
      <p:pic>
        <p:nvPicPr>
          <p:cNvPr id="5" name="Picture 4" descr="A screenshot of a person walking in a parking lot&#10;&#10;Description automatically generated">
            <a:extLst>
              <a:ext uri="{FF2B5EF4-FFF2-40B4-BE49-F238E27FC236}">
                <a16:creationId xmlns:a16="http://schemas.microsoft.com/office/drawing/2014/main" id="{2D318F05-E497-2C02-2D7D-73EDA334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5" y="1281659"/>
            <a:ext cx="3207881" cy="308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985EDD-09B4-FC0F-7705-BF89A303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21" y="1052420"/>
            <a:ext cx="4572000" cy="2682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F22335-4AF8-52D2-600F-3C9B44596B84}"/>
              </a:ext>
            </a:extLst>
          </p:cNvPr>
          <p:cNvSpPr txBox="1"/>
          <p:nvPr/>
        </p:nvSpPr>
        <p:spPr>
          <a:xfrm>
            <a:off x="4478311" y="3885731"/>
            <a:ext cx="40735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Receiver Operating Characteristic (ROC) Curve</a:t>
            </a:r>
          </a:p>
        </p:txBody>
      </p:sp>
    </p:spTree>
    <p:extLst>
      <p:ext uri="{BB962C8B-B14F-4D97-AF65-F5344CB8AC3E}">
        <p14:creationId xmlns:p14="http://schemas.microsoft.com/office/powerpoint/2010/main" val="189405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2271848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30" dirty="0"/>
              <a:t>Sample Inputs </a:t>
            </a:r>
            <a:endParaRPr lang="en-US" sz="3600" spc="-130" dirty="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21</a:t>
            </a:fld>
            <a:endParaRPr spc="-110"/>
          </a:p>
        </p:txBody>
      </p:sp>
      <p:pic>
        <p:nvPicPr>
          <p:cNvPr id="3" name="WhatsApp Video 2024-04-26 at 12.13.13">
            <a:hlinkClick r:id="" action="ppaction://media"/>
            <a:extLst>
              <a:ext uri="{FF2B5EF4-FFF2-40B4-BE49-F238E27FC236}">
                <a16:creationId xmlns:a16="http://schemas.microsoft.com/office/drawing/2014/main" id="{D4F86F7F-EFAC-0EEB-F8CE-AAB3F67BCB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63573" y="687842"/>
            <a:ext cx="5002666" cy="4135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248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R</a:t>
            </a:r>
            <a:r>
              <a:rPr sz="3600" spc="-55" dirty="0"/>
              <a:t>e</a:t>
            </a:r>
            <a:r>
              <a:rPr sz="3600" spc="20" dirty="0"/>
              <a:t>f</a:t>
            </a:r>
            <a:r>
              <a:rPr sz="3600" spc="-65" dirty="0"/>
              <a:t>e</a:t>
            </a:r>
            <a:r>
              <a:rPr sz="3600" spc="-155" dirty="0"/>
              <a:t>r</a:t>
            </a:r>
            <a:r>
              <a:rPr sz="3600" spc="-65" dirty="0"/>
              <a:t>e</a:t>
            </a:r>
            <a:r>
              <a:rPr sz="3600" spc="-210" dirty="0"/>
              <a:t>n</a:t>
            </a:r>
            <a:r>
              <a:rPr sz="3600" spc="-5" dirty="0"/>
              <a:t>c</a:t>
            </a:r>
            <a:r>
              <a:rPr sz="3600" spc="-65" dirty="0"/>
              <a:t>e</a:t>
            </a:r>
            <a:r>
              <a:rPr sz="3600" spc="-130" dirty="0"/>
              <a:t>s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22</a:t>
            </a:fld>
            <a:endParaRPr spc="-11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71652" y="1200759"/>
            <a:ext cx="8600694" cy="3599318"/>
          </a:xfrm>
          <a:prstGeom prst="rect">
            <a:avLst/>
          </a:prstGeom>
        </p:spPr>
        <p:txBody>
          <a:bodyPr vert="horz" wrap="square" lIns="0" tIns="26034" rIns="0" bIns="0" rtlCol="0" anchor="t">
            <a:spAutoFit/>
          </a:bodyPr>
          <a:lstStyle/>
          <a:p>
            <a:pPr algn="l">
              <a:buClr>
                <a:srgbClr val="A357FF"/>
              </a:buClr>
              <a:buSzPct val="142857"/>
              <a:buFont typeface="Arial"/>
              <a:buChar char="•"/>
              <a:tabLst>
                <a:tab pos="713105" algn="l"/>
              </a:tabLst>
            </a:pPr>
            <a:r>
              <a:rPr lang="en-US" sz="1200" spc="-5" dirty="0"/>
              <a:t>1] Ahmed, N., </a:t>
            </a:r>
            <a:r>
              <a:rPr lang="en-US" sz="1200" spc="-5" dirty="0" err="1"/>
              <a:t>Nait-ali</a:t>
            </a:r>
            <a:r>
              <a:rPr lang="en-US" sz="1200" spc="-5" dirty="0"/>
              <a:t>, A., &amp; Omar, M. (2016). Real-time human detection and tracking for video surveillance. 2016 13th IEEE International Conference on Advanced Video and Signal Based Surveillance (AVSS), 98-103. </a:t>
            </a:r>
            <a:r>
              <a:rPr lang="en-US" sz="1200" spc="-5" dirty="0" err="1"/>
              <a:t>doi</a:t>
            </a:r>
            <a:r>
              <a:rPr lang="en-US" sz="1200" spc="-5" dirty="0"/>
              <a:t>: 10.1109/avss.2016.7738023 </a:t>
            </a:r>
            <a:endParaRPr lang="en-US" sz="1200" dirty="0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  <a:tabLst>
                <a:tab pos="713105" algn="l"/>
              </a:tabLst>
            </a:pPr>
            <a:endParaRPr sz="1200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  <a:tabLst>
                <a:tab pos="713105" algn="l"/>
              </a:tabLst>
            </a:pPr>
            <a:r>
              <a:rPr lang="en-US" sz="1200" spc="-5" dirty="0"/>
              <a:t> [2] Cong, Y., Yuan, J., Liu, J., &amp; Thalmann, D. (2016). Real-time abnormal event detection in crowded scenes. ACM Transactions on Multimedia Computing, Communications, and Applications, 12(4), 1-21. </a:t>
            </a:r>
            <a:r>
              <a:rPr lang="en-US" sz="1200" spc="-5" dirty="0" err="1"/>
              <a:t>doi</a:t>
            </a:r>
            <a:r>
              <a:rPr lang="en-US" sz="1200" spc="-5" dirty="0"/>
              <a:t>: 10.1145/2973641 </a:t>
            </a:r>
            <a:endParaRPr lang="en-US" sz="1200" dirty="0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  <a:tabLst>
                <a:tab pos="713105" algn="l"/>
              </a:tabLst>
            </a:pPr>
            <a:endParaRPr lang="en-US" sz="1200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  <a:tabLst>
                <a:tab pos="713105" algn="l"/>
              </a:tabLst>
            </a:pPr>
            <a:r>
              <a:rPr lang="en-US" sz="1200" spc="-5" dirty="0"/>
              <a:t> [3] Liu, H., Huang, Y., Liu, F., &amp; Zeng, G. (2019). A machine learning based framework for pedestrian detection in surveillance videos. IEEE Access, 7, 34845-34856. </a:t>
            </a:r>
            <a:r>
              <a:rPr lang="en-US" sz="1200" spc="-5" dirty="0" err="1"/>
              <a:t>doi</a:t>
            </a:r>
            <a:r>
              <a:rPr lang="en-US" sz="1200" spc="-5" dirty="0"/>
              <a:t>: 10.1109/access.2019.2901573  </a:t>
            </a:r>
            <a:endParaRPr lang="en-US" sz="1200" dirty="0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  <a:tabLst>
                <a:tab pos="713105" algn="l"/>
              </a:tabLst>
            </a:pPr>
            <a:endParaRPr sz="1200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  <a:tabLst>
                <a:tab pos="713105" algn="l"/>
              </a:tabLst>
            </a:pPr>
            <a:r>
              <a:rPr lang="en-US" sz="1200" spc="-5" dirty="0"/>
              <a:t>[4] Liu, W., Anguelov, D., Erhan, D., Szegedy, C., Reed, S., Fu, C., &amp; Berg, A. C. (2018). Deep learning-based object detection in video surveillance: a review. Journal of Visual Communication and Image Representation, 55, 273-280. </a:t>
            </a:r>
            <a:r>
              <a:rPr lang="en-US" sz="1200" spc="-5" dirty="0" err="1"/>
              <a:t>doi</a:t>
            </a:r>
            <a:r>
              <a:rPr lang="en-US" sz="1200" spc="-5" dirty="0"/>
              <a:t>: 10.1016/j.jvcir.2018.09.009 Saikia, R., Ahmed, S. I., &amp; Das, D. (2019).  </a:t>
            </a:r>
            <a:endParaRPr lang="en-US" sz="1200" dirty="0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  <a:tabLst>
                <a:tab pos="713105" algn="l"/>
              </a:tabLst>
            </a:pPr>
            <a:endParaRPr sz="1200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</a:pPr>
            <a:r>
              <a:rPr lang="en-US" sz="1200" spc="-5" dirty="0"/>
              <a:t>[5] Real-time multi-camera vehicle tracking using deep learning. 2019 10th International Conference on Computing, Communication and Networking Technologies (ICCCNT), 1-6. </a:t>
            </a:r>
            <a:r>
              <a:rPr lang="en-US" sz="1200" spc="-5" dirty="0" err="1"/>
              <a:t>doi</a:t>
            </a:r>
            <a:r>
              <a:rPr lang="en-US" sz="1200" spc="-5" dirty="0"/>
              <a:t>: 10.1109/icccnt45670.2019.8945149 Communication and Image Representation, 55, 273-280. </a:t>
            </a:r>
            <a:r>
              <a:rPr lang="en-US" sz="1200" spc="-5" dirty="0" err="1"/>
              <a:t>doi</a:t>
            </a:r>
            <a:r>
              <a:rPr lang="en-US" sz="1200" spc="-5" dirty="0"/>
              <a:t>: 10.1016/j.jvcir.2018.09.009  </a:t>
            </a:r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</a:pPr>
            <a:endParaRPr lang="en-US" sz="1200" spc="-5"/>
          </a:p>
          <a:p>
            <a:pPr algn="l">
              <a:buClr>
                <a:srgbClr val="A357FF"/>
              </a:buClr>
              <a:buSzPct val="142857"/>
              <a:buFont typeface="Arial"/>
              <a:buChar char="•"/>
            </a:pPr>
            <a:r>
              <a:rPr lang="en-US" sz="1200" spc="-5" dirty="0"/>
              <a:t>[6]https://towardsdatascience.com/review-mobilenetv2-light-weight-model-image-classification8febb490e61c</a:t>
            </a:r>
            <a:endParaRPr lang="en-US" sz="1200" dirty="0"/>
          </a:p>
          <a:p>
            <a:pPr marL="712470" marR="136525" indent="-355600">
              <a:lnSpc>
                <a:spcPts val="1930"/>
              </a:lnSpc>
              <a:spcBef>
                <a:spcPts val="204"/>
              </a:spcBef>
              <a:buClr>
                <a:srgbClr val="A357FF"/>
              </a:buClr>
              <a:buSzPct val="142857"/>
              <a:buFont typeface="Courier New"/>
              <a:buChar char="o"/>
              <a:tabLst>
                <a:tab pos="713105" algn="l"/>
              </a:tabLst>
            </a:pPr>
            <a:endParaRPr lang="en-US" sz="1200" spc="-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894" y="1889836"/>
            <a:ext cx="4645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Thank</a:t>
            </a:r>
            <a:r>
              <a:rPr spc="-285" dirty="0"/>
              <a:t> </a:t>
            </a:r>
            <a:r>
              <a:rPr spc="-165" dirty="0"/>
              <a:t>You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07123" y="3272028"/>
            <a:ext cx="1842770" cy="1097280"/>
            <a:chOff x="6707123" y="3272028"/>
            <a:chExt cx="1842770" cy="10972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7123" y="3272028"/>
              <a:ext cx="1842516" cy="1097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2091" y="3272028"/>
              <a:ext cx="1717548" cy="8976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23</a:t>
            </a:fld>
            <a:endParaRPr spc="-1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2905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/>
              <a:t>Methodology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3</a:t>
            </a:fld>
            <a:endParaRPr spc="-110"/>
          </a:p>
        </p:txBody>
      </p:sp>
      <p:sp>
        <p:nvSpPr>
          <p:cNvPr id="3" name="object 3"/>
          <p:cNvSpPr txBox="1"/>
          <p:nvPr/>
        </p:nvSpPr>
        <p:spPr>
          <a:xfrm>
            <a:off x="670051" y="1388887"/>
            <a:ext cx="7200900" cy="20072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55"/>
              </a:spcBef>
              <a:buClr>
                <a:srgbClr val="F3F3F3"/>
              </a:buClr>
              <a:buFont typeface="Courier New"/>
              <a:buChar char="o"/>
              <a:tabLst>
                <a:tab pos="368300" algn="l"/>
              </a:tabLst>
            </a:pP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 dataset</a:t>
            </a:r>
            <a:r>
              <a:rPr sz="2000" b="1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1000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videos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violence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endParaRPr sz="20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360"/>
              </a:spcBef>
            </a:pP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violence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20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chosen</a:t>
            </a:r>
            <a:endParaRPr sz="20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960"/>
              </a:spcBef>
              <a:buClr>
                <a:srgbClr val="F3F3F3"/>
              </a:buClr>
              <a:buFont typeface="Courier New"/>
              <a:buChar char="o"/>
              <a:tabLst>
                <a:tab pos="368300" algn="l"/>
              </a:tabLst>
            </a:pP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trained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MobileNetV2</a:t>
            </a:r>
            <a:r>
              <a:rPr sz="2000" b="1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the dataset</a:t>
            </a:r>
            <a:endParaRPr sz="20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960"/>
              </a:spcBef>
              <a:buClr>
                <a:srgbClr val="F3F3F3"/>
              </a:buClr>
              <a:buFont typeface="Courier New"/>
              <a:buChar char="o"/>
              <a:tabLst>
                <a:tab pos="368300" algn="l"/>
              </a:tabLst>
            </a:pP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000" b="1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 footage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965"/>
              </a:spcBef>
              <a:buClr>
                <a:srgbClr val="F3F3F3"/>
              </a:buClr>
              <a:buFont typeface="Courier New"/>
              <a:buChar char="o"/>
              <a:tabLst>
                <a:tab pos="368300" algn="l"/>
              </a:tabLst>
            </a:pP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000" b="1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obtained</a:t>
            </a:r>
            <a:r>
              <a:rPr sz="2000" b="1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frames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4772025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25" dirty="0">
                <a:ea typeface="Tahoma"/>
              </a:rPr>
              <a:t>Methodology</a:t>
            </a:r>
            <a:br>
              <a:rPr lang="en-US" sz="3600" spc="25" dirty="0">
                <a:ea typeface="Tahoma"/>
              </a:rPr>
            </a:br>
            <a:endParaRPr lang="en-US" sz="3600" spc="25" dirty="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4</a:t>
            </a:fld>
            <a:endParaRPr spc="-11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44AC4-5078-C2A0-315C-1AF0C3EB8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72" y="1191280"/>
            <a:ext cx="6951688" cy="30607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173" y="1102467"/>
            <a:ext cx="3144728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145" dirty="0"/>
              <a:t>M</a:t>
            </a:r>
            <a:r>
              <a:rPr sz="2400" b="0" spc="-40" dirty="0"/>
              <a:t>ob</a:t>
            </a:r>
            <a:r>
              <a:rPr sz="2400" b="0" spc="-110" dirty="0"/>
              <a:t>i</a:t>
            </a:r>
            <a:r>
              <a:rPr sz="2400" b="0" spc="-200" dirty="0"/>
              <a:t>l</a:t>
            </a:r>
            <a:r>
              <a:rPr sz="2400" b="0" spc="-65" dirty="0"/>
              <a:t>e</a:t>
            </a:r>
            <a:r>
              <a:rPr sz="2400" b="0" spc="20" dirty="0"/>
              <a:t>N</a:t>
            </a:r>
            <a:r>
              <a:rPr sz="2400" b="0" spc="-65" dirty="0"/>
              <a:t>e</a:t>
            </a:r>
            <a:r>
              <a:rPr sz="2400" b="0" spc="-114" dirty="0"/>
              <a:t>t</a:t>
            </a:r>
            <a:r>
              <a:rPr sz="2400" b="0" spc="-125" dirty="0"/>
              <a:t> </a:t>
            </a:r>
            <a:r>
              <a:rPr sz="2400" b="0" spc="110" dirty="0"/>
              <a:t>V</a:t>
            </a:r>
            <a:r>
              <a:rPr sz="2400" b="0" spc="-320" dirty="0"/>
              <a:t>2</a:t>
            </a:r>
            <a:endParaRPr sz="2400" b="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5</a:t>
            </a:fld>
            <a:endParaRPr spc="-110"/>
          </a:p>
        </p:txBody>
      </p:sp>
      <p:sp>
        <p:nvSpPr>
          <p:cNvPr id="3" name="object 3"/>
          <p:cNvSpPr txBox="1"/>
          <p:nvPr/>
        </p:nvSpPr>
        <p:spPr>
          <a:xfrm>
            <a:off x="660682" y="1725735"/>
            <a:ext cx="7781290" cy="24345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60"/>
              </a:spcBef>
              <a:buClr>
                <a:srgbClr val="A357FF"/>
              </a:buClr>
              <a:buFont typeface="Courier New"/>
              <a:buChar char="o"/>
              <a:tabLst>
                <a:tab pos="368300" algn="l"/>
              </a:tabLst>
            </a:pP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Convolutional</a:t>
            </a:r>
            <a:r>
              <a:rPr sz="2000" b="1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neural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0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b="1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53</a:t>
            </a:r>
            <a:r>
              <a:rPr sz="2000" b="1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layers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deep</a:t>
            </a:r>
            <a:endParaRPr sz="2000">
              <a:latin typeface="Calibri"/>
              <a:cs typeface="Calibri"/>
            </a:endParaRPr>
          </a:p>
          <a:p>
            <a:pPr marL="367665" marR="930275" indent="-355600">
              <a:lnSpc>
                <a:spcPct val="114999"/>
              </a:lnSpc>
              <a:spcBef>
                <a:spcPts val="600"/>
              </a:spcBef>
              <a:buClr>
                <a:srgbClr val="A357FF"/>
              </a:buClr>
              <a:buFont typeface="Courier New"/>
              <a:buChar char="o"/>
              <a:tabLst>
                <a:tab pos="368300" algn="l"/>
              </a:tabLst>
            </a:pP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Provides real-time classification capabilities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under computing </a:t>
            </a:r>
            <a:r>
              <a:rPr sz="2000" b="1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constraints</a:t>
            </a:r>
            <a:r>
              <a:rPr sz="2000" b="1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devices like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smartphones.</a:t>
            </a:r>
            <a:endParaRPr sz="2000">
              <a:latin typeface="Calibri"/>
              <a:cs typeface="Calibri"/>
            </a:endParaRPr>
          </a:p>
          <a:p>
            <a:pPr marL="367665" marR="180340" indent="-355600">
              <a:lnSpc>
                <a:spcPct val="115100"/>
              </a:lnSpc>
              <a:spcBef>
                <a:spcPts val="600"/>
              </a:spcBef>
              <a:buClr>
                <a:srgbClr val="A357FF"/>
              </a:buClr>
              <a:buFont typeface="Courier New"/>
              <a:buChar char="o"/>
              <a:tabLst>
                <a:tab pos="368300" algn="l"/>
              </a:tabLst>
            </a:pP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Utilizes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an inverted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residual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structure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where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the input and output of </a:t>
            </a:r>
            <a:r>
              <a:rPr sz="2000" b="1" spc="-4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 residual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blocks</a:t>
            </a:r>
            <a:r>
              <a:rPr sz="20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b="1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thin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bottleneck</a:t>
            </a:r>
            <a:r>
              <a:rPr sz="2000" b="1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layers.</a:t>
            </a:r>
            <a:endParaRPr sz="20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960"/>
              </a:spcBef>
              <a:buClr>
                <a:srgbClr val="A357FF"/>
              </a:buClr>
              <a:buFont typeface="Courier New"/>
              <a:buChar char="o"/>
              <a:tabLst>
                <a:tab pos="368300" algn="l"/>
              </a:tabLst>
            </a:pP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Uses lightweight</a:t>
            </a:r>
            <a:r>
              <a:rPr sz="2000" b="1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convolutions</a:t>
            </a:r>
            <a:r>
              <a:rPr sz="2000" b="1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b="1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2000" b="1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000" b="1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expansion</a:t>
            </a:r>
            <a:r>
              <a:rPr sz="2000" b="1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>
                <a:solidFill>
                  <a:srgbClr val="FFFFFF"/>
                </a:solidFill>
                <a:latin typeface="Calibri"/>
                <a:cs typeface="Calibri"/>
              </a:rPr>
              <a:t>layer.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2BCAA-CB0C-30DF-FACB-62284197CB72}"/>
              </a:ext>
            </a:extLst>
          </p:cNvPr>
          <p:cNvSpPr txBox="1"/>
          <p:nvPr/>
        </p:nvSpPr>
        <p:spPr>
          <a:xfrm>
            <a:off x="541052" y="291606"/>
            <a:ext cx="40098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ahoma"/>
                <a:ea typeface="Tahoma"/>
                <a:cs typeface="Calibri"/>
              </a:rPr>
              <a:t>Algorithm</a:t>
            </a:r>
            <a:endParaRPr lang="en-US" sz="3600" b="1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731" y="1130574"/>
            <a:ext cx="4608830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5" dirty="0"/>
              <a:t>Image</a:t>
            </a:r>
            <a:r>
              <a:rPr sz="2400" b="0" spc="-190" dirty="0"/>
              <a:t> </a:t>
            </a:r>
            <a:r>
              <a:rPr sz="2400" b="0" spc="-110" dirty="0"/>
              <a:t>Enhancement</a:t>
            </a:r>
            <a:endParaRPr lang="en-US" sz="2400" b="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6</a:t>
            </a:fld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418042" y="1688260"/>
            <a:ext cx="7275830" cy="13061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⬡</a:t>
            </a:r>
            <a:r>
              <a:rPr sz="1100" spc="17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Sharpness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and color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obtained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frames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slightly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⬡</a:t>
            </a:r>
            <a:r>
              <a:rPr sz="1100" spc="17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inbuilt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PIL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⬡</a:t>
            </a:r>
            <a:r>
              <a:rPr sz="1100" spc="17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authorities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cross-checking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F26A1-B2E4-00D9-AB5A-CBDB05B37C03}"/>
              </a:ext>
            </a:extLst>
          </p:cNvPr>
          <p:cNvSpPr txBox="1"/>
          <p:nvPr/>
        </p:nvSpPr>
        <p:spPr>
          <a:xfrm>
            <a:off x="415743" y="411058"/>
            <a:ext cx="3701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5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280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/>
              <a:t>A</a:t>
            </a:r>
            <a:r>
              <a:rPr sz="3600" spc="-75"/>
              <a:t>l</a:t>
            </a:r>
            <a:r>
              <a:rPr sz="3600" spc="-180"/>
              <a:t>e</a:t>
            </a:r>
            <a:r>
              <a:rPr sz="3600" spc="-140"/>
              <a:t>r</a:t>
            </a:r>
            <a:r>
              <a:rPr sz="3600" spc="-114"/>
              <a:t>t</a:t>
            </a:r>
            <a:r>
              <a:rPr sz="3600" spc="-120"/>
              <a:t> </a:t>
            </a:r>
            <a:r>
              <a:rPr sz="3600" spc="-145"/>
              <a:t>M</a:t>
            </a:r>
            <a:r>
              <a:rPr sz="3600" spc="-40"/>
              <a:t>o</a:t>
            </a:r>
            <a:r>
              <a:rPr sz="3600" spc="-15"/>
              <a:t>d</a:t>
            </a:r>
            <a:r>
              <a:rPr sz="3600" spc="-175"/>
              <a:t>u</a:t>
            </a:r>
            <a:r>
              <a:rPr sz="3600" spc="-200"/>
              <a:t>l</a:t>
            </a:r>
            <a:r>
              <a:rPr sz="3600" spc="-30"/>
              <a:t>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35736" y="1153667"/>
            <a:ext cx="7272655" cy="3596640"/>
            <a:chOff x="935736" y="1153667"/>
            <a:chExt cx="7272655" cy="3596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736" y="1153667"/>
              <a:ext cx="7272527" cy="35966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8093" y="1837181"/>
              <a:ext cx="527685" cy="170815"/>
            </a:xfrm>
            <a:custGeom>
              <a:avLst/>
              <a:gdLst/>
              <a:ahLst/>
              <a:cxnLst/>
              <a:rect l="l" t="t" r="r" b="b"/>
              <a:pathLst>
                <a:path w="527685" h="170814">
                  <a:moveTo>
                    <a:pt x="527304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27304" y="170688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8093" y="1837181"/>
              <a:ext cx="527685" cy="170815"/>
            </a:xfrm>
            <a:custGeom>
              <a:avLst/>
              <a:gdLst/>
              <a:ahLst/>
              <a:cxnLst/>
              <a:rect l="l" t="t" r="r" b="b"/>
              <a:pathLst>
                <a:path w="527685" h="170814">
                  <a:moveTo>
                    <a:pt x="0" y="170688"/>
                  </a:moveTo>
                  <a:lnTo>
                    <a:pt x="527304" y="170688"/>
                  </a:lnTo>
                  <a:lnTo>
                    <a:pt x="527304" y="0"/>
                  </a:lnTo>
                  <a:lnTo>
                    <a:pt x="0" y="0"/>
                  </a:lnTo>
                  <a:lnTo>
                    <a:pt x="0" y="170688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7</a:t>
            </a:fld>
            <a:endParaRPr spc="-1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484123"/>
            <a:ext cx="4608830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10">
                <a:ea typeface="Tahoma"/>
              </a:rPr>
              <a:t>Pre processing</a:t>
            </a:r>
            <a:br>
              <a:rPr lang="en-US" sz="3600" spc="-11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8</a:t>
            </a:fld>
            <a:endParaRPr spc="-110"/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4B71C3A-D9DE-35C1-8ABE-B8435B7F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65" y="1288330"/>
            <a:ext cx="4910352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67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96" y="174951"/>
            <a:ext cx="4608830" cy="112082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110">
                <a:ea typeface="Tahoma"/>
              </a:rPr>
              <a:t>Pre processing</a:t>
            </a:r>
            <a:br>
              <a:rPr lang="en-US" sz="3600" spc="-110">
                <a:ea typeface="Tahoma"/>
              </a:rPr>
            </a:br>
            <a:endParaRPr lang="en-US" sz="3600" spc="-110">
              <a:ea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110" dirty="0"/>
              <a:t>9</a:t>
            </a:fld>
            <a:endParaRPr spc="-11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A4E8441-C115-A947-2FA0-BB7D647E9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18" b="-221"/>
          <a:stretch/>
        </p:blipFill>
        <p:spPr>
          <a:xfrm>
            <a:off x="696420" y="754176"/>
            <a:ext cx="6550167" cy="39012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B6535-CB2F-2B2F-88C5-D0BBD36102E7}"/>
              </a:ext>
            </a:extLst>
          </p:cNvPr>
          <p:cNvSpPr txBox="1"/>
          <p:nvPr/>
        </p:nvSpPr>
        <p:spPr>
          <a:xfrm>
            <a:off x="1299928" y="4635240"/>
            <a:ext cx="65453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Getting frames from videos and image augmentation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REAL-TIME VIOLENCE ALERT SYSTEM</vt:lpstr>
      <vt:lpstr>Problem Statement</vt:lpstr>
      <vt:lpstr>Methodology</vt:lpstr>
      <vt:lpstr>Methodology </vt:lpstr>
      <vt:lpstr>MobileNet V2</vt:lpstr>
      <vt:lpstr>Image Enhancement</vt:lpstr>
      <vt:lpstr>Alert Module</vt:lpstr>
      <vt:lpstr>Pre processing </vt:lpstr>
      <vt:lpstr>Pre processing </vt:lpstr>
      <vt:lpstr>  Model training </vt:lpstr>
      <vt:lpstr>  Model training </vt:lpstr>
      <vt:lpstr>Model Training  </vt:lpstr>
      <vt:lpstr>Alert System </vt:lpstr>
      <vt:lpstr>Alert System  </vt:lpstr>
      <vt:lpstr>Non-violence system </vt:lpstr>
      <vt:lpstr>Violence alert system </vt:lpstr>
      <vt:lpstr>Results</vt:lpstr>
      <vt:lpstr>Results</vt:lpstr>
      <vt:lpstr>Results</vt:lpstr>
      <vt:lpstr>Results</vt:lpstr>
      <vt:lpstr>Sample Inputs 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 VIOLENCE ALERT SYSTEM</dc:title>
  <dc:creator>user</dc:creator>
  <cp:revision>212</cp:revision>
  <dcterms:created xsi:type="dcterms:W3CDTF">2024-04-26T03:31:02Z</dcterms:created>
  <dcterms:modified xsi:type="dcterms:W3CDTF">2024-04-26T09:38:17Z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2024-04-26T00:00:00Z</vt:filetime>
  </property>
</Properties>
</file>