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notesSlides/notesSlide68.xml" ContentType="application/vnd.openxmlformats-officedocument.presentationml.notesSlide+xml"/>
  <Override PartName="/ppt/notesSlides/notesSlide79.xml" ContentType="application/vnd.openxmlformats-officedocument.presentationml.notesSlide+xml"/>
  <Default Extension="png" ContentType="image/png"/>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1" r:id="rId1"/>
  </p:sldMasterIdLst>
  <p:notesMasterIdLst>
    <p:notesMasterId r:id="rId1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50" d="100"/>
          <a:sy n="50" d="100"/>
        </p:scale>
        <p:origin x="-624"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86F2C-3E17-4A3B-854D-04872B9A9D2F}" type="datetimeFigureOut">
              <a:rPr lang="en-US" smtClean="0"/>
              <a:pPr/>
              <a:t>10/5/2016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E3831D-1F0A-4EE0-8BF0-ABAB4A7E0DE5}" type="slidenum">
              <a:rPr lang="en-US" smtClean="0"/>
              <a:pPr/>
              <a:t>‹#›</a:t>
            </a:fld>
            <a:endParaRPr lang="en-US"/>
          </a:p>
        </p:txBody>
      </p:sp>
    </p:spTree>
    <p:extLst>
      <p:ext uri="{BB962C8B-B14F-4D97-AF65-F5344CB8AC3E}">
        <p14:creationId xmlns="" xmlns:p14="http://schemas.microsoft.com/office/powerpoint/2010/main" val="3259990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TextEdit="1"/>
          </p:cNvSpPr>
          <p:nvPr>
            <p:ph type="sldImg"/>
          </p:nvPr>
        </p:nvSpPr>
        <p:spPr bwMode="auto">
          <a:noFill/>
          <a:ln>
            <a:solidFill>
              <a:srgbClr val="000000"/>
            </a:solidFill>
            <a:miter lim="800000"/>
            <a:headEnd/>
            <a:tailEnd/>
          </a:ln>
        </p:spPr>
      </p:sp>
      <p:sp>
        <p:nvSpPr>
          <p:cNvPr id="1607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1819073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TextEdit="1"/>
          </p:cNvSpPr>
          <p:nvPr>
            <p:ph type="sldImg"/>
          </p:nvPr>
        </p:nvSpPr>
        <p:spPr bwMode="auto">
          <a:noFill/>
          <a:ln>
            <a:solidFill>
              <a:srgbClr val="000000"/>
            </a:solidFill>
            <a:miter lim="800000"/>
            <a:headEnd/>
            <a:tailEnd/>
          </a:ln>
        </p:spPr>
      </p:sp>
      <p:sp>
        <p:nvSpPr>
          <p:cNvPr id="2744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401085223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TextEdit="1"/>
          </p:cNvSpPr>
          <p:nvPr>
            <p:ph type="sldImg"/>
          </p:nvPr>
        </p:nvSpPr>
        <p:spPr bwMode="auto">
          <a:noFill/>
          <a:ln>
            <a:solidFill>
              <a:srgbClr val="000000"/>
            </a:solidFill>
            <a:miter lim="800000"/>
            <a:headEnd/>
            <a:tailEnd/>
          </a:ln>
        </p:spPr>
      </p:sp>
      <p:sp>
        <p:nvSpPr>
          <p:cNvPr id="2334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TextEdit="1"/>
          </p:cNvSpPr>
          <p:nvPr>
            <p:ph type="sldImg"/>
          </p:nvPr>
        </p:nvSpPr>
        <p:spPr bwMode="auto">
          <a:noFill/>
          <a:ln>
            <a:solidFill>
              <a:srgbClr val="000000"/>
            </a:solidFill>
            <a:miter lim="800000"/>
            <a:headEnd/>
            <a:tailEnd/>
          </a:ln>
        </p:spPr>
      </p:sp>
      <p:sp>
        <p:nvSpPr>
          <p:cNvPr id="2344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spect="1" noTextEdit="1"/>
          </p:cNvSpPr>
          <p:nvPr>
            <p:ph type="sldImg"/>
          </p:nvPr>
        </p:nvSpPr>
        <p:spPr bwMode="auto">
          <a:noFill/>
          <a:ln>
            <a:solidFill>
              <a:srgbClr val="000000"/>
            </a:solidFill>
            <a:miter lim="800000"/>
            <a:headEnd/>
            <a:tailEnd/>
          </a:ln>
        </p:spPr>
      </p:sp>
      <p:sp>
        <p:nvSpPr>
          <p:cNvPr id="2355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TextEdit="1"/>
          </p:cNvSpPr>
          <p:nvPr>
            <p:ph type="sldImg"/>
          </p:nvPr>
        </p:nvSpPr>
        <p:spPr bwMode="auto">
          <a:noFill/>
          <a:ln>
            <a:solidFill>
              <a:srgbClr val="000000"/>
            </a:solidFill>
            <a:miter lim="800000"/>
            <a:headEnd/>
            <a:tailEnd/>
          </a:ln>
        </p:spPr>
      </p:sp>
      <p:sp>
        <p:nvSpPr>
          <p:cNvPr id="2365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TextEdit="1"/>
          </p:cNvSpPr>
          <p:nvPr>
            <p:ph type="sldImg"/>
          </p:nvPr>
        </p:nvSpPr>
        <p:spPr bwMode="auto">
          <a:noFill/>
          <a:ln>
            <a:solidFill>
              <a:srgbClr val="000000"/>
            </a:solidFill>
            <a:miter lim="800000"/>
            <a:headEnd/>
            <a:tailEnd/>
          </a:ln>
        </p:spPr>
      </p:sp>
      <p:sp>
        <p:nvSpPr>
          <p:cNvPr id="2375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TextEdit="1"/>
          </p:cNvSpPr>
          <p:nvPr>
            <p:ph type="sldImg"/>
          </p:nvPr>
        </p:nvSpPr>
        <p:spPr bwMode="auto">
          <a:noFill/>
          <a:ln>
            <a:solidFill>
              <a:srgbClr val="000000"/>
            </a:solidFill>
            <a:miter lim="800000"/>
            <a:headEnd/>
            <a:tailEnd/>
          </a:ln>
        </p:spPr>
      </p:sp>
      <p:sp>
        <p:nvSpPr>
          <p:cNvPr id="2385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TextEdit="1"/>
          </p:cNvSpPr>
          <p:nvPr>
            <p:ph type="sldImg"/>
          </p:nvPr>
        </p:nvSpPr>
        <p:spPr bwMode="auto">
          <a:noFill/>
          <a:ln>
            <a:solidFill>
              <a:srgbClr val="000000"/>
            </a:solidFill>
            <a:miter lim="800000"/>
            <a:headEnd/>
            <a:tailEnd/>
          </a:ln>
        </p:spPr>
      </p:sp>
      <p:sp>
        <p:nvSpPr>
          <p:cNvPr id="2396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TextEdit="1"/>
          </p:cNvSpPr>
          <p:nvPr>
            <p:ph type="sldImg"/>
          </p:nvPr>
        </p:nvSpPr>
        <p:spPr bwMode="auto">
          <a:noFill/>
          <a:ln>
            <a:solidFill>
              <a:srgbClr val="000000"/>
            </a:solidFill>
            <a:miter lim="800000"/>
            <a:headEnd/>
            <a:tailEnd/>
          </a:ln>
        </p:spPr>
      </p:sp>
      <p:sp>
        <p:nvSpPr>
          <p:cNvPr id="2406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TextEdit="1"/>
          </p:cNvSpPr>
          <p:nvPr>
            <p:ph type="sldImg"/>
          </p:nvPr>
        </p:nvSpPr>
        <p:spPr bwMode="auto">
          <a:noFill/>
          <a:ln>
            <a:solidFill>
              <a:srgbClr val="000000"/>
            </a:solidFill>
            <a:miter lim="800000"/>
            <a:headEnd/>
            <a:tailEnd/>
          </a:ln>
        </p:spPr>
      </p:sp>
      <p:sp>
        <p:nvSpPr>
          <p:cNvPr id="1699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532676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TextEdit="1"/>
          </p:cNvSpPr>
          <p:nvPr>
            <p:ph type="sldImg"/>
          </p:nvPr>
        </p:nvSpPr>
        <p:spPr bwMode="auto">
          <a:noFill/>
          <a:ln>
            <a:solidFill>
              <a:srgbClr val="000000"/>
            </a:solidFill>
            <a:miter lim="800000"/>
            <a:headEnd/>
            <a:tailEnd/>
          </a:ln>
        </p:spPr>
      </p:sp>
      <p:sp>
        <p:nvSpPr>
          <p:cNvPr id="1710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1129667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spect="1" noTextEdit="1"/>
          </p:cNvSpPr>
          <p:nvPr>
            <p:ph type="sldImg"/>
          </p:nvPr>
        </p:nvSpPr>
        <p:spPr bwMode="auto">
          <a:noFill/>
          <a:ln>
            <a:solidFill>
              <a:srgbClr val="000000"/>
            </a:solidFill>
            <a:miter lim="800000"/>
            <a:headEnd/>
            <a:tailEnd/>
          </a:ln>
        </p:spPr>
      </p:sp>
      <p:sp>
        <p:nvSpPr>
          <p:cNvPr id="2764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2947327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TextEdit="1"/>
          </p:cNvSpPr>
          <p:nvPr>
            <p:ph type="sldImg"/>
          </p:nvPr>
        </p:nvSpPr>
        <p:spPr bwMode="auto">
          <a:noFill/>
          <a:ln>
            <a:solidFill>
              <a:srgbClr val="000000"/>
            </a:solidFill>
            <a:miter lim="800000"/>
            <a:headEnd/>
            <a:tailEnd/>
          </a:ln>
        </p:spPr>
      </p:sp>
      <p:sp>
        <p:nvSpPr>
          <p:cNvPr id="1720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1893472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TextEdit="1"/>
          </p:cNvSpPr>
          <p:nvPr>
            <p:ph type="sldImg"/>
          </p:nvPr>
        </p:nvSpPr>
        <p:spPr bwMode="auto">
          <a:noFill/>
          <a:ln>
            <a:solidFill>
              <a:srgbClr val="000000"/>
            </a:solidFill>
            <a:miter lim="800000"/>
            <a:headEnd/>
            <a:tailEnd/>
          </a:ln>
        </p:spPr>
      </p:sp>
      <p:sp>
        <p:nvSpPr>
          <p:cNvPr id="2785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2455061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TextEdit="1"/>
          </p:cNvSpPr>
          <p:nvPr>
            <p:ph type="sldImg"/>
          </p:nvPr>
        </p:nvSpPr>
        <p:spPr bwMode="auto">
          <a:noFill/>
          <a:ln>
            <a:solidFill>
              <a:srgbClr val="000000"/>
            </a:solidFill>
            <a:miter lim="800000"/>
            <a:headEnd/>
            <a:tailEnd/>
          </a:ln>
        </p:spPr>
      </p:sp>
      <p:sp>
        <p:nvSpPr>
          <p:cNvPr id="2805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1299967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TextEdit="1"/>
          </p:cNvSpPr>
          <p:nvPr>
            <p:ph type="sldImg"/>
          </p:nvPr>
        </p:nvSpPr>
        <p:spPr bwMode="auto">
          <a:noFill/>
          <a:ln>
            <a:solidFill>
              <a:srgbClr val="000000"/>
            </a:solidFill>
            <a:miter lim="800000"/>
            <a:headEnd/>
            <a:tailEnd/>
          </a:ln>
        </p:spPr>
      </p:sp>
      <p:sp>
        <p:nvSpPr>
          <p:cNvPr id="1730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2287566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TextEdit="1"/>
          </p:cNvSpPr>
          <p:nvPr>
            <p:ph type="sldImg"/>
          </p:nvPr>
        </p:nvSpPr>
        <p:spPr bwMode="auto">
          <a:noFill/>
          <a:ln>
            <a:solidFill>
              <a:srgbClr val="000000"/>
            </a:solidFill>
            <a:miter lim="800000"/>
            <a:headEnd/>
            <a:tailEnd/>
          </a:ln>
        </p:spPr>
      </p:sp>
      <p:sp>
        <p:nvSpPr>
          <p:cNvPr id="1740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669798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TextEdit="1"/>
          </p:cNvSpPr>
          <p:nvPr>
            <p:ph type="sldImg"/>
          </p:nvPr>
        </p:nvSpPr>
        <p:spPr bwMode="auto">
          <a:noFill/>
          <a:ln>
            <a:solidFill>
              <a:srgbClr val="000000"/>
            </a:solidFill>
            <a:miter lim="800000"/>
            <a:headEnd/>
            <a:tailEnd/>
          </a:ln>
        </p:spPr>
      </p:sp>
      <p:sp>
        <p:nvSpPr>
          <p:cNvPr id="1751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2161149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TextEdit="1"/>
          </p:cNvSpPr>
          <p:nvPr>
            <p:ph type="sldImg"/>
          </p:nvPr>
        </p:nvSpPr>
        <p:spPr bwMode="auto">
          <a:noFill/>
          <a:ln>
            <a:solidFill>
              <a:srgbClr val="000000"/>
            </a:solidFill>
            <a:miter lim="800000"/>
            <a:headEnd/>
            <a:tailEnd/>
          </a:ln>
        </p:spPr>
      </p:sp>
      <p:sp>
        <p:nvSpPr>
          <p:cNvPr id="1617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4016727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TextEdit="1"/>
          </p:cNvSpPr>
          <p:nvPr>
            <p:ph type="sldImg"/>
          </p:nvPr>
        </p:nvSpPr>
        <p:spPr bwMode="auto">
          <a:noFill/>
          <a:ln>
            <a:solidFill>
              <a:srgbClr val="000000"/>
            </a:solidFill>
            <a:miter lim="800000"/>
            <a:headEnd/>
            <a:tailEnd/>
          </a:ln>
        </p:spPr>
      </p:sp>
      <p:sp>
        <p:nvSpPr>
          <p:cNvPr id="1761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3838899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TextEdit="1"/>
          </p:cNvSpPr>
          <p:nvPr>
            <p:ph type="sldImg"/>
          </p:nvPr>
        </p:nvSpPr>
        <p:spPr bwMode="auto">
          <a:noFill/>
          <a:ln>
            <a:solidFill>
              <a:srgbClr val="000000"/>
            </a:solidFill>
            <a:miter lim="800000"/>
            <a:headEnd/>
            <a:tailEnd/>
          </a:ln>
        </p:spPr>
      </p:sp>
      <p:sp>
        <p:nvSpPr>
          <p:cNvPr id="1771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3296833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TextEdit="1"/>
          </p:cNvSpPr>
          <p:nvPr>
            <p:ph type="sldImg"/>
          </p:nvPr>
        </p:nvSpPr>
        <p:spPr bwMode="auto">
          <a:noFill/>
          <a:ln>
            <a:solidFill>
              <a:srgbClr val="000000"/>
            </a:solidFill>
            <a:miter lim="800000"/>
            <a:headEnd/>
            <a:tailEnd/>
          </a:ln>
        </p:spPr>
      </p:sp>
      <p:sp>
        <p:nvSpPr>
          <p:cNvPr id="1781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1644209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TextEdit="1"/>
          </p:cNvSpPr>
          <p:nvPr>
            <p:ph type="sldImg"/>
          </p:nvPr>
        </p:nvSpPr>
        <p:spPr bwMode="auto">
          <a:noFill/>
          <a:ln>
            <a:solidFill>
              <a:srgbClr val="000000"/>
            </a:solidFill>
            <a:miter lim="800000"/>
            <a:headEnd/>
            <a:tailEnd/>
          </a:ln>
        </p:spPr>
      </p:sp>
      <p:sp>
        <p:nvSpPr>
          <p:cNvPr id="1792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992085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TextEdit="1"/>
          </p:cNvSpPr>
          <p:nvPr>
            <p:ph type="sldImg"/>
          </p:nvPr>
        </p:nvSpPr>
        <p:spPr bwMode="auto">
          <a:noFill/>
          <a:ln>
            <a:solidFill>
              <a:srgbClr val="000000"/>
            </a:solidFill>
            <a:miter lim="800000"/>
            <a:headEnd/>
            <a:tailEnd/>
          </a:ln>
        </p:spPr>
      </p:sp>
      <p:sp>
        <p:nvSpPr>
          <p:cNvPr id="1802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2089827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TextEdit="1"/>
          </p:cNvSpPr>
          <p:nvPr>
            <p:ph type="sldImg"/>
          </p:nvPr>
        </p:nvSpPr>
        <p:spPr bwMode="auto">
          <a:noFill/>
          <a:ln>
            <a:solidFill>
              <a:srgbClr val="000000"/>
            </a:solidFill>
            <a:miter lim="800000"/>
            <a:headEnd/>
            <a:tailEnd/>
          </a:ln>
        </p:spPr>
      </p:sp>
      <p:sp>
        <p:nvSpPr>
          <p:cNvPr id="1812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8961971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TextEdit="1"/>
          </p:cNvSpPr>
          <p:nvPr>
            <p:ph type="sldImg"/>
          </p:nvPr>
        </p:nvSpPr>
        <p:spPr bwMode="auto">
          <a:noFill/>
          <a:ln>
            <a:solidFill>
              <a:srgbClr val="000000"/>
            </a:solidFill>
            <a:miter lim="800000"/>
            <a:headEnd/>
            <a:tailEnd/>
          </a:ln>
        </p:spPr>
      </p:sp>
      <p:sp>
        <p:nvSpPr>
          <p:cNvPr id="1822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74259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TextEdit="1"/>
          </p:cNvSpPr>
          <p:nvPr>
            <p:ph type="sldImg"/>
          </p:nvPr>
        </p:nvSpPr>
        <p:spPr bwMode="auto">
          <a:noFill/>
          <a:ln>
            <a:solidFill>
              <a:srgbClr val="000000"/>
            </a:solidFill>
            <a:miter lim="800000"/>
            <a:headEnd/>
            <a:tailEnd/>
          </a:ln>
        </p:spPr>
      </p:sp>
      <p:sp>
        <p:nvSpPr>
          <p:cNvPr id="1832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34431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TextEdit="1"/>
          </p:cNvSpPr>
          <p:nvPr>
            <p:ph type="sldImg"/>
          </p:nvPr>
        </p:nvSpPr>
        <p:spPr bwMode="auto">
          <a:noFill/>
          <a:ln>
            <a:solidFill>
              <a:srgbClr val="000000"/>
            </a:solidFill>
            <a:miter lim="800000"/>
            <a:headEnd/>
            <a:tailEnd/>
          </a:ln>
        </p:spPr>
      </p:sp>
      <p:sp>
        <p:nvSpPr>
          <p:cNvPr id="1843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3303986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TextEdit="1"/>
          </p:cNvSpPr>
          <p:nvPr>
            <p:ph type="sldImg"/>
          </p:nvPr>
        </p:nvSpPr>
        <p:spPr bwMode="auto">
          <a:noFill/>
          <a:ln>
            <a:solidFill>
              <a:srgbClr val="000000"/>
            </a:solidFill>
            <a:miter lim="800000"/>
            <a:headEnd/>
            <a:tailEnd/>
          </a:ln>
        </p:spPr>
      </p:sp>
      <p:sp>
        <p:nvSpPr>
          <p:cNvPr id="1853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763593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TextEdit="1"/>
          </p:cNvSpPr>
          <p:nvPr>
            <p:ph type="sldImg"/>
          </p:nvPr>
        </p:nvSpPr>
        <p:spPr bwMode="auto">
          <a:noFill/>
          <a:ln>
            <a:solidFill>
              <a:srgbClr val="000000"/>
            </a:solidFill>
            <a:miter lim="800000"/>
            <a:headEnd/>
            <a:tailEnd/>
          </a:ln>
        </p:spPr>
      </p:sp>
      <p:sp>
        <p:nvSpPr>
          <p:cNvPr id="1628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31099501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TextEdit="1"/>
          </p:cNvSpPr>
          <p:nvPr>
            <p:ph type="sldImg"/>
          </p:nvPr>
        </p:nvSpPr>
        <p:spPr bwMode="auto">
          <a:noFill/>
          <a:ln>
            <a:solidFill>
              <a:srgbClr val="000000"/>
            </a:solidFill>
            <a:miter lim="800000"/>
            <a:headEnd/>
            <a:tailEnd/>
          </a:ln>
        </p:spPr>
      </p:sp>
      <p:sp>
        <p:nvSpPr>
          <p:cNvPr id="1863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39765218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bwMode="auto">
          <a:noFill/>
          <a:ln>
            <a:solidFill>
              <a:srgbClr val="000000"/>
            </a:solidFill>
            <a:miter lim="800000"/>
            <a:headEnd/>
            <a:tailEnd/>
          </a:ln>
        </p:spPr>
      </p:sp>
      <p:sp>
        <p:nvSpPr>
          <p:cNvPr id="1873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19555365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TextEdit="1"/>
          </p:cNvSpPr>
          <p:nvPr>
            <p:ph type="sldImg"/>
          </p:nvPr>
        </p:nvSpPr>
        <p:spPr bwMode="auto">
          <a:noFill/>
          <a:ln>
            <a:solidFill>
              <a:srgbClr val="000000"/>
            </a:solidFill>
            <a:miter lim="800000"/>
            <a:headEnd/>
            <a:tailEnd/>
          </a:ln>
        </p:spPr>
      </p:sp>
      <p:sp>
        <p:nvSpPr>
          <p:cNvPr id="1884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23142256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TextEdit="1"/>
          </p:cNvSpPr>
          <p:nvPr>
            <p:ph type="sldImg"/>
          </p:nvPr>
        </p:nvSpPr>
        <p:spPr bwMode="auto">
          <a:noFill/>
          <a:ln>
            <a:solidFill>
              <a:srgbClr val="000000"/>
            </a:solidFill>
            <a:miter lim="800000"/>
            <a:headEnd/>
            <a:tailEnd/>
          </a:ln>
        </p:spPr>
      </p:sp>
      <p:sp>
        <p:nvSpPr>
          <p:cNvPr id="1894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10222106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TextEdit="1"/>
          </p:cNvSpPr>
          <p:nvPr>
            <p:ph type="sldImg"/>
          </p:nvPr>
        </p:nvSpPr>
        <p:spPr bwMode="auto">
          <a:noFill/>
          <a:ln>
            <a:solidFill>
              <a:srgbClr val="000000"/>
            </a:solidFill>
            <a:miter lim="800000"/>
            <a:headEnd/>
            <a:tailEnd/>
          </a:ln>
        </p:spPr>
      </p:sp>
      <p:sp>
        <p:nvSpPr>
          <p:cNvPr id="1904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12709199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TextEdit="1"/>
          </p:cNvSpPr>
          <p:nvPr>
            <p:ph type="sldImg"/>
          </p:nvPr>
        </p:nvSpPr>
        <p:spPr bwMode="auto">
          <a:noFill/>
          <a:ln>
            <a:solidFill>
              <a:srgbClr val="000000"/>
            </a:solidFill>
            <a:miter lim="800000"/>
            <a:headEnd/>
            <a:tailEnd/>
          </a:ln>
        </p:spPr>
      </p:sp>
      <p:sp>
        <p:nvSpPr>
          <p:cNvPr id="1914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33777239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TextEdit="1"/>
          </p:cNvSpPr>
          <p:nvPr>
            <p:ph type="sldImg"/>
          </p:nvPr>
        </p:nvSpPr>
        <p:spPr bwMode="auto">
          <a:noFill/>
          <a:ln>
            <a:solidFill>
              <a:srgbClr val="000000"/>
            </a:solidFill>
            <a:miter lim="800000"/>
            <a:headEnd/>
            <a:tailEnd/>
          </a:ln>
        </p:spPr>
      </p:sp>
      <p:sp>
        <p:nvSpPr>
          <p:cNvPr id="1925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6271640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TextEdit="1"/>
          </p:cNvSpPr>
          <p:nvPr>
            <p:ph type="sldImg"/>
          </p:nvPr>
        </p:nvSpPr>
        <p:spPr bwMode="auto">
          <a:noFill/>
          <a:ln>
            <a:solidFill>
              <a:srgbClr val="000000"/>
            </a:solidFill>
            <a:miter lim="800000"/>
            <a:headEnd/>
            <a:tailEnd/>
          </a:ln>
        </p:spPr>
      </p:sp>
      <p:sp>
        <p:nvSpPr>
          <p:cNvPr id="1935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21049738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TextEdit="1"/>
          </p:cNvSpPr>
          <p:nvPr>
            <p:ph type="sldImg"/>
          </p:nvPr>
        </p:nvSpPr>
        <p:spPr bwMode="auto">
          <a:noFill/>
          <a:ln>
            <a:solidFill>
              <a:srgbClr val="000000"/>
            </a:solidFill>
            <a:miter lim="800000"/>
            <a:headEnd/>
            <a:tailEnd/>
          </a:ln>
        </p:spPr>
      </p:sp>
      <p:sp>
        <p:nvSpPr>
          <p:cNvPr id="1945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3783193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TextEdit="1"/>
          </p:cNvSpPr>
          <p:nvPr>
            <p:ph type="sldImg"/>
          </p:nvPr>
        </p:nvSpPr>
        <p:spPr bwMode="auto">
          <a:noFill/>
          <a:ln>
            <a:solidFill>
              <a:srgbClr val="000000"/>
            </a:solidFill>
            <a:miter lim="800000"/>
            <a:headEnd/>
            <a:tailEnd/>
          </a:ln>
        </p:spPr>
      </p:sp>
      <p:sp>
        <p:nvSpPr>
          <p:cNvPr id="1955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3521118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TextEdit="1"/>
          </p:cNvSpPr>
          <p:nvPr>
            <p:ph type="sldImg"/>
          </p:nvPr>
        </p:nvSpPr>
        <p:spPr bwMode="auto">
          <a:noFill/>
          <a:ln>
            <a:solidFill>
              <a:srgbClr val="000000"/>
            </a:solidFill>
            <a:miter lim="800000"/>
            <a:headEnd/>
            <a:tailEnd/>
          </a:ln>
        </p:spPr>
      </p:sp>
      <p:sp>
        <p:nvSpPr>
          <p:cNvPr id="1638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40655031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TextEdit="1"/>
          </p:cNvSpPr>
          <p:nvPr>
            <p:ph type="sldImg"/>
          </p:nvPr>
        </p:nvSpPr>
        <p:spPr bwMode="auto">
          <a:noFill/>
          <a:ln>
            <a:solidFill>
              <a:srgbClr val="000000"/>
            </a:solidFill>
            <a:miter lim="800000"/>
            <a:headEnd/>
            <a:tailEnd/>
          </a:ln>
        </p:spPr>
      </p:sp>
      <p:sp>
        <p:nvSpPr>
          <p:cNvPr id="1966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20807318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TextEdit="1"/>
          </p:cNvSpPr>
          <p:nvPr>
            <p:ph type="sldImg"/>
          </p:nvPr>
        </p:nvSpPr>
        <p:spPr bwMode="auto">
          <a:noFill/>
          <a:ln>
            <a:solidFill>
              <a:srgbClr val="000000"/>
            </a:solidFill>
            <a:miter lim="800000"/>
            <a:headEnd/>
            <a:tailEnd/>
          </a:ln>
        </p:spPr>
      </p:sp>
      <p:sp>
        <p:nvSpPr>
          <p:cNvPr id="1976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14309147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TextEdit="1"/>
          </p:cNvSpPr>
          <p:nvPr>
            <p:ph type="sldImg"/>
          </p:nvPr>
        </p:nvSpPr>
        <p:spPr bwMode="auto">
          <a:noFill/>
          <a:ln>
            <a:solidFill>
              <a:srgbClr val="000000"/>
            </a:solidFill>
            <a:miter lim="800000"/>
            <a:headEnd/>
            <a:tailEnd/>
          </a:ln>
        </p:spPr>
      </p:sp>
      <p:sp>
        <p:nvSpPr>
          <p:cNvPr id="1986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18497581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TextEdit="1"/>
          </p:cNvSpPr>
          <p:nvPr>
            <p:ph type="sldImg"/>
          </p:nvPr>
        </p:nvSpPr>
        <p:spPr bwMode="auto">
          <a:noFill/>
          <a:ln>
            <a:solidFill>
              <a:srgbClr val="000000"/>
            </a:solidFill>
            <a:miter lim="800000"/>
            <a:headEnd/>
            <a:tailEnd/>
          </a:ln>
        </p:spPr>
      </p:sp>
      <p:sp>
        <p:nvSpPr>
          <p:cNvPr id="2099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5119594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TextEdit="1"/>
          </p:cNvSpPr>
          <p:nvPr>
            <p:ph type="sldImg"/>
          </p:nvPr>
        </p:nvSpPr>
        <p:spPr bwMode="auto">
          <a:noFill/>
          <a:ln>
            <a:solidFill>
              <a:srgbClr val="000000"/>
            </a:solidFill>
            <a:miter lim="800000"/>
            <a:headEnd/>
            <a:tailEnd/>
          </a:ln>
        </p:spPr>
      </p:sp>
      <p:sp>
        <p:nvSpPr>
          <p:cNvPr id="2109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36598088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TextEdit="1"/>
          </p:cNvSpPr>
          <p:nvPr>
            <p:ph type="sldImg"/>
          </p:nvPr>
        </p:nvSpPr>
        <p:spPr bwMode="auto">
          <a:noFill/>
          <a:ln>
            <a:solidFill>
              <a:srgbClr val="000000"/>
            </a:solidFill>
            <a:miter lim="800000"/>
            <a:headEnd/>
            <a:tailEnd/>
          </a:ln>
        </p:spPr>
      </p:sp>
      <p:sp>
        <p:nvSpPr>
          <p:cNvPr id="2119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42671110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TextEdit="1"/>
          </p:cNvSpPr>
          <p:nvPr>
            <p:ph type="sldImg"/>
          </p:nvPr>
        </p:nvSpPr>
        <p:spPr bwMode="auto">
          <a:noFill/>
          <a:ln>
            <a:solidFill>
              <a:srgbClr val="000000"/>
            </a:solidFill>
            <a:miter lim="800000"/>
            <a:headEnd/>
            <a:tailEnd/>
          </a:ln>
        </p:spPr>
      </p:sp>
      <p:sp>
        <p:nvSpPr>
          <p:cNvPr id="2129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42571760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TextEdit="1"/>
          </p:cNvSpPr>
          <p:nvPr>
            <p:ph type="sldImg"/>
          </p:nvPr>
        </p:nvSpPr>
        <p:spPr bwMode="auto">
          <a:noFill/>
          <a:ln>
            <a:solidFill>
              <a:srgbClr val="000000"/>
            </a:solidFill>
            <a:miter lim="800000"/>
            <a:headEnd/>
            <a:tailEnd/>
          </a:ln>
        </p:spPr>
      </p:sp>
      <p:sp>
        <p:nvSpPr>
          <p:cNvPr id="2140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18080917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TextEdit="1"/>
          </p:cNvSpPr>
          <p:nvPr>
            <p:ph type="sldImg"/>
          </p:nvPr>
        </p:nvSpPr>
        <p:spPr bwMode="auto">
          <a:noFill/>
          <a:ln>
            <a:solidFill>
              <a:srgbClr val="000000"/>
            </a:solidFill>
            <a:miter lim="800000"/>
            <a:headEnd/>
            <a:tailEnd/>
          </a:ln>
        </p:spPr>
      </p:sp>
      <p:sp>
        <p:nvSpPr>
          <p:cNvPr id="2150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11858636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TextEdit="1"/>
          </p:cNvSpPr>
          <p:nvPr>
            <p:ph type="sldImg"/>
          </p:nvPr>
        </p:nvSpPr>
        <p:spPr bwMode="auto">
          <a:noFill/>
          <a:ln>
            <a:solidFill>
              <a:srgbClr val="000000"/>
            </a:solidFill>
            <a:miter lim="800000"/>
            <a:headEnd/>
            <a:tailEnd/>
          </a:ln>
        </p:spPr>
      </p:sp>
      <p:sp>
        <p:nvSpPr>
          <p:cNvPr id="2416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724535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p:spPr>
      </p:sp>
      <p:sp>
        <p:nvSpPr>
          <p:cNvPr id="1648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26303902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TextEdit="1"/>
          </p:cNvSpPr>
          <p:nvPr>
            <p:ph type="sldImg"/>
          </p:nvPr>
        </p:nvSpPr>
        <p:spPr bwMode="auto">
          <a:noFill/>
          <a:ln>
            <a:solidFill>
              <a:srgbClr val="000000"/>
            </a:solidFill>
            <a:miter lim="800000"/>
            <a:headEnd/>
            <a:tailEnd/>
          </a:ln>
        </p:spPr>
      </p:sp>
      <p:sp>
        <p:nvSpPr>
          <p:cNvPr id="2426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15733270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TextEdit="1"/>
          </p:cNvSpPr>
          <p:nvPr>
            <p:ph type="sldImg"/>
          </p:nvPr>
        </p:nvSpPr>
        <p:spPr bwMode="auto">
          <a:noFill/>
          <a:ln>
            <a:solidFill>
              <a:srgbClr val="000000"/>
            </a:solidFill>
            <a:miter lim="800000"/>
            <a:headEnd/>
            <a:tailEnd/>
          </a:ln>
        </p:spPr>
      </p:sp>
      <p:sp>
        <p:nvSpPr>
          <p:cNvPr id="2437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29460839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TextEdit="1"/>
          </p:cNvSpPr>
          <p:nvPr>
            <p:ph type="sldImg"/>
          </p:nvPr>
        </p:nvSpPr>
        <p:spPr bwMode="auto">
          <a:noFill/>
          <a:ln>
            <a:solidFill>
              <a:srgbClr val="000000"/>
            </a:solidFill>
            <a:miter lim="800000"/>
            <a:headEnd/>
            <a:tailEnd/>
          </a:ln>
        </p:spPr>
      </p:sp>
      <p:sp>
        <p:nvSpPr>
          <p:cNvPr id="2447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32317868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TextEdit="1"/>
          </p:cNvSpPr>
          <p:nvPr>
            <p:ph type="sldImg"/>
          </p:nvPr>
        </p:nvSpPr>
        <p:spPr bwMode="auto">
          <a:noFill/>
          <a:ln>
            <a:solidFill>
              <a:srgbClr val="000000"/>
            </a:solidFill>
            <a:miter lim="800000"/>
            <a:headEnd/>
            <a:tailEnd/>
          </a:ln>
        </p:spPr>
      </p:sp>
      <p:sp>
        <p:nvSpPr>
          <p:cNvPr id="2457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29299296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TextEdit="1"/>
          </p:cNvSpPr>
          <p:nvPr>
            <p:ph type="sldImg"/>
          </p:nvPr>
        </p:nvSpPr>
        <p:spPr bwMode="auto">
          <a:noFill/>
          <a:ln>
            <a:solidFill>
              <a:srgbClr val="000000"/>
            </a:solidFill>
            <a:miter lim="800000"/>
            <a:headEnd/>
            <a:tailEnd/>
          </a:ln>
        </p:spPr>
      </p:sp>
      <p:sp>
        <p:nvSpPr>
          <p:cNvPr id="2467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22899239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TextEdit="1"/>
          </p:cNvSpPr>
          <p:nvPr>
            <p:ph type="sldImg"/>
          </p:nvPr>
        </p:nvSpPr>
        <p:spPr bwMode="auto">
          <a:noFill/>
          <a:ln>
            <a:solidFill>
              <a:srgbClr val="000000"/>
            </a:solidFill>
            <a:miter lim="800000"/>
            <a:headEnd/>
            <a:tailEnd/>
          </a:ln>
        </p:spPr>
      </p:sp>
      <p:sp>
        <p:nvSpPr>
          <p:cNvPr id="2478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21226774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TextEdit="1"/>
          </p:cNvSpPr>
          <p:nvPr>
            <p:ph type="sldImg"/>
          </p:nvPr>
        </p:nvSpPr>
        <p:spPr bwMode="auto">
          <a:noFill/>
          <a:ln>
            <a:solidFill>
              <a:srgbClr val="000000"/>
            </a:solidFill>
            <a:miter lim="800000"/>
            <a:headEnd/>
            <a:tailEnd/>
          </a:ln>
        </p:spPr>
      </p:sp>
      <p:sp>
        <p:nvSpPr>
          <p:cNvPr id="2488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5323662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TextEdit="1"/>
          </p:cNvSpPr>
          <p:nvPr>
            <p:ph type="sldImg"/>
          </p:nvPr>
        </p:nvSpPr>
        <p:spPr bwMode="auto">
          <a:noFill/>
          <a:ln>
            <a:solidFill>
              <a:srgbClr val="000000"/>
            </a:solidFill>
            <a:miter lim="800000"/>
            <a:headEnd/>
            <a:tailEnd/>
          </a:ln>
        </p:spPr>
      </p:sp>
      <p:sp>
        <p:nvSpPr>
          <p:cNvPr id="2498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15347709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TextEdit="1"/>
          </p:cNvSpPr>
          <p:nvPr>
            <p:ph type="sldImg"/>
          </p:nvPr>
        </p:nvSpPr>
        <p:spPr bwMode="auto">
          <a:noFill/>
          <a:ln>
            <a:solidFill>
              <a:srgbClr val="000000"/>
            </a:solidFill>
            <a:miter lim="800000"/>
            <a:headEnd/>
            <a:tailEnd/>
          </a:ln>
        </p:spPr>
      </p:sp>
      <p:sp>
        <p:nvSpPr>
          <p:cNvPr id="2508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13051815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TextEdit="1"/>
          </p:cNvSpPr>
          <p:nvPr>
            <p:ph type="sldImg"/>
          </p:nvPr>
        </p:nvSpPr>
        <p:spPr bwMode="auto">
          <a:noFill/>
          <a:ln>
            <a:solidFill>
              <a:srgbClr val="000000"/>
            </a:solidFill>
            <a:miter lim="800000"/>
            <a:headEnd/>
            <a:tailEnd/>
          </a:ln>
        </p:spPr>
      </p:sp>
      <p:sp>
        <p:nvSpPr>
          <p:cNvPr id="2519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1888257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TextEdit="1"/>
          </p:cNvSpPr>
          <p:nvPr>
            <p:ph type="sldImg"/>
          </p:nvPr>
        </p:nvSpPr>
        <p:spPr bwMode="auto">
          <a:noFill/>
          <a:ln>
            <a:solidFill>
              <a:srgbClr val="000000"/>
            </a:solidFill>
            <a:miter lim="800000"/>
            <a:headEnd/>
            <a:tailEnd/>
          </a:ln>
        </p:spPr>
      </p:sp>
      <p:sp>
        <p:nvSpPr>
          <p:cNvPr id="1658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9631399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TextEdit="1"/>
          </p:cNvSpPr>
          <p:nvPr>
            <p:ph type="sldImg"/>
          </p:nvPr>
        </p:nvSpPr>
        <p:spPr bwMode="auto">
          <a:noFill/>
          <a:ln>
            <a:solidFill>
              <a:srgbClr val="000000"/>
            </a:solidFill>
            <a:miter lim="800000"/>
            <a:headEnd/>
            <a:tailEnd/>
          </a:ln>
        </p:spPr>
      </p:sp>
      <p:sp>
        <p:nvSpPr>
          <p:cNvPr id="2529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18371096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TextEdit="1"/>
          </p:cNvSpPr>
          <p:nvPr>
            <p:ph type="sldImg"/>
          </p:nvPr>
        </p:nvSpPr>
        <p:spPr bwMode="auto">
          <a:noFill/>
          <a:ln>
            <a:solidFill>
              <a:srgbClr val="000000"/>
            </a:solidFill>
            <a:miter lim="800000"/>
            <a:headEnd/>
            <a:tailEnd/>
          </a:ln>
        </p:spPr>
      </p:sp>
      <p:sp>
        <p:nvSpPr>
          <p:cNvPr id="2539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15492252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spect="1" noTextEdit="1"/>
          </p:cNvSpPr>
          <p:nvPr>
            <p:ph type="sldImg"/>
          </p:nvPr>
        </p:nvSpPr>
        <p:spPr bwMode="auto">
          <a:noFill/>
          <a:ln>
            <a:solidFill>
              <a:srgbClr val="000000"/>
            </a:solidFill>
            <a:miter lim="800000"/>
            <a:headEnd/>
            <a:tailEnd/>
          </a:ln>
        </p:spPr>
      </p:sp>
      <p:sp>
        <p:nvSpPr>
          <p:cNvPr id="2549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13545006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TextEdit="1"/>
          </p:cNvSpPr>
          <p:nvPr>
            <p:ph type="sldImg"/>
          </p:nvPr>
        </p:nvSpPr>
        <p:spPr bwMode="auto">
          <a:noFill/>
          <a:ln>
            <a:solidFill>
              <a:srgbClr val="000000"/>
            </a:solidFill>
            <a:miter lim="800000"/>
            <a:headEnd/>
            <a:tailEnd/>
          </a:ln>
        </p:spPr>
      </p:sp>
      <p:sp>
        <p:nvSpPr>
          <p:cNvPr id="2560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27913741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spect="1" noTextEdit="1"/>
          </p:cNvSpPr>
          <p:nvPr>
            <p:ph type="sldImg"/>
          </p:nvPr>
        </p:nvSpPr>
        <p:spPr bwMode="auto">
          <a:noFill/>
          <a:ln>
            <a:solidFill>
              <a:srgbClr val="000000"/>
            </a:solidFill>
            <a:miter lim="800000"/>
            <a:headEnd/>
            <a:tailEnd/>
          </a:ln>
        </p:spPr>
      </p:sp>
      <p:sp>
        <p:nvSpPr>
          <p:cNvPr id="2570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290871151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TextEdit="1"/>
          </p:cNvSpPr>
          <p:nvPr>
            <p:ph type="sldImg"/>
          </p:nvPr>
        </p:nvSpPr>
        <p:spPr bwMode="auto">
          <a:noFill/>
          <a:ln>
            <a:solidFill>
              <a:srgbClr val="000000"/>
            </a:solidFill>
            <a:miter lim="800000"/>
            <a:headEnd/>
            <a:tailEnd/>
          </a:ln>
        </p:spPr>
      </p:sp>
      <p:sp>
        <p:nvSpPr>
          <p:cNvPr id="2580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219031074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Rot="1" noChangeAspect="1" noTextEdit="1"/>
          </p:cNvSpPr>
          <p:nvPr>
            <p:ph type="sldImg"/>
          </p:nvPr>
        </p:nvSpPr>
        <p:spPr bwMode="auto">
          <a:noFill/>
          <a:ln>
            <a:solidFill>
              <a:srgbClr val="000000"/>
            </a:solidFill>
            <a:miter lim="800000"/>
            <a:headEnd/>
            <a:tailEnd/>
          </a:ln>
        </p:spPr>
      </p:sp>
      <p:sp>
        <p:nvSpPr>
          <p:cNvPr id="2590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3937765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TextEdit="1"/>
          </p:cNvSpPr>
          <p:nvPr>
            <p:ph type="sldImg"/>
          </p:nvPr>
        </p:nvSpPr>
        <p:spPr bwMode="auto">
          <a:noFill/>
          <a:ln>
            <a:solidFill>
              <a:srgbClr val="000000"/>
            </a:solidFill>
            <a:miter lim="800000"/>
            <a:headEnd/>
            <a:tailEnd/>
          </a:ln>
        </p:spPr>
      </p:sp>
      <p:sp>
        <p:nvSpPr>
          <p:cNvPr id="2600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7997115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spect="1" noTextEdit="1"/>
          </p:cNvSpPr>
          <p:nvPr>
            <p:ph type="sldImg"/>
          </p:nvPr>
        </p:nvSpPr>
        <p:spPr bwMode="auto">
          <a:noFill/>
          <a:ln>
            <a:solidFill>
              <a:srgbClr val="000000"/>
            </a:solidFill>
            <a:miter lim="800000"/>
            <a:headEnd/>
            <a:tailEnd/>
          </a:ln>
        </p:spPr>
      </p:sp>
      <p:sp>
        <p:nvSpPr>
          <p:cNvPr id="2611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323796687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Rot="1" noChangeAspect="1" noTextEdit="1"/>
          </p:cNvSpPr>
          <p:nvPr>
            <p:ph type="sldImg"/>
          </p:nvPr>
        </p:nvSpPr>
        <p:spPr bwMode="auto">
          <a:noFill/>
          <a:ln>
            <a:solidFill>
              <a:srgbClr val="000000"/>
            </a:solidFill>
            <a:miter lim="800000"/>
            <a:headEnd/>
            <a:tailEnd/>
          </a:ln>
        </p:spPr>
      </p:sp>
      <p:sp>
        <p:nvSpPr>
          <p:cNvPr id="2621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1142587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TextEdit="1"/>
          </p:cNvSpPr>
          <p:nvPr>
            <p:ph type="sldImg"/>
          </p:nvPr>
        </p:nvSpPr>
        <p:spPr bwMode="auto">
          <a:noFill/>
          <a:ln>
            <a:solidFill>
              <a:srgbClr val="000000"/>
            </a:solidFill>
            <a:miter lim="800000"/>
            <a:headEnd/>
            <a:tailEnd/>
          </a:ln>
        </p:spPr>
      </p:sp>
      <p:sp>
        <p:nvSpPr>
          <p:cNvPr id="1669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297534279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spect="1" noTextEdit="1"/>
          </p:cNvSpPr>
          <p:nvPr>
            <p:ph type="sldImg"/>
          </p:nvPr>
        </p:nvSpPr>
        <p:spPr bwMode="auto">
          <a:noFill/>
          <a:ln>
            <a:solidFill>
              <a:srgbClr val="000000"/>
            </a:solidFill>
            <a:miter lim="800000"/>
            <a:headEnd/>
            <a:tailEnd/>
          </a:ln>
        </p:spPr>
      </p:sp>
      <p:sp>
        <p:nvSpPr>
          <p:cNvPr id="2631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370485560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Rot="1" noChangeAspect="1" noTextEdit="1"/>
          </p:cNvSpPr>
          <p:nvPr>
            <p:ph type="sldImg"/>
          </p:nvPr>
        </p:nvSpPr>
        <p:spPr bwMode="auto">
          <a:noFill/>
          <a:ln>
            <a:solidFill>
              <a:srgbClr val="000000"/>
            </a:solidFill>
            <a:miter lim="800000"/>
            <a:headEnd/>
            <a:tailEnd/>
          </a:ln>
        </p:spPr>
      </p:sp>
      <p:sp>
        <p:nvSpPr>
          <p:cNvPr id="2641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10318410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spect="1" noTextEdit="1"/>
          </p:cNvSpPr>
          <p:nvPr>
            <p:ph type="sldImg"/>
          </p:nvPr>
        </p:nvSpPr>
        <p:spPr bwMode="auto">
          <a:noFill/>
          <a:ln>
            <a:solidFill>
              <a:srgbClr val="000000"/>
            </a:solidFill>
            <a:miter lim="800000"/>
            <a:headEnd/>
            <a:tailEnd/>
          </a:ln>
        </p:spPr>
      </p:sp>
      <p:sp>
        <p:nvSpPr>
          <p:cNvPr id="2652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23266504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TextEdit="1"/>
          </p:cNvSpPr>
          <p:nvPr>
            <p:ph type="sldImg"/>
          </p:nvPr>
        </p:nvSpPr>
        <p:spPr bwMode="auto">
          <a:noFill/>
          <a:ln>
            <a:solidFill>
              <a:srgbClr val="000000"/>
            </a:solidFill>
            <a:miter lim="800000"/>
            <a:headEnd/>
            <a:tailEnd/>
          </a:ln>
        </p:spPr>
      </p:sp>
      <p:sp>
        <p:nvSpPr>
          <p:cNvPr id="2662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323358509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TextEdit="1"/>
          </p:cNvSpPr>
          <p:nvPr>
            <p:ph type="sldImg"/>
          </p:nvPr>
        </p:nvSpPr>
        <p:spPr bwMode="auto">
          <a:noFill/>
          <a:ln>
            <a:solidFill>
              <a:srgbClr val="000000"/>
            </a:solidFill>
            <a:miter lim="800000"/>
            <a:headEnd/>
            <a:tailEnd/>
          </a:ln>
        </p:spPr>
      </p:sp>
      <p:sp>
        <p:nvSpPr>
          <p:cNvPr id="1996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TextEdit="1"/>
          </p:cNvSpPr>
          <p:nvPr>
            <p:ph type="sldImg"/>
          </p:nvPr>
        </p:nvSpPr>
        <p:spPr bwMode="auto">
          <a:noFill/>
          <a:ln>
            <a:solidFill>
              <a:srgbClr val="000000"/>
            </a:solidFill>
            <a:miter lim="800000"/>
            <a:headEnd/>
            <a:tailEnd/>
          </a:ln>
        </p:spPr>
      </p:sp>
      <p:sp>
        <p:nvSpPr>
          <p:cNvPr id="2007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TextEdit="1"/>
          </p:cNvSpPr>
          <p:nvPr>
            <p:ph type="sldImg"/>
          </p:nvPr>
        </p:nvSpPr>
        <p:spPr bwMode="auto">
          <a:noFill/>
          <a:ln>
            <a:solidFill>
              <a:srgbClr val="000000"/>
            </a:solidFill>
            <a:miter lim="800000"/>
            <a:headEnd/>
            <a:tailEnd/>
          </a:ln>
        </p:spPr>
      </p:sp>
      <p:sp>
        <p:nvSpPr>
          <p:cNvPr id="2017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TextEdit="1"/>
          </p:cNvSpPr>
          <p:nvPr>
            <p:ph type="sldImg"/>
          </p:nvPr>
        </p:nvSpPr>
        <p:spPr bwMode="auto">
          <a:noFill/>
          <a:ln>
            <a:solidFill>
              <a:srgbClr val="000000"/>
            </a:solidFill>
            <a:miter lim="800000"/>
            <a:headEnd/>
            <a:tailEnd/>
          </a:ln>
        </p:spPr>
      </p:sp>
      <p:sp>
        <p:nvSpPr>
          <p:cNvPr id="2027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TextEdit="1"/>
          </p:cNvSpPr>
          <p:nvPr>
            <p:ph type="sldImg"/>
          </p:nvPr>
        </p:nvSpPr>
        <p:spPr bwMode="auto">
          <a:noFill/>
          <a:ln>
            <a:solidFill>
              <a:srgbClr val="000000"/>
            </a:solidFill>
            <a:miter lim="800000"/>
            <a:headEnd/>
            <a:tailEnd/>
          </a:ln>
        </p:spPr>
      </p:sp>
      <p:sp>
        <p:nvSpPr>
          <p:cNvPr id="2037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TextEdit="1"/>
          </p:cNvSpPr>
          <p:nvPr>
            <p:ph type="sldImg"/>
          </p:nvPr>
        </p:nvSpPr>
        <p:spPr bwMode="auto">
          <a:noFill/>
          <a:ln>
            <a:solidFill>
              <a:srgbClr val="000000"/>
            </a:solidFill>
            <a:miter lim="800000"/>
            <a:headEnd/>
            <a:tailEnd/>
          </a:ln>
        </p:spPr>
      </p:sp>
      <p:sp>
        <p:nvSpPr>
          <p:cNvPr id="2048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TextEdit="1"/>
          </p:cNvSpPr>
          <p:nvPr>
            <p:ph type="sldImg"/>
          </p:nvPr>
        </p:nvSpPr>
        <p:spPr bwMode="auto">
          <a:noFill/>
          <a:ln>
            <a:solidFill>
              <a:srgbClr val="000000"/>
            </a:solidFill>
            <a:miter lim="800000"/>
            <a:headEnd/>
            <a:tailEnd/>
          </a:ln>
        </p:spPr>
      </p:sp>
      <p:sp>
        <p:nvSpPr>
          <p:cNvPr id="1679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218342753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TextEdit="1"/>
          </p:cNvSpPr>
          <p:nvPr>
            <p:ph type="sldImg"/>
          </p:nvPr>
        </p:nvSpPr>
        <p:spPr bwMode="auto">
          <a:noFill/>
          <a:ln>
            <a:solidFill>
              <a:srgbClr val="000000"/>
            </a:solidFill>
            <a:miter lim="800000"/>
            <a:headEnd/>
            <a:tailEnd/>
          </a:ln>
        </p:spPr>
      </p:sp>
      <p:sp>
        <p:nvSpPr>
          <p:cNvPr id="2058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TextEdit="1"/>
          </p:cNvSpPr>
          <p:nvPr>
            <p:ph type="sldImg"/>
          </p:nvPr>
        </p:nvSpPr>
        <p:spPr bwMode="auto">
          <a:noFill/>
          <a:ln>
            <a:solidFill>
              <a:srgbClr val="000000"/>
            </a:solidFill>
            <a:miter lim="800000"/>
            <a:headEnd/>
            <a:tailEnd/>
          </a:ln>
        </p:spPr>
      </p:sp>
      <p:sp>
        <p:nvSpPr>
          <p:cNvPr id="2068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TextEdit="1"/>
          </p:cNvSpPr>
          <p:nvPr>
            <p:ph type="sldImg"/>
          </p:nvPr>
        </p:nvSpPr>
        <p:spPr bwMode="auto">
          <a:noFill/>
          <a:ln>
            <a:solidFill>
              <a:srgbClr val="000000"/>
            </a:solidFill>
            <a:miter lim="800000"/>
            <a:headEnd/>
            <a:tailEnd/>
          </a:ln>
        </p:spPr>
      </p:sp>
      <p:sp>
        <p:nvSpPr>
          <p:cNvPr id="2078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TextEdit="1"/>
          </p:cNvSpPr>
          <p:nvPr>
            <p:ph type="sldImg"/>
          </p:nvPr>
        </p:nvSpPr>
        <p:spPr bwMode="auto">
          <a:noFill/>
          <a:ln>
            <a:solidFill>
              <a:srgbClr val="000000"/>
            </a:solidFill>
            <a:miter lim="800000"/>
            <a:headEnd/>
            <a:tailEnd/>
          </a:ln>
        </p:spPr>
      </p:sp>
      <p:sp>
        <p:nvSpPr>
          <p:cNvPr id="2088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TextEdit="1"/>
          </p:cNvSpPr>
          <p:nvPr>
            <p:ph type="sldImg"/>
          </p:nvPr>
        </p:nvSpPr>
        <p:spPr bwMode="auto">
          <a:noFill/>
          <a:ln>
            <a:solidFill>
              <a:srgbClr val="000000"/>
            </a:solidFill>
            <a:miter lim="800000"/>
            <a:headEnd/>
            <a:tailEnd/>
          </a:ln>
        </p:spPr>
      </p:sp>
      <p:sp>
        <p:nvSpPr>
          <p:cNvPr id="2160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TextEdit="1"/>
          </p:cNvSpPr>
          <p:nvPr>
            <p:ph type="sldImg"/>
          </p:nvPr>
        </p:nvSpPr>
        <p:spPr bwMode="auto">
          <a:noFill/>
          <a:ln>
            <a:solidFill>
              <a:srgbClr val="000000"/>
            </a:solidFill>
            <a:miter lim="800000"/>
            <a:headEnd/>
            <a:tailEnd/>
          </a:ln>
        </p:spPr>
      </p:sp>
      <p:sp>
        <p:nvSpPr>
          <p:cNvPr id="2170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TextEdit="1"/>
          </p:cNvSpPr>
          <p:nvPr>
            <p:ph type="sldImg"/>
          </p:nvPr>
        </p:nvSpPr>
        <p:spPr bwMode="auto">
          <a:noFill/>
          <a:ln>
            <a:solidFill>
              <a:srgbClr val="000000"/>
            </a:solidFill>
            <a:miter lim="800000"/>
            <a:headEnd/>
            <a:tailEnd/>
          </a:ln>
        </p:spPr>
      </p:sp>
      <p:sp>
        <p:nvSpPr>
          <p:cNvPr id="2181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TextEdit="1"/>
          </p:cNvSpPr>
          <p:nvPr>
            <p:ph type="sldImg"/>
          </p:nvPr>
        </p:nvSpPr>
        <p:spPr bwMode="auto">
          <a:noFill/>
          <a:ln>
            <a:solidFill>
              <a:srgbClr val="000000"/>
            </a:solidFill>
            <a:miter lim="800000"/>
            <a:headEnd/>
            <a:tailEnd/>
          </a:ln>
        </p:spPr>
      </p:sp>
      <p:sp>
        <p:nvSpPr>
          <p:cNvPr id="2191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TextEdit="1"/>
          </p:cNvSpPr>
          <p:nvPr>
            <p:ph type="sldImg"/>
          </p:nvPr>
        </p:nvSpPr>
        <p:spPr bwMode="auto">
          <a:noFill/>
          <a:ln>
            <a:solidFill>
              <a:srgbClr val="000000"/>
            </a:solidFill>
            <a:miter lim="800000"/>
            <a:headEnd/>
            <a:tailEnd/>
          </a:ln>
        </p:spPr>
      </p:sp>
      <p:sp>
        <p:nvSpPr>
          <p:cNvPr id="2201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TextEdit="1"/>
          </p:cNvSpPr>
          <p:nvPr>
            <p:ph type="sldImg"/>
          </p:nvPr>
        </p:nvSpPr>
        <p:spPr bwMode="auto">
          <a:noFill/>
          <a:ln>
            <a:solidFill>
              <a:srgbClr val="000000"/>
            </a:solidFill>
            <a:miter lim="800000"/>
            <a:headEnd/>
            <a:tailEnd/>
          </a:ln>
        </p:spPr>
      </p:sp>
      <p:sp>
        <p:nvSpPr>
          <p:cNvPr id="2211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TextEdit="1"/>
          </p:cNvSpPr>
          <p:nvPr>
            <p:ph type="sldImg"/>
          </p:nvPr>
        </p:nvSpPr>
        <p:spPr bwMode="auto">
          <a:noFill/>
          <a:ln>
            <a:solidFill>
              <a:srgbClr val="000000"/>
            </a:solidFill>
            <a:miter lim="800000"/>
            <a:headEnd/>
            <a:tailEnd/>
          </a:ln>
        </p:spPr>
      </p:sp>
      <p:sp>
        <p:nvSpPr>
          <p:cNvPr id="1689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294730134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TextEdit="1"/>
          </p:cNvSpPr>
          <p:nvPr>
            <p:ph type="sldImg"/>
          </p:nvPr>
        </p:nvSpPr>
        <p:spPr bwMode="auto">
          <a:noFill/>
          <a:ln>
            <a:solidFill>
              <a:srgbClr val="000000"/>
            </a:solidFill>
            <a:miter lim="800000"/>
            <a:headEnd/>
            <a:tailEnd/>
          </a:ln>
        </p:spPr>
      </p:sp>
      <p:sp>
        <p:nvSpPr>
          <p:cNvPr id="2222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TextEdit="1"/>
          </p:cNvSpPr>
          <p:nvPr>
            <p:ph type="sldImg"/>
          </p:nvPr>
        </p:nvSpPr>
        <p:spPr bwMode="auto">
          <a:noFill/>
          <a:ln>
            <a:solidFill>
              <a:srgbClr val="000000"/>
            </a:solidFill>
            <a:miter lim="800000"/>
            <a:headEnd/>
            <a:tailEnd/>
          </a:ln>
        </p:spPr>
      </p:sp>
      <p:sp>
        <p:nvSpPr>
          <p:cNvPr id="2232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TextEdit="1"/>
          </p:cNvSpPr>
          <p:nvPr>
            <p:ph type="sldImg"/>
          </p:nvPr>
        </p:nvSpPr>
        <p:spPr bwMode="auto">
          <a:noFill/>
          <a:ln>
            <a:solidFill>
              <a:srgbClr val="000000"/>
            </a:solidFill>
            <a:miter lim="800000"/>
            <a:headEnd/>
            <a:tailEnd/>
          </a:ln>
        </p:spPr>
      </p:sp>
      <p:sp>
        <p:nvSpPr>
          <p:cNvPr id="2242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TextEdit="1"/>
          </p:cNvSpPr>
          <p:nvPr>
            <p:ph type="sldImg"/>
          </p:nvPr>
        </p:nvSpPr>
        <p:spPr bwMode="auto">
          <a:noFill/>
          <a:ln>
            <a:solidFill>
              <a:srgbClr val="000000"/>
            </a:solidFill>
            <a:miter lim="800000"/>
            <a:headEnd/>
            <a:tailEnd/>
          </a:ln>
        </p:spPr>
      </p:sp>
      <p:sp>
        <p:nvSpPr>
          <p:cNvPr id="2252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bwMode="auto">
          <a:noFill/>
          <a:ln>
            <a:solidFill>
              <a:srgbClr val="000000"/>
            </a:solidFill>
            <a:miter lim="800000"/>
            <a:headEnd/>
            <a:tailEnd/>
          </a:ln>
        </p:spPr>
      </p:sp>
      <p:sp>
        <p:nvSpPr>
          <p:cNvPr id="2263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TextEdit="1"/>
          </p:cNvSpPr>
          <p:nvPr>
            <p:ph type="sldImg"/>
          </p:nvPr>
        </p:nvSpPr>
        <p:spPr bwMode="auto">
          <a:noFill/>
          <a:ln>
            <a:solidFill>
              <a:srgbClr val="000000"/>
            </a:solidFill>
            <a:miter lim="800000"/>
            <a:headEnd/>
            <a:tailEnd/>
          </a:ln>
        </p:spPr>
      </p:sp>
      <p:sp>
        <p:nvSpPr>
          <p:cNvPr id="2283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TextEdit="1"/>
          </p:cNvSpPr>
          <p:nvPr>
            <p:ph type="sldImg"/>
          </p:nvPr>
        </p:nvSpPr>
        <p:spPr bwMode="auto">
          <a:noFill/>
          <a:ln>
            <a:solidFill>
              <a:srgbClr val="000000"/>
            </a:solidFill>
            <a:miter lim="800000"/>
            <a:headEnd/>
            <a:tailEnd/>
          </a:ln>
        </p:spPr>
      </p:sp>
      <p:sp>
        <p:nvSpPr>
          <p:cNvPr id="2293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TextEdit="1"/>
          </p:cNvSpPr>
          <p:nvPr>
            <p:ph type="sldImg"/>
          </p:nvPr>
        </p:nvSpPr>
        <p:spPr bwMode="auto">
          <a:noFill/>
          <a:ln>
            <a:solidFill>
              <a:srgbClr val="000000"/>
            </a:solidFill>
            <a:miter lim="800000"/>
            <a:headEnd/>
            <a:tailEnd/>
          </a:ln>
        </p:spPr>
      </p:sp>
      <p:sp>
        <p:nvSpPr>
          <p:cNvPr id="2304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TextEdit="1"/>
          </p:cNvSpPr>
          <p:nvPr>
            <p:ph type="sldImg"/>
          </p:nvPr>
        </p:nvSpPr>
        <p:spPr bwMode="auto">
          <a:noFill/>
          <a:ln>
            <a:solidFill>
              <a:srgbClr val="000000"/>
            </a:solidFill>
            <a:miter lim="800000"/>
            <a:headEnd/>
            <a:tailEnd/>
          </a:ln>
        </p:spPr>
      </p:sp>
      <p:sp>
        <p:nvSpPr>
          <p:cNvPr id="2314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TextEdit="1"/>
          </p:cNvSpPr>
          <p:nvPr>
            <p:ph type="sldImg"/>
          </p:nvPr>
        </p:nvSpPr>
        <p:spPr bwMode="auto">
          <a:noFill/>
          <a:ln>
            <a:solidFill>
              <a:srgbClr val="000000"/>
            </a:solidFill>
            <a:miter lim="800000"/>
            <a:headEnd/>
            <a:tailEnd/>
          </a:ln>
        </p:spPr>
      </p:sp>
      <p:sp>
        <p:nvSpPr>
          <p:cNvPr id="2324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pPr/>
              <a:t>10/5/2016</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10/5/2016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10/5/2016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10/5/2016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10/5/2016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10/5/2016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pPr/>
              <a:t>10/5/2016</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61BEF0D-F0BB-DE4B-95CE-6DB70DBA9567}" type="datetimeFigureOut">
              <a:rPr lang="en-US" smtClean="0"/>
              <a:pPr/>
              <a:t>10/5/2016</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61BEF0D-F0BB-DE4B-95CE-6DB70DBA9567}" type="datetimeFigureOut">
              <a:rPr lang="en-US" smtClean="0"/>
              <a:pPr/>
              <a:t>10/5/2016</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10/5/2016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10/5/2016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61BEF0D-F0BB-DE4B-95CE-6DB70DBA9567}" type="datetimeFigureOut">
              <a:rPr lang="en-US" smtClean="0"/>
              <a:pPr/>
              <a:t>10/5/2016</a:t>
            </a:fld>
            <a:endParaRPr lang="en-US" dirty="0"/>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57F1E4F-1CFF-5643-939E-217C01CDF565}" type="slidenum">
              <a:rPr lang="en-US" smtClean="0"/>
              <a:pPr/>
              <a:t>‹#›</a:t>
            </a:fld>
            <a:endParaRPr lang="en-US" dirty="0"/>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Binary trees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 xmlns:p14="http://schemas.microsoft.com/office/powerpoint/2010/main" val="806255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Content Placeholder 2"/>
          <p:cNvSpPr>
            <a:spLocks noGrp="1"/>
          </p:cNvSpPr>
          <p:nvPr>
            <p:ph idx="1"/>
          </p:nvPr>
        </p:nvSpPr>
        <p:spPr>
          <a:xfrm>
            <a:off x="1676400" y="152400"/>
            <a:ext cx="8839200" cy="6553200"/>
          </a:xfrm>
        </p:spPr>
        <p:txBody>
          <a:bodyPr/>
          <a:lstStyle/>
          <a:p>
            <a:pPr>
              <a:buFont typeface="Arial" charset="0"/>
              <a:buNone/>
            </a:pPr>
            <a:r>
              <a:rPr lang="en-US" sz="2800" u="sng">
                <a:latin typeface="Times New Roman" pitchFamily="18" charset="0"/>
                <a:cs typeface="Times New Roman" pitchFamily="18" charset="0"/>
              </a:rPr>
              <a:t>Binary trees:</a:t>
            </a:r>
          </a:p>
          <a:p>
            <a:r>
              <a:rPr lang="en-US" sz="2800">
                <a:latin typeface="Times New Roman" pitchFamily="18" charset="0"/>
                <a:cs typeface="Times New Roman" pitchFamily="18" charset="0"/>
              </a:rPr>
              <a:t>A binary tree is a </a:t>
            </a:r>
            <a:r>
              <a:rPr lang="en-US" sz="2800" u="sng">
                <a:latin typeface="Times New Roman" pitchFamily="18" charset="0"/>
                <a:cs typeface="Times New Roman" pitchFamily="18" charset="0"/>
              </a:rPr>
              <a:t>directed tree </a:t>
            </a:r>
            <a:r>
              <a:rPr lang="en-US" sz="2800">
                <a:latin typeface="Times New Roman" pitchFamily="18" charset="0"/>
                <a:cs typeface="Times New Roman" pitchFamily="18" charset="0"/>
              </a:rPr>
              <a:t>in which outdegree of each node is less than or equal to 2. i.e each node can have 0, 1 or 2 children.</a:t>
            </a:r>
          </a:p>
          <a:p>
            <a:pPr>
              <a:buFont typeface="Arial" charset="0"/>
              <a:buNone/>
            </a:pPr>
            <a:r>
              <a:rPr lang="en-US" sz="2800">
                <a:latin typeface="Times New Roman" pitchFamily="18" charset="0"/>
                <a:cs typeface="Times New Roman" pitchFamily="18" charset="0"/>
              </a:rPr>
              <a:t>Examples of binary tree</a:t>
            </a:r>
          </a:p>
          <a:p>
            <a:pPr>
              <a:buFont typeface="Arial" charset="0"/>
              <a:buNone/>
            </a:pPr>
            <a:endParaRPr lang="en-US" sz="2800">
              <a:latin typeface="Times New Roman" pitchFamily="18" charset="0"/>
              <a:cs typeface="Times New Roman" pitchFamily="18" charset="0"/>
            </a:endParaRPr>
          </a:p>
        </p:txBody>
      </p:sp>
      <p:sp>
        <p:nvSpPr>
          <p:cNvPr id="4" name="Oval 3"/>
          <p:cNvSpPr/>
          <p:nvPr/>
        </p:nvSpPr>
        <p:spPr>
          <a:xfrm>
            <a:off x="24384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31" name="TextBox 4"/>
          <p:cNvSpPr txBox="1">
            <a:spLocks noChangeArrowheads="1"/>
          </p:cNvSpPr>
          <p:nvPr/>
        </p:nvSpPr>
        <p:spPr bwMode="auto">
          <a:xfrm>
            <a:off x="2590800" y="2971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6" name="Oval 5"/>
          <p:cNvSpPr/>
          <p:nvPr/>
        </p:nvSpPr>
        <p:spPr>
          <a:xfrm>
            <a:off x="19812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33" name="TextBox 6"/>
          <p:cNvSpPr txBox="1">
            <a:spLocks noChangeArrowheads="1"/>
          </p:cNvSpPr>
          <p:nvPr/>
        </p:nvSpPr>
        <p:spPr bwMode="auto">
          <a:xfrm>
            <a:off x="2133600" y="3733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8" name="Oval 7"/>
          <p:cNvSpPr/>
          <p:nvPr/>
        </p:nvSpPr>
        <p:spPr>
          <a:xfrm>
            <a:off x="28956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35" name="TextBox 8"/>
          <p:cNvSpPr txBox="1">
            <a:spLocks noChangeArrowheads="1"/>
          </p:cNvSpPr>
          <p:nvPr/>
        </p:nvSpPr>
        <p:spPr bwMode="auto">
          <a:xfrm>
            <a:off x="3048000" y="3733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0" name="Straight Connector 9"/>
          <p:cNvCxnSpPr>
            <a:stCxn id="22531" idx="2"/>
            <a:endCxn id="8" idx="1"/>
          </p:cNvCxnSpPr>
          <p:nvPr/>
        </p:nvCxnSpPr>
        <p:spPr>
          <a:xfrm rot="16200000" flipH="1">
            <a:off x="2691607" y="34313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6" idx="0"/>
          </p:cNvCxnSpPr>
          <p:nvPr/>
        </p:nvCxnSpPr>
        <p:spPr>
          <a:xfrm rot="10800000" flipV="1">
            <a:off x="2286000" y="3362326"/>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495800" y="274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39" name="TextBox 12"/>
          <p:cNvSpPr txBox="1">
            <a:spLocks noChangeArrowheads="1"/>
          </p:cNvSpPr>
          <p:nvPr/>
        </p:nvSpPr>
        <p:spPr bwMode="auto">
          <a:xfrm>
            <a:off x="4648200" y="28194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14" name="Oval 13"/>
          <p:cNvSpPr/>
          <p:nvPr/>
        </p:nvSpPr>
        <p:spPr>
          <a:xfrm>
            <a:off x="6858000" y="274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41" name="TextBox 14"/>
          <p:cNvSpPr txBox="1">
            <a:spLocks noChangeArrowheads="1"/>
          </p:cNvSpPr>
          <p:nvPr/>
        </p:nvSpPr>
        <p:spPr bwMode="auto">
          <a:xfrm>
            <a:off x="7010400" y="28194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16" name="Oval 15"/>
          <p:cNvSpPr/>
          <p:nvPr/>
        </p:nvSpPr>
        <p:spPr>
          <a:xfrm>
            <a:off x="6400800" y="3505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43" name="TextBox 16"/>
          <p:cNvSpPr txBox="1">
            <a:spLocks noChangeArrowheads="1"/>
          </p:cNvSpPr>
          <p:nvPr/>
        </p:nvSpPr>
        <p:spPr bwMode="auto">
          <a:xfrm>
            <a:off x="6553200" y="35814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8" name="Oval 17"/>
          <p:cNvSpPr/>
          <p:nvPr/>
        </p:nvSpPr>
        <p:spPr>
          <a:xfrm>
            <a:off x="7315200" y="3505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45" name="TextBox 18"/>
          <p:cNvSpPr txBox="1">
            <a:spLocks noChangeArrowheads="1"/>
          </p:cNvSpPr>
          <p:nvPr/>
        </p:nvSpPr>
        <p:spPr bwMode="auto">
          <a:xfrm>
            <a:off x="7467600" y="35814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20" name="Straight Connector 19"/>
          <p:cNvCxnSpPr>
            <a:stCxn id="22541" idx="2"/>
            <a:endCxn id="18" idx="1"/>
          </p:cNvCxnSpPr>
          <p:nvPr/>
        </p:nvCxnSpPr>
        <p:spPr>
          <a:xfrm rot="16200000" flipH="1">
            <a:off x="7111207" y="32789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6" idx="0"/>
          </p:cNvCxnSpPr>
          <p:nvPr/>
        </p:nvCxnSpPr>
        <p:spPr>
          <a:xfrm rot="10800000" flipV="1">
            <a:off x="6705600" y="3209926"/>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flipV="1">
            <a:off x="7239000" y="3962401"/>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8580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50" name="TextBox 23"/>
          <p:cNvSpPr txBox="1">
            <a:spLocks noChangeArrowheads="1"/>
          </p:cNvSpPr>
          <p:nvPr/>
        </p:nvSpPr>
        <p:spPr bwMode="auto">
          <a:xfrm>
            <a:off x="7010400" y="43434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25" name="Oval 24"/>
          <p:cNvSpPr/>
          <p:nvPr/>
        </p:nvSpPr>
        <p:spPr>
          <a:xfrm>
            <a:off x="9601200" y="274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52" name="TextBox 25"/>
          <p:cNvSpPr txBox="1">
            <a:spLocks noChangeArrowheads="1"/>
          </p:cNvSpPr>
          <p:nvPr/>
        </p:nvSpPr>
        <p:spPr bwMode="auto">
          <a:xfrm>
            <a:off x="9753600" y="28194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27" name="Oval 26"/>
          <p:cNvSpPr/>
          <p:nvPr/>
        </p:nvSpPr>
        <p:spPr>
          <a:xfrm>
            <a:off x="91440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54" name="TextBox 27"/>
          <p:cNvSpPr txBox="1">
            <a:spLocks noChangeArrowheads="1"/>
          </p:cNvSpPr>
          <p:nvPr/>
        </p:nvSpPr>
        <p:spPr bwMode="auto">
          <a:xfrm>
            <a:off x="9296400" y="3733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29" name="Oval 28"/>
          <p:cNvSpPr/>
          <p:nvPr/>
        </p:nvSpPr>
        <p:spPr>
          <a:xfrm>
            <a:off x="88392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56" name="TextBox 29"/>
          <p:cNvSpPr txBox="1">
            <a:spLocks noChangeArrowheads="1"/>
          </p:cNvSpPr>
          <p:nvPr/>
        </p:nvSpPr>
        <p:spPr bwMode="auto">
          <a:xfrm>
            <a:off x="8991600" y="45720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cxnSp>
        <p:nvCxnSpPr>
          <p:cNvPr id="31" name="Straight Connector 30"/>
          <p:cNvCxnSpPr>
            <a:endCxn id="27" idx="0"/>
          </p:cNvCxnSpPr>
          <p:nvPr/>
        </p:nvCxnSpPr>
        <p:spPr>
          <a:xfrm rot="5400000">
            <a:off x="9372600" y="3276600"/>
            <a:ext cx="4572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29" idx="0"/>
          </p:cNvCxnSpPr>
          <p:nvPr/>
        </p:nvCxnSpPr>
        <p:spPr>
          <a:xfrm rot="5400000">
            <a:off x="9067800" y="41910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575692021"/>
      </p:ext>
    </p:extLst>
  </p:cSld>
  <p:clrMapOvr>
    <a:masterClrMapping/>
  </p:clrMapOvr>
  <p:transition advClick="0"/>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Queue&lt;NODEPTR&gt; q;</a:t>
            </a:r>
            <a:endParaRPr lang="en-IN" dirty="0" smtClean="0"/>
          </a:p>
          <a:p>
            <a:pPr>
              <a:buNone/>
            </a:pPr>
            <a:r>
              <a:rPr lang="en-IN" dirty="0" smtClean="0"/>
              <a:t>void </a:t>
            </a:r>
            <a:r>
              <a:rPr lang="en-IN" dirty="0" err="1" smtClean="0"/>
              <a:t>levelorder</a:t>
            </a:r>
            <a:r>
              <a:rPr lang="en-IN" dirty="0" smtClean="0"/>
              <a:t>()</a:t>
            </a:r>
          </a:p>
          <a:p>
            <a:pPr>
              <a:buNone/>
            </a:pPr>
            <a:r>
              <a:rPr lang="en-IN" dirty="0" smtClean="0"/>
              <a:t>{</a:t>
            </a:r>
          </a:p>
          <a:p>
            <a:pPr>
              <a:buNone/>
            </a:pPr>
            <a:r>
              <a:rPr lang="en-IN" dirty="0" smtClean="0"/>
              <a:t>	</a:t>
            </a:r>
            <a:r>
              <a:rPr lang="en-IN" dirty="0" err="1" smtClean="0"/>
              <a:t>q.InsertQ</a:t>
            </a:r>
            <a:r>
              <a:rPr lang="en-IN" dirty="0" smtClean="0"/>
              <a:t>(root);</a:t>
            </a:r>
          </a:p>
          <a:p>
            <a:pPr>
              <a:buNone/>
            </a:pPr>
            <a:r>
              <a:rPr lang="en-IN" dirty="0" smtClean="0"/>
              <a:t>    while(!</a:t>
            </a:r>
            <a:r>
              <a:rPr lang="en-IN" dirty="0" err="1" smtClean="0"/>
              <a:t>IsEmpty</a:t>
            </a:r>
            <a:r>
              <a:rPr lang="en-IN" dirty="0" smtClean="0"/>
              <a:t>())</a:t>
            </a:r>
          </a:p>
          <a:p>
            <a:pPr>
              <a:buNone/>
            </a:pPr>
            <a:r>
              <a:rPr lang="en-IN" dirty="0" smtClean="0"/>
              <a:t>	{</a:t>
            </a:r>
          </a:p>
          <a:p>
            <a:pPr>
              <a:buNone/>
            </a:pPr>
            <a:r>
              <a:rPr lang="en-IN" dirty="0" smtClean="0"/>
              <a:t>		NODEPTR temp;</a:t>
            </a:r>
          </a:p>
          <a:p>
            <a:pPr>
              <a:buNone/>
            </a:pPr>
            <a:r>
              <a:rPr lang="en-IN" dirty="0" smtClean="0"/>
              <a:t>		temp= </a:t>
            </a:r>
            <a:r>
              <a:rPr lang="en-IN" dirty="0" err="1" smtClean="0"/>
              <a:t>q.DeleteQ</a:t>
            </a:r>
            <a:r>
              <a:rPr lang="en-IN" dirty="0" smtClean="0"/>
              <a:t>();</a:t>
            </a:r>
          </a:p>
          <a:p>
            <a:pPr>
              <a:buNone/>
            </a:pPr>
            <a:r>
              <a:rPr lang="en-IN" dirty="0" smtClean="0"/>
              <a:t>		</a:t>
            </a:r>
            <a:r>
              <a:rPr lang="en-IN" dirty="0" err="1" smtClean="0"/>
              <a:t>cout</a:t>
            </a:r>
            <a:r>
              <a:rPr lang="en-IN" dirty="0" smtClean="0"/>
              <a:t>&lt;&lt;temp-&gt;data;</a:t>
            </a:r>
          </a:p>
          <a:p>
            <a:pPr>
              <a:buNone/>
            </a:pPr>
            <a:r>
              <a:rPr lang="en-IN" dirty="0" smtClean="0"/>
              <a:t>		if (temp-&gt;</a:t>
            </a:r>
            <a:r>
              <a:rPr lang="en-IN" dirty="0" err="1" smtClean="0"/>
              <a:t>lchild</a:t>
            </a:r>
            <a:r>
              <a:rPr lang="en-IN" dirty="0" smtClean="0"/>
              <a:t>) </a:t>
            </a:r>
            <a:r>
              <a:rPr lang="en-IN" dirty="0" err="1" smtClean="0"/>
              <a:t>q.Insert</a:t>
            </a:r>
            <a:r>
              <a:rPr lang="en-IN" dirty="0" smtClean="0"/>
              <a:t>(temp-&gt;</a:t>
            </a:r>
            <a:r>
              <a:rPr lang="en-IN" dirty="0" err="1" smtClean="0"/>
              <a:t>lchild</a:t>
            </a:r>
            <a:r>
              <a:rPr lang="en-IN" dirty="0" smtClean="0"/>
              <a:t>);</a:t>
            </a:r>
          </a:p>
          <a:p>
            <a:pPr>
              <a:buNone/>
            </a:pPr>
            <a:r>
              <a:rPr lang="en-IN" dirty="0" smtClean="0"/>
              <a:t>		if (temp-&gt;</a:t>
            </a:r>
            <a:r>
              <a:rPr lang="en-IN" dirty="0" err="1" smtClean="0"/>
              <a:t>rchild</a:t>
            </a:r>
            <a:r>
              <a:rPr lang="en-IN" dirty="0" smtClean="0"/>
              <a:t>) </a:t>
            </a:r>
            <a:r>
              <a:rPr lang="en-IN" dirty="0" err="1" smtClean="0"/>
              <a:t>q.Insert</a:t>
            </a:r>
            <a:r>
              <a:rPr lang="en-IN" dirty="0" smtClean="0"/>
              <a:t>(temp-&gt;</a:t>
            </a:r>
            <a:r>
              <a:rPr lang="en-IN" dirty="0" err="1" smtClean="0"/>
              <a:t>rchild</a:t>
            </a:r>
            <a:r>
              <a:rPr lang="en-IN" dirty="0" smtClean="0"/>
              <a:t>);</a:t>
            </a:r>
          </a:p>
          <a:p>
            <a:pPr>
              <a:buNone/>
            </a:pPr>
            <a:r>
              <a:rPr lang="en-IN" dirty="0" smtClean="0"/>
              <a:t>	}</a:t>
            </a:r>
          </a:p>
          <a:p>
            <a:pPr>
              <a:buNone/>
            </a:pPr>
            <a:r>
              <a:rPr lang="en-IN" dirty="0" smtClean="0"/>
              <a:t>}</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Content Placeholder 2"/>
          <p:cNvSpPr>
            <a:spLocks noGrp="1"/>
          </p:cNvSpPr>
          <p:nvPr>
            <p:ph idx="1"/>
          </p:nvPr>
        </p:nvSpPr>
        <p:spPr>
          <a:xfrm>
            <a:off x="1390650" y="247650"/>
            <a:ext cx="10598150" cy="6553200"/>
          </a:xfrm>
        </p:spPr>
        <p:txBody>
          <a:bodyPr/>
          <a:lstStyle/>
          <a:p>
            <a:pPr>
              <a:buFont typeface="Arial" charset="0"/>
              <a:buNone/>
            </a:pPr>
            <a:r>
              <a:rPr lang="en-US" sz="2800" u="sng" dirty="0" smtClean="0">
                <a:latin typeface="Times New Roman" pitchFamily="18" charset="0"/>
                <a:cs typeface="Times New Roman" pitchFamily="18" charset="0"/>
              </a:rPr>
              <a:t>Represent the following expression using binary tree</a:t>
            </a:r>
          </a:p>
          <a:p>
            <a:pPr>
              <a:buFont typeface="Arial" charset="0"/>
              <a:buNone/>
            </a:pPr>
            <a:r>
              <a:rPr lang="en-US" sz="2800" dirty="0" smtClean="0">
                <a:latin typeface="Times New Roman" pitchFamily="18" charset="0"/>
                <a:cs typeface="Times New Roman" pitchFamily="18" charset="0"/>
              </a:rPr>
              <a:t>((6+(3-2)*5)^2)</a:t>
            </a:r>
          </a:p>
          <a:p>
            <a:pPr>
              <a:buFont typeface="Arial" charset="0"/>
              <a:buNone/>
            </a:pPr>
            <a:r>
              <a:rPr lang="en-US" sz="2800" dirty="0" smtClean="0">
                <a:latin typeface="Times New Roman" pitchFamily="18" charset="0"/>
                <a:cs typeface="Times New Roman" pitchFamily="18" charset="0"/>
              </a:rPr>
              <a:t>First innermost parenthesis is considered, which is (3-2) and partial tree is drawn for this																						</a:t>
            </a:r>
          </a:p>
          <a:p>
            <a:pPr>
              <a:buFont typeface="Arial" charset="0"/>
              <a:buNone/>
            </a:pPr>
            <a:r>
              <a:rPr lang="en-US" sz="2800" dirty="0" smtClean="0">
                <a:latin typeface="Times New Roman" pitchFamily="18" charset="0"/>
                <a:cs typeface="Times New Roman" pitchFamily="18" charset="0"/>
              </a:rPr>
              <a:t>Next tree is extended to include ((3-2)*5)</a:t>
            </a:r>
          </a:p>
          <a:p>
            <a:pPr>
              <a:buFont typeface="Arial" charset="0"/>
              <a:buNone/>
            </a:pPr>
            <a:r>
              <a:rPr lang="en-US" sz="2800" dirty="0" smtClean="0">
                <a:latin typeface="Times New Roman" pitchFamily="18" charset="0"/>
                <a:cs typeface="Times New Roman" pitchFamily="18" charset="0"/>
              </a:rPr>
              <a:t>														</a:t>
            </a:r>
          </a:p>
          <a:p>
            <a:pPr>
              <a:buFont typeface="Arial" charset="0"/>
              <a:buNone/>
            </a:pPr>
            <a:r>
              <a:rPr lang="en-US" sz="2800" dirty="0" smtClean="0">
                <a:latin typeface="Times New Roman" pitchFamily="18" charset="0"/>
                <a:cs typeface="Times New Roman" pitchFamily="18" charset="0"/>
              </a:rPr>
              <a:t> </a:t>
            </a:r>
          </a:p>
        </p:txBody>
      </p:sp>
      <p:sp>
        <p:nvSpPr>
          <p:cNvPr id="4" name="Oval 3"/>
          <p:cNvSpPr/>
          <p:nvPr/>
        </p:nvSpPr>
        <p:spPr>
          <a:xfrm>
            <a:off x="6807200" y="1752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47" name="TextBox 4"/>
          <p:cNvSpPr txBox="1">
            <a:spLocks noChangeArrowheads="1"/>
          </p:cNvSpPr>
          <p:nvPr/>
        </p:nvSpPr>
        <p:spPr bwMode="auto">
          <a:xfrm>
            <a:off x="6908800" y="1828800"/>
            <a:ext cx="6096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6" name="Oval 5"/>
          <p:cNvSpPr/>
          <p:nvPr/>
        </p:nvSpPr>
        <p:spPr>
          <a:xfrm>
            <a:off x="5994400" y="2362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49" name="TextBox 6"/>
          <p:cNvSpPr txBox="1">
            <a:spLocks noChangeArrowheads="1"/>
          </p:cNvSpPr>
          <p:nvPr/>
        </p:nvSpPr>
        <p:spPr bwMode="auto">
          <a:xfrm>
            <a:off x="6197600" y="2438400"/>
            <a:ext cx="6096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8" name="Oval 7"/>
          <p:cNvSpPr/>
          <p:nvPr/>
        </p:nvSpPr>
        <p:spPr>
          <a:xfrm>
            <a:off x="7416800" y="2362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51" name="TextBox 8"/>
          <p:cNvSpPr txBox="1">
            <a:spLocks noChangeArrowheads="1"/>
          </p:cNvSpPr>
          <p:nvPr/>
        </p:nvSpPr>
        <p:spPr bwMode="auto">
          <a:xfrm>
            <a:off x="7518400" y="2438400"/>
            <a:ext cx="6096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10" name="Straight Connector 9"/>
          <p:cNvCxnSpPr>
            <a:stCxn id="4" idx="3"/>
          </p:cNvCxnSpPr>
          <p:nvPr/>
        </p:nvCxnSpPr>
        <p:spPr>
          <a:xfrm rot="5400000">
            <a:off x="6604529" y="2040997"/>
            <a:ext cx="219075"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315200" y="2209800"/>
            <a:ext cx="304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8839200" y="3886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55" name="TextBox 12"/>
          <p:cNvSpPr txBox="1">
            <a:spLocks noChangeArrowheads="1"/>
          </p:cNvSpPr>
          <p:nvPr/>
        </p:nvSpPr>
        <p:spPr bwMode="auto">
          <a:xfrm>
            <a:off x="8940800" y="3962401"/>
            <a:ext cx="6096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4" name="Oval 13"/>
          <p:cNvSpPr/>
          <p:nvPr/>
        </p:nvSpPr>
        <p:spPr>
          <a:xfrm>
            <a:off x="8026400" y="4495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57" name="TextBox 14"/>
          <p:cNvSpPr txBox="1">
            <a:spLocks noChangeArrowheads="1"/>
          </p:cNvSpPr>
          <p:nvPr/>
        </p:nvSpPr>
        <p:spPr bwMode="auto">
          <a:xfrm>
            <a:off x="8229600" y="4572000"/>
            <a:ext cx="6096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16" name="Oval 15"/>
          <p:cNvSpPr/>
          <p:nvPr/>
        </p:nvSpPr>
        <p:spPr>
          <a:xfrm>
            <a:off x="9448800" y="4495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59" name="TextBox 16"/>
          <p:cNvSpPr txBox="1">
            <a:spLocks noChangeArrowheads="1"/>
          </p:cNvSpPr>
          <p:nvPr/>
        </p:nvSpPr>
        <p:spPr bwMode="auto">
          <a:xfrm>
            <a:off x="9550400" y="4572000"/>
            <a:ext cx="6096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18" name="Straight Connector 17"/>
          <p:cNvCxnSpPr>
            <a:stCxn id="12" idx="3"/>
          </p:cNvCxnSpPr>
          <p:nvPr/>
        </p:nvCxnSpPr>
        <p:spPr>
          <a:xfrm rot="5400000">
            <a:off x="8636529" y="4174597"/>
            <a:ext cx="219075"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347200" y="4343400"/>
            <a:ext cx="304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9652000" y="3276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p:nvSpPr>
        <p:spPr>
          <a:xfrm>
            <a:off x="10261600" y="3886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64" name="TextBox 21"/>
          <p:cNvSpPr txBox="1">
            <a:spLocks noChangeArrowheads="1"/>
          </p:cNvSpPr>
          <p:nvPr/>
        </p:nvSpPr>
        <p:spPr bwMode="auto">
          <a:xfrm>
            <a:off x="10363200" y="3962400"/>
            <a:ext cx="609600" cy="369888"/>
          </a:xfrm>
          <a:prstGeom prst="rect">
            <a:avLst/>
          </a:prstGeom>
          <a:noFill/>
          <a:ln w="9525">
            <a:noFill/>
            <a:miter lim="800000"/>
            <a:headEnd/>
            <a:tailEnd/>
          </a:ln>
        </p:spPr>
        <p:txBody>
          <a:bodyPr>
            <a:spAutoFit/>
          </a:bodyPr>
          <a:lstStyle/>
          <a:p>
            <a:r>
              <a:rPr lang="en-US">
                <a:latin typeface="Calibri" pitchFamily="34" charset="0"/>
              </a:rPr>
              <a:t>5 </a:t>
            </a:r>
          </a:p>
        </p:txBody>
      </p:sp>
      <p:cxnSp>
        <p:nvCxnSpPr>
          <p:cNvPr id="23" name="Straight Connector 22"/>
          <p:cNvCxnSpPr>
            <a:stCxn id="20" idx="3"/>
          </p:cNvCxnSpPr>
          <p:nvPr/>
        </p:nvCxnSpPr>
        <p:spPr>
          <a:xfrm rot="5400000">
            <a:off x="9449329" y="3564997"/>
            <a:ext cx="219075"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0160000" y="3733800"/>
            <a:ext cx="304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967" name="TextBox 24"/>
          <p:cNvSpPr txBox="1">
            <a:spLocks noChangeArrowheads="1"/>
          </p:cNvSpPr>
          <p:nvPr/>
        </p:nvSpPr>
        <p:spPr bwMode="auto">
          <a:xfrm>
            <a:off x="9753600" y="3271838"/>
            <a:ext cx="6096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Content Placeholder 2"/>
          <p:cNvSpPr>
            <a:spLocks noGrp="1"/>
          </p:cNvSpPr>
          <p:nvPr>
            <p:ph idx="1"/>
          </p:nvPr>
        </p:nvSpPr>
        <p:spPr>
          <a:xfrm>
            <a:off x="1428750" y="152400"/>
            <a:ext cx="10560050" cy="6477000"/>
          </a:xfrm>
        </p:spPr>
        <p:txBody>
          <a:bodyPr/>
          <a:lstStyle/>
          <a:p>
            <a:pPr>
              <a:buFont typeface="Arial" charset="0"/>
              <a:buNone/>
            </a:pPr>
            <a:r>
              <a:rPr lang="en-US" sz="2800" dirty="0" smtClean="0">
                <a:latin typeface="Times New Roman" pitchFamily="18" charset="0"/>
                <a:cs typeface="Times New Roman" pitchFamily="18" charset="0"/>
              </a:rPr>
              <a:t>After considering (6+(3-2)*5)</a:t>
            </a:r>
          </a:p>
          <a:p>
            <a:pPr>
              <a:buFont typeface="Arial" charset="0"/>
              <a:buNone/>
            </a:pPr>
            <a:r>
              <a:rPr lang="en-US" sz="2800" dirty="0" smtClean="0">
                <a:latin typeface="Times New Roman" pitchFamily="18" charset="0"/>
                <a:cs typeface="Times New Roman" pitchFamily="18" charset="0"/>
              </a:rPr>
              <a:t>																																																						</a:t>
            </a:r>
          </a:p>
          <a:p>
            <a:pPr>
              <a:buFont typeface="Arial" charset="0"/>
              <a:buNone/>
            </a:pPr>
            <a:r>
              <a:rPr lang="en-US" sz="2800" dirty="0" smtClean="0">
                <a:latin typeface="Times New Roman" pitchFamily="18" charset="0"/>
                <a:cs typeface="Times New Roman" pitchFamily="18" charset="0"/>
              </a:rPr>
              <a:t>After (6+(3-2)*5)^2 									</a:t>
            </a:r>
          </a:p>
        </p:txBody>
      </p:sp>
      <p:sp>
        <p:nvSpPr>
          <p:cNvPr id="4" name="Oval 3"/>
          <p:cNvSpPr/>
          <p:nvPr/>
        </p:nvSpPr>
        <p:spPr>
          <a:xfrm>
            <a:off x="8940800" y="1752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71" name="TextBox 4"/>
          <p:cNvSpPr txBox="1">
            <a:spLocks noChangeArrowheads="1"/>
          </p:cNvSpPr>
          <p:nvPr/>
        </p:nvSpPr>
        <p:spPr bwMode="auto">
          <a:xfrm>
            <a:off x="9042400" y="1828800"/>
            <a:ext cx="6096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6" name="Oval 5"/>
          <p:cNvSpPr/>
          <p:nvPr/>
        </p:nvSpPr>
        <p:spPr>
          <a:xfrm>
            <a:off x="8128000" y="2362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73" name="TextBox 6"/>
          <p:cNvSpPr txBox="1">
            <a:spLocks noChangeArrowheads="1"/>
          </p:cNvSpPr>
          <p:nvPr/>
        </p:nvSpPr>
        <p:spPr bwMode="auto">
          <a:xfrm>
            <a:off x="8331200" y="2438400"/>
            <a:ext cx="6096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8" name="Oval 7"/>
          <p:cNvSpPr/>
          <p:nvPr/>
        </p:nvSpPr>
        <p:spPr>
          <a:xfrm>
            <a:off x="9550400" y="2362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75" name="TextBox 8"/>
          <p:cNvSpPr txBox="1">
            <a:spLocks noChangeArrowheads="1"/>
          </p:cNvSpPr>
          <p:nvPr/>
        </p:nvSpPr>
        <p:spPr bwMode="auto">
          <a:xfrm>
            <a:off x="9652000" y="2438400"/>
            <a:ext cx="6096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10" name="Straight Connector 9"/>
          <p:cNvCxnSpPr>
            <a:stCxn id="4" idx="3"/>
          </p:cNvCxnSpPr>
          <p:nvPr/>
        </p:nvCxnSpPr>
        <p:spPr>
          <a:xfrm rot="5400000">
            <a:off x="8738129" y="2040997"/>
            <a:ext cx="219075"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448800" y="2209800"/>
            <a:ext cx="304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9753600" y="1143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12"/>
          <p:cNvSpPr/>
          <p:nvPr/>
        </p:nvSpPr>
        <p:spPr>
          <a:xfrm>
            <a:off x="10363200" y="1752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80" name="TextBox 13"/>
          <p:cNvSpPr txBox="1">
            <a:spLocks noChangeArrowheads="1"/>
          </p:cNvSpPr>
          <p:nvPr/>
        </p:nvSpPr>
        <p:spPr bwMode="auto">
          <a:xfrm>
            <a:off x="10464800" y="1828800"/>
            <a:ext cx="609600" cy="369888"/>
          </a:xfrm>
          <a:prstGeom prst="rect">
            <a:avLst/>
          </a:prstGeom>
          <a:noFill/>
          <a:ln w="9525">
            <a:noFill/>
            <a:miter lim="800000"/>
            <a:headEnd/>
            <a:tailEnd/>
          </a:ln>
        </p:spPr>
        <p:txBody>
          <a:bodyPr>
            <a:spAutoFit/>
          </a:bodyPr>
          <a:lstStyle/>
          <a:p>
            <a:r>
              <a:rPr lang="en-US">
                <a:latin typeface="Calibri" pitchFamily="34" charset="0"/>
              </a:rPr>
              <a:t>5 </a:t>
            </a:r>
          </a:p>
        </p:txBody>
      </p:sp>
      <p:cxnSp>
        <p:nvCxnSpPr>
          <p:cNvPr id="15" name="Straight Connector 14"/>
          <p:cNvCxnSpPr>
            <a:stCxn id="12" idx="3"/>
          </p:cNvCxnSpPr>
          <p:nvPr/>
        </p:nvCxnSpPr>
        <p:spPr>
          <a:xfrm rot="5400000">
            <a:off x="9550929" y="1431397"/>
            <a:ext cx="219075"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261600" y="1600200"/>
            <a:ext cx="304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983" name="TextBox 16"/>
          <p:cNvSpPr txBox="1">
            <a:spLocks noChangeArrowheads="1"/>
          </p:cNvSpPr>
          <p:nvPr/>
        </p:nvSpPr>
        <p:spPr bwMode="auto">
          <a:xfrm>
            <a:off x="9855200" y="1138238"/>
            <a:ext cx="6096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8" name="Oval 17"/>
          <p:cNvSpPr/>
          <p:nvPr/>
        </p:nvSpPr>
        <p:spPr>
          <a:xfrm>
            <a:off x="9144000" y="5486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85" name="TextBox 18"/>
          <p:cNvSpPr txBox="1">
            <a:spLocks noChangeArrowheads="1"/>
          </p:cNvSpPr>
          <p:nvPr/>
        </p:nvSpPr>
        <p:spPr bwMode="auto">
          <a:xfrm>
            <a:off x="9245600" y="5562601"/>
            <a:ext cx="6096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20" name="Oval 19"/>
          <p:cNvSpPr/>
          <p:nvPr/>
        </p:nvSpPr>
        <p:spPr>
          <a:xfrm>
            <a:off x="8331200" y="6096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87" name="TextBox 20"/>
          <p:cNvSpPr txBox="1">
            <a:spLocks noChangeArrowheads="1"/>
          </p:cNvSpPr>
          <p:nvPr/>
        </p:nvSpPr>
        <p:spPr bwMode="auto">
          <a:xfrm>
            <a:off x="8534400" y="6172200"/>
            <a:ext cx="6096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22" name="Oval 21"/>
          <p:cNvSpPr/>
          <p:nvPr/>
        </p:nvSpPr>
        <p:spPr>
          <a:xfrm>
            <a:off x="9753600" y="6096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89" name="TextBox 22"/>
          <p:cNvSpPr txBox="1">
            <a:spLocks noChangeArrowheads="1"/>
          </p:cNvSpPr>
          <p:nvPr/>
        </p:nvSpPr>
        <p:spPr bwMode="auto">
          <a:xfrm>
            <a:off x="9855200" y="6172200"/>
            <a:ext cx="6096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24" name="Straight Connector 23"/>
          <p:cNvCxnSpPr>
            <a:stCxn id="18" idx="3"/>
          </p:cNvCxnSpPr>
          <p:nvPr/>
        </p:nvCxnSpPr>
        <p:spPr>
          <a:xfrm rot="5400000">
            <a:off x="8941329" y="5774797"/>
            <a:ext cx="219075"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9652000" y="5943600"/>
            <a:ext cx="304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9956800" y="4876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Oval 26"/>
          <p:cNvSpPr/>
          <p:nvPr/>
        </p:nvSpPr>
        <p:spPr>
          <a:xfrm>
            <a:off x="10566400" y="5486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94" name="TextBox 27"/>
          <p:cNvSpPr txBox="1">
            <a:spLocks noChangeArrowheads="1"/>
          </p:cNvSpPr>
          <p:nvPr/>
        </p:nvSpPr>
        <p:spPr bwMode="auto">
          <a:xfrm>
            <a:off x="10668000" y="5562600"/>
            <a:ext cx="609600" cy="369888"/>
          </a:xfrm>
          <a:prstGeom prst="rect">
            <a:avLst/>
          </a:prstGeom>
          <a:noFill/>
          <a:ln w="9525">
            <a:noFill/>
            <a:miter lim="800000"/>
            <a:headEnd/>
            <a:tailEnd/>
          </a:ln>
        </p:spPr>
        <p:txBody>
          <a:bodyPr>
            <a:spAutoFit/>
          </a:bodyPr>
          <a:lstStyle/>
          <a:p>
            <a:r>
              <a:rPr lang="en-US">
                <a:latin typeface="Calibri" pitchFamily="34" charset="0"/>
              </a:rPr>
              <a:t>5 </a:t>
            </a:r>
          </a:p>
        </p:txBody>
      </p:sp>
      <p:cxnSp>
        <p:nvCxnSpPr>
          <p:cNvPr id="29" name="Straight Connector 28"/>
          <p:cNvCxnSpPr>
            <a:stCxn id="26" idx="3"/>
          </p:cNvCxnSpPr>
          <p:nvPr/>
        </p:nvCxnSpPr>
        <p:spPr>
          <a:xfrm rot="5400000">
            <a:off x="9754129" y="5165197"/>
            <a:ext cx="219075"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464800" y="5334000"/>
            <a:ext cx="304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997" name="TextBox 30"/>
          <p:cNvSpPr txBox="1">
            <a:spLocks noChangeArrowheads="1"/>
          </p:cNvSpPr>
          <p:nvPr/>
        </p:nvSpPr>
        <p:spPr bwMode="auto">
          <a:xfrm>
            <a:off x="10058400" y="4872038"/>
            <a:ext cx="6096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32" name="Oval 31"/>
          <p:cNvSpPr/>
          <p:nvPr/>
        </p:nvSpPr>
        <p:spPr>
          <a:xfrm>
            <a:off x="8839200" y="457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99" name="TextBox 32"/>
          <p:cNvSpPr txBox="1">
            <a:spLocks noChangeArrowheads="1"/>
          </p:cNvSpPr>
          <p:nvPr/>
        </p:nvSpPr>
        <p:spPr bwMode="auto">
          <a:xfrm>
            <a:off x="8940800" y="533401"/>
            <a:ext cx="6096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34" name="Oval 33"/>
          <p:cNvSpPr/>
          <p:nvPr/>
        </p:nvSpPr>
        <p:spPr>
          <a:xfrm>
            <a:off x="8026400" y="1066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4001" name="TextBox 34"/>
          <p:cNvSpPr txBox="1">
            <a:spLocks noChangeArrowheads="1"/>
          </p:cNvSpPr>
          <p:nvPr/>
        </p:nvSpPr>
        <p:spPr bwMode="auto">
          <a:xfrm>
            <a:off x="8229600" y="1143000"/>
            <a:ext cx="609600" cy="369888"/>
          </a:xfrm>
          <a:prstGeom prst="rect">
            <a:avLst/>
          </a:prstGeom>
          <a:noFill/>
          <a:ln w="9525">
            <a:noFill/>
            <a:miter lim="800000"/>
            <a:headEnd/>
            <a:tailEnd/>
          </a:ln>
        </p:spPr>
        <p:txBody>
          <a:bodyPr>
            <a:spAutoFit/>
          </a:bodyPr>
          <a:lstStyle/>
          <a:p>
            <a:r>
              <a:rPr lang="en-US">
                <a:latin typeface="Calibri" pitchFamily="34" charset="0"/>
              </a:rPr>
              <a:t>6 </a:t>
            </a:r>
          </a:p>
        </p:txBody>
      </p:sp>
      <p:cxnSp>
        <p:nvCxnSpPr>
          <p:cNvPr id="36" name="Straight Connector 35"/>
          <p:cNvCxnSpPr>
            <a:stCxn id="32" idx="3"/>
          </p:cNvCxnSpPr>
          <p:nvPr/>
        </p:nvCxnSpPr>
        <p:spPr>
          <a:xfrm rot="5400000">
            <a:off x="8636529" y="745597"/>
            <a:ext cx="219075"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2" idx="5"/>
          </p:cNvCxnSpPr>
          <p:nvPr/>
        </p:nvCxnSpPr>
        <p:spPr>
          <a:xfrm rot="16200000" flipH="1">
            <a:off x="9597496" y="783697"/>
            <a:ext cx="295275"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9144000" y="4191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4005" name="TextBox 40"/>
          <p:cNvSpPr txBox="1">
            <a:spLocks noChangeArrowheads="1"/>
          </p:cNvSpPr>
          <p:nvPr/>
        </p:nvSpPr>
        <p:spPr bwMode="auto">
          <a:xfrm>
            <a:off x="9245600" y="4267201"/>
            <a:ext cx="6096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42" name="Oval 41"/>
          <p:cNvSpPr/>
          <p:nvPr/>
        </p:nvSpPr>
        <p:spPr>
          <a:xfrm>
            <a:off x="8331200" y="4800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4007" name="TextBox 42"/>
          <p:cNvSpPr txBox="1">
            <a:spLocks noChangeArrowheads="1"/>
          </p:cNvSpPr>
          <p:nvPr/>
        </p:nvSpPr>
        <p:spPr bwMode="auto">
          <a:xfrm>
            <a:off x="8534400" y="4876800"/>
            <a:ext cx="609600" cy="369888"/>
          </a:xfrm>
          <a:prstGeom prst="rect">
            <a:avLst/>
          </a:prstGeom>
          <a:noFill/>
          <a:ln w="9525">
            <a:noFill/>
            <a:miter lim="800000"/>
            <a:headEnd/>
            <a:tailEnd/>
          </a:ln>
        </p:spPr>
        <p:txBody>
          <a:bodyPr>
            <a:spAutoFit/>
          </a:bodyPr>
          <a:lstStyle/>
          <a:p>
            <a:r>
              <a:rPr lang="en-US">
                <a:latin typeface="Calibri" pitchFamily="34" charset="0"/>
              </a:rPr>
              <a:t>6 </a:t>
            </a:r>
          </a:p>
        </p:txBody>
      </p:sp>
      <p:cxnSp>
        <p:nvCxnSpPr>
          <p:cNvPr id="44" name="Straight Connector 43"/>
          <p:cNvCxnSpPr>
            <a:stCxn id="40" idx="3"/>
          </p:cNvCxnSpPr>
          <p:nvPr/>
        </p:nvCxnSpPr>
        <p:spPr>
          <a:xfrm rot="5400000">
            <a:off x="8941329" y="4479397"/>
            <a:ext cx="219075"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0" idx="5"/>
          </p:cNvCxnSpPr>
          <p:nvPr/>
        </p:nvCxnSpPr>
        <p:spPr>
          <a:xfrm rot="16200000" flipH="1">
            <a:off x="9902296" y="4517497"/>
            <a:ext cx="295275"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10058400" y="3581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7" name="Straight Connector 46"/>
          <p:cNvCxnSpPr>
            <a:stCxn id="46" idx="3"/>
          </p:cNvCxnSpPr>
          <p:nvPr/>
        </p:nvCxnSpPr>
        <p:spPr>
          <a:xfrm rot="5400000">
            <a:off x="9855729" y="3869797"/>
            <a:ext cx="219075"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012" name="TextBox 47"/>
          <p:cNvSpPr txBox="1">
            <a:spLocks noChangeArrowheads="1"/>
          </p:cNvSpPr>
          <p:nvPr/>
        </p:nvSpPr>
        <p:spPr bwMode="auto">
          <a:xfrm>
            <a:off x="10160000" y="3576638"/>
            <a:ext cx="6096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49" name="Oval 48"/>
          <p:cNvSpPr/>
          <p:nvPr/>
        </p:nvSpPr>
        <p:spPr>
          <a:xfrm>
            <a:off x="10888133" y="4343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4014" name="TextBox 49"/>
          <p:cNvSpPr txBox="1">
            <a:spLocks noChangeArrowheads="1"/>
          </p:cNvSpPr>
          <p:nvPr/>
        </p:nvSpPr>
        <p:spPr bwMode="auto">
          <a:xfrm>
            <a:off x="10989733" y="4338638"/>
            <a:ext cx="6096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2</a:t>
            </a:r>
            <a:r>
              <a:rPr lang="en-US">
                <a:latin typeface="Calibri" pitchFamily="34" charset="0"/>
              </a:rPr>
              <a:t> </a:t>
            </a:r>
          </a:p>
        </p:txBody>
      </p:sp>
      <p:cxnSp>
        <p:nvCxnSpPr>
          <p:cNvPr id="51" name="Straight Connector 50"/>
          <p:cNvCxnSpPr/>
          <p:nvPr/>
        </p:nvCxnSpPr>
        <p:spPr>
          <a:xfrm rot="16200000" flipH="1">
            <a:off x="10732029" y="3984097"/>
            <a:ext cx="295275"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Content Placeholder 2"/>
          <p:cNvSpPr>
            <a:spLocks noGrp="1"/>
          </p:cNvSpPr>
          <p:nvPr>
            <p:ph idx="1"/>
          </p:nvPr>
        </p:nvSpPr>
        <p:spPr>
          <a:xfrm>
            <a:off x="1447800" y="152400"/>
            <a:ext cx="10541000" cy="6553200"/>
          </a:xfrm>
        </p:spPr>
        <p:txBody>
          <a:bodyPr/>
          <a:lstStyle/>
          <a:p>
            <a:r>
              <a:rPr lang="en-US" sz="2800" dirty="0" smtClean="0">
                <a:latin typeface="Times New Roman" pitchFamily="18" charset="0"/>
                <a:cs typeface="Times New Roman" pitchFamily="18" charset="0"/>
              </a:rPr>
              <a:t>When the binary tree for infix expression is traversed in </a:t>
            </a:r>
            <a:r>
              <a:rPr lang="en-US" sz="2800" dirty="0" err="1" smtClean="0">
                <a:latin typeface="Times New Roman" pitchFamily="18" charset="0"/>
                <a:cs typeface="Times New Roman" pitchFamily="18" charset="0"/>
              </a:rPr>
              <a:t>inorder</a:t>
            </a:r>
            <a:r>
              <a:rPr lang="en-US" sz="2800" dirty="0" smtClean="0">
                <a:latin typeface="Times New Roman" pitchFamily="18" charset="0"/>
                <a:cs typeface="Times New Roman" pitchFamily="18" charset="0"/>
              </a:rPr>
              <a:t>  technique, infix expression is obtained.</a:t>
            </a:r>
          </a:p>
          <a:p>
            <a:r>
              <a:rPr lang="en-US" sz="2800" dirty="0" smtClean="0">
                <a:latin typeface="Times New Roman" pitchFamily="18" charset="0"/>
                <a:cs typeface="Times New Roman" pitchFamily="18" charset="0"/>
              </a:rPr>
              <a:t>Preorder traversal gives the prefix expression and </a:t>
            </a:r>
            <a:r>
              <a:rPr lang="en-US" sz="2800" dirty="0" err="1" smtClean="0">
                <a:latin typeface="Times New Roman" pitchFamily="18" charset="0"/>
                <a:cs typeface="Times New Roman" pitchFamily="18" charset="0"/>
              </a:rPr>
              <a:t>postorder</a:t>
            </a:r>
            <a:r>
              <a:rPr lang="en-US" sz="2800" dirty="0" smtClean="0">
                <a:latin typeface="Times New Roman" pitchFamily="18" charset="0"/>
                <a:cs typeface="Times New Roman" pitchFamily="18" charset="0"/>
              </a:rPr>
              <a:t> traversal gives the </a:t>
            </a:r>
            <a:r>
              <a:rPr lang="en-US" sz="2800" dirty="0" err="1" smtClean="0">
                <a:latin typeface="Times New Roman" pitchFamily="18" charset="0"/>
                <a:cs typeface="Times New Roman" pitchFamily="18" charset="0"/>
              </a:rPr>
              <a:t>postorder</a:t>
            </a:r>
            <a:r>
              <a:rPr lang="en-US" sz="2800" dirty="0" smtClean="0">
                <a:latin typeface="Times New Roman" pitchFamily="18" charset="0"/>
                <a:cs typeface="Times New Roman" pitchFamily="18" charset="0"/>
              </a:rPr>
              <a:t> expression.</a:t>
            </a:r>
          </a:p>
          <a:p>
            <a:pPr>
              <a:buFont typeface="Arial" charset="0"/>
              <a:buNone/>
            </a:pPr>
            <a:endParaRPr lang="en-US" sz="2800" dirty="0" smtClean="0">
              <a:latin typeface="Times New Roman" pitchFamily="18" charset="0"/>
              <a:cs typeface="Times New Roman" pitchFamily="18" charset="0"/>
            </a:endParaRPr>
          </a:p>
          <a:p>
            <a:pPr>
              <a:buFont typeface="Arial" charset="0"/>
              <a:buNone/>
            </a:pPr>
            <a:r>
              <a:rPr lang="en-US" sz="2800" dirty="0" err="1" smtClean="0">
                <a:latin typeface="Times New Roman" pitchFamily="18" charset="0"/>
                <a:cs typeface="Times New Roman" pitchFamily="18" charset="0"/>
              </a:rPr>
              <a:t>Inorder</a:t>
            </a:r>
            <a:r>
              <a:rPr lang="en-US" sz="2800" dirty="0" smtClean="0">
                <a:latin typeface="Times New Roman" pitchFamily="18" charset="0"/>
                <a:cs typeface="Times New Roman" pitchFamily="18" charset="0"/>
              </a:rPr>
              <a:t> traversal of above tree:(6+(3-2)*5)^2</a:t>
            </a:r>
          </a:p>
          <a:p>
            <a:pPr>
              <a:buFont typeface="Arial" charset="0"/>
              <a:buNone/>
            </a:pPr>
            <a:r>
              <a:rPr lang="en-US" sz="2800" dirty="0" smtClean="0">
                <a:latin typeface="Times New Roman" pitchFamily="18" charset="0"/>
                <a:cs typeface="Times New Roman" pitchFamily="18" charset="0"/>
              </a:rPr>
              <a:t>Preorder traversal: ^+6*-3252</a:t>
            </a:r>
          </a:p>
          <a:p>
            <a:pPr>
              <a:buFont typeface="Arial" charset="0"/>
              <a:buNone/>
            </a:pPr>
            <a:r>
              <a:rPr lang="en-US" sz="2800" dirty="0" err="1" smtClean="0">
                <a:latin typeface="Times New Roman" pitchFamily="18" charset="0"/>
                <a:cs typeface="Times New Roman" pitchFamily="18" charset="0"/>
              </a:rPr>
              <a:t>Postorder</a:t>
            </a:r>
            <a:r>
              <a:rPr lang="en-US" sz="2800" dirty="0" smtClean="0">
                <a:latin typeface="Times New Roman" pitchFamily="18" charset="0"/>
                <a:cs typeface="Times New Roman" pitchFamily="18" charset="0"/>
              </a:rPr>
              <a:t> traversal: 632-5*+2^ </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4950" y="152400"/>
            <a:ext cx="10483850" cy="64770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Creating a binary tree for postfix expression:</a:t>
            </a:r>
          </a:p>
          <a:p>
            <a:pPr fontAlgn="auto">
              <a:spcAft>
                <a:spcPts val="0"/>
              </a:spcAft>
              <a:buFont typeface="Arial" pitchFamily="34" charset="0"/>
              <a:buNone/>
              <a:defRPr/>
            </a:pPr>
            <a:r>
              <a:rPr lang="en-US" sz="2800" dirty="0" smtClean="0">
                <a:latin typeface="Times New Roman" pitchFamily="18" charset="0"/>
                <a:cs typeface="Times New Roman" pitchFamily="18" charset="0"/>
              </a:rPr>
              <a:t>Steps:</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Scan the expression from left to right.</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Create a node for each symbol encountered.</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If the symbol is an operand, push the corresponding node on to the stack.</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If the symbol is an operator, pop top node from stack and attach it to the right of the node with the operator. Next pop present top node and attach it to the left of node with the operator. Push the operator node to the stack.</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Repeat the process for each symbol in postfix expression. Finally address of root node of expression tree is on top of stack.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750" y="152400"/>
            <a:ext cx="10560050" cy="6477000"/>
          </a:xfrm>
        </p:spPr>
        <p:txBody>
          <a:bodyPr rtlCol="0">
            <a:normAutofit fontScale="92500" lnSpcReduction="20000"/>
          </a:bodyPr>
          <a:lstStyle/>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C function to create a binary tree for postfix expression*/</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NODEPTR </a:t>
            </a:r>
            <a:r>
              <a:rPr lang="en-US" sz="2800" dirty="0" err="1" smtClean="0">
                <a:latin typeface="Times New Roman" pitchFamily="18" charset="0"/>
                <a:cs typeface="Times New Roman" pitchFamily="18" charset="0"/>
              </a:rPr>
              <a:t>create_tree</a:t>
            </a:r>
            <a:r>
              <a:rPr lang="en-US" sz="2800" dirty="0" smtClean="0">
                <a:latin typeface="Times New Roman" pitchFamily="18" charset="0"/>
                <a:cs typeface="Times New Roman" pitchFamily="18" charset="0"/>
              </a:rPr>
              <a:t>( char postfix[])</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Stack&lt;NODEPTR&gt; s;</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=0, k=0;</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char symbol;</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while((symbol=postfix[</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++])!=‘\0’)</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NODEPTR temp=new Node(symbol);</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sym typeface="Wingdings" pitchFamily="2" charset="2"/>
              </a:rPr>
              <a:t>if(</a:t>
            </a:r>
            <a:r>
              <a:rPr lang="en-US" sz="2800" dirty="0" err="1" smtClean="0">
                <a:latin typeface="Times New Roman" pitchFamily="18" charset="0"/>
                <a:cs typeface="Times New Roman" pitchFamily="18" charset="0"/>
                <a:sym typeface="Wingdings" pitchFamily="2" charset="2"/>
              </a:rPr>
              <a:t>isalnum</a:t>
            </a:r>
            <a:r>
              <a:rPr lang="en-US" sz="2800" dirty="0" smtClean="0">
                <a:latin typeface="Times New Roman" pitchFamily="18" charset="0"/>
                <a:cs typeface="Times New Roman" pitchFamily="18" charset="0"/>
                <a:sym typeface="Wingdings" pitchFamily="2" charset="2"/>
              </a:rPr>
              <a:t>(symbol))		/* if operand push it*/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s.Push</a:t>
            </a:r>
            <a:r>
              <a:rPr lang="en-US" sz="2800" dirty="0" smtClean="0">
                <a:latin typeface="Times New Roman" pitchFamily="18" charset="0"/>
                <a:cs typeface="Times New Roman" pitchFamily="18" charset="0"/>
                <a:sym typeface="Wingdings" pitchFamily="2" charset="2"/>
              </a:rPr>
              <a:t>(temp);</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 else				/* else pop element add it to the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				    right of operator node. Pop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temp</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s.Pop</a:t>
            </a:r>
            <a:r>
              <a:rPr lang="en-US" sz="2800" dirty="0" smtClean="0">
                <a:latin typeface="Times New Roman" pitchFamily="18" charset="0"/>
                <a:cs typeface="Times New Roman" pitchFamily="18" charset="0"/>
                <a:sym typeface="Wingdings" pitchFamily="2" charset="2"/>
              </a:rPr>
              <a:t>();  next element and add  to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templlink</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s.Pop</a:t>
            </a:r>
            <a:r>
              <a:rPr lang="en-US" sz="2800" dirty="0" smtClean="0">
                <a:latin typeface="Times New Roman" pitchFamily="18" charset="0"/>
                <a:cs typeface="Times New Roman" pitchFamily="18" charset="0"/>
                <a:sym typeface="Wingdings" pitchFamily="2" charset="2"/>
              </a:rPr>
              <a:t>();  left. Push operator node*/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s.Push</a:t>
            </a:r>
            <a:r>
              <a:rPr lang="en-US" sz="2800" dirty="0" smtClean="0">
                <a:latin typeface="Times New Roman" pitchFamily="18" charset="0"/>
                <a:cs typeface="Times New Roman" pitchFamily="18" charset="0"/>
                <a:sym typeface="Wingdings" pitchFamily="2" charset="2"/>
              </a:rPr>
              <a:t>(temp)</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return(Pop());			/* return root*/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4950" y="152400"/>
            <a:ext cx="10483850" cy="64770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Create a binary tree for the given postfix expression:</a:t>
            </a:r>
          </a:p>
          <a:p>
            <a:pPr fontAlgn="auto">
              <a:spcAft>
                <a:spcPts val="0"/>
              </a:spcAft>
              <a:buFont typeface="Arial" pitchFamily="34" charset="0"/>
              <a:buNone/>
              <a:defRPr/>
            </a:pPr>
            <a:r>
              <a:rPr lang="en-US" sz="2800" dirty="0" err="1" smtClean="0">
                <a:latin typeface="Times New Roman" pitchFamily="18" charset="0"/>
                <a:cs typeface="Times New Roman" pitchFamily="18" charset="0"/>
              </a:rPr>
              <a:t>abc</a:t>
            </a:r>
            <a:r>
              <a:rPr lang="en-US" sz="2800" dirty="0" smtClean="0">
                <a:latin typeface="Times New Roman" pitchFamily="18" charset="0"/>
                <a:cs typeface="Times New Roman" pitchFamily="18" charset="0"/>
              </a:rPr>
              <a:t>-d*+</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First 3 symbols are operands, hence after pushing these 3 symbols, stack of nodes looks like</a:t>
            </a:r>
          </a:p>
          <a:p>
            <a:pPr marL="514350" indent="-514350" fontAlgn="auto">
              <a:spcAft>
                <a:spcPts val="0"/>
              </a:spcAft>
              <a:buFont typeface="Arial" pitchFamily="34" charset="0"/>
              <a:buNone/>
              <a:defRPr/>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4" name="Rectangle 3"/>
          <p:cNvSpPr/>
          <p:nvPr/>
        </p:nvSpPr>
        <p:spPr>
          <a:xfrm>
            <a:off x="8331200" y="1905001"/>
            <a:ext cx="2946400" cy="34401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8331200" y="4495800"/>
            <a:ext cx="2946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331200" y="2667000"/>
            <a:ext cx="2946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331200" y="3505200"/>
            <a:ext cx="2946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9245600" y="4724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8071" name="TextBox 23"/>
          <p:cNvSpPr txBox="1">
            <a:spLocks noChangeArrowheads="1"/>
          </p:cNvSpPr>
          <p:nvPr/>
        </p:nvSpPr>
        <p:spPr bwMode="auto">
          <a:xfrm>
            <a:off x="9448800" y="4729163"/>
            <a:ext cx="609600" cy="368300"/>
          </a:xfrm>
          <a:prstGeom prst="rect">
            <a:avLst/>
          </a:prstGeom>
          <a:noFill/>
          <a:ln w="9525">
            <a:noFill/>
            <a:miter lim="800000"/>
            <a:headEnd/>
            <a:tailEnd/>
          </a:ln>
        </p:spPr>
        <p:txBody>
          <a:bodyPr>
            <a:spAutoFit/>
          </a:bodyPr>
          <a:lstStyle/>
          <a:p>
            <a:r>
              <a:rPr lang="en-US">
                <a:latin typeface="Calibri" pitchFamily="34" charset="0"/>
              </a:rPr>
              <a:t>A</a:t>
            </a:r>
          </a:p>
        </p:txBody>
      </p:sp>
      <p:sp>
        <p:nvSpPr>
          <p:cNvPr id="25" name="Oval 24"/>
          <p:cNvSpPr/>
          <p:nvPr/>
        </p:nvSpPr>
        <p:spPr>
          <a:xfrm>
            <a:off x="9245600" y="3886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8073" name="TextBox 25"/>
          <p:cNvSpPr txBox="1">
            <a:spLocks noChangeArrowheads="1"/>
          </p:cNvSpPr>
          <p:nvPr/>
        </p:nvSpPr>
        <p:spPr bwMode="auto">
          <a:xfrm>
            <a:off x="9448800" y="3890963"/>
            <a:ext cx="609600" cy="368300"/>
          </a:xfrm>
          <a:prstGeom prst="rect">
            <a:avLst/>
          </a:prstGeom>
          <a:noFill/>
          <a:ln w="9525">
            <a:noFill/>
            <a:miter lim="800000"/>
            <a:headEnd/>
            <a:tailEnd/>
          </a:ln>
        </p:spPr>
        <p:txBody>
          <a:bodyPr>
            <a:spAutoFit/>
          </a:bodyPr>
          <a:lstStyle/>
          <a:p>
            <a:r>
              <a:rPr lang="en-US">
                <a:latin typeface="Calibri" pitchFamily="34" charset="0"/>
              </a:rPr>
              <a:t>B</a:t>
            </a:r>
          </a:p>
        </p:txBody>
      </p:sp>
      <p:sp>
        <p:nvSpPr>
          <p:cNvPr id="27" name="Oval 26"/>
          <p:cNvSpPr/>
          <p:nvPr/>
        </p:nvSpPr>
        <p:spPr>
          <a:xfrm>
            <a:off x="9245600" y="2895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8075" name="TextBox 27"/>
          <p:cNvSpPr txBox="1">
            <a:spLocks noChangeArrowheads="1"/>
          </p:cNvSpPr>
          <p:nvPr/>
        </p:nvSpPr>
        <p:spPr bwMode="auto">
          <a:xfrm>
            <a:off x="9448800" y="2900363"/>
            <a:ext cx="609600" cy="368300"/>
          </a:xfrm>
          <a:prstGeom prst="rect">
            <a:avLst/>
          </a:prstGeom>
          <a:noFill/>
          <a:ln w="9525">
            <a:noFill/>
            <a:miter lim="800000"/>
            <a:headEnd/>
            <a:tailEnd/>
          </a:ln>
        </p:spPr>
        <p:txBody>
          <a:bodyPr>
            <a:spAutoFit/>
          </a:bodyPr>
          <a:lstStyle/>
          <a:p>
            <a:r>
              <a:rPr lang="en-US">
                <a:latin typeface="Calibri" pitchFamily="34" charset="0"/>
              </a:rPr>
              <a:t>C</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Content Placeholder 2"/>
          <p:cNvSpPr>
            <a:spLocks noGrp="1"/>
          </p:cNvSpPr>
          <p:nvPr>
            <p:ph idx="1"/>
          </p:nvPr>
        </p:nvSpPr>
        <p:spPr>
          <a:xfrm>
            <a:off x="1371600" y="152400"/>
            <a:ext cx="10617200" cy="6553200"/>
          </a:xfrm>
        </p:spPr>
        <p:txBody>
          <a:bodyPr/>
          <a:lstStyle/>
          <a:p>
            <a:pPr marL="514350" indent="-514350">
              <a:buFont typeface="Arial" charset="0"/>
              <a:buNone/>
            </a:pPr>
            <a:r>
              <a:rPr lang="en-US" sz="2800" dirty="0" smtClean="0">
                <a:latin typeface="Times New Roman" pitchFamily="18" charset="0"/>
                <a:cs typeface="Times New Roman" pitchFamily="18" charset="0"/>
              </a:rPr>
              <a:t>2.	Now we get operator ‘–’. Pop top 2 elements and add them to right and left of node with ‘-’respectively and push node with operator ‘-’ to stack.</a:t>
            </a:r>
          </a:p>
        </p:txBody>
      </p:sp>
      <p:sp>
        <p:nvSpPr>
          <p:cNvPr id="4" name="Rectangle 3"/>
          <p:cNvSpPr/>
          <p:nvPr/>
        </p:nvSpPr>
        <p:spPr>
          <a:xfrm>
            <a:off x="8331200" y="1970088"/>
            <a:ext cx="2946400" cy="3440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8331200" y="4800600"/>
            <a:ext cx="2946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331200" y="2514600"/>
            <a:ext cx="2946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331200" y="3200400"/>
            <a:ext cx="2946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438400" y="2286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095" name="TextBox 10"/>
          <p:cNvSpPr txBox="1">
            <a:spLocks noChangeArrowheads="1"/>
          </p:cNvSpPr>
          <p:nvPr/>
        </p:nvSpPr>
        <p:spPr bwMode="auto">
          <a:xfrm>
            <a:off x="2540000" y="2362201"/>
            <a:ext cx="6096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2" name="Oval 11"/>
          <p:cNvSpPr/>
          <p:nvPr/>
        </p:nvSpPr>
        <p:spPr>
          <a:xfrm>
            <a:off x="1625600" y="2895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097" name="TextBox 12"/>
          <p:cNvSpPr txBox="1">
            <a:spLocks noChangeArrowheads="1"/>
          </p:cNvSpPr>
          <p:nvPr/>
        </p:nvSpPr>
        <p:spPr bwMode="auto">
          <a:xfrm>
            <a:off x="1828800" y="2971800"/>
            <a:ext cx="6096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14" name="Oval 13"/>
          <p:cNvSpPr/>
          <p:nvPr/>
        </p:nvSpPr>
        <p:spPr>
          <a:xfrm>
            <a:off x="3251200" y="2895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099" name="TextBox 14"/>
          <p:cNvSpPr txBox="1">
            <a:spLocks noChangeArrowheads="1"/>
          </p:cNvSpPr>
          <p:nvPr/>
        </p:nvSpPr>
        <p:spPr bwMode="auto">
          <a:xfrm>
            <a:off x="3352800" y="2971800"/>
            <a:ext cx="609600" cy="369888"/>
          </a:xfrm>
          <a:prstGeom prst="rect">
            <a:avLst/>
          </a:prstGeom>
          <a:noFill/>
          <a:ln w="9525">
            <a:noFill/>
            <a:miter lim="800000"/>
            <a:headEnd/>
            <a:tailEnd/>
          </a:ln>
        </p:spPr>
        <p:txBody>
          <a:bodyPr>
            <a:spAutoFit/>
          </a:bodyPr>
          <a:lstStyle/>
          <a:p>
            <a:r>
              <a:rPr lang="en-US">
                <a:latin typeface="Calibri" pitchFamily="34" charset="0"/>
              </a:rPr>
              <a:t>C </a:t>
            </a:r>
          </a:p>
        </p:txBody>
      </p:sp>
      <p:cxnSp>
        <p:nvCxnSpPr>
          <p:cNvPr id="16" name="Straight Connector 15"/>
          <p:cNvCxnSpPr>
            <a:stCxn id="10" idx="3"/>
          </p:cNvCxnSpPr>
          <p:nvPr/>
        </p:nvCxnSpPr>
        <p:spPr>
          <a:xfrm rot="5400000">
            <a:off x="2235729" y="2574397"/>
            <a:ext cx="219075"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5"/>
            <a:endCxn id="14" idx="1"/>
          </p:cNvCxnSpPr>
          <p:nvPr/>
        </p:nvCxnSpPr>
        <p:spPr>
          <a:xfrm rot="16200000" flipH="1">
            <a:off x="3108325" y="2700867"/>
            <a:ext cx="285750" cy="237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9347200" y="3733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103" name="TextBox 21"/>
          <p:cNvSpPr txBox="1">
            <a:spLocks noChangeArrowheads="1"/>
          </p:cNvSpPr>
          <p:nvPr/>
        </p:nvSpPr>
        <p:spPr bwMode="auto">
          <a:xfrm>
            <a:off x="9550400" y="3733801"/>
            <a:ext cx="6096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23" name="Oval 22"/>
          <p:cNvSpPr/>
          <p:nvPr/>
        </p:nvSpPr>
        <p:spPr>
          <a:xfrm>
            <a:off x="9245600" y="4953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105" name="TextBox 23"/>
          <p:cNvSpPr txBox="1">
            <a:spLocks noChangeArrowheads="1"/>
          </p:cNvSpPr>
          <p:nvPr/>
        </p:nvSpPr>
        <p:spPr bwMode="auto">
          <a:xfrm>
            <a:off x="9448800" y="4957763"/>
            <a:ext cx="609600" cy="368300"/>
          </a:xfrm>
          <a:prstGeom prst="rect">
            <a:avLst/>
          </a:prstGeom>
          <a:noFill/>
          <a:ln w="9525">
            <a:noFill/>
            <a:miter lim="800000"/>
            <a:headEnd/>
            <a:tailEnd/>
          </a:ln>
        </p:spPr>
        <p:txBody>
          <a:bodyPr>
            <a:spAutoFit/>
          </a:bodyPr>
          <a:lstStyle/>
          <a:p>
            <a:r>
              <a:rPr lang="en-US">
                <a:latin typeface="Calibri" pitchFamily="34" charset="0"/>
              </a:rPr>
              <a:t>A</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Content Placeholder 2"/>
          <p:cNvSpPr>
            <a:spLocks noGrp="1"/>
          </p:cNvSpPr>
          <p:nvPr>
            <p:ph idx="1"/>
          </p:nvPr>
        </p:nvSpPr>
        <p:spPr>
          <a:xfrm>
            <a:off x="1428750" y="152400"/>
            <a:ext cx="10458450" cy="6553200"/>
          </a:xfrm>
        </p:spPr>
        <p:txBody>
          <a:bodyPr/>
          <a:lstStyle/>
          <a:p>
            <a:pPr>
              <a:buFont typeface="Arial" charset="0"/>
              <a:buNone/>
            </a:pPr>
            <a:r>
              <a:rPr lang="en-US" sz="2800" smtClean="0">
                <a:latin typeface="Times New Roman" pitchFamily="18" charset="0"/>
                <a:cs typeface="Times New Roman" pitchFamily="18" charset="0"/>
              </a:rPr>
              <a:t>3.	Push sumbol ‘D’ to stack</a:t>
            </a:r>
          </a:p>
        </p:txBody>
      </p:sp>
      <p:sp>
        <p:nvSpPr>
          <p:cNvPr id="4" name="Rectangle 3"/>
          <p:cNvSpPr/>
          <p:nvPr/>
        </p:nvSpPr>
        <p:spPr>
          <a:xfrm>
            <a:off x="7823200" y="609601"/>
            <a:ext cx="2946400" cy="34401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7823200" y="3440114"/>
            <a:ext cx="2946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823200" y="1154114"/>
            <a:ext cx="2946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823200" y="1839913"/>
            <a:ext cx="2946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8737600" y="2373313"/>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0119" name="TextBox 8"/>
          <p:cNvSpPr txBox="1">
            <a:spLocks noChangeArrowheads="1"/>
          </p:cNvSpPr>
          <p:nvPr/>
        </p:nvSpPr>
        <p:spPr bwMode="auto">
          <a:xfrm>
            <a:off x="8940800" y="2373313"/>
            <a:ext cx="6096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0" name="Oval 9"/>
          <p:cNvSpPr/>
          <p:nvPr/>
        </p:nvSpPr>
        <p:spPr>
          <a:xfrm>
            <a:off x="8737600" y="3592513"/>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0121" name="TextBox 10"/>
          <p:cNvSpPr txBox="1">
            <a:spLocks noChangeArrowheads="1"/>
          </p:cNvSpPr>
          <p:nvPr/>
        </p:nvSpPr>
        <p:spPr bwMode="auto">
          <a:xfrm>
            <a:off x="8940800" y="3597275"/>
            <a:ext cx="609600" cy="368300"/>
          </a:xfrm>
          <a:prstGeom prst="rect">
            <a:avLst/>
          </a:prstGeom>
          <a:noFill/>
          <a:ln w="9525">
            <a:noFill/>
            <a:miter lim="800000"/>
            <a:headEnd/>
            <a:tailEnd/>
          </a:ln>
        </p:spPr>
        <p:txBody>
          <a:bodyPr>
            <a:spAutoFit/>
          </a:bodyPr>
          <a:lstStyle/>
          <a:p>
            <a:r>
              <a:rPr lang="en-US">
                <a:latin typeface="Calibri" pitchFamily="34" charset="0"/>
              </a:rPr>
              <a:t>A</a:t>
            </a:r>
          </a:p>
        </p:txBody>
      </p:sp>
      <p:sp>
        <p:nvSpPr>
          <p:cNvPr id="12" name="Oval 11"/>
          <p:cNvSpPr/>
          <p:nvPr/>
        </p:nvSpPr>
        <p:spPr>
          <a:xfrm>
            <a:off x="8737600" y="129063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0123" name="TextBox 12"/>
          <p:cNvSpPr txBox="1">
            <a:spLocks noChangeArrowheads="1"/>
          </p:cNvSpPr>
          <p:nvPr/>
        </p:nvSpPr>
        <p:spPr bwMode="auto">
          <a:xfrm>
            <a:off x="8940800" y="1290638"/>
            <a:ext cx="6096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D</a:t>
            </a:r>
            <a:r>
              <a:rPr lang="en-US">
                <a:latin typeface="Calibri" pitchFamily="34" charset="0"/>
              </a:rPr>
              <a:t> </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Content Placeholder 2"/>
          <p:cNvSpPr>
            <a:spLocks noGrp="1"/>
          </p:cNvSpPr>
          <p:nvPr>
            <p:ph idx="1"/>
          </p:nvPr>
        </p:nvSpPr>
        <p:spPr>
          <a:xfrm>
            <a:off x="1314450" y="152400"/>
            <a:ext cx="10674350" cy="6553200"/>
          </a:xfrm>
        </p:spPr>
        <p:txBody>
          <a:bodyPr/>
          <a:lstStyle/>
          <a:p>
            <a:pPr marL="514350" indent="-514350">
              <a:buFont typeface="Arial" charset="0"/>
              <a:buAutoNum type="arabicPeriod" startAt="4"/>
            </a:pPr>
            <a:r>
              <a:rPr lang="en-US" sz="2800" dirty="0" smtClean="0">
                <a:latin typeface="Times New Roman" pitchFamily="18" charset="0"/>
                <a:cs typeface="Times New Roman" pitchFamily="18" charset="0"/>
              </a:rPr>
              <a:t>Now the operator is ‘*’. Pop top 2 elements and add it to right and left of node with ‘*’ respectively and push the operator node to stack.</a:t>
            </a:r>
          </a:p>
          <a:p>
            <a:pPr marL="514350" indent="-514350">
              <a:buFont typeface="Arial" charset="0"/>
              <a:buNone/>
            </a:pPr>
            <a:endParaRPr lang="en-US" sz="2800" dirty="0" smtClean="0">
              <a:latin typeface="Times New Roman" pitchFamily="18" charset="0"/>
              <a:cs typeface="Times New Roman" pitchFamily="18" charset="0"/>
            </a:endParaRPr>
          </a:p>
          <a:p>
            <a:pPr marL="514350" indent="-514350">
              <a:buFont typeface="Arial" charset="0"/>
              <a:buNone/>
            </a:pPr>
            <a:endParaRPr lang="en-US" sz="2800" dirty="0" smtClean="0">
              <a:latin typeface="Times New Roman" pitchFamily="18" charset="0"/>
              <a:cs typeface="Times New Roman" pitchFamily="18" charset="0"/>
            </a:endParaRPr>
          </a:p>
        </p:txBody>
      </p:sp>
      <p:sp>
        <p:nvSpPr>
          <p:cNvPr id="4" name="Oval 3"/>
          <p:cNvSpPr/>
          <p:nvPr/>
        </p:nvSpPr>
        <p:spPr>
          <a:xfrm>
            <a:off x="2235200" y="3124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39" name="TextBox 4"/>
          <p:cNvSpPr txBox="1">
            <a:spLocks noChangeArrowheads="1"/>
          </p:cNvSpPr>
          <p:nvPr/>
        </p:nvSpPr>
        <p:spPr bwMode="auto">
          <a:xfrm>
            <a:off x="2438400" y="3124201"/>
            <a:ext cx="6096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6" name="Oval 5"/>
          <p:cNvSpPr/>
          <p:nvPr/>
        </p:nvSpPr>
        <p:spPr>
          <a:xfrm>
            <a:off x="1422400" y="3733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41" name="TextBox 6"/>
          <p:cNvSpPr txBox="1">
            <a:spLocks noChangeArrowheads="1"/>
          </p:cNvSpPr>
          <p:nvPr/>
        </p:nvSpPr>
        <p:spPr bwMode="auto">
          <a:xfrm>
            <a:off x="1625600" y="3810000"/>
            <a:ext cx="6096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3048000" y="3733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43" name="TextBox 8"/>
          <p:cNvSpPr txBox="1">
            <a:spLocks noChangeArrowheads="1"/>
          </p:cNvSpPr>
          <p:nvPr/>
        </p:nvSpPr>
        <p:spPr bwMode="auto">
          <a:xfrm>
            <a:off x="3149600" y="3810000"/>
            <a:ext cx="609600" cy="369888"/>
          </a:xfrm>
          <a:prstGeom prst="rect">
            <a:avLst/>
          </a:prstGeom>
          <a:noFill/>
          <a:ln w="9525">
            <a:noFill/>
            <a:miter lim="800000"/>
            <a:headEnd/>
            <a:tailEnd/>
          </a:ln>
        </p:spPr>
        <p:txBody>
          <a:bodyPr>
            <a:spAutoFit/>
          </a:bodyPr>
          <a:lstStyle/>
          <a:p>
            <a:r>
              <a:rPr lang="en-US">
                <a:latin typeface="Calibri" pitchFamily="34" charset="0"/>
              </a:rPr>
              <a:t>C </a:t>
            </a:r>
          </a:p>
        </p:txBody>
      </p:sp>
      <p:cxnSp>
        <p:nvCxnSpPr>
          <p:cNvPr id="10" name="Straight Connector 9"/>
          <p:cNvCxnSpPr>
            <a:stCxn id="4" idx="3"/>
          </p:cNvCxnSpPr>
          <p:nvPr/>
        </p:nvCxnSpPr>
        <p:spPr>
          <a:xfrm rot="5400000">
            <a:off x="2032529" y="3412597"/>
            <a:ext cx="219075"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2905125" y="3539067"/>
            <a:ext cx="285750" cy="237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048000" y="2209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47" name="TextBox 12"/>
          <p:cNvSpPr txBox="1">
            <a:spLocks noChangeArrowheads="1"/>
          </p:cNvSpPr>
          <p:nvPr/>
        </p:nvSpPr>
        <p:spPr bwMode="auto">
          <a:xfrm>
            <a:off x="3251200" y="2209801"/>
            <a:ext cx="6096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4" name="Oval 13"/>
          <p:cNvSpPr/>
          <p:nvPr/>
        </p:nvSpPr>
        <p:spPr>
          <a:xfrm>
            <a:off x="4064000" y="311943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49" name="TextBox 14"/>
          <p:cNvSpPr txBox="1">
            <a:spLocks noChangeArrowheads="1"/>
          </p:cNvSpPr>
          <p:nvPr/>
        </p:nvSpPr>
        <p:spPr bwMode="auto">
          <a:xfrm>
            <a:off x="4267200" y="3119438"/>
            <a:ext cx="6096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D</a:t>
            </a:r>
            <a:r>
              <a:rPr lang="en-US">
                <a:latin typeface="Calibri" pitchFamily="34" charset="0"/>
              </a:rPr>
              <a:t> </a:t>
            </a:r>
          </a:p>
        </p:txBody>
      </p:sp>
      <p:cxnSp>
        <p:nvCxnSpPr>
          <p:cNvPr id="16" name="Straight Connector 15"/>
          <p:cNvCxnSpPr>
            <a:endCxn id="91139" idx="0"/>
          </p:cNvCxnSpPr>
          <p:nvPr/>
        </p:nvCxnSpPr>
        <p:spPr>
          <a:xfrm rot="5400000">
            <a:off x="2730500" y="2603500"/>
            <a:ext cx="533400" cy="5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3729567" y="2586567"/>
            <a:ext cx="533400" cy="5418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026400" y="2122488"/>
            <a:ext cx="2946400" cy="3440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3" name="Straight Connector 22"/>
          <p:cNvCxnSpPr/>
          <p:nvPr/>
        </p:nvCxnSpPr>
        <p:spPr>
          <a:xfrm>
            <a:off x="8026400" y="4953000"/>
            <a:ext cx="2946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026400" y="3275014"/>
            <a:ext cx="2946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026400" y="4189414"/>
            <a:ext cx="2946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8940800" y="5105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57" name="TextBox 28"/>
          <p:cNvSpPr txBox="1">
            <a:spLocks noChangeArrowheads="1"/>
          </p:cNvSpPr>
          <p:nvPr/>
        </p:nvSpPr>
        <p:spPr bwMode="auto">
          <a:xfrm>
            <a:off x="9144000" y="5110163"/>
            <a:ext cx="609600" cy="368300"/>
          </a:xfrm>
          <a:prstGeom prst="rect">
            <a:avLst/>
          </a:prstGeom>
          <a:noFill/>
          <a:ln w="9525">
            <a:noFill/>
            <a:miter lim="800000"/>
            <a:headEnd/>
            <a:tailEnd/>
          </a:ln>
        </p:spPr>
        <p:txBody>
          <a:bodyPr>
            <a:spAutoFit/>
          </a:bodyPr>
          <a:lstStyle/>
          <a:p>
            <a:r>
              <a:rPr lang="en-US">
                <a:latin typeface="Calibri" pitchFamily="34" charset="0"/>
              </a:rPr>
              <a:t>A</a:t>
            </a:r>
          </a:p>
        </p:txBody>
      </p:sp>
      <p:sp>
        <p:nvSpPr>
          <p:cNvPr id="30" name="Oval 29"/>
          <p:cNvSpPr/>
          <p:nvPr/>
        </p:nvSpPr>
        <p:spPr>
          <a:xfrm>
            <a:off x="8940800" y="4343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59" name="TextBox 30"/>
          <p:cNvSpPr txBox="1">
            <a:spLocks noChangeArrowheads="1"/>
          </p:cNvSpPr>
          <p:nvPr/>
        </p:nvSpPr>
        <p:spPr bwMode="auto">
          <a:xfrm>
            <a:off x="9144000" y="4343401"/>
            <a:ext cx="6096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p:cNvSpPr>
          <p:nvPr>
            <p:ph type="title"/>
          </p:nvPr>
        </p:nvSpPr>
        <p:spPr/>
        <p:txBody>
          <a:bodyPr/>
          <a:lstStyle/>
          <a:p>
            <a:r>
              <a:rPr lang="en-US" dirty="0" smtClean="0"/>
              <a:t>Binary tree</a:t>
            </a:r>
          </a:p>
        </p:txBody>
      </p:sp>
      <p:sp>
        <p:nvSpPr>
          <p:cNvPr id="273411" name="Rectangle 3"/>
          <p:cNvSpPr>
            <a:spLocks noGrp="1"/>
          </p:cNvSpPr>
          <p:nvPr>
            <p:ph idx="1"/>
          </p:nvPr>
        </p:nvSpPr>
        <p:spPr/>
        <p:txBody>
          <a:bodyPr/>
          <a:lstStyle/>
          <a:p>
            <a:pPr algn="just"/>
            <a:r>
              <a:rPr lang="en-US" dirty="0" smtClean="0"/>
              <a:t>Definition: A binary tree is a finite set of elements that is either empty or partitioned into 3 disjoint subsets. The first subset contains root of the tree and other two subsets themselves are binary trees called left and right </a:t>
            </a:r>
            <a:r>
              <a:rPr lang="en-US" dirty="0" err="1" smtClean="0"/>
              <a:t>subtree</a:t>
            </a:r>
            <a:r>
              <a:rPr lang="en-US" dirty="0" smtClean="0"/>
              <a:t>. Each element of a binary tree is called a NODE of the tree. </a:t>
            </a:r>
          </a:p>
        </p:txBody>
      </p:sp>
    </p:spTree>
    <p:extLst>
      <p:ext uri="{BB962C8B-B14F-4D97-AF65-F5344CB8AC3E}">
        <p14:creationId xmlns="" xmlns:p14="http://schemas.microsoft.com/office/powerpoint/2010/main" val="44749740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Content Placeholder 2"/>
          <p:cNvSpPr>
            <a:spLocks noGrp="1"/>
          </p:cNvSpPr>
          <p:nvPr>
            <p:ph idx="1"/>
          </p:nvPr>
        </p:nvSpPr>
        <p:spPr>
          <a:xfrm>
            <a:off x="1447800" y="152400"/>
            <a:ext cx="10439400" cy="6477000"/>
          </a:xfrm>
        </p:spPr>
        <p:txBody>
          <a:bodyPr/>
          <a:lstStyle/>
          <a:p>
            <a:pPr marL="514350" indent="-514350">
              <a:buFont typeface="Arial" charset="0"/>
              <a:buAutoNum type="arabicPeriod" startAt="5"/>
            </a:pPr>
            <a:r>
              <a:rPr lang="en-US" sz="2800" dirty="0" smtClean="0">
                <a:latin typeface="Times New Roman" pitchFamily="18" charset="0"/>
                <a:cs typeface="Times New Roman" pitchFamily="18" charset="0"/>
              </a:rPr>
              <a:t>Next is the operator ‘+’. Hence after popping and pushing, stack will be</a:t>
            </a:r>
          </a:p>
          <a:p>
            <a:pPr marL="514350" indent="-514350">
              <a:buFont typeface="Arial" charset="0"/>
              <a:buNone/>
            </a:pPr>
            <a:r>
              <a:rPr lang="en-US" sz="2800" dirty="0" smtClean="0">
                <a:latin typeface="Times New Roman" pitchFamily="18" charset="0"/>
                <a:cs typeface="Times New Roman" pitchFamily="18" charset="0"/>
              </a:rPr>
              <a:t>																																																																																																			</a:t>
            </a:r>
          </a:p>
          <a:p>
            <a:pPr marL="514350" indent="-514350">
              <a:buFont typeface="Arial" charset="0"/>
              <a:buNone/>
            </a:pPr>
            <a:r>
              <a:rPr lang="en-US" sz="2800" dirty="0" smtClean="0">
                <a:latin typeface="Times New Roman" pitchFamily="18" charset="0"/>
                <a:cs typeface="Times New Roman" pitchFamily="18" charset="0"/>
              </a:rPr>
              <a:t>Now stack top will have the root of the final tree.		</a:t>
            </a:r>
          </a:p>
        </p:txBody>
      </p:sp>
      <p:sp>
        <p:nvSpPr>
          <p:cNvPr id="4" name="Oval 3"/>
          <p:cNvSpPr/>
          <p:nvPr/>
        </p:nvSpPr>
        <p:spPr>
          <a:xfrm>
            <a:off x="2730502" y="3314701"/>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63" name="TextBox 4"/>
          <p:cNvSpPr txBox="1">
            <a:spLocks noChangeArrowheads="1"/>
          </p:cNvSpPr>
          <p:nvPr/>
        </p:nvSpPr>
        <p:spPr bwMode="auto">
          <a:xfrm>
            <a:off x="2933702" y="3314702"/>
            <a:ext cx="6096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6" name="Oval 5"/>
          <p:cNvSpPr/>
          <p:nvPr/>
        </p:nvSpPr>
        <p:spPr>
          <a:xfrm>
            <a:off x="1917702" y="3924301"/>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65" name="TextBox 6"/>
          <p:cNvSpPr txBox="1">
            <a:spLocks noChangeArrowheads="1"/>
          </p:cNvSpPr>
          <p:nvPr/>
        </p:nvSpPr>
        <p:spPr bwMode="auto">
          <a:xfrm>
            <a:off x="2120902" y="4000501"/>
            <a:ext cx="6096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3543302" y="3924301"/>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67" name="TextBox 8"/>
          <p:cNvSpPr txBox="1">
            <a:spLocks noChangeArrowheads="1"/>
          </p:cNvSpPr>
          <p:nvPr/>
        </p:nvSpPr>
        <p:spPr bwMode="auto">
          <a:xfrm>
            <a:off x="3644902" y="4000501"/>
            <a:ext cx="609600" cy="369888"/>
          </a:xfrm>
          <a:prstGeom prst="rect">
            <a:avLst/>
          </a:prstGeom>
          <a:noFill/>
          <a:ln w="9525">
            <a:noFill/>
            <a:miter lim="800000"/>
            <a:headEnd/>
            <a:tailEnd/>
          </a:ln>
        </p:spPr>
        <p:txBody>
          <a:bodyPr>
            <a:spAutoFit/>
          </a:bodyPr>
          <a:lstStyle/>
          <a:p>
            <a:r>
              <a:rPr lang="en-US">
                <a:latin typeface="Calibri" pitchFamily="34" charset="0"/>
              </a:rPr>
              <a:t>C </a:t>
            </a:r>
          </a:p>
        </p:txBody>
      </p:sp>
      <p:cxnSp>
        <p:nvCxnSpPr>
          <p:cNvPr id="10" name="Straight Connector 9"/>
          <p:cNvCxnSpPr>
            <a:stCxn id="4" idx="3"/>
          </p:cNvCxnSpPr>
          <p:nvPr/>
        </p:nvCxnSpPr>
        <p:spPr>
          <a:xfrm rot="5400000">
            <a:off x="2527831" y="3603098"/>
            <a:ext cx="219075"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3400427" y="3729568"/>
            <a:ext cx="285750" cy="237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543302" y="2400301"/>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71" name="TextBox 12"/>
          <p:cNvSpPr txBox="1">
            <a:spLocks noChangeArrowheads="1"/>
          </p:cNvSpPr>
          <p:nvPr/>
        </p:nvSpPr>
        <p:spPr bwMode="auto">
          <a:xfrm>
            <a:off x="3746502" y="2400302"/>
            <a:ext cx="6096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4" name="Oval 13"/>
          <p:cNvSpPr/>
          <p:nvPr/>
        </p:nvSpPr>
        <p:spPr>
          <a:xfrm>
            <a:off x="4559302" y="3309939"/>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73" name="TextBox 14"/>
          <p:cNvSpPr txBox="1">
            <a:spLocks noChangeArrowheads="1"/>
          </p:cNvSpPr>
          <p:nvPr/>
        </p:nvSpPr>
        <p:spPr bwMode="auto">
          <a:xfrm>
            <a:off x="4762502" y="3309939"/>
            <a:ext cx="6096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D</a:t>
            </a:r>
            <a:r>
              <a:rPr lang="en-US">
                <a:latin typeface="Calibri" pitchFamily="34" charset="0"/>
              </a:rPr>
              <a:t> </a:t>
            </a:r>
          </a:p>
        </p:txBody>
      </p:sp>
      <p:cxnSp>
        <p:nvCxnSpPr>
          <p:cNvPr id="16" name="Straight Connector 15"/>
          <p:cNvCxnSpPr>
            <a:endCxn id="92163" idx="0"/>
          </p:cNvCxnSpPr>
          <p:nvPr/>
        </p:nvCxnSpPr>
        <p:spPr>
          <a:xfrm rot="5400000">
            <a:off x="3225802" y="2794001"/>
            <a:ext cx="533400" cy="5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4224869" y="2777068"/>
            <a:ext cx="533400" cy="5418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102600" y="1189038"/>
            <a:ext cx="2946400" cy="3440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7" name="Straight Connector 26"/>
          <p:cNvCxnSpPr/>
          <p:nvPr/>
        </p:nvCxnSpPr>
        <p:spPr>
          <a:xfrm>
            <a:off x="8102600" y="3943350"/>
            <a:ext cx="2946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102600" y="2265364"/>
            <a:ext cx="2946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102600" y="3179764"/>
            <a:ext cx="2946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9017000" y="417195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81" name="TextBox 30"/>
          <p:cNvSpPr txBox="1">
            <a:spLocks noChangeArrowheads="1"/>
          </p:cNvSpPr>
          <p:nvPr/>
        </p:nvSpPr>
        <p:spPr bwMode="auto">
          <a:xfrm>
            <a:off x="9220200" y="4100513"/>
            <a:ext cx="609600" cy="368300"/>
          </a:xfrm>
          <a:prstGeom prst="rect">
            <a:avLst/>
          </a:prstGeom>
          <a:noFill/>
          <a:ln w="9525">
            <a:noFill/>
            <a:miter lim="800000"/>
            <a:headEnd/>
            <a:tailEnd/>
          </a:ln>
        </p:spPr>
        <p:txBody>
          <a:bodyPr>
            <a:spAutoFit/>
          </a:bodyPr>
          <a:lstStyle/>
          <a:p>
            <a:r>
              <a:rPr lang="en-US">
                <a:latin typeface="Calibri" pitchFamily="34" charset="0"/>
              </a:rPr>
              <a:t>+</a:t>
            </a:r>
          </a:p>
        </p:txBody>
      </p:sp>
      <p:sp>
        <p:nvSpPr>
          <p:cNvPr id="32" name="Oval 31"/>
          <p:cNvSpPr/>
          <p:nvPr/>
        </p:nvSpPr>
        <p:spPr>
          <a:xfrm>
            <a:off x="2832102" y="1714501"/>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83" name="TextBox 32"/>
          <p:cNvSpPr txBox="1">
            <a:spLocks noChangeArrowheads="1"/>
          </p:cNvSpPr>
          <p:nvPr/>
        </p:nvSpPr>
        <p:spPr bwMode="auto">
          <a:xfrm>
            <a:off x="3035302" y="1714502"/>
            <a:ext cx="6096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34" name="Oval 33"/>
          <p:cNvSpPr/>
          <p:nvPr/>
        </p:nvSpPr>
        <p:spPr>
          <a:xfrm>
            <a:off x="2019302" y="2324101"/>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85" name="TextBox 34"/>
          <p:cNvSpPr txBox="1">
            <a:spLocks noChangeArrowheads="1"/>
          </p:cNvSpPr>
          <p:nvPr/>
        </p:nvSpPr>
        <p:spPr bwMode="auto">
          <a:xfrm>
            <a:off x="2222502" y="2400301"/>
            <a:ext cx="6096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36" name="Straight Connector 35"/>
          <p:cNvCxnSpPr>
            <a:stCxn id="32" idx="3"/>
          </p:cNvCxnSpPr>
          <p:nvPr/>
        </p:nvCxnSpPr>
        <p:spPr>
          <a:xfrm rot="5400000">
            <a:off x="2629431" y="2002898"/>
            <a:ext cx="219075"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2" idx="5"/>
          </p:cNvCxnSpPr>
          <p:nvPr/>
        </p:nvCxnSpPr>
        <p:spPr>
          <a:xfrm rot="16200000" flipH="1">
            <a:off x="3502027" y="2129368"/>
            <a:ext cx="285750" cy="237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3500" y="152400"/>
            <a:ext cx="10655300" cy="6553200"/>
          </a:xfrm>
        </p:spPr>
        <p:txBody>
          <a:bodyPr rtlCol="0">
            <a:normAutofit fontScale="92500" lnSpcReduction="10000"/>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Evaluating the expression tree using recursion:</a:t>
            </a:r>
          </a:p>
          <a:p>
            <a:pPr fontAlgn="auto">
              <a:spcAft>
                <a:spcPts val="0"/>
              </a:spcAft>
              <a:buFont typeface="Arial" pitchFamily="34" charset="0"/>
              <a:buNone/>
              <a:defRPr/>
            </a:pP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eval</a:t>
            </a:r>
            <a:r>
              <a:rPr lang="en-US" sz="2800" dirty="0" smtClean="0">
                <a:latin typeface="Times New Roman" pitchFamily="18" charset="0"/>
                <a:cs typeface="Times New Roman" pitchFamily="18" charset="0"/>
              </a:rPr>
              <a:t>( NODEPTR root)</a:t>
            </a:r>
          </a:p>
          <a:p>
            <a:pPr fontAlgn="auto">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float num;</a:t>
            </a:r>
          </a:p>
          <a:p>
            <a:pPr fontAlgn="auto">
              <a:spcAft>
                <a:spcPts val="0"/>
              </a:spcAft>
              <a:buFont typeface="Arial" pitchFamily="34" charset="0"/>
              <a:buNone/>
              <a:defRPr/>
            </a:pPr>
            <a:r>
              <a:rPr lang="en-US" sz="2800" dirty="0" smtClean="0">
                <a:latin typeface="Times New Roman" pitchFamily="18" charset="0"/>
                <a:cs typeface="Times New Roman" pitchFamily="18" charset="0"/>
              </a:rPr>
              <a:t>	switch(</a:t>
            </a:r>
            <a:r>
              <a:rPr lang="en-US" sz="2800" dirty="0" err="1" smtClean="0">
                <a:latin typeface="Times New Roman" pitchFamily="18" charset="0"/>
                <a:cs typeface="Times New Roman" pitchFamily="18" charset="0"/>
              </a:rPr>
              <a:t>root</a:t>
            </a:r>
            <a:r>
              <a:rPr lang="en-US" sz="2800" dirty="0" err="1" smtClean="0">
                <a:latin typeface="Times New Roman" pitchFamily="18" charset="0"/>
                <a:cs typeface="Times New Roman" pitchFamily="18" charset="0"/>
                <a:sym typeface="Wingdings" pitchFamily="2" charset="2"/>
              </a:rPr>
              <a:t>info</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case ‘+’:return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case ‘-’ :return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case ‘/’:return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case ‘*’ :return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sym typeface="Wingdings" pitchFamily="2" charset="2"/>
              </a:rPr>
              <a:t>case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case ‘^’:return </a:t>
            </a:r>
            <a:r>
              <a:rPr lang="en-US" sz="2800" dirty="0" err="1" smtClean="0">
                <a:latin typeface="Times New Roman" pitchFamily="18" charset="0"/>
                <a:cs typeface="Times New Roman" pitchFamily="18" charset="0"/>
                <a:sym typeface="Wingdings" pitchFamily="2" charset="2"/>
              </a:rPr>
              <a:t>pow</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default :return(</a:t>
            </a:r>
            <a:r>
              <a:rPr lang="en-US" sz="2800" dirty="0" err="1" smtClean="0">
                <a:latin typeface="Times New Roman" pitchFamily="18" charset="0"/>
                <a:cs typeface="Times New Roman" pitchFamily="18" charset="0"/>
                <a:sym typeface="Wingdings" pitchFamily="2" charset="2"/>
              </a:rPr>
              <a:t>rootinfo</a:t>
            </a:r>
            <a:r>
              <a:rPr lang="en-US" sz="2800" dirty="0" smtClean="0">
                <a:latin typeface="Times New Roman" pitchFamily="18" charset="0"/>
                <a:cs typeface="Times New Roman" pitchFamily="18" charset="0"/>
                <a:sym typeface="Wingdings" pitchFamily="2" charset="2"/>
              </a:rPr>
              <a:t> – ‘0’);</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linds(horizontal)">
                                      <p:cBhvr>
                                        <p:cTn id="28" dur="500"/>
                                        <p:tgtEl>
                                          <p:spTgt spid="3">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blinds(horizontal)">
                                      <p:cBhvr>
                                        <p:cTn id="31" dur="500"/>
                                        <p:tgtEl>
                                          <p:spTgt spid="3">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blinds(horizontal)">
                                      <p:cBhvr>
                                        <p:cTn id="34" dur="500"/>
                                        <p:tgtEl>
                                          <p:spTgt spid="3">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blinds(horizontal)">
                                      <p:cBhvr>
                                        <p:cTn id="37" dur="500"/>
                                        <p:tgtEl>
                                          <p:spTgt spid="3">
                                            <p:txEl>
                                              <p:pRg st="11" end="1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blinds(horizontal)">
                                      <p:cBhvr>
                                        <p:cTn id="40" dur="500"/>
                                        <p:tgtEl>
                                          <p:spTgt spid="3">
                                            <p:txEl>
                                              <p:pRg st="12" end="1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blinds(horizontal)">
                                      <p:cBhvr>
                                        <p:cTn id="43" dur="500"/>
                                        <p:tgtEl>
                                          <p:spTgt spid="3">
                                            <p:txEl>
                                              <p:pRg st="13" end="13"/>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blinds(horizontal)">
                                      <p:cBhvr>
                                        <p:cTn id="46"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Content Placeholder 2"/>
          <p:cNvSpPr>
            <a:spLocks noGrp="1"/>
          </p:cNvSpPr>
          <p:nvPr>
            <p:ph idx="1"/>
          </p:nvPr>
        </p:nvSpPr>
        <p:spPr>
          <a:xfrm>
            <a:off x="203200" y="152400"/>
            <a:ext cx="11785600" cy="6553200"/>
          </a:xfrm>
        </p:spPr>
        <p:txBody>
          <a:bodyPr/>
          <a:lstStyle/>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Eval(+)</a:t>
            </a:r>
          </a:p>
        </p:txBody>
      </p:sp>
      <p:sp>
        <p:nvSpPr>
          <p:cNvPr id="24" name="Oval 23"/>
          <p:cNvSpPr/>
          <p:nvPr/>
        </p:nvSpPr>
        <p:spPr>
          <a:xfrm>
            <a:off x="2559050" y="1905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11" name="TextBox 24"/>
          <p:cNvSpPr txBox="1">
            <a:spLocks noChangeArrowheads="1"/>
          </p:cNvSpPr>
          <p:nvPr/>
        </p:nvSpPr>
        <p:spPr bwMode="auto">
          <a:xfrm>
            <a:off x="2762250" y="1905001"/>
            <a:ext cx="6096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26" name="Oval 25"/>
          <p:cNvSpPr/>
          <p:nvPr/>
        </p:nvSpPr>
        <p:spPr>
          <a:xfrm>
            <a:off x="1746250" y="2514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13" name="TextBox 26"/>
          <p:cNvSpPr txBox="1">
            <a:spLocks noChangeArrowheads="1"/>
          </p:cNvSpPr>
          <p:nvPr/>
        </p:nvSpPr>
        <p:spPr bwMode="auto">
          <a:xfrm>
            <a:off x="1949450" y="2590800"/>
            <a:ext cx="6096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28" name="Oval 27"/>
          <p:cNvSpPr/>
          <p:nvPr/>
        </p:nvSpPr>
        <p:spPr>
          <a:xfrm>
            <a:off x="3371850" y="2514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15" name="TextBox 28"/>
          <p:cNvSpPr txBox="1">
            <a:spLocks noChangeArrowheads="1"/>
          </p:cNvSpPr>
          <p:nvPr/>
        </p:nvSpPr>
        <p:spPr bwMode="auto">
          <a:xfrm>
            <a:off x="3473450" y="2590800"/>
            <a:ext cx="6096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30" name="Straight Connector 29"/>
          <p:cNvCxnSpPr>
            <a:stCxn id="24" idx="3"/>
          </p:cNvCxnSpPr>
          <p:nvPr/>
        </p:nvCxnSpPr>
        <p:spPr>
          <a:xfrm rot="5400000">
            <a:off x="2356379" y="2193397"/>
            <a:ext cx="219075"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4" idx="5"/>
            <a:endCxn id="28" idx="1"/>
          </p:cNvCxnSpPr>
          <p:nvPr/>
        </p:nvCxnSpPr>
        <p:spPr>
          <a:xfrm rot="16200000" flipH="1">
            <a:off x="3228975" y="2319867"/>
            <a:ext cx="285750" cy="237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371850" y="990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19" name="TextBox 32"/>
          <p:cNvSpPr txBox="1">
            <a:spLocks noChangeArrowheads="1"/>
          </p:cNvSpPr>
          <p:nvPr/>
        </p:nvSpPr>
        <p:spPr bwMode="auto">
          <a:xfrm>
            <a:off x="3575050" y="990601"/>
            <a:ext cx="6096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34" name="Oval 33"/>
          <p:cNvSpPr/>
          <p:nvPr/>
        </p:nvSpPr>
        <p:spPr>
          <a:xfrm>
            <a:off x="4387850" y="190023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21" name="TextBox 34"/>
          <p:cNvSpPr txBox="1">
            <a:spLocks noChangeArrowheads="1"/>
          </p:cNvSpPr>
          <p:nvPr/>
        </p:nvSpPr>
        <p:spPr bwMode="auto">
          <a:xfrm>
            <a:off x="4591050" y="1900238"/>
            <a:ext cx="6096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4</a:t>
            </a:r>
            <a:r>
              <a:rPr lang="en-US">
                <a:latin typeface="Calibri" pitchFamily="34" charset="0"/>
              </a:rPr>
              <a:t> </a:t>
            </a:r>
          </a:p>
        </p:txBody>
      </p:sp>
      <p:cxnSp>
        <p:nvCxnSpPr>
          <p:cNvPr id="36" name="Straight Connector 35"/>
          <p:cNvCxnSpPr>
            <a:endCxn id="94211" idx="0"/>
          </p:cNvCxnSpPr>
          <p:nvPr/>
        </p:nvCxnSpPr>
        <p:spPr>
          <a:xfrm rot="5400000">
            <a:off x="3054350" y="1384300"/>
            <a:ext cx="533400" cy="5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4053417" y="1367367"/>
            <a:ext cx="533400" cy="5418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2660650" y="304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25" name="TextBox 38"/>
          <p:cNvSpPr txBox="1">
            <a:spLocks noChangeArrowheads="1"/>
          </p:cNvSpPr>
          <p:nvPr/>
        </p:nvSpPr>
        <p:spPr bwMode="auto">
          <a:xfrm>
            <a:off x="2863850" y="304801"/>
            <a:ext cx="6096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40" name="Oval 39"/>
          <p:cNvSpPr/>
          <p:nvPr/>
        </p:nvSpPr>
        <p:spPr>
          <a:xfrm>
            <a:off x="1847850" y="914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27" name="TextBox 40"/>
          <p:cNvSpPr txBox="1">
            <a:spLocks noChangeArrowheads="1"/>
          </p:cNvSpPr>
          <p:nvPr/>
        </p:nvSpPr>
        <p:spPr bwMode="auto">
          <a:xfrm>
            <a:off x="2051050" y="990600"/>
            <a:ext cx="609600" cy="369888"/>
          </a:xfrm>
          <a:prstGeom prst="rect">
            <a:avLst/>
          </a:prstGeom>
          <a:noFill/>
          <a:ln w="9525">
            <a:noFill/>
            <a:miter lim="800000"/>
            <a:headEnd/>
            <a:tailEnd/>
          </a:ln>
        </p:spPr>
        <p:txBody>
          <a:bodyPr>
            <a:spAutoFit/>
          </a:bodyPr>
          <a:lstStyle/>
          <a:p>
            <a:r>
              <a:rPr lang="en-US">
                <a:latin typeface="Calibri" pitchFamily="34" charset="0"/>
              </a:rPr>
              <a:t>1 </a:t>
            </a:r>
          </a:p>
        </p:txBody>
      </p:sp>
      <p:cxnSp>
        <p:nvCxnSpPr>
          <p:cNvPr id="42" name="Straight Connector 41"/>
          <p:cNvCxnSpPr>
            <a:stCxn id="38" idx="3"/>
          </p:cNvCxnSpPr>
          <p:nvPr/>
        </p:nvCxnSpPr>
        <p:spPr>
          <a:xfrm rot="5400000">
            <a:off x="2457979" y="593197"/>
            <a:ext cx="219075"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8" idx="5"/>
          </p:cNvCxnSpPr>
          <p:nvPr/>
        </p:nvCxnSpPr>
        <p:spPr>
          <a:xfrm rot="16200000" flipH="1">
            <a:off x="3330575" y="719667"/>
            <a:ext cx="285750" cy="237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066801" y="3809472"/>
            <a:ext cx="304800" cy="42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219200" y="3962400"/>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a:spLocks noChangeArrowheads="1"/>
          </p:cNvSpPr>
          <p:nvPr/>
        </p:nvSpPr>
        <p:spPr bwMode="auto">
          <a:xfrm>
            <a:off x="1828800" y="3810000"/>
            <a:ext cx="1320800" cy="369888"/>
          </a:xfrm>
          <a:prstGeom prst="rect">
            <a:avLst/>
          </a:prstGeom>
          <a:noFill/>
          <a:ln w="9525">
            <a:noFill/>
            <a:miter lim="800000"/>
            <a:headEnd/>
            <a:tailEnd/>
          </a:ln>
        </p:spPr>
        <p:txBody>
          <a:bodyPr>
            <a:spAutoFit/>
          </a:bodyPr>
          <a:lstStyle/>
          <a:p>
            <a:r>
              <a:rPr lang="en-US">
                <a:latin typeface="Calibri" pitchFamily="34" charset="0"/>
              </a:rPr>
              <a:t>Eval(1)</a:t>
            </a:r>
          </a:p>
        </p:txBody>
      </p:sp>
      <p:sp>
        <p:nvSpPr>
          <p:cNvPr id="49" name="TextBox 48"/>
          <p:cNvSpPr txBox="1">
            <a:spLocks noChangeArrowheads="1"/>
          </p:cNvSpPr>
          <p:nvPr/>
        </p:nvSpPr>
        <p:spPr bwMode="auto">
          <a:xfrm>
            <a:off x="3048000" y="3821113"/>
            <a:ext cx="8128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50" name="TextBox 49"/>
          <p:cNvSpPr txBox="1">
            <a:spLocks noChangeArrowheads="1"/>
          </p:cNvSpPr>
          <p:nvPr/>
        </p:nvSpPr>
        <p:spPr bwMode="auto">
          <a:xfrm>
            <a:off x="3759200" y="3810000"/>
            <a:ext cx="1320800" cy="369888"/>
          </a:xfrm>
          <a:prstGeom prst="rect">
            <a:avLst/>
          </a:prstGeom>
          <a:noFill/>
          <a:ln w="9525">
            <a:noFill/>
            <a:miter lim="800000"/>
            <a:headEnd/>
            <a:tailEnd/>
          </a:ln>
        </p:spPr>
        <p:txBody>
          <a:bodyPr>
            <a:spAutoFit/>
          </a:bodyPr>
          <a:lstStyle/>
          <a:p>
            <a:r>
              <a:rPr lang="en-US">
                <a:latin typeface="Calibri" pitchFamily="34" charset="0"/>
              </a:rPr>
              <a:t>Eval(*)</a:t>
            </a:r>
          </a:p>
        </p:txBody>
      </p:sp>
      <p:cxnSp>
        <p:nvCxnSpPr>
          <p:cNvPr id="51" name="Straight Arrow Connector 50"/>
          <p:cNvCxnSpPr/>
          <p:nvPr/>
        </p:nvCxnSpPr>
        <p:spPr>
          <a:xfrm rot="5400000">
            <a:off x="2145243" y="4305830"/>
            <a:ext cx="381000" cy="21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a:spLocks noChangeArrowheads="1"/>
          </p:cNvSpPr>
          <p:nvPr/>
        </p:nvSpPr>
        <p:spPr bwMode="auto">
          <a:xfrm>
            <a:off x="2133600" y="4430714"/>
            <a:ext cx="508000" cy="369887"/>
          </a:xfrm>
          <a:prstGeom prst="rect">
            <a:avLst/>
          </a:prstGeom>
          <a:noFill/>
          <a:ln w="9525">
            <a:noFill/>
            <a:miter lim="800000"/>
            <a:headEnd/>
            <a:tailEnd/>
          </a:ln>
        </p:spPr>
        <p:txBody>
          <a:bodyPr>
            <a:spAutoFit/>
          </a:bodyPr>
          <a:lstStyle/>
          <a:p>
            <a:r>
              <a:rPr lang="en-US">
                <a:latin typeface="Calibri" pitchFamily="34" charset="0"/>
              </a:rPr>
              <a:t>1</a:t>
            </a:r>
          </a:p>
        </p:txBody>
      </p:sp>
      <p:cxnSp>
        <p:nvCxnSpPr>
          <p:cNvPr id="54" name="Straight Connector 53"/>
          <p:cNvCxnSpPr/>
          <p:nvPr/>
        </p:nvCxnSpPr>
        <p:spPr>
          <a:xfrm rot="5400000">
            <a:off x="4014259" y="4266142"/>
            <a:ext cx="304800" cy="21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167717" y="4418014"/>
            <a:ext cx="6096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a:spLocks noChangeArrowheads="1"/>
          </p:cNvSpPr>
          <p:nvPr/>
        </p:nvSpPr>
        <p:spPr bwMode="auto">
          <a:xfrm>
            <a:off x="4673600" y="4267200"/>
            <a:ext cx="1320800" cy="369888"/>
          </a:xfrm>
          <a:prstGeom prst="rect">
            <a:avLst/>
          </a:prstGeom>
          <a:noFill/>
          <a:ln w="9525">
            <a:noFill/>
            <a:miter lim="800000"/>
            <a:headEnd/>
            <a:tailEnd/>
          </a:ln>
        </p:spPr>
        <p:txBody>
          <a:bodyPr>
            <a:spAutoFit/>
          </a:bodyPr>
          <a:lstStyle/>
          <a:p>
            <a:r>
              <a:rPr lang="en-US">
                <a:latin typeface="Calibri" pitchFamily="34" charset="0"/>
              </a:rPr>
              <a:t>Eval(-)</a:t>
            </a:r>
          </a:p>
        </p:txBody>
      </p:sp>
      <p:sp>
        <p:nvSpPr>
          <p:cNvPr id="57" name="TextBox 56"/>
          <p:cNvSpPr txBox="1">
            <a:spLocks noChangeArrowheads="1"/>
          </p:cNvSpPr>
          <p:nvPr/>
        </p:nvSpPr>
        <p:spPr bwMode="auto">
          <a:xfrm>
            <a:off x="5892800" y="4278314"/>
            <a:ext cx="8128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58" name="TextBox 57"/>
          <p:cNvSpPr txBox="1">
            <a:spLocks noChangeArrowheads="1"/>
          </p:cNvSpPr>
          <p:nvPr/>
        </p:nvSpPr>
        <p:spPr bwMode="auto">
          <a:xfrm>
            <a:off x="6604000" y="4267200"/>
            <a:ext cx="1320800" cy="369888"/>
          </a:xfrm>
          <a:prstGeom prst="rect">
            <a:avLst/>
          </a:prstGeom>
          <a:noFill/>
          <a:ln w="9525">
            <a:noFill/>
            <a:miter lim="800000"/>
            <a:headEnd/>
            <a:tailEnd/>
          </a:ln>
        </p:spPr>
        <p:txBody>
          <a:bodyPr>
            <a:spAutoFit/>
          </a:bodyPr>
          <a:lstStyle/>
          <a:p>
            <a:r>
              <a:rPr lang="en-US">
                <a:latin typeface="Calibri" pitchFamily="34" charset="0"/>
              </a:rPr>
              <a:t>Eval(4)</a:t>
            </a:r>
          </a:p>
        </p:txBody>
      </p:sp>
      <p:cxnSp>
        <p:nvCxnSpPr>
          <p:cNvPr id="59" name="Straight Arrow Connector 58"/>
          <p:cNvCxnSpPr/>
          <p:nvPr/>
        </p:nvCxnSpPr>
        <p:spPr>
          <a:xfrm rot="5400000">
            <a:off x="6997701" y="4685772"/>
            <a:ext cx="228600" cy="42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a:spLocks noChangeArrowheads="1"/>
          </p:cNvSpPr>
          <p:nvPr/>
        </p:nvSpPr>
        <p:spPr bwMode="auto">
          <a:xfrm>
            <a:off x="6908800" y="4724400"/>
            <a:ext cx="508000" cy="369888"/>
          </a:xfrm>
          <a:prstGeom prst="rect">
            <a:avLst/>
          </a:prstGeom>
          <a:noFill/>
          <a:ln w="9525">
            <a:noFill/>
            <a:miter lim="800000"/>
            <a:headEnd/>
            <a:tailEnd/>
          </a:ln>
        </p:spPr>
        <p:txBody>
          <a:bodyPr>
            <a:spAutoFit/>
          </a:bodyPr>
          <a:lstStyle/>
          <a:p>
            <a:r>
              <a:rPr lang="en-US">
                <a:latin typeface="Calibri" pitchFamily="34" charset="0"/>
              </a:rPr>
              <a:t>4</a:t>
            </a:r>
          </a:p>
        </p:txBody>
      </p:sp>
      <p:cxnSp>
        <p:nvCxnSpPr>
          <p:cNvPr id="61" name="Straight Connector 60"/>
          <p:cNvCxnSpPr/>
          <p:nvPr/>
        </p:nvCxnSpPr>
        <p:spPr>
          <a:xfrm rot="5400000">
            <a:off x="4623065" y="5103549"/>
            <a:ext cx="915987" cy="21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082117" y="5561014"/>
            <a:ext cx="6096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a:spLocks noChangeArrowheads="1"/>
          </p:cNvSpPr>
          <p:nvPr/>
        </p:nvSpPr>
        <p:spPr bwMode="auto">
          <a:xfrm>
            <a:off x="5588000" y="5410200"/>
            <a:ext cx="1320800" cy="369888"/>
          </a:xfrm>
          <a:prstGeom prst="rect">
            <a:avLst/>
          </a:prstGeom>
          <a:noFill/>
          <a:ln w="9525">
            <a:noFill/>
            <a:miter lim="800000"/>
            <a:headEnd/>
            <a:tailEnd/>
          </a:ln>
        </p:spPr>
        <p:txBody>
          <a:bodyPr>
            <a:spAutoFit/>
          </a:bodyPr>
          <a:lstStyle/>
          <a:p>
            <a:r>
              <a:rPr lang="en-US">
                <a:latin typeface="Calibri" pitchFamily="34" charset="0"/>
              </a:rPr>
              <a:t>Eval(3)</a:t>
            </a:r>
          </a:p>
        </p:txBody>
      </p:sp>
      <p:sp>
        <p:nvSpPr>
          <p:cNvPr id="65" name="TextBox 64"/>
          <p:cNvSpPr txBox="1">
            <a:spLocks noChangeArrowheads="1"/>
          </p:cNvSpPr>
          <p:nvPr/>
        </p:nvSpPr>
        <p:spPr bwMode="auto">
          <a:xfrm>
            <a:off x="6604000" y="5421314"/>
            <a:ext cx="5080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66" name="TextBox 65"/>
          <p:cNvSpPr txBox="1">
            <a:spLocks noChangeArrowheads="1"/>
          </p:cNvSpPr>
          <p:nvPr/>
        </p:nvSpPr>
        <p:spPr bwMode="auto">
          <a:xfrm>
            <a:off x="7010400" y="5410200"/>
            <a:ext cx="1320800" cy="369888"/>
          </a:xfrm>
          <a:prstGeom prst="rect">
            <a:avLst/>
          </a:prstGeom>
          <a:noFill/>
          <a:ln w="9525">
            <a:noFill/>
            <a:miter lim="800000"/>
            <a:headEnd/>
            <a:tailEnd/>
          </a:ln>
        </p:spPr>
        <p:txBody>
          <a:bodyPr>
            <a:spAutoFit/>
          </a:bodyPr>
          <a:lstStyle/>
          <a:p>
            <a:r>
              <a:rPr lang="en-US">
                <a:latin typeface="Calibri" pitchFamily="34" charset="0"/>
              </a:rPr>
              <a:t>Eval(2)</a:t>
            </a:r>
          </a:p>
        </p:txBody>
      </p:sp>
      <p:cxnSp>
        <p:nvCxnSpPr>
          <p:cNvPr id="67" name="Straight Arrow Connector 66"/>
          <p:cNvCxnSpPr/>
          <p:nvPr/>
        </p:nvCxnSpPr>
        <p:spPr>
          <a:xfrm rot="5400000">
            <a:off x="5904443" y="5906030"/>
            <a:ext cx="381000" cy="21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a:spLocks noChangeArrowheads="1"/>
          </p:cNvSpPr>
          <p:nvPr/>
        </p:nvSpPr>
        <p:spPr bwMode="auto">
          <a:xfrm>
            <a:off x="5892800" y="6030914"/>
            <a:ext cx="508000" cy="369887"/>
          </a:xfrm>
          <a:prstGeom prst="rect">
            <a:avLst/>
          </a:prstGeom>
          <a:noFill/>
          <a:ln w="9525">
            <a:noFill/>
            <a:miter lim="800000"/>
            <a:headEnd/>
            <a:tailEnd/>
          </a:ln>
        </p:spPr>
        <p:txBody>
          <a:bodyPr>
            <a:spAutoFit/>
          </a:bodyPr>
          <a:lstStyle/>
          <a:p>
            <a:r>
              <a:rPr lang="en-US">
                <a:latin typeface="Calibri" pitchFamily="34" charset="0"/>
              </a:rPr>
              <a:t>3</a:t>
            </a:r>
          </a:p>
        </p:txBody>
      </p:sp>
      <p:cxnSp>
        <p:nvCxnSpPr>
          <p:cNvPr id="69" name="Straight Arrow Connector 68"/>
          <p:cNvCxnSpPr/>
          <p:nvPr/>
        </p:nvCxnSpPr>
        <p:spPr>
          <a:xfrm rot="5400000">
            <a:off x="7225243" y="5906030"/>
            <a:ext cx="381000" cy="21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a:spLocks noChangeArrowheads="1"/>
          </p:cNvSpPr>
          <p:nvPr/>
        </p:nvSpPr>
        <p:spPr bwMode="auto">
          <a:xfrm>
            <a:off x="7213600" y="6030914"/>
            <a:ext cx="508000" cy="369887"/>
          </a:xfrm>
          <a:prstGeom prst="rect">
            <a:avLst/>
          </a:prstGeom>
          <a:noFill/>
          <a:ln w="9525">
            <a:noFill/>
            <a:miter lim="800000"/>
            <a:headEnd/>
            <a:tailEnd/>
          </a:ln>
        </p:spPr>
        <p:txBody>
          <a:bodyPr>
            <a:spAutoFit/>
          </a:bodyPr>
          <a:lstStyle/>
          <a:p>
            <a:r>
              <a:rPr lang="en-US">
                <a:latin typeface="Calibri" pitchFamily="34" charset="0"/>
              </a:rPr>
              <a:t>2</a:t>
            </a:r>
          </a:p>
        </p:txBody>
      </p:sp>
      <p:cxnSp>
        <p:nvCxnSpPr>
          <p:cNvPr id="71" name="Straight Arrow Connector 70"/>
          <p:cNvCxnSpPr/>
          <p:nvPr/>
        </p:nvCxnSpPr>
        <p:spPr>
          <a:xfrm>
            <a:off x="8026400" y="5637214"/>
            <a:ext cx="6096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a:spLocks noChangeArrowheads="1"/>
          </p:cNvSpPr>
          <p:nvPr/>
        </p:nvSpPr>
        <p:spPr bwMode="auto">
          <a:xfrm>
            <a:off x="8636000" y="5497514"/>
            <a:ext cx="508000" cy="369887"/>
          </a:xfrm>
          <a:prstGeom prst="rect">
            <a:avLst/>
          </a:prstGeom>
          <a:noFill/>
          <a:ln w="9525">
            <a:noFill/>
            <a:miter lim="800000"/>
            <a:headEnd/>
            <a:tailEnd/>
          </a:ln>
        </p:spPr>
        <p:txBody>
          <a:bodyPr>
            <a:spAutoFit/>
          </a:bodyPr>
          <a:lstStyle/>
          <a:p>
            <a:r>
              <a:rPr lang="en-US">
                <a:latin typeface="Calibri" pitchFamily="34" charset="0"/>
              </a:rPr>
              <a:t>1</a:t>
            </a:r>
          </a:p>
        </p:txBody>
      </p:sp>
      <p:cxnSp>
        <p:nvCxnSpPr>
          <p:cNvPr id="74" name="Straight Arrow Connector 73"/>
          <p:cNvCxnSpPr>
            <a:endCxn id="56" idx="2"/>
          </p:cNvCxnSpPr>
          <p:nvPr/>
        </p:nvCxnSpPr>
        <p:spPr>
          <a:xfrm rot="10800000">
            <a:off x="5334000" y="4637088"/>
            <a:ext cx="3505200" cy="9255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7620000" y="4483100"/>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a:spLocks noChangeArrowheads="1"/>
          </p:cNvSpPr>
          <p:nvPr/>
        </p:nvSpPr>
        <p:spPr bwMode="auto">
          <a:xfrm>
            <a:off x="8229600" y="4343400"/>
            <a:ext cx="508000" cy="369888"/>
          </a:xfrm>
          <a:prstGeom prst="rect">
            <a:avLst/>
          </a:prstGeom>
          <a:noFill/>
          <a:ln w="9525">
            <a:noFill/>
            <a:miter lim="800000"/>
            <a:headEnd/>
            <a:tailEnd/>
          </a:ln>
        </p:spPr>
        <p:txBody>
          <a:bodyPr>
            <a:spAutoFit/>
          </a:bodyPr>
          <a:lstStyle/>
          <a:p>
            <a:r>
              <a:rPr lang="en-US">
                <a:latin typeface="Calibri" pitchFamily="34" charset="0"/>
              </a:rPr>
              <a:t>4</a:t>
            </a:r>
          </a:p>
        </p:txBody>
      </p:sp>
      <p:cxnSp>
        <p:nvCxnSpPr>
          <p:cNvPr id="78" name="Straight Arrow Connector 77"/>
          <p:cNvCxnSpPr/>
          <p:nvPr/>
        </p:nvCxnSpPr>
        <p:spPr>
          <a:xfrm rot="10800000">
            <a:off x="4673600" y="4114800"/>
            <a:ext cx="37592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775200" y="4037014"/>
            <a:ext cx="6096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a:spLocks noChangeArrowheads="1"/>
          </p:cNvSpPr>
          <p:nvPr/>
        </p:nvSpPr>
        <p:spPr bwMode="auto">
          <a:xfrm>
            <a:off x="5384800" y="3810000"/>
            <a:ext cx="508000" cy="369888"/>
          </a:xfrm>
          <a:prstGeom prst="rect">
            <a:avLst/>
          </a:prstGeom>
          <a:noFill/>
          <a:ln w="9525">
            <a:noFill/>
            <a:miter lim="800000"/>
            <a:headEnd/>
            <a:tailEnd/>
          </a:ln>
        </p:spPr>
        <p:txBody>
          <a:bodyPr>
            <a:spAutoFit/>
          </a:bodyPr>
          <a:lstStyle/>
          <a:p>
            <a:r>
              <a:rPr lang="en-US">
                <a:latin typeface="Calibri" pitchFamily="34" charset="0"/>
              </a:rP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par>
                                <p:cTn id="8" presetID="3" presetClass="entr" presetSubtype="1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blinds(horizontal)">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blinds(horizontal)">
                                      <p:cBhvr>
                                        <p:cTn id="15" dur="500"/>
                                        <p:tgtEl>
                                          <p:spTgt spid="4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blinds(horizontal)">
                                      <p:cBhvr>
                                        <p:cTn id="18" dur="500"/>
                                        <p:tgtEl>
                                          <p:spTgt spid="4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blinds(horizontal)">
                                      <p:cBhvr>
                                        <p:cTn id="21" dur="500"/>
                                        <p:tgtEl>
                                          <p:spTgt spid="5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blinds(horizontal)">
                                      <p:cBhvr>
                                        <p:cTn id="26" dur="500"/>
                                        <p:tgtEl>
                                          <p:spTgt spid="5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blinds(horizontal)">
                                      <p:cBhvr>
                                        <p:cTn id="29" dur="500"/>
                                        <p:tgtEl>
                                          <p:spTgt spid="5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blinds(horizontal)">
                                      <p:cBhvr>
                                        <p:cTn id="34" dur="500"/>
                                        <p:tgtEl>
                                          <p:spTgt spid="54"/>
                                        </p:tgtEl>
                                      </p:cBhvr>
                                    </p:animEffect>
                                  </p:childTnLst>
                                </p:cTn>
                              </p:par>
                              <p:par>
                                <p:cTn id="35" presetID="3" presetClass="entr" presetSubtype="1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blinds(horizontal)">
                                      <p:cBhvr>
                                        <p:cTn id="37" dur="500"/>
                                        <p:tgtEl>
                                          <p:spTgt spid="5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blinds(horizontal)">
                                      <p:cBhvr>
                                        <p:cTn id="40" dur="500"/>
                                        <p:tgtEl>
                                          <p:spTgt spid="5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blinds(horizontal)">
                                      <p:cBhvr>
                                        <p:cTn id="43" dur="500"/>
                                        <p:tgtEl>
                                          <p:spTgt spid="5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blinds(horizontal)">
                                      <p:cBhvr>
                                        <p:cTn id="46" dur="500"/>
                                        <p:tgtEl>
                                          <p:spTgt spid="5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blinds(horizontal)">
                                      <p:cBhvr>
                                        <p:cTn id="51" dur="500"/>
                                        <p:tgtEl>
                                          <p:spTgt spid="61"/>
                                        </p:tgtEl>
                                      </p:cBhvr>
                                    </p:animEffect>
                                  </p:childTnLst>
                                </p:cTn>
                              </p:par>
                              <p:par>
                                <p:cTn id="52" presetID="3" presetClass="entr" presetSubtype="10" fill="hold" nodeType="with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blinds(horizontal)">
                                      <p:cBhvr>
                                        <p:cTn id="54" dur="500"/>
                                        <p:tgtEl>
                                          <p:spTgt spid="62"/>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blinds(horizontal)">
                                      <p:cBhvr>
                                        <p:cTn id="57" dur="500"/>
                                        <p:tgtEl>
                                          <p:spTgt spid="64"/>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blinds(horizontal)">
                                      <p:cBhvr>
                                        <p:cTn id="60" dur="500"/>
                                        <p:tgtEl>
                                          <p:spTgt spid="65"/>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blinds(horizontal)">
                                      <p:cBhvr>
                                        <p:cTn id="63" dur="500"/>
                                        <p:tgtEl>
                                          <p:spTgt spid="66"/>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blinds(horizontal)">
                                      <p:cBhvr>
                                        <p:cTn id="68" dur="500"/>
                                        <p:tgtEl>
                                          <p:spTgt spid="67"/>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blinds(horizontal)">
                                      <p:cBhvr>
                                        <p:cTn id="71" dur="500"/>
                                        <p:tgtEl>
                                          <p:spTgt spid="68"/>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69"/>
                                        </p:tgtEl>
                                        <p:attrNameLst>
                                          <p:attrName>style.visibility</p:attrName>
                                        </p:attrNameLst>
                                      </p:cBhvr>
                                      <p:to>
                                        <p:strVal val="visible"/>
                                      </p:to>
                                    </p:set>
                                    <p:animEffect transition="in" filter="blinds(horizontal)">
                                      <p:cBhvr>
                                        <p:cTn id="76" dur="500"/>
                                        <p:tgtEl>
                                          <p:spTgt spid="69"/>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blinds(horizontal)">
                                      <p:cBhvr>
                                        <p:cTn id="79" dur="500"/>
                                        <p:tgtEl>
                                          <p:spTgt spid="70"/>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71"/>
                                        </p:tgtEl>
                                        <p:attrNameLst>
                                          <p:attrName>style.visibility</p:attrName>
                                        </p:attrNameLst>
                                      </p:cBhvr>
                                      <p:to>
                                        <p:strVal val="visible"/>
                                      </p:to>
                                    </p:set>
                                    <p:animEffect transition="in" filter="blinds(horizontal)">
                                      <p:cBhvr>
                                        <p:cTn id="84" dur="500"/>
                                        <p:tgtEl>
                                          <p:spTgt spid="71"/>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73"/>
                                        </p:tgtEl>
                                        <p:attrNameLst>
                                          <p:attrName>style.visibility</p:attrName>
                                        </p:attrNameLst>
                                      </p:cBhvr>
                                      <p:to>
                                        <p:strVal val="visible"/>
                                      </p:to>
                                    </p:set>
                                    <p:animEffect transition="in" filter="blinds(horizontal)">
                                      <p:cBhvr>
                                        <p:cTn id="87" dur="500"/>
                                        <p:tgtEl>
                                          <p:spTgt spid="7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blinds(horizontal)">
                                      <p:cBhvr>
                                        <p:cTn id="92" dur="500"/>
                                        <p:tgtEl>
                                          <p:spTgt spid="7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59"/>
                                        </p:tgtEl>
                                        <p:attrNameLst>
                                          <p:attrName>style.visibility</p:attrName>
                                        </p:attrNameLst>
                                      </p:cBhvr>
                                      <p:to>
                                        <p:strVal val="visible"/>
                                      </p:to>
                                    </p:set>
                                    <p:animEffect transition="in" filter="blinds(horizontal)">
                                      <p:cBhvr>
                                        <p:cTn id="97" dur="500"/>
                                        <p:tgtEl>
                                          <p:spTgt spid="59"/>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blinds(horizontal)">
                                      <p:cBhvr>
                                        <p:cTn id="100" dur="500"/>
                                        <p:tgtEl>
                                          <p:spTgt spid="60"/>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nodeType="clickEffect">
                                  <p:stCondLst>
                                    <p:cond delay="0"/>
                                  </p:stCondLst>
                                  <p:childTnLst>
                                    <p:set>
                                      <p:cBhvr>
                                        <p:cTn id="104" dur="1" fill="hold">
                                          <p:stCondLst>
                                            <p:cond delay="0"/>
                                          </p:stCondLst>
                                        </p:cTn>
                                        <p:tgtEl>
                                          <p:spTgt spid="76"/>
                                        </p:tgtEl>
                                        <p:attrNameLst>
                                          <p:attrName>style.visibility</p:attrName>
                                        </p:attrNameLst>
                                      </p:cBhvr>
                                      <p:to>
                                        <p:strVal val="visible"/>
                                      </p:to>
                                    </p:set>
                                    <p:animEffect transition="in" filter="blinds(horizontal)">
                                      <p:cBhvr>
                                        <p:cTn id="105" dur="500"/>
                                        <p:tgtEl>
                                          <p:spTgt spid="76"/>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blinds(horizontal)">
                                      <p:cBhvr>
                                        <p:cTn id="108" dur="500"/>
                                        <p:tgtEl>
                                          <p:spTgt spid="77"/>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blinds(horizontal)">
                                      <p:cBhvr>
                                        <p:cTn id="113" dur="500"/>
                                        <p:tgtEl>
                                          <p:spTgt spid="78"/>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nodeType="clickEffect">
                                  <p:stCondLst>
                                    <p:cond delay="0"/>
                                  </p:stCondLst>
                                  <p:childTnLst>
                                    <p:set>
                                      <p:cBhvr>
                                        <p:cTn id="117" dur="1" fill="hold">
                                          <p:stCondLst>
                                            <p:cond delay="0"/>
                                          </p:stCondLst>
                                        </p:cTn>
                                        <p:tgtEl>
                                          <p:spTgt spid="82"/>
                                        </p:tgtEl>
                                        <p:attrNameLst>
                                          <p:attrName>style.visibility</p:attrName>
                                        </p:attrNameLst>
                                      </p:cBhvr>
                                      <p:to>
                                        <p:strVal val="visible"/>
                                      </p:to>
                                    </p:set>
                                    <p:animEffect transition="in" filter="blinds(horizontal)">
                                      <p:cBhvr>
                                        <p:cTn id="118" dur="500"/>
                                        <p:tgtEl>
                                          <p:spTgt spid="82"/>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83"/>
                                        </p:tgtEl>
                                        <p:attrNameLst>
                                          <p:attrName>style.visibility</p:attrName>
                                        </p:attrNameLst>
                                      </p:cBhvr>
                                      <p:to>
                                        <p:strVal val="visible"/>
                                      </p:to>
                                    </p:set>
                                    <p:animEffect transition="in" filter="blinds(horizontal)">
                                      <p:cBhvr>
                                        <p:cTn id="12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3" grpId="0"/>
      <p:bldP spid="56" grpId="0"/>
      <p:bldP spid="57" grpId="0"/>
      <p:bldP spid="58" grpId="0"/>
      <p:bldP spid="60" grpId="0"/>
      <p:bldP spid="64" grpId="0"/>
      <p:bldP spid="65" grpId="0"/>
      <p:bldP spid="66" grpId="0"/>
      <p:bldP spid="68" grpId="0"/>
      <p:bldP spid="70" grpId="0"/>
      <p:bldP spid="73" grpId="0"/>
      <p:bldP spid="77" grpId="0"/>
      <p:bldP spid="8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Content Placeholder 2"/>
          <p:cNvSpPr>
            <a:spLocks noGrp="1"/>
          </p:cNvSpPr>
          <p:nvPr>
            <p:ph idx="1"/>
          </p:nvPr>
        </p:nvSpPr>
        <p:spPr>
          <a:xfrm>
            <a:off x="1447800" y="228600"/>
            <a:ext cx="10439400" cy="6400800"/>
          </a:xfrm>
        </p:spPr>
        <p:txBody>
          <a:bodyPr/>
          <a:lstStyle/>
          <a:p>
            <a:pPr algn="ctr">
              <a:buFont typeface="Arial" charset="0"/>
              <a:buNone/>
            </a:pPr>
            <a:r>
              <a:rPr lang="en-US" u="sng" dirty="0" smtClean="0">
                <a:latin typeface="Times New Roman" pitchFamily="18" charset="0"/>
                <a:cs typeface="Times New Roman" pitchFamily="18" charset="0"/>
              </a:rPr>
              <a:t>Balanced Trees</a:t>
            </a:r>
          </a:p>
          <a:p>
            <a:r>
              <a:rPr lang="en-US" sz="2800" dirty="0" smtClean="0">
                <a:latin typeface="Times New Roman" pitchFamily="18" charset="0"/>
                <a:cs typeface="Times New Roman" pitchFamily="18" charset="0"/>
              </a:rPr>
              <a:t>Searching BST becomes inefficient if it gets right-skewed or left skewed.</a:t>
            </a:r>
          </a:p>
          <a:p>
            <a:pPr>
              <a:buFont typeface="Arial" charset="0"/>
              <a:buNone/>
            </a:pPr>
            <a:endParaRPr lang="en-US" sz="2800" dirty="0" smtClean="0">
              <a:latin typeface="Times New Roman" pitchFamily="18" charset="0"/>
              <a:cs typeface="Times New Roman" pitchFamily="18" charset="0"/>
            </a:endParaRPr>
          </a:p>
        </p:txBody>
      </p:sp>
      <p:sp>
        <p:nvSpPr>
          <p:cNvPr id="4" name="Oval 3"/>
          <p:cNvSpPr/>
          <p:nvPr/>
        </p:nvSpPr>
        <p:spPr>
          <a:xfrm>
            <a:off x="2336800" y="2057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extBox 4"/>
          <p:cNvSpPr txBox="1">
            <a:spLocks noChangeArrowheads="1"/>
          </p:cNvSpPr>
          <p:nvPr/>
        </p:nvSpPr>
        <p:spPr bwMode="auto">
          <a:xfrm>
            <a:off x="2540000" y="2133600"/>
            <a:ext cx="508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6" name="Oval 5"/>
          <p:cNvSpPr/>
          <p:nvPr/>
        </p:nvSpPr>
        <p:spPr>
          <a:xfrm>
            <a:off x="1727200" y="2971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a:spLocks noChangeArrowheads="1"/>
          </p:cNvSpPr>
          <p:nvPr/>
        </p:nvSpPr>
        <p:spPr bwMode="auto">
          <a:xfrm>
            <a:off x="1930400" y="3048000"/>
            <a:ext cx="508000" cy="369888"/>
          </a:xfrm>
          <a:prstGeom prst="rect">
            <a:avLst/>
          </a:prstGeom>
          <a:noFill/>
          <a:ln w="9525">
            <a:noFill/>
            <a:miter lim="800000"/>
            <a:headEnd/>
            <a:tailEnd/>
          </a:ln>
        </p:spPr>
        <p:txBody>
          <a:bodyPr>
            <a:spAutoFit/>
          </a:bodyPr>
          <a:lstStyle/>
          <a:p>
            <a:r>
              <a:rPr lang="en-US">
                <a:latin typeface="Calibri" pitchFamily="34" charset="0"/>
              </a:rPr>
              <a:t>4 </a:t>
            </a:r>
          </a:p>
        </p:txBody>
      </p:sp>
      <p:sp>
        <p:nvSpPr>
          <p:cNvPr id="8" name="Oval 7"/>
          <p:cNvSpPr/>
          <p:nvPr/>
        </p:nvSpPr>
        <p:spPr>
          <a:xfrm>
            <a:off x="1320800" y="3810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a:spLocks noChangeArrowheads="1"/>
          </p:cNvSpPr>
          <p:nvPr/>
        </p:nvSpPr>
        <p:spPr bwMode="auto">
          <a:xfrm>
            <a:off x="1524000" y="3886200"/>
            <a:ext cx="508000" cy="369888"/>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10" name="Straight Connector 9"/>
          <p:cNvCxnSpPr>
            <a:endCxn id="6" idx="0"/>
          </p:cNvCxnSpPr>
          <p:nvPr/>
        </p:nvCxnSpPr>
        <p:spPr>
          <a:xfrm rot="5400000">
            <a:off x="2108200" y="2540000"/>
            <a:ext cx="4572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8" idx="0"/>
          </p:cNvCxnSpPr>
          <p:nvPr/>
        </p:nvCxnSpPr>
        <p:spPr>
          <a:xfrm rot="5400000">
            <a:off x="1689100" y="3467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914400" y="4572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TextBox 12"/>
          <p:cNvSpPr txBox="1">
            <a:spLocks noChangeArrowheads="1"/>
          </p:cNvSpPr>
          <p:nvPr/>
        </p:nvSpPr>
        <p:spPr bwMode="auto">
          <a:xfrm>
            <a:off x="1117600" y="46482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 name="Oval 13"/>
          <p:cNvSpPr/>
          <p:nvPr/>
        </p:nvSpPr>
        <p:spPr>
          <a:xfrm>
            <a:off x="508000" y="5410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TextBox 14"/>
          <p:cNvSpPr txBox="1">
            <a:spLocks noChangeArrowheads="1"/>
          </p:cNvSpPr>
          <p:nvPr/>
        </p:nvSpPr>
        <p:spPr bwMode="auto">
          <a:xfrm>
            <a:off x="711200" y="5486400"/>
            <a:ext cx="508000" cy="369888"/>
          </a:xfrm>
          <a:prstGeom prst="rect">
            <a:avLst/>
          </a:prstGeom>
          <a:noFill/>
          <a:ln w="9525">
            <a:noFill/>
            <a:miter lim="800000"/>
            <a:headEnd/>
            <a:tailEnd/>
          </a:ln>
        </p:spPr>
        <p:txBody>
          <a:bodyPr>
            <a:spAutoFit/>
          </a:bodyPr>
          <a:lstStyle/>
          <a:p>
            <a:r>
              <a:rPr lang="en-US">
                <a:latin typeface="Calibri" pitchFamily="34" charset="0"/>
              </a:rPr>
              <a:t>1 </a:t>
            </a:r>
          </a:p>
        </p:txBody>
      </p:sp>
      <p:cxnSp>
        <p:nvCxnSpPr>
          <p:cNvPr id="16" name="Straight Connector 15"/>
          <p:cNvCxnSpPr>
            <a:endCxn id="14" idx="0"/>
          </p:cNvCxnSpPr>
          <p:nvPr/>
        </p:nvCxnSpPr>
        <p:spPr>
          <a:xfrm rot="5400000">
            <a:off x="876300" y="5067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2" idx="0"/>
          </p:cNvCxnSpPr>
          <p:nvPr/>
        </p:nvCxnSpPr>
        <p:spPr>
          <a:xfrm rot="5400000">
            <a:off x="1270000" y="4318000"/>
            <a:ext cx="304800"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807200" y="2209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TextBox 19"/>
          <p:cNvSpPr txBox="1">
            <a:spLocks noChangeArrowheads="1"/>
          </p:cNvSpPr>
          <p:nvPr/>
        </p:nvSpPr>
        <p:spPr bwMode="auto">
          <a:xfrm>
            <a:off x="7010400" y="2286000"/>
            <a:ext cx="508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21" name="Oval 20"/>
          <p:cNvSpPr/>
          <p:nvPr/>
        </p:nvSpPr>
        <p:spPr>
          <a:xfrm>
            <a:off x="7620000" y="3048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TextBox 21"/>
          <p:cNvSpPr txBox="1">
            <a:spLocks noChangeArrowheads="1"/>
          </p:cNvSpPr>
          <p:nvPr/>
        </p:nvSpPr>
        <p:spPr bwMode="auto">
          <a:xfrm>
            <a:off x="7823200" y="31242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23" name="Oval 22"/>
          <p:cNvSpPr/>
          <p:nvPr/>
        </p:nvSpPr>
        <p:spPr>
          <a:xfrm>
            <a:off x="8229600" y="3810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TextBox 23"/>
          <p:cNvSpPr txBox="1">
            <a:spLocks noChangeArrowheads="1"/>
          </p:cNvSpPr>
          <p:nvPr/>
        </p:nvSpPr>
        <p:spPr bwMode="auto">
          <a:xfrm>
            <a:off x="8432800" y="3886200"/>
            <a:ext cx="508000" cy="369888"/>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25" name="Straight Connector 24"/>
          <p:cNvCxnSpPr>
            <a:stCxn id="19" idx="5"/>
          </p:cNvCxnSpPr>
          <p:nvPr/>
        </p:nvCxnSpPr>
        <p:spPr>
          <a:xfrm rot="16200000" flipH="1">
            <a:off x="7489296" y="2612497"/>
            <a:ext cx="447675"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8229600" y="35052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940800" y="4572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TextBox 27"/>
          <p:cNvSpPr txBox="1">
            <a:spLocks noChangeArrowheads="1"/>
          </p:cNvSpPr>
          <p:nvPr/>
        </p:nvSpPr>
        <p:spPr bwMode="auto">
          <a:xfrm>
            <a:off x="9144000" y="4648200"/>
            <a:ext cx="508000" cy="369888"/>
          </a:xfrm>
          <a:prstGeom prst="rect">
            <a:avLst/>
          </a:prstGeom>
          <a:noFill/>
          <a:ln w="9525">
            <a:noFill/>
            <a:miter lim="800000"/>
            <a:headEnd/>
            <a:tailEnd/>
          </a:ln>
        </p:spPr>
        <p:txBody>
          <a:bodyPr>
            <a:spAutoFit/>
          </a:bodyPr>
          <a:lstStyle/>
          <a:p>
            <a:r>
              <a:rPr lang="en-US">
                <a:latin typeface="Calibri" pitchFamily="34" charset="0"/>
              </a:rPr>
              <a:t>4 </a:t>
            </a:r>
          </a:p>
        </p:txBody>
      </p:sp>
      <p:sp>
        <p:nvSpPr>
          <p:cNvPr id="29" name="Oval 28"/>
          <p:cNvSpPr/>
          <p:nvPr/>
        </p:nvSpPr>
        <p:spPr>
          <a:xfrm>
            <a:off x="9652000" y="5257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TextBox 29"/>
          <p:cNvSpPr txBox="1">
            <a:spLocks noChangeArrowheads="1"/>
          </p:cNvSpPr>
          <p:nvPr/>
        </p:nvSpPr>
        <p:spPr bwMode="auto">
          <a:xfrm>
            <a:off x="9855200" y="5334000"/>
            <a:ext cx="508000" cy="369888"/>
          </a:xfrm>
          <a:prstGeom prst="rect">
            <a:avLst/>
          </a:prstGeom>
          <a:noFill/>
          <a:ln w="9525">
            <a:noFill/>
            <a:miter lim="800000"/>
            <a:headEnd/>
            <a:tailEnd/>
          </a:ln>
        </p:spPr>
        <p:txBody>
          <a:bodyPr>
            <a:spAutoFit/>
          </a:bodyPr>
          <a:lstStyle/>
          <a:p>
            <a:r>
              <a:rPr lang="en-US">
                <a:latin typeface="Calibri" pitchFamily="34" charset="0"/>
              </a:rPr>
              <a:t>5 </a:t>
            </a:r>
          </a:p>
        </p:txBody>
      </p:sp>
      <p:cxnSp>
        <p:nvCxnSpPr>
          <p:cNvPr id="31" name="Straight Connector 30"/>
          <p:cNvCxnSpPr/>
          <p:nvPr/>
        </p:nvCxnSpPr>
        <p:spPr>
          <a:xfrm>
            <a:off x="9550400" y="5029200"/>
            <a:ext cx="4064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8890000" y="4216400"/>
            <a:ext cx="3048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a:spLocks noChangeArrowheads="1"/>
          </p:cNvSpPr>
          <p:nvPr/>
        </p:nvSpPr>
        <p:spPr bwMode="auto">
          <a:xfrm>
            <a:off x="711200" y="6183314"/>
            <a:ext cx="2235200" cy="369887"/>
          </a:xfrm>
          <a:prstGeom prst="rect">
            <a:avLst/>
          </a:prstGeom>
          <a:noFill/>
          <a:ln w="9525">
            <a:noFill/>
            <a:miter lim="800000"/>
            <a:headEnd/>
            <a:tailEnd/>
          </a:ln>
        </p:spPr>
        <p:txBody>
          <a:bodyPr>
            <a:spAutoFit/>
          </a:bodyPr>
          <a:lstStyle/>
          <a:p>
            <a:r>
              <a:rPr lang="en-US">
                <a:latin typeface="Calibri" pitchFamily="34" charset="0"/>
              </a:rPr>
              <a:t>left skewed </a:t>
            </a:r>
          </a:p>
        </p:txBody>
      </p:sp>
      <p:sp>
        <p:nvSpPr>
          <p:cNvPr id="39" name="TextBox 38"/>
          <p:cNvSpPr txBox="1">
            <a:spLocks noChangeArrowheads="1"/>
          </p:cNvSpPr>
          <p:nvPr/>
        </p:nvSpPr>
        <p:spPr bwMode="auto">
          <a:xfrm>
            <a:off x="9245600" y="6172200"/>
            <a:ext cx="2235200" cy="369888"/>
          </a:xfrm>
          <a:prstGeom prst="rect">
            <a:avLst/>
          </a:prstGeom>
          <a:noFill/>
          <a:ln w="9525">
            <a:noFill/>
            <a:miter lim="800000"/>
            <a:headEnd/>
            <a:tailEnd/>
          </a:ln>
        </p:spPr>
        <p:txBody>
          <a:bodyPr>
            <a:spAutoFit/>
          </a:bodyPr>
          <a:lstStyle/>
          <a:p>
            <a:r>
              <a:rPr lang="en-US">
                <a:latin typeface="Calibri" pitchFamily="34" charset="0"/>
              </a:rPr>
              <a:t>right skewed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par>
                                <p:cTn id="38" presetID="3" presetClass="entr" presetSubtype="1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linds(horizontal)">
                                      <p:cBhvr>
                                        <p:cTn id="43" dur="500"/>
                                        <p:tgtEl>
                                          <p:spTgt spid="14"/>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linds(horizontal)">
                                      <p:cBhvr>
                                        <p:cTn id="46" dur="500"/>
                                        <p:tgtEl>
                                          <p:spTgt spid="15"/>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linds(horizontal)">
                                      <p:cBhvr>
                                        <p:cTn id="49" dur="500"/>
                                        <p:tgtEl>
                                          <p:spTgt spid="19"/>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linds(horizontal)">
                                      <p:cBhvr>
                                        <p:cTn id="52" dur="500"/>
                                        <p:tgtEl>
                                          <p:spTgt spid="2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linds(horizontal)">
                                      <p:cBhvr>
                                        <p:cTn id="55" dur="500"/>
                                        <p:tgtEl>
                                          <p:spTgt spid="21"/>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linds(horizontal)">
                                      <p:cBhvr>
                                        <p:cTn id="58" dur="500"/>
                                        <p:tgtEl>
                                          <p:spTgt spid="22"/>
                                        </p:tgtEl>
                                      </p:cBhvr>
                                    </p:animEffect>
                                  </p:childTnLst>
                                </p:cTn>
                              </p:par>
                              <p:par>
                                <p:cTn id="59" presetID="3" presetClass="entr" presetSubtype="1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blinds(horizontal)">
                                      <p:cBhvr>
                                        <p:cTn id="61" dur="500"/>
                                        <p:tgtEl>
                                          <p:spTgt spid="26"/>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blinds(horizontal)">
                                      <p:cBhvr>
                                        <p:cTn id="64" dur="500"/>
                                        <p:tgtEl>
                                          <p:spTgt spid="23"/>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linds(horizontal)">
                                      <p:cBhvr>
                                        <p:cTn id="67" dur="500"/>
                                        <p:tgtEl>
                                          <p:spTgt spid="24"/>
                                        </p:tgtEl>
                                      </p:cBhvr>
                                    </p:animEffect>
                                  </p:childTnLst>
                                </p:cTn>
                              </p:par>
                              <p:par>
                                <p:cTn id="68" presetID="3" presetClass="entr" presetSubtype="1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blinds(horizontal)">
                                      <p:cBhvr>
                                        <p:cTn id="70" dur="500"/>
                                        <p:tgtEl>
                                          <p:spTgt spid="32"/>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blinds(horizontal)">
                                      <p:cBhvr>
                                        <p:cTn id="73" dur="500"/>
                                        <p:tgtEl>
                                          <p:spTgt spid="27"/>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blinds(horizontal)">
                                      <p:cBhvr>
                                        <p:cTn id="76" dur="500"/>
                                        <p:tgtEl>
                                          <p:spTgt spid="28"/>
                                        </p:tgtEl>
                                      </p:cBhvr>
                                    </p:animEffect>
                                  </p:childTnLst>
                                </p:cTn>
                              </p:par>
                              <p:par>
                                <p:cTn id="77" presetID="3" presetClass="entr" presetSubtype="10" fill="hold"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blinds(horizontal)">
                                      <p:cBhvr>
                                        <p:cTn id="79" dur="500"/>
                                        <p:tgtEl>
                                          <p:spTgt spid="31"/>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blinds(horizontal)">
                                      <p:cBhvr>
                                        <p:cTn id="82" dur="500"/>
                                        <p:tgtEl>
                                          <p:spTgt spid="29"/>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blinds(horizontal)">
                                      <p:cBhvr>
                                        <p:cTn id="85" dur="500"/>
                                        <p:tgtEl>
                                          <p:spTgt spid="30"/>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blinds(horizontal)">
                                      <p:cBhvr>
                                        <p:cTn id="88" dur="500"/>
                                        <p:tgtEl>
                                          <p:spTgt spid="39"/>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blinds(horizontal)">
                                      <p:cBhvr>
                                        <p:cTn id="9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P spid="12" grpId="0" animBg="1"/>
      <p:bldP spid="13" grpId="0"/>
      <p:bldP spid="14" grpId="0" animBg="1"/>
      <p:bldP spid="15" grpId="0"/>
      <p:bldP spid="19" grpId="0" animBg="1"/>
      <p:bldP spid="20" grpId="0"/>
      <p:bldP spid="21" grpId="0" animBg="1"/>
      <p:bldP spid="22" grpId="0"/>
      <p:bldP spid="23" grpId="0" animBg="1"/>
      <p:bldP spid="24" grpId="0"/>
      <p:bldP spid="27" grpId="0" animBg="1"/>
      <p:bldP spid="28" grpId="0"/>
      <p:bldP spid="29" grpId="0" animBg="1"/>
      <p:bldP spid="30" grpId="0"/>
      <p:bldP spid="38" grpId="0"/>
      <p:bldP spid="39"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9700" y="228600"/>
            <a:ext cx="10477500" cy="6400800"/>
          </a:xfrm>
        </p:spPr>
        <p:txBody>
          <a:bodyPr rtlCol="0">
            <a:normAutofit/>
          </a:bodyPr>
          <a:lstStyle/>
          <a:p>
            <a:pPr fontAlgn="auto">
              <a:spcAft>
                <a:spcPts val="0"/>
              </a:spcAft>
              <a:buFont typeface="Arial" pitchFamily="34" charset="0"/>
              <a:buChar char="•"/>
              <a:defRPr/>
            </a:pPr>
            <a:r>
              <a:rPr lang="en-US" sz="2800" dirty="0" smtClean="0">
                <a:latin typeface="Times New Roman" pitchFamily="18" charset="0"/>
                <a:cs typeface="Times New Roman" pitchFamily="18" charset="0"/>
              </a:rPr>
              <a:t>Right skewed and left skewed problem can be overcome by using the concept of AVL trees(a type of balanced trees).</a:t>
            </a:r>
          </a:p>
          <a:p>
            <a:pPr fontAlgn="auto">
              <a:spcAft>
                <a:spcPts val="0"/>
              </a:spcAft>
              <a:buFont typeface="Arial" pitchFamily="34" charset="0"/>
              <a:buNone/>
              <a:defRPr/>
            </a:pPr>
            <a:r>
              <a:rPr lang="en-US" sz="3000" u="sng" dirty="0" smtClean="0">
                <a:latin typeface="Times New Roman" pitchFamily="18" charset="0"/>
                <a:cs typeface="Times New Roman" pitchFamily="18" charset="0"/>
              </a:rPr>
              <a:t>AVL Trees</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In an AVL tree, the heights of the two child </a:t>
            </a:r>
            <a:r>
              <a:rPr lang="en-US" sz="2800" dirty="0" err="1" smtClean="0">
                <a:latin typeface="Times New Roman" pitchFamily="18" charset="0"/>
                <a:cs typeface="Times New Roman" pitchFamily="18" charset="0"/>
              </a:rPr>
              <a:t>subtrees</a:t>
            </a:r>
            <a:r>
              <a:rPr lang="en-US" sz="2800" dirty="0" smtClean="0">
                <a:latin typeface="Times New Roman" pitchFamily="18" charset="0"/>
                <a:cs typeface="Times New Roman" pitchFamily="18" charset="0"/>
              </a:rPr>
              <a:t> of any node differ by at most one. Therefore, it is also said to be height balanced.</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The AVL tree is named after its two inventors, </a:t>
            </a:r>
            <a:r>
              <a:rPr lang="en-US" sz="2800" u="sng" dirty="0" smtClean="0">
                <a:latin typeface="Times New Roman" pitchFamily="18" charset="0"/>
                <a:cs typeface="Times New Roman" pitchFamily="18" charset="0"/>
              </a:rPr>
              <a:t>G.M. </a:t>
            </a:r>
            <a:r>
              <a:rPr lang="en-US" sz="2800" u="sng" dirty="0" err="1" smtClean="0">
                <a:latin typeface="Times New Roman" pitchFamily="18" charset="0"/>
                <a:cs typeface="Times New Roman" pitchFamily="18" charset="0"/>
              </a:rPr>
              <a:t>Adelson-Velskii</a:t>
            </a:r>
            <a:r>
              <a:rPr lang="en-US" sz="2800" dirty="0" smtClean="0">
                <a:solidFill>
                  <a:schemeClr val="accent2"/>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and E.M. Landis.</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The </a:t>
            </a:r>
            <a:r>
              <a:rPr lang="en-US" sz="2800" b="1" dirty="0" smtClean="0">
                <a:latin typeface="Times New Roman" pitchFamily="18" charset="0"/>
                <a:cs typeface="Times New Roman" pitchFamily="18" charset="0"/>
              </a:rPr>
              <a:t>balance factor</a:t>
            </a:r>
            <a:r>
              <a:rPr lang="en-US" sz="2800" dirty="0" smtClean="0">
                <a:latin typeface="Times New Roman" pitchFamily="18" charset="0"/>
                <a:cs typeface="Times New Roman" pitchFamily="18" charset="0"/>
              </a:rPr>
              <a:t> of a node is the height of its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minus the height of its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and a node with balance factor 1, 0, or -1 is considered balanced.</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Content Placeholder 2"/>
          <p:cNvSpPr>
            <a:spLocks noGrp="1"/>
          </p:cNvSpPr>
          <p:nvPr>
            <p:ph idx="1"/>
          </p:nvPr>
        </p:nvSpPr>
        <p:spPr>
          <a:xfrm>
            <a:off x="1352550" y="228600"/>
            <a:ext cx="10534650" cy="6400800"/>
          </a:xfrm>
        </p:spPr>
        <p:txBody>
          <a:bodyPr/>
          <a:lstStyle/>
          <a:p>
            <a:pPr>
              <a:buFont typeface="Arial" charset="0"/>
              <a:buNone/>
            </a:pPr>
            <a:r>
              <a:rPr lang="en-US" u="sng" dirty="0" smtClean="0">
                <a:latin typeface="Times New Roman" pitchFamily="18" charset="0"/>
                <a:cs typeface="Times New Roman" pitchFamily="18" charset="0"/>
              </a:rPr>
              <a:t>Basic strategy of the AVL method</a:t>
            </a:r>
          </a:p>
          <a:p>
            <a:r>
              <a:rPr lang="en-US" sz="2800" dirty="0" smtClean="0">
                <a:latin typeface="Times New Roman" pitchFamily="18" charset="0"/>
                <a:cs typeface="Times New Roman" pitchFamily="18" charset="0"/>
              </a:rPr>
              <a:t>After each insertion or deletion check whether the tree is still balanced.</a:t>
            </a:r>
          </a:p>
          <a:p>
            <a:r>
              <a:rPr lang="en-US" sz="2800" dirty="0" smtClean="0">
                <a:latin typeface="Times New Roman" pitchFamily="18" charset="0"/>
                <a:cs typeface="Times New Roman" pitchFamily="18" charset="0"/>
              </a:rPr>
              <a:t> If the tree is unbalanced, restore the balance.</a:t>
            </a:r>
          </a:p>
          <a:p>
            <a:pPr>
              <a:buFont typeface="Arial" charset="0"/>
              <a:buNone/>
            </a:pPr>
            <a:endParaRPr lang="en-US" sz="2800" dirty="0" smtClean="0">
              <a:latin typeface="Times New Roman" pitchFamily="18" charset="0"/>
              <a:cs typeface="Times New Roman" pitchFamily="18" charset="0"/>
            </a:endParaRPr>
          </a:p>
          <a:p>
            <a:pPr>
              <a:buFont typeface="Arial" charset="0"/>
              <a:buNone/>
            </a:pPr>
            <a:r>
              <a:rPr lang="en-US" sz="2800" dirty="0" smtClean="0">
                <a:latin typeface="Times New Roman" pitchFamily="18" charset="0"/>
                <a:cs typeface="Times New Roman" pitchFamily="18" charset="0"/>
              </a:rPr>
              <a:t>What is restoring the balance?</a:t>
            </a:r>
          </a:p>
          <a:p>
            <a:r>
              <a:rPr lang="en-US" sz="2800" dirty="0" smtClean="0">
                <a:latin typeface="Times New Roman" pitchFamily="18" charset="0"/>
                <a:cs typeface="Times New Roman" pitchFamily="18" charset="0"/>
              </a:rPr>
              <a:t>Is nothing but bringing back the tree to balanced state(AVL state) by performing rotations on the trees.</a:t>
            </a:r>
          </a:p>
          <a:p>
            <a:pPr>
              <a:buFont typeface="Arial" charset="0"/>
              <a:buNone/>
            </a:pPr>
            <a:endParaRPr lang="en-US" sz="2800" dirty="0" smtClean="0">
              <a:latin typeface="Times New Roman" pitchFamily="18" charset="0"/>
              <a:cs typeface="Times New Roman" pitchFamily="18" charset="0"/>
            </a:endParaRPr>
          </a:p>
          <a:p>
            <a:pPr>
              <a:buFont typeface="Arial" charset="0"/>
              <a:buNone/>
            </a:pPr>
            <a:r>
              <a:rPr lang="en-US" sz="2800" dirty="0" smtClean="0">
                <a:latin typeface="Times New Roman" pitchFamily="18" charset="0"/>
                <a:cs typeface="Times New Roman" pitchFamily="18" charset="0"/>
              </a:rPr>
              <a:t>What are different types of rotations?</a:t>
            </a:r>
          </a:p>
          <a:p>
            <a:r>
              <a:rPr lang="en-US" sz="2800" dirty="0" smtClean="0">
                <a:latin typeface="Times New Roman" pitchFamily="18" charset="0"/>
                <a:cs typeface="Times New Roman" pitchFamily="18" charset="0"/>
              </a:rPr>
              <a:t>Single rotations(L and R)</a:t>
            </a:r>
          </a:p>
          <a:p>
            <a:r>
              <a:rPr lang="en-US" sz="2800" dirty="0" smtClean="0">
                <a:latin typeface="Times New Roman" pitchFamily="18" charset="0"/>
                <a:cs typeface="Times New Roman" pitchFamily="18" charset="0"/>
              </a:rPr>
              <a:t>Double rotations(RL and LR)</a:t>
            </a:r>
          </a:p>
          <a:p>
            <a:pPr>
              <a:buFont typeface="Arial" charset="0"/>
              <a:buNone/>
            </a:pP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1" name="Picture 4" descr="fig4_32"/>
          <p:cNvPicPr>
            <a:picLocks noGrp="1" noChangeAspect="1" noChangeArrowheads="1"/>
          </p:cNvPicPr>
          <p:nvPr>
            <p:ph idx="1"/>
          </p:nvPr>
        </p:nvPicPr>
        <p:blipFill>
          <a:blip r:embed="rId2" cstate="print">
            <a:lum bright="-20000" contrast="60000"/>
          </a:blip>
          <a:srcRect/>
          <a:stretch>
            <a:fillRect/>
          </a:stretch>
        </p:blipFill>
        <p:spPr>
          <a:xfrm>
            <a:off x="1485899" y="304800"/>
            <a:ext cx="9423401" cy="3429000"/>
          </a:xfrm>
        </p:spPr>
      </p:pic>
      <p:sp>
        <p:nvSpPr>
          <p:cNvPr id="138242" name="TextBox 4"/>
          <p:cNvSpPr txBox="1">
            <a:spLocks noChangeArrowheads="1"/>
          </p:cNvSpPr>
          <p:nvPr/>
        </p:nvSpPr>
        <p:spPr bwMode="auto">
          <a:xfrm>
            <a:off x="1428750" y="3886201"/>
            <a:ext cx="10356850" cy="2677656"/>
          </a:xfrm>
          <a:prstGeom prst="rect">
            <a:avLst/>
          </a:prstGeom>
          <a:noFill/>
          <a:ln w="9525">
            <a:noFill/>
            <a:miter lim="800000"/>
            <a:headEnd/>
            <a:tailEnd/>
          </a:ln>
        </p:spPr>
        <p:txBody>
          <a:bodyPr wrap="square">
            <a:spAutoFit/>
          </a:bodyPr>
          <a:lstStyle/>
          <a:p>
            <a:r>
              <a:rPr lang="en-US" sz="2800" dirty="0">
                <a:latin typeface="Times New Roman" pitchFamily="18" charset="0"/>
                <a:cs typeface="Times New Roman" pitchFamily="18" charset="0"/>
              </a:rPr>
              <a:t>In left tree, balance factor of 5 is 1,  2 is -1, 4 is 1, 1 is 0, 3 is 0, 8 is 1 and 7 is 0. hence it is AVL tree.</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In right tree, balance factor of 7 is 2, which violates AVL property. Hence it is not AVL tree. Rotation has to be performed on it to make it AVL.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Content Placeholder 2"/>
          <p:cNvSpPr>
            <a:spLocks noGrp="1"/>
          </p:cNvSpPr>
          <p:nvPr>
            <p:ph idx="1"/>
          </p:nvPr>
        </p:nvSpPr>
        <p:spPr>
          <a:xfrm>
            <a:off x="1485900" y="228600"/>
            <a:ext cx="10401300" cy="6400800"/>
          </a:xfrm>
        </p:spPr>
        <p:txBody>
          <a:bodyPr/>
          <a:lstStyle/>
          <a:p>
            <a:pPr>
              <a:buFont typeface="Arial" charset="0"/>
              <a:buNone/>
            </a:pPr>
            <a:r>
              <a:rPr lang="en-US" sz="2800" u="sng" dirty="0" smtClean="0">
                <a:latin typeface="Times New Roman" pitchFamily="18" charset="0"/>
                <a:cs typeface="Times New Roman" pitchFamily="18" charset="0"/>
              </a:rPr>
              <a:t>Inserting 1,2,3 ,4,5 into AVL tree</a:t>
            </a:r>
          </a:p>
          <a:p>
            <a:pPr>
              <a:buFont typeface="Arial" charset="0"/>
              <a:buNone/>
            </a:pPr>
            <a:r>
              <a:rPr lang="en-US" sz="2800" dirty="0" smtClean="0">
                <a:latin typeface="Times New Roman" pitchFamily="18" charset="0"/>
                <a:cs typeface="Times New Roman" pitchFamily="18" charset="0"/>
              </a:rPr>
              <a:t>																																																													</a:t>
            </a:r>
          </a:p>
          <a:p>
            <a:pPr>
              <a:buFont typeface="Arial" charset="0"/>
              <a:buNone/>
            </a:pPr>
            <a:r>
              <a:rPr lang="en-US" sz="2800" dirty="0" smtClean="0">
                <a:latin typeface="Times New Roman" pitchFamily="18" charset="0"/>
                <a:cs typeface="Times New Roman" pitchFamily="18" charset="0"/>
              </a:rPr>
              <a:t>When 3 is inserted, AVL property is violated and hence rotation has to be performed to make it balanced before proceeding further. </a:t>
            </a:r>
          </a:p>
        </p:txBody>
      </p:sp>
      <p:sp>
        <p:nvSpPr>
          <p:cNvPr id="4" name="Oval 3"/>
          <p:cNvSpPr/>
          <p:nvPr/>
        </p:nvSpPr>
        <p:spPr>
          <a:xfrm>
            <a:off x="1828800" y="1295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9267" name="TextBox 4"/>
          <p:cNvSpPr txBox="1">
            <a:spLocks noChangeArrowheads="1"/>
          </p:cNvSpPr>
          <p:nvPr/>
        </p:nvSpPr>
        <p:spPr bwMode="auto">
          <a:xfrm>
            <a:off x="2032000" y="1371600"/>
            <a:ext cx="508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6" name="Oval 5"/>
          <p:cNvSpPr/>
          <p:nvPr/>
        </p:nvSpPr>
        <p:spPr>
          <a:xfrm>
            <a:off x="2641600" y="2133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9269" name="TextBox 6"/>
          <p:cNvSpPr txBox="1">
            <a:spLocks noChangeArrowheads="1"/>
          </p:cNvSpPr>
          <p:nvPr/>
        </p:nvSpPr>
        <p:spPr bwMode="auto">
          <a:xfrm>
            <a:off x="2844800" y="22098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8" name="Oval 7"/>
          <p:cNvSpPr/>
          <p:nvPr/>
        </p:nvSpPr>
        <p:spPr>
          <a:xfrm>
            <a:off x="3251200" y="2895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9271" name="TextBox 8"/>
          <p:cNvSpPr txBox="1">
            <a:spLocks noChangeArrowheads="1"/>
          </p:cNvSpPr>
          <p:nvPr/>
        </p:nvSpPr>
        <p:spPr bwMode="auto">
          <a:xfrm>
            <a:off x="3454400" y="2971800"/>
            <a:ext cx="508000" cy="369888"/>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10" name="Straight Connector 9"/>
          <p:cNvCxnSpPr>
            <a:stCxn id="4" idx="5"/>
          </p:cNvCxnSpPr>
          <p:nvPr/>
        </p:nvCxnSpPr>
        <p:spPr>
          <a:xfrm rot="16200000" flipH="1">
            <a:off x="2510896" y="1698097"/>
            <a:ext cx="447675"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3251200" y="25908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9274" name="TextBox 11"/>
          <p:cNvSpPr txBox="1">
            <a:spLocks noChangeArrowheads="1"/>
          </p:cNvSpPr>
          <p:nvPr/>
        </p:nvSpPr>
        <p:spPr bwMode="auto">
          <a:xfrm>
            <a:off x="1930400" y="1001714"/>
            <a:ext cx="508000" cy="369887"/>
          </a:xfrm>
          <a:prstGeom prst="rect">
            <a:avLst/>
          </a:prstGeom>
          <a:noFill/>
          <a:ln w="9525">
            <a:noFill/>
            <a:miter lim="800000"/>
            <a:headEnd/>
            <a:tailEnd/>
          </a:ln>
        </p:spPr>
        <p:txBody>
          <a:bodyPr>
            <a:spAutoFit/>
          </a:bodyPr>
          <a:lstStyle/>
          <a:p>
            <a:r>
              <a:rPr lang="en-US">
                <a:latin typeface="Calibri" pitchFamily="34" charset="0"/>
              </a:rPr>
              <a:t>-2 </a:t>
            </a:r>
          </a:p>
        </p:txBody>
      </p:sp>
      <p:sp>
        <p:nvSpPr>
          <p:cNvPr id="139275" name="TextBox 12"/>
          <p:cNvSpPr txBox="1">
            <a:spLocks noChangeArrowheads="1"/>
          </p:cNvSpPr>
          <p:nvPr/>
        </p:nvSpPr>
        <p:spPr bwMode="auto">
          <a:xfrm>
            <a:off x="2946400" y="1839913"/>
            <a:ext cx="508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39276" name="TextBox 13"/>
          <p:cNvSpPr txBox="1">
            <a:spLocks noChangeArrowheads="1"/>
          </p:cNvSpPr>
          <p:nvPr/>
        </p:nvSpPr>
        <p:spPr bwMode="auto">
          <a:xfrm>
            <a:off x="3556000" y="2601914"/>
            <a:ext cx="508000" cy="369887"/>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Content Placeholder 2"/>
          <p:cNvSpPr>
            <a:spLocks noGrp="1"/>
          </p:cNvSpPr>
          <p:nvPr>
            <p:ph idx="1"/>
          </p:nvPr>
        </p:nvSpPr>
        <p:spPr>
          <a:xfrm>
            <a:off x="1333500" y="228600"/>
            <a:ext cx="10655300" cy="6400800"/>
          </a:xfrm>
        </p:spPr>
        <p:txBody>
          <a:bodyPr/>
          <a:lstStyle/>
          <a:p>
            <a:pPr>
              <a:buFont typeface="Arial" charset="0"/>
              <a:buNone/>
            </a:pPr>
            <a:r>
              <a:rPr lang="en-US" dirty="0" smtClean="0">
                <a:latin typeface="Times New Roman" pitchFamily="18" charset="0"/>
                <a:cs typeface="Times New Roman" pitchFamily="18" charset="0"/>
              </a:rPr>
              <a:t>How to decide whether to perform a single or double </a:t>
            </a:r>
            <a:r>
              <a:rPr lang="en-US" dirty="0" err="1" smtClean="0">
                <a:latin typeface="Times New Roman" pitchFamily="18" charset="0"/>
                <a:cs typeface="Times New Roman" pitchFamily="18" charset="0"/>
              </a:rPr>
              <a:t>ratation</a:t>
            </a:r>
            <a:r>
              <a:rPr lang="en-US"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Find the youngest ancestor which is out of balance(</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not having balance factor of -1, 0 or 1) and restrict the attention to that node and two nodes immediately below the path.(path that we have followed from leaf node).</a:t>
            </a:r>
          </a:p>
          <a:p>
            <a:r>
              <a:rPr lang="en-US" sz="2800" dirty="0" smtClean="0">
                <a:latin typeface="Times New Roman" pitchFamily="18" charset="0"/>
                <a:cs typeface="Times New Roman" pitchFamily="18" charset="0"/>
              </a:rPr>
              <a:t>If 3 nodes lie in a straight line, single rotation results in AVL tree.</a:t>
            </a:r>
          </a:p>
          <a:p>
            <a:r>
              <a:rPr lang="en-US" sz="2800" dirty="0" smtClean="0">
                <a:latin typeface="Times New Roman" pitchFamily="18" charset="0"/>
                <a:cs typeface="Times New Roman" pitchFamily="18" charset="0"/>
              </a:rPr>
              <a:t>If 3 nodes do not lie in a straight line( a bend in the path), a double rotation is required.</a:t>
            </a:r>
          </a:p>
          <a:p>
            <a:pPr>
              <a:buFont typeface="Arial" charset="0"/>
              <a:buNone/>
            </a:pP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Content Placeholder 2"/>
          <p:cNvSpPr>
            <a:spLocks noGrp="1"/>
          </p:cNvSpPr>
          <p:nvPr>
            <p:ph idx="1"/>
          </p:nvPr>
        </p:nvSpPr>
        <p:spPr>
          <a:xfrm>
            <a:off x="1390650" y="228600"/>
            <a:ext cx="10598150" cy="6400800"/>
          </a:xfrm>
        </p:spPr>
        <p:txBody>
          <a:bodyPr/>
          <a:lstStyle/>
          <a:p>
            <a:pPr>
              <a:buFont typeface="Arial" charset="0"/>
              <a:buNone/>
            </a:pPr>
            <a:r>
              <a:rPr lang="en-US" dirty="0" smtClean="0">
                <a:latin typeface="Times New Roman" pitchFamily="18" charset="0"/>
                <a:cs typeface="Times New Roman" pitchFamily="18" charset="0"/>
              </a:rPr>
              <a:t>																																																															</a:t>
            </a:r>
          </a:p>
          <a:p>
            <a:pPr>
              <a:buFont typeface="Arial" charset="0"/>
              <a:buNone/>
            </a:pPr>
            <a:r>
              <a:rPr lang="en-US" sz="2800" dirty="0" smtClean="0">
                <a:latin typeface="Times New Roman" pitchFamily="18" charset="0"/>
                <a:cs typeface="Times New Roman" pitchFamily="18" charset="0"/>
              </a:rPr>
              <a:t>All 3 nodes in a </a:t>
            </a:r>
            <a:r>
              <a:rPr lang="en-US" sz="2800" dirty="0" err="1" smtClean="0">
                <a:latin typeface="Times New Roman" pitchFamily="18" charset="0"/>
                <a:cs typeface="Times New Roman" pitchFamily="18" charset="0"/>
              </a:rPr>
              <a:t>straigt</a:t>
            </a:r>
            <a:r>
              <a:rPr lang="en-US" sz="2800" dirty="0" smtClean="0">
                <a:latin typeface="Times New Roman" pitchFamily="18" charset="0"/>
                <a:cs typeface="Times New Roman" pitchFamily="18" charset="0"/>
              </a:rPr>
              <a:t> line. Hence Single rotation will do.</a:t>
            </a:r>
          </a:p>
          <a:p>
            <a:pPr>
              <a:buFont typeface="Arial" charset="0"/>
              <a:buNone/>
            </a:pPr>
            <a:r>
              <a:rPr lang="en-US" sz="2800" dirty="0" smtClean="0">
                <a:latin typeface="Times New Roman" pitchFamily="18" charset="0"/>
                <a:cs typeface="Times New Roman" pitchFamily="18" charset="0"/>
              </a:rPr>
              <a:t>After performing single left(L) rotation at node 1</a:t>
            </a:r>
          </a:p>
          <a:p>
            <a:pPr>
              <a:buFont typeface="Arial" charset="0"/>
              <a:buNone/>
            </a:pPr>
            <a:endParaRPr lang="en-US" sz="2800" dirty="0" smtClean="0">
              <a:latin typeface="Times New Roman" pitchFamily="18" charset="0"/>
              <a:cs typeface="Times New Roman" pitchFamily="18" charset="0"/>
            </a:endParaRPr>
          </a:p>
          <a:p>
            <a:pPr>
              <a:buFont typeface="Arial" charset="0"/>
              <a:buNone/>
            </a:pPr>
            <a:r>
              <a:rPr lang="en-US" dirty="0" smtClean="0">
                <a:latin typeface="Times New Roman" pitchFamily="18" charset="0"/>
                <a:cs typeface="Times New Roman" pitchFamily="18" charset="0"/>
              </a:rPr>
              <a:t>					</a:t>
            </a:r>
          </a:p>
        </p:txBody>
      </p:sp>
      <p:sp>
        <p:nvSpPr>
          <p:cNvPr id="4" name="Oval 3"/>
          <p:cNvSpPr/>
          <p:nvPr/>
        </p:nvSpPr>
        <p:spPr>
          <a:xfrm>
            <a:off x="1828800" y="1295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315" name="TextBox 4"/>
          <p:cNvSpPr txBox="1">
            <a:spLocks noChangeArrowheads="1"/>
          </p:cNvSpPr>
          <p:nvPr/>
        </p:nvSpPr>
        <p:spPr bwMode="auto">
          <a:xfrm>
            <a:off x="2032000" y="1371600"/>
            <a:ext cx="508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6" name="Oval 5"/>
          <p:cNvSpPr/>
          <p:nvPr/>
        </p:nvSpPr>
        <p:spPr>
          <a:xfrm>
            <a:off x="2641600" y="2133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317" name="TextBox 6"/>
          <p:cNvSpPr txBox="1">
            <a:spLocks noChangeArrowheads="1"/>
          </p:cNvSpPr>
          <p:nvPr/>
        </p:nvSpPr>
        <p:spPr bwMode="auto">
          <a:xfrm>
            <a:off x="2844800" y="22098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8" name="Oval 7"/>
          <p:cNvSpPr/>
          <p:nvPr/>
        </p:nvSpPr>
        <p:spPr>
          <a:xfrm>
            <a:off x="3251200" y="2895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319" name="TextBox 8"/>
          <p:cNvSpPr txBox="1">
            <a:spLocks noChangeArrowheads="1"/>
          </p:cNvSpPr>
          <p:nvPr/>
        </p:nvSpPr>
        <p:spPr bwMode="auto">
          <a:xfrm>
            <a:off x="3454400" y="2971800"/>
            <a:ext cx="508000" cy="369888"/>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10" name="Straight Connector 9"/>
          <p:cNvCxnSpPr>
            <a:stCxn id="4" idx="5"/>
          </p:cNvCxnSpPr>
          <p:nvPr/>
        </p:nvCxnSpPr>
        <p:spPr>
          <a:xfrm rot="16200000" flipH="1">
            <a:off x="2510896" y="1698097"/>
            <a:ext cx="447675"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3251200" y="25908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1322" name="TextBox 11"/>
          <p:cNvSpPr txBox="1">
            <a:spLocks noChangeArrowheads="1"/>
          </p:cNvSpPr>
          <p:nvPr/>
        </p:nvSpPr>
        <p:spPr bwMode="auto">
          <a:xfrm>
            <a:off x="1930400" y="1001714"/>
            <a:ext cx="508000" cy="369887"/>
          </a:xfrm>
          <a:prstGeom prst="rect">
            <a:avLst/>
          </a:prstGeom>
          <a:noFill/>
          <a:ln w="9525">
            <a:noFill/>
            <a:miter lim="800000"/>
            <a:headEnd/>
            <a:tailEnd/>
          </a:ln>
        </p:spPr>
        <p:txBody>
          <a:bodyPr>
            <a:spAutoFit/>
          </a:bodyPr>
          <a:lstStyle/>
          <a:p>
            <a:r>
              <a:rPr lang="en-US">
                <a:latin typeface="Calibri" pitchFamily="34" charset="0"/>
              </a:rPr>
              <a:t>-2 </a:t>
            </a:r>
          </a:p>
        </p:txBody>
      </p:sp>
      <p:sp>
        <p:nvSpPr>
          <p:cNvPr id="141323" name="TextBox 12"/>
          <p:cNvSpPr txBox="1">
            <a:spLocks noChangeArrowheads="1"/>
          </p:cNvSpPr>
          <p:nvPr/>
        </p:nvSpPr>
        <p:spPr bwMode="auto">
          <a:xfrm>
            <a:off x="2946400" y="1839913"/>
            <a:ext cx="508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41324" name="TextBox 13"/>
          <p:cNvSpPr txBox="1">
            <a:spLocks noChangeArrowheads="1"/>
          </p:cNvSpPr>
          <p:nvPr/>
        </p:nvSpPr>
        <p:spPr bwMode="auto">
          <a:xfrm>
            <a:off x="3556000" y="2601914"/>
            <a:ext cx="508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5" name="Oval 14"/>
          <p:cNvSpPr/>
          <p:nvPr/>
        </p:nvSpPr>
        <p:spPr>
          <a:xfrm>
            <a:off x="1727200" y="5867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326" name="TextBox 15"/>
          <p:cNvSpPr txBox="1">
            <a:spLocks noChangeArrowheads="1"/>
          </p:cNvSpPr>
          <p:nvPr/>
        </p:nvSpPr>
        <p:spPr bwMode="auto">
          <a:xfrm>
            <a:off x="1930400" y="5943600"/>
            <a:ext cx="508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7" name="Oval 16"/>
          <p:cNvSpPr/>
          <p:nvPr/>
        </p:nvSpPr>
        <p:spPr>
          <a:xfrm>
            <a:off x="2844800" y="5105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328" name="TextBox 17"/>
          <p:cNvSpPr txBox="1">
            <a:spLocks noChangeArrowheads="1"/>
          </p:cNvSpPr>
          <p:nvPr/>
        </p:nvSpPr>
        <p:spPr bwMode="auto">
          <a:xfrm>
            <a:off x="3048000" y="51816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9" name="Oval 18"/>
          <p:cNvSpPr/>
          <p:nvPr/>
        </p:nvSpPr>
        <p:spPr>
          <a:xfrm>
            <a:off x="3454400" y="5867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330" name="TextBox 19"/>
          <p:cNvSpPr txBox="1">
            <a:spLocks noChangeArrowheads="1"/>
          </p:cNvSpPr>
          <p:nvPr/>
        </p:nvSpPr>
        <p:spPr bwMode="auto">
          <a:xfrm>
            <a:off x="3657600" y="5943600"/>
            <a:ext cx="508000" cy="369888"/>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21" name="Straight Connector 20"/>
          <p:cNvCxnSpPr>
            <a:endCxn id="17" idx="3"/>
          </p:cNvCxnSpPr>
          <p:nvPr/>
        </p:nvCxnSpPr>
        <p:spPr>
          <a:xfrm flipV="1">
            <a:off x="2336800" y="5495926"/>
            <a:ext cx="626533"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3454400" y="55626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1333" name="TextBox 22"/>
          <p:cNvSpPr txBox="1">
            <a:spLocks noChangeArrowheads="1"/>
          </p:cNvSpPr>
          <p:nvPr/>
        </p:nvSpPr>
        <p:spPr bwMode="auto">
          <a:xfrm>
            <a:off x="1828800" y="5573714"/>
            <a:ext cx="508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41334" name="TextBox 23"/>
          <p:cNvSpPr txBox="1">
            <a:spLocks noChangeArrowheads="1"/>
          </p:cNvSpPr>
          <p:nvPr/>
        </p:nvSpPr>
        <p:spPr bwMode="auto">
          <a:xfrm>
            <a:off x="3149600" y="4811714"/>
            <a:ext cx="508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41335" name="TextBox 24"/>
          <p:cNvSpPr txBox="1">
            <a:spLocks noChangeArrowheads="1"/>
          </p:cNvSpPr>
          <p:nvPr/>
        </p:nvSpPr>
        <p:spPr bwMode="auto">
          <a:xfrm>
            <a:off x="3759200" y="5573714"/>
            <a:ext cx="508000" cy="369887"/>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2"/>
          <p:cNvSpPr>
            <a:spLocks noGrp="1"/>
          </p:cNvSpPr>
          <p:nvPr>
            <p:ph idx="1"/>
          </p:nvPr>
        </p:nvSpPr>
        <p:spPr>
          <a:xfrm>
            <a:off x="1676400" y="152400"/>
            <a:ext cx="8839200" cy="6553200"/>
          </a:xfrm>
        </p:spPr>
        <p:txBody>
          <a:bodyPr/>
          <a:lstStyle/>
          <a:p>
            <a:pPr>
              <a:buFont typeface="Arial" charset="0"/>
              <a:buNone/>
            </a:pPr>
            <a:r>
              <a:rPr lang="en-US" sz="2800" u="sng">
                <a:latin typeface="Times New Roman" pitchFamily="18" charset="0"/>
                <a:cs typeface="Times New Roman" pitchFamily="18" charset="0"/>
              </a:rPr>
              <a:t>Examples of non binary trees:</a:t>
            </a:r>
          </a:p>
          <a:p>
            <a:pPr>
              <a:buFont typeface="Arial" charset="0"/>
              <a:buNone/>
            </a:pPr>
            <a:endParaRPr lang="en-US" sz="2800">
              <a:latin typeface="Times New Roman" pitchFamily="18" charset="0"/>
              <a:cs typeface="Times New Roman" pitchFamily="18" charset="0"/>
            </a:endParaRPr>
          </a:p>
        </p:txBody>
      </p:sp>
      <p:sp>
        <p:nvSpPr>
          <p:cNvPr id="4" name="Oval 3"/>
          <p:cNvSpPr/>
          <p:nvPr/>
        </p:nvSpPr>
        <p:spPr>
          <a:xfrm>
            <a:off x="3048000" y="1219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55" name="TextBox 4"/>
          <p:cNvSpPr txBox="1">
            <a:spLocks noChangeArrowheads="1"/>
          </p:cNvSpPr>
          <p:nvPr/>
        </p:nvSpPr>
        <p:spPr bwMode="auto">
          <a:xfrm>
            <a:off x="3200400" y="12954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23622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57" name="TextBox 6"/>
          <p:cNvSpPr txBox="1">
            <a:spLocks noChangeArrowheads="1"/>
          </p:cNvSpPr>
          <p:nvPr/>
        </p:nvSpPr>
        <p:spPr bwMode="auto">
          <a:xfrm>
            <a:off x="2514600" y="20574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38100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59" name="TextBox 8"/>
          <p:cNvSpPr txBox="1">
            <a:spLocks noChangeArrowheads="1"/>
          </p:cNvSpPr>
          <p:nvPr/>
        </p:nvSpPr>
        <p:spPr bwMode="auto">
          <a:xfrm>
            <a:off x="3962400" y="20574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1905000" y="274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61" name="TextBox 10"/>
          <p:cNvSpPr txBox="1">
            <a:spLocks noChangeArrowheads="1"/>
          </p:cNvSpPr>
          <p:nvPr/>
        </p:nvSpPr>
        <p:spPr bwMode="auto">
          <a:xfrm>
            <a:off x="2057400" y="28194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3124200" y="274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63" name="TextBox 12"/>
          <p:cNvSpPr txBox="1">
            <a:spLocks noChangeArrowheads="1"/>
          </p:cNvSpPr>
          <p:nvPr/>
        </p:nvSpPr>
        <p:spPr bwMode="auto">
          <a:xfrm>
            <a:off x="3276600" y="28194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a:endCxn id="6" idx="0"/>
          </p:cNvCxnSpPr>
          <p:nvPr/>
        </p:nvCxnSpPr>
        <p:spPr>
          <a:xfrm rot="5400000">
            <a:off x="2716213" y="15605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3429000" y="1676401"/>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3557" idx="2"/>
            <a:endCxn id="12" idx="1"/>
          </p:cNvCxnSpPr>
          <p:nvPr/>
        </p:nvCxnSpPr>
        <p:spPr>
          <a:xfrm rot="16200000" flipH="1">
            <a:off x="2767807" y="2364582"/>
            <a:ext cx="382587" cy="5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2171700" y="2400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flipV="1">
            <a:off x="3581400" y="2438400"/>
            <a:ext cx="4572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a:spLocks noChangeArrowheads="1"/>
          </p:cNvSpPr>
          <p:nvPr/>
        </p:nvSpPr>
        <p:spPr bwMode="auto">
          <a:xfrm>
            <a:off x="1905000" y="3581401"/>
            <a:ext cx="2438400" cy="646113"/>
          </a:xfrm>
          <a:prstGeom prst="rect">
            <a:avLst/>
          </a:prstGeom>
          <a:noFill/>
          <a:ln w="9525">
            <a:noFill/>
            <a:miter lim="800000"/>
            <a:headEnd/>
            <a:tailEnd/>
          </a:ln>
        </p:spPr>
        <p:txBody>
          <a:bodyPr>
            <a:spAutoFit/>
          </a:bodyPr>
          <a:lstStyle/>
          <a:p>
            <a:r>
              <a:rPr lang="en-US">
                <a:latin typeface="Calibri" pitchFamily="34" charset="0"/>
              </a:rPr>
              <a:t>D has indegree 2, hence not directed tree</a:t>
            </a:r>
          </a:p>
        </p:txBody>
      </p:sp>
      <p:sp>
        <p:nvSpPr>
          <p:cNvPr id="21" name="Oval 20"/>
          <p:cNvSpPr/>
          <p:nvPr/>
        </p:nvSpPr>
        <p:spPr>
          <a:xfrm>
            <a:off x="6781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71" name="TextBox 21"/>
          <p:cNvSpPr txBox="1">
            <a:spLocks noChangeArrowheads="1"/>
          </p:cNvSpPr>
          <p:nvPr/>
        </p:nvSpPr>
        <p:spPr bwMode="auto">
          <a:xfrm>
            <a:off x="6934200" y="11430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23" name="Oval 22"/>
          <p:cNvSpPr/>
          <p:nvPr/>
        </p:nvSpPr>
        <p:spPr>
          <a:xfrm>
            <a:off x="63246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73" name="TextBox 23"/>
          <p:cNvSpPr txBox="1">
            <a:spLocks noChangeArrowheads="1"/>
          </p:cNvSpPr>
          <p:nvPr/>
        </p:nvSpPr>
        <p:spPr bwMode="auto">
          <a:xfrm>
            <a:off x="6477000" y="20574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25" name="Oval 24"/>
          <p:cNvSpPr/>
          <p:nvPr/>
        </p:nvSpPr>
        <p:spPr>
          <a:xfrm>
            <a:off x="6019800" y="2819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75" name="TextBox 25"/>
          <p:cNvSpPr txBox="1">
            <a:spLocks noChangeArrowheads="1"/>
          </p:cNvSpPr>
          <p:nvPr/>
        </p:nvSpPr>
        <p:spPr bwMode="auto">
          <a:xfrm>
            <a:off x="6172200" y="28956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cxnSp>
        <p:nvCxnSpPr>
          <p:cNvPr id="27" name="Straight Connector 26"/>
          <p:cNvCxnSpPr>
            <a:endCxn id="23" idx="0"/>
          </p:cNvCxnSpPr>
          <p:nvPr/>
        </p:nvCxnSpPr>
        <p:spPr>
          <a:xfrm rot="5400000">
            <a:off x="6553200" y="1600200"/>
            <a:ext cx="4572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5" idx="0"/>
          </p:cNvCxnSpPr>
          <p:nvPr/>
        </p:nvCxnSpPr>
        <p:spPr>
          <a:xfrm rot="5400000">
            <a:off x="6248400" y="25146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6388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79" name="TextBox 29"/>
          <p:cNvSpPr txBox="1">
            <a:spLocks noChangeArrowheads="1"/>
          </p:cNvSpPr>
          <p:nvPr/>
        </p:nvSpPr>
        <p:spPr bwMode="auto">
          <a:xfrm>
            <a:off x="5791200" y="37338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cxnSp>
        <p:nvCxnSpPr>
          <p:cNvPr id="31" name="Straight Connector 30"/>
          <p:cNvCxnSpPr>
            <a:endCxn id="29" idx="0"/>
          </p:cNvCxnSpPr>
          <p:nvPr/>
        </p:nvCxnSpPr>
        <p:spPr>
          <a:xfrm rot="5400000">
            <a:off x="5867400" y="33528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1816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82" name="TextBox 32"/>
          <p:cNvSpPr txBox="1">
            <a:spLocks noChangeArrowheads="1"/>
          </p:cNvSpPr>
          <p:nvPr/>
        </p:nvSpPr>
        <p:spPr bwMode="auto">
          <a:xfrm>
            <a:off x="5334000" y="45720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34" name="Oval 33"/>
          <p:cNvSpPr/>
          <p:nvPr/>
        </p:nvSpPr>
        <p:spPr>
          <a:xfrm>
            <a:off x="60579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84" name="TextBox 34"/>
          <p:cNvSpPr txBox="1">
            <a:spLocks noChangeArrowheads="1"/>
          </p:cNvSpPr>
          <p:nvPr/>
        </p:nvSpPr>
        <p:spPr bwMode="auto">
          <a:xfrm>
            <a:off x="6210300" y="45720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36" name="Straight Connector 35"/>
          <p:cNvCxnSpPr>
            <a:stCxn id="23579" idx="2"/>
            <a:endCxn id="34" idx="1"/>
          </p:cNvCxnSpPr>
          <p:nvPr/>
        </p:nvCxnSpPr>
        <p:spPr>
          <a:xfrm rot="16200000" flipH="1">
            <a:off x="5834857" y="4250532"/>
            <a:ext cx="4587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32" idx="0"/>
          </p:cNvCxnSpPr>
          <p:nvPr/>
        </p:nvCxnSpPr>
        <p:spPr>
          <a:xfrm rot="5400000">
            <a:off x="5448300" y="41529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a:spLocks noChangeArrowheads="1"/>
          </p:cNvSpPr>
          <p:nvPr/>
        </p:nvSpPr>
        <p:spPr bwMode="auto">
          <a:xfrm>
            <a:off x="5105400" y="5297489"/>
            <a:ext cx="2438400" cy="369887"/>
          </a:xfrm>
          <a:prstGeom prst="rect">
            <a:avLst/>
          </a:prstGeom>
          <a:noFill/>
          <a:ln w="9525">
            <a:noFill/>
            <a:miter lim="800000"/>
            <a:headEnd/>
            <a:tailEnd/>
          </a:ln>
        </p:spPr>
        <p:txBody>
          <a:bodyPr>
            <a:spAutoFit/>
          </a:bodyPr>
          <a:lstStyle/>
          <a:p>
            <a:r>
              <a:rPr lang="en-US">
                <a:latin typeface="Calibri" pitchFamily="34" charset="0"/>
              </a:rPr>
              <a:t>F has outdegree 3. </a:t>
            </a:r>
          </a:p>
        </p:txBody>
      </p:sp>
      <p:sp>
        <p:nvSpPr>
          <p:cNvPr id="43" name="Oval 42"/>
          <p:cNvSpPr/>
          <p:nvPr/>
        </p:nvSpPr>
        <p:spPr>
          <a:xfrm>
            <a:off x="67437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89" name="TextBox 43"/>
          <p:cNvSpPr txBox="1">
            <a:spLocks noChangeArrowheads="1"/>
          </p:cNvSpPr>
          <p:nvPr/>
        </p:nvSpPr>
        <p:spPr bwMode="auto">
          <a:xfrm>
            <a:off x="6896100" y="4583114"/>
            <a:ext cx="381000" cy="369887"/>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45" name="Straight Connector 44"/>
          <p:cNvCxnSpPr>
            <a:endCxn id="43" idx="1"/>
          </p:cNvCxnSpPr>
          <p:nvPr/>
        </p:nvCxnSpPr>
        <p:spPr>
          <a:xfrm>
            <a:off x="6172200" y="4035425"/>
            <a:ext cx="660400" cy="52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204287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wipe(down)">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2">
                                            <p:txEl>
                                              <p:pRg st="0" end="0"/>
                                            </p:txEl>
                                          </p:spTgt>
                                        </p:tgtEl>
                                        <p:attrNameLst>
                                          <p:attrName>style.visibility</p:attrName>
                                        </p:attrNameLst>
                                      </p:cBhvr>
                                      <p:to>
                                        <p:strVal val="visible"/>
                                      </p:to>
                                    </p:set>
                                    <p:animEffect transition="in" filter="wipe(down)">
                                      <p:cBhvr>
                                        <p:cTn id="12"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42"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Content Placeholder 2"/>
          <p:cNvSpPr>
            <a:spLocks noGrp="1"/>
          </p:cNvSpPr>
          <p:nvPr>
            <p:ph idx="1"/>
          </p:nvPr>
        </p:nvSpPr>
        <p:spPr>
          <a:xfrm>
            <a:off x="1371600" y="152400"/>
            <a:ext cx="10515600" cy="6477000"/>
          </a:xfrm>
        </p:spPr>
        <p:txBody>
          <a:bodyPr/>
          <a:lstStyle/>
          <a:p>
            <a:pPr>
              <a:buFont typeface="Arial" charset="0"/>
              <a:buNone/>
            </a:pPr>
            <a:r>
              <a:rPr lang="en-US" dirty="0" smtClean="0"/>
              <a:t>	</a:t>
            </a:r>
          </a:p>
          <a:p>
            <a:pPr>
              <a:buFont typeface="Arial" charset="0"/>
              <a:buNone/>
            </a:pPr>
            <a:endParaRPr lang="en-US" dirty="0" smtClean="0">
              <a:latin typeface="Times New Roman" pitchFamily="18" charset="0"/>
              <a:cs typeface="Times New Roman" pitchFamily="18" charset="0"/>
            </a:endParaRPr>
          </a:p>
          <a:p>
            <a:pPr>
              <a:buFont typeface="Arial" charset="0"/>
              <a:buNone/>
            </a:pPr>
            <a:endParaRPr lang="en-US" dirty="0" smtClean="0">
              <a:latin typeface="Times New Roman" pitchFamily="18" charset="0"/>
              <a:cs typeface="Times New Roman" pitchFamily="18" charset="0"/>
            </a:endParaRPr>
          </a:p>
          <a:p>
            <a:pPr>
              <a:buFont typeface="Arial" charset="0"/>
              <a:buNone/>
            </a:pPr>
            <a:endParaRPr lang="en-US" dirty="0" smtClean="0">
              <a:latin typeface="Times New Roman" pitchFamily="18" charset="0"/>
              <a:cs typeface="Times New Roman" pitchFamily="18" charset="0"/>
            </a:endParaRPr>
          </a:p>
          <a:p>
            <a:pPr>
              <a:buFont typeface="Arial" charset="0"/>
              <a:buNone/>
            </a:pPr>
            <a:endParaRPr lang="en-US" dirty="0" smtClean="0">
              <a:latin typeface="Times New Roman" pitchFamily="18" charset="0"/>
              <a:cs typeface="Times New Roman" pitchFamily="18" charset="0"/>
            </a:endParaRPr>
          </a:p>
          <a:p>
            <a:pPr>
              <a:buFont typeface="Arial" charset="0"/>
              <a:buNone/>
            </a:pPr>
            <a:r>
              <a:rPr lang="en-US" sz="2800" dirty="0" smtClean="0">
                <a:latin typeface="Times New Roman" pitchFamily="18" charset="0"/>
                <a:cs typeface="Times New Roman" pitchFamily="18" charset="0"/>
              </a:rPr>
              <a:t>All 3 nodes in a </a:t>
            </a:r>
            <a:r>
              <a:rPr lang="en-US" sz="2800" dirty="0" err="1" smtClean="0">
                <a:latin typeface="Times New Roman" pitchFamily="18" charset="0"/>
                <a:cs typeface="Times New Roman" pitchFamily="18" charset="0"/>
              </a:rPr>
              <a:t>straigt</a:t>
            </a:r>
            <a:r>
              <a:rPr lang="en-US" sz="2800" dirty="0" smtClean="0">
                <a:latin typeface="Times New Roman" pitchFamily="18" charset="0"/>
                <a:cs typeface="Times New Roman" pitchFamily="18" charset="0"/>
              </a:rPr>
              <a:t> line. Hence Single rotation will do.</a:t>
            </a:r>
          </a:p>
          <a:p>
            <a:pPr>
              <a:buFont typeface="Arial" charset="0"/>
              <a:buNone/>
            </a:pPr>
            <a:r>
              <a:rPr lang="en-US" sz="2800" dirty="0" smtClean="0">
                <a:latin typeface="Times New Roman" pitchFamily="18" charset="0"/>
                <a:cs typeface="Times New Roman" pitchFamily="18" charset="0"/>
              </a:rPr>
              <a:t>After performing single right(R) rotation at node 3</a:t>
            </a:r>
          </a:p>
          <a:p>
            <a:pPr>
              <a:buFont typeface="Arial" charset="0"/>
              <a:buNone/>
            </a:pPr>
            <a:endParaRPr lang="en-US" dirty="0" smtClean="0"/>
          </a:p>
        </p:txBody>
      </p:sp>
      <p:sp>
        <p:nvSpPr>
          <p:cNvPr id="4" name="Oval 3"/>
          <p:cNvSpPr/>
          <p:nvPr/>
        </p:nvSpPr>
        <p:spPr>
          <a:xfrm>
            <a:off x="3257550" y="5984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339" name="TextBox 4"/>
          <p:cNvSpPr txBox="1">
            <a:spLocks noChangeArrowheads="1"/>
          </p:cNvSpPr>
          <p:nvPr/>
        </p:nvSpPr>
        <p:spPr bwMode="auto">
          <a:xfrm>
            <a:off x="3460750" y="674688"/>
            <a:ext cx="508000" cy="368300"/>
          </a:xfrm>
          <a:prstGeom prst="rect">
            <a:avLst/>
          </a:prstGeom>
          <a:noFill/>
          <a:ln w="9525">
            <a:noFill/>
            <a:miter lim="800000"/>
            <a:headEnd/>
            <a:tailEnd/>
          </a:ln>
        </p:spPr>
        <p:txBody>
          <a:bodyPr>
            <a:spAutoFit/>
          </a:bodyPr>
          <a:lstStyle/>
          <a:p>
            <a:r>
              <a:rPr lang="en-US">
                <a:latin typeface="Calibri" pitchFamily="34" charset="0"/>
              </a:rPr>
              <a:t>3 </a:t>
            </a:r>
          </a:p>
        </p:txBody>
      </p:sp>
      <p:sp>
        <p:nvSpPr>
          <p:cNvPr id="6" name="Oval 5"/>
          <p:cNvSpPr/>
          <p:nvPr/>
        </p:nvSpPr>
        <p:spPr>
          <a:xfrm>
            <a:off x="2647950" y="1524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341" name="TextBox 6"/>
          <p:cNvSpPr txBox="1">
            <a:spLocks noChangeArrowheads="1"/>
          </p:cNvSpPr>
          <p:nvPr/>
        </p:nvSpPr>
        <p:spPr bwMode="auto">
          <a:xfrm>
            <a:off x="2851150" y="16002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8" name="Oval 7"/>
          <p:cNvSpPr/>
          <p:nvPr/>
        </p:nvSpPr>
        <p:spPr>
          <a:xfrm>
            <a:off x="2038350" y="2362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343" name="TextBox 8"/>
          <p:cNvSpPr txBox="1">
            <a:spLocks noChangeArrowheads="1"/>
          </p:cNvSpPr>
          <p:nvPr/>
        </p:nvSpPr>
        <p:spPr bwMode="auto">
          <a:xfrm>
            <a:off x="2241550" y="2438400"/>
            <a:ext cx="508000" cy="369888"/>
          </a:xfrm>
          <a:prstGeom prst="rect">
            <a:avLst/>
          </a:prstGeom>
          <a:noFill/>
          <a:ln w="9525">
            <a:noFill/>
            <a:miter lim="800000"/>
            <a:headEnd/>
            <a:tailEnd/>
          </a:ln>
        </p:spPr>
        <p:txBody>
          <a:bodyPr>
            <a:spAutoFit/>
          </a:bodyPr>
          <a:lstStyle/>
          <a:p>
            <a:r>
              <a:rPr lang="en-US">
                <a:latin typeface="Calibri" pitchFamily="34" charset="0"/>
              </a:rPr>
              <a:t>1 </a:t>
            </a:r>
          </a:p>
        </p:txBody>
      </p:sp>
      <p:cxnSp>
        <p:nvCxnSpPr>
          <p:cNvPr id="10" name="Straight Connector 9"/>
          <p:cNvCxnSpPr/>
          <p:nvPr/>
        </p:nvCxnSpPr>
        <p:spPr>
          <a:xfrm rot="5400000">
            <a:off x="3033183" y="1113367"/>
            <a:ext cx="533400" cy="2878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508250" y="2019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346" name="TextBox 11"/>
          <p:cNvSpPr txBox="1">
            <a:spLocks noChangeArrowheads="1"/>
          </p:cNvSpPr>
          <p:nvPr/>
        </p:nvSpPr>
        <p:spPr bwMode="auto">
          <a:xfrm>
            <a:off x="3359150" y="3048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2347" name="TextBox 12"/>
          <p:cNvSpPr txBox="1">
            <a:spLocks noChangeArrowheads="1"/>
          </p:cNvSpPr>
          <p:nvPr/>
        </p:nvSpPr>
        <p:spPr bwMode="auto">
          <a:xfrm>
            <a:off x="2647950" y="1230314"/>
            <a:ext cx="508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42348" name="TextBox 13"/>
          <p:cNvSpPr txBox="1">
            <a:spLocks noChangeArrowheads="1"/>
          </p:cNvSpPr>
          <p:nvPr/>
        </p:nvSpPr>
        <p:spPr bwMode="auto">
          <a:xfrm>
            <a:off x="2139950" y="2068514"/>
            <a:ext cx="508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7" name="Oval 16"/>
          <p:cNvSpPr/>
          <p:nvPr/>
        </p:nvSpPr>
        <p:spPr>
          <a:xfrm>
            <a:off x="1727200" y="53990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350" name="TextBox 17"/>
          <p:cNvSpPr txBox="1">
            <a:spLocks noChangeArrowheads="1"/>
          </p:cNvSpPr>
          <p:nvPr/>
        </p:nvSpPr>
        <p:spPr bwMode="auto">
          <a:xfrm>
            <a:off x="1930400" y="5475288"/>
            <a:ext cx="508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2844800" y="46370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352" name="TextBox 19"/>
          <p:cNvSpPr txBox="1">
            <a:spLocks noChangeArrowheads="1"/>
          </p:cNvSpPr>
          <p:nvPr/>
        </p:nvSpPr>
        <p:spPr bwMode="auto">
          <a:xfrm>
            <a:off x="3048000" y="4713288"/>
            <a:ext cx="508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21" name="Oval 20"/>
          <p:cNvSpPr/>
          <p:nvPr/>
        </p:nvSpPr>
        <p:spPr>
          <a:xfrm>
            <a:off x="3454400" y="53990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354" name="TextBox 21"/>
          <p:cNvSpPr txBox="1">
            <a:spLocks noChangeArrowheads="1"/>
          </p:cNvSpPr>
          <p:nvPr/>
        </p:nvSpPr>
        <p:spPr bwMode="auto">
          <a:xfrm>
            <a:off x="3657600" y="5475288"/>
            <a:ext cx="508000" cy="368300"/>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23" name="Straight Connector 22"/>
          <p:cNvCxnSpPr>
            <a:endCxn id="19" idx="3"/>
          </p:cNvCxnSpPr>
          <p:nvPr/>
        </p:nvCxnSpPr>
        <p:spPr>
          <a:xfrm flipV="1">
            <a:off x="2336800" y="5026026"/>
            <a:ext cx="626533"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3454400" y="5094288"/>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357" name="TextBox 24"/>
          <p:cNvSpPr txBox="1">
            <a:spLocks noChangeArrowheads="1"/>
          </p:cNvSpPr>
          <p:nvPr/>
        </p:nvSpPr>
        <p:spPr bwMode="auto">
          <a:xfrm>
            <a:off x="1828800" y="51054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2358" name="TextBox 25"/>
          <p:cNvSpPr txBox="1">
            <a:spLocks noChangeArrowheads="1"/>
          </p:cNvSpPr>
          <p:nvPr/>
        </p:nvSpPr>
        <p:spPr bwMode="auto">
          <a:xfrm>
            <a:off x="3149600" y="43434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2359" name="TextBox 26"/>
          <p:cNvSpPr txBox="1">
            <a:spLocks noChangeArrowheads="1"/>
          </p:cNvSpPr>
          <p:nvPr/>
        </p:nvSpPr>
        <p:spPr bwMode="auto">
          <a:xfrm>
            <a:off x="3759200" y="51054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Content Placeholder 2"/>
          <p:cNvSpPr>
            <a:spLocks noGrp="1"/>
          </p:cNvSpPr>
          <p:nvPr>
            <p:ph idx="1"/>
          </p:nvPr>
        </p:nvSpPr>
        <p:spPr>
          <a:xfrm>
            <a:off x="1390650" y="228600"/>
            <a:ext cx="10496550" cy="6400800"/>
          </a:xfrm>
        </p:spPr>
        <p:txBody>
          <a:bodyPr/>
          <a:lstStyle/>
          <a:p>
            <a:pPr>
              <a:buFont typeface="Arial" charset="0"/>
              <a:buNone/>
            </a:pPr>
            <a:r>
              <a:rPr lang="en-US" sz="2800" dirty="0" smtClean="0">
                <a:latin typeface="Times New Roman" pitchFamily="18" charset="0"/>
                <a:cs typeface="Times New Roman" pitchFamily="18" charset="0"/>
              </a:rPr>
              <a:t>Now consider the following tree</a:t>
            </a:r>
          </a:p>
          <a:p>
            <a:pPr>
              <a:buFont typeface="Arial" charset="0"/>
              <a:buNone/>
            </a:pPr>
            <a:endParaRPr lang="en-US" sz="2800"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a:p>
            <a:pPr>
              <a:buFont typeface="Arial" charset="0"/>
              <a:buNone/>
            </a:pPr>
            <a:r>
              <a:rPr lang="en-US" sz="2800" dirty="0" smtClean="0">
                <a:latin typeface="Times New Roman" pitchFamily="18" charset="0"/>
                <a:cs typeface="Times New Roman" pitchFamily="18" charset="0"/>
              </a:rPr>
              <a:t>Here youngest ancestor out of balance is 300. Two  nodes (250 and 270) immediately below the path are not in a straight line . Here we need double rotations( two single rotations). </a:t>
            </a:r>
          </a:p>
          <a:p>
            <a:pPr>
              <a:buFont typeface="Arial" charset="0"/>
              <a:buNone/>
            </a:pPr>
            <a:endParaRPr lang="en-US" sz="2800"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p:txBody>
      </p:sp>
      <p:sp>
        <p:nvSpPr>
          <p:cNvPr id="4" name="Oval 3"/>
          <p:cNvSpPr/>
          <p:nvPr/>
        </p:nvSpPr>
        <p:spPr>
          <a:xfrm>
            <a:off x="914400" y="1741488"/>
            <a:ext cx="11176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363" name="TextBox 4"/>
          <p:cNvSpPr txBox="1">
            <a:spLocks noChangeArrowheads="1"/>
          </p:cNvSpPr>
          <p:nvPr/>
        </p:nvSpPr>
        <p:spPr bwMode="auto">
          <a:xfrm>
            <a:off x="1117600" y="1817688"/>
            <a:ext cx="812800" cy="368300"/>
          </a:xfrm>
          <a:prstGeom prst="rect">
            <a:avLst/>
          </a:prstGeom>
          <a:noFill/>
          <a:ln w="9525">
            <a:noFill/>
            <a:miter lim="800000"/>
            <a:headEnd/>
            <a:tailEnd/>
          </a:ln>
        </p:spPr>
        <p:txBody>
          <a:bodyPr>
            <a:spAutoFit/>
          </a:bodyPr>
          <a:lstStyle/>
          <a:p>
            <a:r>
              <a:rPr lang="en-US">
                <a:latin typeface="Calibri" pitchFamily="34" charset="0"/>
              </a:rPr>
              <a:t>100 </a:t>
            </a:r>
          </a:p>
        </p:txBody>
      </p:sp>
      <p:sp>
        <p:nvSpPr>
          <p:cNvPr id="6" name="Oval 5"/>
          <p:cNvSpPr/>
          <p:nvPr/>
        </p:nvSpPr>
        <p:spPr>
          <a:xfrm>
            <a:off x="2032000" y="979488"/>
            <a:ext cx="1219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365" name="TextBox 6"/>
          <p:cNvSpPr txBox="1">
            <a:spLocks noChangeArrowheads="1"/>
          </p:cNvSpPr>
          <p:nvPr/>
        </p:nvSpPr>
        <p:spPr bwMode="auto">
          <a:xfrm>
            <a:off x="2235200" y="1055688"/>
            <a:ext cx="812800" cy="368300"/>
          </a:xfrm>
          <a:prstGeom prst="rect">
            <a:avLst/>
          </a:prstGeom>
          <a:noFill/>
          <a:ln w="9525">
            <a:noFill/>
            <a:miter lim="800000"/>
            <a:headEnd/>
            <a:tailEnd/>
          </a:ln>
        </p:spPr>
        <p:txBody>
          <a:bodyPr>
            <a:spAutoFit/>
          </a:bodyPr>
          <a:lstStyle/>
          <a:p>
            <a:r>
              <a:rPr lang="en-US">
                <a:latin typeface="Calibri" pitchFamily="34" charset="0"/>
              </a:rPr>
              <a:t>200 </a:t>
            </a:r>
          </a:p>
        </p:txBody>
      </p:sp>
      <p:sp>
        <p:nvSpPr>
          <p:cNvPr id="8" name="Oval 7"/>
          <p:cNvSpPr/>
          <p:nvPr/>
        </p:nvSpPr>
        <p:spPr>
          <a:xfrm>
            <a:off x="3048000" y="1741488"/>
            <a:ext cx="1219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367" name="TextBox 8"/>
          <p:cNvSpPr txBox="1">
            <a:spLocks noChangeArrowheads="1"/>
          </p:cNvSpPr>
          <p:nvPr/>
        </p:nvSpPr>
        <p:spPr bwMode="auto">
          <a:xfrm>
            <a:off x="3251200" y="1817688"/>
            <a:ext cx="711200" cy="368300"/>
          </a:xfrm>
          <a:prstGeom prst="rect">
            <a:avLst/>
          </a:prstGeom>
          <a:noFill/>
          <a:ln w="9525">
            <a:noFill/>
            <a:miter lim="800000"/>
            <a:headEnd/>
            <a:tailEnd/>
          </a:ln>
        </p:spPr>
        <p:txBody>
          <a:bodyPr>
            <a:spAutoFit/>
          </a:bodyPr>
          <a:lstStyle/>
          <a:p>
            <a:r>
              <a:rPr lang="en-US">
                <a:latin typeface="Calibri" pitchFamily="34" charset="0"/>
              </a:rPr>
              <a:t>300 </a:t>
            </a:r>
          </a:p>
        </p:txBody>
      </p:sp>
      <p:cxnSp>
        <p:nvCxnSpPr>
          <p:cNvPr id="10" name="Straight Connector 9"/>
          <p:cNvCxnSpPr>
            <a:endCxn id="6" idx="3"/>
          </p:cNvCxnSpPr>
          <p:nvPr/>
        </p:nvCxnSpPr>
        <p:spPr>
          <a:xfrm flipV="1">
            <a:off x="1524000" y="1368426"/>
            <a:ext cx="68580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3048000" y="1436688"/>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370" name="TextBox 11"/>
          <p:cNvSpPr txBox="1">
            <a:spLocks noChangeArrowheads="1"/>
          </p:cNvSpPr>
          <p:nvPr/>
        </p:nvSpPr>
        <p:spPr bwMode="auto">
          <a:xfrm>
            <a:off x="1016000" y="14478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3371" name="TextBox 12"/>
          <p:cNvSpPr txBox="1">
            <a:spLocks noChangeArrowheads="1"/>
          </p:cNvSpPr>
          <p:nvPr/>
        </p:nvSpPr>
        <p:spPr bwMode="auto">
          <a:xfrm>
            <a:off x="2336800" y="6858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3372" name="TextBox 13"/>
          <p:cNvSpPr txBox="1">
            <a:spLocks noChangeArrowheads="1"/>
          </p:cNvSpPr>
          <p:nvPr/>
        </p:nvSpPr>
        <p:spPr bwMode="auto">
          <a:xfrm>
            <a:off x="3352800" y="14478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6" name="Oval 15"/>
          <p:cNvSpPr/>
          <p:nvPr/>
        </p:nvSpPr>
        <p:spPr>
          <a:xfrm>
            <a:off x="2641600" y="2733675"/>
            <a:ext cx="12192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374" name="TextBox 16"/>
          <p:cNvSpPr txBox="1">
            <a:spLocks noChangeArrowheads="1"/>
          </p:cNvSpPr>
          <p:nvPr/>
        </p:nvSpPr>
        <p:spPr bwMode="auto">
          <a:xfrm>
            <a:off x="2844800" y="2809875"/>
            <a:ext cx="711200" cy="369888"/>
          </a:xfrm>
          <a:prstGeom prst="rect">
            <a:avLst/>
          </a:prstGeom>
          <a:noFill/>
          <a:ln w="9525">
            <a:noFill/>
            <a:miter lim="800000"/>
            <a:headEnd/>
            <a:tailEnd/>
          </a:ln>
        </p:spPr>
        <p:txBody>
          <a:bodyPr>
            <a:spAutoFit/>
          </a:bodyPr>
          <a:lstStyle/>
          <a:p>
            <a:r>
              <a:rPr lang="en-US">
                <a:latin typeface="Calibri" pitchFamily="34" charset="0"/>
              </a:rPr>
              <a:t>250 </a:t>
            </a:r>
          </a:p>
        </p:txBody>
      </p:sp>
      <p:cxnSp>
        <p:nvCxnSpPr>
          <p:cNvPr id="18" name="Straight Connector 17"/>
          <p:cNvCxnSpPr>
            <a:stCxn id="16" idx="0"/>
          </p:cNvCxnSpPr>
          <p:nvPr/>
        </p:nvCxnSpPr>
        <p:spPr>
          <a:xfrm rot="5400000" flipH="1" flipV="1">
            <a:off x="3255963" y="2357438"/>
            <a:ext cx="371475"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376" name="TextBox 18"/>
          <p:cNvSpPr txBox="1">
            <a:spLocks noChangeArrowheads="1"/>
          </p:cNvSpPr>
          <p:nvPr/>
        </p:nvSpPr>
        <p:spPr bwMode="auto">
          <a:xfrm>
            <a:off x="2946400" y="2441575"/>
            <a:ext cx="508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21" name="Oval 20"/>
          <p:cNvSpPr/>
          <p:nvPr/>
        </p:nvSpPr>
        <p:spPr>
          <a:xfrm>
            <a:off x="3556000" y="3648075"/>
            <a:ext cx="12192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378" name="TextBox 21"/>
          <p:cNvSpPr txBox="1">
            <a:spLocks noChangeArrowheads="1"/>
          </p:cNvSpPr>
          <p:nvPr/>
        </p:nvSpPr>
        <p:spPr bwMode="auto">
          <a:xfrm>
            <a:off x="3759200" y="3724275"/>
            <a:ext cx="711200" cy="369888"/>
          </a:xfrm>
          <a:prstGeom prst="rect">
            <a:avLst/>
          </a:prstGeom>
          <a:noFill/>
          <a:ln w="9525">
            <a:noFill/>
            <a:miter lim="800000"/>
            <a:headEnd/>
            <a:tailEnd/>
          </a:ln>
        </p:spPr>
        <p:txBody>
          <a:bodyPr>
            <a:spAutoFit/>
          </a:bodyPr>
          <a:lstStyle/>
          <a:p>
            <a:r>
              <a:rPr lang="en-US">
                <a:latin typeface="Calibri" pitchFamily="34" charset="0"/>
              </a:rPr>
              <a:t>270 </a:t>
            </a:r>
          </a:p>
        </p:txBody>
      </p:sp>
      <p:cxnSp>
        <p:nvCxnSpPr>
          <p:cNvPr id="23" name="Straight Connector 22"/>
          <p:cNvCxnSpPr>
            <a:stCxn id="21" idx="1"/>
            <a:endCxn id="16" idx="4"/>
          </p:cNvCxnSpPr>
          <p:nvPr/>
        </p:nvCxnSpPr>
        <p:spPr>
          <a:xfrm rot="16200000" flipV="1">
            <a:off x="3301206" y="3305969"/>
            <a:ext cx="382588" cy="482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380" name="TextBox 23"/>
          <p:cNvSpPr txBox="1">
            <a:spLocks noChangeArrowheads="1"/>
          </p:cNvSpPr>
          <p:nvPr/>
        </p:nvSpPr>
        <p:spPr bwMode="auto">
          <a:xfrm>
            <a:off x="3860800" y="3355975"/>
            <a:ext cx="508000" cy="368300"/>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Content Placeholder 2"/>
          <p:cNvSpPr>
            <a:spLocks noGrp="1"/>
          </p:cNvSpPr>
          <p:nvPr>
            <p:ph idx="1"/>
          </p:nvPr>
        </p:nvSpPr>
        <p:spPr>
          <a:xfrm>
            <a:off x="1352550" y="228600"/>
            <a:ext cx="10534650" cy="6477000"/>
          </a:xfrm>
        </p:spPr>
        <p:txBody>
          <a:bodyPr/>
          <a:lstStyle/>
          <a:p>
            <a:pPr>
              <a:buFont typeface="Arial" charset="0"/>
              <a:buNone/>
            </a:pPr>
            <a:r>
              <a:rPr lang="en-US" sz="2800" dirty="0" smtClean="0">
                <a:latin typeface="Times New Roman" pitchFamily="18" charset="0"/>
                <a:cs typeface="Times New Roman" pitchFamily="18" charset="0"/>
              </a:rPr>
              <a:t>First single rotation is done at the first layer below the node where imbalance is detected.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at node 250.</a:t>
            </a:r>
          </a:p>
          <a:p>
            <a:pPr>
              <a:buFont typeface="Arial" charset="0"/>
              <a:buNone/>
            </a:pPr>
            <a:r>
              <a:rPr lang="en-US" sz="2800" u="sng" dirty="0" smtClean="0">
                <a:latin typeface="Times New Roman" pitchFamily="18" charset="0"/>
                <a:cs typeface="Times New Roman" pitchFamily="18" charset="0"/>
              </a:rPr>
              <a:t>After Rotating left at 250</a:t>
            </a:r>
            <a:r>
              <a:rPr lang="en-US" sz="2800" u="sng" dirty="0" smtClean="0">
                <a:latin typeface="Times New Roman" pitchFamily="18" charset="0"/>
                <a:cs typeface="Times New Roman" pitchFamily="18" charset="0"/>
                <a:sym typeface="Wingdings" pitchFamily="2" charset="2"/>
              </a:rPr>
              <a:t>;( first single rotation(L)) </a:t>
            </a:r>
            <a:endParaRPr lang="en-US" sz="2800" u="sng"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p:txBody>
      </p:sp>
      <p:sp>
        <p:nvSpPr>
          <p:cNvPr id="4" name="Oval 3"/>
          <p:cNvSpPr/>
          <p:nvPr/>
        </p:nvSpPr>
        <p:spPr>
          <a:xfrm>
            <a:off x="1219200" y="2652713"/>
            <a:ext cx="11176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4387" name="TextBox 4"/>
          <p:cNvSpPr txBox="1">
            <a:spLocks noChangeArrowheads="1"/>
          </p:cNvSpPr>
          <p:nvPr/>
        </p:nvSpPr>
        <p:spPr bwMode="auto">
          <a:xfrm>
            <a:off x="1422400" y="2728914"/>
            <a:ext cx="812800" cy="369887"/>
          </a:xfrm>
          <a:prstGeom prst="rect">
            <a:avLst/>
          </a:prstGeom>
          <a:noFill/>
          <a:ln w="9525">
            <a:noFill/>
            <a:miter lim="800000"/>
            <a:headEnd/>
            <a:tailEnd/>
          </a:ln>
        </p:spPr>
        <p:txBody>
          <a:bodyPr>
            <a:spAutoFit/>
          </a:bodyPr>
          <a:lstStyle/>
          <a:p>
            <a:r>
              <a:rPr lang="en-US">
                <a:latin typeface="Calibri" pitchFamily="34" charset="0"/>
              </a:rPr>
              <a:t>100 </a:t>
            </a:r>
          </a:p>
        </p:txBody>
      </p:sp>
      <p:sp>
        <p:nvSpPr>
          <p:cNvPr id="6" name="Oval 5"/>
          <p:cNvSpPr/>
          <p:nvPr/>
        </p:nvSpPr>
        <p:spPr>
          <a:xfrm>
            <a:off x="2336800" y="1890713"/>
            <a:ext cx="1219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4389" name="TextBox 6"/>
          <p:cNvSpPr txBox="1">
            <a:spLocks noChangeArrowheads="1"/>
          </p:cNvSpPr>
          <p:nvPr/>
        </p:nvSpPr>
        <p:spPr bwMode="auto">
          <a:xfrm>
            <a:off x="2540000" y="1966914"/>
            <a:ext cx="812800" cy="369887"/>
          </a:xfrm>
          <a:prstGeom prst="rect">
            <a:avLst/>
          </a:prstGeom>
          <a:noFill/>
          <a:ln w="9525">
            <a:noFill/>
            <a:miter lim="800000"/>
            <a:headEnd/>
            <a:tailEnd/>
          </a:ln>
        </p:spPr>
        <p:txBody>
          <a:bodyPr>
            <a:spAutoFit/>
          </a:bodyPr>
          <a:lstStyle/>
          <a:p>
            <a:r>
              <a:rPr lang="en-US">
                <a:latin typeface="Calibri" pitchFamily="34" charset="0"/>
              </a:rPr>
              <a:t>200 </a:t>
            </a:r>
          </a:p>
        </p:txBody>
      </p:sp>
      <p:sp>
        <p:nvSpPr>
          <p:cNvPr id="8" name="Oval 7"/>
          <p:cNvSpPr/>
          <p:nvPr/>
        </p:nvSpPr>
        <p:spPr>
          <a:xfrm>
            <a:off x="3352800" y="2652713"/>
            <a:ext cx="1219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4391" name="TextBox 8"/>
          <p:cNvSpPr txBox="1">
            <a:spLocks noChangeArrowheads="1"/>
          </p:cNvSpPr>
          <p:nvPr/>
        </p:nvSpPr>
        <p:spPr bwMode="auto">
          <a:xfrm>
            <a:off x="3556000" y="2728914"/>
            <a:ext cx="711200" cy="369887"/>
          </a:xfrm>
          <a:prstGeom prst="rect">
            <a:avLst/>
          </a:prstGeom>
          <a:noFill/>
          <a:ln w="9525">
            <a:noFill/>
            <a:miter lim="800000"/>
            <a:headEnd/>
            <a:tailEnd/>
          </a:ln>
        </p:spPr>
        <p:txBody>
          <a:bodyPr>
            <a:spAutoFit/>
          </a:bodyPr>
          <a:lstStyle/>
          <a:p>
            <a:r>
              <a:rPr lang="en-US">
                <a:latin typeface="Calibri" pitchFamily="34" charset="0"/>
              </a:rPr>
              <a:t>300 </a:t>
            </a:r>
          </a:p>
        </p:txBody>
      </p:sp>
      <p:cxnSp>
        <p:nvCxnSpPr>
          <p:cNvPr id="10" name="Straight Connector 9"/>
          <p:cNvCxnSpPr>
            <a:endCxn id="6" idx="3"/>
          </p:cNvCxnSpPr>
          <p:nvPr/>
        </p:nvCxnSpPr>
        <p:spPr>
          <a:xfrm flipV="1">
            <a:off x="1828800" y="2281239"/>
            <a:ext cx="6858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3352800" y="2347913"/>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394" name="TextBox 11"/>
          <p:cNvSpPr txBox="1">
            <a:spLocks noChangeArrowheads="1"/>
          </p:cNvSpPr>
          <p:nvPr/>
        </p:nvSpPr>
        <p:spPr bwMode="auto">
          <a:xfrm>
            <a:off x="1320800" y="2359025"/>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4395" name="TextBox 12"/>
          <p:cNvSpPr txBox="1">
            <a:spLocks noChangeArrowheads="1"/>
          </p:cNvSpPr>
          <p:nvPr/>
        </p:nvSpPr>
        <p:spPr bwMode="auto">
          <a:xfrm>
            <a:off x="2641600" y="1597025"/>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4396" name="TextBox 13"/>
          <p:cNvSpPr txBox="1">
            <a:spLocks noChangeArrowheads="1"/>
          </p:cNvSpPr>
          <p:nvPr/>
        </p:nvSpPr>
        <p:spPr bwMode="auto">
          <a:xfrm>
            <a:off x="3657600" y="2359025"/>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 name="Oval 14"/>
          <p:cNvSpPr/>
          <p:nvPr/>
        </p:nvSpPr>
        <p:spPr>
          <a:xfrm>
            <a:off x="2946400" y="3646488"/>
            <a:ext cx="1219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4398" name="TextBox 15"/>
          <p:cNvSpPr txBox="1">
            <a:spLocks noChangeArrowheads="1"/>
          </p:cNvSpPr>
          <p:nvPr/>
        </p:nvSpPr>
        <p:spPr bwMode="auto">
          <a:xfrm>
            <a:off x="3149600" y="3722688"/>
            <a:ext cx="711200" cy="368300"/>
          </a:xfrm>
          <a:prstGeom prst="rect">
            <a:avLst/>
          </a:prstGeom>
          <a:noFill/>
          <a:ln w="9525">
            <a:noFill/>
            <a:miter lim="800000"/>
            <a:headEnd/>
            <a:tailEnd/>
          </a:ln>
        </p:spPr>
        <p:txBody>
          <a:bodyPr>
            <a:spAutoFit/>
          </a:bodyPr>
          <a:lstStyle/>
          <a:p>
            <a:r>
              <a:rPr lang="en-US">
                <a:latin typeface="Calibri" pitchFamily="34" charset="0"/>
              </a:rPr>
              <a:t>270 </a:t>
            </a:r>
          </a:p>
        </p:txBody>
      </p:sp>
      <p:cxnSp>
        <p:nvCxnSpPr>
          <p:cNvPr id="17" name="Straight Connector 16"/>
          <p:cNvCxnSpPr>
            <a:stCxn id="15" idx="0"/>
          </p:cNvCxnSpPr>
          <p:nvPr/>
        </p:nvCxnSpPr>
        <p:spPr>
          <a:xfrm rot="5400000" flipH="1" flipV="1">
            <a:off x="3559969" y="3269457"/>
            <a:ext cx="373063"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400" name="TextBox 17"/>
          <p:cNvSpPr txBox="1">
            <a:spLocks noChangeArrowheads="1"/>
          </p:cNvSpPr>
          <p:nvPr/>
        </p:nvSpPr>
        <p:spPr bwMode="auto">
          <a:xfrm>
            <a:off x="3048000" y="3352800"/>
            <a:ext cx="508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2032000" y="4572001"/>
            <a:ext cx="12192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4402" name="TextBox 19"/>
          <p:cNvSpPr txBox="1">
            <a:spLocks noChangeArrowheads="1"/>
          </p:cNvSpPr>
          <p:nvPr/>
        </p:nvSpPr>
        <p:spPr bwMode="auto">
          <a:xfrm>
            <a:off x="2235200" y="4724400"/>
            <a:ext cx="711200" cy="369888"/>
          </a:xfrm>
          <a:prstGeom prst="rect">
            <a:avLst/>
          </a:prstGeom>
          <a:noFill/>
          <a:ln w="9525">
            <a:noFill/>
            <a:miter lim="800000"/>
            <a:headEnd/>
            <a:tailEnd/>
          </a:ln>
        </p:spPr>
        <p:txBody>
          <a:bodyPr>
            <a:spAutoFit/>
          </a:bodyPr>
          <a:lstStyle/>
          <a:p>
            <a:r>
              <a:rPr lang="en-US">
                <a:latin typeface="Calibri" pitchFamily="34" charset="0"/>
              </a:rPr>
              <a:t>250 </a:t>
            </a:r>
          </a:p>
        </p:txBody>
      </p:sp>
      <p:cxnSp>
        <p:nvCxnSpPr>
          <p:cNvPr id="21" name="Straight Connector 20"/>
          <p:cNvCxnSpPr>
            <a:stCxn id="19" idx="0"/>
            <a:endCxn id="15" idx="3"/>
          </p:cNvCxnSpPr>
          <p:nvPr/>
        </p:nvCxnSpPr>
        <p:spPr>
          <a:xfrm rot="5400000" flipH="1" flipV="1">
            <a:off x="2685257" y="4133057"/>
            <a:ext cx="395287" cy="482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404" name="TextBox 21"/>
          <p:cNvSpPr txBox="1">
            <a:spLocks noChangeArrowheads="1"/>
          </p:cNvSpPr>
          <p:nvPr/>
        </p:nvSpPr>
        <p:spPr bwMode="auto">
          <a:xfrm>
            <a:off x="2133600" y="41910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Content Placeholder 2"/>
          <p:cNvSpPr>
            <a:spLocks noGrp="1"/>
          </p:cNvSpPr>
          <p:nvPr>
            <p:ph idx="1"/>
          </p:nvPr>
        </p:nvSpPr>
        <p:spPr>
          <a:xfrm>
            <a:off x="1371600" y="152400"/>
            <a:ext cx="10515600" cy="6477000"/>
          </a:xfrm>
        </p:spPr>
        <p:txBody>
          <a:bodyPr/>
          <a:lstStyle/>
          <a:p>
            <a:pPr>
              <a:buFont typeface="Arial" charset="0"/>
              <a:buNone/>
            </a:pPr>
            <a:r>
              <a:rPr lang="en-US" sz="2800" dirty="0" smtClean="0">
                <a:latin typeface="Times New Roman" pitchFamily="18" charset="0"/>
                <a:cs typeface="Times New Roman" pitchFamily="18" charset="0"/>
              </a:rPr>
              <a:t>Second  single rotation is done at the node where the imbalance was found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at node 300.</a:t>
            </a:r>
          </a:p>
          <a:p>
            <a:pPr>
              <a:buFont typeface="Arial" charset="0"/>
              <a:buNone/>
            </a:pPr>
            <a:endParaRPr lang="en-US" sz="2800" u="sng" dirty="0" smtClean="0">
              <a:latin typeface="Times New Roman" pitchFamily="18" charset="0"/>
              <a:cs typeface="Times New Roman" pitchFamily="18" charset="0"/>
            </a:endParaRPr>
          </a:p>
          <a:p>
            <a:pPr>
              <a:buFont typeface="Arial" charset="0"/>
              <a:buNone/>
            </a:pPr>
            <a:endParaRPr lang="en-US" sz="2800" u="sng" dirty="0" smtClean="0">
              <a:latin typeface="Times New Roman" pitchFamily="18" charset="0"/>
              <a:cs typeface="Times New Roman" pitchFamily="18" charset="0"/>
            </a:endParaRPr>
          </a:p>
          <a:p>
            <a:pPr>
              <a:buFont typeface="Arial" charset="0"/>
              <a:buNone/>
            </a:pPr>
            <a:r>
              <a:rPr lang="en-US" sz="2800" u="sng" dirty="0" smtClean="0">
                <a:latin typeface="Times New Roman" pitchFamily="18" charset="0"/>
                <a:cs typeface="Times New Roman" pitchFamily="18" charset="0"/>
              </a:rPr>
              <a:t>After Rotating right at 300: ( second single rotation(R))</a:t>
            </a:r>
          </a:p>
          <a:p>
            <a:pPr>
              <a:buFont typeface="Arial" charset="0"/>
              <a:buNone/>
            </a:pPr>
            <a:endParaRPr lang="en-US" sz="2800" u="sng"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a:p>
            <a:pPr>
              <a:buFont typeface="Arial" charset="0"/>
              <a:buNone/>
            </a:pPr>
            <a:r>
              <a:rPr lang="en-US" sz="2800" dirty="0" smtClean="0">
                <a:latin typeface="Times New Roman" pitchFamily="18" charset="0"/>
                <a:cs typeface="Times New Roman" pitchFamily="18" charset="0"/>
              </a:rPr>
              <a:t>Hence  after 2 rotations (LR) rotations tree is balanced.</a:t>
            </a:r>
          </a:p>
          <a:p>
            <a:pPr>
              <a:buFont typeface="Arial" charset="0"/>
              <a:buNone/>
            </a:pPr>
            <a:endParaRPr lang="en-US" sz="2800" dirty="0" smtClean="0">
              <a:latin typeface="Times New Roman" pitchFamily="18" charset="0"/>
              <a:cs typeface="Times New Roman" pitchFamily="18" charset="0"/>
            </a:endParaRPr>
          </a:p>
        </p:txBody>
      </p:sp>
      <p:sp>
        <p:nvSpPr>
          <p:cNvPr id="4" name="Oval 3"/>
          <p:cNvSpPr/>
          <p:nvPr/>
        </p:nvSpPr>
        <p:spPr>
          <a:xfrm>
            <a:off x="914400" y="4176713"/>
            <a:ext cx="11176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5411" name="TextBox 4"/>
          <p:cNvSpPr txBox="1">
            <a:spLocks noChangeArrowheads="1"/>
          </p:cNvSpPr>
          <p:nvPr/>
        </p:nvSpPr>
        <p:spPr bwMode="auto">
          <a:xfrm>
            <a:off x="1117600" y="4252914"/>
            <a:ext cx="812800" cy="369887"/>
          </a:xfrm>
          <a:prstGeom prst="rect">
            <a:avLst/>
          </a:prstGeom>
          <a:noFill/>
          <a:ln w="9525">
            <a:noFill/>
            <a:miter lim="800000"/>
            <a:headEnd/>
            <a:tailEnd/>
          </a:ln>
        </p:spPr>
        <p:txBody>
          <a:bodyPr>
            <a:spAutoFit/>
          </a:bodyPr>
          <a:lstStyle/>
          <a:p>
            <a:r>
              <a:rPr lang="en-US">
                <a:latin typeface="Calibri" pitchFamily="34" charset="0"/>
              </a:rPr>
              <a:t>100 </a:t>
            </a:r>
          </a:p>
        </p:txBody>
      </p:sp>
      <p:sp>
        <p:nvSpPr>
          <p:cNvPr id="6" name="Oval 5"/>
          <p:cNvSpPr/>
          <p:nvPr/>
        </p:nvSpPr>
        <p:spPr>
          <a:xfrm>
            <a:off x="2032000" y="3414713"/>
            <a:ext cx="1219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5413" name="TextBox 6"/>
          <p:cNvSpPr txBox="1">
            <a:spLocks noChangeArrowheads="1"/>
          </p:cNvSpPr>
          <p:nvPr/>
        </p:nvSpPr>
        <p:spPr bwMode="auto">
          <a:xfrm>
            <a:off x="2235200" y="3490914"/>
            <a:ext cx="812800" cy="369887"/>
          </a:xfrm>
          <a:prstGeom prst="rect">
            <a:avLst/>
          </a:prstGeom>
          <a:noFill/>
          <a:ln w="9525">
            <a:noFill/>
            <a:miter lim="800000"/>
            <a:headEnd/>
            <a:tailEnd/>
          </a:ln>
        </p:spPr>
        <p:txBody>
          <a:bodyPr>
            <a:spAutoFit/>
          </a:bodyPr>
          <a:lstStyle/>
          <a:p>
            <a:r>
              <a:rPr lang="en-US">
                <a:latin typeface="Calibri" pitchFamily="34" charset="0"/>
              </a:rPr>
              <a:t>200 </a:t>
            </a:r>
          </a:p>
        </p:txBody>
      </p:sp>
      <p:sp>
        <p:nvSpPr>
          <p:cNvPr id="8" name="Oval 7"/>
          <p:cNvSpPr/>
          <p:nvPr/>
        </p:nvSpPr>
        <p:spPr>
          <a:xfrm>
            <a:off x="4267200" y="4941888"/>
            <a:ext cx="1219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5415" name="TextBox 8"/>
          <p:cNvSpPr txBox="1">
            <a:spLocks noChangeArrowheads="1"/>
          </p:cNvSpPr>
          <p:nvPr/>
        </p:nvSpPr>
        <p:spPr bwMode="auto">
          <a:xfrm>
            <a:off x="4470400" y="5018088"/>
            <a:ext cx="711200" cy="368300"/>
          </a:xfrm>
          <a:prstGeom prst="rect">
            <a:avLst/>
          </a:prstGeom>
          <a:noFill/>
          <a:ln w="9525">
            <a:noFill/>
            <a:miter lim="800000"/>
            <a:headEnd/>
            <a:tailEnd/>
          </a:ln>
        </p:spPr>
        <p:txBody>
          <a:bodyPr>
            <a:spAutoFit/>
          </a:bodyPr>
          <a:lstStyle/>
          <a:p>
            <a:r>
              <a:rPr lang="en-US">
                <a:latin typeface="Calibri" pitchFamily="34" charset="0"/>
              </a:rPr>
              <a:t>300 </a:t>
            </a:r>
          </a:p>
        </p:txBody>
      </p:sp>
      <p:cxnSp>
        <p:nvCxnSpPr>
          <p:cNvPr id="10" name="Straight Connector 9"/>
          <p:cNvCxnSpPr>
            <a:endCxn id="6" idx="3"/>
          </p:cNvCxnSpPr>
          <p:nvPr/>
        </p:nvCxnSpPr>
        <p:spPr>
          <a:xfrm flipV="1">
            <a:off x="1524000" y="3805239"/>
            <a:ext cx="6858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3048000" y="3871913"/>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5418" name="TextBox 11"/>
          <p:cNvSpPr txBox="1">
            <a:spLocks noChangeArrowheads="1"/>
          </p:cNvSpPr>
          <p:nvPr/>
        </p:nvSpPr>
        <p:spPr bwMode="auto">
          <a:xfrm>
            <a:off x="1016000" y="3883025"/>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5419" name="TextBox 12"/>
          <p:cNvSpPr txBox="1">
            <a:spLocks noChangeArrowheads="1"/>
          </p:cNvSpPr>
          <p:nvPr/>
        </p:nvSpPr>
        <p:spPr bwMode="auto">
          <a:xfrm>
            <a:off x="2336800" y="3121025"/>
            <a:ext cx="508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45420" name="TextBox 13"/>
          <p:cNvSpPr txBox="1">
            <a:spLocks noChangeArrowheads="1"/>
          </p:cNvSpPr>
          <p:nvPr/>
        </p:nvSpPr>
        <p:spPr bwMode="auto">
          <a:xfrm>
            <a:off x="4470400" y="46482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 name="Oval 14"/>
          <p:cNvSpPr/>
          <p:nvPr/>
        </p:nvSpPr>
        <p:spPr>
          <a:xfrm>
            <a:off x="3048000" y="4179888"/>
            <a:ext cx="1219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5422" name="TextBox 15"/>
          <p:cNvSpPr txBox="1">
            <a:spLocks noChangeArrowheads="1"/>
          </p:cNvSpPr>
          <p:nvPr/>
        </p:nvSpPr>
        <p:spPr bwMode="auto">
          <a:xfrm>
            <a:off x="3251200" y="4256088"/>
            <a:ext cx="711200" cy="368300"/>
          </a:xfrm>
          <a:prstGeom prst="rect">
            <a:avLst/>
          </a:prstGeom>
          <a:noFill/>
          <a:ln w="9525">
            <a:noFill/>
            <a:miter lim="800000"/>
            <a:headEnd/>
            <a:tailEnd/>
          </a:ln>
        </p:spPr>
        <p:txBody>
          <a:bodyPr>
            <a:spAutoFit/>
          </a:bodyPr>
          <a:lstStyle/>
          <a:p>
            <a:r>
              <a:rPr lang="en-US">
                <a:latin typeface="Calibri" pitchFamily="34" charset="0"/>
              </a:rPr>
              <a:t>270 </a:t>
            </a:r>
          </a:p>
        </p:txBody>
      </p:sp>
      <p:cxnSp>
        <p:nvCxnSpPr>
          <p:cNvPr id="17" name="Straight Connector 16"/>
          <p:cNvCxnSpPr/>
          <p:nvPr/>
        </p:nvCxnSpPr>
        <p:spPr>
          <a:xfrm rot="16200000" flipV="1">
            <a:off x="4114800" y="4673600"/>
            <a:ext cx="3048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5424" name="TextBox 17"/>
          <p:cNvSpPr txBox="1">
            <a:spLocks noChangeArrowheads="1"/>
          </p:cNvSpPr>
          <p:nvPr/>
        </p:nvSpPr>
        <p:spPr bwMode="auto">
          <a:xfrm>
            <a:off x="3352800" y="38862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9" name="Oval 18"/>
          <p:cNvSpPr/>
          <p:nvPr/>
        </p:nvSpPr>
        <p:spPr>
          <a:xfrm>
            <a:off x="2133600" y="5018088"/>
            <a:ext cx="1219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5426" name="TextBox 19"/>
          <p:cNvSpPr txBox="1">
            <a:spLocks noChangeArrowheads="1"/>
          </p:cNvSpPr>
          <p:nvPr/>
        </p:nvSpPr>
        <p:spPr bwMode="auto">
          <a:xfrm>
            <a:off x="2336800" y="5094288"/>
            <a:ext cx="711200" cy="368300"/>
          </a:xfrm>
          <a:prstGeom prst="rect">
            <a:avLst/>
          </a:prstGeom>
          <a:noFill/>
          <a:ln w="9525">
            <a:noFill/>
            <a:miter lim="800000"/>
            <a:headEnd/>
            <a:tailEnd/>
          </a:ln>
        </p:spPr>
        <p:txBody>
          <a:bodyPr>
            <a:spAutoFit/>
          </a:bodyPr>
          <a:lstStyle/>
          <a:p>
            <a:r>
              <a:rPr lang="en-US">
                <a:latin typeface="Calibri" pitchFamily="34" charset="0"/>
              </a:rPr>
              <a:t>250 </a:t>
            </a:r>
          </a:p>
        </p:txBody>
      </p:sp>
      <p:cxnSp>
        <p:nvCxnSpPr>
          <p:cNvPr id="21" name="Straight Connector 20"/>
          <p:cNvCxnSpPr/>
          <p:nvPr/>
        </p:nvCxnSpPr>
        <p:spPr>
          <a:xfrm rot="5400000" flipH="1" flipV="1">
            <a:off x="2997200" y="4673600"/>
            <a:ext cx="3048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5428" name="TextBox 21"/>
          <p:cNvSpPr txBox="1">
            <a:spLocks noChangeArrowheads="1"/>
          </p:cNvSpPr>
          <p:nvPr/>
        </p:nvSpPr>
        <p:spPr bwMode="auto">
          <a:xfrm>
            <a:off x="2438400" y="47244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Content Placeholder 2"/>
          <p:cNvSpPr>
            <a:spLocks noGrp="1"/>
          </p:cNvSpPr>
          <p:nvPr>
            <p:ph idx="1"/>
          </p:nvPr>
        </p:nvSpPr>
        <p:spPr>
          <a:xfrm>
            <a:off x="1390650" y="228600"/>
            <a:ext cx="10496550" cy="6400800"/>
          </a:xfrm>
        </p:spPr>
        <p:txBody>
          <a:bodyPr/>
          <a:lstStyle/>
          <a:p>
            <a:pPr>
              <a:buFont typeface="Arial" charset="0"/>
              <a:buNone/>
            </a:pPr>
            <a:r>
              <a:rPr lang="en-US" sz="2800" u="sng" dirty="0" smtClean="0">
                <a:latin typeface="Times New Roman" pitchFamily="18" charset="0"/>
                <a:cs typeface="Times New Roman" pitchFamily="18" charset="0"/>
              </a:rPr>
              <a:t>Consider the following tree</a:t>
            </a:r>
          </a:p>
          <a:p>
            <a:pPr>
              <a:buFont typeface="Arial" charset="0"/>
              <a:buNone/>
            </a:pPr>
            <a:endParaRPr lang="en-US" sz="2800" dirty="0" smtClean="0">
              <a:latin typeface="Times New Roman" pitchFamily="18" charset="0"/>
              <a:cs typeface="Times New Roman" pitchFamily="18" charset="0"/>
            </a:endParaRPr>
          </a:p>
        </p:txBody>
      </p:sp>
      <p:sp>
        <p:nvSpPr>
          <p:cNvPr id="4" name="Oval 3"/>
          <p:cNvSpPr/>
          <p:nvPr/>
        </p:nvSpPr>
        <p:spPr>
          <a:xfrm>
            <a:off x="914400" y="1741488"/>
            <a:ext cx="11176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6435" name="TextBox 4"/>
          <p:cNvSpPr txBox="1">
            <a:spLocks noChangeArrowheads="1"/>
          </p:cNvSpPr>
          <p:nvPr/>
        </p:nvSpPr>
        <p:spPr bwMode="auto">
          <a:xfrm>
            <a:off x="1117600" y="1817688"/>
            <a:ext cx="812800" cy="368300"/>
          </a:xfrm>
          <a:prstGeom prst="rect">
            <a:avLst/>
          </a:prstGeom>
          <a:noFill/>
          <a:ln w="9525">
            <a:noFill/>
            <a:miter lim="800000"/>
            <a:headEnd/>
            <a:tailEnd/>
          </a:ln>
        </p:spPr>
        <p:txBody>
          <a:bodyPr>
            <a:spAutoFit/>
          </a:bodyPr>
          <a:lstStyle/>
          <a:p>
            <a:r>
              <a:rPr lang="en-US">
                <a:latin typeface="Calibri" pitchFamily="34" charset="0"/>
              </a:rPr>
              <a:t>20 </a:t>
            </a:r>
          </a:p>
        </p:txBody>
      </p:sp>
      <p:sp>
        <p:nvSpPr>
          <p:cNvPr id="6" name="Oval 5"/>
          <p:cNvSpPr/>
          <p:nvPr/>
        </p:nvSpPr>
        <p:spPr>
          <a:xfrm>
            <a:off x="2032000" y="979488"/>
            <a:ext cx="1219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6437" name="TextBox 6"/>
          <p:cNvSpPr txBox="1">
            <a:spLocks noChangeArrowheads="1"/>
          </p:cNvSpPr>
          <p:nvPr/>
        </p:nvSpPr>
        <p:spPr bwMode="auto">
          <a:xfrm>
            <a:off x="2235200" y="1055688"/>
            <a:ext cx="812800" cy="368300"/>
          </a:xfrm>
          <a:prstGeom prst="rect">
            <a:avLst/>
          </a:prstGeom>
          <a:noFill/>
          <a:ln w="9525">
            <a:noFill/>
            <a:miter lim="800000"/>
            <a:headEnd/>
            <a:tailEnd/>
          </a:ln>
        </p:spPr>
        <p:txBody>
          <a:bodyPr>
            <a:spAutoFit/>
          </a:bodyPr>
          <a:lstStyle/>
          <a:p>
            <a:r>
              <a:rPr lang="en-US">
                <a:latin typeface="Calibri" pitchFamily="34" charset="0"/>
              </a:rPr>
              <a:t>40 </a:t>
            </a:r>
          </a:p>
        </p:txBody>
      </p:sp>
      <p:sp>
        <p:nvSpPr>
          <p:cNvPr id="8" name="Oval 7"/>
          <p:cNvSpPr/>
          <p:nvPr/>
        </p:nvSpPr>
        <p:spPr>
          <a:xfrm>
            <a:off x="3048000" y="1741488"/>
            <a:ext cx="1219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6439" name="TextBox 8"/>
          <p:cNvSpPr txBox="1">
            <a:spLocks noChangeArrowheads="1"/>
          </p:cNvSpPr>
          <p:nvPr/>
        </p:nvSpPr>
        <p:spPr bwMode="auto">
          <a:xfrm>
            <a:off x="3251200" y="1817688"/>
            <a:ext cx="711200" cy="368300"/>
          </a:xfrm>
          <a:prstGeom prst="rect">
            <a:avLst/>
          </a:prstGeom>
          <a:noFill/>
          <a:ln w="9525">
            <a:noFill/>
            <a:miter lim="800000"/>
            <a:headEnd/>
            <a:tailEnd/>
          </a:ln>
        </p:spPr>
        <p:txBody>
          <a:bodyPr>
            <a:spAutoFit/>
          </a:bodyPr>
          <a:lstStyle/>
          <a:p>
            <a:r>
              <a:rPr lang="en-US">
                <a:latin typeface="Calibri" pitchFamily="34" charset="0"/>
              </a:rPr>
              <a:t>50 </a:t>
            </a:r>
          </a:p>
        </p:txBody>
      </p:sp>
      <p:cxnSp>
        <p:nvCxnSpPr>
          <p:cNvPr id="10" name="Straight Connector 9"/>
          <p:cNvCxnSpPr>
            <a:endCxn id="6" idx="3"/>
          </p:cNvCxnSpPr>
          <p:nvPr/>
        </p:nvCxnSpPr>
        <p:spPr>
          <a:xfrm flipV="1">
            <a:off x="1524000" y="1368426"/>
            <a:ext cx="68580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3048000" y="1436688"/>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442" name="TextBox 11"/>
          <p:cNvSpPr txBox="1">
            <a:spLocks noChangeArrowheads="1"/>
          </p:cNvSpPr>
          <p:nvPr/>
        </p:nvSpPr>
        <p:spPr bwMode="auto">
          <a:xfrm>
            <a:off x="1016000" y="14478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6443" name="TextBox 12"/>
          <p:cNvSpPr txBox="1">
            <a:spLocks noChangeArrowheads="1"/>
          </p:cNvSpPr>
          <p:nvPr/>
        </p:nvSpPr>
        <p:spPr bwMode="auto">
          <a:xfrm>
            <a:off x="2336800" y="6858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6444" name="TextBox 13"/>
          <p:cNvSpPr txBox="1">
            <a:spLocks noChangeArrowheads="1"/>
          </p:cNvSpPr>
          <p:nvPr/>
        </p:nvSpPr>
        <p:spPr bwMode="auto">
          <a:xfrm>
            <a:off x="3352800" y="14478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 name="Oval 14"/>
          <p:cNvSpPr/>
          <p:nvPr/>
        </p:nvSpPr>
        <p:spPr>
          <a:xfrm>
            <a:off x="1625600" y="2503488"/>
            <a:ext cx="1219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6446" name="TextBox 15"/>
          <p:cNvSpPr txBox="1">
            <a:spLocks noChangeArrowheads="1"/>
          </p:cNvSpPr>
          <p:nvPr/>
        </p:nvSpPr>
        <p:spPr bwMode="auto">
          <a:xfrm>
            <a:off x="1828800" y="2579688"/>
            <a:ext cx="711200" cy="368300"/>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17" name="Straight Connector 16"/>
          <p:cNvCxnSpPr>
            <a:endCxn id="4" idx="5"/>
          </p:cNvCxnSpPr>
          <p:nvPr/>
        </p:nvCxnSpPr>
        <p:spPr>
          <a:xfrm rot="16200000" flipV="1">
            <a:off x="1829066" y="2311666"/>
            <a:ext cx="242887" cy="16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448" name="TextBox 17"/>
          <p:cNvSpPr txBox="1">
            <a:spLocks noChangeArrowheads="1"/>
          </p:cNvSpPr>
          <p:nvPr/>
        </p:nvSpPr>
        <p:spPr bwMode="auto">
          <a:xfrm>
            <a:off x="2133600" y="2133600"/>
            <a:ext cx="508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609600" y="3276600"/>
            <a:ext cx="12192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6450" name="TextBox 19"/>
          <p:cNvSpPr txBox="1">
            <a:spLocks noChangeArrowheads="1"/>
          </p:cNvSpPr>
          <p:nvPr/>
        </p:nvSpPr>
        <p:spPr bwMode="auto">
          <a:xfrm>
            <a:off x="812800" y="3352800"/>
            <a:ext cx="711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21" name="Straight Connector 20"/>
          <p:cNvCxnSpPr/>
          <p:nvPr/>
        </p:nvCxnSpPr>
        <p:spPr>
          <a:xfrm rot="5400000" flipH="1" flipV="1">
            <a:off x="1524000" y="30480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452" name="TextBox 21"/>
          <p:cNvSpPr txBox="1">
            <a:spLocks noChangeArrowheads="1"/>
          </p:cNvSpPr>
          <p:nvPr/>
        </p:nvSpPr>
        <p:spPr bwMode="auto">
          <a:xfrm>
            <a:off x="1117600" y="2906714"/>
            <a:ext cx="508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46453" name="Rectangle 28"/>
          <p:cNvSpPr>
            <a:spLocks noChangeArrowheads="1"/>
          </p:cNvSpPr>
          <p:nvPr/>
        </p:nvSpPr>
        <p:spPr bwMode="auto">
          <a:xfrm>
            <a:off x="1409700" y="4114800"/>
            <a:ext cx="10172700" cy="1384995"/>
          </a:xfrm>
          <a:prstGeom prst="rect">
            <a:avLst/>
          </a:prstGeom>
          <a:noFill/>
          <a:ln w="9525">
            <a:noFill/>
            <a:miter lim="800000"/>
            <a:headEnd/>
            <a:tailEnd/>
          </a:ln>
        </p:spPr>
        <p:txBody>
          <a:bodyPr wrap="square">
            <a:spAutoFit/>
          </a:bodyPr>
          <a:lstStyle/>
          <a:p>
            <a:pPr algn="just"/>
            <a:r>
              <a:rPr lang="en-US" sz="2800" dirty="0">
                <a:latin typeface="Times New Roman" pitchFamily="18" charset="0"/>
                <a:cs typeface="Times New Roman" pitchFamily="18" charset="0"/>
              </a:rPr>
              <a:t>Here youngest ancestor out of balance is 20. two nodes (35 and 30) immediately below the path are not in a straight line . Here we need double rotations( two single rotations). </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Content Placeholder 2"/>
          <p:cNvSpPr>
            <a:spLocks noGrp="1"/>
          </p:cNvSpPr>
          <p:nvPr>
            <p:ph idx="1"/>
          </p:nvPr>
        </p:nvSpPr>
        <p:spPr>
          <a:xfrm>
            <a:off x="1409700" y="228600"/>
            <a:ext cx="10477500" cy="6477000"/>
          </a:xfrm>
        </p:spPr>
        <p:txBody>
          <a:bodyPr/>
          <a:lstStyle/>
          <a:p>
            <a:pPr>
              <a:buFont typeface="Arial" charset="0"/>
              <a:buNone/>
            </a:pPr>
            <a:r>
              <a:rPr lang="en-US" sz="2800" dirty="0" smtClean="0">
                <a:latin typeface="Times New Roman" pitchFamily="18" charset="0"/>
                <a:cs typeface="Times New Roman" pitchFamily="18" charset="0"/>
              </a:rPr>
              <a:t>First single rotation is done at the first layer below the node where imbalance is detected.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at node 35.</a:t>
            </a:r>
          </a:p>
          <a:p>
            <a:pPr>
              <a:buFont typeface="Arial" charset="0"/>
              <a:buNone/>
            </a:pPr>
            <a:r>
              <a:rPr lang="en-US" sz="2800" u="sng" dirty="0" smtClean="0">
                <a:latin typeface="Times New Roman" pitchFamily="18" charset="0"/>
                <a:cs typeface="Times New Roman" pitchFamily="18" charset="0"/>
              </a:rPr>
              <a:t>After Rotating right at 35</a:t>
            </a:r>
            <a:r>
              <a:rPr lang="en-US" sz="2800" u="sng" dirty="0" smtClean="0">
                <a:latin typeface="Times New Roman" pitchFamily="18" charset="0"/>
                <a:cs typeface="Times New Roman" pitchFamily="18" charset="0"/>
                <a:sym typeface="Wingdings" pitchFamily="2" charset="2"/>
              </a:rPr>
              <a:t>:( first single rotation(R)) </a:t>
            </a:r>
            <a:endParaRPr lang="en-US" sz="2800" u="sng"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p:txBody>
      </p:sp>
      <p:sp>
        <p:nvSpPr>
          <p:cNvPr id="23" name="Oval 22"/>
          <p:cNvSpPr/>
          <p:nvPr/>
        </p:nvSpPr>
        <p:spPr>
          <a:xfrm>
            <a:off x="1016000" y="2884488"/>
            <a:ext cx="11176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459" name="TextBox 23"/>
          <p:cNvSpPr txBox="1">
            <a:spLocks noChangeArrowheads="1"/>
          </p:cNvSpPr>
          <p:nvPr/>
        </p:nvSpPr>
        <p:spPr bwMode="auto">
          <a:xfrm>
            <a:off x="1219200" y="2960688"/>
            <a:ext cx="812800" cy="368300"/>
          </a:xfrm>
          <a:prstGeom prst="rect">
            <a:avLst/>
          </a:prstGeom>
          <a:noFill/>
          <a:ln w="9525">
            <a:noFill/>
            <a:miter lim="800000"/>
            <a:headEnd/>
            <a:tailEnd/>
          </a:ln>
        </p:spPr>
        <p:txBody>
          <a:bodyPr>
            <a:spAutoFit/>
          </a:bodyPr>
          <a:lstStyle/>
          <a:p>
            <a:r>
              <a:rPr lang="en-US">
                <a:latin typeface="Calibri" pitchFamily="34" charset="0"/>
              </a:rPr>
              <a:t>20 </a:t>
            </a:r>
          </a:p>
        </p:txBody>
      </p:sp>
      <p:sp>
        <p:nvSpPr>
          <p:cNvPr id="25" name="Oval 24"/>
          <p:cNvSpPr/>
          <p:nvPr/>
        </p:nvSpPr>
        <p:spPr>
          <a:xfrm>
            <a:off x="2133600" y="2122488"/>
            <a:ext cx="1219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461" name="TextBox 25"/>
          <p:cNvSpPr txBox="1">
            <a:spLocks noChangeArrowheads="1"/>
          </p:cNvSpPr>
          <p:nvPr/>
        </p:nvSpPr>
        <p:spPr bwMode="auto">
          <a:xfrm>
            <a:off x="2336800" y="2198688"/>
            <a:ext cx="812800" cy="368300"/>
          </a:xfrm>
          <a:prstGeom prst="rect">
            <a:avLst/>
          </a:prstGeom>
          <a:noFill/>
          <a:ln w="9525">
            <a:noFill/>
            <a:miter lim="800000"/>
            <a:headEnd/>
            <a:tailEnd/>
          </a:ln>
        </p:spPr>
        <p:txBody>
          <a:bodyPr>
            <a:spAutoFit/>
          </a:bodyPr>
          <a:lstStyle/>
          <a:p>
            <a:r>
              <a:rPr lang="en-US">
                <a:latin typeface="Calibri" pitchFamily="34" charset="0"/>
              </a:rPr>
              <a:t>40 </a:t>
            </a:r>
          </a:p>
        </p:txBody>
      </p:sp>
      <p:sp>
        <p:nvSpPr>
          <p:cNvPr id="27" name="Oval 26"/>
          <p:cNvSpPr/>
          <p:nvPr/>
        </p:nvSpPr>
        <p:spPr>
          <a:xfrm>
            <a:off x="3149600" y="2884488"/>
            <a:ext cx="1219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463" name="TextBox 27"/>
          <p:cNvSpPr txBox="1">
            <a:spLocks noChangeArrowheads="1"/>
          </p:cNvSpPr>
          <p:nvPr/>
        </p:nvSpPr>
        <p:spPr bwMode="auto">
          <a:xfrm>
            <a:off x="3352800" y="2960688"/>
            <a:ext cx="711200" cy="368300"/>
          </a:xfrm>
          <a:prstGeom prst="rect">
            <a:avLst/>
          </a:prstGeom>
          <a:noFill/>
          <a:ln w="9525">
            <a:noFill/>
            <a:miter lim="800000"/>
            <a:headEnd/>
            <a:tailEnd/>
          </a:ln>
        </p:spPr>
        <p:txBody>
          <a:bodyPr>
            <a:spAutoFit/>
          </a:bodyPr>
          <a:lstStyle/>
          <a:p>
            <a:r>
              <a:rPr lang="en-US">
                <a:latin typeface="Calibri" pitchFamily="34" charset="0"/>
              </a:rPr>
              <a:t>50 </a:t>
            </a:r>
          </a:p>
        </p:txBody>
      </p:sp>
      <p:cxnSp>
        <p:nvCxnSpPr>
          <p:cNvPr id="29" name="Straight Connector 28"/>
          <p:cNvCxnSpPr>
            <a:endCxn id="25" idx="3"/>
          </p:cNvCxnSpPr>
          <p:nvPr/>
        </p:nvCxnSpPr>
        <p:spPr>
          <a:xfrm flipV="1">
            <a:off x="1625600" y="2511426"/>
            <a:ext cx="68580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3149600" y="2579688"/>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7466" name="TextBox 30"/>
          <p:cNvSpPr txBox="1">
            <a:spLocks noChangeArrowheads="1"/>
          </p:cNvSpPr>
          <p:nvPr/>
        </p:nvSpPr>
        <p:spPr bwMode="auto">
          <a:xfrm>
            <a:off x="1117600" y="25908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7467" name="TextBox 31"/>
          <p:cNvSpPr txBox="1">
            <a:spLocks noChangeArrowheads="1"/>
          </p:cNvSpPr>
          <p:nvPr/>
        </p:nvSpPr>
        <p:spPr bwMode="auto">
          <a:xfrm>
            <a:off x="2438400" y="18288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7468" name="TextBox 32"/>
          <p:cNvSpPr txBox="1">
            <a:spLocks noChangeArrowheads="1"/>
          </p:cNvSpPr>
          <p:nvPr/>
        </p:nvSpPr>
        <p:spPr bwMode="auto">
          <a:xfrm>
            <a:off x="3454400" y="25908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34" name="Oval 33"/>
          <p:cNvSpPr/>
          <p:nvPr/>
        </p:nvSpPr>
        <p:spPr>
          <a:xfrm>
            <a:off x="3251200" y="4648201"/>
            <a:ext cx="12192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470" name="TextBox 34"/>
          <p:cNvSpPr txBox="1">
            <a:spLocks noChangeArrowheads="1"/>
          </p:cNvSpPr>
          <p:nvPr/>
        </p:nvSpPr>
        <p:spPr bwMode="auto">
          <a:xfrm>
            <a:off x="3556000" y="4724400"/>
            <a:ext cx="711200" cy="369888"/>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36" name="Straight Connector 35"/>
          <p:cNvCxnSpPr>
            <a:endCxn id="23" idx="5"/>
          </p:cNvCxnSpPr>
          <p:nvPr/>
        </p:nvCxnSpPr>
        <p:spPr>
          <a:xfrm rot="16200000" flipV="1">
            <a:off x="1930666" y="3454666"/>
            <a:ext cx="242887" cy="16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7472" name="TextBox 36"/>
          <p:cNvSpPr txBox="1">
            <a:spLocks noChangeArrowheads="1"/>
          </p:cNvSpPr>
          <p:nvPr/>
        </p:nvSpPr>
        <p:spPr bwMode="auto">
          <a:xfrm>
            <a:off x="2235200" y="3276600"/>
            <a:ext cx="7112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38" name="Oval 37"/>
          <p:cNvSpPr/>
          <p:nvPr/>
        </p:nvSpPr>
        <p:spPr>
          <a:xfrm>
            <a:off x="1828800" y="3657601"/>
            <a:ext cx="12192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474" name="TextBox 38"/>
          <p:cNvSpPr txBox="1">
            <a:spLocks noChangeArrowheads="1"/>
          </p:cNvSpPr>
          <p:nvPr/>
        </p:nvSpPr>
        <p:spPr bwMode="auto">
          <a:xfrm>
            <a:off x="2133600" y="3810000"/>
            <a:ext cx="711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40" name="Straight Connector 39"/>
          <p:cNvCxnSpPr>
            <a:stCxn id="34" idx="1"/>
          </p:cNvCxnSpPr>
          <p:nvPr/>
        </p:nvCxnSpPr>
        <p:spPr>
          <a:xfrm rot="16200000" flipV="1">
            <a:off x="2850356" y="4160044"/>
            <a:ext cx="471488"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7476" name="TextBox 40"/>
          <p:cNvSpPr txBox="1">
            <a:spLocks noChangeArrowheads="1"/>
          </p:cNvSpPr>
          <p:nvPr/>
        </p:nvSpPr>
        <p:spPr bwMode="auto">
          <a:xfrm>
            <a:off x="3759200" y="42672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Content Placeholder 2"/>
          <p:cNvSpPr>
            <a:spLocks noGrp="1"/>
          </p:cNvSpPr>
          <p:nvPr>
            <p:ph idx="1"/>
          </p:nvPr>
        </p:nvSpPr>
        <p:spPr>
          <a:xfrm>
            <a:off x="1333500" y="152400"/>
            <a:ext cx="10553700" cy="6477000"/>
          </a:xfrm>
        </p:spPr>
        <p:txBody>
          <a:bodyPr/>
          <a:lstStyle/>
          <a:p>
            <a:pPr>
              <a:buFont typeface="Arial" charset="0"/>
              <a:buNone/>
            </a:pPr>
            <a:endParaRPr lang="en-US" sz="2800" u="sng" dirty="0" smtClean="0">
              <a:latin typeface="Times New Roman" pitchFamily="18" charset="0"/>
              <a:cs typeface="Times New Roman" pitchFamily="18" charset="0"/>
            </a:endParaRPr>
          </a:p>
          <a:p>
            <a:pPr>
              <a:buFont typeface="Arial" charset="0"/>
              <a:buNone/>
            </a:pPr>
            <a:endParaRPr lang="en-US" sz="2800" u="sng" dirty="0" smtClean="0">
              <a:latin typeface="Times New Roman" pitchFamily="18" charset="0"/>
              <a:cs typeface="Times New Roman" pitchFamily="18" charset="0"/>
            </a:endParaRPr>
          </a:p>
          <a:p>
            <a:pPr>
              <a:buFont typeface="Arial" charset="0"/>
              <a:buNone/>
            </a:pPr>
            <a:endParaRPr lang="en-US" sz="2800" u="sng" dirty="0" smtClean="0">
              <a:latin typeface="Times New Roman" pitchFamily="18" charset="0"/>
              <a:cs typeface="Times New Roman" pitchFamily="18" charset="0"/>
            </a:endParaRPr>
          </a:p>
          <a:p>
            <a:pPr>
              <a:buFont typeface="Arial" charset="0"/>
              <a:buNone/>
            </a:pPr>
            <a:endParaRPr lang="en-US" sz="2800" u="sng" dirty="0" smtClean="0">
              <a:latin typeface="Times New Roman" pitchFamily="18" charset="0"/>
              <a:cs typeface="Times New Roman" pitchFamily="18" charset="0"/>
            </a:endParaRPr>
          </a:p>
          <a:p>
            <a:pPr>
              <a:buFont typeface="Arial" charset="0"/>
              <a:buNone/>
            </a:pPr>
            <a:r>
              <a:rPr lang="en-US" sz="2800" u="sng" dirty="0" smtClean="0">
                <a:latin typeface="Times New Roman" pitchFamily="18" charset="0"/>
                <a:cs typeface="Times New Roman" pitchFamily="18" charset="0"/>
              </a:rPr>
              <a:t>After Rotating left at 20: ( second single rotation(L))</a:t>
            </a:r>
          </a:p>
          <a:p>
            <a:pPr>
              <a:buFont typeface="Arial" charset="0"/>
              <a:buNone/>
            </a:pPr>
            <a:endParaRPr lang="en-US" sz="2800" u="sng" dirty="0" smtClean="0">
              <a:latin typeface="Times New Roman" pitchFamily="18" charset="0"/>
              <a:cs typeface="Times New Roman" pitchFamily="18" charset="0"/>
            </a:endParaRPr>
          </a:p>
          <a:p>
            <a:pPr>
              <a:buFont typeface="Arial" charset="0"/>
              <a:buNone/>
            </a:pPr>
            <a:endParaRPr lang="en-US" sz="2800" u="sng"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a:p>
            <a:pPr>
              <a:buFont typeface="Arial" charset="0"/>
              <a:buNone/>
            </a:pPr>
            <a:r>
              <a:rPr lang="en-US" sz="2800" dirty="0" smtClean="0">
                <a:latin typeface="Times New Roman" pitchFamily="18" charset="0"/>
                <a:cs typeface="Times New Roman" pitchFamily="18" charset="0"/>
              </a:rPr>
              <a:t>Hence  after 2 rotations (RL) rotations tree is balanced.</a:t>
            </a:r>
          </a:p>
          <a:p>
            <a:pPr>
              <a:buFont typeface="Arial" charset="0"/>
              <a:buNone/>
            </a:pPr>
            <a:endParaRPr lang="en-US" sz="2800" dirty="0" smtClean="0">
              <a:latin typeface="Times New Roman" pitchFamily="18" charset="0"/>
              <a:cs typeface="Times New Roman" pitchFamily="18" charset="0"/>
            </a:endParaRPr>
          </a:p>
        </p:txBody>
      </p:sp>
      <p:sp>
        <p:nvSpPr>
          <p:cNvPr id="23" name="Oval 22"/>
          <p:cNvSpPr/>
          <p:nvPr/>
        </p:nvSpPr>
        <p:spPr>
          <a:xfrm>
            <a:off x="1524000" y="5018088"/>
            <a:ext cx="11176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8483" name="TextBox 23"/>
          <p:cNvSpPr txBox="1">
            <a:spLocks noChangeArrowheads="1"/>
          </p:cNvSpPr>
          <p:nvPr/>
        </p:nvSpPr>
        <p:spPr bwMode="auto">
          <a:xfrm>
            <a:off x="1727200" y="5094288"/>
            <a:ext cx="812800" cy="368300"/>
          </a:xfrm>
          <a:prstGeom prst="rect">
            <a:avLst/>
          </a:prstGeom>
          <a:noFill/>
          <a:ln w="9525">
            <a:noFill/>
            <a:miter lim="800000"/>
            <a:headEnd/>
            <a:tailEnd/>
          </a:ln>
        </p:spPr>
        <p:txBody>
          <a:bodyPr>
            <a:spAutoFit/>
          </a:bodyPr>
          <a:lstStyle/>
          <a:p>
            <a:r>
              <a:rPr lang="en-US">
                <a:latin typeface="Calibri" pitchFamily="34" charset="0"/>
              </a:rPr>
              <a:t>20 </a:t>
            </a:r>
          </a:p>
        </p:txBody>
      </p:sp>
      <p:sp>
        <p:nvSpPr>
          <p:cNvPr id="25" name="Oval 24"/>
          <p:cNvSpPr/>
          <p:nvPr/>
        </p:nvSpPr>
        <p:spPr>
          <a:xfrm>
            <a:off x="3454400" y="3036888"/>
            <a:ext cx="1219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8485" name="TextBox 25"/>
          <p:cNvSpPr txBox="1">
            <a:spLocks noChangeArrowheads="1"/>
          </p:cNvSpPr>
          <p:nvPr/>
        </p:nvSpPr>
        <p:spPr bwMode="auto">
          <a:xfrm>
            <a:off x="3657600" y="3113088"/>
            <a:ext cx="812800" cy="368300"/>
          </a:xfrm>
          <a:prstGeom prst="rect">
            <a:avLst/>
          </a:prstGeom>
          <a:noFill/>
          <a:ln w="9525">
            <a:noFill/>
            <a:miter lim="800000"/>
            <a:headEnd/>
            <a:tailEnd/>
          </a:ln>
        </p:spPr>
        <p:txBody>
          <a:bodyPr>
            <a:spAutoFit/>
          </a:bodyPr>
          <a:lstStyle/>
          <a:p>
            <a:r>
              <a:rPr lang="en-US">
                <a:latin typeface="Calibri" pitchFamily="34" charset="0"/>
              </a:rPr>
              <a:t>40 </a:t>
            </a:r>
          </a:p>
        </p:txBody>
      </p:sp>
      <p:sp>
        <p:nvSpPr>
          <p:cNvPr id="27" name="Oval 26"/>
          <p:cNvSpPr/>
          <p:nvPr/>
        </p:nvSpPr>
        <p:spPr>
          <a:xfrm>
            <a:off x="4470400" y="3798888"/>
            <a:ext cx="1219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8487" name="TextBox 27"/>
          <p:cNvSpPr txBox="1">
            <a:spLocks noChangeArrowheads="1"/>
          </p:cNvSpPr>
          <p:nvPr/>
        </p:nvSpPr>
        <p:spPr bwMode="auto">
          <a:xfrm>
            <a:off x="4673600" y="3875088"/>
            <a:ext cx="711200" cy="368300"/>
          </a:xfrm>
          <a:prstGeom prst="rect">
            <a:avLst/>
          </a:prstGeom>
          <a:noFill/>
          <a:ln w="9525">
            <a:noFill/>
            <a:miter lim="800000"/>
            <a:headEnd/>
            <a:tailEnd/>
          </a:ln>
        </p:spPr>
        <p:txBody>
          <a:bodyPr>
            <a:spAutoFit/>
          </a:bodyPr>
          <a:lstStyle/>
          <a:p>
            <a:r>
              <a:rPr lang="en-US">
                <a:latin typeface="Calibri" pitchFamily="34" charset="0"/>
              </a:rPr>
              <a:t>50 </a:t>
            </a:r>
          </a:p>
        </p:txBody>
      </p:sp>
      <p:cxnSp>
        <p:nvCxnSpPr>
          <p:cNvPr id="29" name="Straight Connector 28"/>
          <p:cNvCxnSpPr>
            <a:endCxn id="25" idx="3"/>
          </p:cNvCxnSpPr>
          <p:nvPr/>
        </p:nvCxnSpPr>
        <p:spPr>
          <a:xfrm flipV="1">
            <a:off x="2946400" y="3425826"/>
            <a:ext cx="68580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4470400" y="3494088"/>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490" name="TextBox 30"/>
          <p:cNvSpPr txBox="1">
            <a:spLocks noChangeArrowheads="1"/>
          </p:cNvSpPr>
          <p:nvPr/>
        </p:nvSpPr>
        <p:spPr bwMode="auto">
          <a:xfrm>
            <a:off x="2438400" y="35052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8491" name="TextBox 31"/>
          <p:cNvSpPr txBox="1">
            <a:spLocks noChangeArrowheads="1"/>
          </p:cNvSpPr>
          <p:nvPr/>
        </p:nvSpPr>
        <p:spPr bwMode="auto">
          <a:xfrm>
            <a:off x="3860800" y="2667000"/>
            <a:ext cx="508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48492" name="TextBox 32"/>
          <p:cNvSpPr txBox="1">
            <a:spLocks noChangeArrowheads="1"/>
          </p:cNvSpPr>
          <p:nvPr/>
        </p:nvSpPr>
        <p:spPr bwMode="auto">
          <a:xfrm>
            <a:off x="4775200" y="35052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34" name="Oval 33"/>
          <p:cNvSpPr/>
          <p:nvPr/>
        </p:nvSpPr>
        <p:spPr>
          <a:xfrm>
            <a:off x="3048000" y="4876801"/>
            <a:ext cx="12192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8494" name="TextBox 34"/>
          <p:cNvSpPr txBox="1">
            <a:spLocks noChangeArrowheads="1"/>
          </p:cNvSpPr>
          <p:nvPr/>
        </p:nvSpPr>
        <p:spPr bwMode="auto">
          <a:xfrm>
            <a:off x="3352800" y="4953000"/>
            <a:ext cx="711200" cy="369888"/>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36" name="Straight Connector 35"/>
          <p:cNvCxnSpPr/>
          <p:nvPr/>
        </p:nvCxnSpPr>
        <p:spPr>
          <a:xfrm rot="5400000" flipH="1" flipV="1">
            <a:off x="1968500" y="4584700"/>
            <a:ext cx="533400"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496" name="TextBox 36"/>
          <p:cNvSpPr txBox="1">
            <a:spLocks noChangeArrowheads="1"/>
          </p:cNvSpPr>
          <p:nvPr/>
        </p:nvSpPr>
        <p:spPr bwMode="auto">
          <a:xfrm>
            <a:off x="1524000" y="4637088"/>
            <a:ext cx="7112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38" name="Oval 37"/>
          <p:cNvSpPr/>
          <p:nvPr/>
        </p:nvSpPr>
        <p:spPr>
          <a:xfrm>
            <a:off x="2133600" y="3886201"/>
            <a:ext cx="12192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8498" name="TextBox 38"/>
          <p:cNvSpPr txBox="1">
            <a:spLocks noChangeArrowheads="1"/>
          </p:cNvSpPr>
          <p:nvPr/>
        </p:nvSpPr>
        <p:spPr bwMode="auto">
          <a:xfrm>
            <a:off x="2438400" y="4038600"/>
            <a:ext cx="711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40" name="Straight Connector 39"/>
          <p:cNvCxnSpPr/>
          <p:nvPr/>
        </p:nvCxnSpPr>
        <p:spPr>
          <a:xfrm rot="16200000" flipV="1">
            <a:off x="2971800" y="4495800"/>
            <a:ext cx="4572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500" name="TextBox 40"/>
          <p:cNvSpPr txBox="1">
            <a:spLocks noChangeArrowheads="1"/>
          </p:cNvSpPr>
          <p:nvPr/>
        </p:nvSpPr>
        <p:spPr bwMode="auto">
          <a:xfrm>
            <a:off x="3556000" y="44958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8501" name="Rectangle 21"/>
          <p:cNvSpPr>
            <a:spLocks noChangeArrowheads="1"/>
          </p:cNvSpPr>
          <p:nvPr/>
        </p:nvSpPr>
        <p:spPr bwMode="auto">
          <a:xfrm>
            <a:off x="1409700" y="420689"/>
            <a:ext cx="10477500" cy="954087"/>
          </a:xfrm>
          <a:prstGeom prst="rect">
            <a:avLst/>
          </a:prstGeom>
          <a:noFill/>
          <a:ln w="9525">
            <a:noFill/>
            <a:miter lim="800000"/>
            <a:headEnd/>
            <a:tailEnd/>
          </a:ln>
        </p:spPr>
        <p:txBody>
          <a:bodyPr wrap="square">
            <a:spAutoFit/>
          </a:bodyPr>
          <a:lstStyle/>
          <a:p>
            <a:r>
              <a:rPr lang="en-US" sz="2800" dirty="0">
                <a:latin typeface="Times New Roman" pitchFamily="18" charset="0"/>
                <a:cs typeface="Times New Roman" pitchFamily="18" charset="0"/>
              </a:rPr>
              <a:t>Second  single rotation is done at the node where the imbalance was found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at node 20.</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1150" y="228600"/>
            <a:ext cx="10306050" cy="6400800"/>
          </a:xfrm>
        </p:spPr>
        <p:txBody>
          <a:bodyPr rtlCol="0">
            <a:normAutofit/>
          </a:bodyPr>
          <a:lstStyle/>
          <a:p>
            <a:pPr fontAlgn="auto">
              <a:lnSpc>
                <a:spcPct val="60000"/>
              </a:lnSpc>
              <a:spcAft>
                <a:spcPts val="0"/>
              </a:spcAft>
              <a:buFont typeface="Arial" pitchFamily="34" charset="0"/>
              <a:buNone/>
              <a:defRPr/>
            </a:pPr>
            <a:r>
              <a:rPr lang="en-US" sz="2800" u="sng" dirty="0" smtClean="0">
                <a:latin typeface="Times New Roman" pitchFamily="18" charset="0"/>
                <a:cs typeface="Times New Roman" pitchFamily="18" charset="0"/>
              </a:rPr>
              <a:t>Single R-Rotation:</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If there is a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whose balance factor is 1( left heavy) and if an item is inserted to the left of its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resulting in a straight line, a single right rotation is sufficient to rebalance the tree.</a:t>
            </a:r>
          </a:p>
          <a:p>
            <a:pPr fontAlgn="auto">
              <a:lnSpc>
                <a:spcPct val="60000"/>
              </a:lnSpc>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lnSpc>
                <a:spcPct val="60000"/>
              </a:lnSpc>
              <a:spcAft>
                <a:spcPts val="0"/>
              </a:spcAft>
              <a:buFont typeface="Arial" pitchFamily="34" charset="0"/>
              <a:buNone/>
              <a:defRPr/>
            </a:pPr>
            <a:r>
              <a:rPr lang="en-US" sz="2800" dirty="0" err="1" smtClean="0">
                <a:latin typeface="Times New Roman" pitchFamily="18" charset="0"/>
                <a:cs typeface="Times New Roman" pitchFamily="18" charset="0"/>
              </a:rPr>
              <a:t>Algo</a:t>
            </a:r>
            <a:r>
              <a:rPr lang="en-US" sz="2800" dirty="0" smtClean="0">
                <a:latin typeface="Times New Roman" pitchFamily="18" charset="0"/>
                <a:cs typeface="Times New Roman" pitchFamily="18" charset="0"/>
              </a:rPr>
              <a:t>:</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I/P: The node X where right-rotation takes place.</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O/P: returns root of right-rotated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a:t>
            </a:r>
          </a:p>
          <a:p>
            <a:pPr fontAlgn="auto">
              <a:lnSpc>
                <a:spcPct val="60000"/>
              </a:lnSpc>
              <a:spcAft>
                <a:spcPts val="0"/>
              </a:spcAft>
              <a:buFont typeface="Arial" pitchFamily="34" charset="0"/>
              <a:buChar char="•"/>
              <a:defRPr/>
            </a:pPr>
            <a:endParaRPr lang="en-US" sz="2800" dirty="0" smtClean="0">
              <a:latin typeface="Times New Roman" pitchFamily="18" charset="0"/>
              <a:cs typeface="Times New Roman" pitchFamily="18" charset="0"/>
            </a:endParaRP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1: obtain the left child of node to be rotated.</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Y=left(X)</a:t>
            </a: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2: obtain the right child of Y.</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Z=right(Y)</a:t>
            </a: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3: rotate towards right.</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right(Y)=X</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left(X)=Z	 </a:t>
            </a: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4: return the root of right rotated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return Y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Content Placeholder 2"/>
          <p:cNvSpPr>
            <a:spLocks noGrp="1"/>
          </p:cNvSpPr>
          <p:nvPr>
            <p:ph idx="1"/>
          </p:nvPr>
        </p:nvSpPr>
        <p:spPr>
          <a:xfrm>
            <a:off x="1485900" y="152400"/>
            <a:ext cx="10401300" cy="6553200"/>
          </a:xfrm>
        </p:spPr>
        <p:txBody>
          <a:bodyPr/>
          <a:lstStyle/>
          <a:p>
            <a:pPr>
              <a:buFont typeface="Arial" charset="0"/>
              <a:buNone/>
            </a:pPr>
            <a:r>
              <a:rPr lang="en-US" sz="2800" dirty="0" smtClean="0">
                <a:latin typeface="Times New Roman" pitchFamily="18" charset="0"/>
                <a:cs typeface="Times New Roman" pitchFamily="18" charset="0"/>
              </a:rPr>
              <a:t>Ex1:</a:t>
            </a:r>
            <a:r>
              <a:rPr lang="en-US" dirty="0" smtClean="0"/>
              <a:t>	</a:t>
            </a:r>
          </a:p>
          <a:p>
            <a:pPr>
              <a:buFont typeface="Arial" charset="0"/>
              <a:buNone/>
            </a:pPr>
            <a:endParaRPr lang="en-US" dirty="0" smtClean="0"/>
          </a:p>
          <a:p>
            <a:pPr>
              <a:buFont typeface="Arial" charset="0"/>
              <a:buNone/>
            </a:pPr>
            <a:endParaRPr lang="en-US" dirty="0" smtClean="0"/>
          </a:p>
          <a:p>
            <a:pPr>
              <a:buFont typeface="Arial" charset="0"/>
              <a:buNone/>
            </a:pPr>
            <a:endParaRPr lang="en-US" dirty="0" smtClean="0"/>
          </a:p>
          <a:p>
            <a:pPr>
              <a:buFont typeface="Arial" charset="0"/>
              <a:buNone/>
            </a:pPr>
            <a:endParaRPr lang="en-US" dirty="0" smtClean="0"/>
          </a:p>
          <a:p>
            <a:pPr>
              <a:buFont typeface="Arial" charset="0"/>
              <a:buNone/>
            </a:pPr>
            <a:r>
              <a:rPr lang="en-US" sz="2800" dirty="0" smtClean="0">
                <a:latin typeface="Times New Roman" pitchFamily="18" charset="0"/>
                <a:cs typeface="Times New Roman" pitchFamily="18" charset="0"/>
              </a:rPr>
              <a:t>Imbalance found in node 3 and two nodes below it form straight line . Since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is heavy (B.F 2), a single R rotation is performed to balance it. </a:t>
            </a:r>
          </a:p>
          <a:p>
            <a:pPr>
              <a:buFont typeface="Arial" charset="0"/>
              <a:buNone/>
            </a:pPr>
            <a:endParaRPr lang="en-US" dirty="0" smtClean="0"/>
          </a:p>
          <a:p>
            <a:pPr>
              <a:buFont typeface="Arial" charset="0"/>
              <a:buNone/>
            </a:pPr>
            <a:endParaRPr lang="en-US" dirty="0" smtClean="0"/>
          </a:p>
        </p:txBody>
      </p:sp>
      <p:sp>
        <p:nvSpPr>
          <p:cNvPr id="4" name="Oval 3"/>
          <p:cNvSpPr/>
          <p:nvPr/>
        </p:nvSpPr>
        <p:spPr>
          <a:xfrm>
            <a:off x="1828800" y="7508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531" name="TextBox 4"/>
          <p:cNvSpPr txBox="1">
            <a:spLocks noChangeArrowheads="1"/>
          </p:cNvSpPr>
          <p:nvPr/>
        </p:nvSpPr>
        <p:spPr bwMode="auto">
          <a:xfrm>
            <a:off x="2032000" y="827088"/>
            <a:ext cx="508000" cy="368300"/>
          </a:xfrm>
          <a:prstGeom prst="rect">
            <a:avLst/>
          </a:prstGeom>
          <a:noFill/>
          <a:ln w="9525">
            <a:noFill/>
            <a:miter lim="800000"/>
            <a:headEnd/>
            <a:tailEnd/>
          </a:ln>
        </p:spPr>
        <p:txBody>
          <a:bodyPr>
            <a:spAutoFit/>
          </a:bodyPr>
          <a:lstStyle/>
          <a:p>
            <a:r>
              <a:rPr lang="en-US">
                <a:latin typeface="Calibri" pitchFamily="34" charset="0"/>
              </a:rPr>
              <a:t>3 </a:t>
            </a:r>
          </a:p>
        </p:txBody>
      </p:sp>
      <p:sp>
        <p:nvSpPr>
          <p:cNvPr id="6" name="Oval 5"/>
          <p:cNvSpPr/>
          <p:nvPr/>
        </p:nvSpPr>
        <p:spPr>
          <a:xfrm>
            <a:off x="1219200" y="1676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533" name="TextBox 6"/>
          <p:cNvSpPr txBox="1">
            <a:spLocks noChangeArrowheads="1"/>
          </p:cNvSpPr>
          <p:nvPr/>
        </p:nvSpPr>
        <p:spPr bwMode="auto">
          <a:xfrm>
            <a:off x="1422400" y="17526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8" name="Oval 7"/>
          <p:cNvSpPr/>
          <p:nvPr/>
        </p:nvSpPr>
        <p:spPr>
          <a:xfrm>
            <a:off x="609600" y="2514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535" name="TextBox 8"/>
          <p:cNvSpPr txBox="1">
            <a:spLocks noChangeArrowheads="1"/>
          </p:cNvSpPr>
          <p:nvPr/>
        </p:nvSpPr>
        <p:spPr bwMode="auto">
          <a:xfrm>
            <a:off x="812800" y="2590800"/>
            <a:ext cx="508000" cy="369888"/>
          </a:xfrm>
          <a:prstGeom prst="rect">
            <a:avLst/>
          </a:prstGeom>
          <a:noFill/>
          <a:ln w="9525">
            <a:noFill/>
            <a:miter lim="800000"/>
            <a:headEnd/>
            <a:tailEnd/>
          </a:ln>
        </p:spPr>
        <p:txBody>
          <a:bodyPr>
            <a:spAutoFit/>
          </a:bodyPr>
          <a:lstStyle/>
          <a:p>
            <a:r>
              <a:rPr lang="en-US">
                <a:latin typeface="Calibri" pitchFamily="34" charset="0"/>
              </a:rPr>
              <a:t>1 </a:t>
            </a:r>
          </a:p>
        </p:txBody>
      </p:sp>
      <p:cxnSp>
        <p:nvCxnSpPr>
          <p:cNvPr id="10" name="Straight Connector 9"/>
          <p:cNvCxnSpPr/>
          <p:nvPr/>
        </p:nvCxnSpPr>
        <p:spPr>
          <a:xfrm rot="5400000">
            <a:off x="1604433" y="1265767"/>
            <a:ext cx="533400" cy="2878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079500" y="2171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538" name="TextBox 11"/>
          <p:cNvSpPr txBox="1">
            <a:spLocks noChangeArrowheads="1"/>
          </p:cNvSpPr>
          <p:nvPr/>
        </p:nvSpPr>
        <p:spPr bwMode="auto">
          <a:xfrm>
            <a:off x="1930400" y="4572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0539" name="TextBox 12"/>
          <p:cNvSpPr txBox="1">
            <a:spLocks noChangeArrowheads="1"/>
          </p:cNvSpPr>
          <p:nvPr/>
        </p:nvSpPr>
        <p:spPr bwMode="auto">
          <a:xfrm>
            <a:off x="1219200" y="1382714"/>
            <a:ext cx="508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50540" name="TextBox 13"/>
          <p:cNvSpPr txBox="1">
            <a:spLocks noChangeArrowheads="1"/>
          </p:cNvSpPr>
          <p:nvPr/>
        </p:nvSpPr>
        <p:spPr bwMode="auto">
          <a:xfrm>
            <a:off x="711200" y="2220914"/>
            <a:ext cx="508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5" name="Oval 14"/>
          <p:cNvSpPr/>
          <p:nvPr/>
        </p:nvSpPr>
        <p:spPr>
          <a:xfrm>
            <a:off x="1727200" y="53990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542" name="TextBox 15"/>
          <p:cNvSpPr txBox="1">
            <a:spLocks noChangeArrowheads="1"/>
          </p:cNvSpPr>
          <p:nvPr/>
        </p:nvSpPr>
        <p:spPr bwMode="auto">
          <a:xfrm>
            <a:off x="1930400" y="5475288"/>
            <a:ext cx="508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17" name="Oval 16"/>
          <p:cNvSpPr/>
          <p:nvPr/>
        </p:nvSpPr>
        <p:spPr>
          <a:xfrm>
            <a:off x="2844800" y="46370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544" name="TextBox 17"/>
          <p:cNvSpPr txBox="1">
            <a:spLocks noChangeArrowheads="1"/>
          </p:cNvSpPr>
          <p:nvPr/>
        </p:nvSpPr>
        <p:spPr bwMode="auto">
          <a:xfrm>
            <a:off x="3048000" y="4713288"/>
            <a:ext cx="508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19" name="Oval 18"/>
          <p:cNvSpPr/>
          <p:nvPr/>
        </p:nvSpPr>
        <p:spPr>
          <a:xfrm>
            <a:off x="3454400" y="53990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546" name="TextBox 19"/>
          <p:cNvSpPr txBox="1">
            <a:spLocks noChangeArrowheads="1"/>
          </p:cNvSpPr>
          <p:nvPr/>
        </p:nvSpPr>
        <p:spPr bwMode="auto">
          <a:xfrm>
            <a:off x="3657600" y="5475288"/>
            <a:ext cx="508000" cy="368300"/>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21" name="Straight Connector 20"/>
          <p:cNvCxnSpPr>
            <a:endCxn id="17" idx="3"/>
          </p:cNvCxnSpPr>
          <p:nvPr/>
        </p:nvCxnSpPr>
        <p:spPr>
          <a:xfrm flipV="1">
            <a:off x="2336800" y="5026026"/>
            <a:ext cx="626533"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3454400" y="5094288"/>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549" name="TextBox 22"/>
          <p:cNvSpPr txBox="1">
            <a:spLocks noChangeArrowheads="1"/>
          </p:cNvSpPr>
          <p:nvPr/>
        </p:nvSpPr>
        <p:spPr bwMode="auto">
          <a:xfrm>
            <a:off x="1828800" y="51054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0550" name="TextBox 23"/>
          <p:cNvSpPr txBox="1">
            <a:spLocks noChangeArrowheads="1"/>
          </p:cNvSpPr>
          <p:nvPr/>
        </p:nvSpPr>
        <p:spPr bwMode="auto">
          <a:xfrm>
            <a:off x="3149600" y="43434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0551" name="TextBox 24"/>
          <p:cNvSpPr txBox="1">
            <a:spLocks noChangeArrowheads="1"/>
          </p:cNvSpPr>
          <p:nvPr/>
        </p:nvSpPr>
        <p:spPr bwMode="auto">
          <a:xfrm>
            <a:off x="3759200" y="51054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26" name="Curved Down Arrow 25"/>
          <p:cNvSpPr/>
          <p:nvPr/>
        </p:nvSpPr>
        <p:spPr>
          <a:xfrm>
            <a:off x="2032000" y="1295400"/>
            <a:ext cx="9144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Content Placeholder 2"/>
          <p:cNvSpPr>
            <a:spLocks noGrp="1"/>
          </p:cNvSpPr>
          <p:nvPr>
            <p:ph idx="1"/>
          </p:nvPr>
        </p:nvSpPr>
        <p:spPr>
          <a:xfrm>
            <a:off x="1371600" y="152400"/>
            <a:ext cx="10617200" cy="6553200"/>
          </a:xfrm>
        </p:spPr>
        <p:txBody>
          <a:bodyPr/>
          <a:lstStyle/>
          <a:p>
            <a:r>
              <a:rPr lang="en-US" sz="2800" dirty="0" smtClean="0">
                <a:latin typeface="Times New Roman" pitchFamily="18" charset="0"/>
                <a:cs typeface="Times New Roman" pitchFamily="18" charset="0"/>
              </a:rPr>
              <a:t>Ex2:</a:t>
            </a: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pPr>
              <a:buFont typeface="Arial" charset="0"/>
              <a:buNone/>
            </a:pPr>
            <a:r>
              <a:rPr lang="en-US" sz="2800" dirty="0" smtClean="0">
                <a:latin typeface="Times New Roman" pitchFamily="18" charset="0"/>
                <a:cs typeface="Times New Roman" pitchFamily="18" charset="0"/>
              </a:rPr>
              <a:t>Youngest ancestor where imbalance found is node 20 and two nodes below it do not form a straight line. We need double rotation : first rotation occurs at first layer below 20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35. since B.F of 35 is 1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left heavy, a right rotation is performed on 35 to make it…….</a:t>
            </a:r>
          </a:p>
        </p:txBody>
      </p:sp>
      <p:sp>
        <p:nvSpPr>
          <p:cNvPr id="4" name="Oval 3"/>
          <p:cNvSpPr/>
          <p:nvPr/>
        </p:nvSpPr>
        <p:spPr>
          <a:xfrm>
            <a:off x="914400" y="1271588"/>
            <a:ext cx="11176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1555" name="TextBox 4"/>
          <p:cNvSpPr txBox="1">
            <a:spLocks noChangeArrowheads="1"/>
          </p:cNvSpPr>
          <p:nvPr/>
        </p:nvSpPr>
        <p:spPr bwMode="auto">
          <a:xfrm>
            <a:off x="1117600" y="1347789"/>
            <a:ext cx="812800" cy="369887"/>
          </a:xfrm>
          <a:prstGeom prst="rect">
            <a:avLst/>
          </a:prstGeom>
          <a:noFill/>
          <a:ln w="9525">
            <a:noFill/>
            <a:miter lim="800000"/>
            <a:headEnd/>
            <a:tailEnd/>
          </a:ln>
        </p:spPr>
        <p:txBody>
          <a:bodyPr>
            <a:spAutoFit/>
          </a:bodyPr>
          <a:lstStyle/>
          <a:p>
            <a:r>
              <a:rPr lang="en-US">
                <a:latin typeface="Calibri" pitchFamily="34" charset="0"/>
              </a:rPr>
              <a:t>20 </a:t>
            </a:r>
          </a:p>
        </p:txBody>
      </p:sp>
      <p:sp>
        <p:nvSpPr>
          <p:cNvPr id="6" name="Oval 5"/>
          <p:cNvSpPr/>
          <p:nvPr/>
        </p:nvSpPr>
        <p:spPr>
          <a:xfrm>
            <a:off x="2032000" y="509588"/>
            <a:ext cx="1219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1557" name="TextBox 6"/>
          <p:cNvSpPr txBox="1">
            <a:spLocks noChangeArrowheads="1"/>
          </p:cNvSpPr>
          <p:nvPr/>
        </p:nvSpPr>
        <p:spPr bwMode="auto">
          <a:xfrm>
            <a:off x="2235200" y="585789"/>
            <a:ext cx="812800" cy="369887"/>
          </a:xfrm>
          <a:prstGeom prst="rect">
            <a:avLst/>
          </a:prstGeom>
          <a:noFill/>
          <a:ln w="9525">
            <a:noFill/>
            <a:miter lim="800000"/>
            <a:headEnd/>
            <a:tailEnd/>
          </a:ln>
        </p:spPr>
        <p:txBody>
          <a:bodyPr>
            <a:spAutoFit/>
          </a:bodyPr>
          <a:lstStyle/>
          <a:p>
            <a:r>
              <a:rPr lang="en-US">
                <a:latin typeface="Calibri" pitchFamily="34" charset="0"/>
              </a:rPr>
              <a:t>40 </a:t>
            </a:r>
          </a:p>
        </p:txBody>
      </p:sp>
      <p:sp>
        <p:nvSpPr>
          <p:cNvPr id="8" name="Oval 7"/>
          <p:cNvSpPr/>
          <p:nvPr/>
        </p:nvSpPr>
        <p:spPr>
          <a:xfrm>
            <a:off x="3048000" y="1271588"/>
            <a:ext cx="12192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1559" name="TextBox 8"/>
          <p:cNvSpPr txBox="1">
            <a:spLocks noChangeArrowheads="1"/>
          </p:cNvSpPr>
          <p:nvPr/>
        </p:nvSpPr>
        <p:spPr bwMode="auto">
          <a:xfrm>
            <a:off x="3251200" y="1347789"/>
            <a:ext cx="711200" cy="369887"/>
          </a:xfrm>
          <a:prstGeom prst="rect">
            <a:avLst/>
          </a:prstGeom>
          <a:noFill/>
          <a:ln w="9525">
            <a:noFill/>
            <a:miter lim="800000"/>
            <a:headEnd/>
            <a:tailEnd/>
          </a:ln>
        </p:spPr>
        <p:txBody>
          <a:bodyPr>
            <a:spAutoFit/>
          </a:bodyPr>
          <a:lstStyle/>
          <a:p>
            <a:r>
              <a:rPr lang="en-US">
                <a:latin typeface="Calibri" pitchFamily="34" charset="0"/>
              </a:rPr>
              <a:t>50 </a:t>
            </a:r>
          </a:p>
        </p:txBody>
      </p:sp>
      <p:cxnSp>
        <p:nvCxnSpPr>
          <p:cNvPr id="10" name="Straight Connector 9"/>
          <p:cNvCxnSpPr>
            <a:endCxn id="6" idx="3"/>
          </p:cNvCxnSpPr>
          <p:nvPr/>
        </p:nvCxnSpPr>
        <p:spPr>
          <a:xfrm flipV="1">
            <a:off x="1524000" y="900114"/>
            <a:ext cx="6858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3048000" y="966788"/>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1562" name="TextBox 11"/>
          <p:cNvSpPr txBox="1">
            <a:spLocks noChangeArrowheads="1"/>
          </p:cNvSpPr>
          <p:nvPr/>
        </p:nvSpPr>
        <p:spPr bwMode="auto">
          <a:xfrm>
            <a:off x="1016000" y="979488"/>
            <a:ext cx="508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151563" name="TextBox 12"/>
          <p:cNvSpPr txBox="1">
            <a:spLocks noChangeArrowheads="1"/>
          </p:cNvSpPr>
          <p:nvPr/>
        </p:nvSpPr>
        <p:spPr bwMode="auto">
          <a:xfrm>
            <a:off x="2336800" y="217488"/>
            <a:ext cx="508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151564" name="TextBox 13"/>
          <p:cNvSpPr txBox="1">
            <a:spLocks noChangeArrowheads="1"/>
          </p:cNvSpPr>
          <p:nvPr/>
        </p:nvSpPr>
        <p:spPr bwMode="auto">
          <a:xfrm>
            <a:off x="3352800" y="979488"/>
            <a:ext cx="508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15" name="Oval 14"/>
          <p:cNvSpPr/>
          <p:nvPr/>
        </p:nvSpPr>
        <p:spPr>
          <a:xfrm>
            <a:off x="1625600" y="2033588"/>
            <a:ext cx="12192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1566" name="TextBox 15"/>
          <p:cNvSpPr txBox="1">
            <a:spLocks noChangeArrowheads="1"/>
          </p:cNvSpPr>
          <p:nvPr/>
        </p:nvSpPr>
        <p:spPr bwMode="auto">
          <a:xfrm>
            <a:off x="1828800" y="2109789"/>
            <a:ext cx="711200" cy="369887"/>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17" name="Straight Connector 16"/>
          <p:cNvCxnSpPr>
            <a:endCxn id="4" idx="5"/>
          </p:cNvCxnSpPr>
          <p:nvPr/>
        </p:nvCxnSpPr>
        <p:spPr>
          <a:xfrm rot="16200000" flipV="1">
            <a:off x="1828272" y="1842560"/>
            <a:ext cx="244475" cy="16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1568" name="TextBox 17"/>
          <p:cNvSpPr txBox="1">
            <a:spLocks noChangeArrowheads="1"/>
          </p:cNvSpPr>
          <p:nvPr/>
        </p:nvSpPr>
        <p:spPr bwMode="auto">
          <a:xfrm>
            <a:off x="2133600" y="1665288"/>
            <a:ext cx="508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609600" y="2808288"/>
            <a:ext cx="1219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1570" name="TextBox 19"/>
          <p:cNvSpPr txBox="1">
            <a:spLocks noChangeArrowheads="1"/>
          </p:cNvSpPr>
          <p:nvPr/>
        </p:nvSpPr>
        <p:spPr bwMode="auto">
          <a:xfrm>
            <a:off x="812800" y="2884488"/>
            <a:ext cx="711200" cy="368300"/>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21" name="Straight Connector 20"/>
          <p:cNvCxnSpPr/>
          <p:nvPr/>
        </p:nvCxnSpPr>
        <p:spPr>
          <a:xfrm rot="5400000" flipH="1" flipV="1">
            <a:off x="1524000" y="2579688"/>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1572" name="TextBox 21"/>
          <p:cNvSpPr txBox="1">
            <a:spLocks noChangeArrowheads="1"/>
          </p:cNvSpPr>
          <p:nvPr/>
        </p:nvSpPr>
        <p:spPr bwMode="auto">
          <a:xfrm>
            <a:off x="1117600" y="24384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23" name="Oval 22"/>
          <p:cNvSpPr/>
          <p:nvPr/>
        </p:nvSpPr>
        <p:spPr>
          <a:xfrm>
            <a:off x="7416800" y="1195388"/>
            <a:ext cx="11176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TextBox 23"/>
          <p:cNvSpPr txBox="1">
            <a:spLocks noChangeArrowheads="1"/>
          </p:cNvSpPr>
          <p:nvPr/>
        </p:nvSpPr>
        <p:spPr bwMode="auto">
          <a:xfrm>
            <a:off x="7620000" y="1271589"/>
            <a:ext cx="812800" cy="369887"/>
          </a:xfrm>
          <a:prstGeom prst="rect">
            <a:avLst/>
          </a:prstGeom>
          <a:noFill/>
          <a:ln w="9525">
            <a:noFill/>
            <a:miter lim="800000"/>
            <a:headEnd/>
            <a:tailEnd/>
          </a:ln>
        </p:spPr>
        <p:txBody>
          <a:bodyPr>
            <a:spAutoFit/>
          </a:bodyPr>
          <a:lstStyle/>
          <a:p>
            <a:r>
              <a:rPr lang="en-US">
                <a:latin typeface="Calibri" pitchFamily="34" charset="0"/>
              </a:rPr>
              <a:t>20 </a:t>
            </a:r>
          </a:p>
        </p:txBody>
      </p:sp>
      <p:sp>
        <p:nvSpPr>
          <p:cNvPr id="25" name="Oval 24"/>
          <p:cNvSpPr/>
          <p:nvPr/>
        </p:nvSpPr>
        <p:spPr>
          <a:xfrm>
            <a:off x="8534400" y="433388"/>
            <a:ext cx="1219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TextBox 25"/>
          <p:cNvSpPr txBox="1">
            <a:spLocks noChangeArrowheads="1"/>
          </p:cNvSpPr>
          <p:nvPr/>
        </p:nvSpPr>
        <p:spPr bwMode="auto">
          <a:xfrm>
            <a:off x="8737600" y="509589"/>
            <a:ext cx="812800" cy="369887"/>
          </a:xfrm>
          <a:prstGeom prst="rect">
            <a:avLst/>
          </a:prstGeom>
          <a:noFill/>
          <a:ln w="9525">
            <a:noFill/>
            <a:miter lim="800000"/>
            <a:headEnd/>
            <a:tailEnd/>
          </a:ln>
        </p:spPr>
        <p:txBody>
          <a:bodyPr>
            <a:spAutoFit/>
          </a:bodyPr>
          <a:lstStyle/>
          <a:p>
            <a:r>
              <a:rPr lang="en-US">
                <a:latin typeface="Calibri" pitchFamily="34" charset="0"/>
              </a:rPr>
              <a:t>40 </a:t>
            </a:r>
          </a:p>
        </p:txBody>
      </p:sp>
      <p:sp>
        <p:nvSpPr>
          <p:cNvPr id="27" name="Oval 26"/>
          <p:cNvSpPr/>
          <p:nvPr/>
        </p:nvSpPr>
        <p:spPr>
          <a:xfrm>
            <a:off x="9550400" y="1195388"/>
            <a:ext cx="12192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TextBox 27"/>
          <p:cNvSpPr txBox="1">
            <a:spLocks noChangeArrowheads="1"/>
          </p:cNvSpPr>
          <p:nvPr/>
        </p:nvSpPr>
        <p:spPr bwMode="auto">
          <a:xfrm>
            <a:off x="9753600" y="1271589"/>
            <a:ext cx="711200" cy="369887"/>
          </a:xfrm>
          <a:prstGeom prst="rect">
            <a:avLst/>
          </a:prstGeom>
          <a:noFill/>
          <a:ln w="9525">
            <a:noFill/>
            <a:miter lim="800000"/>
            <a:headEnd/>
            <a:tailEnd/>
          </a:ln>
        </p:spPr>
        <p:txBody>
          <a:bodyPr>
            <a:spAutoFit/>
          </a:bodyPr>
          <a:lstStyle/>
          <a:p>
            <a:r>
              <a:rPr lang="en-US">
                <a:latin typeface="Calibri" pitchFamily="34" charset="0"/>
              </a:rPr>
              <a:t>50 </a:t>
            </a:r>
          </a:p>
        </p:txBody>
      </p:sp>
      <p:cxnSp>
        <p:nvCxnSpPr>
          <p:cNvPr id="29" name="Straight Connector 28"/>
          <p:cNvCxnSpPr>
            <a:endCxn id="25" idx="3"/>
          </p:cNvCxnSpPr>
          <p:nvPr/>
        </p:nvCxnSpPr>
        <p:spPr>
          <a:xfrm flipV="1">
            <a:off x="8026400" y="823914"/>
            <a:ext cx="6858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9550400" y="890588"/>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a:spLocks noChangeArrowheads="1"/>
          </p:cNvSpPr>
          <p:nvPr/>
        </p:nvSpPr>
        <p:spPr bwMode="auto">
          <a:xfrm>
            <a:off x="7518400" y="903288"/>
            <a:ext cx="508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32" name="TextBox 31"/>
          <p:cNvSpPr txBox="1">
            <a:spLocks noChangeArrowheads="1"/>
          </p:cNvSpPr>
          <p:nvPr/>
        </p:nvSpPr>
        <p:spPr bwMode="auto">
          <a:xfrm>
            <a:off x="8839200" y="141288"/>
            <a:ext cx="508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33" name="TextBox 32"/>
          <p:cNvSpPr txBox="1">
            <a:spLocks noChangeArrowheads="1"/>
          </p:cNvSpPr>
          <p:nvPr/>
        </p:nvSpPr>
        <p:spPr bwMode="auto">
          <a:xfrm>
            <a:off x="9855200" y="903288"/>
            <a:ext cx="508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34" name="Oval 33"/>
          <p:cNvSpPr/>
          <p:nvPr/>
        </p:nvSpPr>
        <p:spPr>
          <a:xfrm>
            <a:off x="8128000" y="1957388"/>
            <a:ext cx="12192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TextBox 34"/>
          <p:cNvSpPr txBox="1">
            <a:spLocks noChangeArrowheads="1"/>
          </p:cNvSpPr>
          <p:nvPr/>
        </p:nvSpPr>
        <p:spPr bwMode="auto">
          <a:xfrm>
            <a:off x="8331200" y="2033589"/>
            <a:ext cx="711200" cy="369887"/>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36" name="Straight Connector 35"/>
          <p:cNvCxnSpPr>
            <a:endCxn id="23" idx="5"/>
          </p:cNvCxnSpPr>
          <p:nvPr/>
        </p:nvCxnSpPr>
        <p:spPr>
          <a:xfrm rot="16200000" flipV="1">
            <a:off x="8330672" y="1766359"/>
            <a:ext cx="244475" cy="16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a:spLocks noChangeArrowheads="1"/>
          </p:cNvSpPr>
          <p:nvPr/>
        </p:nvSpPr>
        <p:spPr bwMode="auto">
          <a:xfrm>
            <a:off x="8636000" y="1589088"/>
            <a:ext cx="508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38" name="Oval 37"/>
          <p:cNvSpPr/>
          <p:nvPr/>
        </p:nvSpPr>
        <p:spPr>
          <a:xfrm>
            <a:off x="9245600" y="2667001"/>
            <a:ext cx="12192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TextBox 38"/>
          <p:cNvSpPr txBox="1">
            <a:spLocks noChangeArrowheads="1"/>
          </p:cNvSpPr>
          <p:nvPr/>
        </p:nvSpPr>
        <p:spPr bwMode="auto">
          <a:xfrm>
            <a:off x="9448800" y="2743200"/>
            <a:ext cx="711200" cy="369888"/>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40" name="Straight Connector 39"/>
          <p:cNvCxnSpPr/>
          <p:nvPr/>
        </p:nvCxnSpPr>
        <p:spPr>
          <a:xfrm rot="10800000">
            <a:off x="9245600" y="2514600"/>
            <a:ext cx="304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a:spLocks noChangeArrowheads="1"/>
          </p:cNvSpPr>
          <p:nvPr/>
        </p:nvSpPr>
        <p:spPr bwMode="auto">
          <a:xfrm>
            <a:off x="9753600" y="2297114"/>
            <a:ext cx="508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43" name="Curved Down Arrow 42"/>
          <p:cNvSpPr/>
          <p:nvPr/>
        </p:nvSpPr>
        <p:spPr>
          <a:xfrm>
            <a:off x="2032000" y="2819400"/>
            <a:ext cx="9144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par>
                                <p:cTn id="14" presetID="3" presetClass="entr" presetSubtype="1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linds(horizontal)">
                                      <p:cBhvr>
                                        <p:cTn id="16" dur="500"/>
                                        <p:tgtEl>
                                          <p:spTgt spid="2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linds(horizontal)">
                                      <p:cBhvr>
                                        <p:cTn id="19" dur="500"/>
                                        <p:tgtEl>
                                          <p:spTgt spid="3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linds(horizontal)">
                                      <p:cBhvr>
                                        <p:cTn id="25" dur="500"/>
                                        <p:tgtEl>
                                          <p:spTgt spid="24"/>
                                        </p:tgtEl>
                                      </p:cBhvr>
                                    </p:animEffect>
                                  </p:childTnLst>
                                </p:cTn>
                              </p:par>
                              <p:par>
                                <p:cTn id="26" presetID="3" presetClass="entr" presetSubtype="10"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blinds(horizontal)">
                                      <p:cBhvr>
                                        <p:cTn id="28" dur="500"/>
                                        <p:tgtEl>
                                          <p:spTgt spid="3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blinds(horizontal)">
                                      <p:cBhvr>
                                        <p:cTn id="31" dur="500"/>
                                        <p:tgtEl>
                                          <p:spTgt spid="3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blinds(horizontal)">
                                      <p:cBhvr>
                                        <p:cTn id="34" dur="500"/>
                                        <p:tgtEl>
                                          <p:spTgt spid="3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blinds(horizontal)">
                                      <p:cBhvr>
                                        <p:cTn id="37" dur="500"/>
                                        <p:tgtEl>
                                          <p:spTgt spid="37"/>
                                        </p:tgtEl>
                                      </p:cBhvr>
                                    </p:animEffect>
                                  </p:childTnLst>
                                </p:cTn>
                              </p:par>
                              <p:par>
                                <p:cTn id="38" presetID="3" presetClass="entr" presetSubtype="10"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blinds(horizontal)">
                                      <p:cBhvr>
                                        <p:cTn id="40" dur="500"/>
                                        <p:tgtEl>
                                          <p:spTgt spid="4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blinds(horizontal)">
                                      <p:cBhvr>
                                        <p:cTn id="43" dur="500"/>
                                        <p:tgtEl>
                                          <p:spTgt spid="3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blinds(horizontal)">
                                      <p:cBhvr>
                                        <p:cTn id="46" dur="500"/>
                                        <p:tgtEl>
                                          <p:spTgt spid="3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blinds(horizontal)">
                                      <p:cBhvr>
                                        <p:cTn id="49" dur="500"/>
                                        <p:tgtEl>
                                          <p:spTgt spid="41"/>
                                        </p:tgtEl>
                                      </p:cBhvr>
                                    </p:animEffect>
                                  </p:childTnLst>
                                </p:cTn>
                              </p:par>
                              <p:par>
                                <p:cTn id="50" presetID="3" presetClass="entr" presetSubtype="10"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blinds(horizontal)">
                                      <p:cBhvr>
                                        <p:cTn id="52" dur="500"/>
                                        <p:tgtEl>
                                          <p:spTgt spid="3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blinds(horizontal)">
                                      <p:cBhvr>
                                        <p:cTn id="55" dur="500"/>
                                        <p:tgtEl>
                                          <p:spTgt spid="27"/>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blinds(horizontal)">
                                      <p:cBhvr>
                                        <p:cTn id="58" dur="500"/>
                                        <p:tgtEl>
                                          <p:spTgt spid="2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blinds(horizontal)">
                                      <p:cBhvr>
                                        <p:cTn id="6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animBg="1"/>
      <p:bldP spid="26" grpId="0"/>
      <p:bldP spid="27" grpId="0" animBg="1"/>
      <p:bldP spid="28" grpId="0"/>
      <p:bldP spid="31" grpId="0"/>
      <p:bldP spid="32" grpId="0"/>
      <p:bldP spid="33" grpId="0"/>
      <p:bldP spid="34" grpId="0" animBg="1"/>
      <p:bldP spid="35" grpId="0"/>
      <p:bldP spid="37" grpId="0"/>
      <p:bldP spid="38" grpId="0" animBg="1"/>
      <p:bldP spid="39" grpId="0"/>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Content Placeholder 2"/>
          <p:cNvSpPr>
            <a:spLocks noGrp="1"/>
          </p:cNvSpPr>
          <p:nvPr>
            <p:ph idx="1"/>
          </p:nvPr>
        </p:nvSpPr>
        <p:spPr>
          <a:xfrm>
            <a:off x="1676400" y="152400"/>
            <a:ext cx="8839200" cy="6705600"/>
          </a:xfrm>
        </p:spPr>
        <p:txBody>
          <a:bodyPr/>
          <a:lstStyle/>
          <a:p>
            <a:pPr>
              <a:buFont typeface="Arial" charset="0"/>
              <a:buNone/>
            </a:pPr>
            <a:r>
              <a:rPr lang="en-US" sz="2800" u="sng" dirty="0">
                <a:latin typeface="Times New Roman" pitchFamily="18" charset="0"/>
                <a:cs typeface="Times New Roman" pitchFamily="18" charset="0"/>
              </a:rPr>
              <a:t>Strictly binary </a:t>
            </a:r>
            <a:r>
              <a:rPr lang="en-US" sz="2800" u="sng" dirty="0" smtClean="0">
                <a:latin typeface="Times New Roman" pitchFamily="18" charset="0"/>
                <a:cs typeface="Times New Roman" pitchFamily="18" charset="0"/>
              </a:rPr>
              <a:t>tree: </a:t>
            </a:r>
            <a:r>
              <a:rPr lang="en-US" sz="2800" dirty="0" smtClean="0">
                <a:latin typeface="Times New Roman" pitchFamily="18" charset="0"/>
                <a:cs typeface="Times New Roman" pitchFamily="18" charset="0"/>
              </a:rPr>
              <a:t>If </a:t>
            </a:r>
            <a:r>
              <a:rPr lang="en-US" sz="2800" dirty="0">
                <a:latin typeface="Times New Roman" pitchFamily="18" charset="0"/>
                <a:cs typeface="Times New Roman" pitchFamily="18" charset="0"/>
              </a:rPr>
              <a:t>the out degree of every node in a tree is either 0 or 2(1 not allowed), then the tree is strictly binary tree.</a:t>
            </a:r>
          </a:p>
          <a:p>
            <a:pPr>
              <a:buFont typeface="Arial" charset="0"/>
              <a:buNone/>
            </a:pPr>
            <a:r>
              <a:rPr lang="en-US" sz="2800" dirty="0">
                <a:latin typeface="Times New Roman" pitchFamily="18" charset="0"/>
                <a:cs typeface="Times New Roman" pitchFamily="18" charset="0"/>
              </a:rPr>
              <a:t>	</a:t>
            </a:r>
          </a:p>
          <a:p>
            <a:pPr>
              <a:buFont typeface="Arial" charset="0"/>
              <a:buNone/>
            </a:pPr>
            <a:r>
              <a:rPr lang="en-US" sz="2800" dirty="0">
                <a:latin typeface="Times New Roman" pitchFamily="18" charset="0"/>
                <a:cs typeface="Times New Roman" pitchFamily="18" charset="0"/>
              </a:rPr>
              <a:t>																												</a:t>
            </a:r>
            <a:r>
              <a:rPr lang="en-US" sz="2800" u="sng" dirty="0" smtClean="0">
                <a:latin typeface="Times New Roman" pitchFamily="18" charset="0"/>
                <a:cs typeface="Times New Roman" pitchFamily="18" charset="0"/>
              </a:rPr>
              <a:t>Tress </a:t>
            </a:r>
            <a:r>
              <a:rPr lang="en-US" sz="2800" u="sng" dirty="0">
                <a:latin typeface="Times New Roman" pitchFamily="18" charset="0"/>
                <a:cs typeface="Times New Roman" pitchFamily="18" charset="0"/>
              </a:rPr>
              <a:t>which are binary trees but not strictly binary:</a:t>
            </a:r>
          </a:p>
          <a:p>
            <a:pPr>
              <a:buFont typeface="Arial" charset="0"/>
              <a:buNone/>
            </a:pPr>
            <a:r>
              <a:rPr lang="en-US" sz="2800" dirty="0">
                <a:latin typeface="Times New Roman" pitchFamily="18" charset="0"/>
                <a:cs typeface="Times New Roman" pitchFamily="18" charset="0"/>
              </a:rPr>
              <a:t>		 </a:t>
            </a:r>
          </a:p>
        </p:txBody>
      </p:sp>
      <p:sp>
        <p:nvSpPr>
          <p:cNvPr id="4" name="Oval 3"/>
          <p:cNvSpPr/>
          <p:nvPr/>
        </p:nvSpPr>
        <p:spPr>
          <a:xfrm>
            <a:off x="2590800" y="212715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79" name="TextBox 4"/>
          <p:cNvSpPr txBox="1">
            <a:spLocks noChangeArrowheads="1"/>
          </p:cNvSpPr>
          <p:nvPr/>
        </p:nvSpPr>
        <p:spPr bwMode="auto">
          <a:xfrm>
            <a:off x="2743200" y="2203358"/>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6" name="Oval 5"/>
          <p:cNvSpPr/>
          <p:nvPr/>
        </p:nvSpPr>
        <p:spPr>
          <a:xfrm>
            <a:off x="2133600" y="288915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81" name="TextBox 6"/>
          <p:cNvSpPr txBox="1">
            <a:spLocks noChangeArrowheads="1"/>
          </p:cNvSpPr>
          <p:nvPr/>
        </p:nvSpPr>
        <p:spPr bwMode="auto">
          <a:xfrm>
            <a:off x="2286000" y="2965358"/>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8" name="Oval 7"/>
          <p:cNvSpPr/>
          <p:nvPr/>
        </p:nvSpPr>
        <p:spPr>
          <a:xfrm>
            <a:off x="3048000" y="288915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83" name="TextBox 8"/>
          <p:cNvSpPr txBox="1">
            <a:spLocks noChangeArrowheads="1"/>
          </p:cNvSpPr>
          <p:nvPr/>
        </p:nvSpPr>
        <p:spPr bwMode="auto">
          <a:xfrm>
            <a:off x="3200400" y="2965358"/>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0" name="Straight Connector 9"/>
          <p:cNvCxnSpPr>
            <a:stCxn id="24579" idx="2"/>
            <a:endCxn id="8" idx="1"/>
          </p:cNvCxnSpPr>
          <p:nvPr/>
        </p:nvCxnSpPr>
        <p:spPr>
          <a:xfrm rot="16200000" flipH="1">
            <a:off x="2844007" y="2662940"/>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6" idx="0"/>
          </p:cNvCxnSpPr>
          <p:nvPr/>
        </p:nvCxnSpPr>
        <p:spPr>
          <a:xfrm rot="10800000" flipV="1">
            <a:off x="2438400" y="2593884"/>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791200" y="1204287"/>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87" name="TextBox 12"/>
          <p:cNvSpPr txBox="1">
            <a:spLocks noChangeArrowheads="1"/>
          </p:cNvSpPr>
          <p:nvPr/>
        </p:nvSpPr>
        <p:spPr bwMode="auto">
          <a:xfrm>
            <a:off x="5943600" y="1280487"/>
            <a:ext cx="381000" cy="369888"/>
          </a:xfrm>
          <a:prstGeom prst="rect">
            <a:avLst/>
          </a:prstGeom>
          <a:noFill/>
          <a:ln w="9525">
            <a:noFill/>
            <a:miter lim="800000"/>
            <a:headEnd/>
            <a:tailEnd/>
          </a:ln>
        </p:spPr>
        <p:txBody>
          <a:bodyPr>
            <a:spAutoFit/>
          </a:bodyPr>
          <a:lstStyle/>
          <a:p>
            <a:r>
              <a:rPr lang="en-US" dirty="0">
                <a:latin typeface="Calibri" pitchFamily="34" charset="0"/>
              </a:rPr>
              <a:t>B </a:t>
            </a:r>
          </a:p>
        </p:txBody>
      </p:sp>
      <p:sp>
        <p:nvSpPr>
          <p:cNvPr id="14" name="Oval 13"/>
          <p:cNvSpPr/>
          <p:nvPr/>
        </p:nvSpPr>
        <p:spPr>
          <a:xfrm>
            <a:off x="5334000" y="1966287"/>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89" name="TextBox 14"/>
          <p:cNvSpPr txBox="1">
            <a:spLocks noChangeArrowheads="1"/>
          </p:cNvSpPr>
          <p:nvPr/>
        </p:nvSpPr>
        <p:spPr bwMode="auto">
          <a:xfrm>
            <a:off x="5486400" y="2042487"/>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6" name="Oval 15"/>
          <p:cNvSpPr/>
          <p:nvPr/>
        </p:nvSpPr>
        <p:spPr>
          <a:xfrm>
            <a:off x="6248400" y="1966287"/>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91" name="TextBox 16"/>
          <p:cNvSpPr txBox="1">
            <a:spLocks noChangeArrowheads="1"/>
          </p:cNvSpPr>
          <p:nvPr/>
        </p:nvSpPr>
        <p:spPr bwMode="auto">
          <a:xfrm>
            <a:off x="6400800" y="2042487"/>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8" name="Straight Connector 17"/>
          <p:cNvCxnSpPr>
            <a:stCxn id="24587" idx="2"/>
          </p:cNvCxnSpPr>
          <p:nvPr/>
        </p:nvCxnSpPr>
        <p:spPr>
          <a:xfrm rot="16200000" flipH="1">
            <a:off x="6044407" y="1740069"/>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flipV="1">
            <a:off x="5638800" y="1671013"/>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181600" y="2728287"/>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95" name="TextBox 20"/>
          <p:cNvSpPr txBox="1">
            <a:spLocks noChangeArrowheads="1"/>
          </p:cNvSpPr>
          <p:nvPr/>
        </p:nvSpPr>
        <p:spPr bwMode="auto">
          <a:xfrm>
            <a:off x="5334000" y="2804487"/>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22" name="Oval 21"/>
          <p:cNvSpPr/>
          <p:nvPr/>
        </p:nvSpPr>
        <p:spPr>
          <a:xfrm>
            <a:off x="4724400" y="3490287"/>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97" name="TextBox 22"/>
          <p:cNvSpPr txBox="1">
            <a:spLocks noChangeArrowheads="1"/>
          </p:cNvSpPr>
          <p:nvPr/>
        </p:nvSpPr>
        <p:spPr bwMode="auto">
          <a:xfrm>
            <a:off x="4876800" y="3566487"/>
            <a:ext cx="381000" cy="369888"/>
          </a:xfrm>
          <a:prstGeom prst="rect">
            <a:avLst/>
          </a:prstGeom>
          <a:noFill/>
          <a:ln w="9525">
            <a:noFill/>
            <a:miter lim="800000"/>
            <a:headEnd/>
            <a:tailEnd/>
          </a:ln>
        </p:spPr>
        <p:txBody>
          <a:bodyPr>
            <a:spAutoFit/>
          </a:bodyPr>
          <a:lstStyle/>
          <a:p>
            <a:r>
              <a:rPr lang="en-US">
                <a:latin typeface="Calibri" pitchFamily="34" charset="0"/>
              </a:rPr>
              <a:t>F </a:t>
            </a:r>
          </a:p>
        </p:txBody>
      </p:sp>
      <p:sp>
        <p:nvSpPr>
          <p:cNvPr id="24" name="Oval 23"/>
          <p:cNvSpPr/>
          <p:nvPr/>
        </p:nvSpPr>
        <p:spPr>
          <a:xfrm>
            <a:off x="5638800" y="3490287"/>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99" name="TextBox 24"/>
          <p:cNvSpPr txBox="1">
            <a:spLocks noChangeArrowheads="1"/>
          </p:cNvSpPr>
          <p:nvPr/>
        </p:nvSpPr>
        <p:spPr bwMode="auto">
          <a:xfrm>
            <a:off x="5791200" y="3566487"/>
            <a:ext cx="381000" cy="369888"/>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26" name="Straight Connector 25"/>
          <p:cNvCxnSpPr>
            <a:stCxn id="24595" idx="2"/>
            <a:endCxn id="24" idx="1"/>
          </p:cNvCxnSpPr>
          <p:nvPr/>
        </p:nvCxnSpPr>
        <p:spPr>
          <a:xfrm rot="16200000" flipH="1">
            <a:off x="5434807" y="3264069"/>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22" idx="0"/>
          </p:cNvCxnSpPr>
          <p:nvPr/>
        </p:nvCxnSpPr>
        <p:spPr>
          <a:xfrm rot="10800000" flipV="1">
            <a:off x="5029200" y="3195013"/>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0" idx="0"/>
          </p:cNvCxnSpPr>
          <p:nvPr/>
        </p:nvCxnSpPr>
        <p:spPr>
          <a:xfrm rot="5400000">
            <a:off x="5372100" y="2537787"/>
            <a:ext cx="304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886200" y="487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604" name="TextBox 31"/>
          <p:cNvSpPr txBox="1">
            <a:spLocks noChangeArrowheads="1"/>
          </p:cNvSpPr>
          <p:nvPr/>
        </p:nvSpPr>
        <p:spPr bwMode="auto">
          <a:xfrm>
            <a:off x="4038600" y="49530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33" name="Oval 32"/>
          <p:cNvSpPr/>
          <p:nvPr/>
        </p:nvSpPr>
        <p:spPr>
          <a:xfrm>
            <a:off x="3505200" y="556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606" name="TextBox 33"/>
          <p:cNvSpPr txBox="1">
            <a:spLocks noChangeArrowheads="1"/>
          </p:cNvSpPr>
          <p:nvPr/>
        </p:nvSpPr>
        <p:spPr bwMode="auto">
          <a:xfrm>
            <a:off x="3657600" y="5638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35" name="Oval 34"/>
          <p:cNvSpPr/>
          <p:nvPr/>
        </p:nvSpPr>
        <p:spPr>
          <a:xfrm>
            <a:off x="3200400" y="624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608" name="TextBox 35"/>
          <p:cNvSpPr txBox="1">
            <a:spLocks noChangeArrowheads="1"/>
          </p:cNvSpPr>
          <p:nvPr/>
        </p:nvSpPr>
        <p:spPr bwMode="auto">
          <a:xfrm>
            <a:off x="3352800" y="63246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cxnSp>
        <p:nvCxnSpPr>
          <p:cNvPr id="37" name="Straight Connector 36"/>
          <p:cNvCxnSpPr/>
          <p:nvPr/>
        </p:nvCxnSpPr>
        <p:spPr>
          <a:xfrm rot="5400000">
            <a:off x="3848100" y="53721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3467100" y="60579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5943600" y="495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612" name="TextBox 41"/>
          <p:cNvSpPr txBox="1">
            <a:spLocks noChangeArrowheads="1"/>
          </p:cNvSpPr>
          <p:nvPr/>
        </p:nvSpPr>
        <p:spPr bwMode="auto">
          <a:xfrm>
            <a:off x="6096000" y="50292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43" name="Oval 42"/>
          <p:cNvSpPr/>
          <p:nvPr/>
        </p:nvSpPr>
        <p:spPr>
          <a:xfrm>
            <a:off x="5562600" y="556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614" name="TextBox 43"/>
          <p:cNvSpPr txBox="1">
            <a:spLocks noChangeArrowheads="1"/>
          </p:cNvSpPr>
          <p:nvPr/>
        </p:nvSpPr>
        <p:spPr bwMode="auto">
          <a:xfrm>
            <a:off x="5715000" y="5638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45" name="Oval 44"/>
          <p:cNvSpPr/>
          <p:nvPr/>
        </p:nvSpPr>
        <p:spPr>
          <a:xfrm>
            <a:off x="6324600" y="556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616" name="TextBox 45"/>
          <p:cNvSpPr txBox="1">
            <a:spLocks noChangeArrowheads="1"/>
          </p:cNvSpPr>
          <p:nvPr/>
        </p:nvSpPr>
        <p:spPr bwMode="auto">
          <a:xfrm>
            <a:off x="6477000" y="5638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47" name="Straight Connector 46"/>
          <p:cNvCxnSpPr>
            <a:stCxn id="24612" idx="2"/>
          </p:cNvCxnSpPr>
          <p:nvPr/>
        </p:nvCxnSpPr>
        <p:spPr>
          <a:xfrm rot="16200000" flipH="1">
            <a:off x="6261894" y="54236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flipV="1">
            <a:off x="5943600" y="5419726"/>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5334000" y="617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620" name="TextBox 51"/>
          <p:cNvSpPr txBox="1">
            <a:spLocks noChangeArrowheads="1"/>
          </p:cNvSpPr>
          <p:nvPr/>
        </p:nvSpPr>
        <p:spPr bwMode="auto">
          <a:xfrm>
            <a:off x="5486400" y="62484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53" name="Straight Connector 52"/>
          <p:cNvCxnSpPr>
            <a:endCxn id="51" idx="0"/>
          </p:cNvCxnSpPr>
          <p:nvPr/>
        </p:nvCxnSpPr>
        <p:spPr>
          <a:xfrm rot="10800000" flipV="1">
            <a:off x="5638800" y="60198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6019800" y="266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623" name="TextBox 55"/>
          <p:cNvSpPr txBox="1">
            <a:spLocks noChangeArrowheads="1"/>
          </p:cNvSpPr>
          <p:nvPr/>
        </p:nvSpPr>
        <p:spPr bwMode="auto">
          <a:xfrm>
            <a:off x="6172200" y="2739401"/>
            <a:ext cx="381000" cy="369887"/>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57" name="Straight Connector 56"/>
          <p:cNvCxnSpPr>
            <a:endCxn id="55" idx="1"/>
          </p:cNvCxnSpPr>
          <p:nvPr/>
        </p:nvCxnSpPr>
        <p:spPr>
          <a:xfrm rot="16200000" flipH="1">
            <a:off x="5815013" y="2437775"/>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35398109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2550" y="228600"/>
            <a:ext cx="10534650" cy="6400800"/>
          </a:xfrm>
        </p:spPr>
        <p:txBody>
          <a:bodyPr rtlCol="0">
            <a:normAutofit/>
          </a:bodyPr>
          <a:lstStyle/>
          <a:p>
            <a:pPr fontAlgn="auto">
              <a:lnSpc>
                <a:spcPct val="60000"/>
              </a:lnSpc>
              <a:spcAft>
                <a:spcPts val="0"/>
              </a:spcAft>
              <a:buFont typeface="Arial" pitchFamily="34" charset="0"/>
              <a:buNone/>
              <a:defRPr/>
            </a:pPr>
            <a:r>
              <a:rPr lang="en-US" sz="2800" u="sng" dirty="0" smtClean="0">
                <a:latin typeface="Times New Roman" pitchFamily="18" charset="0"/>
                <a:cs typeface="Times New Roman" pitchFamily="18" charset="0"/>
              </a:rPr>
              <a:t>Single L-Rotation:</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If there is a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whose balance factor is -1( right  heavy) and if an item is inserted to the right of its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resulting in a straight line, a single left rotation is sufficient to rebalance the tree.</a:t>
            </a:r>
          </a:p>
          <a:p>
            <a:pPr fontAlgn="auto">
              <a:lnSpc>
                <a:spcPct val="60000"/>
              </a:lnSpc>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lnSpc>
                <a:spcPct val="60000"/>
              </a:lnSpc>
              <a:spcAft>
                <a:spcPts val="0"/>
              </a:spcAft>
              <a:buFont typeface="Arial" pitchFamily="34" charset="0"/>
              <a:buNone/>
              <a:defRPr/>
            </a:pPr>
            <a:r>
              <a:rPr lang="en-US" sz="2800" dirty="0" err="1" smtClean="0">
                <a:latin typeface="Times New Roman" pitchFamily="18" charset="0"/>
                <a:cs typeface="Times New Roman" pitchFamily="18" charset="0"/>
              </a:rPr>
              <a:t>Algo</a:t>
            </a:r>
            <a:r>
              <a:rPr lang="en-US" sz="2800" dirty="0" smtClean="0">
                <a:latin typeface="Times New Roman" pitchFamily="18" charset="0"/>
                <a:cs typeface="Times New Roman" pitchFamily="18" charset="0"/>
              </a:rPr>
              <a:t>:</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I/P: The node X where left-rotation takes place.</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O/P: returns root of left-rotated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a:t>
            </a:r>
          </a:p>
          <a:p>
            <a:pPr fontAlgn="auto">
              <a:lnSpc>
                <a:spcPct val="60000"/>
              </a:lnSpc>
              <a:spcAft>
                <a:spcPts val="0"/>
              </a:spcAft>
              <a:buFont typeface="Arial" pitchFamily="34" charset="0"/>
              <a:buChar char="•"/>
              <a:defRPr/>
            </a:pPr>
            <a:endParaRPr lang="en-US" sz="2800" dirty="0" smtClean="0">
              <a:latin typeface="Times New Roman" pitchFamily="18" charset="0"/>
              <a:cs typeface="Times New Roman" pitchFamily="18" charset="0"/>
            </a:endParaRP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1: obtain the right child of node to be rotated.</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Y=right(X)</a:t>
            </a: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2: obtain the left child of Y.</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Z=left(Y)</a:t>
            </a: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3: rotate towards left.</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left(Y)=X</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right(X)=Z	 </a:t>
            </a: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4: return the root of left rotated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return Y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Content Placeholder 2"/>
          <p:cNvSpPr>
            <a:spLocks noGrp="1"/>
          </p:cNvSpPr>
          <p:nvPr>
            <p:ph idx="1"/>
          </p:nvPr>
        </p:nvSpPr>
        <p:spPr>
          <a:xfrm>
            <a:off x="304800" y="228600"/>
            <a:ext cx="11582400" cy="6400800"/>
          </a:xfrm>
        </p:spPr>
        <p:txBody>
          <a:bodyPr/>
          <a:lstStyle/>
          <a:p>
            <a:pPr>
              <a:buFont typeface="Arial" charset="0"/>
              <a:buNone/>
            </a:pPr>
            <a:r>
              <a:rPr lang="en-US" sz="2800" smtClean="0">
                <a:latin typeface="Times New Roman" pitchFamily="18" charset="0"/>
                <a:cs typeface="Times New Roman" pitchFamily="18" charset="0"/>
              </a:rPr>
              <a:t>Ex1:</a:t>
            </a: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2336800" y="5984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03" name="TextBox 4"/>
          <p:cNvSpPr txBox="1">
            <a:spLocks noChangeArrowheads="1"/>
          </p:cNvSpPr>
          <p:nvPr/>
        </p:nvSpPr>
        <p:spPr bwMode="auto">
          <a:xfrm>
            <a:off x="2540000" y="674688"/>
            <a:ext cx="508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6" name="Oval 5"/>
          <p:cNvSpPr/>
          <p:nvPr/>
        </p:nvSpPr>
        <p:spPr>
          <a:xfrm>
            <a:off x="3149600" y="14366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05" name="TextBox 6"/>
          <p:cNvSpPr txBox="1">
            <a:spLocks noChangeArrowheads="1"/>
          </p:cNvSpPr>
          <p:nvPr/>
        </p:nvSpPr>
        <p:spPr bwMode="auto">
          <a:xfrm>
            <a:off x="3352800" y="1512888"/>
            <a:ext cx="508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8" name="Oval 7"/>
          <p:cNvSpPr/>
          <p:nvPr/>
        </p:nvSpPr>
        <p:spPr>
          <a:xfrm>
            <a:off x="3759200" y="21986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07" name="TextBox 8"/>
          <p:cNvSpPr txBox="1">
            <a:spLocks noChangeArrowheads="1"/>
          </p:cNvSpPr>
          <p:nvPr/>
        </p:nvSpPr>
        <p:spPr bwMode="auto">
          <a:xfrm>
            <a:off x="3962400" y="2274888"/>
            <a:ext cx="508000" cy="368300"/>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10" name="Straight Connector 9"/>
          <p:cNvCxnSpPr>
            <a:stCxn id="4" idx="5"/>
          </p:cNvCxnSpPr>
          <p:nvPr/>
        </p:nvCxnSpPr>
        <p:spPr>
          <a:xfrm rot="16200000" flipH="1">
            <a:off x="3018102" y="1000391"/>
            <a:ext cx="449263"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3759200" y="1893888"/>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10" name="TextBox 11"/>
          <p:cNvSpPr txBox="1">
            <a:spLocks noChangeArrowheads="1"/>
          </p:cNvSpPr>
          <p:nvPr/>
        </p:nvSpPr>
        <p:spPr bwMode="auto">
          <a:xfrm>
            <a:off x="2438400" y="3048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3611" name="TextBox 12"/>
          <p:cNvSpPr txBox="1">
            <a:spLocks noChangeArrowheads="1"/>
          </p:cNvSpPr>
          <p:nvPr/>
        </p:nvSpPr>
        <p:spPr bwMode="auto">
          <a:xfrm>
            <a:off x="3454400" y="1143000"/>
            <a:ext cx="508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53612" name="TextBox 13"/>
          <p:cNvSpPr txBox="1">
            <a:spLocks noChangeArrowheads="1"/>
          </p:cNvSpPr>
          <p:nvPr/>
        </p:nvSpPr>
        <p:spPr bwMode="auto">
          <a:xfrm>
            <a:off x="4064000" y="19050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3613" name="Rectangle 14"/>
          <p:cNvSpPr>
            <a:spLocks noChangeArrowheads="1"/>
          </p:cNvSpPr>
          <p:nvPr/>
        </p:nvSpPr>
        <p:spPr bwMode="auto">
          <a:xfrm>
            <a:off x="1409700" y="2967039"/>
            <a:ext cx="10375900" cy="1384995"/>
          </a:xfrm>
          <a:prstGeom prst="rect">
            <a:avLst/>
          </a:prstGeom>
          <a:noFill/>
          <a:ln w="9525">
            <a:noFill/>
            <a:miter lim="800000"/>
            <a:headEnd/>
            <a:tailEnd/>
          </a:ln>
        </p:spPr>
        <p:txBody>
          <a:bodyPr wrap="square">
            <a:spAutoFit/>
          </a:bodyPr>
          <a:lstStyle/>
          <a:p>
            <a:r>
              <a:rPr lang="en-US" sz="2800" dirty="0">
                <a:latin typeface="Times New Roman" pitchFamily="18" charset="0"/>
                <a:cs typeface="Times New Roman" pitchFamily="18" charset="0"/>
              </a:rPr>
              <a:t>Imbalance found in node 1 and two nodes below it form straight line . Since right </a:t>
            </a:r>
            <a:r>
              <a:rPr lang="en-US" sz="2800" dirty="0" err="1">
                <a:latin typeface="Times New Roman" pitchFamily="18" charset="0"/>
                <a:cs typeface="Times New Roman" pitchFamily="18" charset="0"/>
              </a:rPr>
              <a:t>subtree</a:t>
            </a:r>
            <a:r>
              <a:rPr lang="en-US" sz="2800" dirty="0">
                <a:latin typeface="Times New Roman" pitchFamily="18" charset="0"/>
                <a:cs typeface="Times New Roman" pitchFamily="18" charset="0"/>
              </a:rPr>
              <a:t> is heavy (B.F -2), a single L rotation is performed to balance it. </a:t>
            </a:r>
          </a:p>
        </p:txBody>
      </p:sp>
      <p:sp>
        <p:nvSpPr>
          <p:cNvPr id="16" name="Curved Down Arrow 15"/>
          <p:cNvSpPr/>
          <p:nvPr/>
        </p:nvSpPr>
        <p:spPr>
          <a:xfrm flipH="1">
            <a:off x="2336800" y="1143000"/>
            <a:ext cx="7112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7" name="Oval 16"/>
          <p:cNvSpPr/>
          <p:nvPr/>
        </p:nvSpPr>
        <p:spPr>
          <a:xfrm>
            <a:off x="2336800" y="5486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16" name="TextBox 17"/>
          <p:cNvSpPr txBox="1">
            <a:spLocks noChangeArrowheads="1"/>
          </p:cNvSpPr>
          <p:nvPr/>
        </p:nvSpPr>
        <p:spPr bwMode="auto">
          <a:xfrm>
            <a:off x="2540000" y="5562600"/>
            <a:ext cx="508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3454400" y="4724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18" name="TextBox 19"/>
          <p:cNvSpPr txBox="1">
            <a:spLocks noChangeArrowheads="1"/>
          </p:cNvSpPr>
          <p:nvPr/>
        </p:nvSpPr>
        <p:spPr bwMode="auto">
          <a:xfrm>
            <a:off x="3657600" y="48006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21" name="Oval 20"/>
          <p:cNvSpPr/>
          <p:nvPr/>
        </p:nvSpPr>
        <p:spPr>
          <a:xfrm>
            <a:off x="4064000" y="5486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20" name="TextBox 21"/>
          <p:cNvSpPr txBox="1">
            <a:spLocks noChangeArrowheads="1"/>
          </p:cNvSpPr>
          <p:nvPr/>
        </p:nvSpPr>
        <p:spPr bwMode="auto">
          <a:xfrm>
            <a:off x="4267200" y="5562600"/>
            <a:ext cx="508000" cy="369888"/>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23" name="Straight Connector 22"/>
          <p:cNvCxnSpPr>
            <a:endCxn id="19" idx="3"/>
          </p:cNvCxnSpPr>
          <p:nvPr/>
        </p:nvCxnSpPr>
        <p:spPr>
          <a:xfrm flipV="1">
            <a:off x="2946400" y="5114926"/>
            <a:ext cx="626533"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4064000" y="51816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23" name="TextBox 24"/>
          <p:cNvSpPr txBox="1">
            <a:spLocks noChangeArrowheads="1"/>
          </p:cNvSpPr>
          <p:nvPr/>
        </p:nvSpPr>
        <p:spPr bwMode="auto">
          <a:xfrm>
            <a:off x="2438400" y="5192714"/>
            <a:ext cx="508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53624" name="TextBox 25"/>
          <p:cNvSpPr txBox="1">
            <a:spLocks noChangeArrowheads="1"/>
          </p:cNvSpPr>
          <p:nvPr/>
        </p:nvSpPr>
        <p:spPr bwMode="auto">
          <a:xfrm>
            <a:off x="3759200" y="4430714"/>
            <a:ext cx="508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53625" name="TextBox 26"/>
          <p:cNvSpPr txBox="1">
            <a:spLocks noChangeArrowheads="1"/>
          </p:cNvSpPr>
          <p:nvPr/>
        </p:nvSpPr>
        <p:spPr bwMode="auto">
          <a:xfrm>
            <a:off x="4368800" y="5192714"/>
            <a:ext cx="508000" cy="369887"/>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Content Placeholder 2"/>
          <p:cNvSpPr>
            <a:spLocks noGrp="1"/>
          </p:cNvSpPr>
          <p:nvPr>
            <p:ph idx="1"/>
          </p:nvPr>
        </p:nvSpPr>
        <p:spPr>
          <a:xfrm>
            <a:off x="203200" y="0"/>
            <a:ext cx="11684000" cy="6629400"/>
          </a:xfrm>
        </p:spPr>
        <p:txBody>
          <a:bodyPr/>
          <a:lstStyle/>
          <a:p>
            <a:pPr>
              <a:buFont typeface="Arial" charset="0"/>
              <a:buNone/>
            </a:pPr>
            <a:r>
              <a:rPr lang="en-US" sz="2800" smtClean="0">
                <a:latin typeface="Times New Roman" pitchFamily="18" charset="0"/>
                <a:cs typeface="Times New Roman" pitchFamily="18" charset="0"/>
              </a:rPr>
              <a:t>Ex2:</a:t>
            </a:r>
          </a:p>
        </p:txBody>
      </p:sp>
      <p:sp>
        <p:nvSpPr>
          <p:cNvPr id="4" name="Oval 3"/>
          <p:cNvSpPr/>
          <p:nvPr/>
        </p:nvSpPr>
        <p:spPr>
          <a:xfrm>
            <a:off x="914400" y="1436688"/>
            <a:ext cx="11176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4627" name="TextBox 4"/>
          <p:cNvSpPr txBox="1">
            <a:spLocks noChangeArrowheads="1"/>
          </p:cNvSpPr>
          <p:nvPr/>
        </p:nvSpPr>
        <p:spPr bwMode="auto">
          <a:xfrm>
            <a:off x="1117600" y="1512888"/>
            <a:ext cx="812800" cy="368300"/>
          </a:xfrm>
          <a:prstGeom prst="rect">
            <a:avLst/>
          </a:prstGeom>
          <a:noFill/>
          <a:ln w="9525">
            <a:noFill/>
            <a:miter lim="800000"/>
            <a:headEnd/>
            <a:tailEnd/>
          </a:ln>
        </p:spPr>
        <p:txBody>
          <a:bodyPr>
            <a:spAutoFit/>
          </a:bodyPr>
          <a:lstStyle/>
          <a:p>
            <a:r>
              <a:rPr lang="en-US">
                <a:latin typeface="Calibri" pitchFamily="34" charset="0"/>
              </a:rPr>
              <a:t>100 </a:t>
            </a:r>
          </a:p>
        </p:txBody>
      </p:sp>
      <p:sp>
        <p:nvSpPr>
          <p:cNvPr id="6" name="Oval 5"/>
          <p:cNvSpPr/>
          <p:nvPr/>
        </p:nvSpPr>
        <p:spPr>
          <a:xfrm>
            <a:off x="2032000" y="674688"/>
            <a:ext cx="1219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4629" name="TextBox 6"/>
          <p:cNvSpPr txBox="1">
            <a:spLocks noChangeArrowheads="1"/>
          </p:cNvSpPr>
          <p:nvPr/>
        </p:nvSpPr>
        <p:spPr bwMode="auto">
          <a:xfrm>
            <a:off x="2235200" y="750888"/>
            <a:ext cx="812800" cy="368300"/>
          </a:xfrm>
          <a:prstGeom prst="rect">
            <a:avLst/>
          </a:prstGeom>
          <a:noFill/>
          <a:ln w="9525">
            <a:noFill/>
            <a:miter lim="800000"/>
            <a:headEnd/>
            <a:tailEnd/>
          </a:ln>
        </p:spPr>
        <p:txBody>
          <a:bodyPr>
            <a:spAutoFit/>
          </a:bodyPr>
          <a:lstStyle/>
          <a:p>
            <a:r>
              <a:rPr lang="en-US">
                <a:latin typeface="Calibri" pitchFamily="34" charset="0"/>
              </a:rPr>
              <a:t>200 </a:t>
            </a:r>
          </a:p>
        </p:txBody>
      </p:sp>
      <p:sp>
        <p:nvSpPr>
          <p:cNvPr id="8" name="Oval 7"/>
          <p:cNvSpPr/>
          <p:nvPr/>
        </p:nvSpPr>
        <p:spPr>
          <a:xfrm>
            <a:off x="2946400" y="1360488"/>
            <a:ext cx="1219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4631" name="TextBox 8"/>
          <p:cNvSpPr txBox="1">
            <a:spLocks noChangeArrowheads="1"/>
          </p:cNvSpPr>
          <p:nvPr/>
        </p:nvSpPr>
        <p:spPr bwMode="auto">
          <a:xfrm>
            <a:off x="3149600" y="1436688"/>
            <a:ext cx="711200" cy="368300"/>
          </a:xfrm>
          <a:prstGeom prst="rect">
            <a:avLst/>
          </a:prstGeom>
          <a:noFill/>
          <a:ln w="9525">
            <a:noFill/>
            <a:miter lim="800000"/>
            <a:headEnd/>
            <a:tailEnd/>
          </a:ln>
        </p:spPr>
        <p:txBody>
          <a:bodyPr>
            <a:spAutoFit/>
          </a:bodyPr>
          <a:lstStyle/>
          <a:p>
            <a:r>
              <a:rPr lang="en-US">
                <a:latin typeface="Calibri" pitchFamily="34" charset="0"/>
              </a:rPr>
              <a:t>300 </a:t>
            </a:r>
          </a:p>
        </p:txBody>
      </p:sp>
      <p:cxnSp>
        <p:nvCxnSpPr>
          <p:cNvPr id="10" name="Straight Connector 9"/>
          <p:cNvCxnSpPr>
            <a:endCxn id="6" idx="3"/>
          </p:cNvCxnSpPr>
          <p:nvPr/>
        </p:nvCxnSpPr>
        <p:spPr>
          <a:xfrm flipV="1">
            <a:off x="1524000" y="1063626"/>
            <a:ext cx="68580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3048000" y="10668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634" name="TextBox 11"/>
          <p:cNvSpPr txBox="1">
            <a:spLocks noChangeArrowheads="1"/>
          </p:cNvSpPr>
          <p:nvPr/>
        </p:nvSpPr>
        <p:spPr bwMode="auto">
          <a:xfrm>
            <a:off x="1016000" y="11430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4635" name="TextBox 12"/>
          <p:cNvSpPr txBox="1">
            <a:spLocks noChangeArrowheads="1"/>
          </p:cNvSpPr>
          <p:nvPr/>
        </p:nvSpPr>
        <p:spPr bwMode="auto">
          <a:xfrm>
            <a:off x="2336800" y="3810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4636" name="TextBox 13"/>
          <p:cNvSpPr txBox="1">
            <a:spLocks noChangeArrowheads="1"/>
          </p:cNvSpPr>
          <p:nvPr/>
        </p:nvSpPr>
        <p:spPr bwMode="auto">
          <a:xfrm>
            <a:off x="3454400" y="9906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 name="Oval 14"/>
          <p:cNvSpPr/>
          <p:nvPr/>
        </p:nvSpPr>
        <p:spPr>
          <a:xfrm>
            <a:off x="2235200" y="2274888"/>
            <a:ext cx="1219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4638" name="TextBox 15"/>
          <p:cNvSpPr txBox="1">
            <a:spLocks noChangeArrowheads="1"/>
          </p:cNvSpPr>
          <p:nvPr/>
        </p:nvSpPr>
        <p:spPr bwMode="auto">
          <a:xfrm>
            <a:off x="2438400" y="2351088"/>
            <a:ext cx="711200" cy="368300"/>
          </a:xfrm>
          <a:prstGeom prst="rect">
            <a:avLst/>
          </a:prstGeom>
          <a:noFill/>
          <a:ln w="9525">
            <a:noFill/>
            <a:miter lim="800000"/>
            <a:headEnd/>
            <a:tailEnd/>
          </a:ln>
        </p:spPr>
        <p:txBody>
          <a:bodyPr>
            <a:spAutoFit/>
          </a:bodyPr>
          <a:lstStyle/>
          <a:p>
            <a:r>
              <a:rPr lang="en-US">
                <a:latin typeface="Calibri" pitchFamily="34" charset="0"/>
              </a:rPr>
              <a:t>250 </a:t>
            </a:r>
          </a:p>
        </p:txBody>
      </p:sp>
      <p:cxnSp>
        <p:nvCxnSpPr>
          <p:cNvPr id="17" name="Straight Connector 16"/>
          <p:cNvCxnSpPr/>
          <p:nvPr/>
        </p:nvCxnSpPr>
        <p:spPr>
          <a:xfrm flipV="1">
            <a:off x="3048000" y="1981201"/>
            <a:ext cx="177800" cy="263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640" name="TextBox 17"/>
          <p:cNvSpPr txBox="1">
            <a:spLocks noChangeArrowheads="1"/>
          </p:cNvSpPr>
          <p:nvPr/>
        </p:nvSpPr>
        <p:spPr bwMode="auto">
          <a:xfrm>
            <a:off x="2336800" y="1905000"/>
            <a:ext cx="508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3048000" y="3113088"/>
            <a:ext cx="1219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4642" name="TextBox 19"/>
          <p:cNvSpPr txBox="1">
            <a:spLocks noChangeArrowheads="1"/>
          </p:cNvSpPr>
          <p:nvPr/>
        </p:nvSpPr>
        <p:spPr bwMode="auto">
          <a:xfrm>
            <a:off x="3251200" y="3189288"/>
            <a:ext cx="711200" cy="368300"/>
          </a:xfrm>
          <a:prstGeom prst="rect">
            <a:avLst/>
          </a:prstGeom>
          <a:noFill/>
          <a:ln w="9525">
            <a:noFill/>
            <a:miter lim="800000"/>
            <a:headEnd/>
            <a:tailEnd/>
          </a:ln>
        </p:spPr>
        <p:txBody>
          <a:bodyPr>
            <a:spAutoFit/>
          </a:bodyPr>
          <a:lstStyle/>
          <a:p>
            <a:r>
              <a:rPr lang="en-US">
                <a:latin typeface="Calibri" pitchFamily="34" charset="0"/>
              </a:rPr>
              <a:t>270 </a:t>
            </a:r>
          </a:p>
        </p:txBody>
      </p:sp>
      <p:cxnSp>
        <p:nvCxnSpPr>
          <p:cNvPr id="21" name="Straight Connector 20"/>
          <p:cNvCxnSpPr/>
          <p:nvPr/>
        </p:nvCxnSpPr>
        <p:spPr>
          <a:xfrm rot="10800000">
            <a:off x="2946400" y="2895600"/>
            <a:ext cx="4064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644" name="TextBox 21"/>
          <p:cNvSpPr txBox="1">
            <a:spLocks noChangeArrowheads="1"/>
          </p:cNvSpPr>
          <p:nvPr/>
        </p:nvSpPr>
        <p:spPr bwMode="auto">
          <a:xfrm>
            <a:off x="3454400" y="27432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4645" name="Rectangle 25"/>
          <p:cNvSpPr>
            <a:spLocks noChangeArrowheads="1"/>
          </p:cNvSpPr>
          <p:nvPr/>
        </p:nvSpPr>
        <p:spPr bwMode="auto">
          <a:xfrm>
            <a:off x="1333500" y="3886201"/>
            <a:ext cx="10553700" cy="1815882"/>
          </a:xfrm>
          <a:prstGeom prst="rect">
            <a:avLst/>
          </a:prstGeom>
          <a:noFill/>
          <a:ln w="9525">
            <a:noFill/>
            <a:miter lim="800000"/>
            <a:headEnd/>
            <a:tailEnd/>
          </a:ln>
        </p:spPr>
        <p:txBody>
          <a:bodyPr wrap="square">
            <a:spAutoFit/>
          </a:bodyPr>
          <a:lstStyle/>
          <a:p>
            <a:pPr algn="just"/>
            <a:r>
              <a:rPr lang="en-US" sz="2800" dirty="0">
                <a:latin typeface="Times New Roman" pitchFamily="18" charset="0"/>
                <a:cs typeface="Times New Roman" pitchFamily="18" charset="0"/>
              </a:rPr>
              <a:t>Youngest ancestor where imbalance found is node 300 and two nodes below it do not form a straight line. We need double rotation : first rotation occurs at first layer below node 300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250. since B.F of 250 is -1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right heavy, a left rotation is performed on 250 to make it…….</a:t>
            </a:r>
          </a:p>
        </p:txBody>
      </p:sp>
      <p:sp>
        <p:nvSpPr>
          <p:cNvPr id="29" name="Oval 28"/>
          <p:cNvSpPr/>
          <p:nvPr/>
        </p:nvSpPr>
        <p:spPr>
          <a:xfrm>
            <a:off x="8026400" y="1208088"/>
            <a:ext cx="11176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TextBox 29"/>
          <p:cNvSpPr txBox="1">
            <a:spLocks noChangeArrowheads="1"/>
          </p:cNvSpPr>
          <p:nvPr/>
        </p:nvSpPr>
        <p:spPr bwMode="auto">
          <a:xfrm>
            <a:off x="8229600" y="1284288"/>
            <a:ext cx="812800" cy="368300"/>
          </a:xfrm>
          <a:prstGeom prst="rect">
            <a:avLst/>
          </a:prstGeom>
          <a:noFill/>
          <a:ln w="9525">
            <a:noFill/>
            <a:miter lim="800000"/>
            <a:headEnd/>
            <a:tailEnd/>
          </a:ln>
        </p:spPr>
        <p:txBody>
          <a:bodyPr>
            <a:spAutoFit/>
          </a:bodyPr>
          <a:lstStyle/>
          <a:p>
            <a:r>
              <a:rPr lang="en-US">
                <a:latin typeface="Calibri" pitchFamily="34" charset="0"/>
              </a:rPr>
              <a:t>100 </a:t>
            </a:r>
          </a:p>
        </p:txBody>
      </p:sp>
      <p:sp>
        <p:nvSpPr>
          <p:cNvPr id="31" name="Oval 30"/>
          <p:cNvSpPr/>
          <p:nvPr/>
        </p:nvSpPr>
        <p:spPr>
          <a:xfrm>
            <a:off x="9144000" y="446088"/>
            <a:ext cx="1219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extBox 31"/>
          <p:cNvSpPr txBox="1">
            <a:spLocks noChangeArrowheads="1"/>
          </p:cNvSpPr>
          <p:nvPr/>
        </p:nvSpPr>
        <p:spPr bwMode="auto">
          <a:xfrm>
            <a:off x="9347200" y="522288"/>
            <a:ext cx="812800" cy="368300"/>
          </a:xfrm>
          <a:prstGeom prst="rect">
            <a:avLst/>
          </a:prstGeom>
          <a:noFill/>
          <a:ln w="9525">
            <a:noFill/>
            <a:miter lim="800000"/>
            <a:headEnd/>
            <a:tailEnd/>
          </a:ln>
        </p:spPr>
        <p:txBody>
          <a:bodyPr>
            <a:spAutoFit/>
          </a:bodyPr>
          <a:lstStyle/>
          <a:p>
            <a:r>
              <a:rPr lang="en-US">
                <a:latin typeface="Calibri" pitchFamily="34" charset="0"/>
              </a:rPr>
              <a:t>200 </a:t>
            </a:r>
          </a:p>
        </p:txBody>
      </p:sp>
      <p:sp>
        <p:nvSpPr>
          <p:cNvPr id="33" name="Oval 32"/>
          <p:cNvSpPr/>
          <p:nvPr/>
        </p:nvSpPr>
        <p:spPr>
          <a:xfrm>
            <a:off x="10160000" y="1208088"/>
            <a:ext cx="1219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extBox 33"/>
          <p:cNvSpPr txBox="1">
            <a:spLocks noChangeArrowheads="1"/>
          </p:cNvSpPr>
          <p:nvPr/>
        </p:nvSpPr>
        <p:spPr bwMode="auto">
          <a:xfrm>
            <a:off x="10363200" y="1284288"/>
            <a:ext cx="711200" cy="368300"/>
          </a:xfrm>
          <a:prstGeom prst="rect">
            <a:avLst/>
          </a:prstGeom>
          <a:noFill/>
          <a:ln w="9525">
            <a:noFill/>
            <a:miter lim="800000"/>
            <a:headEnd/>
            <a:tailEnd/>
          </a:ln>
        </p:spPr>
        <p:txBody>
          <a:bodyPr>
            <a:spAutoFit/>
          </a:bodyPr>
          <a:lstStyle/>
          <a:p>
            <a:r>
              <a:rPr lang="en-US">
                <a:latin typeface="Calibri" pitchFamily="34" charset="0"/>
              </a:rPr>
              <a:t>300 </a:t>
            </a:r>
          </a:p>
        </p:txBody>
      </p:sp>
      <p:cxnSp>
        <p:nvCxnSpPr>
          <p:cNvPr id="35" name="Straight Connector 34"/>
          <p:cNvCxnSpPr>
            <a:endCxn id="31" idx="3"/>
          </p:cNvCxnSpPr>
          <p:nvPr/>
        </p:nvCxnSpPr>
        <p:spPr>
          <a:xfrm flipV="1">
            <a:off x="8636000" y="835025"/>
            <a:ext cx="68580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H="1">
            <a:off x="10160000" y="903288"/>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a:spLocks noChangeArrowheads="1"/>
          </p:cNvSpPr>
          <p:nvPr/>
        </p:nvSpPr>
        <p:spPr bwMode="auto">
          <a:xfrm>
            <a:off x="8128000" y="9144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38" name="TextBox 37"/>
          <p:cNvSpPr txBox="1">
            <a:spLocks noChangeArrowheads="1"/>
          </p:cNvSpPr>
          <p:nvPr/>
        </p:nvSpPr>
        <p:spPr bwMode="auto">
          <a:xfrm>
            <a:off x="9448800" y="1524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39" name="TextBox 38"/>
          <p:cNvSpPr txBox="1">
            <a:spLocks noChangeArrowheads="1"/>
          </p:cNvSpPr>
          <p:nvPr/>
        </p:nvSpPr>
        <p:spPr bwMode="auto">
          <a:xfrm>
            <a:off x="10464800" y="9144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40" name="Oval 39"/>
          <p:cNvSpPr/>
          <p:nvPr/>
        </p:nvSpPr>
        <p:spPr>
          <a:xfrm>
            <a:off x="9753600" y="2200275"/>
            <a:ext cx="12192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TextBox 40"/>
          <p:cNvSpPr txBox="1">
            <a:spLocks noChangeArrowheads="1"/>
          </p:cNvSpPr>
          <p:nvPr/>
        </p:nvSpPr>
        <p:spPr bwMode="auto">
          <a:xfrm>
            <a:off x="9956800" y="2276475"/>
            <a:ext cx="711200" cy="369888"/>
          </a:xfrm>
          <a:prstGeom prst="rect">
            <a:avLst/>
          </a:prstGeom>
          <a:noFill/>
          <a:ln w="9525">
            <a:noFill/>
            <a:miter lim="800000"/>
            <a:headEnd/>
            <a:tailEnd/>
          </a:ln>
        </p:spPr>
        <p:txBody>
          <a:bodyPr>
            <a:spAutoFit/>
          </a:bodyPr>
          <a:lstStyle/>
          <a:p>
            <a:r>
              <a:rPr lang="en-US">
                <a:latin typeface="Calibri" pitchFamily="34" charset="0"/>
              </a:rPr>
              <a:t>270 </a:t>
            </a:r>
          </a:p>
        </p:txBody>
      </p:sp>
      <p:cxnSp>
        <p:nvCxnSpPr>
          <p:cNvPr id="42" name="Straight Connector 41"/>
          <p:cNvCxnSpPr>
            <a:stCxn id="40" idx="0"/>
          </p:cNvCxnSpPr>
          <p:nvPr/>
        </p:nvCxnSpPr>
        <p:spPr>
          <a:xfrm rot="5400000" flipH="1" flipV="1">
            <a:off x="10367963" y="1824038"/>
            <a:ext cx="371475"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a:spLocks noChangeArrowheads="1"/>
          </p:cNvSpPr>
          <p:nvPr/>
        </p:nvSpPr>
        <p:spPr bwMode="auto">
          <a:xfrm>
            <a:off x="9855200" y="1908175"/>
            <a:ext cx="508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44" name="Oval 43"/>
          <p:cNvSpPr/>
          <p:nvPr/>
        </p:nvSpPr>
        <p:spPr>
          <a:xfrm>
            <a:off x="8839200" y="3127375"/>
            <a:ext cx="12192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TextBox 44"/>
          <p:cNvSpPr txBox="1">
            <a:spLocks noChangeArrowheads="1"/>
          </p:cNvSpPr>
          <p:nvPr/>
        </p:nvSpPr>
        <p:spPr bwMode="auto">
          <a:xfrm>
            <a:off x="9042400" y="3279775"/>
            <a:ext cx="711200" cy="368300"/>
          </a:xfrm>
          <a:prstGeom prst="rect">
            <a:avLst/>
          </a:prstGeom>
          <a:noFill/>
          <a:ln w="9525">
            <a:noFill/>
            <a:miter lim="800000"/>
            <a:headEnd/>
            <a:tailEnd/>
          </a:ln>
        </p:spPr>
        <p:txBody>
          <a:bodyPr>
            <a:spAutoFit/>
          </a:bodyPr>
          <a:lstStyle/>
          <a:p>
            <a:r>
              <a:rPr lang="en-US">
                <a:latin typeface="Calibri" pitchFamily="34" charset="0"/>
              </a:rPr>
              <a:t>250 </a:t>
            </a:r>
          </a:p>
        </p:txBody>
      </p:sp>
      <p:cxnSp>
        <p:nvCxnSpPr>
          <p:cNvPr id="46" name="Straight Connector 45"/>
          <p:cNvCxnSpPr>
            <a:stCxn id="44" idx="0"/>
            <a:endCxn id="40" idx="3"/>
          </p:cNvCxnSpPr>
          <p:nvPr/>
        </p:nvCxnSpPr>
        <p:spPr>
          <a:xfrm rot="5400000" flipH="1" flipV="1">
            <a:off x="9491663" y="2687638"/>
            <a:ext cx="396875" cy="482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a:spLocks noChangeArrowheads="1"/>
          </p:cNvSpPr>
          <p:nvPr/>
        </p:nvSpPr>
        <p:spPr bwMode="auto">
          <a:xfrm>
            <a:off x="8940800" y="2746375"/>
            <a:ext cx="508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48" name="Curved Down Arrow 47"/>
          <p:cNvSpPr/>
          <p:nvPr/>
        </p:nvSpPr>
        <p:spPr>
          <a:xfrm flipH="1">
            <a:off x="2235200" y="2971800"/>
            <a:ext cx="7112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linds(horizontal)">
                                      <p:cBhvr>
                                        <p:cTn id="13" dur="500"/>
                                        <p:tgtEl>
                                          <p:spTgt spid="38"/>
                                        </p:tgtEl>
                                      </p:cBhvr>
                                    </p:animEffect>
                                  </p:childTnLst>
                                </p:cTn>
                              </p:par>
                              <p:par>
                                <p:cTn id="14" presetID="3" presetClass="entr" presetSubtype="1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blinds(horizontal)">
                                      <p:cBhvr>
                                        <p:cTn id="16" dur="500"/>
                                        <p:tgtEl>
                                          <p:spTgt spid="3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blinds(horizontal)">
                                      <p:cBhvr>
                                        <p:cTn id="19" dur="500"/>
                                        <p:tgtEl>
                                          <p:spTgt spid="3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linds(horizontal)">
                                      <p:cBhvr>
                                        <p:cTn id="22" dur="500"/>
                                        <p:tgtEl>
                                          <p:spTgt spid="2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linds(horizontal)">
                                      <p:cBhvr>
                                        <p:cTn id="25" dur="500"/>
                                        <p:tgtEl>
                                          <p:spTgt spid="30"/>
                                        </p:tgtEl>
                                      </p:cBhvr>
                                    </p:animEffect>
                                  </p:childTnLst>
                                </p:cTn>
                              </p:par>
                              <p:par>
                                <p:cTn id="26" presetID="3" presetClass="entr" presetSubtype="10"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blinds(horizontal)">
                                      <p:cBhvr>
                                        <p:cTn id="28" dur="500"/>
                                        <p:tgtEl>
                                          <p:spTgt spid="3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blinds(horizontal)">
                                      <p:cBhvr>
                                        <p:cTn id="31" dur="500"/>
                                        <p:tgtEl>
                                          <p:spTgt spid="3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blinds(horizontal)">
                                      <p:cBhvr>
                                        <p:cTn id="34" dur="500"/>
                                        <p:tgtEl>
                                          <p:spTgt spid="3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blinds(horizontal)">
                                      <p:cBhvr>
                                        <p:cTn id="37" dur="500"/>
                                        <p:tgtEl>
                                          <p:spTgt spid="34"/>
                                        </p:tgtEl>
                                      </p:cBhvr>
                                    </p:animEffect>
                                  </p:childTnLst>
                                </p:cTn>
                              </p:par>
                              <p:par>
                                <p:cTn id="38" presetID="3" presetClass="entr" presetSubtype="10" fill="hold"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blinds(horizontal)">
                                      <p:cBhvr>
                                        <p:cTn id="40" dur="500"/>
                                        <p:tgtEl>
                                          <p:spTgt spid="42"/>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blinds(horizontal)">
                                      <p:cBhvr>
                                        <p:cTn id="43" dur="500"/>
                                        <p:tgtEl>
                                          <p:spTgt spid="4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blinds(horizontal)">
                                      <p:cBhvr>
                                        <p:cTn id="46" dur="500"/>
                                        <p:tgtEl>
                                          <p:spTgt spid="4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blinds(horizontal)">
                                      <p:cBhvr>
                                        <p:cTn id="49" dur="500"/>
                                        <p:tgtEl>
                                          <p:spTgt spid="41"/>
                                        </p:tgtEl>
                                      </p:cBhvr>
                                    </p:animEffect>
                                  </p:childTnLst>
                                </p:cTn>
                              </p:par>
                              <p:par>
                                <p:cTn id="50" presetID="3" presetClass="entr" presetSubtype="1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blinds(horizontal)">
                                      <p:cBhvr>
                                        <p:cTn id="52" dur="500"/>
                                        <p:tgtEl>
                                          <p:spTgt spid="46"/>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blinds(horizontal)">
                                      <p:cBhvr>
                                        <p:cTn id="55" dur="500"/>
                                        <p:tgtEl>
                                          <p:spTgt spid="47"/>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blinds(horizontal)">
                                      <p:cBhvr>
                                        <p:cTn id="58" dur="500"/>
                                        <p:tgtEl>
                                          <p:spTgt spid="4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blinds(horizontal)">
                                      <p:cBhvr>
                                        <p:cTn id="6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1" grpId="0" animBg="1"/>
      <p:bldP spid="32" grpId="0"/>
      <p:bldP spid="33" grpId="0" animBg="1"/>
      <p:bldP spid="34" grpId="0"/>
      <p:bldP spid="37" grpId="0"/>
      <p:bldP spid="38" grpId="0"/>
      <p:bldP spid="39" grpId="0"/>
      <p:bldP spid="40" grpId="0" animBg="1"/>
      <p:bldP spid="41" grpId="0"/>
      <p:bldP spid="43" grpId="0"/>
      <p:bldP spid="44" grpId="0" animBg="1"/>
      <p:bldP spid="45" grpId="0"/>
      <p:bldP spid="47"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Content Placeholder 2"/>
          <p:cNvSpPr>
            <a:spLocks noGrp="1"/>
          </p:cNvSpPr>
          <p:nvPr>
            <p:ph idx="1"/>
          </p:nvPr>
        </p:nvSpPr>
        <p:spPr>
          <a:xfrm>
            <a:off x="1562100" y="228600"/>
            <a:ext cx="10325100" cy="6400800"/>
          </a:xfrm>
        </p:spPr>
        <p:txBody>
          <a:bodyPr/>
          <a:lstStyle/>
          <a:p>
            <a:pPr>
              <a:buFont typeface="Arial" charset="0"/>
              <a:buNone/>
            </a:pPr>
            <a:r>
              <a:rPr lang="en-US" u="sng" dirty="0" smtClean="0">
                <a:latin typeface="Times New Roman" pitchFamily="18" charset="0"/>
                <a:cs typeface="Times New Roman" pitchFamily="18" charset="0"/>
              </a:rPr>
              <a:t>Base line:</a:t>
            </a:r>
          </a:p>
          <a:p>
            <a:r>
              <a:rPr lang="en-US" dirty="0" smtClean="0">
                <a:latin typeface="Times New Roman" pitchFamily="18" charset="0"/>
                <a:cs typeface="Times New Roman" pitchFamily="18" charset="0"/>
              </a:rPr>
              <a:t>If the three nodes lie in a straight line and</a:t>
            </a:r>
          </a:p>
          <a:p>
            <a:pPr lvl="1"/>
            <a:r>
              <a:rPr lang="en-US" dirty="0" smtClean="0">
                <a:latin typeface="Times New Roman" pitchFamily="18" charset="0"/>
                <a:cs typeface="Times New Roman" pitchFamily="18" charset="0"/>
              </a:rPr>
              <a:t>If unbalanced node is right heavy, perform left rotation.</a:t>
            </a:r>
          </a:p>
          <a:p>
            <a:pPr lvl="1"/>
            <a:r>
              <a:rPr lang="en-US" dirty="0" smtClean="0">
                <a:latin typeface="Times New Roman" pitchFamily="18" charset="0"/>
                <a:cs typeface="Times New Roman" pitchFamily="18" charset="0"/>
              </a:rPr>
              <a:t>If unbalanced node is left heavy, perform right  rotation.</a:t>
            </a:r>
          </a:p>
          <a:p>
            <a:r>
              <a:rPr lang="en-US" dirty="0" smtClean="0">
                <a:latin typeface="Times New Roman" pitchFamily="18" charset="0"/>
                <a:cs typeface="Times New Roman" pitchFamily="18" charset="0"/>
              </a:rPr>
              <a:t>If three nodes do not lie in a straight line and</a:t>
            </a:r>
          </a:p>
          <a:p>
            <a:pPr lvl="1"/>
            <a:r>
              <a:rPr lang="en-US" dirty="0" smtClean="0">
                <a:latin typeface="Times New Roman" pitchFamily="18" charset="0"/>
                <a:cs typeface="Times New Roman" pitchFamily="18" charset="0"/>
              </a:rPr>
              <a:t>If First layer node below imbalanced node is right heavy, perform a left rotation on that node. Then perform a right rotation on the imbalanced node.</a:t>
            </a:r>
          </a:p>
          <a:p>
            <a:pPr lvl="1"/>
            <a:r>
              <a:rPr lang="en-US" dirty="0" smtClean="0">
                <a:latin typeface="Times New Roman" pitchFamily="18" charset="0"/>
                <a:cs typeface="Times New Roman" pitchFamily="18" charset="0"/>
              </a:rPr>
              <a:t> If First layer node below imbalanced node is left heavy, perform a right rotation on that node. Then perform a left rotation on the imbalanced node.</a:t>
            </a:r>
          </a:p>
          <a:p>
            <a:pPr lvl="1"/>
            <a:endParaRPr lang="en-US" dirty="0" smtClean="0">
              <a:latin typeface="Times New Roman" pitchFamily="18" charset="0"/>
              <a:cs typeface="Times New Roman" pitchFamily="18" charset="0"/>
            </a:endParaRPr>
          </a:p>
          <a:p>
            <a:pPr lvl="1">
              <a:buFont typeface="Arial" charset="0"/>
              <a:buNone/>
            </a:pPr>
            <a:endParaRPr lang="en-US" dirty="0" smtClean="0">
              <a:latin typeface="Times New Roman" pitchFamily="18" charset="0"/>
              <a:cs typeface="Times New Roman" pitchFamily="18" charset="0"/>
            </a:endParaRPr>
          </a:p>
          <a:p>
            <a:pPr lvl="1">
              <a:buFont typeface="Arial" charset="0"/>
              <a:buNone/>
            </a:pPr>
            <a:endParaRPr lang="en-US" dirty="0" smtClean="0">
              <a:latin typeface="Times New Roman" pitchFamily="18" charset="0"/>
              <a:cs typeface="Times New Roman" pitchFamily="18" charset="0"/>
            </a:endParaRPr>
          </a:p>
          <a:p>
            <a:pPr lvl="1">
              <a:buFont typeface="Arial" charset="0"/>
              <a:buNone/>
            </a:pPr>
            <a:endParaRPr lang="en-US" dirty="0" smtClean="0">
              <a:latin typeface="Times New Roman" pitchFamily="18" charset="0"/>
              <a:cs typeface="Times New Roman" pitchFamily="18" charset="0"/>
            </a:endParaRPr>
          </a:p>
          <a:p>
            <a:pPr lvl="1">
              <a:buFont typeface="Arial" charset="0"/>
              <a:buNone/>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52400"/>
            <a:ext cx="10541000" cy="6553200"/>
          </a:xfrm>
        </p:spPr>
        <p:txBody>
          <a:bodyPr rtlCol="0">
            <a:normAutofit/>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Exercise:</a:t>
            </a:r>
          </a:p>
          <a:p>
            <a:pPr marL="514350" indent="-514350" fontAlgn="auto">
              <a:spcAft>
                <a:spcPts val="0"/>
              </a:spcAft>
              <a:buFont typeface="Arial" pitchFamily="34" charset="0"/>
              <a:buAutoNum type="arabicPeriod"/>
              <a:defRPr/>
            </a:pPr>
            <a:r>
              <a:rPr lang="en-US" sz="2800" dirty="0" smtClean="0">
                <a:latin typeface="Times New Roman" pitchFamily="18" charset="0"/>
                <a:cs typeface="Times New Roman" pitchFamily="18" charset="0"/>
              </a:rPr>
              <a:t>Construct an AVL tree for items 25, 26, 28, 23, 22, 24, and 27.( check if tree is balanced after every insertion. If not balanced, balance it by performing rotations)</a:t>
            </a:r>
          </a:p>
          <a:p>
            <a:pPr marL="514350" indent="-514350" fontAlgn="auto">
              <a:spcAft>
                <a:spcPts val="0"/>
              </a:spcAft>
              <a:buFont typeface="Arial" pitchFamily="34" charset="0"/>
              <a:buAutoNum type="arabicPeriod"/>
              <a:defRPr/>
            </a:pPr>
            <a:r>
              <a:rPr lang="en-US" sz="2800" dirty="0" smtClean="0">
                <a:latin typeface="Times New Roman" pitchFamily="18" charset="0"/>
                <a:cs typeface="Times New Roman" pitchFamily="18" charset="0"/>
              </a:rPr>
              <a:t>Construct an AVL tree for the items 1,2,3, 4, 5 and 6. </a:t>
            </a:r>
          </a:p>
          <a:p>
            <a:pPr marL="514350" indent="-514350" fontAlgn="auto">
              <a:spcAft>
                <a:spcPts val="0"/>
              </a:spcAft>
              <a:buFont typeface="Arial" pitchFamily="34" charset="0"/>
              <a:buAutoNum type="arabicPeriod"/>
              <a:defRPr/>
            </a:pPr>
            <a:r>
              <a:rPr lang="en-US" sz="2800" dirty="0" smtClean="0">
                <a:latin typeface="Times New Roman" pitchFamily="18" charset="0"/>
                <a:cs typeface="Times New Roman" pitchFamily="18" charset="0"/>
              </a:rPr>
              <a:t>Construct an AVL tree for the items </a:t>
            </a:r>
            <a:r>
              <a:rPr lang="en-US" sz="2800" dirty="0" smtClean="0"/>
              <a:t>4, 2, 1, 3, 6, 5, 7.</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Content Placeholder 2"/>
          <p:cNvSpPr>
            <a:spLocks noGrp="1"/>
          </p:cNvSpPr>
          <p:nvPr>
            <p:ph idx="1"/>
          </p:nvPr>
        </p:nvSpPr>
        <p:spPr>
          <a:xfrm>
            <a:off x="1371600" y="0"/>
            <a:ext cx="10515600" cy="6858000"/>
          </a:xfrm>
        </p:spPr>
        <p:txBody>
          <a:bodyPr/>
          <a:lstStyle/>
          <a:p>
            <a:pPr>
              <a:buFont typeface="Arial" charset="0"/>
              <a:buNone/>
            </a:pPr>
            <a:r>
              <a:rPr lang="en-US" sz="2800" dirty="0" smtClean="0">
                <a:latin typeface="Times New Roman" pitchFamily="18" charset="0"/>
                <a:cs typeface="Times New Roman" pitchFamily="18" charset="0"/>
              </a:rPr>
              <a:t>Exercise1:</a:t>
            </a:r>
          </a:p>
          <a:p>
            <a:pPr>
              <a:buFont typeface="Arial" charset="0"/>
              <a:buNone/>
            </a:pPr>
            <a:r>
              <a:rPr lang="en-US" sz="2800" u="sng" dirty="0" smtClean="0">
                <a:latin typeface="Times New Roman" pitchFamily="18" charset="0"/>
                <a:cs typeface="Times New Roman" pitchFamily="18" charset="0"/>
              </a:rPr>
              <a:t>After inserting 25,26 and 28</a:t>
            </a:r>
          </a:p>
          <a:p>
            <a:pPr>
              <a:buFont typeface="Arial" charset="0"/>
              <a:buNone/>
            </a:pPr>
            <a:endParaRPr lang="en-US" sz="2800"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a:p>
            <a:pPr>
              <a:buFont typeface="Arial" charset="0"/>
              <a:buNone/>
            </a:pPr>
            <a:r>
              <a:rPr lang="en-US" sz="2800" u="sng" dirty="0" smtClean="0">
                <a:latin typeface="Times New Roman" pitchFamily="18" charset="0"/>
                <a:cs typeface="Times New Roman" pitchFamily="18" charset="0"/>
              </a:rPr>
              <a:t>After inserting 23 and 22</a:t>
            </a:r>
          </a:p>
          <a:p>
            <a:pPr>
              <a:buFont typeface="Arial" charset="0"/>
              <a:buNone/>
            </a:pPr>
            <a:endParaRPr lang="en-US" sz="2800" dirty="0" smtClean="0">
              <a:latin typeface="Times New Roman" pitchFamily="18" charset="0"/>
              <a:cs typeface="Times New Roman" pitchFamily="18" charset="0"/>
            </a:endParaRPr>
          </a:p>
        </p:txBody>
      </p:sp>
      <p:sp>
        <p:nvSpPr>
          <p:cNvPr id="4" name="Oval 3"/>
          <p:cNvSpPr/>
          <p:nvPr/>
        </p:nvSpPr>
        <p:spPr>
          <a:xfrm>
            <a:off x="1016000" y="15890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699" name="TextBox 4"/>
          <p:cNvSpPr txBox="1">
            <a:spLocks noChangeArrowheads="1"/>
          </p:cNvSpPr>
          <p:nvPr/>
        </p:nvSpPr>
        <p:spPr bwMode="auto">
          <a:xfrm>
            <a:off x="1219200" y="1665288"/>
            <a:ext cx="609600" cy="368300"/>
          </a:xfrm>
          <a:prstGeom prst="rect">
            <a:avLst/>
          </a:prstGeom>
          <a:noFill/>
          <a:ln w="9525">
            <a:noFill/>
            <a:miter lim="800000"/>
            <a:headEnd/>
            <a:tailEnd/>
          </a:ln>
        </p:spPr>
        <p:txBody>
          <a:bodyPr>
            <a:spAutoFit/>
          </a:bodyPr>
          <a:lstStyle/>
          <a:p>
            <a:r>
              <a:rPr lang="en-US">
                <a:latin typeface="Calibri" pitchFamily="34" charset="0"/>
              </a:rPr>
              <a:t>25 </a:t>
            </a:r>
          </a:p>
        </p:txBody>
      </p:sp>
      <p:sp>
        <p:nvSpPr>
          <p:cNvPr id="6" name="Oval 5"/>
          <p:cNvSpPr/>
          <p:nvPr/>
        </p:nvSpPr>
        <p:spPr>
          <a:xfrm>
            <a:off x="1828800" y="24272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01" name="TextBox 6"/>
          <p:cNvSpPr txBox="1">
            <a:spLocks noChangeArrowheads="1"/>
          </p:cNvSpPr>
          <p:nvPr/>
        </p:nvSpPr>
        <p:spPr bwMode="auto">
          <a:xfrm>
            <a:off x="2032000" y="2503488"/>
            <a:ext cx="711200" cy="368300"/>
          </a:xfrm>
          <a:prstGeom prst="rect">
            <a:avLst/>
          </a:prstGeom>
          <a:noFill/>
          <a:ln w="9525">
            <a:noFill/>
            <a:miter lim="800000"/>
            <a:headEnd/>
            <a:tailEnd/>
          </a:ln>
        </p:spPr>
        <p:txBody>
          <a:bodyPr>
            <a:spAutoFit/>
          </a:bodyPr>
          <a:lstStyle/>
          <a:p>
            <a:r>
              <a:rPr lang="en-US">
                <a:latin typeface="Calibri" pitchFamily="34" charset="0"/>
              </a:rPr>
              <a:t>26 </a:t>
            </a:r>
          </a:p>
        </p:txBody>
      </p:sp>
      <p:sp>
        <p:nvSpPr>
          <p:cNvPr id="8" name="Oval 7"/>
          <p:cNvSpPr/>
          <p:nvPr/>
        </p:nvSpPr>
        <p:spPr>
          <a:xfrm>
            <a:off x="2438400" y="31892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03" name="TextBox 8"/>
          <p:cNvSpPr txBox="1">
            <a:spLocks noChangeArrowheads="1"/>
          </p:cNvSpPr>
          <p:nvPr/>
        </p:nvSpPr>
        <p:spPr bwMode="auto">
          <a:xfrm>
            <a:off x="2641600" y="3265488"/>
            <a:ext cx="711200" cy="368300"/>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10" name="Straight Connector 9"/>
          <p:cNvCxnSpPr>
            <a:stCxn id="4" idx="5"/>
          </p:cNvCxnSpPr>
          <p:nvPr/>
        </p:nvCxnSpPr>
        <p:spPr>
          <a:xfrm rot="16200000" flipH="1">
            <a:off x="1697302" y="1990991"/>
            <a:ext cx="449263"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438400" y="2884488"/>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706" name="TextBox 11"/>
          <p:cNvSpPr txBox="1">
            <a:spLocks noChangeArrowheads="1"/>
          </p:cNvSpPr>
          <p:nvPr/>
        </p:nvSpPr>
        <p:spPr bwMode="auto">
          <a:xfrm>
            <a:off x="1117600" y="12954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7707" name="TextBox 12"/>
          <p:cNvSpPr txBox="1">
            <a:spLocks noChangeArrowheads="1"/>
          </p:cNvSpPr>
          <p:nvPr/>
        </p:nvSpPr>
        <p:spPr bwMode="auto">
          <a:xfrm>
            <a:off x="2133600" y="2133600"/>
            <a:ext cx="508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57708" name="TextBox 13"/>
          <p:cNvSpPr txBox="1">
            <a:spLocks noChangeArrowheads="1"/>
          </p:cNvSpPr>
          <p:nvPr/>
        </p:nvSpPr>
        <p:spPr bwMode="auto">
          <a:xfrm>
            <a:off x="2743200" y="28956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 name="Curved Down Arrow 14"/>
          <p:cNvSpPr/>
          <p:nvPr/>
        </p:nvSpPr>
        <p:spPr>
          <a:xfrm flipH="1">
            <a:off x="1016000" y="2133600"/>
            <a:ext cx="7112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6" name="Right Arrow 15"/>
          <p:cNvSpPr/>
          <p:nvPr/>
        </p:nvSpPr>
        <p:spPr>
          <a:xfrm>
            <a:off x="4165600" y="2362200"/>
            <a:ext cx="2235200" cy="609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11" name="TextBox 16"/>
          <p:cNvSpPr txBox="1">
            <a:spLocks noChangeArrowheads="1"/>
          </p:cNvSpPr>
          <p:nvPr/>
        </p:nvSpPr>
        <p:spPr bwMode="auto">
          <a:xfrm>
            <a:off x="4267200" y="1600201"/>
            <a:ext cx="1930400" cy="646113"/>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After rotating left at 25</a:t>
            </a:r>
            <a:endParaRPr lang="en-US">
              <a:latin typeface="Calibri" pitchFamily="34" charset="0"/>
            </a:endParaRPr>
          </a:p>
        </p:txBody>
      </p:sp>
      <p:sp>
        <p:nvSpPr>
          <p:cNvPr id="18" name="Oval 17"/>
          <p:cNvSpPr/>
          <p:nvPr/>
        </p:nvSpPr>
        <p:spPr>
          <a:xfrm>
            <a:off x="7823200" y="24272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TextBox 18"/>
          <p:cNvSpPr txBox="1">
            <a:spLocks noChangeArrowheads="1"/>
          </p:cNvSpPr>
          <p:nvPr/>
        </p:nvSpPr>
        <p:spPr bwMode="auto">
          <a:xfrm>
            <a:off x="8026400" y="2503488"/>
            <a:ext cx="711200" cy="368300"/>
          </a:xfrm>
          <a:prstGeom prst="rect">
            <a:avLst/>
          </a:prstGeom>
          <a:noFill/>
          <a:ln w="9525">
            <a:noFill/>
            <a:miter lim="800000"/>
            <a:headEnd/>
            <a:tailEnd/>
          </a:ln>
        </p:spPr>
        <p:txBody>
          <a:bodyPr>
            <a:spAutoFit/>
          </a:bodyPr>
          <a:lstStyle/>
          <a:p>
            <a:r>
              <a:rPr lang="en-US">
                <a:latin typeface="Calibri" pitchFamily="34" charset="0"/>
              </a:rPr>
              <a:t>25 </a:t>
            </a:r>
          </a:p>
        </p:txBody>
      </p:sp>
      <p:sp>
        <p:nvSpPr>
          <p:cNvPr id="20" name="Oval 19"/>
          <p:cNvSpPr/>
          <p:nvPr/>
        </p:nvSpPr>
        <p:spPr>
          <a:xfrm>
            <a:off x="8940800" y="16652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TextBox 20"/>
          <p:cNvSpPr txBox="1">
            <a:spLocks noChangeArrowheads="1"/>
          </p:cNvSpPr>
          <p:nvPr/>
        </p:nvSpPr>
        <p:spPr bwMode="auto">
          <a:xfrm>
            <a:off x="9144000" y="1741488"/>
            <a:ext cx="711200" cy="368300"/>
          </a:xfrm>
          <a:prstGeom prst="rect">
            <a:avLst/>
          </a:prstGeom>
          <a:noFill/>
          <a:ln w="9525">
            <a:noFill/>
            <a:miter lim="800000"/>
            <a:headEnd/>
            <a:tailEnd/>
          </a:ln>
        </p:spPr>
        <p:txBody>
          <a:bodyPr>
            <a:spAutoFit/>
          </a:bodyPr>
          <a:lstStyle/>
          <a:p>
            <a:r>
              <a:rPr lang="en-US">
                <a:latin typeface="Calibri" pitchFamily="34" charset="0"/>
              </a:rPr>
              <a:t>26 </a:t>
            </a:r>
          </a:p>
        </p:txBody>
      </p:sp>
      <p:sp>
        <p:nvSpPr>
          <p:cNvPr id="22" name="Oval 21"/>
          <p:cNvSpPr/>
          <p:nvPr/>
        </p:nvSpPr>
        <p:spPr>
          <a:xfrm>
            <a:off x="9550400" y="24272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TextBox 22"/>
          <p:cNvSpPr txBox="1">
            <a:spLocks noChangeArrowheads="1"/>
          </p:cNvSpPr>
          <p:nvPr/>
        </p:nvSpPr>
        <p:spPr bwMode="auto">
          <a:xfrm>
            <a:off x="9753600" y="2503488"/>
            <a:ext cx="711200" cy="368300"/>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24" name="Straight Connector 23"/>
          <p:cNvCxnSpPr>
            <a:endCxn id="20" idx="3"/>
          </p:cNvCxnSpPr>
          <p:nvPr/>
        </p:nvCxnSpPr>
        <p:spPr>
          <a:xfrm flipV="1">
            <a:off x="8432800" y="2054226"/>
            <a:ext cx="626533"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9550400" y="2122488"/>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7924800" y="21336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27" name="TextBox 26"/>
          <p:cNvSpPr txBox="1">
            <a:spLocks noChangeArrowheads="1"/>
          </p:cNvSpPr>
          <p:nvPr/>
        </p:nvSpPr>
        <p:spPr bwMode="auto">
          <a:xfrm>
            <a:off x="9245600" y="13716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28" name="TextBox 27"/>
          <p:cNvSpPr txBox="1">
            <a:spLocks noChangeArrowheads="1"/>
          </p:cNvSpPr>
          <p:nvPr/>
        </p:nvSpPr>
        <p:spPr bwMode="auto">
          <a:xfrm>
            <a:off x="9855200" y="21336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29" name="Oval 28"/>
          <p:cNvSpPr/>
          <p:nvPr/>
        </p:nvSpPr>
        <p:spPr>
          <a:xfrm>
            <a:off x="1524000" y="4953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24" name="TextBox 29"/>
          <p:cNvSpPr txBox="1">
            <a:spLocks noChangeArrowheads="1"/>
          </p:cNvSpPr>
          <p:nvPr/>
        </p:nvSpPr>
        <p:spPr bwMode="auto">
          <a:xfrm>
            <a:off x="1727200" y="5029200"/>
            <a:ext cx="7112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31" name="Oval 30"/>
          <p:cNvSpPr/>
          <p:nvPr/>
        </p:nvSpPr>
        <p:spPr>
          <a:xfrm>
            <a:off x="2336800" y="43322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26" name="TextBox 31"/>
          <p:cNvSpPr txBox="1">
            <a:spLocks noChangeArrowheads="1"/>
          </p:cNvSpPr>
          <p:nvPr/>
        </p:nvSpPr>
        <p:spPr bwMode="auto">
          <a:xfrm>
            <a:off x="2540000" y="4408488"/>
            <a:ext cx="812800" cy="368300"/>
          </a:xfrm>
          <a:prstGeom prst="rect">
            <a:avLst/>
          </a:prstGeom>
          <a:noFill/>
          <a:ln w="9525">
            <a:noFill/>
            <a:miter lim="800000"/>
            <a:headEnd/>
            <a:tailEnd/>
          </a:ln>
        </p:spPr>
        <p:txBody>
          <a:bodyPr>
            <a:spAutoFit/>
          </a:bodyPr>
          <a:lstStyle/>
          <a:p>
            <a:r>
              <a:rPr lang="en-US">
                <a:latin typeface="Calibri" pitchFamily="34" charset="0"/>
              </a:rPr>
              <a:t>26 </a:t>
            </a:r>
          </a:p>
        </p:txBody>
      </p:sp>
      <p:sp>
        <p:nvSpPr>
          <p:cNvPr id="33" name="Oval 32"/>
          <p:cNvSpPr/>
          <p:nvPr/>
        </p:nvSpPr>
        <p:spPr>
          <a:xfrm>
            <a:off x="2946400" y="50942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28" name="TextBox 33"/>
          <p:cNvSpPr txBox="1">
            <a:spLocks noChangeArrowheads="1"/>
          </p:cNvSpPr>
          <p:nvPr/>
        </p:nvSpPr>
        <p:spPr bwMode="auto">
          <a:xfrm>
            <a:off x="3149600" y="5170488"/>
            <a:ext cx="711200" cy="368300"/>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35" name="Straight Connector 34"/>
          <p:cNvCxnSpPr>
            <a:endCxn id="31" idx="3"/>
          </p:cNvCxnSpPr>
          <p:nvPr/>
        </p:nvCxnSpPr>
        <p:spPr>
          <a:xfrm flipV="1">
            <a:off x="2133600" y="4721226"/>
            <a:ext cx="321733" cy="231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H="1">
            <a:off x="2946400" y="4789488"/>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731" name="TextBox 36"/>
          <p:cNvSpPr txBox="1">
            <a:spLocks noChangeArrowheads="1"/>
          </p:cNvSpPr>
          <p:nvPr/>
        </p:nvSpPr>
        <p:spPr bwMode="auto">
          <a:xfrm>
            <a:off x="1625600" y="4659314"/>
            <a:ext cx="508000" cy="369887"/>
          </a:xfrm>
          <a:prstGeom prst="rect">
            <a:avLst/>
          </a:prstGeom>
          <a:noFill/>
          <a:ln w="9525">
            <a:noFill/>
            <a:miter lim="800000"/>
            <a:headEnd/>
            <a:tailEnd/>
          </a:ln>
        </p:spPr>
        <p:txBody>
          <a:bodyPr>
            <a:spAutoFit/>
          </a:bodyPr>
          <a:lstStyle/>
          <a:p>
            <a:r>
              <a:rPr lang="en-US">
                <a:latin typeface="Calibri" pitchFamily="34" charset="0"/>
              </a:rPr>
              <a:t>2 </a:t>
            </a:r>
          </a:p>
        </p:txBody>
      </p:sp>
      <p:sp>
        <p:nvSpPr>
          <p:cNvPr id="157732" name="TextBox 37"/>
          <p:cNvSpPr txBox="1">
            <a:spLocks noChangeArrowheads="1"/>
          </p:cNvSpPr>
          <p:nvPr/>
        </p:nvSpPr>
        <p:spPr bwMode="auto">
          <a:xfrm>
            <a:off x="2641600" y="40386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7733" name="TextBox 38"/>
          <p:cNvSpPr txBox="1">
            <a:spLocks noChangeArrowheads="1"/>
          </p:cNvSpPr>
          <p:nvPr/>
        </p:nvSpPr>
        <p:spPr bwMode="auto">
          <a:xfrm>
            <a:off x="3251200" y="48006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42" name="Oval 41"/>
          <p:cNvSpPr/>
          <p:nvPr/>
        </p:nvSpPr>
        <p:spPr>
          <a:xfrm>
            <a:off x="812800" y="54752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35" name="TextBox 42"/>
          <p:cNvSpPr txBox="1">
            <a:spLocks noChangeArrowheads="1"/>
          </p:cNvSpPr>
          <p:nvPr/>
        </p:nvSpPr>
        <p:spPr bwMode="auto">
          <a:xfrm>
            <a:off x="1016000" y="5551488"/>
            <a:ext cx="711200" cy="368300"/>
          </a:xfrm>
          <a:prstGeom prst="rect">
            <a:avLst/>
          </a:prstGeom>
          <a:noFill/>
          <a:ln w="9525">
            <a:noFill/>
            <a:miter lim="800000"/>
            <a:headEnd/>
            <a:tailEnd/>
          </a:ln>
        </p:spPr>
        <p:txBody>
          <a:bodyPr>
            <a:spAutoFit/>
          </a:bodyPr>
          <a:lstStyle/>
          <a:p>
            <a:r>
              <a:rPr lang="en-US">
                <a:latin typeface="Calibri" pitchFamily="34" charset="0"/>
              </a:rPr>
              <a:t>23 </a:t>
            </a:r>
          </a:p>
        </p:txBody>
      </p:sp>
      <p:cxnSp>
        <p:nvCxnSpPr>
          <p:cNvPr id="44" name="Straight Connector 43"/>
          <p:cNvCxnSpPr/>
          <p:nvPr/>
        </p:nvCxnSpPr>
        <p:spPr>
          <a:xfrm flipV="1">
            <a:off x="1422400" y="5334001"/>
            <a:ext cx="220133" cy="155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737" name="TextBox 44"/>
          <p:cNvSpPr txBox="1">
            <a:spLocks noChangeArrowheads="1"/>
          </p:cNvSpPr>
          <p:nvPr/>
        </p:nvSpPr>
        <p:spPr bwMode="auto">
          <a:xfrm>
            <a:off x="914400" y="5181600"/>
            <a:ext cx="508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46" name="Oval 45"/>
          <p:cNvSpPr/>
          <p:nvPr/>
        </p:nvSpPr>
        <p:spPr>
          <a:xfrm>
            <a:off x="101600" y="60086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39" name="TextBox 46"/>
          <p:cNvSpPr txBox="1">
            <a:spLocks noChangeArrowheads="1"/>
          </p:cNvSpPr>
          <p:nvPr/>
        </p:nvSpPr>
        <p:spPr bwMode="auto">
          <a:xfrm>
            <a:off x="304800" y="6084888"/>
            <a:ext cx="609600" cy="368300"/>
          </a:xfrm>
          <a:prstGeom prst="rect">
            <a:avLst/>
          </a:prstGeom>
          <a:noFill/>
          <a:ln w="9525">
            <a:noFill/>
            <a:miter lim="800000"/>
            <a:headEnd/>
            <a:tailEnd/>
          </a:ln>
        </p:spPr>
        <p:txBody>
          <a:bodyPr>
            <a:spAutoFit/>
          </a:bodyPr>
          <a:lstStyle/>
          <a:p>
            <a:r>
              <a:rPr lang="en-US">
                <a:latin typeface="Calibri" pitchFamily="34" charset="0"/>
              </a:rPr>
              <a:t>22 </a:t>
            </a:r>
          </a:p>
        </p:txBody>
      </p:sp>
      <p:cxnSp>
        <p:nvCxnSpPr>
          <p:cNvPr id="48" name="Straight Connector 47"/>
          <p:cNvCxnSpPr>
            <a:endCxn id="42" idx="3"/>
          </p:cNvCxnSpPr>
          <p:nvPr/>
        </p:nvCxnSpPr>
        <p:spPr>
          <a:xfrm flipV="1">
            <a:off x="711200" y="5864226"/>
            <a:ext cx="220133" cy="1444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741" name="TextBox 48"/>
          <p:cNvSpPr txBox="1">
            <a:spLocks noChangeArrowheads="1"/>
          </p:cNvSpPr>
          <p:nvPr/>
        </p:nvSpPr>
        <p:spPr bwMode="auto">
          <a:xfrm>
            <a:off x="203200" y="57150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52" name="Curved Down Arrow 51"/>
          <p:cNvSpPr/>
          <p:nvPr/>
        </p:nvSpPr>
        <p:spPr>
          <a:xfrm>
            <a:off x="1727200" y="5486400"/>
            <a:ext cx="7112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53" name="Right Arrow 52"/>
          <p:cNvSpPr/>
          <p:nvPr/>
        </p:nvSpPr>
        <p:spPr>
          <a:xfrm>
            <a:off x="4165600" y="4953000"/>
            <a:ext cx="2235200" cy="609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44" name="TextBox 53"/>
          <p:cNvSpPr txBox="1">
            <a:spLocks noChangeArrowheads="1"/>
          </p:cNvSpPr>
          <p:nvPr/>
        </p:nvSpPr>
        <p:spPr bwMode="auto">
          <a:xfrm>
            <a:off x="4267200" y="4191001"/>
            <a:ext cx="1930400" cy="646113"/>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After rotating right at 25</a:t>
            </a:r>
            <a:endParaRPr lang="en-US">
              <a:latin typeface="Calibri" pitchFamily="34" charset="0"/>
            </a:endParaRPr>
          </a:p>
        </p:txBody>
      </p:sp>
      <p:sp>
        <p:nvSpPr>
          <p:cNvPr id="55" name="Oval 54"/>
          <p:cNvSpPr/>
          <p:nvPr/>
        </p:nvSpPr>
        <p:spPr>
          <a:xfrm>
            <a:off x="9144000" y="5867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 name="TextBox 55"/>
          <p:cNvSpPr txBox="1">
            <a:spLocks noChangeArrowheads="1"/>
          </p:cNvSpPr>
          <p:nvPr/>
        </p:nvSpPr>
        <p:spPr bwMode="auto">
          <a:xfrm>
            <a:off x="9347200" y="5943600"/>
            <a:ext cx="7112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57" name="Oval 56"/>
          <p:cNvSpPr/>
          <p:nvPr/>
        </p:nvSpPr>
        <p:spPr>
          <a:xfrm>
            <a:off x="9347200" y="42560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extBox 57"/>
          <p:cNvSpPr txBox="1">
            <a:spLocks noChangeArrowheads="1"/>
          </p:cNvSpPr>
          <p:nvPr/>
        </p:nvSpPr>
        <p:spPr bwMode="auto">
          <a:xfrm>
            <a:off x="9550400" y="4332288"/>
            <a:ext cx="812800" cy="368300"/>
          </a:xfrm>
          <a:prstGeom prst="rect">
            <a:avLst/>
          </a:prstGeom>
          <a:noFill/>
          <a:ln w="9525">
            <a:noFill/>
            <a:miter lim="800000"/>
            <a:headEnd/>
            <a:tailEnd/>
          </a:ln>
        </p:spPr>
        <p:txBody>
          <a:bodyPr>
            <a:spAutoFit/>
          </a:bodyPr>
          <a:lstStyle/>
          <a:p>
            <a:r>
              <a:rPr lang="en-US">
                <a:latin typeface="Calibri" pitchFamily="34" charset="0"/>
              </a:rPr>
              <a:t>26 </a:t>
            </a:r>
          </a:p>
        </p:txBody>
      </p:sp>
      <p:sp>
        <p:nvSpPr>
          <p:cNvPr id="59" name="Oval 58"/>
          <p:cNvSpPr/>
          <p:nvPr/>
        </p:nvSpPr>
        <p:spPr>
          <a:xfrm>
            <a:off x="9956800" y="50180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 name="TextBox 59"/>
          <p:cNvSpPr txBox="1">
            <a:spLocks noChangeArrowheads="1"/>
          </p:cNvSpPr>
          <p:nvPr/>
        </p:nvSpPr>
        <p:spPr bwMode="auto">
          <a:xfrm>
            <a:off x="10160000" y="5094288"/>
            <a:ext cx="711200" cy="368300"/>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61" name="Straight Connector 60"/>
          <p:cNvCxnSpPr>
            <a:endCxn id="57" idx="3"/>
          </p:cNvCxnSpPr>
          <p:nvPr/>
        </p:nvCxnSpPr>
        <p:spPr>
          <a:xfrm flipV="1">
            <a:off x="8940800" y="4645026"/>
            <a:ext cx="524933"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9956800" y="4713288"/>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extBox 62"/>
          <p:cNvSpPr txBox="1">
            <a:spLocks noChangeArrowheads="1"/>
          </p:cNvSpPr>
          <p:nvPr/>
        </p:nvSpPr>
        <p:spPr bwMode="auto">
          <a:xfrm>
            <a:off x="9245600" y="5573714"/>
            <a:ext cx="508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64" name="TextBox 63"/>
          <p:cNvSpPr txBox="1">
            <a:spLocks noChangeArrowheads="1"/>
          </p:cNvSpPr>
          <p:nvPr/>
        </p:nvSpPr>
        <p:spPr bwMode="auto">
          <a:xfrm>
            <a:off x="9652000" y="3962400"/>
            <a:ext cx="508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65" name="TextBox 64"/>
          <p:cNvSpPr txBox="1">
            <a:spLocks noChangeArrowheads="1"/>
          </p:cNvSpPr>
          <p:nvPr/>
        </p:nvSpPr>
        <p:spPr bwMode="auto">
          <a:xfrm>
            <a:off x="10261600" y="47244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66" name="Oval 65"/>
          <p:cNvSpPr/>
          <p:nvPr/>
        </p:nvSpPr>
        <p:spPr>
          <a:xfrm>
            <a:off x="8331200" y="50180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 name="TextBox 66"/>
          <p:cNvSpPr txBox="1">
            <a:spLocks noChangeArrowheads="1"/>
          </p:cNvSpPr>
          <p:nvPr/>
        </p:nvSpPr>
        <p:spPr bwMode="auto">
          <a:xfrm>
            <a:off x="8534400" y="5094288"/>
            <a:ext cx="711200" cy="368300"/>
          </a:xfrm>
          <a:prstGeom prst="rect">
            <a:avLst/>
          </a:prstGeom>
          <a:noFill/>
          <a:ln w="9525">
            <a:noFill/>
            <a:miter lim="800000"/>
            <a:headEnd/>
            <a:tailEnd/>
          </a:ln>
        </p:spPr>
        <p:txBody>
          <a:bodyPr>
            <a:spAutoFit/>
          </a:bodyPr>
          <a:lstStyle/>
          <a:p>
            <a:r>
              <a:rPr lang="en-US">
                <a:latin typeface="Calibri" pitchFamily="34" charset="0"/>
              </a:rPr>
              <a:t>23 </a:t>
            </a:r>
          </a:p>
        </p:txBody>
      </p:sp>
      <p:cxnSp>
        <p:nvCxnSpPr>
          <p:cNvPr id="68" name="Straight Connector 67"/>
          <p:cNvCxnSpPr>
            <a:stCxn id="55" idx="1"/>
          </p:cNvCxnSpPr>
          <p:nvPr/>
        </p:nvCxnSpPr>
        <p:spPr>
          <a:xfrm rot="16200000" flipV="1">
            <a:off x="8852429" y="5523972"/>
            <a:ext cx="600075" cy="220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a:spLocks noChangeArrowheads="1"/>
          </p:cNvSpPr>
          <p:nvPr/>
        </p:nvSpPr>
        <p:spPr bwMode="auto">
          <a:xfrm>
            <a:off x="8432800" y="47244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70" name="Oval 69"/>
          <p:cNvSpPr/>
          <p:nvPr/>
        </p:nvSpPr>
        <p:spPr>
          <a:xfrm>
            <a:off x="7315200" y="57800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 name="TextBox 70"/>
          <p:cNvSpPr txBox="1">
            <a:spLocks noChangeArrowheads="1"/>
          </p:cNvSpPr>
          <p:nvPr/>
        </p:nvSpPr>
        <p:spPr bwMode="auto">
          <a:xfrm>
            <a:off x="7518400" y="5856288"/>
            <a:ext cx="609600" cy="368300"/>
          </a:xfrm>
          <a:prstGeom prst="rect">
            <a:avLst/>
          </a:prstGeom>
          <a:noFill/>
          <a:ln w="9525">
            <a:noFill/>
            <a:miter lim="800000"/>
            <a:headEnd/>
            <a:tailEnd/>
          </a:ln>
        </p:spPr>
        <p:txBody>
          <a:bodyPr>
            <a:spAutoFit/>
          </a:bodyPr>
          <a:lstStyle/>
          <a:p>
            <a:r>
              <a:rPr lang="en-US">
                <a:latin typeface="Calibri" pitchFamily="34" charset="0"/>
              </a:rPr>
              <a:t>22 </a:t>
            </a:r>
          </a:p>
        </p:txBody>
      </p:sp>
      <p:cxnSp>
        <p:nvCxnSpPr>
          <p:cNvPr id="72" name="Straight Connector 71"/>
          <p:cNvCxnSpPr>
            <a:endCxn id="66" idx="3"/>
          </p:cNvCxnSpPr>
          <p:nvPr/>
        </p:nvCxnSpPr>
        <p:spPr>
          <a:xfrm flipV="1">
            <a:off x="7924800" y="5407026"/>
            <a:ext cx="524933"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p:cNvSpPr txBox="1">
            <a:spLocks noChangeArrowheads="1"/>
          </p:cNvSpPr>
          <p:nvPr/>
        </p:nvSpPr>
        <p:spPr bwMode="auto">
          <a:xfrm>
            <a:off x="7416800" y="54864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linds(horizontal)">
                                      <p:cBhvr>
                                        <p:cTn id="13" dur="500"/>
                                        <p:tgtEl>
                                          <p:spTgt spid="27"/>
                                        </p:tgtEl>
                                      </p:cBhvr>
                                    </p:animEffect>
                                  </p:childTnLst>
                                </p:cTn>
                              </p:par>
                              <p:par>
                                <p:cTn id="14" presetID="3" presetClass="entr" presetSubtype="1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linds(horizontal)">
                                      <p:cBhvr>
                                        <p:cTn id="16" dur="500"/>
                                        <p:tgtEl>
                                          <p:spTgt spid="2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linds(horizontal)">
                                      <p:cBhvr>
                                        <p:cTn id="19" dur="500"/>
                                        <p:tgtEl>
                                          <p:spTgt spid="2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500"/>
                                        <p:tgtEl>
                                          <p:spTgt spid="19"/>
                                        </p:tgtEl>
                                      </p:cBhvr>
                                    </p:animEffect>
                                  </p:childTnLst>
                                </p:cTn>
                              </p:par>
                              <p:par>
                                <p:cTn id="26" presetID="3" presetClass="entr" presetSubtype="1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linds(horizontal)">
                                      <p:cBhvr>
                                        <p:cTn id="28" dur="500"/>
                                        <p:tgtEl>
                                          <p:spTgt spid="2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linds(horizontal)">
                                      <p:cBhvr>
                                        <p:cTn id="31" dur="500"/>
                                        <p:tgtEl>
                                          <p:spTgt spid="2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4"/>
                                        </p:tgtEl>
                                        <p:attrNameLst>
                                          <p:attrName>style.visibility</p:attrName>
                                        </p:attrNameLst>
                                      </p:cBhvr>
                                      <p:to>
                                        <p:strVal val="visible"/>
                                      </p:to>
                                    </p:set>
                                    <p:animEffect transition="in" filter="blinds(horizontal)">
                                      <p:cBhvr>
                                        <p:cTn id="42" dur="500"/>
                                        <p:tgtEl>
                                          <p:spTgt spid="6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blinds(horizontal)">
                                      <p:cBhvr>
                                        <p:cTn id="45" dur="500"/>
                                        <p:tgtEl>
                                          <p:spTgt spid="5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blinds(horizontal)">
                                      <p:cBhvr>
                                        <p:cTn id="48" dur="500"/>
                                        <p:tgtEl>
                                          <p:spTgt spid="58"/>
                                        </p:tgtEl>
                                      </p:cBhvr>
                                    </p:animEffect>
                                  </p:childTnLst>
                                </p:cTn>
                              </p:par>
                              <p:par>
                                <p:cTn id="49" presetID="3" presetClass="entr" presetSubtype="10" fill="hold" nodeType="with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blinds(horizontal)">
                                      <p:cBhvr>
                                        <p:cTn id="51" dur="500"/>
                                        <p:tgtEl>
                                          <p:spTgt spid="61"/>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blinds(horizontal)">
                                      <p:cBhvr>
                                        <p:cTn id="54" dur="500"/>
                                        <p:tgtEl>
                                          <p:spTgt spid="69"/>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blinds(horizontal)">
                                      <p:cBhvr>
                                        <p:cTn id="57" dur="500"/>
                                        <p:tgtEl>
                                          <p:spTgt spid="66"/>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67"/>
                                        </p:tgtEl>
                                        <p:attrNameLst>
                                          <p:attrName>style.visibility</p:attrName>
                                        </p:attrNameLst>
                                      </p:cBhvr>
                                      <p:to>
                                        <p:strVal val="visible"/>
                                      </p:to>
                                    </p:set>
                                    <p:animEffect transition="in" filter="blinds(horizontal)">
                                      <p:cBhvr>
                                        <p:cTn id="60" dur="500"/>
                                        <p:tgtEl>
                                          <p:spTgt spid="67"/>
                                        </p:tgtEl>
                                      </p:cBhvr>
                                    </p:animEffect>
                                  </p:childTnLst>
                                </p:cTn>
                              </p:par>
                              <p:par>
                                <p:cTn id="61" presetID="3" presetClass="entr" presetSubtype="1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blinds(horizontal)">
                                      <p:cBhvr>
                                        <p:cTn id="63" dur="500"/>
                                        <p:tgtEl>
                                          <p:spTgt spid="72"/>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73"/>
                                        </p:tgtEl>
                                        <p:attrNameLst>
                                          <p:attrName>style.visibility</p:attrName>
                                        </p:attrNameLst>
                                      </p:cBhvr>
                                      <p:to>
                                        <p:strVal val="visible"/>
                                      </p:to>
                                    </p:set>
                                    <p:animEffect transition="in" filter="blinds(horizontal)">
                                      <p:cBhvr>
                                        <p:cTn id="66" dur="500"/>
                                        <p:tgtEl>
                                          <p:spTgt spid="73"/>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70"/>
                                        </p:tgtEl>
                                        <p:attrNameLst>
                                          <p:attrName>style.visibility</p:attrName>
                                        </p:attrNameLst>
                                      </p:cBhvr>
                                      <p:to>
                                        <p:strVal val="visible"/>
                                      </p:to>
                                    </p:set>
                                    <p:animEffect transition="in" filter="blinds(horizontal)">
                                      <p:cBhvr>
                                        <p:cTn id="69" dur="500"/>
                                        <p:tgtEl>
                                          <p:spTgt spid="70"/>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71"/>
                                        </p:tgtEl>
                                        <p:attrNameLst>
                                          <p:attrName>style.visibility</p:attrName>
                                        </p:attrNameLst>
                                      </p:cBhvr>
                                      <p:to>
                                        <p:strVal val="visible"/>
                                      </p:to>
                                    </p:set>
                                    <p:animEffect transition="in" filter="blinds(horizontal)">
                                      <p:cBhvr>
                                        <p:cTn id="72" dur="500"/>
                                        <p:tgtEl>
                                          <p:spTgt spid="71"/>
                                        </p:tgtEl>
                                      </p:cBhvr>
                                    </p:animEffect>
                                  </p:childTnLst>
                                </p:cTn>
                              </p:par>
                              <p:par>
                                <p:cTn id="73" presetID="3" presetClass="entr" presetSubtype="10" fill="hold" nodeType="withEffect">
                                  <p:stCondLst>
                                    <p:cond delay="0"/>
                                  </p:stCondLst>
                                  <p:childTnLst>
                                    <p:set>
                                      <p:cBhvr>
                                        <p:cTn id="74" dur="1" fill="hold">
                                          <p:stCondLst>
                                            <p:cond delay="0"/>
                                          </p:stCondLst>
                                        </p:cTn>
                                        <p:tgtEl>
                                          <p:spTgt spid="68"/>
                                        </p:tgtEl>
                                        <p:attrNameLst>
                                          <p:attrName>style.visibility</p:attrName>
                                        </p:attrNameLst>
                                      </p:cBhvr>
                                      <p:to>
                                        <p:strVal val="visible"/>
                                      </p:to>
                                    </p:set>
                                    <p:animEffect transition="in" filter="blinds(horizontal)">
                                      <p:cBhvr>
                                        <p:cTn id="75" dur="500"/>
                                        <p:tgtEl>
                                          <p:spTgt spid="68"/>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blinds(horizontal)">
                                      <p:cBhvr>
                                        <p:cTn id="78" dur="500"/>
                                        <p:tgtEl>
                                          <p:spTgt spid="63"/>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blinds(horizontal)">
                                      <p:cBhvr>
                                        <p:cTn id="81" dur="500"/>
                                        <p:tgtEl>
                                          <p:spTgt spid="56"/>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blinds(horizontal)">
                                      <p:cBhvr>
                                        <p:cTn id="84" dur="500"/>
                                        <p:tgtEl>
                                          <p:spTgt spid="55"/>
                                        </p:tgtEl>
                                      </p:cBhvr>
                                    </p:animEffect>
                                  </p:childTnLst>
                                </p:cTn>
                              </p:par>
                              <p:par>
                                <p:cTn id="85" presetID="3" presetClass="entr" presetSubtype="10" fill="hold" nodeType="withEffect">
                                  <p:stCondLst>
                                    <p:cond delay="0"/>
                                  </p:stCondLst>
                                  <p:childTnLst>
                                    <p:set>
                                      <p:cBhvr>
                                        <p:cTn id="86" dur="1" fill="hold">
                                          <p:stCondLst>
                                            <p:cond delay="0"/>
                                          </p:stCondLst>
                                        </p:cTn>
                                        <p:tgtEl>
                                          <p:spTgt spid="62"/>
                                        </p:tgtEl>
                                        <p:attrNameLst>
                                          <p:attrName>style.visibility</p:attrName>
                                        </p:attrNameLst>
                                      </p:cBhvr>
                                      <p:to>
                                        <p:strVal val="visible"/>
                                      </p:to>
                                    </p:set>
                                    <p:animEffect transition="in" filter="blinds(horizontal)">
                                      <p:cBhvr>
                                        <p:cTn id="87" dur="500"/>
                                        <p:tgtEl>
                                          <p:spTgt spid="62"/>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65"/>
                                        </p:tgtEl>
                                        <p:attrNameLst>
                                          <p:attrName>style.visibility</p:attrName>
                                        </p:attrNameLst>
                                      </p:cBhvr>
                                      <p:to>
                                        <p:strVal val="visible"/>
                                      </p:to>
                                    </p:set>
                                    <p:animEffect transition="in" filter="blinds(horizontal)">
                                      <p:cBhvr>
                                        <p:cTn id="90" dur="500"/>
                                        <p:tgtEl>
                                          <p:spTgt spid="65"/>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animEffect transition="in" filter="blinds(horizontal)">
                                      <p:cBhvr>
                                        <p:cTn id="93" dur="500"/>
                                        <p:tgtEl>
                                          <p:spTgt spid="59"/>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60"/>
                                        </p:tgtEl>
                                        <p:attrNameLst>
                                          <p:attrName>style.visibility</p:attrName>
                                        </p:attrNameLst>
                                      </p:cBhvr>
                                      <p:to>
                                        <p:strVal val="visible"/>
                                      </p:to>
                                    </p:set>
                                    <p:animEffect transition="in" filter="blinds(horizontal)">
                                      <p:cBhvr>
                                        <p:cTn id="9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p:bldP spid="22" grpId="0" animBg="1"/>
      <p:bldP spid="23" grpId="0"/>
      <p:bldP spid="26" grpId="0"/>
      <p:bldP spid="27" grpId="0"/>
      <p:bldP spid="28" grpId="0"/>
      <p:bldP spid="55" grpId="0" animBg="1"/>
      <p:bldP spid="56" grpId="0"/>
      <p:bldP spid="57" grpId="0" animBg="1"/>
      <p:bldP spid="58" grpId="0"/>
      <p:bldP spid="59" grpId="0" animBg="1"/>
      <p:bldP spid="60" grpId="0"/>
      <p:bldP spid="63" grpId="0"/>
      <p:bldP spid="64" grpId="0"/>
      <p:bldP spid="65" grpId="0"/>
      <p:bldP spid="66" grpId="0" animBg="1"/>
      <p:bldP spid="67" grpId="0"/>
      <p:bldP spid="69" grpId="0"/>
      <p:bldP spid="70" grpId="0" animBg="1"/>
      <p:bldP spid="71" grpId="0"/>
      <p:bldP spid="73"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Content Placeholder 2"/>
          <p:cNvSpPr>
            <a:spLocks noGrp="1"/>
          </p:cNvSpPr>
          <p:nvPr>
            <p:ph idx="1"/>
          </p:nvPr>
        </p:nvSpPr>
        <p:spPr>
          <a:xfrm>
            <a:off x="0" y="0"/>
            <a:ext cx="12192000" cy="6858000"/>
          </a:xfrm>
        </p:spPr>
        <p:txBody>
          <a:bodyPr/>
          <a:lstStyle/>
          <a:p>
            <a:pPr>
              <a:buFont typeface="Arial" charset="0"/>
              <a:buNone/>
            </a:pPr>
            <a:r>
              <a:rPr lang="en-US" sz="2800" u="sng" smtClean="0">
                <a:latin typeface="Times New Roman" pitchFamily="18" charset="0"/>
                <a:cs typeface="Times New Roman" pitchFamily="18" charset="0"/>
              </a:rPr>
              <a:t>After inserting 24</a:t>
            </a:r>
          </a:p>
        </p:txBody>
      </p:sp>
      <p:sp>
        <p:nvSpPr>
          <p:cNvPr id="4" name="Oval 3"/>
          <p:cNvSpPr/>
          <p:nvPr/>
        </p:nvSpPr>
        <p:spPr>
          <a:xfrm>
            <a:off x="3048000" y="2209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23" name="TextBox 4"/>
          <p:cNvSpPr txBox="1">
            <a:spLocks noChangeArrowheads="1"/>
          </p:cNvSpPr>
          <p:nvPr/>
        </p:nvSpPr>
        <p:spPr bwMode="auto">
          <a:xfrm>
            <a:off x="3251200" y="2286000"/>
            <a:ext cx="7112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6" name="Oval 5"/>
          <p:cNvSpPr/>
          <p:nvPr/>
        </p:nvSpPr>
        <p:spPr>
          <a:xfrm>
            <a:off x="3251200" y="5984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25" name="TextBox 6"/>
          <p:cNvSpPr txBox="1">
            <a:spLocks noChangeArrowheads="1"/>
          </p:cNvSpPr>
          <p:nvPr/>
        </p:nvSpPr>
        <p:spPr bwMode="auto">
          <a:xfrm>
            <a:off x="3454400" y="674688"/>
            <a:ext cx="812800" cy="368300"/>
          </a:xfrm>
          <a:prstGeom prst="rect">
            <a:avLst/>
          </a:prstGeom>
          <a:noFill/>
          <a:ln w="9525">
            <a:noFill/>
            <a:miter lim="800000"/>
            <a:headEnd/>
            <a:tailEnd/>
          </a:ln>
        </p:spPr>
        <p:txBody>
          <a:bodyPr>
            <a:spAutoFit/>
          </a:bodyPr>
          <a:lstStyle/>
          <a:p>
            <a:r>
              <a:rPr lang="en-US">
                <a:latin typeface="Calibri" pitchFamily="34" charset="0"/>
              </a:rPr>
              <a:t>26 </a:t>
            </a:r>
          </a:p>
        </p:txBody>
      </p:sp>
      <p:sp>
        <p:nvSpPr>
          <p:cNvPr id="8" name="Oval 7"/>
          <p:cNvSpPr/>
          <p:nvPr/>
        </p:nvSpPr>
        <p:spPr>
          <a:xfrm>
            <a:off x="3860800" y="13604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27" name="TextBox 8"/>
          <p:cNvSpPr txBox="1">
            <a:spLocks noChangeArrowheads="1"/>
          </p:cNvSpPr>
          <p:nvPr/>
        </p:nvSpPr>
        <p:spPr bwMode="auto">
          <a:xfrm>
            <a:off x="4064000" y="1436688"/>
            <a:ext cx="711200" cy="368300"/>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10" name="Straight Connector 9"/>
          <p:cNvCxnSpPr/>
          <p:nvPr/>
        </p:nvCxnSpPr>
        <p:spPr>
          <a:xfrm rot="16200000" flipH="1">
            <a:off x="3860800" y="1055688"/>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29" name="TextBox 10"/>
          <p:cNvSpPr txBox="1">
            <a:spLocks noChangeArrowheads="1"/>
          </p:cNvSpPr>
          <p:nvPr/>
        </p:nvSpPr>
        <p:spPr bwMode="auto">
          <a:xfrm>
            <a:off x="3149600" y="1916114"/>
            <a:ext cx="508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58730" name="TextBox 11"/>
          <p:cNvSpPr txBox="1">
            <a:spLocks noChangeArrowheads="1"/>
          </p:cNvSpPr>
          <p:nvPr/>
        </p:nvSpPr>
        <p:spPr bwMode="auto">
          <a:xfrm>
            <a:off x="3860800" y="3810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8731" name="TextBox 12"/>
          <p:cNvSpPr txBox="1">
            <a:spLocks noChangeArrowheads="1"/>
          </p:cNvSpPr>
          <p:nvPr/>
        </p:nvSpPr>
        <p:spPr bwMode="auto">
          <a:xfrm>
            <a:off x="4165600" y="10668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 name="Oval 13"/>
          <p:cNvSpPr/>
          <p:nvPr/>
        </p:nvSpPr>
        <p:spPr>
          <a:xfrm>
            <a:off x="2235200" y="13604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33" name="TextBox 14"/>
          <p:cNvSpPr txBox="1">
            <a:spLocks noChangeArrowheads="1"/>
          </p:cNvSpPr>
          <p:nvPr/>
        </p:nvSpPr>
        <p:spPr bwMode="auto">
          <a:xfrm>
            <a:off x="2438400" y="1436688"/>
            <a:ext cx="711200" cy="368300"/>
          </a:xfrm>
          <a:prstGeom prst="rect">
            <a:avLst/>
          </a:prstGeom>
          <a:noFill/>
          <a:ln w="9525">
            <a:noFill/>
            <a:miter lim="800000"/>
            <a:headEnd/>
            <a:tailEnd/>
          </a:ln>
        </p:spPr>
        <p:txBody>
          <a:bodyPr>
            <a:spAutoFit/>
          </a:bodyPr>
          <a:lstStyle/>
          <a:p>
            <a:r>
              <a:rPr lang="en-US">
                <a:latin typeface="Calibri" pitchFamily="34" charset="0"/>
              </a:rPr>
              <a:t>23 </a:t>
            </a:r>
          </a:p>
        </p:txBody>
      </p:sp>
      <p:cxnSp>
        <p:nvCxnSpPr>
          <p:cNvPr id="16" name="Straight Connector 15"/>
          <p:cNvCxnSpPr>
            <a:stCxn id="4" idx="1"/>
          </p:cNvCxnSpPr>
          <p:nvPr/>
        </p:nvCxnSpPr>
        <p:spPr>
          <a:xfrm rot="16200000" flipV="1">
            <a:off x="2756429" y="1866372"/>
            <a:ext cx="600075" cy="220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35" name="TextBox 16"/>
          <p:cNvSpPr txBox="1">
            <a:spLocks noChangeArrowheads="1"/>
          </p:cNvSpPr>
          <p:nvPr/>
        </p:nvSpPr>
        <p:spPr bwMode="auto">
          <a:xfrm>
            <a:off x="2336800" y="1066800"/>
            <a:ext cx="508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8" name="Oval 17"/>
          <p:cNvSpPr/>
          <p:nvPr/>
        </p:nvSpPr>
        <p:spPr>
          <a:xfrm>
            <a:off x="1219200" y="21224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37" name="TextBox 18"/>
          <p:cNvSpPr txBox="1">
            <a:spLocks noChangeArrowheads="1"/>
          </p:cNvSpPr>
          <p:nvPr/>
        </p:nvSpPr>
        <p:spPr bwMode="auto">
          <a:xfrm>
            <a:off x="1422400" y="2198688"/>
            <a:ext cx="609600" cy="368300"/>
          </a:xfrm>
          <a:prstGeom prst="rect">
            <a:avLst/>
          </a:prstGeom>
          <a:noFill/>
          <a:ln w="9525">
            <a:noFill/>
            <a:miter lim="800000"/>
            <a:headEnd/>
            <a:tailEnd/>
          </a:ln>
        </p:spPr>
        <p:txBody>
          <a:bodyPr>
            <a:spAutoFit/>
          </a:bodyPr>
          <a:lstStyle/>
          <a:p>
            <a:r>
              <a:rPr lang="en-US">
                <a:latin typeface="Calibri" pitchFamily="34" charset="0"/>
              </a:rPr>
              <a:t>22 </a:t>
            </a:r>
          </a:p>
        </p:txBody>
      </p:sp>
      <p:cxnSp>
        <p:nvCxnSpPr>
          <p:cNvPr id="20" name="Straight Connector 19"/>
          <p:cNvCxnSpPr>
            <a:endCxn id="14" idx="3"/>
          </p:cNvCxnSpPr>
          <p:nvPr/>
        </p:nvCxnSpPr>
        <p:spPr>
          <a:xfrm flipV="1">
            <a:off x="1828800" y="1749426"/>
            <a:ext cx="524933"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39" name="TextBox 20"/>
          <p:cNvSpPr txBox="1">
            <a:spLocks noChangeArrowheads="1"/>
          </p:cNvSpPr>
          <p:nvPr/>
        </p:nvSpPr>
        <p:spPr bwMode="auto">
          <a:xfrm>
            <a:off x="1320800" y="18288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23" name="Straight Connector 22"/>
          <p:cNvCxnSpPr/>
          <p:nvPr/>
        </p:nvCxnSpPr>
        <p:spPr>
          <a:xfrm flipV="1">
            <a:off x="2929467" y="990601"/>
            <a:ext cx="524933"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116667" y="2962275"/>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42" name="TextBox 24"/>
          <p:cNvSpPr txBox="1">
            <a:spLocks noChangeArrowheads="1"/>
          </p:cNvSpPr>
          <p:nvPr/>
        </p:nvSpPr>
        <p:spPr bwMode="auto">
          <a:xfrm>
            <a:off x="2319867" y="3038475"/>
            <a:ext cx="609600" cy="369888"/>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26" name="Straight Connector 25"/>
          <p:cNvCxnSpPr/>
          <p:nvPr/>
        </p:nvCxnSpPr>
        <p:spPr>
          <a:xfrm flipV="1">
            <a:off x="2726267" y="2590801"/>
            <a:ext cx="524933"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44" name="TextBox 26"/>
          <p:cNvSpPr txBox="1">
            <a:spLocks noChangeArrowheads="1"/>
          </p:cNvSpPr>
          <p:nvPr/>
        </p:nvSpPr>
        <p:spPr bwMode="auto">
          <a:xfrm>
            <a:off x="2218267" y="2670175"/>
            <a:ext cx="508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28" name="Curved Down Arrow 27"/>
          <p:cNvSpPr/>
          <p:nvPr/>
        </p:nvSpPr>
        <p:spPr>
          <a:xfrm flipH="1">
            <a:off x="2235200" y="1905000"/>
            <a:ext cx="7112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9" name="Right Arrow 28"/>
          <p:cNvSpPr/>
          <p:nvPr/>
        </p:nvSpPr>
        <p:spPr>
          <a:xfrm>
            <a:off x="4978400" y="1981200"/>
            <a:ext cx="2235200" cy="609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47" name="TextBox 29"/>
          <p:cNvSpPr txBox="1">
            <a:spLocks noChangeArrowheads="1"/>
          </p:cNvSpPr>
          <p:nvPr/>
        </p:nvSpPr>
        <p:spPr bwMode="auto">
          <a:xfrm>
            <a:off x="5080000" y="1219201"/>
            <a:ext cx="1930400" cy="646113"/>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After rotating left at 23</a:t>
            </a:r>
            <a:endParaRPr lang="en-US">
              <a:latin typeface="Calibri" pitchFamily="34" charset="0"/>
            </a:endParaRPr>
          </a:p>
        </p:txBody>
      </p:sp>
      <p:sp>
        <p:nvSpPr>
          <p:cNvPr id="31" name="Oval 30"/>
          <p:cNvSpPr/>
          <p:nvPr/>
        </p:nvSpPr>
        <p:spPr>
          <a:xfrm>
            <a:off x="7315200" y="28082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extBox 31"/>
          <p:cNvSpPr txBox="1">
            <a:spLocks noChangeArrowheads="1"/>
          </p:cNvSpPr>
          <p:nvPr/>
        </p:nvSpPr>
        <p:spPr bwMode="auto">
          <a:xfrm>
            <a:off x="7518400" y="2884488"/>
            <a:ext cx="711200" cy="368300"/>
          </a:xfrm>
          <a:prstGeom prst="rect">
            <a:avLst/>
          </a:prstGeom>
          <a:noFill/>
          <a:ln w="9525">
            <a:noFill/>
            <a:miter lim="800000"/>
            <a:headEnd/>
            <a:tailEnd/>
          </a:ln>
        </p:spPr>
        <p:txBody>
          <a:bodyPr>
            <a:spAutoFit/>
          </a:bodyPr>
          <a:lstStyle/>
          <a:p>
            <a:r>
              <a:rPr lang="en-US">
                <a:latin typeface="Calibri" pitchFamily="34" charset="0"/>
              </a:rPr>
              <a:t>22 </a:t>
            </a:r>
          </a:p>
        </p:txBody>
      </p:sp>
      <p:sp>
        <p:nvSpPr>
          <p:cNvPr id="33" name="Oval 32"/>
          <p:cNvSpPr/>
          <p:nvPr/>
        </p:nvSpPr>
        <p:spPr>
          <a:xfrm>
            <a:off x="10058400" y="606425"/>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extBox 33"/>
          <p:cNvSpPr txBox="1">
            <a:spLocks noChangeArrowheads="1"/>
          </p:cNvSpPr>
          <p:nvPr/>
        </p:nvSpPr>
        <p:spPr bwMode="auto">
          <a:xfrm>
            <a:off x="10261600" y="682625"/>
            <a:ext cx="812800" cy="369888"/>
          </a:xfrm>
          <a:prstGeom prst="rect">
            <a:avLst/>
          </a:prstGeom>
          <a:noFill/>
          <a:ln w="9525">
            <a:noFill/>
            <a:miter lim="800000"/>
            <a:headEnd/>
            <a:tailEnd/>
          </a:ln>
        </p:spPr>
        <p:txBody>
          <a:bodyPr>
            <a:spAutoFit/>
          </a:bodyPr>
          <a:lstStyle/>
          <a:p>
            <a:r>
              <a:rPr lang="en-US">
                <a:latin typeface="Calibri" pitchFamily="34" charset="0"/>
              </a:rPr>
              <a:t>26 </a:t>
            </a:r>
          </a:p>
        </p:txBody>
      </p:sp>
      <p:sp>
        <p:nvSpPr>
          <p:cNvPr id="35" name="Oval 34"/>
          <p:cNvSpPr/>
          <p:nvPr/>
        </p:nvSpPr>
        <p:spPr>
          <a:xfrm>
            <a:off x="10668000" y="1368425"/>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TextBox 35"/>
          <p:cNvSpPr txBox="1">
            <a:spLocks noChangeArrowheads="1"/>
          </p:cNvSpPr>
          <p:nvPr/>
        </p:nvSpPr>
        <p:spPr bwMode="auto">
          <a:xfrm>
            <a:off x="10871200" y="1444625"/>
            <a:ext cx="711200" cy="369888"/>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37" name="Straight Connector 36"/>
          <p:cNvCxnSpPr/>
          <p:nvPr/>
        </p:nvCxnSpPr>
        <p:spPr>
          <a:xfrm rot="16200000" flipH="1">
            <a:off x="10668000" y="1063625"/>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a:spLocks noChangeArrowheads="1"/>
          </p:cNvSpPr>
          <p:nvPr/>
        </p:nvSpPr>
        <p:spPr bwMode="auto">
          <a:xfrm>
            <a:off x="7416800" y="25146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39" name="TextBox 38"/>
          <p:cNvSpPr txBox="1">
            <a:spLocks noChangeArrowheads="1"/>
          </p:cNvSpPr>
          <p:nvPr/>
        </p:nvSpPr>
        <p:spPr bwMode="auto">
          <a:xfrm>
            <a:off x="10261600" y="2286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40" name="TextBox 39"/>
          <p:cNvSpPr txBox="1">
            <a:spLocks noChangeArrowheads="1"/>
          </p:cNvSpPr>
          <p:nvPr/>
        </p:nvSpPr>
        <p:spPr bwMode="auto">
          <a:xfrm>
            <a:off x="10972800" y="1076325"/>
            <a:ext cx="508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41" name="Oval 40"/>
          <p:cNvSpPr/>
          <p:nvPr/>
        </p:nvSpPr>
        <p:spPr>
          <a:xfrm>
            <a:off x="9042400" y="1368425"/>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TextBox 41"/>
          <p:cNvSpPr txBox="1">
            <a:spLocks noChangeArrowheads="1"/>
          </p:cNvSpPr>
          <p:nvPr/>
        </p:nvSpPr>
        <p:spPr bwMode="auto">
          <a:xfrm>
            <a:off x="9245600" y="1444625"/>
            <a:ext cx="711200" cy="369888"/>
          </a:xfrm>
          <a:prstGeom prst="rect">
            <a:avLst/>
          </a:prstGeom>
          <a:noFill/>
          <a:ln w="9525">
            <a:noFill/>
            <a:miter lim="800000"/>
            <a:headEnd/>
            <a:tailEnd/>
          </a:ln>
        </p:spPr>
        <p:txBody>
          <a:bodyPr>
            <a:spAutoFit/>
          </a:bodyPr>
          <a:lstStyle/>
          <a:p>
            <a:r>
              <a:rPr lang="en-US">
                <a:latin typeface="Calibri" pitchFamily="34" charset="0"/>
              </a:rPr>
              <a:t>25 </a:t>
            </a:r>
          </a:p>
        </p:txBody>
      </p:sp>
      <p:cxnSp>
        <p:nvCxnSpPr>
          <p:cNvPr id="43" name="Straight Connector 42"/>
          <p:cNvCxnSpPr>
            <a:endCxn id="45" idx="3"/>
          </p:cNvCxnSpPr>
          <p:nvPr/>
        </p:nvCxnSpPr>
        <p:spPr>
          <a:xfrm rot="5400000" flipH="1" flipV="1">
            <a:off x="7885642" y="2560109"/>
            <a:ext cx="298450" cy="220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a:spLocks noChangeArrowheads="1"/>
          </p:cNvSpPr>
          <p:nvPr/>
        </p:nvSpPr>
        <p:spPr bwMode="auto">
          <a:xfrm>
            <a:off x="9144000" y="1076325"/>
            <a:ext cx="508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45" name="Oval 44"/>
          <p:cNvSpPr/>
          <p:nvPr/>
        </p:nvSpPr>
        <p:spPr>
          <a:xfrm>
            <a:off x="8026400" y="2130425"/>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TextBox 45"/>
          <p:cNvSpPr txBox="1">
            <a:spLocks noChangeArrowheads="1"/>
          </p:cNvSpPr>
          <p:nvPr/>
        </p:nvSpPr>
        <p:spPr bwMode="auto">
          <a:xfrm>
            <a:off x="8229600" y="2206625"/>
            <a:ext cx="609600" cy="369888"/>
          </a:xfrm>
          <a:prstGeom prst="rect">
            <a:avLst/>
          </a:prstGeom>
          <a:noFill/>
          <a:ln w="9525">
            <a:noFill/>
            <a:miter lim="800000"/>
            <a:headEnd/>
            <a:tailEnd/>
          </a:ln>
        </p:spPr>
        <p:txBody>
          <a:bodyPr>
            <a:spAutoFit/>
          </a:bodyPr>
          <a:lstStyle/>
          <a:p>
            <a:r>
              <a:rPr lang="en-US">
                <a:latin typeface="Calibri" pitchFamily="34" charset="0"/>
              </a:rPr>
              <a:t>23 </a:t>
            </a:r>
          </a:p>
        </p:txBody>
      </p:sp>
      <p:cxnSp>
        <p:nvCxnSpPr>
          <p:cNvPr id="47" name="Straight Connector 46"/>
          <p:cNvCxnSpPr>
            <a:endCxn id="41" idx="3"/>
          </p:cNvCxnSpPr>
          <p:nvPr/>
        </p:nvCxnSpPr>
        <p:spPr>
          <a:xfrm flipV="1">
            <a:off x="8636000" y="1758951"/>
            <a:ext cx="524933"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a:spLocks noChangeArrowheads="1"/>
          </p:cNvSpPr>
          <p:nvPr/>
        </p:nvSpPr>
        <p:spPr bwMode="auto">
          <a:xfrm>
            <a:off x="8128000" y="1838325"/>
            <a:ext cx="508000" cy="368300"/>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49" name="Straight Connector 48"/>
          <p:cNvCxnSpPr/>
          <p:nvPr/>
        </p:nvCxnSpPr>
        <p:spPr>
          <a:xfrm flipV="1">
            <a:off x="9736667" y="1000125"/>
            <a:ext cx="524933" cy="38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8923867" y="2971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TextBox 50"/>
          <p:cNvSpPr txBox="1">
            <a:spLocks noChangeArrowheads="1"/>
          </p:cNvSpPr>
          <p:nvPr/>
        </p:nvSpPr>
        <p:spPr bwMode="auto">
          <a:xfrm>
            <a:off x="9127067" y="3048000"/>
            <a:ext cx="609600" cy="369888"/>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52" name="Straight Connector 51"/>
          <p:cNvCxnSpPr/>
          <p:nvPr/>
        </p:nvCxnSpPr>
        <p:spPr>
          <a:xfrm rot="16200000" flipV="1">
            <a:off x="8661400" y="2667000"/>
            <a:ext cx="4572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a:spLocks noChangeArrowheads="1"/>
          </p:cNvSpPr>
          <p:nvPr/>
        </p:nvSpPr>
        <p:spPr bwMode="auto">
          <a:xfrm>
            <a:off x="9245600" y="2678114"/>
            <a:ext cx="508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81" name="Oval 80"/>
          <p:cNvSpPr/>
          <p:nvPr/>
        </p:nvSpPr>
        <p:spPr>
          <a:xfrm>
            <a:off x="812800" y="60848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72" name="TextBox 81"/>
          <p:cNvSpPr txBox="1">
            <a:spLocks noChangeArrowheads="1"/>
          </p:cNvSpPr>
          <p:nvPr/>
        </p:nvSpPr>
        <p:spPr bwMode="auto">
          <a:xfrm>
            <a:off x="1016000" y="6161088"/>
            <a:ext cx="711200" cy="368300"/>
          </a:xfrm>
          <a:prstGeom prst="rect">
            <a:avLst/>
          </a:prstGeom>
          <a:noFill/>
          <a:ln w="9525">
            <a:noFill/>
            <a:miter lim="800000"/>
            <a:headEnd/>
            <a:tailEnd/>
          </a:ln>
        </p:spPr>
        <p:txBody>
          <a:bodyPr>
            <a:spAutoFit/>
          </a:bodyPr>
          <a:lstStyle/>
          <a:p>
            <a:r>
              <a:rPr lang="en-US">
                <a:latin typeface="Calibri" pitchFamily="34" charset="0"/>
              </a:rPr>
              <a:t>22 </a:t>
            </a:r>
          </a:p>
        </p:txBody>
      </p:sp>
      <p:sp>
        <p:nvSpPr>
          <p:cNvPr id="83" name="Oval 82"/>
          <p:cNvSpPr/>
          <p:nvPr/>
        </p:nvSpPr>
        <p:spPr>
          <a:xfrm>
            <a:off x="3556000" y="3883025"/>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74" name="TextBox 83"/>
          <p:cNvSpPr txBox="1">
            <a:spLocks noChangeArrowheads="1"/>
          </p:cNvSpPr>
          <p:nvPr/>
        </p:nvSpPr>
        <p:spPr bwMode="auto">
          <a:xfrm>
            <a:off x="3759200" y="3959225"/>
            <a:ext cx="812800" cy="369888"/>
          </a:xfrm>
          <a:prstGeom prst="rect">
            <a:avLst/>
          </a:prstGeom>
          <a:noFill/>
          <a:ln w="9525">
            <a:noFill/>
            <a:miter lim="800000"/>
            <a:headEnd/>
            <a:tailEnd/>
          </a:ln>
        </p:spPr>
        <p:txBody>
          <a:bodyPr>
            <a:spAutoFit/>
          </a:bodyPr>
          <a:lstStyle/>
          <a:p>
            <a:r>
              <a:rPr lang="en-US">
                <a:latin typeface="Calibri" pitchFamily="34" charset="0"/>
              </a:rPr>
              <a:t>26 </a:t>
            </a:r>
          </a:p>
        </p:txBody>
      </p:sp>
      <p:sp>
        <p:nvSpPr>
          <p:cNvPr id="85" name="Oval 84"/>
          <p:cNvSpPr/>
          <p:nvPr/>
        </p:nvSpPr>
        <p:spPr>
          <a:xfrm>
            <a:off x="4165600" y="4645025"/>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76" name="TextBox 85"/>
          <p:cNvSpPr txBox="1">
            <a:spLocks noChangeArrowheads="1"/>
          </p:cNvSpPr>
          <p:nvPr/>
        </p:nvSpPr>
        <p:spPr bwMode="auto">
          <a:xfrm>
            <a:off x="4368800" y="4721225"/>
            <a:ext cx="711200" cy="369888"/>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87" name="Straight Connector 86"/>
          <p:cNvCxnSpPr/>
          <p:nvPr/>
        </p:nvCxnSpPr>
        <p:spPr>
          <a:xfrm rot="16200000" flipH="1">
            <a:off x="4165600" y="4340225"/>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78" name="TextBox 87"/>
          <p:cNvSpPr txBox="1">
            <a:spLocks noChangeArrowheads="1"/>
          </p:cNvSpPr>
          <p:nvPr/>
        </p:nvSpPr>
        <p:spPr bwMode="auto">
          <a:xfrm>
            <a:off x="914400" y="57912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8779" name="TextBox 88"/>
          <p:cNvSpPr txBox="1">
            <a:spLocks noChangeArrowheads="1"/>
          </p:cNvSpPr>
          <p:nvPr/>
        </p:nvSpPr>
        <p:spPr bwMode="auto">
          <a:xfrm>
            <a:off x="3759200" y="35052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8780" name="TextBox 89"/>
          <p:cNvSpPr txBox="1">
            <a:spLocks noChangeArrowheads="1"/>
          </p:cNvSpPr>
          <p:nvPr/>
        </p:nvSpPr>
        <p:spPr bwMode="auto">
          <a:xfrm>
            <a:off x="4470400" y="4352925"/>
            <a:ext cx="508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91" name="Oval 90"/>
          <p:cNvSpPr/>
          <p:nvPr/>
        </p:nvSpPr>
        <p:spPr>
          <a:xfrm>
            <a:off x="2540000" y="4645025"/>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82" name="TextBox 91"/>
          <p:cNvSpPr txBox="1">
            <a:spLocks noChangeArrowheads="1"/>
          </p:cNvSpPr>
          <p:nvPr/>
        </p:nvSpPr>
        <p:spPr bwMode="auto">
          <a:xfrm>
            <a:off x="2743200" y="4721225"/>
            <a:ext cx="711200" cy="369888"/>
          </a:xfrm>
          <a:prstGeom prst="rect">
            <a:avLst/>
          </a:prstGeom>
          <a:noFill/>
          <a:ln w="9525">
            <a:noFill/>
            <a:miter lim="800000"/>
            <a:headEnd/>
            <a:tailEnd/>
          </a:ln>
        </p:spPr>
        <p:txBody>
          <a:bodyPr>
            <a:spAutoFit/>
          </a:bodyPr>
          <a:lstStyle/>
          <a:p>
            <a:r>
              <a:rPr lang="en-US">
                <a:latin typeface="Calibri" pitchFamily="34" charset="0"/>
              </a:rPr>
              <a:t>25 </a:t>
            </a:r>
          </a:p>
        </p:txBody>
      </p:sp>
      <p:cxnSp>
        <p:nvCxnSpPr>
          <p:cNvPr id="93" name="Straight Connector 92"/>
          <p:cNvCxnSpPr>
            <a:endCxn id="95" idx="3"/>
          </p:cNvCxnSpPr>
          <p:nvPr/>
        </p:nvCxnSpPr>
        <p:spPr>
          <a:xfrm rot="5400000" flipH="1" flipV="1">
            <a:off x="1383242" y="5836709"/>
            <a:ext cx="298450" cy="220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84" name="TextBox 93"/>
          <p:cNvSpPr txBox="1">
            <a:spLocks noChangeArrowheads="1"/>
          </p:cNvSpPr>
          <p:nvPr/>
        </p:nvSpPr>
        <p:spPr bwMode="auto">
          <a:xfrm>
            <a:off x="2641600" y="4352925"/>
            <a:ext cx="508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95" name="Oval 94"/>
          <p:cNvSpPr/>
          <p:nvPr/>
        </p:nvSpPr>
        <p:spPr>
          <a:xfrm>
            <a:off x="1524000" y="5407025"/>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86" name="TextBox 95"/>
          <p:cNvSpPr txBox="1">
            <a:spLocks noChangeArrowheads="1"/>
          </p:cNvSpPr>
          <p:nvPr/>
        </p:nvSpPr>
        <p:spPr bwMode="auto">
          <a:xfrm>
            <a:off x="1727200" y="5483225"/>
            <a:ext cx="609600" cy="369888"/>
          </a:xfrm>
          <a:prstGeom prst="rect">
            <a:avLst/>
          </a:prstGeom>
          <a:noFill/>
          <a:ln w="9525">
            <a:noFill/>
            <a:miter lim="800000"/>
            <a:headEnd/>
            <a:tailEnd/>
          </a:ln>
        </p:spPr>
        <p:txBody>
          <a:bodyPr>
            <a:spAutoFit/>
          </a:bodyPr>
          <a:lstStyle/>
          <a:p>
            <a:r>
              <a:rPr lang="en-US">
                <a:latin typeface="Calibri" pitchFamily="34" charset="0"/>
              </a:rPr>
              <a:t>23 </a:t>
            </a:r>
          </a:p>
        </p:txBody>
      </p:sp>
      <p:cxnSp>
        <p:nvCxnSpPr>
          <p:cNvPr id="97" name="Straight Connector 96"/>
          <p:cNvCxnSpPr>
            <a:endCxn id="91" idx="3"/>
          </p:cNvCxnSpPr>
          <p:nvPr/>
        </p:nvCxnSpPr>
        <p:spPr>
          <a:xfrm flipV="1">
            <a:off x="2133600" y="5035551"/>
            <a:ext cx="524933"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88" name="TextBox 97"/>
          <p:cNvSpPr txBox="1">
            <a:spLocks noChangeArrowheads="1"/>
          </p:cNvSpPr>
          <p:nvPr/>
        </p:nvSpPr>
        <p:spPr bwMode="auto">
          <a:xfrm>
            <a:off x="1625600" y="5114925"/>
            <a:ext cx="508000" cy="368300"/>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99" name="Straight Connector 98"/>
          <p:cNvCxnSpPr/>
          <p:nvPr/>
        </p:nvCxnSpPr>
        <p:spPr>
          <a:xfrm flipV="1">
            <a:off x="3234267" y="4276725"/>
            <a:ext cx="524933" cy="38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2421467" y="6248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91" name="TextBox 100"/>
          <p:cNvSpPr txBox="1">
            <a:spLocks noChangeArrowheads="1"/>
          </p:cNvSpPr>
          <p:nvPr/>
        </p:nvSpPr>
        <p:spPr bwMode="auto">
          <a:xfrm>
            <a:off x="2624667" y="6324600"/>
            <a:ext cx="609600" cy="369888"/>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102" name="Straight Connector 101"/>
          <p:cNvCxnSpPr/>
          <p:nvPr/>
        </p:nvCxnSpPr>
        <p:spPr>
          <a:xfrm rot="16200000" flipV="1">
            <a:off x="2159000" y="5943600"/>
            <a:ext cx="4572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93" name="TextBox 102"/>
          <p:cNvSpPr txBox="1">
            <a:spLocks noChangeArrowheads="1"/>
          </p:cNvSpPr>
          <p:nvPr/>
        </p:nvSpPr>
        <p:spPr bwMode="auto">
          <a:xfrm>
            <a:off x="2743200" y="5954714"/>
            <a:ext cx="508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04" name="Right Arrow 103"/>
          <p:cNvSpPr/>
          <p:nvPr/>
        </p:nvSpPr>
        <p:spPr>
          <a:xfrm>
            <a:off x="5181600" y="4572000"/>
            <a:ext cx="2235200" cy="609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95" name="TextBox 104"/>
          <p:cNvSpPr txBox="1">
            <a:spLocks noChangeArrowheads="1"/>
          </p:cNvSpPr>
          <p:nvPr/>
        </p:nvSpPr>
        <p:spPr bwMode="auto">
          <a:xfrm>
            <a:off x="5283200" y="3810001"/>
            <a:ext cx="1930400" cy="646113"/>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After rotating right at 26</a:t>
            </a:r>
            <a:endParaRPr lang="en-US">
              <a:latin typeface="Calibri" pitchFamily="34" charset="0"/>
            </a:endParaRPr>
          </a:p>
        </p:txBody>
      </p:sp>
      <p:sp>
        <p:nvSpPr>
          <p:cNvPr id="106" name="Curved Down Arrow 105"/>
          <p:cNvSpPr/>
          <p:nvPr/>
        </p:nvSpPr>
        <p:spPr>
          <a:xfrm>
            <a:off x="3556000" y="4419600"/>
            <a:ext cx="7112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07" name="Oval 106"/>
          <p:cNvSpPr/>
          <p:nvPr/>
        </p:nvSpPr>
        <p:spPr>
          <a:xfrm>
            <a:off x="9245600" y="4419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8" name="TextBox 107"/>
          <p:cNvSpPr txBox="1">
            <a:spLocks noChangeArrowheads="1"/>
          </p:cNvSpPr>
          <p:nvPr/>
        </p:nvSpPr>
        <p:spPr bwMode="auto">
          <a:xfrm>
            <a:off x="9448800" y="4495800"/>
            <a:ext cx="8128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109" name="Oval 108"/>
          <p:cNvSpPr/>
          <p:nvPr/>
        </p:nvSpPr>
        <p:spPr>
          <a:xfrm>
            <a:off x="9855200" y="5181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0" name="TextBox 109"/>
          <p:cNvSpPr txBox="1">
            <a:spLocks noChangeArrowheads="1"/>
          </p:cNvSpPr>
          <p:nvPr/>
        </p:nvSpPr>
        <p:spPr bwMode="auto">
          <a:xfrm>
            <a:off x="10058400" y="5257800"/>
            <a:ext cx="711200" cy="369888"/>
          </a:xfrm>
          <a:prstGeom prst="rect">
            <a:avLst/>
          </a:prstGeom>
          <a:noFill/>
          <a:ln w="9525">
            <a:noFill/>
            <a:miter lim="800000"/>
            <a:headEnd/>
            <a:tailEnd/>
          </a:ln>
        </p:spPr>
        <p:txBody>
          <a:bodyPr>
            <a:spAutoFit/>
          </a:bodyPr>
          <a:lstStyle/>
          <a:p>
            <a:r>
              <a:rPr lang="en-US">
                <a:latin typeface="Calibri" pitchFamily="34" charset="0"/>
              </a:rPr>
              <a:t>26 </a:t>
            </a:r>
          </a:p>
        </p:txBody>
      </p:sp>
      <p:cxnSp>
        <p:nvCxnSpPr>
          <p:cNvPr id="111" name="Straight Connector 110"/>
          <p:cNvCxnSpPr/>
          <p:nvPr/>
        </p:nvCxnSpPr>
        <p:spPr>
          <a:xfrm rot="16200000" flipH="1">
            <a:off x="9855200" y="48768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a:spLocks noChangeArrowheads="1"/>
          </p:cNvSpPr>
          <p:nvPr/>
        </p:nvSpPr>
        <p:spPr bwMode="auto">
          <a:xfrm>
            <a:off x="9448800" y="4041775"/>
            <a:ext cx="508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113" name="TextBox 112"/>
          <p:cNvSpPr txBox="1">
            <a:spLocks noChangeArrowheads="1"/>
          </p:cNvSpPr>
          <p:nvPr/>
        </p:nvSpPr>
        <p:spPr bwMode="auto">
          <a:xfrm>
            <a:off x="10160000" y="4887914"/>
            <a:ext cx="508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14" name="Oval 113"/>
          <p:cNvSpPr/>
          <p:nvPr/>
        </p:nvSpPr>
        <p:spPr>
          <a:xfrm>
            <a:off x="8229600" y="5181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5" name="TextBox 114"/>
          <p:cNvSpPr txBox="1">
            <a:spLocks noChangeArrowheads="1"/>
          </p:cNvSpPr>
          <p:nvPr/>
        </p:nvSpPr>
        <p:spPr bwMode="auto">
          <a:xfrm>
            <a:off x="8432800" y="5257800"/>
            <a:ext cx="711200" cy="369888"/>
          </a:xfrm>
          <a:prstGeom prst="rect">
            <a:avLst/>
          </a:prstGeom>
          <a:noFill/>
          <a:ln w="9525">
            <a:noFill/>
            <a:miter lim="800000"/>
            <a:headEnd/>
            <a:tailEnd/>
          </a:ln>
        </p:spPr>
        <p:txBody>
          <a:bodyPr>
            <a:spAutoFit/>
          </a:bodyPr>
          <a:lstStyle/>
          <a:p>
            <a:r>
              <a:rPr lang="en-US">
                <a:latin typeface="Calibri" pitchFamily="34" charset="0"/>
              </a:rPr>
              <a:t>23 </a:t>
            </a:r>
          </a:p>
        </p:txBody>
      </p:sp>
      <p:sp>
        <p:nvSpPr>
          <p:cNvPr id="116" name="TextBox 115"/>
          <p:cNvSpPr txBox="1">
            <a:spLocks noChangeArrowheads="1"/>
          </p:cNvSpPr>
          <p:nvPr/>
        </p:nvSpPr>
        <p:spPr bwMode="auto">
          <a:xfrm>
            <a:off x="8331200" y="4887914"/>
            <a:ext cx="508000" cy="369887"/>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117" name="Straight Connector 116"/>
          <p:cNvCxnSpPr/>
          <p:nvPr/>
        </p:nvCxnSpPr>
        <p:spPr>
          <a:xfrm flipV="1">
            <a:off x="8923867" y="4811714"/>
            <a:ext cx="524933"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10464800" y="5943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9" name="TextBox 118"/>
          <p:cNvSpPr txBox="1">
            <a:spLocks noChangeArrowheads="1"/>
          </p:cNvSpPr>
          <p:nvPr/>
        </p:nvSpPr>
        <p:spPr bwMode="auto">
          <a:xfrm>
            <a:off x="10668000" y="6019800"/>
            <a:ext cx="711200" cy="369888"/>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120" name="Straight Connector 119"/>
          <p:cNvCxnSpPr/>
          <p:nvPr/>
        </p:nvCxnSpPr>
        <p:spPr>
          <a:xfrm rot="16200000" flipH="1">
            <a:off x="10464800" y="56388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a:spLocks noChangeArrowheads="1"/>
          </p:cNvSpPr>
          <p:nvPr/>
        </p:nvSpPr>
        <p:spPr bwMode="auto">
          <a:xfrm>
            <a:off x="10769600" y="5649914"/>
            <a:ext cx="508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22" name="Oval 121"/>
          <p:cNvSpPr/>
          <p:nvPr/>
        </p:nvSpPr>
        <p:spPr>
          <a:xfrm>
            <a:off x="7518400" y="58562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 name="TextBox 122"/>
          <p:cNvSpPr txBox="1">
            <a:spLocks noChangeArrowheads="1"/>
          </p:cNvSpPr>
          <p:nvPr/>
        </p:nvSpPr>
        <p:spPr bwMode="auto">
          <a:xfrm>
            <a:off x="7721600" y="5932488"/>
            <a:ext cx="711200" cy="368300"/>
          </a:xfrm>
          <a:prstGeom prst="rect">
            <a:avLst/>
          </a:prstGeom>
          <a:noFill/>
          <a:ln w="9525">
            <a:noFill/>
            <a:miter lim="800000"/>
            <a:headEnd/>
            <a:tailEnd/>
          </a:ln>
        </p:spPr>
        <p:txBody>
          <a:bodyPr>
            <a:spAutoFit/>
          </a:bodyPr>
          <a:lstStyle/>
          <a:p>
            <a:r>
              <a:rPr lang="en-US">
                <a:latin typeface="Calibri" pitchFamily="34" charset="0"/>
              </a:rPr>
              <a:t>22 </a:t>
            </a:r>
          </a:p>
        </p:txBody>
      </p:sp>
      <p:sp>
        <p:nvSpPr>
          <p:cNvPr id="124" name="TextBox 123"/>
          <p:cNvSpPr txBox="1">
            <a:spLocks noChangeArrowheads="1"/>
          </p:cNvSpPr>
          <p:nvPr/>
        </p:nvSpPr>
        <p:spPr bwMode="auto">
          <a:xfrm>
            <a:off x="7620000" y="55626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125" name="Straight Connector 124"/>
          <p:cNvCxnSpPr/>
          <p:nvPr/>
        </p:nvCxnSpPr>
        <p:spPr>
          <a:xfrm rot="5400000" flipH="1" flipV="1">
            <a:off x="8088842" y="5608109"/>
            <a:ext cx="298450" cy="220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Oval 125"/>
          <p:cNvSpPr/>
          <p:nvPr/>
        </p:nvSpPr>
        <p:spPr>
          <a:xfrm>
            <a:off x="9127067" y="6019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7" name="TextBox 126"/>
          <p:cNvSpPr txBox="1">
            <a:spLocks noChangeArrowheads="1"/>
          </p:cNvSpPr>
          <p:nvPr/>
        </p:nvSpPr>
        <p:spPr bwMode="auto">
          <a:xfrm>
            <a:off x="9330267" y="6096000"/>
            <a:ext cx="609600" cy="369888"/>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128" name="Straight Connector 127"/>
          <p:cNvCxnSpPr/>
          <p:nvPr/>
        </p:nvCxnSpPr>
        <p:spPr>
          <a:xfrm rot="16200000" flipV="1">
            <a:off x="8864600" y="5715000"/>
            <a:ext cx="4572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a:spLocks noChangeArrowheads="1"/>
          </p:cNvSpPr>
          <p:nvPr/>
        </p:nvSpPr>
        <p:spPr bwMode="auto">
          <a:xfrm>
            <a:off x="9448800" y="5726114"/>
            <a:ext cx="508000" cy="369887"/>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linds(horizontal)">
                                      <p:cBhvr>
                                        <p:cTn id="10" dur="500"/>
                                        <p:tgtEl>
                                          <p:spTgt spid="3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linds(horizontal)">
                                      <p:cBhvr>
                                        <p:cTn id="13" dur="500"/>
                                        <p:tgtEl>
                                          <p:spTgt spid="34"/>
                                        </p:tgtEl>
                                      </p:cBhvr>
                                    </p:animEffect>
                                  </p:childTnLst>
                                </p:cTn>
                              </p:par>
                              <p:par>
                                <p:cTn id="14" presetID="3" presetClass="entr" presetSubtype="10" fill="hold"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blinds(horizontal)">
                                      <p:cBhvr>
                                        <p:cTn id="16" dur="500"/>
                                        <p:tgtEl>
                                          <p:spTgt spid="49"/>
                                        </p:tgtEl>
                                      </p:cBhvr>
                                    </p:animEffect>
                                  </p:childTnLst>
                                </p:cTn>
                              </p:par>
                              <p:par>
                                <p:cTn id="17" presetID="3" presetClass="entr" presetSubtype="1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blinds(horizontal)">
                                      <p:cBhvr>
                                        <p:cTn id="19" dur="500"/>
                                        <p:tgtEl>
                                          <p:spTgt spid="3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linds(horizontal)">
                                      <p:cBhvr>
                                        <p:cTn id="22" dur="500"/>
                                        <p:tgtEl>
                                          <p:spTgt spid="4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blinds(horizontal)">
                                      <p:cBhvr>
                                        <p:cTn id="25" dur="500"/>
                                        <p:tgtEl>
                                          <p:spTgt spid="4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blinds(horizontal)">
                                      <p:cBhvr>
                                        <p:cTn id="28" dur="500"/>
                                        <p:tgtEl>
                                          <p:spTgt spid="4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blinds(horizontal)">
                                      <p:cBhvr>
                                        <p:cTn id="31" dur="500"/>
                                        <p:tgtEl>
                                          <p:spTgt spid="4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blinds(horizontal)">
                                      <p:cBhvr>
                                        <p:cTn id="34" dur="500"/>
                                        <p:tgtEl>
                                          <p:spTgt spid="3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linds(horizontal)">
                                      <p:cBhvr>
                                        <p:cTn id="37" dur="500"/>
                                        <p:tgtEl>
                                          <p:spTgt spid="35"/>
                                        </p:tgtEl>
                                      </p:cBhvr>
                                    </p:animEffect>
                                  </p:childTnLst>
                                </p:cTn>
                              </p:par>
                              <p:par>
                                <p:cTn id="38" presetID="3" presetClass="entr" presetSubtype="10"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blinds(horizontal)">
                                      <p:cBhvr>
                                        <p:cTn id="40" dur="500"/>
                                        <p:tgtEl>
                                          <p:spTgt spid="4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blinds(horizontal)">
                                      <p:cBhvr>
                                        <p:cTn id="43" dur="500"/>
                                        <p:tgtEl>
                                          <p:spTgt spid="4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blinds(horizontal)">
                                      <p:cBhvr>
                                        <p:cTn id="46" dur="500"/>
                                        <p:tgtEl>
                                          <p:spTgt spid="45"/>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blinds(horizontal)">
                                      <p:cBhvr>
                                        <p:cTn id="49" dur="500"/>
                                        <p:tgtEl>
                                          <p:spTgt spid="46"/>
                                        </p:tgtEl>
                                      </p:cBhvr>
                                    </p:animEffect>
                                  </p:childTnLst>
                                </p:cTn>
                              </p:par>
                              <p:par>
                                <p:cTn id="50" presetID="3" presetClass="entr" presetSubtype="1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blinds(horizontal)">
                                      <p:cBhvr>
                                        <p:cTn id="52" dur="500"/>
                                        <p:tgtEl>
                                          <p:spTgt spid="43"/>
                                        </p:tgtEl>
                                      </p:cBhvr>
                                    </p:animEffect>
                                  </p:childTnLst>
                                </p:cTn>
                              </p:par>
                              <p:par>
                                <p:cTn id="53" presetID="3" presetClass="entr" presetSubtype="1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blinds(horizontal)">
                                      <p:cBhvr>
                                        <p:cTn id="55" dur="500"/>
                                        <p:tgtEl>
                                          <p:spTgt spid="5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blinds(horizontal)">
                                      <p:cBhvr>
                                        <p:cTn id="58" dur="500"/>
                                        <p:tgtEl>
                                          <p:spTgt spid="3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blinds(horizontal)">
                                      <p:cBhvr>
                                        <p:cTn id="61" dur="500"/>
                                        <p:tgtEl>
                                          <p:spTgt spid="31"/>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blinds(horizontal)">
                                      <p:cBhvr>
                                        <p:cTn id="64" dur="500"/>
                                        <p:tgtEl>
                                          <p:spTgt spid="32"/>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blinds(horizontal)">
                                      <p:cBhvr>
                                        <p:cTn id="67" dur="500"/>
                                        <p:tgtEl>
                                          <p:spTgt spid="53"/>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blinds(horizontal)">
                                      <p:cBhvr>
                                        <p:cTn id="70" dur="500"/>
                                        <p:tgtEl>
                                          <p:spTgt spid="50"/>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blinds(horizontal)">
                                      <p:cBhvr>
                                        <p:cTn id="73" dur="500"/>
                                        <p:tgtEl>
                                          <p:spTgt spid="51"/>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12"/>
                                        </p:tgtEl>
                                        <p:attrNameLst>
                                          <p:attrName>style.visibility</p:attrName>
                                        </p:attrNameLst>
                                      </p:cBhvr>
                                      <p:to>
                                        <p:strVal val="visible"/>
                                      </p:to>
                                    </p:set>
                                    <p:animEffect transition="in" filter="blinds(horizontal)">
                                      <p:cBhvr>
                                        <p:cTn id="78" dur="500"/>
                                        <p:tgtEl>
                                          <p:spTgt spid="112"/>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07"/>
                                        </p:tgtEl>
                                        <p:attrNameLst>
                                          <p:attrName>style.visibility</p:attrName>
                                        </p:attrNameLst>
                                      </p:cBhvr>
                                      <p:to>
                                        <p:strVal val="visible"/>
                                      </p:to>
                                    </p:set>
                                    <p:animEffect transition="in" filter="blinds(horizontal)">
                                      <p:cBhvr>
                                        <p:cTn id="81" dur="500"/>
                                        <p:tgtEl>
                                          <p:spTgt spid="107"/>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08"/>
                                        </p:tgtEl>
                                        <p:attrNameLst>
                                          <p:attrName>style.visibility</p:attrName>
                                        </p:attrNameLst>
                                      </p:cBhvr>
                                      <p:to>
                                        <p:strVal val="visible"/>
                                      </p:to>
                                    </p:set>
                                    <p:animEffect transition="in" filter="blinds(horizontal)">
                                      <p:cBhvr>
                                        <p:cTn id="84" dur="500"/>
                                        <p:tgtEl>
                                          <p:spTgt spid="108"/>
                                        </p:tgtEl>
                                      </p:cBhvr>
                                    </p:animEffect>
                                  </p:childTnLst>
                                </p:cTn>
                              </p:par>
                              <p:par>
                                <p:cTn id="85" presetID="3" presetClass="entr" presetSubtype="10" fill="hold" nodeType="withEffect">
                                  <p:stCondLst>
                                    <p:cond delay="0"/>
                                  </p:stCondLst>
                                  <p:childTnLst>
                                    <p:set>
                                      <p:cBhvr>
                                        <p:cTn id="86" dur="1" fill="hold">
                                          <p:stCondLst>
                                            <p:cond delay="0"/>
                                          </p:stCondLst>
                                        </p:cTn>
                                        <p:tgtEl>
                                          <p:spTgt spid="117"/>
                                        </p:tgtEl>
                                        <p:attrNameLst>
                                          <p:attrName>style.visibility</p:attrName>
                                        </p:attrNameLst>
                                      </p:cBhvr>
                                      <p:to>
                                        <p:strVal val="visible"/>
                                      </p:to>
                                    </p:set>
                                    <p:animEffect transition="in" filter="blinds(horizontal)">
                                      <p:cBhvr>
                                        <p:cTn id="87" dur="500"/>
                                        <p:tgtEl>
                                          <p:spTgt spid="117"/>
                                        </p:tgtEl>
                                      </p:cBhvr>
                                    </p:animEffect>
                                  </p:childTnLst>
                                </p:cTn>
                              </p:par>
                              <p:par>
                                <p:cTn id="88" presetID="3" presetClass="entr" presetSubtype="10" fill="hold" nodeType="withEffect">
                                  <p:stCondLst>
                                    <p:cond delay="0"/>
                                  </p:stCondLst>
                                  <p:childTnLst>
                                    <p:set>
                                      <p:cBhvr>
                                        <p:cTn id="89" dur="1" fill="hold">
                                          <p:stCondLst>
                                            <p:cond delay="0"/>
                                          </p:stCondLst>
                                        </p:cTn>
                                        <p:tgtEl>
                                          <p:spTgt spid="111"/>
                                        </p:tgtEl>
                                        <p:attrNameLst>
                                          <p:attrName>style.visibility</p:attrName>
                                        </p:attrNameLst>
                                      </p:cBhvr>
                                      <p:to>
                                        <p:strVal val="visible"/>
                                      </p:to>
                                    </p:set>
                                    <p:animEffect transition="in" filter="blinds(horizontal)">
                                      <p:cBhvr>
                                        <p:cTn id="90" dur="500"/>
                                        <p:tgtEl>
                                          <p:spTgt spid="111"/>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113"/>
                                        </p:tgtEl>
                                        <p:attrNameLst>
                                          <p:attrName>style.visibility</p:attrName>
                                        </p:attrNameLst>
                                      </p:cBhvr>
                                      <p:to>
                                        <p:strVal val="visible"/>
                                      </p:to>
                                    </p:set>
                                    <p:animEffect transition="in" filter="blinds(horizontal)">
                                      <p:cBhvr>
                                        <p:cTn id="93" dur="500"/>
                                        <p:tgtEl>
                                          <p:spTgt spid="113"/>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109"/>
                                        </p:tgtEl>
                                        <p:attrNameLst>
                                          <p:attrName>style.visibility</p:attrName>
                                        </p:attrNameLst>
                                      </p:cBhvr>
                                      <p:to>
                                        <p:strVal val="visible"/>
                                      </p:to>
                                    </p:set>
                                    <p:animEffect transition="in" filter="blinds(horizontal)">
                                      <p:cBhvr>
                                        <p:cTn id="96" dur="500"/>
                                        <p:tgtEl>
                                          <p:spTgt spid="109"/>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110"/>
                                        </p:tgtEl>
                                        <p:attrNameLst>
                                          <p:attrName>style.visibility</p:attrName>
                                        </p:attrNameLst>
                                      </p:cBhvr>
                                      <p:to>
                                        <p:strVal val="visible"/>
                                      </p:to>
                                    </p:set>
                                    <p:animEffect transition="in" filter="blinds(horizontal)">
                                      <p:cBhvr>
                                        <p:cTn id="99" dur="500"/>
                                        <p:tgtEl>
                                          <p:spTgt spid="110"/>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116"/>
                                        </p:tgtEl>
                                        <p:attrNameLst>
                                          <p:attrName>style.visibility</p:attrName>
                                        </p:attrNameLst>
                                      </p:cBhvr>
                                      <p:to>
                                        <p:strVal val="visible"/>
                                      </p:to>
                                    </p:set>
                                    <p:animEffect transition="in" filter="blinds(horizontal)">
                                      <p:cBhvr>
                                        <p:cTn id="102" dur="500"/>
                                        <p:tgtEl>
                                          <p:spTgt spid="116"/>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114"/>
                                        </p:tgtEl>
                                        <p:attrNameLst>
                                          <p:attrName>style.visibility</p:attrName>
                                        </p:attrNameLst>
                                      </p:cBhvr>
                                      <p:to>
                                        <p:strVal val="visible"/>
                                      </p:to>
                                    </p:set>
                                    <p:animEffect transition="in" filter="blinds(horizontal)">
                                      <p:cBhvr>
                                        <p:cTn id="105" dur="500"/>
                                        <p:tgtEl>
                                          <p:spTgt spid="114"/>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115"/>
                                        </p:tgtEl>
                                        <p:attrNameLst>
                                          <p:attrName>style.visibility</p:attrName>
                                        </p:attrNameLst>
                                      </p:cBhvr>
                                      <p:to>
                                        <p:strVal val="visible"/>
                                      </p:to>
                                    </p:set>
                                    <p:animEffect transition="in" filter="blinds(horizontal)">
                                      <p:cBhvr>
                                        <p:cTn id="108" dur="500"/>
                                        <p:tgtEl>
                                          <p:spTgt spid="115"/>
                                        </p:tgtEl>
                                      </p:cBhvr>
                                    </p:animEffect>
                                  </p:childTnLst>
                                </p:cTn>
                              </p:par>
                              <p:par>
                                <p:cTn id="109" presetID="3" presetClass="entr" presetSubtype="10" fill="hold" nodeType="withEffect">
                                  <p:stCondLst>
                                    <p:cond delay="0"/>
                                  </p:stCondLst>
                                  <p:childTnLst>
                                    <p:set>
                                      <p:cBhvr>
                                        <p:cTn id="110" dur="1" fill="hold">
                                          <p:stCondLst>
                                            <p:cond delay="0"/>
                                          </p:stCondLst>
                                        </p:cTn>
                                        <p:tgtEl>
                                          <p:spTgt spid="125"/>
                                        </p:tgtEl>
                                        <p:attrNameLst>
                                          <p:attrName>style.visibility</p:attrName>
                                        </p:attrNameLst>
                                      </p:cBhvr>
                                      <p:to>
                                        <p:strVal val="visible"/>
                                      </p:to>
                                    </p:set>
                                    <p:animEffect transition="in" filter="blinds(horizontal)">
                                      <p:cBhvr>
                                        <p:cTn id="111" dur="500"/>
                                        <p:tgtEl>
                                          <p:spTgt spid="125"/>
                                        </p:tgtEl>
                                      </p:cBhvr>
                                    </p:animEffect>
                                  </p:childTnLst>
                                </p:cTn>
                              </p:par>
                              <p:par>
                                <p:cTn id="112" presetID="3" presetClass="entr" presetSubtype="10" fill="hold" nodeType="withEffect">
                                  <p:stCondLst>
                                    <p:cond delay="0"/>
                                  </p:stCondLst>
                                  <p:childTnLst>
                                    <p:set>
                                      <p:cBhvr>
                                        <p:cTn id="113" dur="1" fill="hold">
                                          <p:stCondLst>
                                            <p:cond delay="0"/>
                                          </p:stCondLst>
                                        </p:cTn>
                                        <p:tgtEl>
                                          <p:spTgt spid="128"/>
                                        </p:tgtEl>
                                        <p:attrNameLst>
                                          <p:attrName>style.visibility</p:attrName>
                                        </p:attrNameLst>
                                      </p:cBhvr>
                                      <p:to>
                                        <p:strVal val="visible"/>
                                      </p:to>
                                    </p:set>
                                    <p:animEffect transition="in" filter="blinds(horizontal)">
                                      <p:cBhvr>
                                        <p:cTn id="114" dur="500"/>
                                        <p:tgtEl>
                                          <p:spTgt spid="128"/>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124"/>
                                        </p:tgtEl>
                                        <p:attrNameLst>
                                          <p:attrName>style.visibility</p:attrName>
                                        </p:attrNameLst>
                                      </p:cBhvr>
                                      <p:to>
                                        <p:strVal val="visible"/>
                                      </p:to>
                                    </p:set>
                                    <p:animEffect transition="in" filter="blinds(horizontal)">
                                      <p:cBhvr>
                                        <p:cTn id="117" dur="500"/>
                                        <p:tgtEl>
                                          <p:spTgt spid="124"/>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122"/>
                                        </p:tgtEl>
                                        <p:attrNameLst>
                                          <p:attrName>style.visibility</p:attrName>
                                        </p:attrNameLst>
                                      </p:cBhvr>
                                      <p:to>
                                        <p:strVal val="visible"/>
                                      </p:to>
                                    </p:set>
                                    <p:animEffect transition="in" filter="blinds(horizontal)">
                                      <p:cBhvr>
                                        <p:cTn id="120" dur="500"/>
                                        <p:tgtEl>
                                          <p:spTgt spid="122"/>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123"/>
                                        </p:tgtEl>
                                        <p:attrNameLst>
                                          <p:attrName>style.visibility</p:attrName>
                                        </p:attrNameLst>
                                      </p:cBhvr>
                                      <p:to>
                                        <p:strVal val="visible"/>
                                      </p:to>
                                    </p:set>
                                    <p:animEffect transition="in" filter="blinds(horizontal)">
                                      <p:cBhvr>
                                        <p:cTn id="123" dur="500"/>
                                        <p:tgtEl>
                                          <p:spTgt spid="123"/>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129"/>
                                        </p:tgtEl>
                                        <p:attrNameLst>
                                          <p:attrName>style.visibility</p:attrName>
                                        </p:attrNameLst>
                                      </p:cBhvr>
                                      <p:to>
                                        <p:strVal val="visible"/>
                                      </p:to>
                                    </p:set>
                                    <p:animEffect transition="in" filter="blinds(horizontal)">
                                      <p:cBhvr>
                                        <p:cTn id="126" dur="500"/>
                                        <p:tgtEl>
                                          <p:spTgt spid="129"/>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126"/>
                                        </p:tgtEl>
                                        <p:attrNameLst>
                                          <p:attrName>style.visibility</p:attrName>
                                        </p:attrNameLst>
                                      </p:cBhvr>
                                      <p:to>
                                        <p:strVal val="visible"/>
                                      </p:to>
                                    </p:set>
                                    <p:animEffect transition="in" filter="blinds(horizontal)">
                                      <p:cBhvr>
                                        <p:cTn id="129" dur="500"/>
                                        <p:tgtEl>
                                          <p:spTgt spid="126"/>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127"/>
                                        </p:tgtEl>
                                        <p:attrNameLst>
                                          <p:attrName>style.visibility</p:attrName>
                                        </p:attrNameLst>
                                      </p:cBhvr>
                                      <p:to>
                                        <p:strVal val="visible"/>
                                      </p:to>
                                    </p:set>
                                    <p:animEffect transition="in" filter="blinds(horizontal)">
                                      <p:cBhvr>
                                        <p:cTn id="132" dur="500"/>
                                        <p:tgtEl>
                                          <p:spTgt spid="127"/>
                                        </p:tgtEl>
                                      </p:cBhvr>
                                    </p:animEffect>
                                  </p:childTnLst>
                                </p:cTn>
                              </p:par>
                              <p:par>
                                <p:cTn id="133" presetID="3" presetClass="entr" presetSubtype="10" fill="hold" nodeType="withEffect">
                                  <p:stCondLst>
                                    <p:cond delay="0"/>
                                  </p:stCondLst>
                                  <p:childTnLst>
                                    <p:set>
                                      <p:cBhvr>
                                        <p:cTn id="134" dur="1" fill="hold">
                                          <p:stCondLst>
                                            <p:cond delay="0"/>
                                          </p:stCondLst>
                                        </p:cTn>
                                        <p:tgtEl>
                                          <p:spTgt spid="120"/>
                                        </p:tgtEl>
                                        <p:attrNameLst>
                                          <p:attrName>style.visibility</p:attrName>
                                        </p:attrNameLst>
                                      </p:cBhvr>
                                      <p:to>
                                        <p:strVal val="visible"/>
                                      </p:to>
                                    </p:set>
                                    <p:animEffect transition="in" filter="blinds(horizontal)">
                                      <p:cBhvr>
                                        <p:cTn id="135" dur="500"/>
                                        <p:tgtEl>
                                          <p:spTgt spid="120"/>
                                        </p:tgtEl>
                                      </p:cBhvr>
                                    </p:animEffect>
                                  </p:childTnLst>
                                </p:cTn>
                              </p:par>
                              <p:par>
                                <p:cTn id="136" presetID="3" presetClass="entr" presetSubtype="10" fill="hold" grpId="0" nodeType="with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blinds(horizontal)">
                                      <p:cBhvr>
                                        <p:cTn id="138" dur="500"/>
                                        <p:tgtEl>
                                          <p:spTgt spid="121"/>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118"/>
                                        </p:tgtEl>
                                        <p:attrNameLst>
                                          <p:attrName>style.visibility</p:attrName>
                                        </p:attrNameLst>
                                      </p:cBhvr>
                                      <p:to>
                                        <p:strVal val="visible"/>
                                      </p:to>
                                    </p:set>
                                    <p:animEffect transition="in" filter="blinds(horizontal)">
                                      <p:cBhvr>
                                        <p:cTn id="141" dur="500"/>
                                        <p:tgtEl>
                                          <p:spTgt spid="118"/>
                                        </p:tgtEl>
                                      </p:cBhvr>
                                    </p:animEffect>
                                  </p:childTnLst>
                                </p:cTn>
                              </p:par>
                              <p:par>
                                <p:cTn id="142" presetID="3" presetClass="entr" presetSubtype="10" fill="hold" grpId="0" nodeType="withEffect">
                                  <p:stCondLst>
                                    <p:cond delay="0"/>
                                  </p:stCondLst>
                                  <p:childTnLst>
                                    <p:set>
                                      <p:cBhvr>
                                        <p:cTn id="143" dur="1" fill="hold">
                                          <p:stCondLst>
                                            <p:cond delay="0"/>
                                          </p:stCondLst>
                                        </p:cTn>
                                        <p:tgtEl>
                                          <p:spTgt spid="119"/>
                                        </p:tgtEl>
                                        <p:attrNameLst>
                                          <p:attrName>style.visibility</p:attrName>
                                        </p:attrNameLst>
                                      </p:cBhvr>
                                      <p:to>
                                        <p:strVal val="visible"/>
                                      </p:to>
                                    </p:set>
                                    <p:animEffect transition="in" filter="blinds(horizontal)">
                                      <p:cBhvr>
                                        <p:cTn id="144"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33" grpId="0" animBg="1"/>
      <p:bldP spid="34" grpId="0"/>
      <p:bldP spid="35" grpId="0" animBg="1"/>
      <p:bldP spid="36" grpId="0"/>
      <p:bldP spid="38" grpId="0"/>
      <p:bldP spid="39" grpId="0"/>
      <p:bldP spid="40" grpId="0"/>
      <p:bldP spid="41" grpId="0" animBg="1"/>
      <p:bldP spid="42" grpId="0"/>
      <p:bldP spid="44" grpId="0"/>
      <p:bldP spid="45" grpId="0" animBg="1"/>
      <p:bldP spid="46" grpId="0"/>
      <p:bldP spid="48" grpId="0"/>
      <p:bldP spid="50" grpId="0" animBg="1"/>
      <p:bldP spid="51" grpId="0"/>
      <p:bldP spid="53" grpId="0"/>
      <p:bldP spid="107" grpId="0" animBg="1"/>
      <p:bldP spid="108" grpId="0"/>
      <p:bldP spid="109" grpId="0" animBg="1"/>
      <p:bldP spid="110" grpId="0"/>
      <p:bldP spid="112" grpId="0"/>
      <p:bldP spid="113" grpId="0"/>
      <p:bldP spid="114" grpId="0" animBg="1"/>
      <p:bldP spid="115" grpId="0"/>
      <p:bldP spid="116" grpId="0"/>
      <p:bldP spid="118" grpId="0" animBg="1"/>
      <p:bldP spid="119" grpId="0"/>
      <p:bldP spid="121" grpId="0"/>
      <p:bldP spid="122" grpId="0" animBg="1"/>
      <p:bldP spid="123" grpId="0"/>
      <p:bldP spid="124" grpId="0"/>
      <p:bldP spid="126" grpId="0" animBg="1"/>
      <p:bldP spid="127" grpId="0"/>
      <p:bldP spid="129"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Content Placeholder 2"/>
          <p:cNvSpPr>
            <a:spLocks noGrp="1"/>
          </p:cNvSpPr>
          <p:nvPr>
            <p:ph idx="1"/>
          </p:nvPr>
        </p:nvSpPr>
        <p:spPr>
          <a:xfrm>
            <a:off x="0" y="0"/>
            <a:ext cx="12192000" cy="6858000"/>
          </a:xfrm>
        </p:spPr>
        <p:txBody>
          <a:bodyPr/>
          <a:lstStyle/>
          <a:p>
            <a:pPr>
              <a:buFont typeface="Arial" charset="0"/>
              <a:buNone/>
            </a:pPr>
            <a:r>
              <a:rPr lang="en-US" sz="2800" u="sng" smtClean="0">
                <a:latin typeface="Times New Roman" pitchFamily="18" charset="0"/>
                <a:cs typeface="Times New Roman" pitchFamily="18" charset="0"/>
              </a:rPr>
              <a:t>After inserting 27</a:t>
            </a: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2032000" y="987425"/>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47" name="TextBox 4"/>
          <p:cNvSpPr txBox="1">
            <a:spLocks noChangeArrowheads="1"/>
          </p:cNvSpPr>
          <p:nvPr/>
        </p:nvSpPr>
        <p:spPr bwMode="auto">
          <a:xfrm>
            <a:off x="2235200" y="1063625"/>
            <a:ext cx="8128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6" name="Oval 5"/>
          <p:cNvSpPr/>
          <p:nvPr/>
        </p:nvSpPr>
        <p:spPr>
          <a:xfrm>
            <a:off x="2641600" y="1749425"/>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49" name="TextBox 6"/>
          <p:cNvSpPr txBox="1">
            <a:spLocks noChangeArrowheads="1"/>
          </p:cNvSpPr>
          <p:nvPr/>
        </p:nvSpPr>
        <p:spPr bwMode="auto">
          <a:xfrm>
            <a:off x="2844800" y="1825625"/>
            <a:ext cx="711200" cy="369888"/>
          </a:xfrm>
          <a:prstGeom prst="rect">
            <a:avLst/>
          </a:prstGeom>
          <a:noFill/>
          <a:ln w="9525">
            <a:noFill/>
            <a:miter lim="800000"/>
            <a:headEnd/>
            <a:tailEnd/>
          </a:ln>
        </p:spPr>
        <p:txBody>
          <a:bodyPr>
            <a:spAutoFit/>
          </a:bodyPr>
          <a:lstStyle/>
          <a:p>
            <a:r>
              <a:rPr lang="en-US">
                <a:latin typeface="Calibri" pitchFamily="34" charset="0"/>
              </a:rPr>
              <a:t>26 </a:t>
            </a:r>
          </a:p>
        </p:txBody>
      </p:sp>
      <p:cxnSp>
        <p:nvCxnSpPr>
          <p:cNvPr id="8" name="Straight Connector 7"/>
          <p:cNvCxnSpPr/>
          <p:nvPr/>
        </p:nvCxnSpPr>
        <p:spPr>
          <a:xfrm rot="16200000" flipH="1">
            <a:off x="2641600" y="1444625"/>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751" name="TextBox 8"/>
          <p:cNvSpPr txBox="1">
            <a:spLocks noChangeArrowheads="1"/>
          </p:cNvSpPr>
          <p:nvPr/>
        </p:nvSpPr>
        <p:spPr bwMode="auto">
          <a:xfrm>
            <a:off x="2235200" y="609600"/>
            <a:ext cx="508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59752" name="TextBox 9"/>
          <p:cNvSpPr txBox="1">
            <a:spLocks noChangeArrowheads="1"/>
          </p:cNvSpPr>
          <p:nvPr/>
        </p:nvSpPr>
        <p:spPr bwMode="auto">
          <a:xfrm>
            <a:off x="2946400" y="1457325"/>
            <a:ext cx="508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11" name="Oval 10"/>
          <p:cNvSpPr/>
          <p:nvPr/>
        </p:nvSpPr>
        <p:spPr>
          <a:xfrm>
            <a:off x="1016000" y="1749425"/>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54" name="TextBox 11"/>
          <p:cNvSpPr txBox="1">
            <a:spLocks noChangeArrowheads="1"/>
          </p:cNvSpPr>
          <p:nvPr/>
        </p:nvSpPr>
        <p:spPr bwMode="auto">
          <a:xfrm>
            <a:off x="1219200" y="1825625"/>
            <a:ext cx="711200" cy="369888"/>
          </a:xfrm>
          <a:prstGeom prst="rect">
            <a:avLst/>
          </a:prstGeom>
          <a:noFill/>
          <a:ln w="9525">
            <a:noFill/>
            <a:miter lim="800000"/>
            <a:headEnd/>
            <a:tailEnd/>
          </a:ln>
        </p:spPr>
        <p:txBody>
          <a:bodyPr>
            <a:spAutoFit/>
          </a:bodyPr>
          <a:lstStyle/>
          <a:p>
            <a:r>
              <a:rPr lang="en-US">
                <a:latin typeface="Calibri" pitchFamily="34" charset="0"/>
              </a:rPr>
              <a:t>23 </a:t>
            </a:r>
          </a:p>
        </p:txBody>
      </p:sp>
      <p:sp>
        <p:nvSpPr>
          <p:cNvPr id="159755" name="TextBox 12"/>
          <p:cNvSpPr txBox="1">
            <a:spLocks noChangeArrowheads="1"/>
          </p:cNvSpPr>
          <p:nvPr/>
        </p:nvSpPr>
        <p:spPr bwMode="auto">
          <a:xfrm>
            <a:off x="1117600" y="1457325"/>
            <a:ext cx="508000" cy="368300"/>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14" name="Straight Connector 13"/>
          <p:cNvCxnSpPr/>
          <p:nvPr/>
        </p:nvCxnSpPr>
        <p:spPr>
          <a:xfrm flipV="1">
            <a:off x="1710267" y="1381125"/>
            <a:ext cx="524933" cy="38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251200" y="2511425"/>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58" name="TextBox 15"/>
          <p:cNvSpPr txBox="1">
            <a:spLocks noChangeArrowheads="1"/>
          </p:cNvSpPr>
          <p:nvPr/>
        </p:nvSpPr>
        <p:spPr bwMode="auto">
          <a:xfrm>
            <a:off x="3454400" y="2587625"/>
            <a:ext cx="711200" cy="369888"/>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17" name="Straight Connector 16"/>
          <p:cNvCxnSpPr/>
          <p:nvPr/>
        </p:nvCxnSpPr>
        <p:spPr>
          <a:xfrm rot="16200000" flipH="1">
            <a:off x="3251200" y="2206625"/>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760" name="TextBox 17"/>
          <p:cNvSpPr txBox="1">
            <a:spLocks noChangeArrowheads="1"/>
          </p:cNvSpPr>
          <p:nvPr/>
        </p:nvSpPr>
        <p:spPr bwMode="auto">
          <a:xfrm>
            <a:off x="3556000" y="2219325"/>
            <a:ext cx="508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304800" y="2424113"/>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62" name="TextBox 19"/>
          <p:cNvSpPr txBox="1">
            <a:spLocks noChangeArrowheads="1"/>
          </p:cNvSpPr>
          <p:nvPr/>
        </p:nvSpPr>
        <p:spPr bwMode="auto">
          <a:xfrm>
            <a:off x="508000" y="2500314"/>
            <a:ext cx="711200" cy="369887"/>
          </a:xfrm>
          <a:prstGeom prst="rect">
            <a:avLst/>
          </a:prstGeom>
          <a:noFill/>
          <a:ln w="9525">
            <a:noFill/>
            <a:miter lim="800000"/>
            <a:headEnd/>
            <a:tailEnd/>
          </a:ln>
        </p:spPr>
        <p:txBody>
          <a:bodyPr>
            <a:spAutoFit/>
          </a:bodyPr>
          <a:lstStyle/>
          <a:p>
            <a:r>
              <a:rPr lang="en-US">
                <a:latin typeface="Calibri" pitchFamily="34" charset="0"/>
              </a:rPr>
              <a:t>22 </a:t>
            </a:r>
          </a:p>
        </p:txBody>
      </p:sp>
      <p:sp>
        <p:nvSpPr>
          <p:cNvPr id="159763" name="TextBox 20"/>
          <p:cNvSpPr txBox="1">
            <a:spLocks noChangeArrowheads="1"/>
          </p:cNvSpPr>
          <p:nvPr/>
        </p:nvSpPr>
        <p:spPr bwMode="auto">
          <a:xfrm>
            <a:off x="406400" y="2130425"/>
            <a:ext cx="508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22" name="Straight Connector 21"/>
          <p:cNvCxnSpPr/>
          <p:nvPr/>
        </p:nvCxnSpPr>
        <p:spPr>
          <a:xfrm rot="5400000" flipH="1" flipV="1">
            <a:off x="876036" y="2176728"/>
            <a:ext cx="296862" cy="220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913467" y="2587625"/>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66" name="TextBox 23"/>
          <p:cNvSpPr txBox="1">
            <a:spLocks noChangeArrowheads="1"/>
          </p:cNvSpPr>
          <p:nvPr/>
        </p:nvSpPr>
        <p:spPr bwMode="auto">
          <a:xfrm>
            <a:off x="2116667" y="2663825"/>
            <a:ext cx="609600" cy="369888"/>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25" name="Straight Connector 24"/>
          <p:cNvCxnSpPr/>
          <p:nvPr/>
        </p:nvCxnSpPr>
        <p:spPr>
          <a:xfrm rot="16200000" flipV="1">
            <a:off x="1651000" y="2282825"/>
            <a:ext cx="4572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768" name="TextBox 25"/>
          <p:cNvSpPr txBox="1">
            <a:spLocks noChangeArrowheads="1"/>
          </p:cNvSpPr>
          <p:nvPr/>
        </p:nvSpPr>
        <p:spPr bwMode="auto">
          <a:xfrm>
            <a:off x="2235200" y="2295525"/>
            <a:ext cx="508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27" name="Oval 26"/>
          <p:cNvSpPr/>
          <p:nvPr/>
        </p:nvSpPr>
        <p:spPr>
          <a:xfrm>
            <a:off x="2540000" y="31892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70" name="TextBox 27"/>
          <p:cNvSpPr txBox="1">
            <a:spLocks noChangeArrowheads="1"/>
          </p:cNvSpPr>
          <p:nvPr/>
        </p:nvSpPr>
        <p:spPr bwMode="auto">
          <a:xfrm>
            <a:off x="2743200" y="3265488"/>
            <a:ext cx="711200" cy="368300"/>
          </a:xfrm>
          <a:prstGeom prst="rect">
            <a:avLst/>
          </a:prstGeom>
          <a:noFill/>
          <a:ln w="9525">
            <a:noFill/>
            <a:miter lim="800000"/>
            <a:headEnd/>
            <a:tailEnd/>
          </a:ln>
        </p:spPr>
        <p:txBody>
          <a:bodyPr>
            <a:spAutoFit/>
          </a:bodyPr>
          <a:lstStyle/>
          <a:p>
            <a:r>
              <a:rPr lang="en-US">
                <a:latin typeface="Calibri" pitchFamily="34" charset="0"/>
              </a:rPr>
              <a:t>27 </a:t>
            </a:r>
          </a:p>
        </p:txBody>
      </p:sp>
      <p:sp>
        <p:nvSpPr>
          <p:cNvPr id="159771" name="TextBox 28"/>
          <p:cNvSpPr txBox="1">
            <a:spLocks noChangeArrowheads="1"/>
          </p:cNvSpPr>
          <p:nvPr/>
        </p:nvSpPr>
        <p:spPr bwMode="auto">
          <a:xfrm>
            <a:off x="2641600" y="28956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30" name="Straight Connector 29"/>
          <p:cNvCxnSpPr/>
          <p:nvPr/>
        </p:nvCxnSpPr>
        <p:spPr>
          <a:xfrm rot="5400000" flipH="1" flipV="1">
            <a:off x="3110442" y="2941109"/>
            <a:ext cx="298450" cy="220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urved Down Arrow 30"/>
          <p:cNvSpPr/>
          <p:nvPr/>
        </p:nvSpPr>
        <p:spPr>
          <a:xfrm>
            <a:off x="3454400" y="3048000"/>
            <a:ext cx="7112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2" name="Right Arrow 31"/>
          <p:cNvSpPr/>
          <p:nvPr/>
        </p:nvSpPr>
        <p:spPr>
          <a:xfrm>
            <a:off x="4572000" y="2057400"/>
            <a:ext cx="2235200" cy="609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75" name="TextBox 32"/>
          <p:cNvSpPr txBox="1">
            <a:spLocks noChangeArrowheads="1"/>
          </p:cNvSpPr>
          <p:nvPr/>
        </p:nvSpPr>
        <p:spPr bwMode="auto">
          <a:xfrm>
            <a:off x="4673600" y="1295401"/>
            <a:ext cx="1930400" cy="646113"/>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After rotating right at 28</a:t>
            </a:r>
            <a:endParaRPr lang="en-US">
              <a:latin typeface="Calibri" pitchFamily="34" charset="0"/>
            </a:endParaRPr>
          </a:p>
        </p:txBody>
      </p:sp>
      <p:sp>
        <p:nvSpPr>
          <p:cNvPr id="34" name="Oval 33"/>
          <p:cNvSpPr/>
          <p:nvPr/>
        </p:nvSpPr>
        <p:spPr>
          <a:xfrm>
            <a:off x="8839200" y="1066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TextBox 34"/>
          <p:cNvSpPr txBox="1">
            <a:spLocks noChangeArrowheads="1"/>
          </p:cNvSpPr>
          <p:nvPr/>
        </p:nvSpPr>
        <p:spPr bwMode="auto">
          <a:xfrm>
            <a:off x="9042400" y="1143000"/>
            <a:ext cx="8128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36" name="Oval 35"/>
          <p:cNvSpPr/>
          <p:nvPr/>
        </p:nvSpPr>
        <p:spPr>
          <a:xfrm>
            <a:off x="9448800" y="1828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TextBox 36"/>
          <p:cNvSpPr txBox="1">
            <a:spLocks noChangeArrowheads="1"/>
          </p:cNvSpPr>
          <p:nvPr/>
        </p:nvSpPr>
        <p:spPr bwMode="auto">
          <a:xfrm>
            <a:off x="9652000" y="1905000"/>
            <a:ext cx="711200" cy="369888"/>
          </a:xfrm>
          <a:prstGeom prst="rect">
            <a:avLst/>
          </a:prstGeom>
          <a:noFill/>
          <a:ln w="9525">
            <a:noFill/>
            <a:miter lim="800000"/>
            <a:headEnd/>
            <a:tailEnd/>
          </a:ln>
        </p:spPr>
        <p:txBody>
          <a:bodyPr>
            <a:spAutoFit/>
          </a:bodyPr>
          <a:lstStyle/>
          <a:p>
            <a:r>
              <a:rPr lang="en-US">
                <a:latin typeface="Calibri" pitchFamily="34" charset="0"/>
              </a:rPr>
              <a:t>26 </a:t>
            </a:r>
          </a:p>
        </p:txBody>
      </p:sp>
      <p:cxnSp>
        <p:nvCxnSpPr>
          <p:cNvPr id="38" name="Straight Connector 37"/>
          <p:cNvCxnSpPr/>
          <p:nvPr/>
        </p:nvCxnSpPr>
        <p:spPr>
          <a:xfrm rot="16200000" flipH="1">
            <a:off x="9448800" y="15240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a:spLocks noChangeArrowheads="1"/>
          </p:cNvSpPr>
          <p:nvPr/>
        </p:nvSpPr>
        <p:spPr bwMode="auto">
          <a:xfrm>
            <a:off x="9042400" y="688975"/>
            <a:ext cx="508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40" name="TextBox 39"/>
          <p:cNvSpPr txBox="1">
            <a:spLocks noChangeArrowheads="1"/>
          </p:cNvSpPr>
          <p:nvPr/>
        </p:nvSpPr>
        <p:spPr bwMode="auto">
          <a:xfrm>
            <a:off x="9753600" y="1535114"/>
            <a:ext cx="508000" cy="369887"/>
          </a:xfrm>
          <a:prstGeom prst="rect">
            <a:avLst/>
          </a:prstGeom>
          <a:noFill/>
          <a:ln w="9525">
            <a:noFill/>
            <a:miter lim="800000"/>
            <a:headEnd/>
            <a:tailEnd/>
          </a:ln>
        </p:spPr>
        <p:txBody>
          <a:bodyPr>
            <a:spAutoFit/>
          </a:bodyPr>
          <a:lstStyle/>
          <a:p>
            <a:r>
              <a:rPr lang="en-US">
                <a:latin typeface="Calibri" pitchFamily="34" charset="0"/>
              </a:rPr>
              <a:t>-2 </a:t>
            </a:r>
          </a:p>
        </p:txBody>
      </p:sp>
      <p:sp>
        <p:nvSpPr>
          <p:cNvPr id="41" name="Oval 40"/>
          <p:cNvSpPr/>
          <p:nvPr/>
        </p:nvSpPr>
        <p:spPr>
          <a:xfrm>
            <a:off x="7823200" y="1828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TextBox 41"/>
          <p:cNvSpPr txBox="1">
            <a:spLocks noChangeArrowheads="1"/>
          </p:cNvSpPr>
          <p:nvPr/>
        </p:nvSpPr>
        <p:spPr bwMode="auto">
          <a:xfrm>
            <a:off x="8026400" y="1905000"/>
            <a:ext cx="711200" cy="369888"/>
          </a:xfrm>
          <a:prstGeom prst="rect">
            <a:avLst/>
          </a:prstGeom>
          <a:noFill/>
          <a:ln w="9525">
            <a:noFill/>
            <a:miter lim="800000"/>
            <a:headEnd/>
            <a:tailEnd/>
          </a:ln>
        </p:spPr>
        <p:txBody>
          <a:bodyPr>
            <a:spAutoFit/>
          </a:bodyPr>
          <a:lstStyle/>
          <a:p>
            <a:r>
              <a:rPr lang="en-US">
                <a:latin typeface="Calibri" pitchFamily="34" charset="0"/>
              </a:rPr>
              <a:t>23 </a:t>
            </a:r>
          </a:p>
        </p:txBody>
      </p:sp>
      <p:sp>
        <p:nvSpPr>
          <p:cNvPr id="43" name="TextBox 42"/>
          <p:cNvSpPr txBox="1">
            <a:spLocks noChangeArrowheads="1"/>
          </p:cNvSpPr>
          <p:nvPr/>
        </p:nvSpPr>
        <p:spPr bwMode="auto">
          <a:xfrm>
            <a:off x="7924800" y="1535114"/>
            <a:ext cx="508000" cy="369887"/>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44" name="Straight Connector 43"/>
          <p:cNvCxnSpPr/>
          <p:nvPr/>
        </p:nvCxnSpPr>
        <p:spPr>
          <a:xfrm flipV="1">
            <a:off x="8517467" y="1458914"/>
            <a:ext cx="524933"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0058400" y="2590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TextBox 45"/>
          <p:cNvSpPr txBox="1">
            <a:spLocks noChangeArrowheads="1"/>
          </p:cNvSpPr>
          <p:nvPr/>
        </p:nvSpPr>
        <p:spPr bwMode="auto">
          <a:xfrm>
            <a:off x="10261600" y="2667000"/>
            <a:ext cx="711200" cy="369888"/>
          </a:xfrm>
          <a:prstGeom prst="rect">
            <a:avLst/>
          </a:prstGeom>
          <a:noFill/>
          <a:ln w="9525">
            <a:noFill/>
            <a:miter lim="800000"/>
            <a:headEnd/>
            <a:tailEnd/>
          </a:ln>
        </p:spPr>
        <p:txBody>
          <a:bodyPr>
            <a:spAutoFit/>
          </a:bodyPr>
          <a:lstStyle/>
          <a:p>
            <a:r>
              <a:rPr lang="en-US">
                <a:latin typeface="Calibri" pitchFamily="34" charset="0"/>
              </a:rPr>
              <a:t>27 </a:t>
            </a:r>
          </a:p>
        </p:txBody>
      </p:sp>
      <p:cxnSp>
        <p:nvCxnSpPr>
          <p:cNvPr id="47" name="Straight Connector 46"/>
          <p:cNvCxnSpPr/>
          <p:nvPr/>
        </p:nvCxnSpPr>
        <p:spPr>
          <a:xfrm rot="16200000" flipH="1">
            <a:off x="10058400" y="22860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a:spLocks noChangeArrowheads="1"/>
          </p:cNvSpPr>
          <p:nvPr/>
        </p:nvSpPr>
        <p:spPr bwMode="auto">
          <a:xfrm>
            <a:off x="10363200" y="2297114"/>
            <a:ext cx="508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49" name="Oval 48"/>
          <p:cNvSpPr/>
          <p:nvPr/>
        </p:nvSpPr>
        <p:spPr>
          <a:xfrm>
            <a:off x="7112000" y="25034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 name="TextBox 49"/>
          <p:cNvSpPr txBox="1">
            <a:spLocks noChangeArrowheads="1"/>
          </p:cNvSpPr>
          <p:nvPr/>
        </p:nvSpPr>
        <p:spPr bwMode="auto">
          <a:xfrm>
            <a:off x="7315200" y="2579688"/>
            <a:ext cx="711200" cy="368300"/>
          </a:xfrm>
          <a:prstGeom prst="rect">
            <a:avLst/>
          </a:prstGeom>
          <a:noFill/>
          <a:ln w="9525">
            <a:noFill/>
            <a:miter lim="800000"/>
            <a:headEnd/>
            <a:tailEnd/>
          </a:ln>
        </p:spPr>
        <p:txBody>
          <a:bodyPr>
            <a:spAutoFit/>
          </a:bodyPr>
          <a:lstStyle/>
          <a:p>
            <a:r>
              <a:rPr lang="en-US">
                <a:latin typeface="Calibri" pitchFamily="34" charset="0"/>
              </a:rPr>
              <a:t>22 </a:t>
            </a:r>
          </a:p>
        </p:txBody>
      </p:sp>
      <p:sp>
        <p:nvSpPr>
          <p:cNvPr id="51" name="TextBox 50"/>
          <p:cNvSpPr txBox="1">
            <a:spLocks noChangeArrowheads="1"/>
          </p:cNvSpPr>
          <p:nvPr/>
        </p:nvSpPr>
        <p:spPr bwMode="auto">
          <a:xfrm>
            <a:off x="7213600" y="22098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52" name="Straight Connector 51"/>
          <p:cNvCxnSpPr/>
          <p:nvPr/>
        </p:nvCxnSpPr>
        <p:spPr>
          <a:xfrm rot="5400000" flipH="1" flipV="1">
            <a:off x="7682442" y="2255309"/>
            <a:ext cx="298450" cy="220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8720667" y="2667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 name="TextBox 53"/>
          <p:cNvSpPr txBox="1">
            <a:spLocks noChangeArrowheads="1"/>
          </p:cNvSpPr>
          <p:nvPr/>
        </p:nvSpPr>
        <p:spPr bwMode="auto">
          <a:xfrm>
            <a:off x="8923867" y="2743200"/>
            <a:ext cx="609600" cy="369888"/>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55" name="Straight Connector 54"/>
          <p:cNvCxnSpPr/>
          <p:nvPr/>
        </p:nvCxnSpPr>
        <p:spPr>
          <a:xfrm rot="16200000" flipV="1">
            <a:off x="8458200" y="2362200"/>
            <a:ext cx="4572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a:spLocks noChangeArrowheads="1"/>
          </p:cNvSpPr>
          <p:nvPr/>
        </p:nvSpPr>
        <p:spPr bwMode="auto">
          <a:xfrm>
            <a:off x="9042400" y="2373314"/>
            <a:ext cx="508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57" name="Oval 56"/>
          <p:cNvSpPr/>
          <p:nvPr/>
        </p:nvSpPr>
        <p:spPr>
          <a:xfrm>
            <a:off x="10668000" y="31892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extBox 57"/>
          <p:cNvSpPr txBox="1">
            <a:spLocks noChangeArrowheads="1"/>
          </p:cNvSpPr>
          <p:nvPr/>
        </p:nvSpPr>
        <p:spPr bwMode="auto">
          <a:xfrm>
            <a:off x="10871200" y="3265488"/>
            <a:ext cx="609600" cy="368300"/>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59" name="Straight Connector 58"/>
          <p:cNvCxnSpPr/>
          <p:nvPr/>
        </p:nvCxnSpPr>
        <p:spPr>
          <a:xfrm rot="16200000" flipV="1">
            <a:off x="10655300" y="3060700"/>
            <a:ext cx="228600"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p:cNvSpPr txBox="1">
            <a:spLocks noChangeArrowheads="1"/>
          </p:cNvSpPr>
          <p:nvPr/>
        </p:nvSpPr>
        <p:spPr bwMode="auto">
          <a:xfrm>
            <a:off x="10989733" y="28956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62" name="Oval 61"/>
          <p:cNvSpPr/>
          <p:nvPr/>
        </p:nvSpPr>
        <p:spPr>
          <a:xfrm>
            <a:off x="1930400" y="4278313"/>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04" name="TextBox 62"/>
          <p:cNvSpPr txBox="1">
            <a:spLocks noChangeArrowheads="1"/>
          </p:cNvSpPr>
          <p:nvPr/>
        </p:nvSpPr>
        <p:spPr bwMode="auto">
          <a:xfrm>
            <a:off x="2133600" y="4354514"/>
            <a:ext cx="812800" cy="369887"/>
          </a:xfrm>
          <a:prstGeom prst="rect">
            <a:avLst/>
          </a:prstGeom>
          <a:noFill/>
          <a:ln w="9525">
            <a:noFill/>
            <a:miter lim="800000"/>
            <a:headEnd/>
            <a:tailEnd/>
          </a:ln>
        </p:spPr>
        <p:txBody>
          <a:bodyPr>
            <a:spAutoFit/>
          </a:bodyPr>
          <a:lstStyle/>
          <a:p>
            <a:r>
              <a:rPr lang="en-US">
                <a:latin typeface="Calibri" pitchFamily="34" charset="0"/>
              </a:rPr>
              <a:t>25 </a:t>
            </a:r>
          </a:p>
        </p:txBody>
      </p:sp>
      <p:sp>
        <p:nvSpPr>
          <p:cNvPr id="64" name="Oval 63"/>
          <p:cNvSpPr/>
          <p:nvPr/>
        </p:nvSpPr>
        <p:spPr>
          <a:xfrm>
            <a:off x="2438400" y="49418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06" name="TextBox 64"/>
          <p:cNvSpPr txBox="1">
            <a:spLocks noChangeArrowheads="1"/>
          </p:cNvSpPr>
          <p:nvPr/>
        </p:nvSpPr>
        <p:spPr bwMode="auto">
          <a:xfrm>
            <a:off x="2641600" y="5018088"/>
            <a:ext cx="711200" cy="368300"/>
          </a:xfrm>
          <a:prstGeom prst="rect">
            <a:avLst/>
          </a:prstGeom>
          <a:noFill/>
          <a:ln w="9525">
            <a:noFill/>
            <a:miter lim="800000"/>
            <a:headEnd/>
            <a:tailEnd/>
          </a:ln>
        </p:spPr>
        <p:txBody>
          <a:bodyPr>
            <a:spAutoFit/>
          </a:bodyPr>
          <a:lstStyle/>
          <a:p>
            <a:r>
              <a:rPr lang="en-US">
                <a:latin typeface="Calibri" pitchFamily="34" charset="0"/>
              </a:rPr>
              <a:t>26 </a:t>
            </a:r>
          </a:p>
        </p:txBody>
      </p:sp>
      <p:cxnSp>
        <p:nvCxnSpPr>
          <p:cNvPr id="66" name="Straight Connector 65"/>
          <p:cNvCxnSpPr/>
          <p:nvPr/>
        </p:nvCxnSpPr>
        <p:spPr>
          <a:xfrm rot="16200000" flipH="1">
            <a:off x="2532857" y="4742657"/>
            <a:ext cx="2174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808" name="TextBox 66"/>
          <p:cNvSpPr txBox="1">
            <a:spLocks noChangeArrowheads="1"/>
          </p:cNvSpPr>
          <p:nvPr/>
        </p:nvSpPr>
        <p:spPr bwMode="auto">
          <a:xfrm>
            <a:off x="2133600" y="3900488"/>
            <a:ext cx="508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59809" name="TextBox 67"/>
          <p:cNvSpPr txBox="1">
            <a:spLocks noChangeArrowheads="1"/>
          </p:cNvSpPr>
          <p:nvPr/>
        </p:nvSpPr>
        <p:spPr bwMode="auto">
          <a:xfrm>
            <a:off x="2743200" y="4648200"/>
            <a:ext cx="508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69" name="Oval 68"/>
          <p:cNvSpPr/>
          <p:nvPr/>
        </p:nvSpPr>
        <p:spPr>
          <a:xfrm>
            <a:off x="914400" y="5040313"/>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11" name="TextBox 69"/>
          <p:cNvSpPr txBox="1">
            <a:spLocks noChangeArrowheads="1"/>
          </p:cNvSpPr>
          <p:nvPr/>
        </p:nvSpPr>
        <p:spPr bwMode="auto">
          <a:xfrm>
            <a:off x="1117600" y="5116514"/>
            <a:ext cx="711200" cy="369887"/>
          </a:xfrm>
          <a:prstGeom prst="rect">
            <a:avLst/>
          </a:prstGeom>
          <a:noFill/>
          <a:ln w="9525">
            <a:noFill/>
            <a:miter lim="800000"/>
            <a:headEnd/>
            <a:tailEnd/>
          </a:ln>
        </p:spPr>
        <p:txBody>
          <a:bodyPr>
            <a:spAutoFit/>
          </a:bodyPr>
          <a:lstStyle/>
          <a:p>
            <a:r>
              <a:rPr lang="en-US">
                <a:latin typeface="Calibri" pitchFamily="34" charset="0"/>
              </a:rPr>
              <a:t>23 </a:t>
            </a:r>
          </a:p>
        </p:txBody>
      </p:sp>
      <p:sp>
        <p:nvSpPr>
          <p:cNvPr id="159812" name="TextBox 70"/>
          <p:cNvSpPr txBox="1">
            <a:spLocks noChangeArrowheads="1"/>
          </p:cNvSpPr>
          <p:nvPr/>
        </p:nvSpPr>
        <p:spPr bwMode="auto">
          <a:xfrm>
            <a:off x="1016000" y="4748213"/>
            <a:ext cx="508000" cy="368300"/>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72" name="Straight Connector 71"/>
          <p:cNvCxnSpPr/>
          <p:nvPr/>
        </p:nvCxnSpPr>
        <p:spPr>
          <a:xfrm flipV="1">
            <a:off x="1608667" y="4672014"/>
            <a:ext cx="524933" cy="382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3048000" y="55514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15" name="TextBox 73"/>
          <p:cNvSpPr txBox="1">
            <a:spLocks noChangeArrowheads="1"/>
          </p:cNvSpPr>
          <p:nvPr/>
        </p:nvSpPr>
        <p:spPr bwMode="auto">
          <a:xfrm>
            <a:off x="3251200" y="5627688"/>
            <a:ext cx="711200" cy="368300"/>
          </a:xfrm>
          <a:prstGeom prst="rect">
            <a:avLst/>
          </a:prstGeom>
          <a:noFill/>
          <a:ln w="9525">
            <a:noFill/>
            <a:miter lim="800000"/>
            <a:headEnd/>
            <a:tailEnd/>
          </a:ln>
        </p:spPr>
        <p:txBody>
          <a:bodyPr>
            <a:spAutoFit/>
          </a:bodyPr>
          <a:lstStyle/>
          <a:p>
            <a:r>
              <a:rPr lang="en-US">
                <a:latin typeface="Calibri" pitchFamily="34" charset="0"/>
              </a:rPr>
              <a:t>27 </a:t>
            </a:r>
          </a:p>
        </p:txBody>
      </p:sp>
      <p:cxnSp>
        <p:nvCxnSpPr>
          <p:cNvPr id="75" name="Straight Connector 74"/>
          <p:cNvCxnSpPr/>
          <p:nvPr/>
        </p:nvCxnSpPr>
        <p:spPr>
          <a:xfrm rot="16200000" flipH="1">
            <a:off x="3073400" y="5384800"/>
            <a:ext cx="152400"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817" name="TextBox 75"/>
          <p:cNvSpPr txBox="1">
            <a:spLocks noChangeArrowheads="1"/>
          </p:cNvSpPr>
          <p:nvPr/>
        </p:nvSpPr>
        <p:spPr bwMode="auto">
          <a:xfrm>
            <a:off x="3352800" y="5257800"/>
            <a:ext cx="508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77" name="Oval 76"/>
          <p:cNvSpPr/>
          <p:nvPr/>
        </p:nvSpPr>
        <p:spPr>
          <a:xfrm>
            <a:off x="203200" y="5715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19" name="TextBox 77"/>
          <p:cNvSpPr txBox="1">
            <a:spLocks noChangeArrowheads="1"/>
          </p:cNvSpPr>
          <p:nvPr/>
        </p:nvSpPr>
        <p:spPr bwMode="auto">
          <a:xfrm>
            <a:off x="406400" y="5791200"/>
            <a:ext cx="711200" cy="369888"/>
          </a:xfrm>
          <a:prstGeom prst="rect">
            <a:avLst/>
          </a:prstGeom>
          <a:noFill/>
          <a:ln w="9525">
            <a:noFill/>
            <a:miter lim="800000"/>
            <a:headEnd/>
            <a:tailEnd/>
          </a:ln>
        </p:spPr>
        <p:txBody>
          <a:bodyPr>
            <a:spAutoFit/>
          </a:bodyPr>
          <a:lstStyle/>
          <a:p>
            <a:r>
              <a:rPr lang="en-US">
                <a:latin typeface="Calibri" pitchFamily="34" charset="0"/>
              </a:rPr>
              <a:t>22 </a:t>
            </a:r>
          </a:p>
        </p:txBody>
      </p:sp>
      <p:sp>
        <p:nvSpPr>
          <p:cNvPr id="159820" name="TextBox 78"/>
          <p:cNvSpPr txBox="1">
            <a:spLocks noChangeArrowheads="1"/>
          </p:cNvSpPr>
          <p:nvPr/>
        </p:nvSpPr>
        <p:spPr bwMode="auto">
          <a:xfrm>
            <a:off x="304800" y="5421314"/>
            <a:ext cx="508000" cy="369887"/>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80" name="Straight Connector 79"/>
          <p:cNvCxnSpPr/>
          <p:nvPr/>
        </p:nvCxnSpPr>
        <p:spPr>
          <a:xfrm rot="5400000" flipH="1" flipV="1">
            <a:off x="774435" y="5467616"/>
            <a:ext cx="296863" cy="220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811867" y="5878513"/>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23" name="TextBox 81"/>
          <p:cNvSpPr txBox="1">
            <a:spLocks noChangeArrowheads="1"/>
          </p:cNvSpPr>
          <p:nvPr/>
        </p:nvSpPr>
        <p:spPr bwMode="auto">
          <a:xfrm>
            <a:off x="2015067" y="5954714"/>
            <a:ext cx="609600" cy="369887"/>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83" name="Straight Connector 82"/>
          <p:cNvCxnSpPr/>
          <p:nvPr/>
        </p:nvCxnSpPr>
        <p:spPr>
          <a:xfrm rot="16200000" flipV="1">
            <a:off x="1549400" y="5573713"/>
            <a:ext cx="4572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825" name="TextBox 83"/>
          <p:cNvSpPr txBox="1">
            <a:spLocks noChangeArrowheads="1"/>
          </p:cNvSpPr>
          <p:nvPr/>
        </p:nvSpPr>
        <p:spPr bwMode="auto">
          <a:xfrm>
            <a:off x="2133600" y="5586413"/>
            <a:ext cx="508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85" name="Oval 84"/>
          <p:cNvSpPr/>
          <p:nvPr/>
        </p:nvSpPr>
        <p:spPr>
          <a:xfrm>
            <a:off x="3657600" y="6172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27" name="TextBox 85"/>
          <p:cNvSpPr txBox="1">
            <a:spLocks noChangeArrowheads="1"/>
          </p:cNvSpPr>
          <p:nvPr/>
        </p:nvSpPr>
        <p:spPr bwMode="auto">
          <a:xfrm>
            <a:off x="3860800" y="6248400"/>
            <a:ext cx="609600" cy="369888"/>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87" name="Straight Connector 86"/>
          <p:cNvCxnSpPr/>
          <p:nvPr/>
        </p:nvCxnSpPr>
        <p:spPr>
          <a:xfrm rot="16200000" flipV="1">
            <a:off x="3683000" y="5994400"/>
            <a:ext cx="152400"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829" name="TextBox 87"/>
          <p:cNvSpPr txBox="1">
            <a:spLocks noChangeArrowheads="1"/>
          </p:cNvSpPr>
          <p:nvPr/>
        </p:nvSpPr>
        <p:spPr bwMode="auto">
          <a:xfrm>
            <a:off x="3979333" y="5878514"/>
            <a:ext cx="508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93" name="Curved Down Arrow 92"/>
          <p:cNvSpPr/>
          <p:nvPr/>
        </p:nvSpPr>
        <p:spPr>
          <a:xfrm flipH="1">
            <a:off x="2438400" y="5486400"/>
            <a:ext cx="7112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94" name="Right Arrow 93"/>
          <p:cNvSpPr/>
          <p:nvPr/>
        </p:nvSpPr>
        <p:spPr>
          <a:xfrm>
            <a:off x="4775200" y="4953000"/>
            <a:ext cx="2235200" cy="609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32" name="TextBox 94"/>
          <p:cNvSpPr txBox="1">
            <a:spLocks noChangeArrowheads="1"/>
          </p:cNvSpPr>
          <p:nvPr/>
        </p:nvSpPr>
        <p:spPr bwMode="auto">
          <a:xfrm>
            <a:off x="4876800" y="4191001"/>
            <a:ext cx="1930400" cy="646113"/>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After rotating left at 26</a:t>
            </a:r>
            <a:endParaRPr lang="en-US">
              <a:latin typeface="Calibri" pitchFamily="34" charset="0"/>
            </a:endParaRPr>
          </a:p>
        </p:txBody>
      </p:sp>
      <p:sp>
        <p:nvSpPr>
          <p:cNvPr id="96" name="Oval 95"/>
          <p:cNvSpPr/>
          <p:nvPr/>
        </p:nvSpPr>
        <p:spPr>
          <a:xfrm>
            <a:off x="9144000" y="4267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7" name="TextBox 96"/>
          <p:cNvSpPr txBox="1">
            <a:spLocks noChangeArrowheads="1"/>
          </p:cNvSpPr>
          <p:nvPr/>
        </p:nvSpPr>
        <p:spPr bwMode="auto">
          <a:xfrm>
            <a:off x="9347200" y="4343400"/>
            <a:ext cx="8128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98" name="Oval 97"/>
          <p:cNvSpPr/>
          <p:nvPr/>
        </p:nvSpPr>
        <p:spPr>
          <a:xfrm>
            <a:off x="9753600" y="5029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 name="TextBox 98"/>
          <p:cNvSpPr txBox="1">
            <a:spLocks noChangeArrowheads="1"/>
          </p:cNvSpPr>
          <p:nvPr/>
        </p:nvSpPr>
        <p:spPr bwMode="auto">
          <a:xfrm>
            <a:off x="9956800" y="5105400"/>
            <a:ext cx="711200" cy="369888"/>
          </a:xfrm>
          <a:prstGeom prst="rect">
            <a:avLst/>
          </a:prstGeom>
          <a:noFill/>
          <a:ln w="9525">
            <a:noFill/>
            <a:miter lim="800000"/>
            <a:headEnd/>
            <a:tailEnd/>
          </a:ln>
        </p:spPr>
        <p:txBody>
          <a:bodyPr>
            <a:spAutoFit/>
          </a:bodyPr>
          <a:lstStyle/>
          <a:p>
            <a:r>
              <a:rPr lang="en-US">
                <a:latin typeface="Calibri" pitchFamily="34" charset="0"/>
              </a:rPr>
              <a:t>27 </a:t>
            </a:r>
          </a:p>
        </p:txBody>
      </p:sp>
      <p:cxnSp>
        <p:nvCxnSpPr>
          <p:cNvPr id="100" name="Straight Connector 99"/>
          <p:cNvCxnSpPr/>
          <p:nvPr/>
        </p:nvCxnSpPr>
        <p:spPr>
          <a:xfrm rot="16200000" flipH="1">
            <a:off x="9753600" y="47244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a:spLocks noChangeArrowheads="1"/>
          </p:cNvSpPr>
          <p:nvPr/>
        </p:nvSpPr>
        <p:spPr bwMode="auto">
          <a:xfrm>
            <a:off x="9347200" y="3889375"/>
            <a:ext cx="508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102" name="TextBox 101"/>
          <p:cNvSpPr txBox="1">
            <a:spLocks noChangeArrowheads="1"/>
          </p:cNvSpPr>
          <p:nvPr/>
        </p:nvSpPr>
        <p:spPr bwMode="auto">
          <a:xfrm>
            <a:off x="10058400" y="4735514"/>
            <a:ext cx="508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03" name="Oval 102"/>
          <p:cNvSpPr/>
          <p:nvPr/>
        </p:nvSpPr>
        <p:spPr>
          <a:xfrm>
            <a:off x="8128000" y="5029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4" name="TextBox 103"/>
          <p:cNvSpPr txBox="1">
            <a:spLocks noChangeArrowheads="1"/>
          </p:cNvSpPr>
          <p:nvPr/>
        </p:nvSpPr>
        <p:spPr bwMode="auto">
          <a:xfrm>
            <a:off x="8331200" y="5105400"/>
            <a:ext cx="711200" cy="369888"/>
          </a:xfrm>
          <a:prstGeom prst="rect">
            <a:avLst/>
          </a:prstGeom>
          <a:noFill/>
          <a:ln w="9525">
            <a:noFill/>
            <a:miter lim="800000"/>
            <a:headEnd/>
            <a:tailEnd/>
          </a:ln>
        </p:spPr>
        <p:txBody>
          <a:bodyPr>
            <a:spAutoFit/>
          </a:bodyPr>
          <a:lstStyle/>
          <a:p>
            <a:r>
              <a:rPr lang="en-US">
                <a:latin typeface="Calibri" pitchFamily="34" charset="0"/>
              </a:rPr>
              <a:t>23 </a:t>
            </a:r>
          </a:p>
        </p:txBody>
      </p:sp>
      <p:sp>
        <p:nvSpPr>
          <p:cNvPr id="105" name="TextBox 104"/>
          <p:cNvSpPr txBox="1">
            <a:spLocks noChangeArrowheads="1"/>
          </p:cNvSpPr>
          <p:nvPr/>
        </p:nvSpPr>
        <p:spPr bwMode="auto">
          <a:xfrm>
            <a:off x="8229600" y="4735514"/>
            <a:ext cx="508000" cy="369887"/>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106" name="Straight Connector 105"/>
          <p:cNvCxnSpPr/>
          <p:nvPr/>
        </p:nvCxnSpPr>
        <p:spPr>
          <a:xfrm flipV="1">
            <a:off x="8822267" y="4659314"/>
            <a:ext cx="524933"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10363200" y="5791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8" name="TextBox 107"/>
          <p:cNvSpPr txBox="1">
            <a:spLocks noChangeArrowheads="1"/>
          </p:cNvSpPr>
          <p:nvPr/>
        </p:nvSpPr>
        <p:spPr bwMode="auto">
          <a:xfrm>
            <a:off x="10566400" y="5867400"/>
            <a:ext cx="711200" cy="369888"/>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109" name="Straight Connector 108"/>
          <p:cNvCxnSpPr/>
          <p:nvPr/>
        </p:nvCxnSpPr>
        <p:spPr>
          <a:xfrm rot="16200000" flipH="1">
            <a:off x="10363200" y="54864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a:spLocks noChangeArrowheads="1"/>
          </p:cNvSpPr>
          <p:nvPr/>
        </p:nvSpPr>
        <p:spPr bwMode="auto">
          <a:xfrm>
            <a:off x="10668000" y="5497514"/>
            <a:ext cx="508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11" name="Oval 110"/>
          <p:cNvSpPr/>
          <p:nvPr/>
        </p:nvSpPr>
        <p:spPr>
          <a:xfrm>
            <a:off x="7416800" y="57038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2" name="TextBox 111"/>
          <p:cNvSpPr txBox="1">
            <a:spLocks noChangeArrowheads="1"/>
          </p:cNvSpPr>
          <p:nvPr/>
        </p:nvSpPr>
        <p:spPr bwMode="auto">
          <a:xfrm>
            <a:off x="7620000" y="5780088"/>
            <a:ext cx="711200" cy="368300"/>
          </a:xfrm>
          <a:prstGeom prst="rect">
            <a:avLst/>
          </a:prstGeom>
          <a:noFill/>
          <a:ln w="9525">
            <a:noFill/>
            <a:miter lim="800000"/>
            <a:headEnd/>
            <a:tailEnd/>
          </a:ln>
        </p:spPr>
        <p:txBody>
          <a:bodyPr>
            <a:spAutoFit/>
          </a:bodyPr>
          <a:lstStyle/>
          <a:p>
            <a:r>
              <a:rPr lang="en-US">
                <a:latin typeface="Calibri" pitchFamily="34" charset="0"/>
              </a:rPr>
              <a:t>22 </a:t>
            </a:r>
          </a:p>
        </p:txBody>
      </p:sp>
      <p:sp>
        <p:nvSpPr>
          <p:cNvPr id="113" name="TextBox 112"/>
          <p:cNvSpPr txBox="1">
            <a:spLocks noChangeArrowheads="1"/>
          </p:cNvSpPr>
          <p:nvPr/>
        </p:nvSpPr>
        <p:spPr bwMode="auto">
          <a:xfrm>
            <a:off x="7518400" y="54102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114" name="Straight Connector 113"/>
          <p:cNvCxnSpPr/>
          <p:nvPr/>
        </p:nvCxnSpPr>
        <p:spPr>
          <a:xfrm rot="5400000" flipH="1" flipV="1">
            <a:off x="7987242" y="5455709"/>
            <a:ext cx="298450" cy="220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8636000" y="57800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6" name="TextBox 115"/>
          <p:cNvSpPr txBox="1">
            <a:spLocks noChangeArrowheads="1"/>
          </p:cNvSpPr>
          <p:nvPr/>
        </p:nvSpPr>
        <p:spPr bwMode="auto">
          <a:xfrm>
            <a:off x="8839200" y="5856288"/>
            <a:ext cx="609600" cy="368300"/>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117" name="Straight Connector 116"/>
          <p:cNvCxnSpPr/>
          <p:nvPr/>
        </p:nvCxnSpPr>
        <p:spPr>
          <a:xfrm rot="16200000" flipV="1">
            <a:off x="8737600" y="5588000"/>
            <a:ext cx="304800" cy="10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a:spLocks noChangeArrowheads="1"/>
          </p:cNvSpPr>
          <p:nvPr/>
        </p:nvSpPr>
        <p:spPr bwMode="auto">
          <a:xfrm>
            <a:off x="8957733" y="54864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20" name="Oval 119"/>
          <p:cNvSpPr/>
          <p:nvPr/>
        </p:nvSpPr>
        <p:spPr>
          <a:xfrm>
            <a:off x="9550400" y="58562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1" name="TextBox 120"/>
          <p:cNvSpPr txBox="1">
            <a:spLocks noChangeArrowheads="1"/>
          </p:cNvSpPr>
          <p:nvPr/>
        </p:nvSpPr>
        <p:spPr bwMode="auto">
          <a:xfrm>
            <a:off x="9753600" y="5932488"/>
            <a:ext cx="711200" cy="368300"/>
          </a:xfrm>
          <a:prstGeom prst="rect">
            <a:avLst/>
          </a:prstGeom>
          <a:noFill/>
          <a:ln w="9525">
            <a:noFill/>
            <a:miter lim="800000"/>
            <a:headEnd/>
            <a:tailEnd/>
          </a:ln>
        </p:spPr>
        <p:txBody>
          <a:bodyPr>
            <a:spAutoFit/>
          </a:bodyPr>
          <a:lstStyle/>
          <a:p>
            <a:r>
              <a:rPr lang="en-US">
                <a:latin typeface="Calibri" pitchFamily="34" charset="0"/>
              </a:rPr>
              <a:t>26 </a:t>
            </a:r>
          </a:p>
        </p:txBody>
      </p:sp>
      <p:sp>
        <p:nvSpPr>
          <p:cNvPr id="122" name="TextBox 121"/>
          <p:cNvSpPr txBox="1">
            <a:spLocks noChangeArrowheads="1"/>
          </p:cNvSpPr>
          <p:nvPr/>
        </p:nvSpPr>
        <p:spPr bwMode="auto">
          <a:xfrm>
            <a:off x="9855200" y="5562600"/>
            <a:ext cx="508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123" name="Straight Connector 122"/>
          <p:cNvCxnSpPr/>
          <p:nvPr/>
        </p:nvCxnSpPr>
        <p:spPr>
          <a:xfrm rot="5400000" flipH="1" flipV="1">
            <a:off x="9664700" y="5575300"/>
            <a:ext cx="381000"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linds(horizontal)">
                                      <p:cBhvr>
                                        <p:cTn id="10" dur="500"/>
                                        <p:tgtEl>
                                          <p:spTgt spid="3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blinds(horizontal)">
                                      <p:cBhvr>
                                        <p:cTn id="13" dur="500"/>
                                        <p:tgtEl>
                                          <p:spTgt spid="35"/>
                                        </p:tgtEl>
                                      </p:cBhvr>
                                    </p:animEffect>
                                  </p:childTnLst>
                                </p:cTn>
                              </p:par>
                              <p:par>
                                <p:cTn id="14" presetID="3" presetClass="entr" presetSubtype="10" fill="hold"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blinds(horizontal)">
                                      <p:cBhvr>
                                        <p:cTn id="16" dur="500"/>
                                        <p:tgtEl>
                                          <p:spTgt spid="4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blinds(horizontal)">
                                      <p:cBhvr>
                                        <p:cTn id="19" dur="500"/>
                                        <p:tgtEl>
                                          <p:spTgt spid="4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linds(horizontal)">
                                      <p:cBhvr>
                                        <p:cTn id="22" dur="500"/>
                                        <p:tgtEl>
                                          <p:spTgt spid="4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blinds(horizontal)">
                                      <p:cBhvr>
                                        <p:cTn id="25" dur="500"/>
                                        <p:tgtEl>
                                          <p:spTgt spid="42"/>
                                        </p:tgtEl>
                                      </p:cBhvr>
                                    </p:animEffect>
                                  </p:childTnLst>
                                </p:cTn>
                              </p:par>
                              <p:par>
                                <p:cTn id="26" presetID="3" presetClass="entr" presetSubtype="10" fill="hold"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blinds(horizontal)">
                                      <p:cBhvr>
                                        <p:cTn id="28" dur="500"/>
                                        <p:tgtEl>
                                          <p:spTgt spid="5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blinds(horizontal)">
                                      <p:cBhvr>
                                        <p:cTn id="31" dur="500"/>
                                        <p:tgtEl>
                                          <p:spTgt spid="5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blinds(horizontal)">
                                      <p:cBhvr>
                                        <p:cTn id="34" dur="500"/>
                                        <p:tgtEl>
                                          <p:spTgt spid="4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blinds(horizontal)">
                                      <p:cBhvr>
                                        <p:cTn id="37" dur="500"/>
                                        <p:tgtEl>
                                          <p:spTgt spid="50"/>
                                        </p:tgtEl>
                                      </p:cBhvr>
                                    </p:animEffect>
                                  </p:childTnLst>
                                </p:cTn>
                              </p:par>
                              <p:par>
                                <p:cTn id="38" presetID="3" presetClass="entr" presetSubtype="10" fill="hold"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blinds(horizontal)">
                                      <p:cBhvr>
                                        <p:cTn id="40" dur="500"/>
                                        <p:tgtEl>
                                          <p:spTgt spid="5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blinds(horizontal)">
                                      <p:cBhvr>
                                        <p:cTn id="43" dur="500"/>
                                        <p:tgtEl>
                                          <p:spTgt spid="5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blinds(horizontal)">
                                      <p:cBhvr>
                                        <p:cTn id="46" dur="500"/>
                                        <p:tgtEl>
                                          <p:spTgt spid="53"/>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blinds(horizontal)">
                                      <p:cBhvr>
                                        <p:cTn id="49" dur="500"/>
                                        <p:tgtEl>
                                          <p:spTgt spid="54"/>
                                        </p:tgtEl>
                                      </p:cBhvr>
                                    </p:animEffect>
                                  </p:childTnLst>
                                </p:cTn>
                              </p:par>
                              <p:par>
                                <p:cTn id="50" presetID="3" presetClass="entr" presetSubtype="10"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blinds(horizontal)">
                                      <p:cBhvr>
                                        <p:cTn id="52" dur="500"/>
                                        <p:tgtEl>
                                          <p:spTgt spid="3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blinds(horizontal)">
                                      <p:cBhvr>
                                        <p:cTn id="55" dur="500"/>
                                        <p:tgtEl>
                                          <p:spTgt spid="40"/>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blinds(horizontal)">
                                      <p:cBhvr>
                                        <p:cTn id="58" dur="500"/>
                                        <p:tgtEl>
                                          <p:spTgt spid="36"/>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blinds(horizontal)">
                                      <p:cBhvr>
                                        <p:cTn id="61" dur="500"/>
                                        <p:tgtEl>
                                          <p:spTgt spid="37"/>
                                        </p:tgtEl>
                                      </p:cBhvr>
                                    </p:animEffect>
                                  </p:childTnLst>
                                </p:cTn>
                              </p:par>
                              <p:par>
                                <p:cTn id="62" presetID="3" presetClass="entr" presetSubtype="10" fill="hold"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blinds(horizontal)">
                                      <p:cBhvr>
                                        <p:cTn id="64" dur="500"/>
                                        <p:tgtEl>
                                          <p:spTgt spid="47"/>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blinds(horizontal)">
                                      <p:cBhvr>
                                        <p:cTn id="67" dur="500"/>
                                        <p:tgtEl>
                                          <p:spTgt spid="48"/>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blinds(horizontal)">
                                      <p:cBhvr>
                                        <p:cTn id="70" dur="500"/>
                                        <p:tgtEl>
                                          <p:spTgt spid="45"/>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blinds(horizontal)">
                                      <p:cBhvr>
                                        <p:cTn id="73" dur="500"/>
                                        <p:tgtEl>
                                          <p:spTgt spid="46"/>
                                        </p:tgtEl>
                                      </p:cBhvr>
                                    </p:animEffect>
                                  </p:childTnLst>
                                </p:cTn>
                              </p:par>
                              <p:par>
                                <p:cTn id="74" presetID="3" presetClass="entr" presetSubtype="10" fill="hold" nodeType="with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blinds(horizontal)">
                                      <p:cBhvr>
                                        <p:cTn id="76" dur="500"/>
                                        <p:tgtEl>
                                          <p:spTgt spid="59"/>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animEffect transition="in" filter="blinds(horizontal)">
                                      <p:cBhvr>
                                        <p:cTn id="79" dur="500"/>
                                        <p:tgtEl>
                                          <p:spTgt spid="60"/>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linds(horizontal)">
                                      <p:cBhvr>
                                        <p:cTn id="82" dur="500"/>
                                        <p:tgtEl>
                                          <p:spTgt spid="58"/>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blinds(horizontal)">
                                      <p:cBhvr>
                                        <p:cTn id="85" dur="500"/>
                                        <p:tgtEl>
                                          <p:spTgt spid="57"/>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blinds(horizontal)">
                                      <p:cBhvr>
                                        <p:cTn id="90" dur="500"/>
                                        <p:tgtEl>
                                          <p:spTgt spid="96"/>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101"/>
                                        </p:tgtEl>
                                        <p:attrNameLst>
                                          <p:attrName>style.visibility</p:attrName>
                                        </p:attrNameLst>
                                      </p:cBhvr>
                                      <p:to>
                                        <p:strVal val="visible"/>
                                      </p:to>
                                    </p:set>
                                    <p:animEffect transition="in" filter="blinds(horizontal)">
                                      <p:cBhvr>
                                        <p:cTn id="93" dur="500"/>
                                        <p:tgtEl>
                                          <p:spTgt spid="101"/>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97"/>
                                        </p:tgtEl>
                                        <p:attrNameLst>
                                          <p:attrName>style.visibility</p:attrName>
                                        </p:attrNameLst>
                                      </p:cBhvr>
                                      <p:to>
                                        <p:strVal val="visible"/>
                                      </p:to>
                                    </p:set>
                                    <p:animEffect transition="in" filter="blinds(horizontal)">
                                      <p:cBhvr>
                                        <p:cTn id="96" dur="500"/>
                                        <p:tgtEl>
                                          <p:spTgt spid="97"/>
                                        </p:tgtEl>
                                      </p:cBhvr>
                                    </p:animEffect>
                                  </p:childTnLst>
                                </p:cTn>
                              </p:par>
                              <p:par>
                                <p:cTn id="97" presetID="3" presetClass="entr" presetSubtype="10" fill="hold" nodeType="withEffect">
                                  <p:stCondLst>
                                    <p:cond delay="0"/>
                                  </p:stCondLst>
                                  <p:childTnLst>
                                    <p:set>
                                      <p:cBhvr>
                                        <p:cTn id="98" dur="1" fill="hold">
                                          <p:stCondLst>
                                            <p:cond delay="0"/>
                                          </p:stCondLst>
                                        </p:cTn>
                                        <p:tgtEl>
                                          <p:spTgt spid="106"/>
                                        </p:tgtEl>
                                        <p:attrNameLst>
                                          <p:attrName>style.visibility</p:attrName>
                                        </p:attrNameLst>
                                      </p:cBhvr>
                                      <p:to>
                                        <p:strVal val="visible"/>
                                      </p:to>
                                    </p:set>
                                    <p:animEffect transition="in" filter="blinds(horizontal)">
                                      <p:cBhvr>
                                        <p:cTn id="99" dur="500"/>
                                        <p:tgtEl>
                                          <p:spTgt spid="106"/>
                                        </p:tgtEl>
                                      </p:cBhvr>
                                    </p:animEffect>
                                  </p:childTnLst>
                                </p:cTn>
                              </p:par>
                              <p:par>
                                <p:cTn id="100" presetID="3" presetClass="entr" presetSubtype="10" fill="hold" nodeType="withEffect">
                                  <p:stCondLst>
                                    <p:cond delay="0"/>
                                  </p:stCondLst>
                                  <p:childTnLst>
                                    <p:set>
                                      <p:cBhvr>
                                        <p:cTn id="101" dur="1" fill="hold">
                                          <p:stCondLst>
                                            <p:cond delay="0"/>
                                          </p:stCondLst>
                                        </p:cTn>
                                        <p:tgtEl>
                                          <p:spTgt spid="100"/>
                                        </p:tgtEl>
                                        <p:attrNameLst>
                                          <p:attrName>style.visibility</p:attrName>
                                        </p:attrNameLst>
                                      </p:cBhvr>
                                      <p:to>
                                        <p:strVal val="visible"/>
                                      </p:to>
                                    </p:set>
                                    <p:animEffect transition="in" filter="blinds(horizontal)">
                                      <p:cBhvr>
                                        <p:cTn id="102" dur="500"/>
                                        <p:tgtEl>
                                          <p:spTgt spid="100"/>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105"/>
                                        </p:tgtEl>
                                        <p:attrNameLst>
                                          <p:attrName>style.visibility</p:attrName>
                                        </p:attrNameLst>
                                      </p:cBhvr>
                                      <p:to>
                                        <p:strVal val="visible"/>
                                      </p:to>
                                    </p:set>
                                    <p:animEffect transition="in" filter="blinds(horizontal)">
                                      <p:cBhvr>
                                        <p:cTn id="105" dur="500"/>
                                        <p:tgtEl>
                                          <p:spTgt spid="105"/>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103"/>
                                        </p:tgtEl>
                                        <p:attrNameLst>
                                          <p:attrName>style.visibility</p:attrName>
                                        </p:attrNameLst>
                                      </p:cBhvr>
                                      <p:to>
                                        <p:strVal val="visible"/>
                                      </p:to>
                                    </p:set>
                                    <p:animEffect transition="in" filter="blinds(horizontal)">
                                      <p:cBhvr>
                                        <p:cTn id="108" dur="500"/>
                                        <p:tgtEl>
                                          <p:spTgt spid="103"/>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104"/>
                                        </p:tgtEl>
                                        <p:attrNameLst>
                                          <p:attrName>style.visibility</p:attrName>
                                        </p:attrNameLst>
                                      </p:cBhvr>
                                      <p:to>
                                        <p:strVal val="visible"/>
                                      </p:to>
                                    </p:set>
                                    <p:animEffect transition="in" filter="blinds(horizontal)">
                                      <p:cBhvr>
                                        <p:cTn id="111" dur="500"/>
                                        <p:tgtEl>
                                          <p:spTgt spid="104"/>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102"/>
                                        </p:tgtEl>
                                        <p:attrNameLst>
                                          <p:attrName>style.visibility</p:attrName>
                                        </p:attrNameLst>
                                      </p:cBhvr>
                                      <p:to>
                                        <p:strVal val="visible"/>
                                      </p:to>
                                    </p:set>
                                    <p:animEffect transition="in" filter="blinds(horizontal)">
                                      <p:cBhvr>
                                        <p:cTn id="114" dur="500"/>
                                        <p:tgtEl>
                                          <p:spTgt spid="102"/>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98"/>
                                        </p:tgtEl>
                                        <p:attrNameLst>
                                          <p:attrName>style.visibility</p:attrName>
                                        </p:attrNameLst>
                                      </p:cBhvr>
                                      <p:to>
                                        <p:strVal val="visible"/>
                                      </p:to>
                                    </p:set>
                                    <p:animEffect transition="in" filter="blinds(horizontal)">
                                      <p:cBhvr>
                                        <p:cTn id="117" dur="500"/>
                                        <p:tgtEl>
                                          <p:spTgt spid="98"/>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99"/>
                                        </p:tgtEl>
                                        <p:attrNameLst>
                                          <p:attrName>style.visibility</p:attrName>
                                        </p:attrNameLst>
                                      </p:cBhvr>
                                      <p:to>
                                        <p:strVal val="visible"/>
                                      </p:to>
                                    </p:set>
                                    <p:animEffect transition="in" filter="blinds(horizontal)">
                                      <p:cBhvr>
                                        <p:cTn id="120" dur="500"/>
                                        <p:tgtEl>
                                          <p:spTgt spid="99"/>
                                        </p:tgtEl>
                                      </p:cBhvr>
                                    </p:animEffect>
                                  </p:childTnLst>
                                </p:cTn>
                              </p:par>
                              <p:par>
                                <p:cTn id="121" presetID="3" presetClass="entr" presetSubtype="10" fill="hold" nodeType="withEffect">
                                  <p:stCondLst>
                                    <p:cond delay="0"/>
                                  </p:stCondLst>
                                  <p:childTnLst>
                                    <p:set>
                                      <p:cBhvr>
                                        <p:cTn id="122" dur="1" fill="hold">
                                          <p:stCondLst>
                                            <p:cond delay="0"/>
                                          </p:stCondLst>
                                        </p:cTn>
                                        <p:tgtEl>
                                          <p:spTgt spid="114"/>
                                        </p:tgtEl>
                                        <p:attrNameLst>
                                          <p:attrName>style.visibility</p:attrName>
                                        </p:attrNameLst>
                                      </p:cBhvr>
                                      <p:to>
                                        <p:strVal val="visible"/>
                                      </p:to>
                                    </p:set>
                                    <p:animEffect transition="in" filter="blinds(horizontal)">
                                      <p:cBhvr>
                                        <p:cTn id="123" dur="500"/>
                                        <p:tgtEl>
                                          <p:spTgt spid="114"/>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113"/>
                                        </p:tgtEl>
                                        <p:attrNameLst>
                                          <p:attrName>style.visibility</p:attrName>
                                        </p:attrNameLst>
                                      </p:cBhvr>
                                      <p:to>
                                        <p:strVal val="visible"/>
                                      </p:to>
                                    </p:set>
                                    <p:animEffect transition="in" filter="blinds(horizontal)">
                                      <p:cBhvr>
                                        <p:cTn id="126" dur="500"/>
                                        <p:tgtEl>
                                          <p:spTgt spid="113"/>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111"/>
                                        </p:tgtEl>
                                        <p:attrNameLst>
                                          <p:attrName>style.visibility</p:attrName>
                                        </p:attrNameLst>
                                      </p:cBhvr>
                                      <p:to>
                                        <p:strVal val="visible"/>
                                      </p:to>
                                    </p:set>
                                    <p:animEffect transition="in" filter="blinds(horizontal)">
                                      <p:cBhvr>
                                        <p:cTn id="129" dur="500"/>
                                        <p:tgtEl>
                                          <p:spTgt spid="111"/>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112"/>
                                        </p:tgtEl>
                                        <p:attrNameLst>
                                          <p:attrName>style.visibility</p:attrName>
                                        </p:attrNameLst>
                                      </p:cBhvr>
                                      <p:to>
                                        <p:strVal val="visible"/>
                                      </p:to>
                                    </p:set>
                                    <p:animEffect transition="in" filter="blinds(horizontal)">
                                      <p:cBhvr>
                                        <p:cTn id="132" dur="500"/>
                                        <p:tgtEl>
                                          <p:spTgt spid="112"/>
                                        </p:tgtEl>
                                      </p:cBhvr>
                                    </p:animEffect>
                                  </p:childTnLst>
                                </p:cTn>
                              </p:par>
                              <p:par>
                                <p:cTn id="133" presetID="3" presetClass="entr" presetSubtype="10" fill="hold" nodeType="withEffect">
                                  <p:stCondLst>
                                    <p:cond delay="0"/>
                                  </p:stCondLst>
                                  <p:childTnLst>
                                    <p:set>
                                      <p:cBhvr>
                                        <p:cTn id="134" dur="1" fill="hold">
                                          <p:stCondLst>
                                            <p:cond delay="0"/>
                                          </p:stCondLst>
                                        </p:cTn>
                                        <p:tgtEl>
                                          <p:spTgt spid="117"/>
                                        </p:tgtEl>
                                        <p:attrNameLst>
                                          <p:attrName>style.visibility</p:attrName>
                                        </p:attrNameLst>
                                      </p:cBhvr>
                                      <p:to>
                                        <p:strVal val="visible"/>
                                      </p:to>
                                    </p:set>
                                    <p:animEffect transition="in" filter="blinds(horizontal)">
                                      <p:cBhvr>
                                        <p:cTn id="135" dur="500"/>
                                        <p:tgtEl>
                                          <p:spTgt spid="117"/>
                                        </p:tgtEl>
                                      </p:cBhvr>
                                    </p:animEffect>
                                  </p:childTnLst>
                                </p:cTn>
                              </p:par>
                              <p:par>
                                <p:cTn id="136" presetID="3" presetClass="entr" presetSubtype="10" fill="hold" grpId="0" nodeType="withEffect">
                                  <p:stCondLst>
                                    <p:cond delay="0"/>
                                  </p:stCondLst>
                                  <p:childTnLst>
                                    <p:set>
                                      <p:cBhvr>
                                        <p:cTn id="137" dur="1" fill="hold">
                                          <p:stCondLst>
                                            <p:cond delay="0"/>
                                          </p:stCondLst>
                                        </p:cTn>
                                        <p:tgtEl>
                                          <p:spTgt spid="118"/>
                                        </p:tgtEl>
                                        <p:attrNameLst>
                                          <p:attrName>style.visibility</p:attrName>
                                        </p:attrNameLst>
                                      </p:cBhvr>
                                      <p:to>
                                        <p:strVal val="visible"/>
                                      </p:to>
                                    </p:set>
                                    <p:animEffect transition="in" filter="blinds(horizontal)">
                                      <p:cBhvr>
                                        <p:cTn id="138" dur="500"/>
                                        <p:tgtEl>
                                          <p:spTgt spid="118"/>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115"/>
                                        </p:tgtEl>
                                        <p:attrNameLst>
                                          <p:attrName>style.visibility</p:attrName>
                                        </p:attrNameLst>
                                      </p:cBhvr>
                                      <p:to>
                                        <p:strVal val="visible"/>
                                      </p:to>
                                    </p:set>
                                    <p:animEffect transition="in" filter="blinds(horizontal)">
                                      <p:cBhvr>
                                        <p:cTn id="141" dur="500"/>
                                        <p:tgtEl>
                                          <p:spTgt spid="115"/>
                                        </p:tgtEl>
                                      </p:cBhvr>
                                    </p:animEffect>
                                  </p:childTnLst>
                                </p:cTn>
                              </p:par>
                              <p:par>
                                <p:cTn id="142" presetID="3" presetClass="entr" presetSubtype="10" fill="hold" grpId="0" nodeType="withEffect">
                                  <p:stCondLst>
                                    <p:cond delay="0"/>
                                  </p:stCondLst>
                                  <p:childTnLst>
                                    <p:set>
                                      <p:cBhvr>
                                        <p:cTn id="143" dur="1" fill="hold">
                                          <p:stCondLst>
                                            <p:cond delay="0"/>
                                          </p:stCondLst>
                                        </p:cTn>
                                        <p:tgtEl>
                                          <p:spTgt spid="116"/>
                                        </p:tgtEl>
                                        <p:attrNameLst>
                                          <p:attrName>style.visibility</p:attrName>
                                        </p:attrNameLst>
                                      </p:cBhvr>
                                      <p:to>
                                        <p:strVal val="visible"/>
                                      </p:to>
                                    </p:set>
                                    <p:animEffect transition="in" filter="blinds(horizontal)">
                                      <p:cBhvr>
                                        <p:cTn id="144" dur="500"/>
                                        <p:tgtEl>
                                          <p:spTgt spid="116"/>
                                        </p:tgtEl>
                                      </p:cBhvr>
                                    </p:animEffect>
                                  </p:childTnLst>
                                </p:cTn>
                              </p:par>
                              <p:par>
                                <p:cTn id="145" presetID="3" presetClass="entr" presetSubtype="10" fill="hold" nodeType="withEffect">
                                  <p:stCondLst>
                                    <p:cond delay="0"/>
                                  </p:stCondLst>
                                  <p:childTnLst>
                                    <p:set>
                                      <p:cBhvr>
                                        <p:cTn id="146" dur="1" fill="hold">
                                          <p:stCondLst>
                                            <p:cond delay="0"/>
                                          </p:stCondLst>
                                        </p:cTn>
                                        <p:tgtEl>
                                          <p:spTgt spid="123"/>
                                        </p:tgtEl>
                                        <p:attrNameLst>
                                          <p:attrName>style.visibility</p:attrName>
                                        </p:attrNameLst>
                                      </p:cBhvr>
                                      <p:to>
                                        <p:strVal val="visible"/>
                                      </p:to>
                                    </p:set>
                                    <p:animEffect transition="in" filter="blinds(horizontal)">
                                      <p:cBhvr>
                                        <p:cTn id="147" dur="500"/>
                                        <p:tgtEl>
                                          <p:spTgt spid="123"/>
                                        </p:tgtEl>
                                      </p:cBhvr>
                                    </p:animEffect>
                                  </p:childTnLst>
                                </p:cTn>
                              </p:par>
                              <p:par>
                                <p:cTn id="148" presetID="3" presetClass="entr" presetSubtype="10" fill="hold" grpId="0" nodeType="withEffect">
                                  <p:stCondLst>
                                    <p:cond delay="0"/>
                                  </p:stCondLst>
                                  <p:childTnLst>
                                    <p:set>
                                      <p:cBhvr>
                                        <p:cTn id="149" dur="1" fill="hold">
                                          <p:stCondLst>
                                            <p:cond delay="0"/>
                                          </p:stCondLst>
                                        </p:cTn>
                                        <p:tgtEl>
                                          <p:spTgt spid="122"/>
                                        </p:tgtEl>
                                        <p:attrNameLst>
                                          <p:attrName>style.visibility</p:attrName>
                                        </p:attrNameLst>
                                      </p:cBhvr>
                                      <p:to>
                                        <p:strVal val="visible"/>
                                      </p:to>
                                    </p:set>
                                    <p:animEffect transition="in" filter="blinds(horizontal)">
                                      <p:cBhvr>
                                        <p:cTn id="150" dur="500"/>
                                        <p:tgtEl>
                                          <p:spTgt spid="122"/>
                                        </p:tgtEl>
                                      </p:cBhvr>
                                    </p:animEffect>
                                  </p:childTnLst>
                                </p:cTn>
                              </p:par>
                              <p:par>
                                <p:cTn id="151" presetID="3" presetClass="entr" presetSubtype="10" fill="hold" nodeType="withEffect">
                                  <p:stCondLst>
                                    <p:cond delay="0"/>
                                  </p:stCondLst>
                                  <p:childTnLst>
                                    <p:set>
                                      <p:cBhvr>
                                        <p:cTn id="152" dur="1" fill="hold">
                                          <p:stCondLst>
                                            <p:cond delay="0"/>
                                          </p:stCondLst>
                                        </p:cTn>
                                        <p:tgtEl>
                                          <p:spTgt spid="109"/>
                                        </p:tgtEl>
                                        <p:attrNameLst>
                                          <p:attrName>style.visibility</p:attrName>
                                        </p:attrNameLst>
                                      </p:cBhvr>
                                      <p:to>
                                        <p:strVal val="visible"/>
                                      </p:to>
                                    </p:set>
                                    <p:animEffect transition="in" filter="blinds(horizontal)">
                                      <p:cBhvr>
                                        <p:cTn id="153" dur="500"/>
                                        <p:tgtEl>
                                          <p:spTgt spid="109"/>
                                        </p:tgtEl>
                                      </p:cBhvr>
                                    </p:animEffect>
                                  </p:childTnLst>
                                </p:cTn>
                              </p:par>
                              <p:par>
                                <p:cTn id="154" presetID="3" presetClass="entr" presetSubtype="10" fill="hold" grpId="0" nodeType="withEffect">
                                  <p:stCondLst>
                                    <p:cond delay="0"/>
                                  </p:stCondLst>
                                  <p:childTnLst>
                                    <p:set>
                                      <p:cBhvr>
                                        <p:cTn id="155" dur="1" fill="hold">
                                          <p:stCondLst>
                                            <p:cond delay="0"/>
                                          </p:stCondLst>
                                        </p:cTn>
                                        <p:tgtEl>
                                          <p:spTgt spid="110"/>
                                        </p:tgtEl>
                                        <p:attrNameLst>
                                          <p:attrName>style.visibility</p:attrName>
                                        </p:attrNameLst>
                                      </p:cBhvr>
                                      <p:to>
                                        <p:strVal val="visible"/>
                                      </p:to>
                                    </p:set>
                                    <p:animEffect transition="in" filter="blinds(horizontal)">
                                      <p:cBhvr>
                                        <p:cTn id="156" dur="500"/>
                                        <p:tgtEl>
                                          <p:spTgt spid="110"/>
                                        </p:tgtEl>
                                      </p:cBhvr>
                                    </p:animEffect>
                                  </p:childTnLst>
                                </p:cTn>
                              </p:par>
                              <p:par>
                                <p:cTn id="157" presetID="3" presetClass="entr" presetSubtype="10" fill="hold" grpId="0" nodeType="withEffect">
                                  <p:stCondLst>
                                    <p:cond delay="0"/>
                                  </p:stCondLst>
                                  <p:childTnLst>
                                    <p:set>
                                      <p:cBhvr>
                                        <p:cTn id="158" dur="1" fill="hold">
                                          <p:stCondLst>
                                            <p:cond delay="0"/>
                                          </p:stCondLst>
                                        </p:cTn>
                                        <p:tgtEl>
                                          <p:spTgt spid="121"/>
                                        </p:tgtEl>
                                        <p:attrNameLst>
                                          <p:attrName>style.visibility</p:attrName>
                                        </p:attrNameLst>
                                      </p:cBhvr>
                                      <p:to>
                                        <p:strVal val="visible"/>
                                      </p:to>
                                    </p:set>
                                    <p:animEffect transition="in" filter="blinds(horizontal)">
                                      <p:cBhvr>
                                        <p:cTn id="159" dur="500"/>
                                        <p:tgtEl>
                                          <p:spTgt spid="121"/>
                                        </p:tgtEl>
                                      </p:cBhvr>
                                    </p:animEffect>
                                  </p:childTnLst>
                                </p:cTn>
                              </p:par>
                              <p:par>
                                <p:cTn id="160" presetID="3" presetClass="entr" presetSubtype="10" fill="hold" grpId="0" nodeType="withEffect">
                                  <p:stCondLst>
                                    <p:cond delay="0"/>
                                  </p:stCondLst>
                                  <p:childTnLst>
                                    <p:set>
                                      <p:cBhvr>
                                        <p:cTn id="161" dur="1" fill="hold">
                                          <p:stCondLst>
                                            <p:cond delay="0"/>
                                          </p:stCondLst>
                                        </p:cTn>
                                        <p:tgtEl>
                                          <p:spTgt spid="120"/>
                                        </p:tgtEl>
                                        <p:attrNameLst>
                                          <p:attrName>style.visibility</p:attrName>
                                        </p:attrNameLst>
                                      </p:cBhvr>
                                      <p:to>
                                        <p:strVal val="visible"/>
                                      </p:to>
                                    </p:set>
                                    <p:animEffect transition="in" filter="blinds(horizontal)">
                                      <p:cBhvr>
                                        <p:cTn id="162" dur="500"/>
                                        <p:tgtEl>
                                          <p:spTgt spid="120"/>
                                        </p:tgtEl>
                                      </p:cBhvr>
                                    </p:animEffect>
                                  </p:childTnLst>
                                </p:cTn>
                              </p:par>
                              <p:par>
                                <p:cTn id="163" presetID="3" presetClass="entr" presetSubtype="10" fill="hold" grpId="0" nodeType="withEffect">
                                  <p:stCondLst>
                                    <p:cond delay="0"/>
                                  </p:stCondLst>
                                  <p:childTnLst>
                                    <p:set>
                                      <p:cBhvr>
                                        <p:cTn id="164" dur="1" fill="hold">
                                          <p:stCondLst>
                                            <p:cond delay="0"/>
                                          </p:stCondLst>
                                        </p:cTn>
                                        <p:tgtEl>
                                          <p:spTgt spid="108"/>
                                        </p:tgtEl>
                                        <p:attrNameLst>
                                          <p:attrName>style.visibility</p:attrName>
                                        </p:attrNameLst>
                                      </p:cBhvr>
                                      <p:to>
                                        <p:strVal val="visible"/>
                                      </p:to>
                                    </p:set>
                                    <p:animEffect transition="in" filter="blinds(horizontal)">
                                      <p:cBhvr>
                                        <p:cTn id="165" dur="500"/>
                                        <p:tgtEl>
                                          <p:spTgt spid="108"/>
                                        </p:tgtEl>
                                      </p:cBhvr>
                                    </p:animEffect>
                                  </p:childTnLst>
                                </p:cTn>
                              </p:par>
                              <p:par>
                                <p:cTn id="166" presetID="3" presetClass="entr" presetSubtype="10" fill="hold" grpId="0" nodeType="withEffect">
                                  <p:stCondLst>
                                    <p:cond delay="0"/>
                                  </p:stCondLst>
                                  <p:childTnLst>
                                    <p:set>
                                      <p:cBhvr>
                                        <p:cTn id="167" dur="1" fill="hold">
                                          <p:stCondLst>
                                            <p:cond delay="0"/>
                                          </p:stCondLst>
                                        </p:cTn>
                                        <p:tgtEl>
                                          <p:spTgt spid="107"/>
                                        </p:tgtEl>
                                        <p:attrNameLst>
                                          <p:attrName>style.visibility</p:attrName>
                                        </p:attrNameLst>
                                      </p:cBhvr>
                                      <p:to>
                                        <p:strVal val="visible"/>
                                      </p:to>
                                    </p:set>
                                    <p:animEffect transition="in" filter="blinds(horizontal)">
                                      <p:cBhvr>
                                        <p:cTn id="168"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6" grpId="0" animBg="1"/>
      <p:bldP spid="37" grpId="0"/>
      <p:bldP spid="39" grpId="0"/>
      <p:bldP spid="40" grpId="0"/>
      <p:bldP spid="41" grpId="0" animBg="1"/>
      <p:bldP spid="42" grpId="0"/>
      <p:bldP spid="43" grpId="0"/>
      <p:bldP spid="45" grpId="0" animBg="1"/>
      <p:bldP spid="46" grpId="0"/>
      <p:bldP spid="48" grpId="0"/>
      <p:bldP spid="49" grpId="0" animBg="1"/>
      <p:bldP spid="50" grpId="0"/>
      <p:bldP spid="51" grpId="0"/>
      <p:bldP spid="53" grpId="0" animBg="1"/>
      <p:bldP spid="54" grpId="0"/>
      <p:bldP spid="56" grpId="0"/>
      <p:bldP spid="57" grpId="0" animBg="1"/>
      <p:bldP spid="58" grpId="0"/>
      <p:bldP spid="60" grpId="0"/>
      <p:bldP spid="96" grpId="0" animBg="1"/>
      <p:bldP spid="97" grpId="0"/>
      <p:bldP spid="98" grpId="0" animBg="1"/>
      <p:bldP spid="99" grpId="0"/>
      <p:bldP spid="101" grpId="0"/>
      <p:bldP spid="102" grpId="0"/>
      <p:bldP spid="103" grpId="0" animBg="1"/>
      <p:bldP spid="104" grpId="0"/>
      <p:bldP spid="105" grpId="0"/>
      <p:bldP spid="107" grpId="0" animBg="1"/>
      <p:bldP spid="108" grpId="0"/>
      <p:bldP spid="110" grpId="0"/>
      <p:bldP spid="111" grpId="0" animBg="1"/>
      <p:bldP spid="112" grpId="0"/>
      <p:bldP spid="113" grpId="0"/>
      <p:bldP spid="115" grpId="0" animBg="1"/>
      <p:bldP spid="116" grpId="0"/>
      <p:bldP spid="118" grpId="0"/>
      <p:bldP spid="120" grpId="0" animBg="1"/>
      <p:bldP spid="121" grpId="0"/>
      <p:bldP spid="1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p:cNvSpPr>
          <p:nvPr>
            <p:ph type="title"/>
          </p:nvPr>
        </p:nvSpPr>
        <p:spPr/>
        <p:txBody>
          <a:bodyPr/>
          <a:lstStyle/>
          <a:p>
            <a:endParaRPr lang="en-US" smtClean="0"/>
          </a:p>
        </p:txBody>
      </p:sp>
      <p:sp>
        <p:nvSpPr>
          <p:cNvPr id="275459" name="Rectangle 3"/>
          <p:cNvSpPr>
            <a:spLocks noGrp="1"/>
          </p:cNvSpPr>
          <p:nvPr>
            <p:ph idx="1"/>
          </p:nvPr>
        </p:nvSpPr>
        <p:spPr/>
        <p:txBody>
          <a:bodyPr>
            <a:normAutofit/>
          </a:bodyPr>
          <a:lstStyle/>
          <a:p>
            <a:r>
              <a:rPr lang="en-US" sz="2800" dirty="0" smtClean="0"/>
              <a:t>If every non leaf node in a BT has non empty left and right subtrees ,the tree is called strictly binary tree.</a:t>
            </a:r>
          </a:p>
          <a:p>
            <a:r>
              <a:rPr lang="en-US" sz="2800" dirty="0" smtClean="0"/>
              <a:t>Properties</a:t>
            </a:r>
          </a:p>
          <a:p>
            <a:r>
              <a:rPr lang="en-US" sz="2800" dirty="0" smtClean="0"/>
              <a:t>If a SBT has n leaves then it contains 2n-1 nodes.</a:t>
            </a:r>
          </a:p>
          <a:p>
            <a:r>
              <a:rPr lang="en-US" sz="2800" dirty="0" smtClean="0"/>
              <a:t>Depth: it is the maximum level of any leaf in the tree.</a:t>
            </a:r>
          </a:p>
          <a:p>
            <a:pPr>
              <a:buFont typeface="Arial" charset="0"/>
              <a:buNone/>
            </a:pPr>
            <a:endParaRPr lang="en-US" sz="2800" dirty="0" smtClean="0"/>
          </a:p>
        </p:txBody>
      </p:sp>
    </p:spTree>
    <p:extLst>
      <p:ext uri="{BB962C8B-B14F-4D97-AF65-F5344CB8AC3E}">
        <p14:creationId xmlns="" xmlns:p14="http://schemas.microsoft.com/office/powerpoint/2010/main" val="3033327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Content Placeholder 2"/>
          <p:cNvSpPr>
            <a:spLocks noGrp="1"/>
          </p:cNvSpPr>
          <p:nvPr>
            <p:ph idx="1"/>
          </p:nvPr>
        </p:nvSpPr>
        <p:spPr>
          <a:xfrm>
            <a:off x="1676400" y="152400"/>
            <a:ext cx="8839200" cy="6553200"/>
          </a:xfrm>
        </p:spPr>
        <p:txBody>
          <a:bodyPr>
            <a:normAutofit/>
          </a:bodyPr>
          <a:lstStyle/>
          <a:p>
            <a:pPr>
              <a:buFont typeface="Arial" charset="0"/>
              <a:buNone/>
            </a:pPr>
            <a:r>
              <a:rPr lang="en-US" sz="2800" u="sng">
                <a:latin typeface="Times New Roman" pitchFamily="18" charset="0"/>
                <a:cs typeface="Times New Roman" pitchFamily="18" charset="0"/>
              </a:rPr>
              <a:t>Complete binary tree:</a:t>
            </a:r>
          </a:p>
          <a:p>
            <a:r>
              <a:rPr lang="en-US" sz="2800">
                <a:latin typeface="Times New Roman" pitchFamily="18" charset="0"/>
                <a:cs typeface="Times New Roman" pitchFamily="18" charset="0"/>
              </a:rPr>
              <a:t>Is a strictly binary tree in which the number of nodes at any level ‘i’ is pow(2,i).</a:t>
            </a:r>
          </a:p>
          <a:p>
            <a:pPr>
              <a:buFont typeface="Arial" charset="0"/>
              <a:buNone/>
            </a:pPr>
            <a:r>
              <a:rPr lang="en-US" sz="2800">
                <a:latin typeface="Times New Roman" pitchFamily="18" charset="0"/>
                <a:cs typeface="Times New Roman" pitchFamily="18" charset="0"/>
              </a:rPr>
              <a:t>	</a:t>
            </a:r>
          </a:p>
          <a:p>
            <a:pPr>
              <a:buFont typeface="Arial" charset="0"/>
              <a:buNone/>
            </a:pPr>
            <a:r>
              <a:rPr lang="en-US" sz="2800">
                <a:latin typeface="Times New Roman" pitchFamily="18" charset="0"/>
                <a:cs typeface="Times New Roman" pitchFamily="18" charset="0"/>
              </a:rPr>
              <a:t>																																				</a:t>
            </a:r>
          </a:p>
          <a:p>
            <a:pPr>
              <a:buFont typeface="Arial" charset="0"/>
              <a:buNone/>
            </a:pPr>
            <a:endParaRPr lang="en-US" sz="2800">
              <a:latin typeface="Times New Roman" pitchFamily="18" charset="0"/>
              <a:cs typeface="Times New Roman" pitchFamily="18" charset="0"/>
            </a:endParaRPr>
          </a:p>
          <a:p>
            <a:pPr>
              <a:buFont typeface="Arial" charset="0"/>
              <a:buNone/>
            </a:pPr>
            <a:r>
              <a:rPr lang="en-US" sz="2800">
                <a:latin typeface="Times New Roman" pitchFamily="18" charset="0"/>
                <a:cs typeface="Times New Roman" pitchFamily="18" charset="0"/>
              </a:rPr>
              <a:t>Number of nodes at level 0(root level) is pow(2,0)</a:t>
            </a:r>
            <a:r>
              <a:rPr lang="en-US" sz="2800">
                <a:latin typeface="Times New Roman" pitchFamily="18" charset="0"/>
                <a:cs typeface="Times New Roman" pitchFamily="18" charset="0"/>
                <a:sym typeface="Wingdings" pitchFamily="2" charset="2"/>
              </a:rPr>
              <a:t>1</a:t>
            </a:r>
          </a:p>
          <a:p>
            <a:pPr>
              <a:buFont typeface="Arial" charset="0"/>
              <a:buNone/>
            </a:pPr>
            <a:r>
              <a:rPr lang="en-US" sz="2800">
                <a:latin typeface="Times New Roman" pitchFamily="18" charset="0"/>
                <a:cs typeface="Times New Roman" pitchFamily="18" charset="0"/>
              </a:rPr>
              <a:t>Number of nodes at level 1(B and E) is pow(2,1)</a:t>
            </a:r>
            <a:r>
              <a:rPr lang="en-US" sz="2800">
                <a:latin typeface="Times New Roman" pitchFamily="18" charset="0"/>
                <a:cs typeface="Times New Roman" pitchFamily="18" charset="0"/>
                <a:sym typeface="Wingdings" pitchFamily="2" charset="2"/>
              </a:rPr>
              <a:t>2</a:t>
            </a:r>
          </a:p>
          <a:p>
            <a:pPr>
              <a:buFont typeface="Arial" charset="0"/>
              <a:buNone/>
            </a:pPr>
            <a:r>
              <a:rPr lang="en-US" sz="2800">
                <a:latin typeface="Times New Roman" pitchFamily="18" charset="0"/>
                <a:cs typeface="Times New Roman" pitchFamily="18" charset="0"/>
              </a:rPr>
              <a:t>Number of nodes at level 2(C,D,F and G) is pow(2,2)</a:t>
            </a:r>
            <a:r>
              <a:rPr lang="en-US" sz="2800">
                <a:latin typeface="Times New Roman" pitchFamily="18" charset="0"/>
                <a:cs typeface="Times New Roman" pitchFamily="18" charset="0"/>
                <a:sym typeface="Wingdings" pitchFamily="2" charset="2"/>
              </a:rPr>
              <a:t>4</a:t>
            </a:r>
            <a:endParaRPr lang="en-US" sz="2800">
              <a:latin typeface="Times New Roman" pitchFamily="18" charset="0"/>
              <a:cs typeface="Times New Roman" pitchFamily="18" charset="0"/>
            </a:endParaRPr>
          </a:p>
          <a:p>
            <a:pPr>
              <a:buFont typeface="Arial" charset="0"/>
              <a:buNone/>
            </a:pPr>
            <a:endParaRPr lang="en-US" sz="2800">
              <a:latin typeface="Times New Roman" pitchFamily="18" charset="0"/>
              <a:cs typeface="Times New Roman" pitchFamily="18" charset="0"/>
            </a:endParaRPr>
          </a:p>
          <a:p>
            <a:pPr>
              <a:buFont typeface="Arial" charset="0"/>
              <a:buNone/>
            </a:pPr>
            <a:endParaRPr lang="en-US" sz="2800">
              <a:latin typeface="Times New Roman" pitchFamily="18" charset="0"/>
              <a:cs typeface="Times New Roman" pitchFamily="18" charset="0"/>
            </a:endParaRPr>
          </a:p>
        </p:txBody>
      </p:sp>
      <p:sp>
        <p:nvSpPr>
          <p:cNvPr id="4" name="Oval 3"/>
          <p:cNvSpPr/>
          <p:nvPr/>
        </p:nvSpPr>
        <p:spPr>
          <a:xfrm>
            <a:off x="3581400" y="175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03" name="TextBox 4"/>
          <p:cNvSpPr txBox="1">
            <a:spLocks noChangeArrowheads="1"/>
          </p:cNvSpPr>
          <p:nvPr/>
        </p:nvSpPr>
        <p:spPr bwMode="auto">
          <a:xfrm>
            <a:off x="3733800" y="18288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28956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05" name="TextBox 6"/>
          <p:cNvSpPr txBox="1">
            <a:spLocks noChangeArrowheads="1"/>
          </p:cNvSpPr>
          <p:nvPr/>
        </p:nvSpPr>
        <p:spPr bwMode="auto">
          <a:xfrm>
            <a:off x="3048000" y="2590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43434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07" name="TextBox 8"/>
          <p:cNvSpPr txBox="1">
            <a:spLocks noChangeArrowheads="1"/>
          </p:cNvSpPr>
          <p:nvPr/>
        </p:nvSpPr>
        <p:spPr bwMode="auto">
          <a:xfrm>
            <a:off x="4495800" y="25908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2438400" y="3276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09" name="TextBox 10"/>
          <p:cNvSpPr txBox="1">
            <a:spLocks noChangeArrowheads="1"/>
          </p:cNvSpPr>
          <p:nvPr/>
        </p:nvSpPr>
        <p:spPr bwMode="auto">
          <a:xfrm>
            <a:off x="2590800" y="3352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3352800" y="3276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11" name="TextBox 12"/>
          <p:cNvSpPr txBox="1">
            <a:spLocks noChangeArrowheads="1"/>
          </p:cNvSpPr>
          <p:nvPr/>
        </p:nvSpPr>
        <p:spPr bwMode="auto">
          <a:xfrm>
            <a:off x="3505200" y="3352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a:endCxn id="6" idx="0"/>
          </p:cNvCxnSpPr>
          <p:nvPr/>
        </p:nvCxnSpPr>
        <p:spPr>
          <a:xfrm rot="5400000">
            <a:off x="3249613" y="20939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3962400" y="2209801"/>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5605" idx="2"/>
            <a:endCxn id="12" idx="1"/>
          </p:cNvCxnSpPr>
          <p:nvPr/>
        </p:nvCxnSpPr>
        <p:spPr>
          <a:xfrm rot="16200000" flipH="1">
            <a:off x="3148807" y="30503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2705100" y="2933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038600" y="3352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17" name="TextBox 18"/>
          <p:cNvSpPr txBox="1">
            <a:spLocks noChangeArrowheads="1"/>
          </p:cNvSpPr>
          <p:nvPr/>
        </p:nvSpPr>
        <p:spPr bwMode="auto">
          <a:xfrm>
            <a:off x="4191000" y="34290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sp>
        <p:nvSpPr>
          <p:cNvPr id="20" name="Oval 19"/>
          <p:cNvSpPr/>
          <p:nvPr/>
        </p:nvSpPr>
        <p:spPr>
          <a:xfrm>
            <a:off x="4953000" y="32877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19" name="TextBox 20"/>
          <p:cNvSpPr txBox="1">
            <a:spLocks noChangeArrowheads="1"/>
          </p:cNvSpPr>
          <p:nvPr/>
        </p:nvSpPr>
        <p:spPr bwMode="auto">
          <a:xfrm>
            <a:off x="5105400" y="3363914"/>
            <a:ext cx="381000" cy="369887"/>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22" name="Straight Connector 21"/>
          <p:cNvCxnSpPr>
            <a:endCxn id="20" idx="1"/>
          </p:cNvCxnSpPr>
          <p:nvPr/>
        </p:nvCxnSpPr>
        <p:spPr>
          <a:xfrm rot="16200000" flipH="1">
            <a:off x="4748213" y="30622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4305300" y="30099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05180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p:cNvSpPr>
          <p:nvPr>
            <p:ph type="title"/>
          </p:nvPr>
        </p:nvSpPr>
        <p:spPr/>
        <p:txBody>
          <a:bodyPr/>
          <a:lstStyle/>
          <a:p>
            <a:endParaRPr lang="en-US" dirty="0" smtClean="0"/>
          </a:p>
        </p:txBody>
      </p:sp>
      <p:sp>
        <p:nvSpPr>
          <p:cNvPr id="277507" name="Rectangle 3"/>
          <p:cNvSpPr>
            <a:spLocks noGrp="1"/>
          </p:cNvSpPr>
          <p:nvPr>
            <p:ph idx="1"/>
          </p:nvPr>
        </p:nvSpPr>
        <p:spPr/>
        <p:txBody>
          <a:bodyPr/>
          <a:lstStyle/>
          <a:p>
            <a:r>
              <a:rPr lang="en-US" dirty="0" smtClean="0"/>
              <a:t>A complete binary tree of depth d is the strictly binary tree all of whose leaves are at level d.</a:t>
            </a:r>
          </a:p>
          <a:p>
            <a:r>
              <a:rPr lang="en-US" dirty="0" smtClean="0"/>
              <a:t>The total number of nodes at each level between 0 and d equals the sum of nodes at each level which is equal to 2</a:t>
            </a:r>
            <a:r>
              <a:rPr lang="en-US" baseline="30000" dirty="0" smtClean="0"/>
              <a:t>d+1 </a:t>
            </a:r>
            <a:r>
              <a:rPr lang="en-US" dirty="0" smtClean="0"/>
              <a:t>-1</a:t>
            </a:r>
          </a:p>
          <a:p>
            <a:r>
              <a:rPr lang="en-US" dirty="0" smtClean="0"/>
              <a:t>No of non leaf nodes in that tree=2</a:t>
            </a:r>
            <a:r>
              <a:rPr lang="en-US" baseline="30000" dirty="0" smtClean="0"/>
              <a:t>d</a:t>
            </a:r>
            <a:r>
              <a:rPr lang="en-US" dirty="0" smtClean="0"/>
              <a:t>-1</a:t>
            </a:r>
          </a:p>
          <a:p>
            <a:r>
              <a:rPr lang="en-US" dirty="0" smtClean="0"/>
              <a:t>No of leaf nodes =2</a:t>
            </a:r>
            <a:r>
              <a:rPr lang="en-US" baseline="30000" dirty="0" smtClean="0"/>
              <a:t>d</a:t>
            </a:r>
          </a:p>
        </p:txBody>
      </p:sp>
    </p:spTree>
    <p:extLst>
      <p:ext uri="{BB962C8B-B14F-4D97-AF65-F5344CB8AC3E}">
        <p14:creationId xmlns="" xmlns:p14="http://schemas.microsoft.com/office/powerpoint/2010/main" val="4211999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p:cNvSpPr>
          <p:nvPr>
            <p:ph type="title"/>
          </p:nvPr>
        </p:nvSpPr>
        <p:spPr/>
        <p:txBody>
          <a:bodyPr/>
          <a:lstStyle/>
          <a:p>
            <a:r>
              <a:rPr lang="en-US" smtClean="0"/>
              <a:t>Almost Complete BT</a:t>
            </a:r>
          </a:p>
        </p:txBody>
      </p:sp>
      <p:sp>
        <p:nvSpPr>
          <p:cNvPr id="279555" name="Rectangle 3"/>
          <p:cNvSpPr>
            <a:spLocks noGrp="1"/>
          </p:cNvSpPr>
          <p:nvPr>
            <p:ph idx="1"/>
          </p:nvPr>
        </p:nvSpPr>
        <p:spPr/>
        <p:txBody>
          <a:bodyPr/>
          <a:lstStyle/>
          <a:p>
            <a:r>
              <a:rPr lang="en-US" dirty="0" smtClean="0"/>
              <a:t>All levels are complete except the lowest</a:t>
            </a:r>
          </a:p>
          <a:p>
            <a:r>
              <a:rPr lang="en-US" dirty="0" smtClean="0"/>
              <a:t>In the last level empty spaces are towards the right.</a:t>
            </a:r>
          </a:p>
        </p:txBody>
      </p:sp>
      <p:sp>
        <p:nvSpPr>
          <p:cNvPr id="279556" name="Oval 4"/>
          <p:cNvSpPr>
            <a:spLocks noChangeArrowheads="1"/>
          </p:cNvSpPr>
          <p:nvPr/>
        </p:nvSpPr>
        <p:spPr bwMode="auto">
          <a:xfrm>
            <a:off x="5867400" y="32766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57" name="Oval 5"/>
          <p:cNvSpPr>
            <a:spLocks noChangeArrowheads="1"/>
          </p:cNvSpPr>
          <p:nvPr/>
        </p:nvSpPr>
        <p:spPr bwMode="auto">
          <a:xfrm>
            <a:off x="64008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58" name="Oval 6"/>
          <p:cNvSpPr>
            <a:spLocks noChangeArrowheads="1"/>
          </p:cNvSpPr>
          <p:nvPr/>
        </p:nvSpPr>
        <p:spPr bwMode="auto">
          <a:xfrm>
            <a:off x="5410200" y="39624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59" name="Oval 7"/>
          <p:cNvSpPr>
            <a:spLocks noChangeArrowheads="1"/>
          </p:cNvSpPr>
          <p:nvPr/>
        </p:nvSpPr>
        <p:spPr bwMode="auto">
          <a:xfrm>
            <a:off x="4876800" y="49530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60" name="Oval 8"/>
          <p:cNvSpPr>
            <a:spLocks noChangeArrowheads="1"/>
          </p:cNvSpPr>
          <p:nvPr/>
        </p:nvSpPr>
        <p:spPr bwMode="auto">
          <a:xfrm>
            <a:off x="5638800" y="49530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61" name="Oval 9"/>
          <p:cNvSpPr>
            <a:spLocks noChangeArrowheads="1"/>
          </p:cNvSpPr>
          <p:nvPr/>
        </p:nvSpPr>
        <p:spPr bwMode="auto">
          <a:xfrm>
            <a:off x="6400800" y="49530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62" name="Line 10"/>
          <p:cNvSpPr>
            <a:spLocks noChangeShapeType="1"/>
          </p:cNvSpPr>
          <p:nvPr/>
        </p:nvSpPr>
        <p:spPr bwMode="auto">
          <a:xfrm flipH="1">
            <a:off x="5715000" y="3657600"/>
            <a:ext cx="228600" cy="381000"/>
          </a:xfrm>
          <a:prstGeom prst="line">
            <a:avLst/>
          </a:prstGeom>
          <a:noFill/>
          <a:ln w="9525">
            <a:solidFill>
              <a:schemeClr val="tx1"/>
            </a:solidFill>
            <a:round/>
            <a:headEnd/>
            <a:tailEnd/>
          </a:ln>
          <a:effectLst/>
        </p:spPr>
        <p:txBody>
          <a:bodyPr/>
          <a:lstStyle/>
          <a:p>
            <a:endParaRPr lang="en-US"/>
          </a:p>
        </p:txBody>
      </p:sp>
      <p:sp>
        <p:nvSpPr>
          <p:cNvPr id="279563" name="Line 11"/>
          <p:cNvSpPr>
            <a:spLocks noChangeShapeType="1"/>
          </p:cNvSpPr>
          <p:nvPr/>
        </p:nvSpPr>
        <p:spPr bwMode="auto">
          <a:xfrm>
            <a:off x="6172200" y="3733800"/>
            <a:ext cx="228600" cy="381000"/>
          </a:xfrm>
          <a:prstGeom prst="line">
            <a:avLst/>
          </a:prstGeom>
          <a:noFill/>
          <a:ln w="9525">
            <a:solidFill>
              <a:schemeClr val="tx1"/>
            </a:solidFill>
            <a:round/>
            <a:headEnd/>
            <a:tailEnd/>
          </a:ln>
          <a:effectLst/>
        </p:spPr>
        <p:txBody>
          <a:bodyPr/>
          <a:lstStyle/>
          <a:p>
            <a:endParaRPr lang="en-US"/>
          </a:p>
        </p:txBody>
      </p:sp>
      <p:sp>
        <p:nvSpPr>
          <p:cNvPr id="279564" name="Line 12"/>
          <p:cNvSpPr>
            <a:spLocks noChangeShapeType="1"/>
          </p:cNvSpPr>
          <p:nvPr/>
        </p:nvSpPr>
        <p:spPr bwMode="auto">
          <a:xfrm flipH="1">
            <a:off x="5105400" y="4343400"/>
            <a:ext cx="381000" cy="609600"/>
          </a:xfrm>
          <a:prstGeom prst="line">
            <a:avLst/>
          </a:prstGeom>
          <a:noFill/>
          <a:ln w="9525">
            <a:solidFill>
              <a:schemeClr val="tx1"/>
            </a:solidFill>
            <a:round/>
            <a:headEnd/>
            <a:tailEnd/>
          </a:ln>
          <a:effectLst/>
        </p:spPr>
        <p:txBody>
          <a:bodyPr/>
          <a:lstStyle/>
          <a:p>
            <a:endParaRPr lang="en-US"/>
          </a:p>
        </p:txBody>
      </p:sp>
      <p:sp>
        <p:nvSpPr>
          <p:cNvPr id="279565" name="Line 13"/>
          <p:cNvSpPr>
            <a:spLocks noChangeShapeType="1"/>
          </p:cNvSpPr>
          <p:nvPr/>
        </p:nvSpPr>
        <p:spPr bwMode="auto">
          <a:xfrm>
            <a:off x="5715000" y="4419600"/>
            <a:ext cx="152400" cy="533400"/>
          </a:xfrm>
          <a:prstGeom prst="line">
            <a:avLst/>
          </a:prstGeom>
          <a:noFill/>
          <a:ln w="9525">
            <a:solidFill>
              <a:schemeClr val="tx1"/>
            </a:solidFill>
            <a:round/>
            <a:headEnd/>
            <a:tailEnd/>
          </a:ln>
          <a:effectLst/>
        </p:spPr>
        <p:txBody>
          <a:bodyPr/>
          <a:lstStyle/>
          <a:p>
            <a:endParaRPr lang="en-US"/>
          </a:p>
        </p:txBody>
      </p:sp>
      <p:sp>
        <p:nvSpPr>
          <p:cNvPr id="279566" name="Line 14"/>
          <p:cNvSpPr>
            <a:spLocks noChangeShapeType="1"/>
          </p:cNvSpPr>
          <p:nvPr/>
        </p:nvSpPr>
        <p:spPr bwMode="auto">
          <a:xfrm flipH="1">
            <a:off x="6477000" y="4495800"/>
            <a:ext cx="152400" cy="533400"/>
          </a:xfrm>
          <a:prstGeom prst="line">
            <a:avLst/>
          </a:prstGeom>
          <a:noFill/>
          <a:ln w="9525">
            <a:solidFill>
              <a:schemeClr val="tx1"/>
            </a:solidFill>
            <a:round/>
            <a:headEnd/>
            <a:tailEnd/>
          </a:ln>
          <a:effectLst/>
        </p:spPr>
        <p:txBody>
          <a:bodyPr/>
          <a:lstStyle/>
          <a:p>
            <a:endParaRPr lang="en-US"/>
          </a:p>
        </p:txBody>
      </p:sp>
    </p:spTree>
    <p:extLst>
      <p:ext uri="{BB962C8B-B14F-4D97-AF65-F5344CB8AC3E}">
        <p14:creationId xmlns="" xmlns:p14="http://schemas.microsoft.com/office/powerpoint/2010/main" val="2249517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Content Placeholder 2"/>
          <p:cNvSpPr>
            <a:spLocks noGrp="1"/>
          </p:cNvSpPr>
          <p:nvPr>
            <p:ph idx="1"/>
          </p:nvPr>
        </p:nvSpPr>
        <p:spPr>
          <a:xfrm>
            <a:off x="1524000" y="0"/>
            <a:ext cx="8991600" cy="6705600"/>
          </a:xfrm>
        </p:spPr>
        <p:txBody>
          <a:bodyPr>
            <a:normAutofit fontScale="55000" lnSpcReduction="20000"/>
          </a:bodyPr>
          <a:lstStyle/>
          <a:p>
            <a:pPr>
              <a:lnSpc>
                <a:spcPct val="120000"/>
              </a:lnSpc>
              <a:buFont typeface="Arial" charset="0"/>
              <a:buNone/>
            </a:pPr>
            <a:r>
              <a:rPr lang="en-US" sz="2800" u="sng" dirty="0">
                <a:latin typeface="Times New Roman" pitchFamily="18" charset="0"/>
                <a:cs typeface="Times New Roman" pitchFamily="18" charset="0"/>
              </a:rPr>
              <a:t>Storage representation of binary trees:</a:t>
            </a:r>
          </a:p>
          <a:p>
            <a:pPr>
              <a:lnSpc>
                <a:spcPct val="120000"/>
              </a:lnSpc>
            </a:pPr>
            <a:r>
              <a:rPr lang="en-US" sz="2800" dirty="0">
                <a:latin typeface="Times New Roman" pitchFamily="18" charset="0"/>
                <a:cs typeface="Times New Roman" pitchFamily="18" charset="0"/>
              </a:rPr>
              <a:t>Trees can be represented using </a:t>
            </a:r>
          </a:p>
          <a:p>
            <a:pPr lvl="1">
              <a:lnSpc>
                <a:spcPct val="120000"/>
              </a:lnSpc>
            </a:pPr>
            <a:r>
              <a:rPr lang="en-US" sz="2400" dirty="0">
                <a:latin typeface="Times New Roman" pitchFamily="18" charset="0"/>
                <a:cs typeface="Times New Roman" pitchFamily="18" charset="0"/>
              </a:rPr>
              <a:t>Linear (Array) Representation</a:t>
            </a:r>
          </a:p>
          <a:p>
            <a:pPr lvl="1">
              <a:lnSpc>
                <a:spcPct val="120000"/>
              </a:lnSpc>
            </a:pPr>
            <a:r>
              <a:rPr lang="en-US" sz="2400" dirty="0">
                <a:latin typeface="Times New Roman" pitchFamily="18" charset="0"/>
                <a:cs typeface="Times New Roman" pitchFamily="18" charset="0"/>
              </a:rPr>
              <a:t>Linked Representation</a:t>
            </a:r>
          </a:p>
          <a:p>
            <a:pPr>
              <a:lnSpc>
                <a:spcPct val="120000"/>
              </a:lnSpc>
            </a:pPr>
            <a:r>
              <a:rPr lang="en-US" sz="2800" dirty="0">
                <a:latin typeface="Times New Roman" pitchFamily="18" charset="0"/>
                <a:cs typeface="Times New Roman" pitchFamily="18" charset="0"/>
              </a:rPr>
              <a:t>In 2</a:t>
            </a:r>
            <a:r>
              <a:rPr lang="en-US" sz="2800" baseline="30000" dirty="0">
                <a:latin typeface="Times New Roman" pitchFamily="18" charset="0"/>
                <a:cs typeface="Times New Roman" pitchFamily="18" charset="0"/>
              </a:rPr>
              <a:t>nd</a:t>
            </a:r>
            <a:r>
              <a:rPr lang="en-US" sz="2800" dirty="0">
                <a:latin typeface="Times New Roman" pitchFamily="18" charset="0"/>
                <a:cs typeface="Times New Roman" pitchFamily="18" charset="0"/>
              </a:rPr>
              <a:t> technique, node has 3 fields</a:t>
            </a:r>
          </a:p>
          <a:p>
            <a:pPr marL="914400" lvl="1" indent="-514350">
              <a:lnSpc>
                <a:spcPct val="120000"/>
              </a:lnSpc>
              <a:buFont typeface="Calibri" pitchFamily="34" charset="0"/>
              <a:buAutoNum type="arabicPeriod"/>
            </a:pPr>
            <a:r>
              <a:rPr lang="en-US" dirty="0" smtClean="0">
                <a:latin typeface="Times New Roman" pitchFamily="18" charset="0"/>
                <a:cs typeface="Times New Roman" pitchFamily="18" charset="0"/>
              </a:rPr>
              <a:t>Info : which contains actual information.</a:t>
            </a:r>
          </a:p>
          <a:p>
            <a:pPr marL="914400" lvl="1" indent="-514350">
              <a:lnSpc>
                <a:spcPct val="120000"/>
              </a:lnSpc>
              <a:buFont typeface="Calibri" pitchFamily="34" charset="0"/>
              <a:buAutoNum type="arabicPeriod"/>
            </a:pPr>
            <a:r>
              <a:rPr lang="en-US" dirty="0" err="1" smtClean="0">
                <a:latin typeface="Times New Roman" pitchFamily="18" charset="0"/>
                <a:cs typeface="Times New Roman" pitchFamily="18" charset="0"/>
              </a:rPr>
              <a:t>Llink</a:t>
            </a:r>
            <a:r>
              <a:rPr lang="en-US" dirty="0" smtClean="0">
                <a:latin typeface="Times New Roman" pitchFamily="18" charset="0"/>
                <a:cs typeface="Times New Roman" pitchFamily="18" charset="0"/>
              </a:rPr>
              <a:t> :contains address of left </a:t>
            </a:r>
            <a:r>
              <a:rPr lang="en-US" dirty="0" err="1" smtClean="0">
                <a:latin typeface="Times New Roman" pitchFamily="18" charset="0"/>
                <a:cs typeface="Times New Roman" pitchFamily="18" charset="0"/>
              </a:rPr>
              <a:t>subtree</a:t>
            </a:r>
            <a:r>
              <a:rPr lang="en-US" dirty="0" smtClean="0">
                <a:latin typeface="Times New Roman" pitchFamily="18" charset="0"/>
                <a:cs typeface="Times New Roman" pitchFamily="18" charset="0"/>
              </a:rPr>
              <a:t>.</a:t>
            </a:r>
          </a:p>
          <a:p>
            <a:pPr marL="914400" lvl="1" indent="-514350">
              <a:lnSpc>
                <a:spcPct val="120000"/>
              </a:lnSpc>
              <a:buFont typeface="Calibri" pitchFamily="34" charset="0"/>
              <a:buAutoNum type="arabicPeriod"/>
            </a:pPr>
            <a:r>
              <a:rPr lang="en-US" dirty="0" err="1" smtClean="0">
                <a:latin typeface="Times New Roman" pitchFamily="18" charset="0"/>
                <a:cs typeface="Times New Roman" pitchFamily="18" charset="0"/>
              </a:rPr>
              <a:t>Rlink</a:t>
            </a:r>
            <a:r>
              <a:rPr lang="en-US" dirty="0" smtClean="0">
                <a:latin typeface="Times New Roman" pitchFamily="18" charset="0"/>
                <a:cs typeface="Times New Roman" pitchFamily="18" charset="0"/>
              </a:rPr>
              <a:t> :contains address of right </a:t>
            </a:r>
            <a:r>
              <a:rPr lang="en-US" dirty="0" err="1" smtClean="0">
                <a:latin typeface="Times New Roman" pitchFamily="18" charset="0"/>
                <a:cs typeface="Times New Roman" pitchFamily="18" charset="0"/>
              </a:rPr>
              <a:t>subtree</a:t>
            </a:r>
            <a:r>
              <a:rPr lang="en-US" dirty="0" smtClean="0">
                <a:latin typeface="Times New Roman" pitchFamily="18" charset="0"/>
                <a:cs typeface="Times New Roman" pitchFamily="18" charset="0"/>
              </a:rPr>
              <a:t>.</a:t>
            </a:r>
          </a:p>
          <a:p>
            <a:pPr marL="914400" lvl="1" indent="-514350">
              <a:lnSpc>
                <a:spcPct val="120000"/>
              </a:lnSpc>
              <a:buNone/>
            </a:pPr>
            <a:endParaRPr lang="en-US" dirty="0" smtClean="0">
              <a:latin typeface="Times New Roman" pitchFamily="18" charset="0"/>
              <a:cs typeface="Times New Roman" pitchFamily="18" charset="0"/>
            </a:endParaRPr>
          </a:p>
          <a:p>
            <a:pPr marL="914400" lvl="1" indent="-514350">
              <a:lnSpc>
                <a:spcPct val="120000"/>
              </a:lnSpc>
              <a:buNone/>
            </a:pPr>
            <a:r>
              <a:rPr lang="en-US" dirty="0" smtClean="0">
                <a:latin typeface="Times New Roman" pitchFamily="18" charset="0"/>
                <a:cs typeface="Times New Roman" pitchFamily="18" charset="0"/>
              </a:rPr>
              <a:t>class Node{</a:t>
            </a:r>
          </a:p>
          <a:p>
            <a:pPr marL="914400" lvl="1" indent="-514350">
              <a:lnSpc>
                <a:spcPct val="120000"/>
              </a:lnSpc>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info;</a:t>
            </a:r>
          </a:p>
          <a:p>
            <a:pPr marL="914400" lvl="1" indent="-514350">
              <a:lnSpc>
                <a:spcPct val="120000"/>
              </a:lnSpc>
              <a:buNone/>
            </a:pPr>
            <a:r>
              <a:rPr lang="en-US" dirty="0" smtClean="0">
                <a:latin typeface="Times New Roman" pitchFamily="18" charset="0"/>
                <a:cs typeface="Times New Roman" pitchFamily="18" charset="0"/>
              </a:rPr>
              <a:t>	Node *</a:t>
            </a:r>
            <a:r>
              <a:rPr lang="en-US" dirty="0" err="1" smtClean="0">
                <a:latin typeface="Times New Roman" pitchFamily="18" charset="0"/>
                <a:cs typeface="Times New Roman" pitchFamily="18" charset="0"/>
              </a:rPr>
              <a:t>llink</a:t>
            </a:r>
            <a:r>
              <a:rPr lang="en-US" dirty="0" smtClean="0">
                <a:latin typeface="Times New Roman" pitchFamily="18" charset="0"/>
                <a:cs typeface="Times New Roman" pitchFamily="18" charset="0"/>
              </a:rPr>
              <a:t>;</a:t>
            </a:r>
          </a:p>
          <a:p>
            <a:pPr marL="914400" lvl="1" indent="-514350">
              <a:lnSpc>
                <a:spcPct val="120000"/>
              </a:lnSpc>
              <a:buNone/>
            </a:pPr>
            <a:r>
              <a:rPr lang="en-US" dirty="0" smtClean="0">
                <a:latin typeface="Times New Roman" pitchFamily="18" charset="0"/>
                <a:cs typeface="Times New Roman" pitchFamily="18" charset="0"/>
              </a:rPr>
              <a:t>	Node *</a:t>
            </a:r>
            <a:r>
              <a:rPr lang="en-US" dirty="0" err="1" smtClean="0">
                <a:latin typeface="Times New Roman" pitchFamily="18" charset="0"/>
                <a:cs typeface="Times New Roman" pitchFamily="18" charset="0"/>
              </a:rPr>
              <a:t>rlink</a:t>
            </a:r>
            <a:r>
              <a:rPr lang="en-US" dirty="0" smtClean="0">
                <a:latin typeface="Times New Roman" pitchFamily="18" charset="0"/>
                <a:cs typeface="Times New Roman" pitchFamily="18" charset="0"/>
              </a:rPr>
              <a:t>;</a:t>
            </a:r>
          </a:p>
          <a:p>
            <a:pPr marL="914400" lvl="1" indent="-514350">
              <a:lnSpc>
                <a:spcPct val="120000"/>
              </a:lnSpc>
              <a:buNone/>
            </a:pPr>
            <a:r>
              <a:rPr lang="en-US" dirty="0" smtClean="0">
                <a:latin typeface="Times New Roman" pitchFamily="18" charset="0"/>
                <a:cs typeface="Times New Roman" pitchFamily="18" charset="0"/>
              </a:rPr>
              <a:t>public:</a:t>
            </a:r>
          </a:p>
          <a:p>
            <a:pPr marL="914400" lvl="1" indent="-514350">
              <a:lnSpc>
                <a:spcPct val="120000"/>
              </a:lnSpc>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Node(</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x=0){info = x; </a:t>
            </a:r>
            <a:r>
              <a:rPr lang="en-US" dirty="0" err="1" smtClean="0">
                <a:latin typeface="Times New Roman" pitchFamily="18" charset="0"/>
                <a:cs typeface="Times New Roman" pitchFamily="18" charset="0"/>
              </a:rPr>
              <a:t>llink</a:t>
            </a:r>
            <a:r>
              <a:rPr lang="en-US" dirty="0" smtClean="0">
                <a:latin typeface="Times New Roman" pitchFamily="18" charset="0"/>
                <a:cs typeface="Times New Roman" pitchFamily="18" charset="0"/>
              </a:rPr>
              <a:t>=NULL; </a:t>
            </a:r>
            <a:r>
              <a:rPr lang="en-US" dirty="0" err="1" smtClean="0">
                <a:latin typeface="Times New Roman" pitchFamily="18" charset="0"/>
                <a:cs typeface="Times New Roman" pitchFamily="18" charset="0"/>
              </a:rPr>
              <a:t>rlink</a:t>
            </a:r>
            <a:r>
              <a:rPr lang="en-US" dirty="0" smtClean="0">
                <a:latin typeface="Times New Roman" pitchFamily="18" charset="0"/>
                <a:cs typeface="Times New Roman" pitchFamily="18" charset="0"/>
              </a:rPr>
              <a:t>=NULL;}</a:t>
            </a:r>
          </a:p>
          <a:p>
            <a:pPr marL="914400" lvl="1" indent="-514350">
              <a:lnSpc>
                <a:spcPct val="120000"/>
              </a:lnSpc>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p>
          <a:p>
            <a:pPr marL="914400" lvl="1" indent="-514350">
              <a:lnSpc>
                <a:spcPct val="120000"/>
              </a:lnSpc>
              <a:buNone/>
            </a:pPr>
            <a:r>
              <a:rPr lang="en-US" dirty="0" smtClean="0">
                <a:latin typeface="Times New Roman" pitchFamily="18" charset="0"/>
                <a:cs typeface="Times New Roman" pitchFamily="18" charset="0"/>
              </a:rPr>
              <a:t>};</a:t>
            </a:r>
          </a:p>
          <a:p>
            <a:pPr marL="914400" lvl="1" indent="-514350">
              <a:lnSpc>
                <a:spcPct val="120000"/>
              </a:lnSpc>
              <a:buNone/>
            </a:pPr>
            <a:r>
              <a:rPr lang="en-US" dirty="0" err="1" smtClean="0">
                <a:latin typeface="Times New Roman" pitchFamily="18" charset="0"/>
                <a:cs typeface="Times New Roman" pitchFamily="18" charset="0"/>
              </a:rPr>
              <a:t>typedef</a:t>
            </a:r>
            <a:r>
              <a:rPr lang="en-US" dirty="0" smtClean="0">
                <a:latin typeface="Times New Roman" pitchFamily="18" charset="0"/>
                <a:cs typeface="Times New Roman" pitchFamily="18" charset="0"/>
              </a:rPr>
              <a:t> Node *NODEPTR;</a:t>
            </a:r>
          </a:p>
          <a:p>
            <a:pPr marL="914400" lvl="1" indent="-514350">
              <a:lnSpc>
                <a:spcPct val="120000"/>
              </a:lnSpc>
              <a:buNone/>
            </a:pPr>
            <a:endParaRPr lang="en-US" dirty="0" smtClean="0">
              <a:latin typeface="Times New Roman" pitchFamily="18" charset="0"/>
              <a:cs typeface="Times New Roman" pitchFamily="18" charset="0"/>
            </a:endParaRPr>
          </a:p>
          <a:p>
            <a:r>
              <a:rPr lang="en-US" sz="2800" dirty="0">
                <a:latin typeface="Times New Roman" pitchFamily="18" charset="0"/>
                <a:cs typeface="Times New Roman" pitchFamily="18" charset="0"/>
              </a:rPr>
              <a:t>A pointer variable root is used to point to the root node.</a:t>
            </a:r>
          </a:p>
          <a:p>
            <a:r>
              <a:rPr lang="en-US" sz="2800" dirty="0">
                <a:latin typeface="Times New Roman" pitchFamily="18" charset="0"/>
                <a:cs typeface="Times New Roman" pitchFamily="18" charset="0"/>
              </a:rPr>
              <a:t>Initially root is NULL, which means the tree is empty.</a:t>
            </a:r>
          </a:p>
          <a:p>
            <a:pPr marL="914400" lvl="1" indent="-514350">
              <a:lnSpc>
                <a:spcPct val="120000"/>
              </a:lnSpc>
              <a:buNone/>
            </a:pPr>
            <a:endParaRPr lang="en-US"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3956590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and disadvantages of linked representation</a:t>
            </a:r>
            <a:endParaRPr lang="en-US" dirty="0"/>
          </a:p>
        </p:txBody>
      </p:sp>
      <p:sp>
        <p:nvSpPr>
          <p:cNvPr id="3" name="Content Placeholder 2"/>
          <p:cNvSpPr>
            <a:spLocks noGrp="1"/>
          </p:cNvSpPr>
          <p:nvPr>
            <p:ph idx="1"/>
          </p:nvPr>
        </p:nvSpPr>
        <p:spPr/>
        <p:txBody>
          <a:bodyPr>
            <a:noAutofit/>
          </a:bodyPr>
          <a:lstStyle/>
          <a:p>
            <a:r>
              <a:rPr lang="en-US" sz="1800" dirty="0"/>
              <a:t/>
            </a:r>
            <a:br>
              <a:rPr lang="en-US" sz="1800" dirty="0"/>
            </a:br>
            <a:r>
              <a:rPr lang="en-US" sz="1800" b="1" dirty="0"/>
              <a:t>Advantages</a:t>
            </a:r>
            <a:r>
              <a:rPr lang="en-US" sz="1800" dirty="0"/>
              <a:t/>
            </a:r>
            <a:br>
              <a:rPr lang="en-US" sz="1800" dirty="0"/>
            </a:br>
            <a:r>
              <a:rPr lang="en-US" sz="1800" dirty="0"/>
              <a:t>I. A particular node can be placed at any location in the memory.</a:t>
            </a:r>
            <a:br>
              <a:rPr lang="en-US" sz="1800" dirty="0"/>
            </a:br>
            <a:r>
              <a:rPr lang="en-US" sz="1800" dirty="0"/>
              <a:t>II. Insertions and deletions can be made directly without data movements.</a:t>
            </a:r>
            <a:br>
              <a:rPr lang="en-US" sz="1800" dirty="0"/>
            </a:br>
            <a:r>
              <a:rPr lang="en-US" sz="1800" dirty="0"/>
              <a:t>III. It is best for any type of trees.</a:t>
            </a:r>
            <a:br>
              <a:rPr lang="en-US" sz="1800" dirty="0"/>
            </a:br>
            <a:r>
              <a:rPr lang="en-US" sz="1800" dirty="0"/>
              <a:t>IV. It is flexible because the system take care of allocating and freeing of nodes.</a:t>
            </a:r>
            <a:br>
              <a:rPr lang="en-US" sz="1800" dirty="0"/>
            </a:br>
            <a:r>
              <a:rPr lang="en-US" sz="1800" dirty="0"/>
              <a:t/>
            </a:r>
            <a:br>
              <a:rPr lang="en-US" sz="1800" dirty="0"/>
            </a:br>
            <a:r>
              <a:rPr lang="en-US" sz="1800" b="1" dirty="0"/>
              <a:t>Disadvantages</a:t>
            </a:r>
            <a:r>
              <a:rPr lang="en-US" sz="1800" dirty="0"/>
              <a:t/>
            </a:r>
            <a:br>
              <a:rPr lang="en-US" sz="1800" dirty="0"/>
            </a:br>
            <a:r>
              <a:rPr lang="en-US" sz="1800" dirty="0"/>
              <a:t>I. It is difficult to understand.</a:t>
            </a:r>
            <a:br>
              <a:rPr lang="en-US" sz="1800" dirty="0"/>
            </a:br>
            <a:r>
              <a:rPr lang="en-US" sz="1800" dirty="0"/>
              <a:t>II. Additional memory is needed for storing pointers</a:t>
            </a:r>
            <a:br>
              <a:rPr lang="en-US" sz="1800" dirty="0"/>
            </a:br>
            <a:r>
              <a:rPr lang="en-US" sz="1800" dirty="0"/>
              <a:t>III. Accessing a particular node is not easy.</a:t>
            </a:r>
            <a:br>
              <a:rPr lang="en-US" sz="1800" dirty="0"/>
            </a:br>
            <a:r>
              <a:rPr lang="en-US" sz="1800" dirty="0"/>
              <a:t>5) Define binary tree traversal and explain any one traversal with example.</a:t>
            </a:r>
          </a:p>
        </p:txBody>
      </p:sp>
    </p:spTree>
    <p:extLst>
      <p:ext uri="{BB962C8B-B14F-4D97-AF65-F5344CB8AC3E}">
        <p14:creationId xmlns="" xmlns:p14="http://schemas.microsoft.com/office/powerpoint/2010/main" val="613570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457200"/>
            <a:ext cx="8763000" cy="6400800"/>
          </a:xfrm>
        </p:spPr>
        <p:txBody>
          <a:bodyPr>
            <a:normAutofit/>
          </a:bodyPr>
          <a:lstStyle/>
          <a:p>
            <a:pPr algn="ctr">
              <a:buFont typeface="Arial" charset="0"/>
              <a:buNone/>
            </a:pPr>
            <a:r>
              <a:rPr lang="en-US" dirty="0" smtClean="0">
                <a:latin typeface="Times New Roman" pitchFamily="18" charset="0"/>
                <a:cs typeface="Times New Roman" pitchFamily="18" charset="0"/>
              </a:rPr>
              <a:t>Trees</a:t>
            </a:r>
          </a:p>
          <a:p>
            <a:r>
              <a:rPr lang="en-US" sz="2400" dirty="0">
                <a:latin typeface="Times New Roman" pitchFamily="18" charset="0"/>
                <a:cs typeface="Times New Roman" pitchFamily="18" charset="0"/>
              </a:rPr>
              <a:t>Trees are natural structures for representing certain kinds of hierarchical data.(How our files get saved under hierarchical directories) </a:t>
            </a:r>
          </a:p>
          <a:p>
            <a:r>
              <a:rPr lang="en-US" sz="2400" dirty="0">
                <a:latin typeface="Times New Roman" pitchFamily="18" charset="0"/>
                <a:cs typeface="Times New Roman" pitchFamily="18" charset="0"/>
              </a:rPr>
              <a:t>Tree is a data structure which allows us to associate a parent-child relationship between various pieces of data and thus allows us to arrange our records, data and files in a hierarchical fashion.</a:t>
            </a:r>
          </a:p>
          <a:p>
            <a:r>
              <a:rPr lang="en-US" sz="2400" dirty="0">
                <a:latin typeface="Times New Roman" pitchFamily="18" charset="0"/>
                <a:cs typeface="Times New Roman" pitchFamily="18" charset="0"/>
              </a:rPr>
              <a:t>Trees have many uses in computing. For example a </a:t>
            </a:r>
            <a:r>
              <a:rPr lang="en-US" sz="2400" i="1" dirty="0">
                <a:latin typeface="Times New Roman" pitchFamily="18" charset="0"/>
                <a:cs typeface="Times New Roman" pitchFamily="18" charset="0"/>
              </a:rPr>
              <a:t>parse-tree</a:t>
            </a:r>
            <a:r>
              <a:rPr lang="en-US" sz="2400" dirty="0">
                <a:latin typeface="Times New Roman" pitchFamily="18" charset="0"/>
                <a:cs typeface="Times New Roman" pitchFamily="18" charset="0"/>
              </a:rPr>
              <a:t> can represent the structure of an expression.</a:t>
            </a:r>
          </a:p>
          <a:p>
            <a:r>
              <a:rPr lang="en-US" sz="2400" dirty="0">
                <a:latin typeface="Times New Roman" pitchFamily="18" charset="0"/>
                <a:cs typeface="Times New Roman" pitchFamily="18" charset="0"/>
              </a:rPr>
              <a:t>Binary Search Trees help to order the elements in such a way that the searching takes less time as compared to other data structures.( speed advantage over other D.S)</a:t>
            </a:r>
          </a:p>
          <a:p>
            <a:pPr>
              <a:buFont typeface="Arial" charset="0"/>
              <a:buNone/>
            </a:pPr>
            <a:r>
              <a:rPr lang="en-US" sz="2400" dirty="0">
                <a:latin typeface="Times New Roman" pitchFamily="18" charset="0"/>
                <a:cs typeface="Times New Roman" pitchFamily="18" charset="0"/>
              </a:rPr>
              <a:t> </a:t>
            </a:r>
          </a:p>
        </p:txBody>
      </p:sp>
    </p:spTree>
    <p:extLst>
      <p:ext uri="{BB962C8B-B14F-4D97-AF65-F5344CB8AC3E}">
        <p14:creationId xmlns="" xmlns:p14="http://schemas.microsoft.com/office/powerpoint/2010/main" val="2529993392"/>
      </p:ext>
    </p:extLst>
  </p:cSld>
  <p:clrMapOvr>
    <a:masterClrMapping/>
  </p:clrMapOvr>
  <p:transition>
    <p:spli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Content Placeholder 2"/>
          <p:cNvSpPr>
            <a:spLocks noGrp="1"/>
          </p:cNvSpPr>
          <p:nvPr>
            <p:ph idx="1"/>
          </p:nvPr>
        </p:nvSpPr>
        <p:spPr>
          <a:xfrm>
            <a:off x="1676400" y="152400"/>
            <a:ext cx="8839200" cy="6553200"/>
          </a:xfrm>
        </p:spPr>
        <p:txBody>
          <a:bodyPr/>
          <a:lstStyle/>
          <a:p>
            <a:pPr>
              <a:buFont typeface="Arial" charset="0"/>
              <a:buNone/>
            </a:pPr>
            <a:r>
              <a:rPr lang="en-US" sz="2800" u="sng" dirty="0">
                <a:latin typeface="Times New Roman" pitchFamily="18" charset="0"/>
                <a:cs typeface="Times New Roman" pitchFamily="18" charset="0"/>
              </a:rPr>
              <a:t>Array representation of binary tree:</a:t>
            </a:r>
          </a:p>
          <a:p>
            <a:pPr>
              <a:buFont typeface="Arial" charset="0"/>
              <a:buNone/>
            </a:pPr>
            <a:r>
              <a:rPr lang="en-US" sz="2800" dirty="0">
                <a:latin typeface="Times New Roman" pitchFamily="18" charset="0"/>
                <a:cs typeface="Times New Roman" pitchFamily="18" charset="0"/>
              </a:rPr>
              <a:t> </a:t>
            </a:r>
          </a:p>
        </p:txBody>
      </p:sp>
      <p:sp>
        <p:nvSpPr>
          <p:cNvPr id="4" name="Oval 3"/>
          <p:cNvSpPr/>
          <p:nvPr/>
        </p:nvSpPr>
        <p:spPr>
          <a:xfrm>
            <a:off x="31242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651" name="TextBox 4"/>
          <p:cNvSpPr txBox="1">
            <a:spLocks noChangeArrowheads="1"/>
          </p:cNvSpPr>
          <p:nvPr/>
        </p:nvSpPr>
        <p:spPr bwMode="auto">
          <a:xfrm>
            <a:off x="3276600" y="3733800"/>
            <a:ext cx="381000" cy="369888"/>
          </a:xfrm>
          <a:prstGeom prst="rect">
            <a:avLst/>
          </a:prstGeom>
          <a:noFill/>
          <a:ln w="9525">
            <a:noFill/>
            <a:miter lim="800000"/>
            <a:headEnd/>
            <a:tailEnd/>
          </a:ln>
        </p:spPr>
        <p:txBody>
          <a:bodyPr>
            <a:spAutoFit/>
          </a:bodyPr>
          <a:lstStyle/>
          <a:p>
            <a:r>
              <a:rPr lang="en-US" dirty="0">
                <a:latin typeface="Calibri" pitchFamily="34" charset="0"/>
              </a:rPr>
              <a:t>A </a:t>
            </a:r>
          </a:p>
        </p:txBody>
      </p:sp>
      <p:sp>
        <p:nvSpPr>
          <p:cNvPr id="6" name="Oval 5"/>
          <p:cNvSpPr/>
          <p:nvPr/>
        </p:nvSpPr>
        <p:spPr>
          <a:xfrm>
            <a:off x="2438400" y="4419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653" name="TextBox 6"/>
          <p:cNvSpPr txBox="1">
            <a:spLocks noChangeArrowheads="1"/>
          </p:cNvSpPr>
          <p:nvPr/>
        </p:nvSpPr>
        <p:spPr bwMode="auto">
          <a:xfrm>
            <a:off x="2590800" y="4495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3886200" y="4419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655" name="TextBox 8"/>
          <p:cNvSpPr txBox="1">
            <a:spLocks noChangeArrowheads="1"/>
          </p:cNvSpPr>
          <p:nvPr/>
        </p:nvSpPr>
        <p:spPr bwMode="auto">
          <a:xfrm>
            <a:off x="4038600" y="44958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1981200" y="5181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657" name="TextBox 10"/>
          <p:cNvSpPr txBox="1">
            <a:spLocks noChangeArrowheads="1"/>
          </p:cNvSpPr>
          <p:nvPr/>
        </p:nvSpPr>
        <p:spPr bwMode="auto">
          <a:xfrm>
            <a:off x="2133600" y="5257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2895600" y="5181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659" name="TextBox 12"/>
          <p:cNvSpPr txBox="1">
            <a:spLocks noChangeArrowheads="1"/>
          </p:cNvSpPr>
          <p:nvPr/>
        </p:nvSpPr>
        <p:spPr bwMode="auto">
          <a:xfrm>
            <a:off x="3048000" y="5257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a:endCxn id="6" idx="0"/>
          </p:cNvCxnSpPr>
          <p:nvPr/>
        </p:nvCxnSpPr>
        <p:spPr>
          <a:xfrm rot="5400000">
            <a:off x="2792413" y="39989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3505200" y="4114801"/>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7653" idx="2"/>
            <a:endCxn id="12" idx="1"/>
          </p:cNvCxnSpPr>
          <p:nvPr/>
        </p:nvCxnSpPr>
        <p:spPr>
          <a:xfrm rot="16200000" flipH="1">
            <a:off x="2691607" y="49553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2247900" y="4838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581400" y="5257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665" name="TextBox 18"/>
          <p:cNvSpPr txBox="1">
            <a:spLocks noChangeArrowheads="1"/>
          </p:cNvSpPr>
          <p:nvPr/>
        </p:nvSpPr>
        <p:spPr bwMode="auto">
          <a:xfrm>
            <a:off x="3733800" y="53340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sp>
        <p:nvSpPr>
          <p:cNvPr id="20" name="Oval 19"/>
          <p:cNvSpPr/>
          <p:nvPr/>
        </p:nvSpPr>
        <p:spPr>
          <a:xfrm>
            <a:off x="4495800" y="51927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667" name="TextBox 20"/>
          <p:cNvSpPr txBox="1">
            <a:spLocks noChangeArrowheads="1"/>
          </p:cNvSpPr>
          <p:nvPr/>
        </p:nvSpPr>
        <p:spPr bwMode="auto">
          <a:xfrm>
            <a:off x="4648200" y="5268914"/>
            <a:ext cx="381000" cy="369887"/>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22" name="Straight Connector 21"/>
          <p:cNvCxnSpPr>
            <a:endCxn id="20" idx="1"/>
          </p:cNvCxnSpPr>
          <p:nvPr/>
        </p:nvCxnSpPr>
        <p:spPr>
          <a:xfrm rot="16200000" flipH="1">
            <a:off x="4291013" y="49672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3848100" y="49149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562600" y="5027612"/>
            <a:ext cx="434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5" name="Straight Connector 24"/>
          <p:cNvCxnSpPr/>
          <p:nvPr/>
        </p:nvCxnSpPr>
        <p:spPr>
          <a:xfrm rot="5400000">
            <a:off x="6057901" y="5294313"/>
            <a:ext cx="5334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7657307" y="5293519"/>
            <a:ext cx="533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8266907" y="5293519"/>
            <a:ext cx="533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74" name="TextBox 10"/>
          <p:cNvSpPr txBox="1">
            <a:spLocks noChangeArrowheads="1"/>
          </p:cNvSpPr>
          <p:nvPr/>
        </p:nvSpPr>
        <p:spPr bwMode="auto">
          <a:xfrm>
            <a:off x="5827714" y="5176175"/>
            <a:ext cx="457200" cy="369887"/>
          </a:xfrm>
          <a:prstGeom prst="rect">
            <a:avLst/>
          </a:prstGeom>
          <a:noFill/>
          <a:ln w="9525">
            <a:noFill/>
            <a:miter lim="800000"/>
            <a:headEnd/>
            <a:tailEnd/>
          </a:ln>
        </p:spPr>
        <p:txBody>
          <a:bodyPr>
            <a:spAutoFit/>
          </a:bodyPr>
          <a:lstStyle/>
          <a:p>
            <a:r>
              <a:rPr lang="en-US" dirty="0">
                <a:latin typeface="Calibri" pitchFamily="34" charset="0"/>
              </a:rPr>
              <a:t>A</a:t>
            </a:r>
          </a:p>
        </p:txBody>
      </p:sp>
      <p:sp>
        <p:nvSpPr>
          <p:cNvPr id="27675" name="TextBox 11"/>
          <p:cNvSpPr txBox="1">
            <a:spLocks noChangeArrowheads="1"/>
          </p:cNvSpPr>
          <p:nvPr/>
        </p:nvSpPr>
        <p:spPr bwMode="auto">
          <a:xfrm>
            <a:off x="6324600" y="5191126"/>
            <a:ext cx="457200" cy="369887"/>
          </a:xfrm>
          <a:prstGeom prst="rect">
            <a:avLst/>
          </a:prstGeom>
          <a:noFill/>
          <a:ln w="9525">
            <a:noFill/>
            <a:miter lim="800000"/>
            <a:headEnd/>
            <a:tailEnd/>
          </a:ln>
        </p:spPr>
        <p:txBody>
          <a:bodyPr>
            <a:spAutoFit/>
          </a:bodyPr>
          <a:lstStyle/>
          <a:p>
            <a:r>
              <a:rPr lang="en-US">
                <a:latin typeface="Calibri" pitchFamily="34" charset="0"/>
              </a:rPr>
              <a:t>B</a:t>
            </a:r>
          </a:p>
        </p:txBody>
      </p:sp>
      <p:sp>
        <p:nvSpPr>
          <p:cNvPr id="27676" name="TextBox 12"/>
          <p:cNvSpPr txBox="1">
            <a:spLocks noChangeArrowheads="1"/>
          </p:cNvSpPr>
          <p:nvPr/>
        </p:nvSpPr>
        <p:spPr bwMode="auto">
          <a:xfrm>
            <a:off x="6858000" y="5180012"/>
            <a:ext cx="457200" cy="369888"/>
          </a:xfrm>
          <a:prstGeom prst="rect">
            <a:avLst/>
          </a:prstGeom>
          <a:noFill/>
          <a:ln w="9525">
            <a:noFill/>
            <a:miter lim="800000"/>
            <a:headEnd/>
            <a:tailEnd/>
          </a:ln>
        </p:spPr>
        <p:txBody>
          <a:bodyPr>
            <a:spAutoFit/>
          </a:bodyPr>
          <a:lstStyle/>
          <a:p>
            <a:r>
              <a:rPr lang="en-US">
                <a:latin typeface="Calibri" pitchFamily="34" charset="0"/>
              </a:rPr>
              <a:t>E</a:t>
            </a:r>
          </a:p>
        </p:txBody>
      </p:sp>
      <p:sp>
        <p:nvSpPr>
          <p:cNvPr id="27677" name="TextBox 23"/>
          <p:cNvSpPr txBox="1">
            <a:spLocks noChangeArrowheads="1"/>
          </p:cNvSpPr>
          <p:nvPr/>
        </p:nvSpPr>
        <p:spPr bwMode="auto">
          <a:xfrm>
            <a:off x="6400800" y="4733926"/>
            <a:ext cx="457200" cy="369887"/>
          </a:xfrm>
          <a:prstGeom prst="rect">
            <a:avLst/>
          </a:prstGeom>
          <a:noFill/>
          <a:ln w="9525">
            <a:noFill/>
            <a:miter lim="800000"/>
            <a:headEnd/>
            <a:tailEnd/>
          </a:ln>
        </p:spPr>
        <p:txBody>
          <a:bodyPr>
            <a:spAutoFit/>
          </a:bodyPr>
          <a:lstStyle/>
          <a:p>
            <a:r>
              <a:rPr lang="en-US">
                <a:latin typeface="Calibri" pitchFamily="34" charset="0"/>
              </a:rPr>
              <a:t>1</a:t>
            </a:r>
          </a:p>
        </p:txBody>
      </p:sp>
      <p:sp>
        <p:nvSpPr>
          <p:cNvPr id="27678" name="TextBox 24"/>
          <p:cNvSpPr txBox="1">
            <a:spLocks noChangeArrowheads="1"/>
          </p:cNvSpPr>
          <p:nvPr/>
        </p:nvSpPr>
        <p:spPr bwMode="auto">
          <a:xfrm>
            <a:off x="6934200" y="4722812"/>
            <a:ext cx="457200" cy="369888"/>
          </a:xfrm>
          <a:prstGeom prst="rect">
            <a:avLst/>
          </a:prstGeom>
          <a:noFill/>
          <a:ln w="9525">
            <a:noFill/>
            <a:miter lim="800000"/>
            <a:headEnd/>
            <a:tailEnd/>
          </a:ln>
        </p:spPr>
        <p:txBody>
          <a:bodyPr>
            <a:spAutoFit/>
          </a:bodyPr>
          <a:lstStyle/>
          <a:p>
            <a:r>
              <a:rPr lang="en-US">
                <a:latin typeface="Calibri" pitchFamily="34" charset="0"/>
              </a:rPr>
              <a:t>2</a:t>
            </a:r>
          </a:p>
        </p:txBody>
      </p:sp>
      <p:sp>
        <p:nvSpPr>
          <p:cNvPr id="27679" name="TextBox 25"/>
          <p:cNvSpPr txBox="1">
            <a:spLocks noChangeArrowheads="1"/>
          </p:cNvSpPr>
          <p:nvPr/>
        </p:nvSpPr>
        <p:spPr bwMode="auto">
          <a:xfrm>
            <a:off x="7467600" y="4722812"/>
            <a:ext cx="457200" cy="369888"/>
          </a:xfrm>
          <a:prstGeom prst="rect">
            <a:avLst/>
          </a:prstGeom>
          <a:noFill/>
          <a:ln w="9525">
            <a:noFill/>
            <a:miter lim="800000"/>
            <a:headEnd/>
            <a:tailEnd/>
          </a:ln>
        </p:spPr>
        <p:txBody>
          <a:bodyPr>
            <a:spAutoFit/>
          </a:bodyPr>
          <a:lstStyle/>
          <a:p>
            <a:r>
              <a:rPr lang="en-US">
                <a:latin typeface="Calibri" pitchFamily="34" charset="0"/>
              </a:rPr>
              <a:t>3</a:t>
            </a:r>
          </a:p>
        </p:txBody>
      </p:sp>
      <p:sp>
        <p:nvSpPr>
          <p:cNvPr id="27680" name="TextBox 26"/>
          <p:cNvSpPr txBox="1">
            <a:spLocks noChangeArrowheads="1"/>
          </p:cNvSpPr>
          <p:nvPr/>
        </p:nvSpPr>
        <p:spPr bwMode="auto">
          <a:xfrm>
            <a:off x="8077200" y="4722812"/>
            <a:ext cx="457200" cy="369888"/>
          </a:xfrm>
          <a:prstGeom prst="rect">
            <a:avLst/>
          </a:prstGeom>
          <a:noFill/>
          <a:ln w="9525">
            <a:noFill/>
            <a:miter lim="800000"/>
            <a:headEnd/>
            <a:tailEnd/>
          </a:ln>
        </p:spPr>
        <p:txBody>
          <a:bodyPr>
            <a:spAutoFit/>
          </a:bodyPr>
          <a:lstStyle/>
          <a:p>
            <a:r>
              <a:rPr lang="en-US">
                <a:latin typeface="Calibri" pitchFamily="34" charset="0"/>
              </a:rPr>
              <a:t>4</a:t>
            </a:r>
          </a:p>
        </p:txBody>
      </p:sp>
      <p:sp>
        <p:nvSpPr>
          <p:cNvPr id="27681" name="TextBox 27"/>
          <p:cNvSpPr txBox="1">
            <a:spLocks noChangeArrowheads="1"/>
          </p:cNvSpPr>
          <p:nvPr/>
        </p:nvSpPr>
        <p:spPr bwMode="auto">
          <a:xfrm>
            <a:off x="9296400" y="4722812"/>
            <a:ext cx="457200" cy="369888"/>
          </a:xfrm>
          <a:prstGeom prst="rect">
            <a:avLst/>
          </a:prstGeom>
          <a:noFill/>
          <a:ln w="9525">
            <a:noFill/>
            <a:miter lim="800000"/>
            <a:headEnd/>
            <a:tailEnd/>
          </a:ln>
        </p:spPr>
        <p:txBody>
          <a:bodyPr>
            <a:spAutoFit/>
          </a:bodyPr>
          <a:lstStyle/>
          <a:p>
            <a:r>
              <a:rPr lang="en-US">
                <a:latin typeface="Calibri" pitchFamily="34" charset="0"/>
              </a:rPr>
              <a:t>6</a:t>
            </a:r>
          </a:p>
        </p:txBody>
      </p:sp>
      <p:sp>
        <p:nvSpPr>
          <p:cNvPr id="27682" name="TextBox 28"/>
          <p:cNvSpPr txBox="1">
            <a:spLocks noChangeArrowheads="1"/>
          </p:cNvSpPr>
          <p:nvPr/>
        </p:nvSpPr>
        <p:spPr bwMode="auto">
          <a:xfrm>
            <a:off x="5791200" y="4722812"/>
            <a:ext cx="4572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37" name="Straight Connector 36"/>
          <p:cNvCxnSpPr/>
          <p:nvPr/>
        </p:nvCxnSpPr>
        <p:spPr>
          <a:xfrm rot="5400000">
            <a:off x="7049294" y="5293518"/>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6514307" y="5293519"/>
            <a:ext cx="533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8878094" y="5293518"/>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86" name="TextBox 27"/>
          <p:cNvSpPr txBox="1">
            <a:spLocks noChangeArrowheads="1"/>
          </p:cNvSpPr>
          <p:nvPr/>
        </p:nvSpPr>
        <p:spPr bwMode="auto">
          <a:xfrm>
            <a:off x="8686800" y="4733926"/>
            <a:ext cx="457200" cy="369887"/>
          </a:xfrm>
          <a:prstGeom prst="rect">
            <a:avLst/>
          </a:prstGeom>
          <a:noFill/>
          <a:ln w="9525">
            <a:noFill/>
            <a:miter lim="800000"/>
            <a:headEnd/>
            <a:tailEnd/>
          </a:ln>
        </p:spPr>
        <p:txBody>
          <a:bodyPr>
            <a:spAutoFit/>
          </a:bodyPr>
          <a:lstStyle/>
          <a:p>
            <a:r>
              <a:rPr lang="en-US">
                <a:latin typeface="Calibri" pitchFamily="34" charset="0"/>
              </a:rPr>
              <a:t>5</a:t>
            </a:r>
          </a:p>
        </p:txBody>
      </p:sp>
      <p:sp>
        <p:nvSpPr>
          <p:cNvPr id="27687" name="TextBox 12"/>
          <p:cNvSpPr txBox="1">
            <a:spLocks noChangeArrowheads="1"/>
          </p:cNvSpPr>
          <p:nvPr/>
        </p:nvSpPr>
        <p:spPr bwMode="auto">
          <a:xfrm>
            <a:off x="8686800" y="5191126"/>
            <a:ext cx="457200" cy="369887"/>
          </a:xfrm>
          <a:prstGeom prst="rect">
            <a:avLst/>
          </a:prstGeom>
          <a:noFill/>
          <a:ln w="9525">
            <a:noFill/>
            <a:miter lim="800000"/>
            <a:headEnd/>
            <a:tailEnd/>
          </a:ln>
        </p:spPr>
        <p:txBody>
          <a:bodyPr>
            <a:spAutoFit/>
          </a:bodyPr>
          <a:lstStyle/>
          <a:p>
            <a:r>
              <a:rPr lang="en-US">
                <a:latin typeface="Calibri" pitchFamily="34" charset="0"/>
              </a:rPr>
              <a:t>F</a:t>
            </a:r>
          </a:p>
        </p:txBody>
      </p:sp>
      <p:sp>
        <p:nvSpPr>
          <p:cNvPr id="27688" name="TextBox 12"/>
          <p:cNvSpPr txBox="1">
            <a:spLocks noChangeArrowheads="1"/>
          </p:cNvSpPr>
          <p:nvPr/>
        </p:nvSpPr>
        <p:spPr bwMode="auto">
          <a:xfrm>
            <a:off x="7467600" y="5180012"/>
            <a:ext cx="457200" cy="369888"/>
          </a:xfrm>
          <a:prstGeom prst="rect">
            <a:avLst/>
          </a:prstGeom>
          <a:noFill/>
          <a:ln w="9525">
            <a:noFill/>
            <a:miter lim="800000"/>
            <a:headEnd/>
            <a:tailEnd/>
          </a:ln>
        </p:spPr>
        <p:txBody>
          <a:bodyPr>
            <a:spAutoFit/>
          </a:bodyPr>
          <a:lstStyle/>
          <a:p>
            <a:r>
              <a:rPr lang="en-US">
                <a:latin typeface="Calibri" pitchFamily="34" charset="0"/>
              </a:rPr>
              <a:t>C</a:t>
            </a:r>
          </a:p>
        </p:txBody>
      </p:sp>
      <p:sp>
        <p:nvSpPr>
          <p:cNvPr id="27689" name="TextBox 12"/>
          <p:cNvSpPr txBox="1">
            <a:spLocks noChangeArrowheads="1"/>
          </p:cNvSpPr>
          <p:nvPr/>
        </p:nvSpPr>
        <p:spPr bwMode="auto">
          <a:xfrm>
            <a:off x="8077200" y="5180012"/>
            <a:ext cx="457200" cy="369888"/>
          </a:xfrm>
          <a:prstGeom prst="rect">
            <a:avLst/>
          </a:prstGeom>
          <a:noFill/>
          <a:ln w="9525">
            <a:noFill/>
            <a:miter lim="800000"/>
            <a:headEnd/>
            <a:tailEnd/>
          </a:ln>
        </p:spPr>
        <p:txBody>
          <a:bodyPr>
            <a:spAutoFit/>
          </a:bodyPr>
          <a:lstStyle/>
          <a:p>
            <a:r>
              <a:rPr lang="en-US">
                <a:latin typeface="Calibri" pitchFamily="34" charset="0"/>
              </a:rPr>
              <a:t>D</a:t>
            </a:r>
          </a:p>
        </p:txBody>
      </p:sp>
      <p:sp>
        <p:nvSpPr>
          <p:cNvPr id="27690" name="TextBox 12"/>
          <p:cNvSpPr txBox="1">
            <a:spLocks noChangeArrowheads="1"/>
          </p:cNvSpPr>
          <p:nvPr/>
        </p:nvSpPr>
        <p:spPr bwMode="auto">
          <a:xfrm>
            <a:off x="9296400" y="5191126"/>
            <a:ext cx="457200" cy="369887"/>
          </a:xfrm>
          <a:prstGeom prst="rect">
            <a:avLst/>
          </a:prstGeom>
          <a:noFill/>
          <a:ln w="9525">
            <a:noFill/>
            <a:miter lim="800000"/>
            <a:headEnd/>
            <a:tailEnd/>
          </a:ln>
        </p:spPr>
        <p:txBody>
          <a:bodyPr>
            <a:spAutoFit/>
          </a:bodyPr>
          <a:lstStyle/>
          <a:p>
            <a:r>
              <a:rPr lang="en-US">
                <a:latin typeface="Calibri" pitchFamily="34" charset="0"/>
              </a:rPr>
              <a:t>G</a:t>
            </a:r>
          </a:p>
        </p:txBody>
      </p:sp>
      <p:sp>
        <p:nvSpPr>
          <p:cNvPr id="27691" name="TextBox 28"/>
          <p:cNvSpPr txBox="1">
            <a:spLocks noChangeArrowheads="1"/>
          </p:cNvSpPr>
          <p:nvPr/>
        </p:nvSpPr>
        <p:spPr bwMode="auto">
          <a:xfrm>
            <a:off x="2819400" y="3733800"/>
            <a:ext cx="457200" cy="369888"/>
          </a:xfrm>
          <a:prstGeom prst="rect">
            <a:avLst/>
          </a:prstGeom>
          <a:noFill/>
          <a:ln w="9525">
            <a:noFill/>
            <a:miter lim="800000"/>
            <a:headEnd/>
            <a:tailEnd/>
          </a:ln>
        </p:spPr>
        <p:txBody>
          <a:bodyPr>
            <a:spAutoFit/>
          </a:bodyPr>
          <a:lstStyle/>
          <a:p>
            <a:r>
              <a:rPr lang="en-US">
                <a:latin typeface="Calibri" pitchFamily="34" charset="0"/>
              </a:rPr>
              <a:t>0</a:t>
            </a:r>
          </a:p>
        </p:txBody>
      </p:sp>
      <p:sp>
        <p:nvSpPr>
          <p:cNvPr id="27692" name="TextBox 28"/>
          <p:cNvSpPr txBox="1">
            <a:spLocks noChangeArrowheads="1"/>
          </p:cNvSpPr>
          <p:nvPr/>
        </p:nvSpPr>
        <p:spPr bwMode="auto">
          <a:xfrm>
            <a:off x="2133600" y="4506914"/>
            <a:ext cx="457200" cy="369887"/>
          </a:xfrm>
          <a:prstGeom prst="rect">
            <a:avLst/>
          </a:prstGeom>
          <a:noFill/>
          <a:ln w="9525">
            <a:noFill/>
            <a:miter lim="800000"/>
            <a:headEnd/>
            <a:tailEnd/>
          </a:ln>
        </p:spPr>
        <p:txBody>
          <a:bodyPr>
            <a:spAutoFit/>
          </a:bodyPr>
          <a:lstStyle/>
          <a:p>
            <a:r>
              <a:rPr lang="en-US">
                <a:latin typeface="Calibri" pitchFamily="34" charset="0"/>
              </a:rPr>
              <a:t>1</a:t>
            </a:r>
          </a:p>
        </p:txBody>
      </p:sp>
      <p:sp>
        <p:nvSpPr>
          <p:cNvPr id="27693" name="TextBox 28"/>
          <p:cNvSpPr txBox="1">
            <a:spLocks noChangeArrowheads="1"/>
          </p:cNvSpPr>
          <p:nvPr/>
        </p:nvSpPr>
        <p:spPr bwMode="auto">
          <a:xfrm>
            <a:off x="3581400" y="4506914"/>
            <a:ext cx="457200" cy="369887"/>
          </a:xfrm>
          <a:prstGeom prst="rect">
            <a:avLst/>
          </a:prstGeom>
          <a:noFill/>
          <a:ln w="9525">
            <a:noFill/>
            <a:miter lim="800000"/>
            <a:headEnd/>
            <a:tailEnd/>
          </a:ln>
        </p:spPr>
        <p:txBody>
          <a:bodyPr>
            <a:spAutoFit/>
          </a:bodyPr>
          <a:lstStyle/>
          <a:p>
            <a:r>
              <a:rPr lang="en-US">
                <a:latin typeface="Calibri" pitchFamily="34" charset="0"/>
              </a:rPr>
              <a:t>2</a:t>
            </a:r>
          </a:p>
        </p:txBody>
      </p:sp>
      <p:sp>
        <p:nvSpPr>
          <p:cNvPr id="27694" name="TextBox 28"/>
          <p:cNvSpPr txBox="1">
            <a:spLocks noChangeArrowheads="1"/>
          </p:cNvSpPr>
          <p:nvPr/>
        </p:nvSpPr>
        <p:spPr bwMode="auto">
          <a:xfrm>
            <a:off x="2133600" y="5573714"/>
            <a:ext cx="457200" cy="369887"/>
          </a:xfrm>
          <a:prstGeom prst="rect">
            <a:avLst/>
          </a:prstGeom>
          <a:noFill/>
          <a:ln w="9525">
            <a:noFill/>
            <a:miter lim="800000"/>
            <a:headEnd/>
            <a:tailEnd/>
          </a:ln>
        </p:spPr>
        <p:txBody>
          <a:bodyPr>
            <a:spAutoFit/>
          </a:bodyPr>
          <a:lstStyle/>
          <a:p>
            <a:r>
              <a:rPr lang="en-US">
                <a:latin typeface="Calibri" pitchFamily="34" charset="0"/>
              </a:rPr>
              <a:t>3</a:t>
            </a:r>
          </a:p>
        </p:txBody>
      </p:sp>
      <p:sp>
        <p:nvSpPr>
          <p:cNvPr id="27695" name="TextBox 28"/>
          <p:cNvSpPr txBox="1">
            <a:spLocks noChangeArrowheads="1"/>
          </p:cNvSpPr>
          <p:nvPr/>
        </p:nvSpPr>
        <p:spPr bwMode="auto">
          <a:xfrm>
            <a:off x="3048000" y="5573714"/>
            <a:ext cx="457200" cy="369887"/>
          </a:xfrm>
          <a:prstGeom prst="rect">
            <a:avLst/>
          </a:prstGeom>
          <a:noFill/>
          <a:ln w="9525">
            <a:noFill/>
            <a:miter lim="800000"/>
            <a:headEnd/>
            <a:tailEnd/>
          </a:ln>
        </p:spPr>
        <p:txBody>
          <a:bodyPr>
            <a:spAutoFit/>
          </a:bodyPr>
          <a:lstStyle/>
          <a:p>
            <a:r>
              <a:rPr lang="en-US">
                <a:latin typeface="Calibri" pitchFamily="34" charset="0"/>
              </a:rPr>
              <a:t>4</a:t>
            </a:r>
          </a:p>
        </p:txBody>
      </p:sp>
      <p:sp>
        <p:nvSpPr>
          <p:cNvPr id="27696" name="TextBox 28"/>
          <p:cNvSpPr txBox="1">
            <a:spLocks noChangeArrowheads="1"/>
          </p:cNvSpPr>
          <p:nvPr/>
        </p:nvSpPr>
        <p:spPr bwMode="auto">
          <a:xfrm>
            <a:off x="3733800" y="5649914"/>
            <a:ext cx="457200" cy="369887"/>
          </a:xfrm>
          <a:prstGeom prst="rect">
            <a:avLst/>
          </a:prstGeom>
          <a:noFill/>
          <a:ln w="9525">
            <a:noFill/>
            <a:miter lim="800000"/>
            <a:headEnd/>
            <a:tailEnd/>
          </a:ln>
        </p:spPr>
        <p:txBody>
          <a:bodyPr>
            <a:spAutoFit/>
          </a:bodyPr>
          <a:lstStyle/>
          <a:p>
            <a:r>
              <a:rPr lang="en-US">
                <a:latin typeface="Calibri" pitchFamily="34" charset="0"/>
              </a:rPr>
              <a:t>5</a:t>
            </a:r>
          </a:p>
        </p:txBody>
      </p:sp>
      <p:sp>
        <p:nvSpPr>
          <p:cNvPr id="27697" name="TextBox 28"/>
          <p:cNvSpPr txBox="1">
            <a:spLocks noChangeArrowheads="1"/>
          </p:cNvSpPr>
          <p:nvPr/>
        </p:nvSpPr>
        <p:spPr bwMode="auto">
          <a:xfrm>
            <a:off x="4648200" y="5638800"/>
            <a:ext cx="457200" cy="369888"/>
          </a:xfrm>
          <a:prstGeom prst="rect">
            <a:avLst/>
          </a:prstGeom>
          <a:noFill/>
          <a:ln w="9525">
            <a:noFill/>
            <a:miter lim="800000"/>
            <a:headEnd/>
            <a:tailEnd/>
          </a:ln>
        </p:spPr>
        <p:txBody>
          <a:bodyPr>
            <a:spAutoFit/>
          </a:bodyPr>
          <a:lstStyle/>
          <a:p>
            <a:r>
              <a:rPr lang="en-US">
                <a:latin typeface="Calibri" pitchFamily="34" charset="0"/>
              </a:rPr>
              <a:t>6</a:t>
            </a:r>
          </a:p>
        </p:txBody>
      </p:sp>
      <p:sp>
        <p:nvSpPr>
          <p:cNvPr id="2" name="Rectangle 1"/>
          <p:cNvSpPr/>
          <p:nvPr/>
        </p:nvSpPr>
        <p:spPr>
          <a:xfrm>
            <a:off x="1496483" y="935018"/>
            <a:ext cx="9381068" cy="2677656"/>
          </a:xfrm>
          <a:prstGeom prst="rect">
            <a:avLst/>
          </a:prstGeom>
        </p:spPr>
        <p:txBody>
          <a:bodyPr wrap="square">
            <a:spAutoFit/>
          </a:bodyPr>
          <a:lstStyle/>
          <a:p>
            <a:pPr algn="just"/>
            <a:r>
              <a:rPr lang="en-US" sz="2400" dirty="0"/>
              <a:t>A single array can be used to represent a binary tree.</a:t>
            </a:r>
          </a:p>
          <a:p>
            <a:pPr algn="just"/>
            <a:r>
              <a:rPr lang="en-US" sz="2400" dirty="0"/>
              <a:t>Nodes are numbered / indexed according to a scheme giving 0 to root. Then all the nodes are numbered from left to right level by level from top to bottom. Empty nodes are also numbered. Then each node having an index </a:t>
            </a:r>
            <a:r>
              <a:rPr lang="en-US" sz="2400" dirty="0" err="1"/>
              <a:t>i</a:t>
            </a:r>
            <a:r>
              <a:rPr lang="en-US" sz="2400" dirty="0"/>
              <a:t> is put into the array as its </a:t>
            </a:r>
            <a:r>
              <a:rPr lang="en-US" sz="2400" dirty="0" err="1"/>
              <a:t>ith</a:t>
            </a:r>
            <a:r>
              <a:rPr lang="en-US" sz="2400" dirty="0"/>
              <a:t> element.</a:t>
            </a:r>
          </a:p>
          <a:p>
            <a:pPr algn="just"/>
            <a:r>
              <a:rPr lang="en-US" sz="2400" dirty="0"/>
              <a:t>In the figure shown below the nodes of binary tree are numbered according to the given scheme.</a:t>
            </a:r>
          </a:p>
        </p:txBody>
      </p:sp>
    </p:spTree>
    <p:extLst>
      <p:ext uri="{BB962C8B-B14F-4D97-AF65-F5344CB8AC3E}">
        <p14:creationId xmlns="" xmlns:p14="http://schemas.microsoft.com/office/powerpoint/2010/main" val="1464694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Content Placeholder 2"/>
          <p:cNvSpPr>
            <a:spLocks noGrp="1"/>
          </p:cNvSpPr>
          <p:nvPr>
            <p:ph idx="1"/>
          </p:nvPr>
        </p:nvSpPr>
        <p:spPr>
          <a:xfrm>
            <a:off x="1676400" y="152400"/>
            <a:ext cx="8839200" cy="6553200"/>
          </a:xfrm>
        </p:spPr>
        <p:txBody>
          <a:bodyPr>
            <a:normAutofit lnSpcReduction="10000"/>
          </a:bodyPr>
          <a:lstStyle/>
          <a:p>
            <a:pPr>
              <a:buFont typeface="Arial" charset="0"/>
              <a:buNone/>
            </a:pP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buFont typeface="Arial" charset="0"/>
              <a:buNone/>
            </a:pPr>
            <a:r>
              <a:rPr lang="en-US" sz="2800" dirty="0">
                <a:latin typeface="Times New Roman" pitchFamily="18" charset="0"/>
                <a:cs typeface="Times New Roman" pitchFamily="18" charset="0"/>
              </a:rPr>
              <a:t>				</a:t>
            </a:r>
          </a:p>
          <a:p>
            <a:r>
              <a:rPr lang="en-US" sz="2800" dirty="0">
                <a:latin typeface="Times New Roman" pitchFamily="18" charset="0"/>
                <a:cs typeface="Times New Roman" pitchFamily="18" charset="0"/>
              </a:rPr>
              <a:t>Given the position ‘</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 any node, 2i+1 gives the position of left child and 2i+2 gives the position of right child.</a:t>
            </a:r>
          </a:p>
          <a:p>
            <a:pPr>
              <a:buFont typeface="Arial" charset="0"/>
              <a:buNone/>
            </a:pPr>
            <a:r>
              <a:rPr lang="en-US" sz="2800" dirty="0">
                <a:latin typeface="Times New Roman" pitchFamily="18" charset="0"/>
                <a:cs typeface="Times New Roman" pitchFamily="18" charset="0"/>
              </a:rPr>
              <a:t>	In the above diagram, B’s position is 1. 2*1+2 gives 4, which is the position of its right child D.</a:t>
            </a:r>
          </a:p>
          <a:p>
            <a:r>
              <a:rPr lang="en-US" sz="2800" dirty="0">
                <a:latin typeface="Times New Roman" pitchFamily="18" charset="0"/>
                <a:cs typeface="Times New Roman" pitchFamily="18" charset="0"/>
              </a:rPr>
              <a:t>Given the position ‘</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 of any node, (i-1)/2 gives the position of its father.</a:t>
            </a:r>
          </a:p>
          <a:p>
            <a:pPr>
              <a:buFont typeface="Arial" charset="0"/>
              <a:buNone/>
            </a:pPr>
            <a:r>
              <a:rPr lang="en-US" sz="2800" dirty="0">
                <a:latin typeface="Times New Roman" pitchFamily="18" charset="0"/>
                <a:cs typeface="Times New Roman" pitchFamily="18" charset="0"/>
              </a:rPr>
              <a:t>	Position of E is 2. (2-1)/2 gives 0, which is the position of its father A.    				</a:t>
            </a:r>
          </a:p>
        </p:txBody>
      </p:sp>
      <p:sp>
        <p:nvSpPr>
          <p:cNvPr id="4" name="Oval 3"/>
          <p:cNvSpPr/>
          <p:nvPr/>
        </p:nvSpPr>
        <p:spPr>
          <a:xfrm>
            <a:off x="3124200" y="45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675" name="TextBox 4"/>
          <p:cNvSpPr txBox="1">
            <a:spLocks noChangeArrowheads="1"/>
          </p:cNvSpPr>
          <p:nvPr/>
        </p:nvSpPr>
        <p:spPr bwMode="auto">
          <a:xfrm>
            <a:off x="3276600" y="5334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2438400" y="1219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677" name="TextBox 6"/>
          <p:cNvSpPr txBox="1">
            <a:spLocks noChangeArrowheads="1"/>
          </p:cNvSpPr>
          <p:nvPr/>
        </p:nvSpPr>
        <p:spPr bwMode="auto">
          <a:xfrm>
            <a:off x="2590800" y="12954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3886200" y="1219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679" name="TextBox 8"/>
          <p:cNvSpPr txBox="1">
            <a:spLocks noChangeArrowheads="1"/>
          </p:cNvSpPr>
          <p:nvPr/>
        </p:nvSpPr>
        <p:spPr bwMode="auto">
          <a:xfrm>
            <a:off x="4038600" y="12954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2" name="Oval 11"/>
          <p:cNvSpPr/>
          <p:nvPr/>
        </p:nvSpPr>
        <p:spPr>
          <a:xfrm>
            <a:off x="28956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681" name="TextBox 12"/>
          <p:cNvSpPr txBox="1">
            <a:spLocks noChangeArrowheads="1"/>
          </p:cNvSpPr>
          <p:nvPr/>
        </p:nvSpPr>
        <p:spPr bwMode="auto">
          <a:xfrm>
            <a:off x="3048000" y="20574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p:cNvCxnSpPr>
          <p:nvPr/>
        </p:nvCxnSpPr>
        <p:spPr>
          <a:xfrm rot="5400000">
            <a:off x="2792413" y="7985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3505200" y="914401"/>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8677" idx="2"/>
            <a:endCxn id="12" idx="1"/>
          </p:cNvCxnSpPr>
          <p:nvPr/>
        </p:nvCxnSpPr>
        <p:spPr>
          <a:xfrm rot="16200000" flipH="1">
            <a:off x="2691607" y="17549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4495800" y="1992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686" name="TextBox 20"/>
          <p:cNvSpPr txBox="1">
            <a:spLocks noChangeArrowheads="1"/>
          </p:cNvSpPr>
          <p:nvPr/>
        </p:nvSpPr>
        <p:spPr bwMode="auto">
          <a:xfrm>
            <a:off x="4648200" y="2068514"/>
            <a:ext cx="381000" cy="369887"/>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22" name="Straight Connector 21"/>
          <p:cNvCxnSpPr>
            <a:endCxn id="20" idx="1"/>
          </p:cNvCxnSpPr>
          <p:nvPr/>
        </p:nvCxnSpPr>
        <p:spPr>
          <a:xfrm rot="16200000" flipH="1">
            <a:off x="4291013" y="17668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562600" y="1066800"/>
            <a:ext cx="434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5" name="Straight Connector 24"/>
          <p:cNvCxnSpPr/>
          <p:nvPr/>
        </p:nvCxnSpPr>
        <p:spPr>
          <a:xfrm rot="5400000">
            <a:off x="6057901" y="1333501"/>
            <a:ext cx="5334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7657307" y="1332707"/>
            <a:ext cx="533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8266907" y="1332707"/>
            <a:ext cx="533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692" name="TextBox 10"/>
          <p:cNvSpPr txBox="1">
            <a:spLocks noChangeArrowheads="1"/>
          </p:cNvSpPr>
          <p:nvPr/>
        </p:nvSpPr>
        <p:spPr bwMode="auto">
          <a:xfrm>
            <a:off x="5715000" y="1230314"/>
            <a:ext cx="457200" cy="369887"/>
          </a:xfrm>
          <a:prstGeom prst="rect">
            <a:avLst/>
          </a:prstGeom>
          <a:noFill/>
          <a:ln w="9525">
            <a:noFill/>
            <a:miter lim="800000"/>
            <a:headEnd/>
            <a:tailEnd/>
          </a:ln>
        </p:spPr>
        <p:txBody>
          <a:bodyPr>
            <a:spAutoFit/>
          </a:bodyPr>
          <a:lstStyle/>
          <a:p>
            <a:r>
              <a:rPr lang="en-US">
                <a:latin typeface="Calibri" pitchFamily="34" charset="0"/>
              </a:rPr>
              <a:t>A</a:t>
            </a:r>
          </a:p>
        </p:txBody>
      </p:sp>
      <p:sp>
        <p:nvSpPr>
          <p:cNvPr id="28693" name="TextBox 11"/>
          <p:cNvSpPr txBox="1">
            <a:spLocks noChangeArrowheads="1"/>
          </p:cNvSpPr>
          <p:nvPr/>
        </p:nvSpPr>
        <p:spPr bwMode="auto">
          <a:xfrm>
            <a:off x="6324600" y="1230314"/>
            <a:ext cx="457200" cy="369887"/>
          </a:xfrm>
          <a:prstGeom prst="rect">
            <a:avLst/>
          </a:prstGeom>
          <a:noFill/>
          <a:ln w="9525">
            <a:noFill/>
            <a:miter lim="800000"/>
            <a:headEnd/>
            <a:tailEnd/>
          </a:ln>
        </p:spPr>
        <p:txBody>
          <a:bodyPr>
            <a:spAutoFit/>
          </a:bodyPr>
          <a:lstStyle/>
          <a:p>
            <a:r>
              <a:rPr lang="en-US">
                <a:latin typeface="Calibri" pitchFamily="34" charset="0"/>
              </a:rPr>
              <a:t>B</a:t>
            </a:r>
          </a:p>
        </p:txBody>
      </p:sp>
      <p:sp>
        <p:nvSpPr>
          <p:cNvPr id="28694" name="TextBox 12"/>
          <p:cNvSpPr txBox="1">
            <a:spLocks noChangeArrowheads="1"/>
          </p:cNvSpPr>
          <p:nvPr/>
        </p:nvSpPr>
        <p:spPr bwMode="auto">
          <a:xfrm>
            <a:off x="6858000" y="1219200"/>
            <a:ext cx="457200" cy="369888"/>
          </a:xfrm>
          <a:prstGeom prst="rect">
            <a:avLst/>
          </a:prstGeom>
          <a:noFill/>
          <a:ln w="9525">
            <a:noFill/>
            <a:miter lim="800000"/>
            <a:headEnd/>
            <a:tailEnd/>
          </a:ln>
        </p:spPr>
        <p:txBody>
          <a:bodyPr>
            <a:spAutoFit/>
          </a:bodyPr>
          <a:lstStyle/>
          <a:p>
            <a:r>
              <a:rPr lang="en-US">
                <a:latin typeface="Calibri" pitchFamily="34" charset="0"/>
              </a:rPr>
              <a:t>E</a:t>
            </a:r>
          </a:p>
        </p:txBody>
      </p:sp>
      <p:sp>
        <p:nvSpPr>
          <p:cNvPr id="28695" name="TextBox 23"/>
          <p:cNvSpPr txBox="1">
            <a:spLocks noChangeArrowheads="1"/>
          </p:cNvSpPr>
          <p:nvPr/>
        </p:nvSpPr>
        <p:spPr bwMode="auto">
          <a:xfrm>
            <a:off x="6400800" y="773114"/>
            <a:ext cx="457200" cy="369887"/>
          </a:xfrm>
          <a:prstGeom prst="rect">
            <a:avLst/>
          </a:prstGeom>
          <a:noFill/>
          <a:ln w="9525">
            <a:noFill/>
            <a:miter lim="800000"/>
            <a:headEnd/>
            <a:tailEnd/>
          </a:ln>
        </p:spPr>
        <p:txBody>
          <a:bodyPr>
            <a:spAutoFit/>
          </a:bodyPr>
          <a:lstStyle/>
          <a:p>
            <a:r>
              <a:rPr lang="en-US">
                <a:latin typeface="Calibri" pitchFamily="34" charset="0"/>
              </a:rPr>
              <a:t>1</a:t>
            </a:r>
          </a:p>
        </p:txBody>
      </p:sp>
      <p:sp>
        <p:nvSpPr>
          <p:cNvPr id="28696" name="TextBox 24"/>
          <p:cNvSpPr txBox="1">
            <a:spLocks noChangeArrowheads="1"/>
          </p:cNvSpPr>
          <p:nvPr/>
        </p:nvSpPr>
        <p:spPr bwMode="auto">
          <a:xfrm>
            <a:off x="6934200" y="762000"/>
            <a:ext cx="457200" cy="369888"/>
          </a:xfrm>
          <a:prstGeom prst="rect">
            <a:avLst/>
          </a:prstGeom>
          <a:noFill/>
          <a:ln w="9525">
            <a:noFill/>
            <a:miter lim="800000"/>
            <a:headEnd/>
            <a:tailEnd/>
          </a:ln>
        </p:spPr>
        <p:txBody>
          <a:bodyPr>
            <a:spAutoFit/>
          </a:bodyPr>
          <a:lstStyle/>
          <a:p>
            <a:r>
              <a:rPr lang="en-US">
                <a:latin typeface="Calibri" pitchFamily="34" charset="0"/>
              </a:rPr>
              <a:t>2</a:t>
            </a:r>
          </a:p>
        </p:txBody>
      </p:sp>
      <p:sp>
        <p:nvSpPr>
          <p:cNvPr id="28697" name="TextBox 25"/>
          <p:cNvSpPr txBox="1">
            <a:spLocks noChangeArrowheads="1"/>
          </p:cNvSpPr>
          <p:nvPr/>
        </p:nvSpPr>
        <p:spPr bwMode="auto">
          <a:xfrm>
            <a:off x="7467600" y="762000"/>
            <a:ext cx="457200" cy="369888"/>
          </a:xfrm>
          <a:prstGeom prst="rect">
            <a:avLst/>
          </a:prstGeom>
          <a:noFill/>
          <a:ln w="9525">
            <a:noFill/>
            <a:miter lim="800000"/>
            <a:headEnd/>
            <a:tailEnd/>
          </a:ln>
        </p:spPr>
        <p:txBody>
          <a:bodyPr>
            <a:spAutoFit/>
          </a:bodyPr>
          <a:lstStyle/>
          <a:p>
            <a:r>
              <a:rPr lang="en-US">
                <a:latin typeface="Calibri" pitchFamily="34" charset="0"/>
              </a:rPr>
              <a:t>3</a:t>
            </a:r>
          </a:p>
        </p:txBody>
      </p:sp>
      <p:sp>
        <p:nvSpPr>
          <p:cNvPr id="28698" name="TextBox 26"/>
          <p:cNvSpPr txBox="1">
            <a:spLocks noChangeArrowheads="1"/>
          </p:cNvSpPr>
          <p:nvPr/>
        </p:nvSpPr>
        <p:spPr bwMode="auto">
          <a:xfrm>
            <a:off x="8077200" y="762000"/>
            <a:ext cx="457200" cy="369888"/>
          </a:xfrm>
          <a:prstGeom prst="rect">
            <a:avLst/>
          </a:prstGeom>
          <a:noFill/>
          <a:ln w="9525">
            <a:noFill/>
            <a:miter lim="800000"/>
            <a:headEnd/>
            <a:tailEnd/>
          </a:ln>
        </p:spPr>
        <p:txBody>
          <a:bodyPr>
            <a:spAutoFit/>
          </a:bodyPr>
          <a:lstStyle/>
          <a:p>
            <a:r>
              <a:rPr lang="en-US">
                <a:latin typeface="Calibri" pitchFamily="34" charset="0"/>
              </a:rPr>
              <a:t>4</a:t>
            </a:r>
          </a:p>
        </p:txBody>
      </p:sp>
      <p:sp>
        <p:nvSpPr>
          <p:cNvPr id="28699" name="TextBox 27"/>
          <p:cNvSpPr txBox="1">
            <a:spLocks noChangeArrowheads="1"/>
          </p:cNvSpPr>
          <p:nvPr/>
        </p:nvSpPr>
        <p:spPr bwMode="auto">
          <a:xfrm>
            <a:off x="9296400" y="762000"/>
            <a:ext cx="457200" cy="369888"/>
          </a:xfrm>
          <a:prstGeom prst="rect">
            <a:avLst/>
          </a:prstGeom>
          <a:noFill/>
          <a:ln w="9525">
            <a:noFill/>
            <a:miter lim="800000"/>
            <a:headEnd/>
            <a:tailEnd/>
          </a:ln>
        </p:spPr>
        <p:txBody>
          <a:bodyPr>
            <a:spAutoFit/>
          </a:bodyPr>
          <a:lstStyle/>
          <a:p>
            <a:r>
              <a:rPr lang="en-US">
                <a:latin typeface="Calibri" pitchFamily="34" charset="0"/>
              </a:rPr>
              <a:t>6</a:t>
            </a:r>
          </a:p>
        </p:txBody>
      </p:sp>
      <p:sp>
        <p:nvSpPr>
          <p:cNvPr id="28700" name="TextBox 28"/>
          <p:cNvSpPr txBox="1">
            <a:spLocks noChangeArrowheads="1"/>
          </p:cNvSpPr>
          <p:nvPr/>
        </p:nvSpPr>
        <p:spPr bwMode="auto">
          <a:xfrm>
            <a:off x="5791200" y="762000"/>
            <a:ext cx="4572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37" name="Straight Connector 36"/>
          <p:cNvCxnSpPr/>
          <p:nvPr/>
        </p:nvCxnSpPr>
        <p:spPr>
          <a:xfrm rot="5400000">
            <a:off x="7049294" y="1332706"/>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6514307" y="1332707"/>
            <a:ext cx="533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8878094" y="1332706"/>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704" name="TextBox 27"/>
          <p:cNvSpPr txBox="1">
            <a:spLocks noChangeArrowheads="1"/>
          </p:cNvSpPr>
          <p:nvPr/>
        </p:nvSpPr>
        <p:spPr bwMode="auto">
          <a:xfrm>
            <a:off x="8686800" y="773114"/>
            <a:ext cx="457200" cy="369887"/>
          </a:xfrm>
          <a:prstGeom prst="rect">
            <a:avLst/>
          </a:prstGeom>
          <a:noFill/>
          <a:ln w="9525">
            <a:noFill/>
            <a:miter lim="800000"/>
            <a:headEnd/>
            <a:tailEnd/>
          </a:ln>
        </p:spPr>
        <p:txBody>
          <a:bodyPr>
            <a:spAutoFit/>
          </a:bodyPr>
          <a:lstStyle/>
          <a:p>
            <a:r>
              <a:rPr lang="en-US">
                <a:latin typeface="Calibri" pitchFamily="34" charset="0"/>
              </a:rPr>
              <a:t>5</a:t>
            </a:r>
          </a:p>
        </p:txBody>
      </p:sp>
      <p:sp>
        <p:nvSpPr>
          <p:cNvPr id="28705" name="TextBox 12"/>
          <p:cNvSpPr txBox="1">
            <a:spLocks noChangeArrowheads="1"/>
          </p:cNvSpPr>
          <p:nvPr/>
        </p:nvSpPr>
        <p:spPr bwMode="auto">
          <a:xfrm>
            <a:off x="8077200" y="1219200"/>
            <a:ext cx="457200" cy="369888"/>
          </a:xfrm>
          <a:prstGeom prst="rect">
            <a:avLst/>
          </a:prstGeom>
          <a:noFill/>
          <a:ln w="9525">
            <a:noFill/>
            <a:miter lim="800000"/>
            <a:headEnd/>
            <a:tailEnd/>
          </a:ln>
        </p:spPr>
        <p:txBody>
          <a:bodyPr>
            <a:spAutoFit/>
          </a:bodyPr>
          <a:lstStyle/>
          <a:p>
            <a:r>
              <a:rPr lang="en-US">
                <a:latin typeface="Calibri" pitchFamily="34" charset="0"/>
              </a:rPr>
              <a:t>D</a:t>
            </a:r>
          </a:p>
        </p:txBody>
      </p:sp>
      <p:sp>
        <p:nvSpPr>
          <p:cNvPr id="28706" name="TextBox 12"/>
          <p:cNvSpPr txBox="1">
            <a:spLocks noChangeArrowheads="1"/>
          </p:cNvSpPr>
          <p:nvPr/>
        </p:nvSpPr>
        <p:spPr bwMode="auto">
          <a:xfrm>
            <a:off x="9296400" y="1230314"/>
            <a:ext cx="457200" cy="369887"/>
          </a:xfrm>
          <a:prstGeom prst="rect">
            <a:avLst/>
          </a:prstGeom>
          <a:noFill/>
          <a:ln w="9525">
            <a:noFill/>
            <a:miter lim="800000"/>
            <a:headEnd/>
            <a:tailEnd/>
          </a:ln>
        </p:spPr>
        <p:txBody>
          <a:bodyPr>
            <a:spAutoFit/>
          </a:bodyPr>
          <a:lstStyle/>
          <a:p>
            <a:r>
              <a:rPr lang="en-US">
                <a:latin typeface="Calibri" pitchFamily="34" charset="0"/>
              </a:rPr>
              <a:t>G</a:t>
            </a:r>
          </a:p>
        </p:txBody>
      </p:sp>
      <p:sp>
        <p:nvSpPr>
          <p:cNvPr id="28707" name="TextBox 28"/>
          <p:cNvSpPr txBox="1">
            <a:spLocks noChangeArrowheads="1"/>
          </p:cNvSpPr>
          <p:nvPr/>
        </p:nvSpPr>
        <p:spPr bwMode="auto">
          <a:xfrm>
            <a:off x="2819400" y="533400"/>
            <a:ext cx="457200" cy="369888"/>
          </a:xfrm>
          <a:prstGeom prst="rect">
            <a:avLst/>
          </a:prstGeom>
          <a:noFill/>
          <a:ln w="9525">
            <a:noFill/>
            <a:miter lim="800000"/>
            <a:headEnd/>
            <a:tailEnd/>
          </a:ln>
        </p:spPr>
        <p:txBody>
          <a:bodyPr>
            <a:spAutoFit/>
          </a:bodyPr>
          <a:lstStyle/>
          <a:p>
            <a:r>
              <a:rPr lang="en-US">
                <a:latin typeface="Calibri" pitchFamily="34" charset="0"/>
              </a:rPr>
              <a:t>0</a:t>
            </a:r>
          </a:p>
        </p:txBody>
      </p:sp>
      <p:sp>
        <p:nvSpPr>
          <p:cNvPr id="28708" name="TextBox 28"/>
          <p:cNvSpPr txBox="1">
            <a:spLocks noChangeArrowheads="1"/>
          </p:cNvSpPr>
          <p:nvPr/>
        </p:nvSpPr>
        <p:spPr bwMode="auto">
          <a:xfrm>
            <a:off x="2133600" y="1306514"/>
            <a:ext cx="457200" cy="369887"/>
          </a:xfrm>
          <a:prstGeom prst="rect">
            <a:avLst/>
          </a:prstGeom>
          <a:noFill/>
          <a:ln w="9525">
            <a:noFill/>
            <a:miter lim="800000"/>
            <a:headEnd/>
            <a:tailEnd/>
          </a:ln>
        </p:spPr>
        <p:txBody>
          <a:bodyPr>
            <a:spAutoFit/>
          </a:bodyPr>
          <a:lstStyle/>
          <a:p>
            <a:r>
              <a:rPr lang="en-US">
                <a:latin typeface="Calibri" pitchFamily="34" charset="0"/>
              </a:rPr>
              <a:t>1</a:t>
            </a:r>
          </a:p>
        </p:txBody>
      </p:sp>
      <p:sp>
        <p:nvSpPr>
          <p:cNvPr id="28709" name="TextBox 28"/>
          <p:cNvSpPr txBox="1">
            <a:spLocks noChangeArrowheads="1"/>
          </p:cNvSpPr>
          <p:nvPr/>
        </p:nvSpPr>
        <p:spPr bwMode="auto">
          <a:xfrm>
            <a:off x="3581400" y="1306514"/>
            <a:ext cx="457200" cy="369887"/>
          </a:xfrm>
          <a:prstGeom prst="rect">
            <a:avLst/>
          </a:prstGeom>
          <a:noFill/>
          <a:ln w="9525">
            <a:noFill/>
            <a:miter lim="800000"/>
            <a:headEnd/>
            <a:tailEnd/>
          </a:ln>
        </p:spPr>
        <p:txBody>
          <a:bodyPr>
            <a:spAutoFit/>
          </a:bodyPr>
          <a:lstStyle/>
          <a:p>
            <a:r>
              <a:rPr lang="en-US">
                <a:latin typeface="Calibri" pitchFamily="34" charset="0"/>
              </a:rPr>
              <a:t>2</a:t>
            </a:r>
          </a:p>
        </p:txBody>
      </p:sp>
      <p:sp>
        <p:nvSpPr>
          <p:cNvPr id="28710" name="TextBox 28"/>
          <p:cNvSpPr txBox="1">
            <a:spLocks noChangeArrowheads="1"/>
          </p:cNvSpPr>
          <p:nvPr/>
        </p:nvSpPr>
        <p:spPr bwMode="auto">
          <a:xfrm>
            <a:off x="3048000" y="2373314"/>
            <a:ext cx="457200" cy="369887"/>
          </a:xfrm>
          <a:prstGeom prst="rect">
            <a:avLst/>
          </a:prstGeom>
          <a:noFill/>
          <a:ln w="9525">
            <a:noFill/>
            <a:miter lim="800000"/>
            <a:headEnd/>
            <a:tailEnd/>
          </a:ln>
        </p:spPr>
        <p:txBody>
          <a:bodyPr>
            <a:spAutoFit/>
          </a:bodyPr>
          <a:lstStyle/>
          <a:p>
            <a:r>
              <a:rPr lang="en-US">
                <a:latin typeface="Calibri" pitchFamily="34" charset="0"/>
              </a:rPr>
              <a:t>4</a:t>
            </a:r>
          </a:p>
        </p:txBody>
      </p:sp>
      <p:sp>
        <p:nvSpPr>
          <p:cNvPr id="28711" name="TextBox 28"/>
          <p:cNvSpPr txBox="1">
            <a:spLocks noChangeArrowheads="1"/>
          </p:cNvSpPr>
          <p:nvPr/>
        </p:nvSpPr>
        <p:spPr bwMode="auto">
          <a:xfrm>
            <a:off x="4648200" y="2438400"/>
            <a:ext cx="457200" cy="369888"/>
          </a:xfrm>
          <a:prstGeom prst="rect">
            <a:avLst/>
          </a:prstGeom>
          <a:noFill/>
          <a:ln w="9525">
            <a:noFill/>
            <a:miter lim="800000"/>
            <a:headEnd/>
            <a:tailEnd/>
          </a:ln>
        </p:spPr>
        <p:txBody>
          <a:bodyPr>
            <a:spAutoFit/>
          </a:bodyPr>
          <a:lstStyle/>
          <a:p>
            <a:r>
              <a:rPr lang="en-US">
                <a:latin typeface="Calibri" pitchFamily="34" charset="0"/>
              </a:rPr>
              <a:t>6</a:t>
            </a:r>
          </a:p>
        </p:txBody>
      </p:sp>
    </p:spTree>
    <p:extLst>
      <p:ext uri="{BB962C8B-B14F-4D97-AF65-F5344CB8AC3E}">
        <p14:creationId xmlns="" xmlns:p14="http://schemas.microsoft.com/office/powerpoint/2010/main" val="3764386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and disadvantages of </a:t>
            </a:r>
            <a:r>
              <a:rPr lang="en-US" b="1" dirty="0" smtClean="0"/>
              <a:t>Array representation</a:t>
            </a:r>
            <a:endParaRPr lang="en-US" dirty="0"/>
          </a:p>
        </p:txBody>
      </p:sp>
      <p:sp>
        <p:nvSpPr>
          <p:cNvPr id="3" name="Content Placeholder 2"/>
          <p:cNvSpPr>
            <a:spLocks noGrp="1"/>
          </p:cNvSpPr>
          <p:nvPr>
            <p:ph idx="1"/>
          </p:nvPr>
        </p:nvSpPr>
        <p:spPr/>
        <p:txBody>
          <a:bodyPr>
            <a:noAutofit/>
          </a:bodyPr>
          <a:lstStyle/>
          <a:p>
            <a:r>
              <a:rPr lang="en-US" sz="1800" dirty="0"/>
              <a:t/>
            </a:r>
            <a:br>
              <a:rPr lang="en-US" sz="1800" dirty="0"/>
            </a:br>
            <a:r>
              <a:rPr lang="en-US" sz="1800" b="1" u="sng" dirty="0"/>
              <a:t>Advantages:</a:t>
            </a:r>
            <a:r>
              <a:rPr lang="en-US" sz="1800" dirty="0"/>
              <a:t/>
            </a:r>
            <a:br>
              <a:rPr lang="en-US" sz="1800" dirty="0"/>
            </a:br>
            <a:r>
              <a:rPr lang="en-US" sz="1800" dirty="0"/>
              <a:t/>
            </a:r>
            <a:br>
              <a:rPr lang="en-US" sz="1800" dirty="0"/>
            </a:br>
            <a:r>
              <a:rPr lang="en-US" sz="1800" dirty="0"/>
              <a:t>I. This representation is very easy to understand.</a:t>
            </a:r>
            <a:br>
              <a:rPr lang="en-US" sz="1800" dirty="0"/>
            </a:br>
            <a:r>
              <a:rPr lang="en-US" sz="1800" dirty="0"/>
              <a:t>II. This is the best representation for complete and </a:t>
            </a:r>
            <a:r>
              <a:rPr lang="en-US" sz="1800" dirty="0" smtClean="0"/>
              <a:t>almost complete binary </a:t>
            </a:r>
            <a:r>
              <a:rPr lang="en-US" sz="1800" dirty="0"/>
              <a:t>tree representation.</a:t>
            </a:r>
            <a:br>
              <a:rPr lang="en-US" sz="1800" dirty="0"/>
            </a:br>
            <a:r>
              <a:rPr lang="en-US" sz="1800" dirty="0"/>
              <a:t>III. Programming is very easy.</a:t>
            </a:r>
            <a:br>
              <a:rPr lang="en-US" sz="1800" dirty="0"/>
            </a:br>
            <a:r>
              <a:rPr lang="en-US" sz="1800" dirty="0"/>
              <a:t>IV. It is very easy to move from a child to its parents and vice versa.</a:t>
            </a:r>
            <a:br>
              <a:rPr lang="en-US" sz="1800" dirty="0"/>
            </a:br>
            <a:r>
              <a:rPr lang="en-US" sz="1800" b="1" u="sng" dirty="0"/>
              <a:t>Disadvantages:</a:t>
            </a:r>
            <a:r>
              <a:rPr lang="en-US" sz="1800" dirty="0"/>
              <a:t/>
            </a:r>
            <a:br>
              <a:rPr lang="en-US" sz="1800" dirty="0"/>
            </a:br>
            <a:r>
              <a:rPr lang="en-US" sz="1800" dirty="0"/>
              <a:t>I. Lot of memory area wasted.</a:t>
            </a:r>
            <a:br>
              <a:rPr lang="en-US" sz="1800" dirty="0"/>
            </a:br>
            <a:r>
              <a:rPr lang="en-US" sz="1800" dirty="0"/>
              <a:t>II. Insertion and deletion of nodes needs lot of data movement.</a:t>
            </a:r>
            <a:br>
              <a:rPr lang="en-US" sz="1800" dirty="0"/>
            </a:br>
            <a:r>
              <a:rPr lang="en-US" sz="1800" dirty="0"/>
              <a:t>III. Execution time high.</a:t>
            </a:r>
            <a:br>
              <a:rPr lang="en-US" sz="1800" dirty="0"/>
            </a:br>
            <a:r>
              <a:rPr lang="en-US" sz="1800" dirty="0"/>
              <a:t>IV. This is not suited for trees other than full and complete tree.</a:t>
            </a:r>
          </a:p>
        </p:txBody>
      </p:sp>
    </p:spTree>
    <p:extLst>
      <p:ext uri="{BB962C8B-B14F-4D97-AF65-F5344CB8AC3E}">
        <p14:creationId xmlns="" xmlns:p14="http://schemas.microsoft.com/office/powerpoint/2010/main" val="4025816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Content Placeholder 2"/>
          <p:cNvSpPr>
            <a:spLocks noGrp="1"/>
          </p:cNvSpPr>
          <p:nvPr>
            <p:ph idx="1"/>
          </p:nvPr>
        </p:nvSpPr>
        <p:spPr>
          <a:xfrm>
            <a:off x="931333" y="152400"/>
            <a:ext cx="9584267" cy="6553200"/>
          </a:xfrm>
        </p:spPr>
        <p:txBody>
          <a:bodyPr/>
          <a:lstStyle/>
          <a:p>
            <a:pPr>
              <a:buFont typeface="Arial" charset="0"/>
              <a:buNone/>
            </a:pPr>
            <a:r>
              <a:rPr lang="en-US" sz="2800" dirty="0">
                <a:latin typeface="Times New Roman" pitchFamily="18" charset="0"/>
                <a:cs typeface="Times New Roman" pitchFamily="18" charset="0"/>
              </a:rPr>
              <a:t>Operations on binary trees:</a:t>
            </a:r>
          </a:p>
          <a:p>
            <a:pPr>
              <a:buFont typeface="Arial" charset="0"/>
              <a:buNone/>
            </a:pPr>
            <a:endParaRPr lang="en-US" sz="28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Insertion: inserting an item into the tree.</a:t>
            </a:r>
          </a:p>
          <a:p>
            <a:pPr>
              <a:buNone/>
            </a:pPr>
            <a:r>
              <a:rPr lang="en-US" sz="2400" dirty="0">
                <a:latin typeface="Times New Roman" pitchFamily="18" charset="0"/>
                <a:cs typeface="Times New Roman" pitchFamily="18" charset="0"/>
              </a:rPr>
              <a:t>Traversal: visiting the nodes of the tree one by one.</a:t>
            </a:r>
          </a:p>
          <a:p>
            <a:pPr>
              <a:buNone/>
            </a:pPr>
            <a:r>
              <a:rPr lang="en-US" sz="2400" dirty="0">
                <a:latin typeface="Times New Roman" pitchFamily="18" charset="0"/>
                <a:cs typeface="Times New Roman" pitchFamily="18" charset="0"/>
              </a:rPr>
              <a:t>Search: search for the specified item in the tree.</a:t>
            </a:r>
          </a:p>
          <a:p>
            <a:pPr>
              <a:buNone/>
            </a:pPr>
            <a:r>
              <a:rPr lang="en-US" sz="2400" dirty="0">
                <a:latin typeface="Times New Roman" pitchFamily="18" charset="0"/>
                <a:cs typeface="Times New Roman" pitchFamily="18" charset="0"/>
              </a:rPr>
              <a:t>Copy: to obtain exact copy of given tree.</a:t>
            </a:r>
          </a:p>
          <a:p>
            <a:pPr>
              <a:buNone/>
            </a:pPr>
            <a:r>
              <a:rPr lang="en-US" sz="2400" dirty="0">
                <a:latin typeface="Times New Roman" pitchFamily="18" charset="0"/>
                <a:cs typeface="Times New Roman" pitchFamily="18" charset="0"/>
              </a:rPr>
              <a:t>Deletion: delete a node from the tree.</a:t>
            </a:r>
          </a:p>
        </p:txBody>
      </p:sp>
      <p:sp>
        <p:nvSpPr>
          <p:cNvPr id="2" name="Rectangle 1"/>
          <p:cNvSpPr/>
          <p:nvPr/>
        </p:nvSpPr>
        <p:spPr>
          <a:xfrm>
            <a:off x="7399866" y="2612172"/>
            <a:ext cx="4572000" cy="4093428"/>
          </a:xfrm>
          <a:prstGeom prst="rect">
            <a:avLst/>
          </a:prstGeom>
        </p:spPr>
        <p:txBody>
          <a:bodyPr>
            <a:spAutoFit/>
          </a:bodyPr>
          <a:lstStyle/>
          <a:p>
            <a:r>
              <a:rPr lang="en-US" sz="2000" dirty="0"/>
              <a:t>class </a:t>
            </a:r>
            <a:r>
              <a:rPr lang="en-US" sz="2000" dirty="0" err="1"/>
              <a:t>Bintree</a:t>
            </a:r>
            <a:r>
              <a:rPr lang="en-US" sz="2000" dirty="0"/>
              <a:t>{</a:t>
            </a:r>
          </a:p>
          <a:p>
            <a:r>
              <a:rPr lang="en-US" sz="2000" dirty="0"/>
              <a:t>    NODEPTR root;</a:t>
            </a:r>
          </a:p>
          <a:p>
            <a:r>
              <a:rPr lang="en-US" sz="2000" dirty="0"/>
              <a:t>public:</a:t>
            </a:r>
          </a:p>
          <a:p>
            <a:r>
              <a:rPr lang="en-US" sz="2000" dirty="0"/>
              <a:t>    </a:t>
            </a:r>
            <a:r>
              <a:rPr lang="en-US" sz="2000" dirty="0" err="1"/>
              <a:t>Bintree</a:t>
            </a:r>
            <a:r>
              <a:rPr lang="en-US" sz="2000" dirty="0"/>
              <a:t>(){root = NULL;}</a:t>
            </a:r>
          </a:p>
          <a:p>
            <a:r>
              <a:rPr lang="en-US" sz="2000" dirty="0"/>
              <a:t>    NODEPTR Create(</a:t>
            </a:r>
            <a:r>
              <a:rPr lang="en-US" sz="2000" dirty="0" err="1"/>
              <a:t>int</a:t>
            </a:r>
            <a:r>
              <a:rPr lang="en-US" sz="2000" dirty="0"/>
              <a:t>);</a:t>
            </a:r>
          </a:p>
          <a:p>
            <a:r>
              <a:rPr lang="en-US" sz="2000" dirty="0"/>
              <a:t>    void </a:t>
            </a:r>
            <a:r>
              <a:rPr lang="en-US" sz="2000" dirty="0" err="1"/>
              <a:t>CreateBinTree</a:t>
            </a:r>
            <a:r>
              <a:rPr lang="en-US" sz="2000" dirty="0"/>
              <a:t>();</a:t>
            </a:r>
          </a:p>
          <a:p>
            <a:r>
              <a:rPr lang="en-US" sz="2000" dirty="0"/>
              <a:t>    void </a:t>
            </a:r>
            <a:r>
              <a:rPr lang="en-US" sz="2000" dirty="0" err="1"/>
              <a:t>Inorder</a:t>
            </a:r>
            <a:r>
              <a:rPr lang="en-US" sz="2000" dirty="0"/>
              <a:t>(NODEPTR );</a:t>
            </a:r>
          </a:p>
          <a:p>
            <a:r>
              <a:rPr lang="en-US" sz="2000" dirty="0"/>
              <a:t>    void Preorder(NODEPTR );</a:t>
            </a:r>
          </a:p>
          <a:p>
            <a:r>
              <a:rPr lang="en-US" sz="2000" dirty="0"/>
              <a:t>    void </a:t>
            </a:r>
            <a:r>
              <a:rPr lang="en-US" sz="2000" dirty="0" err="1"/>
              <a:t>Postorder</a:t>
            </a:r>
            <a:r>
              <a:rPr lang="en-US" sz="2000" dirty="0"/>
              <a:t>(NODEPTR );</a:t>
            </a:r>
          </a:p>
          <a:p>
            <a:r>
              <a:rPr lang="en-US" sz="2000" dirty="0"/>
              <a:t>    void </a:t>
            </a:r>
            <a:r>
              <a:rPr lang="en-US" sz="2000" dirty="0" err="1"/>
              <a:t>Levelorder</a:t>
            </a:r>
            <a:r>
              <a:rPr lang="en-US" sz="2000" dirty="0"/>
              <a:t>();</a:t>
            </a:r>
          </a:p>
          <a:p>
            <a:r>
              <a:rPr lang="en-US" sz="2000" dirty="0"/>
              <a:t>    NODEPTR insert(</a:t>
            </a:r>
            <a:r>
              <a:rPr lang="en-US" sz="2000" dirty="0" err="1"/>
              <a:t>int</a:t>
            </a:r>
            <a:r>
              <a:rPr lang="en-US" sz="2000" dirty="0"/>
              <a:t>);</a:t>
            </a:r>
          </a:p>
          <a:p>
            <a:r>
              <a:rPr lang="en-US" sz="2000" dirty="0"/>
              <a:t>    …</a:t>
            </a:r>
          </a:p>
          <a:p>
            <a:r>
              <a:rPr lang="en-US" sz="2000" dirty="0"/>
              <a:t>};</a:t>
            </a:r>
          </a:p>
        </p:txBody>
      </p:sp>
    </p:spTree>
    <p:extLst>
      <p:ext uri="{BB962C8B-B14F-4D97-AF65-F5344CB8AC3E}">
        <p14:creationId xmlns="" xmlns:p14="http://schemas.microsoft.com/office/powerpoint/2010/main" val="35267112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Content Placeholder 2"/>
          <p:cNvSpPr>
            <a:spLocks noGrp="1"/>
          </p:cNvSpPr>
          <p:nvPr>
            <p:ph idx="1"/>
          </p:nvPr>
        </p:nvSpPr>
        <p:spPr>
          <a:xfrm>
            <a:off x="1676400" y="152400"/>
            <a:ext cx="8839200" cy="6553200"/>
          </a:xfrm>
        </p:spPr>
        <p:txBody>
          <a:bodyPr/>
          <a:lstStyle/>
          <a:p>
            <a:pPr>
              <a:buFont typeface="Arial" charset="0"/>
              <a:buNone/>
            </a:pPr>
            <a:r>
              <a:rPr lang="en-US" sz="2800" u="sng" dirty="0">
                <a:latin typeface="Times New Roman" pitchFamily="18" charset="0"/>
                <a:cs typeface="Times New Roman" pitchFamily="18" charset="0"/>
              </a:rPr>
              <a:t>Insertion:</a:t>
            </a:r>
          </a:p>
          <a:p>
            <a:r>
              <a:rPr lang="en-US" sz="2800" dirty="0">
                <a:latin typeface="Times New Roman" pitchFamily="18" charset="0"/>
                <a:cs typeface="Times New Roman" pitchFamily="18" charset="0"/>
              </a:rPr>
              <a:t>A node can be inserted in any position in a tree( unless it is a binary search tree)</a:t>
            </a:r>
          </a:p>
          <a:p>
            <a:r>
              <a:rPr lang="en-US" sz="2800" dirty="0">
                <a:latin typeface="Times New Roman" pitchFamily="18" charset="0"/>
                <a:cs typeface="Times New Roman" pitchFamily="18" charset="0"/>
              </a:rPr>
              <a:t>A node cannot be inserted in the already occupied position.</a:t>
            </a:r>
          </a:p>
          <a:p>
            <a:pPr algn="just"/>
            <a:r>
              <a:rPr lang="en-US" sz="2800" dirty="0">
                <a:latin typeface="Times New Roman" pitchFamily="18" charset="0"/>
                <a:cs typeface="Times New Roman" pitchFamily="18" charset="0"/>
              </a:rPr>
              <a:t>User has to specify where to insert the item. This can be done by specifying the direction in the form of a string.</a:t>
            </a:r>
          </a:p>
          <a:p>
            <a:pPr>
              <a:buFont typeface="Arial" charset="0"/>
              <a:buNone/>
            </a:pPr>
            <a:r>
              <a:rPr lang="en-US" sz="2800" dirty="0">
                <a:latin typeface="Times New Roman" pitchFamily="18" charset="0"/>
                <a:cs typeface="Times New Roman" pitchFamily="18" charset="0"/>
              </a:rPr>
              <a:t>	For ex: if the direction string is “LLR”, it means start from root and go left(L) of it, again go left(L) of present node and finally go right(R) of current node. Insert the new node at this position.   </a:t>
            </a:r>
          </a:p>
        </p:txBody>
      </p:sp>
    </p:spTree>
    <p:extLst>
      <p:ext uri="{BB962C8B-B14F-4D97-AF65-F5344CB8AC3E}">
        <p14:creationId xmlns="" xmlns:p14="http://schemas.microsoft.com/office/powerpoint/2010/main" val="33032010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839200" cy="6553200"/>
          </a:xfrm>
        </p:spPr>
        <p:txBody>
          <a:bodyPr rtlCol="0">
            <a:normAutofit/>
          </a:bodyPr>
          <a:lstStyle/>
          <a:p>
            <a:pPr>
              <a:spcAft>
                <a:spcPts val="0"/>
              </a:spcAft>
              <a:buNone/>
              <a:defRPr/>
            </a:pPr>
            <a:r>
              <a:rPr lang="en-US" sz="2800" dirty="0">
                <a:latin typeface="Times New Roman" pitchFamily="18" charset="0"/>
                <a:cs typeface="Times New Roman" pitchFamily="18" charset="0"/>
              </a:rPr>
              <a:t>																																																						</a:t>
            </a:r>
          </a:p>
          <a:p>
            <a:pPr>
              <a:spcAft>
                <a:spcPts val="0"/>
              </a:spcAft>
              <a:buNone/>
              <a:defRPr/>
            </a:pPr>
            <a:r>
              <a:rPr lang="en-US" sz="2800" dirty="0">
                <a:latin typeface="Times New Roman" pitchFamily="18" charset="0"/>
                <a:cs typeface="Times New Roman" pitchFamily="18" charset="0"/>
              </a:rPr>
              <a:t>For the above tree if the direction of insertion is “LLR”</a:t>
            </a:r>
          </a:p>
          <a:p>
            <a:pPr>
              <a:spcAft>
                <a:spcPts val="0"/>
              </a:spcAft>
              <a:buFont typeface="Arial" pitchFamily="34" charset="0"/>
              <a:buChar char="•"/>
              <a:defRPr/>
            </a:pPr>
            <a:r>
              <a:rPr lang="en-US" sz="2800" dirty="0">
                <a:latin typeface="Times New Roman" pitchFamily="18" charset="0"/>
                <a:cs typeface="Times New Roman" pitchFamily="18" charset="0"/>
              </a:rPr>
              <a:t>Start from root.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A and go left. B is reached.</a:t>
            </a:r>
          </a:p>
          <a:p>
            <a:pPr>
              <a:spcAft>
                <a:spcPts val="0"/>
              </a:spcAft>
              <a:buFont typeface="Arial" pitchFamily="34" charset="0"/>
              <a:buChar char="•"/>
              <a:defRPr/>
            </a:pPr>
            <a:r>
              <a:rPr lang="en-US" sz="2800" dirty="0">
                <a:latin typeface="Times New Roman" pitchFamily="18" charset="0"/>
                <a:cs typeface="Times New Roman" pitchFamily="18" charset="0"/>
              </a:rPr>
              <a:t>Again go left and you will reach C.</a:t>
            </a:r>
          </a:p>
          <a:p>
            <a:pPr>
              <a:spcAft>
                <a:spcPts val="0"/>
              </a:spcAft>
              <a:buFont typeface="Arial" pitchFamily="34" charset="0"/>
              <a:buChar char="•"/>
              <a:defRPr/>
            </a:pPr>
            <a:r>
              <a:rPr lang="en-US" sz="2800" dirty="0">
                <a:latin typeface="Times New Roman" pitchFamily="18" charset="0"/>
                <a:cs typeface="Times New Roman" pitchFamily="18" charset="0"/>
              </a:rPr>
              <a:t>From C, go right and insert the node.</a:t>
            </a:r>
          </a:p>
          <a:p>
            <a:pPr>
              <a:spcAft>
                <a:spcPts val="0"/>
              </a:spcAft>
              <a:buNone/>
              <a:defRPr/>
            </a:pPr>
            <a:r>
              <a:rPr lang="en-US" sz="2800" dirty="0">
                <a:latin typeface="Times New Roman" pitchFamily="18" charset="0"/>
                <a:cs typeface="Times New Roman" pitchFamily="18" charset="0"/>
              </a:rPr>
              <a:t>Hence the node is inserted to the right of C. 		</a:t>
            </a:r>
          </a:p>
          <a:p>
            <a:pPr>
              <a:spcAft>
                <a:spcPts val="0"/>
              </a:spcAft>
              <a:buFont typeface="Arial" pitchFamily="34" charset="0"/>
              <a:buChar char="•"/>
              <a:defRPr/>
            </a:pPr>
            <a:r>
              <a:rPr lang="en-US" sz="2800" dirty="0">
                <a:latin typeface="Times New Roman" pitchFamily="18" charset="0"/>
                <a:cs typeface="Times New Roman" pitchFamily="18" charset="0"/>
              </a:rPr>
              <a:t>To implement this, we make use of 2 pointer variables prev and cur. At any point prev points to the parent node and cur points to the child.</a:t>
            </a:r>
          </a:p>
          <a:p>
            <a:pPr>
              <a:spcAft>
                <a:spcPts val="0"/>
              </a:spcAft>
              <a:buNone/>
              <a:defRPr/>
            </a:pPr>
            <a:endParaRPr lang="en-US" sz="2800" dirty="0">
              <a:latin typeface="Times New Roman" pitchFamily="18" charset="0"/>
              <a:cs typeface="Times New Roman" pitchFamily="18" charset="0"/>
            </a:endParaRPr>
          </a:p>
        </p:txBody>
      </p:sp>
      <p:sp>
        <p:nvSpPr>
          <p:cNvPr id="4" name="Oval 3"/>
          <p:cNvSpPr/>
          <p:nvPr/>
        </p:nvSpPr>
        <p:spPr>
          <a:xfrm>
            <a:off x="3124200" y="533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747" name="TextBox 4"/>
          <p:cNvSpPr txBox="1">
            <a:spLocks noChangeArrowheads="1"/>
          </p:cNvSpPr>
          <p:nvPr/>
        </p:nvSpPr>
        <p:spPr bwMode="auto">
          <a:xfrm>
            <a:off x="3276600" y="6096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2438400" y="129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749" name="TextBox 6"/>
          <p:cNvSpPr txBox="1">
            <a:spLocks noChangeArrowheads="1"/>
          </p:cNvSpPr>
          <p:nvPr/>
        </p:nvSpPr>
        <p:spPr bwMode="auto">
          <a:xfrm>
            <a:off x="2590800" y="13716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3886200" y="129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751" name="TextBox 8"/>
          <p:cNvSpPr txBox="1">
            <a:spLocks noChangeArrowheads="1"/>
          </p:cNvSpPr>
          <p:nvPr/>
        </p:nvSpPr>
        <p:spPr bwMode="auto">
          <a:xfrm>
            <a:off x="4038600" y="13716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1981200" y="205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753" name="TextBox 10"/>
          <p:cNvSpPr txBox="1">
            <a:spLocks noChangeArrowheads="1"/>
          </p:cNvSpPr>
          <p:nvPr/>
        </p:nvSpPr>
        <p:spPr bwMode="auto">
          <a:xfrm>
            <a:off x="2133600" y="21336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2895600" y="205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755" name="TextBox 12"/>
          <p:cNvSpPr txBox="1">
            <a:spLocks noChangeArrowheads="1"/>
          </p:cNvSpPr>
          <p:nvPr/>
        </p:nvSpPr>
        <p:spPr bwMode="auto">
          <a:xfrm>
            <a:off x="3048000" y="21336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a:endCxn id="6" idx="0"/>
          </p:cNvCxnSpPr>
          <p:nvPr/>
        </p:nvCxnSpPr>
        <p:spPr>
          <a:xfrm rot="5400000">
            <a:off x="2792413" y="8747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3505200" y="990601"/>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1749" idx="2"/>
            <a:endCxn id="12" idx="1"/>
          </p:cNvCxnSpPr>
          <p:nvPr/>
        </p:nvCxnSpPr>
        <p:spPr>
          <a:xfrm rot="16200000" flipH="1">
            <a:off x="2691607" y="18311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2247900" y="1714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581400" y="2133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761" name="TextBox 18"/>
          <p:cNvSpPr txBox="1">
            <a:spLocks noChangeArrowheads="1"/>
          </p:cNvSpPr>
          <p:nvPr/>
        </p:nvSpPr>
        <p:spPr bwMode="auto">
          <a:xfrm>
            <a:off x="3733800" y="22098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sp>
        <p:nvSpPr>
          <p:cNvPr id="20" name="Oval 19"/>
          <p:cNvSpPr/>
          <p:nvPr/>
        </p:nvSpPr>
        <p:spPr>
          <a:xfrm>
            <a:off x="4495800" y="2068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763" name="TextBox 20"/>
          <p:cNvSpPr txBox="1">
            <a:spLocks noChangeArrowheads="1"/>
          </p:cNvSpPr>
          <p:nvPr/>
        </p:nvSpPr>
        <p:spPr bwMode="auto">
          <a:xfrm>
            <a:off x="4648200" y="2144714"/>
            <a:ext cx="381000" cy="369887"/>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22" name="Straight Connector 21"/>
          <p:cNvCxnSpPr>
            <a:endCxn id="20" idx="1"/>
          </p:cNvCxnSpPr>
          <p:nvPr/>
        </p:nvCxnSpPr>
        <p:spPr>
          <a:xfrm rot="16200000" flipH="1">
            <a:off x="4291013" y="18430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3848100" y="1790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266856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839200" cy="6553200"/>
          </a:xfrm>
        </p:spPr>
        <p:txBody>
          <a:bodyPr rtlCol="0">
            <a:normAutofit/>
          </a:bodyPr>
          <a:lstStyle/>
          <a:p>
            <a:pPr>
              <a:spcAft>
                <a:spcPts val="0"/>
              </a:spcAft>
              <a:buNone/>
              <a:defRPr/>
            </a:pPr>
            <a:r>
              <a:rPr lang="en-US" sz="2800" dirty="0">
                <a:latin typeface="Times New Roman" pitchFamily="18" charset="0"/>
                <a:cs typeface="Times New Roman" pitchFamily="18" charset="0"/>
              </a:rPr>
              <a:t>/*function to insert item into tree*/</a:t>
            </a:r>
          </a:p>
          <a:p>
            <a:pPr>
              <a:spcAft>
                <a:spcPts val="0"/>
              </a:spcAft>
              <a:buNone/>
              <a:defRPr/>
            </a:pPr>
            <a:r>
              <a:rPr lang="en-US" sz="2800" dirty="0">
                <a:latin typeface="Times New Roman" pitchFamily="18" charset="0"/>
                <a:cs typeface="Times New Roman" pitchFamily="18" charset="0"/>
              </a:rPr>
              <a:t>NODEPTR insert(</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item)</a:t>
            </a:r>
          </a:p>
          <a:p>
            <a:pPr>
              <a:spcAft>
                <a:spcPts val="0"/>
              </a:spcAft>
              <a:buNone/>
              <a:defRPr/>
            </a:pPr>
            <a:r>
              <a:rPr lang="en-US" sz="2800" dirty="0">
                <a:latin typeface="Times New Roman" pitchFamily="18" charset="0"/>
                <a:cs typeface="Times New Roman" pitchFamily="18" charset="0"/>
              </a:rPr>
              <a:t>{</a:t>
            </a:r>
          </a:p>
          <a:p>
            <a:pPr>
              <a:spcAft>
                <a:spcPts val="0"/>
              </a:spcAft>
              <a:buNone/>
              <a:defRPr/>
            </a:pPr>
            <a:r>
              <a:rPr lang="en-US" sz="2800" dirty="0">
                <a:latin typeface="Times New Roman" pitchFamily="18" charset="0"/>
                <a:cs typeface="Times New Roman" pitchFamily="18" charset="0"/>
              </a:rPr>
              <a:t>	NODEPTR cur, prev;</a:t>
            </a:r>
          </a:p>
          <a:p>
            <a:pPr>
              <a:spcAft>
                <a:spcPts val="0"/>
              </a:spcAft>
              <a:buNone/>
              <a:defRPr/>
            </a:pPr>
            <a:r>
              <a:rPr lang="en-US" sz="2800" dirty="0">
                <a:latin typeface="Times New Roman" pitchFamily="18" charset="0"/>
                <a:cs typeface="Times New Roman" pitchFamily="18" charset="0"/>
              </a:rPr>
              <a:t>	char direction[10];</a:t>
            </a:r>
          </a:p>
          <a:p>
            <a:pPr>
              <a:spcAft>
                <a:spcPts val="0"/>
              </a:spcAft>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a:t>
            </a:r>
          </a:p>
          <a:p>
            <a:pPr>
              <a:spcAft>
                <a:spcPts val="0"/>
              </a:spcAft>
              <a:buNone/>
              <a:defRPr/>
            </a:pPr>
            <a:r>
              <a:rPr lang="en-US" sz="2800" dirty="0">
                <a:latin typeface="Times New Roman" pitchFamily="18" charset="0"/>
                <a:cs typeface="Times New Roman" pitchFamily="18" charset="0"/>
              </a:rPr>
              <a:t>	NODEPTR temp= new NODE(item);</a:t>
            </a:r>
          </a:p>
          <a:p>
            <a:pPr>
              <a:spcAft>
                <a:spcPts val="0"/>
              </a:spcAft>
              <a:buNone/>
              <a:defRPr/>
            </a:pPr>
            <a:r>
              <a:rPr lang="en-US" sz="2800" dirty="0">
                <a:latin typeface="Times New Roman" pitchFamily="18" charset="0"/>
                <a:cs typeface="Times New Roman" pitchFamily="18" charset="0"/>
                <a:sym typeface="Wingdings" pitchFamily="2" charset="2"/>
              </a:rPr>
              <a:t>	if(root==NULL)</a:t>
            </a:r>
          </a:p>
          <a:p>
            <a:pPr>
              <a:spcAft>
                <a:spcPts val="0"/>
              </a:spcAft>
              <a:buNone/>
              <a:defRPr/>
            </a:pPr>
            <a:r>
              <a:rPr lang="en-US" sz="2800" dirty="0">
                <a:latin typeface="Times New Roman" pitchFamily="18" charset="0"/>
                <a:cs typeface="Times New Roman" pitchFamily="18" charset="0"/>
                <a:sym typeface="Wingdings" pitchFamily="2" charset="2"/>
              </a:rPr>
              <a:t>		return temp;</a:t>
            </a:r>
          </a:p>
          <a:p>
            <a:pPr>
              <a:spcAft>
                <a:spcPts val="0"/>
              </a:spcAft>
              <a:buNone/>
              <a:defRPr/>
            </a:pP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cout</a:t>
            </a:r>
            <a:r>
              <a:rPr lang="en-US" sz="2800" dirty="0">
                <a:latin typeface="Times New Roman" pitchFamily="18" charset="0"/>
                <a:cs typeface="Times New Roman" pitchFamily="18" charset="0"/>
                <a:sym typeface="Wingdings" pitchFamily="2" charset="2"/>
              </a:rPr>
              <a:t>&lt;&lt;“enter the direction of insertion”;</a:t>
            </a:r>
          </a:p>
          <a:p>
            <a:pPr>
              <a:spcAft>
                <a:spcPts val="0"/>
              </a:spcAft>
              <a:buNone/>
              <a:defRPr/>
            </a:pP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cin</a:t>
            </a:r>
            <a:r>
              <a:rPr lang="en-US" sz="2800" dirty="0">
                <a:latin typeface="Times New Roman" pitchFamily="18" charset="0"/>
                <a:cs typeface="Times New Roman" pitchFamily="18" charset="0"/>
                <a:sym typeface="Wingdings" pitchFamily="2" charset="2"/>
              </a:rPr>
              <a:t>&gt;&gt;direction;</a:t>
            </a: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3239660776"/>
      </p:ext>
    </p:extLst>
  </p:cSld>
  <p:clrMapOvr>
    <a:masterClrMapping/>
  </p:clrMapOvr>
  <p:transition>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839200" cy="6705600"/>
          </a:xfrm>
        </p:spPr>
        <p:txBody>
          <a:bodyPr rtlCol="0">
            <a:normAutofit lnSpcReduction="10000"/>
          </a:bodyPr>
          <a:lstStyle/>
          <a:p>
            <a:pPr>
              <a:lnSpc>
                <a:spcPts val="2300"/>
              </a:lnSpc>
              <a:spcAft>
                <a:spcPts val="0"/>
              </a:spcAft>
              <a:buNone/>
              <a:defRPr/>
            </a:pPr>
            <a:r>
              <a:rPr lang="en-US" sz="2800" dirty="0">
                <a:latin typeface="Times New Roman" pitchFamily="18" charset="0"/>
                <a:cs typeface="Times New Roman" pitchFamily="18" charset="0"/>
              </a:rPr>
              <a:t>prev=NULL;</a:t>
            </a:r>
          </a:p>
          <a:p>
            <a:pPr>
              <a:lnSpc>
                <a:spcPts val="2300"/>
              </a:lnSpc>
              <a:spcAft>
                <a:spcPts val="0"/>
              </a:spcAft>
              <a:buNone/>
              <a:defRPr/>
            </a:pPr>
            <a:r>
              <a:rPr lang="en-US" sz="2800" dirty="0">
                <a:latin typeface="Times New Roman" pitchFamily="18" charset="0"/>
                <a:cs typeface="Times New Roman" pitchFamily="18" charset="0"/>
              </a:rPr>
              <a:t>cur=root;</a:t>
            </a:r>
          </a:p>
          <a:p>
            <a:pPr>
              <a:lnSpc>
                <a:spcPts val="2300"/>
              </a:lnSpc>
              <a:spcAft>
                <a:spcPts val="0"/>
              </a:spcAft>
              <a:buNone/>
              <a:defRPr/>
            </a:pPr>
            <a:r>
              <a:rPr lang="en-US" sz="2800" dirty="0">
                <a:latin typeface="Times New Roman" pitchFamily="18" charset="0"/>
                <a:cs typeface="Times New Roman" pitchFamily="18" charset="0"/>
              </a:rPr>
              <a:t>for(</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=0;i&lt;</a:t>
            </a:r>
            <a:r>
              <a:rPr lang="en-US" sz="2800" dirty="0" err="1">
                <a:latin typeface="Times New Roman" pitchFamily="18" charset="0"/>
                <a:cs typeface="Times New Roman" pitchFamily="18" charset="0"/>
              </a:rPr>
              <a:t>strlen</a:t>
            </a:r>
            <a:r>
              <a:rPr lang="en-US" sz="2800" dirty="0">
                <a:latin typeface="Times New Roman" pitchFamily="18" charset="0"/>
                <a:cs typeface="Times New Roman" pitchFamily="18" charset="0"/>
              </a:rPr>
              <a:t>(direction)&amp;&amp;cur!=NULL; </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a:t>
            </a:r>
          </a:p>
          <a:p>
            <a:pPr>
              <a:lnSpc>
                <a:spcPts val="2300"/>
              </a:lnSpc>
              <a:spcAft>
                <a:spcPts val="0"/>
              </a:spcAft>
              <a:buNone/>
              <a:defRPr/>
            </a:pPr>
            <a:r>
              <a:rPr lang="en-US" sz="2800" dirty="0">
                <a:latin typeface="Times New Roman" pitchFamily="18" charset="0"/>
                <a:cs typeface="Times New Roman" pitchFamily="18" charset="0"/>
              </a:rPr>
              <a:t>{</a:t>
            </a:r>
          </a:p>
          <a:p>
            <a:pPr>
              <a:lnSpc>
                <a:spcPts val="2300"/>
              </a:lnSpc>
              <a:spcAft>
                <a:spcPts val="0"/>
              </a:spcAft>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prev</a:t>
            </a:r>
            <a:r>
              <a:rPr lang="en-US" sz="2800" dirty="0">
                <a:latin typeface="Times New Roman" pitchFamily="18" charset="0"/>
                <a:cs typeface="Times New Roman" pitchFamily="18" charset="0"/>
              </a:rPr>
              <a:t>=cur;			/*keep track of parent*/</a:t>
            </a:r>
          </a:p>
          <a:p>
            <a:pPr>
              <a:lnSpc>
                <a:spcPts val="2300"/>
              </a:lnSpc>
              <a:spcAft>
                <a:spcPts val="0"/>
              </a:spcAft>
              <a:buNone/>
              <a:defRPr/>
            </a:pPr>
            <a:r>
              <a:rPr lang="en-US" sz="2800" dirty="0">
                <a:latin typeface="Times New Roman" pitchFamily="18" charset="0"/>
                <a:cs typeface="Times New Roman" pitchFamily="18" charset="0"/>
              </a:rPr>
              <a:t>	if(direction[</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]==‘L’)	/*if direction is L, move left of </a:t>
            </a:r>
          </a:p>
          <a:p>
            <a:pPr>
              <a:lnSpc>
                <a:spcPts val="2300"/>
              </a:lnSpc>
              <a:spcAft>
                <a:spcPts val="0"/>
              </a:spcAft>
              <a:buNone/>
              <a:defRPr/>
            </a:pPr>
            <a:r>
              <a:rPr lang="en-US" sz="2800" dirty="0">
                <a:latin typeface="Times New Roman" pitchFamily="18" charset="0"/>
                <a:cs typeface="Times New Roman" pitchFamily="18" charset="0"/>
              </a:rPr>
              <a:t>		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llink</a:t>
            </a:r>
            <a:r>
              <a:rPr lang="en-US" sz="2800" dirty="0">
                <a:latin typeface="Times New Roman" pitchFamily="18" charset="0"/>
                <a:cs typeface="Times New Roman" pitchFamily="18" charset="0"/>
                <a:sym typeface="Wingdings" pitchFamily="2" charset="2"/>
              </a:rPr>
              <a:t>; </a:t>
            </a:r>
            <a:r>
              <a:rPr lang="en-US" sz="2800" dirty="0">
                <a:latin typeface="Times New Roman" pitchFamily="18" charset="0"/>
                <a:cs typeface="Times New Roman" pitchFamily="18" charset="0"/>
              </a:rPr>
              <a:t>	   current node*/</a:t>
            </a:r>
          </a:p>
          <a:p>
            <a:pPr>
              <a:lnSpc>
                <a:spcPts val="2300"/>
              </a:lnSpc>
              <a:spcAft>
                <a:spcPts val="0"/>
              </a:spcAft>
              <a:buNone/>
              <a:defRPr/>
            </a:pPr>
            <a:r>
              <a:rPr lang="en-US" sz="2800" dirty="0">
                <a:latin typeface="Times New Roman" pitchFamily="18" charset="0"/>
                <a:cs typeface="Times New Roman" pitchFamily="18" charset="0"/>
              </a:rPr>
              <a:t>	else 			/*if direction is R, move right of </a:t>
            </a:r>
          </a:p>
          <a:p>
            <a:pPr>
              <a:lnSpc>
                <a:spcPts val="2300"/>
              </a:lnSpc>
              <a:spcAft>
                <a:spcPts val="0"/>
              </a:spcAft>
              <a:buNone/>
              <a:defRPr/>
            </a:pPr>
            <a:r>
              <a:rPr lang="en-US" sz="2800" dirty="0">
                <a:latin typeface="Times New Roman" pitchFamily="18" charset="0"/>
                <a:cs typeface="Times New Roman" pitchFamily="18" charset="0"/>
              </a:rPr>
              <a:t>		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rlink</a:t>
            </a:r>
            <a:r>
              <a:rPr lang="en-US" sz="2800" dirty="0">
                <a:latin typeface="Times New Roman" pitchFamily="18" charset="0"/>
                <a:cs typeface="Times New Roman" pitchFamily="18" charset="0"/>
                <a:sym typeface="Wingdings" pitchFamily="2" charset="2"/>
              </a:rPr>
              <a:t>;</a:t>
            </a:r>
            <a:r>
              <a:rPr lang="en-US" sz="2800" dirty="0">
                <a:latin typeface="Times New Roman" pitchFamily="18" charset="0"/>
                <a:cs typeface="Times New Roman" pitchFamily="18" charset="0"/>
              </a:rPr>
              <a:t>	    current node*/</a:t>
            </a:r>
          </a:p>
          <a:p>
            <a:pPr>
              <a:lnSpc>
                <a:spcPts val="2300"/>
              </a:lnSpc>
              <a:spcAft>
                <a:spcPts val="0"/>
              </a:spcAft>
              <a:buNone/>
              <a:defRPr/>
            </a:pPr>
            <a:r>
              <a:rPr lang="en-US" sz="2800" dirty="0">
                <a:latin typeface="Times New Roman" pitchFamily="18" charset="0"/>
                <a:cs typeface="Times New Roman" pitchFamily="18" charset="0"/>
              </a:rPr>
              <a:t>}</a:t>
            </a:r>
          </a:p>
          <a:p>
            <a:pPr>
              <a:spcAft>
                <a:spcPts val="0"/>
              </a:spcAft>
              <a:buNone/>
              <a:defRPr/>
            </a:pPr>
            <a:r>
              <a:rPr lang="en-US" sz="2800" dirty="0">
                <a:latin typeface="Times New Roman" pitchFamily="18" charset="0"/>
                <a:cs typeface="Times New Roman" pitchFamily="18" charset="0"/>
              </a:rPr>
              <a:t>If(cur!=NULL || </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strlen</a:t>
            </a:r>
            <a:r>
              <a:rPr lang="en-US" sz="2800" dirty="0">
                <a:latin typeface="Times New Roman" pitchFamily="18" charset="0"/>
                <a:cs typeface="Times New Roman" pitchFamily="18" charset="0"/>
              </a:rPr>
              <a:t>(direction))</a:t>
            </a:r>
          </a:p>
          <a:p>
            <a:pPr>
              <a:spcAft>
                <a:spcPts val="0"/>
              </a:spcAft>
              <a:buNone/>
              <a:defRPr/>
            </a:pPr>
            <a:r>
              <a:rPr lang="en-US" sz="2800" dirty="0">
                <a:latin typeface="Times New Roman" pitchFamily="18" charset="0"/>
                <a:cs typeface="Times New Roman" pitchFamily="18" charset="0"/>
              </a:rPr>
              <a:t>{</a:t>
            </a:r>
          </a:p>
          <a:p>
            <a:pPr>
              <a:spcAft>
                <a:spcPts val="0"/>
              </a:spcAft>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cout</a:t>
            </a:r>
            <a:r>
              <a:rPr lang="en-US" sz="2800" dirty="0">
                <a:latin typeface="Times New Roman" pitchFamily="18" charset="0"/>
                <a:cs typeface="Times New Roman" pitchFamily="18" charset="0"/>
              </a:rPr>
              <a:t>&lt;&lt;“insertion not possible”;</a:t>
            </a:r>
          </a:p>
          <a:p>
            <a:pPr>
              <a:spcAft>
                <a:spcPts val="0"/>
              </a:spcAft>
              <a:buNone/>
              <a:defRPr/>
            </a:pPr>
            <a:r>
              <a:rPr lang="en-US" sz="2800" dirty="0">
                <a:latin typeface="Times New Roman" pitchFamily="18" charset="0"/>
                <a:cs typeface="Times New Roman" pitchFamily="18" charset="0"/>
              </a:rPr>
              <a:t>	delete temp;</a:t>
            </a:r>
          </a:p>
          <a:p>
            <a:pPr>
              <a:spcAft>
                <a:spcPts val="0"/>
              </a:spcAft>
              <a:buNone/>
              <a:defRPr/>
            </a:pPr>
            <a:r>
              <a:rPr lang="en-US" sz="2800" dirty="0">
                <a:latin typeface="Times New Roman" pitchFamily="18" charset="0"/>
                <a:cs typeface="Times New Roman" pitchFamily="18" charset="0"/>
              </a:rPr>
              <a:t>	return root;</a:t>
            </a:r>
          </a:p>
          <a:p>
            <a:pPr>
              <a:spcAft>
                <a:spcPts val="0"/>
              </a:spcAft>
              <a:buNone/>
              <a:defRPr/>
            </a:pPr>
            <a:r>
              <a:rPr lang="en-US" sz="2800" dirty="0">
                <a:latin typeface="Times New Roman" pitchFamily="18" charset="0"/>
                <a:cs typeface="Times New Roman" pitchFamily="18" charset="0"/>
              </a:rPr>
              <a:t>}					</a:t>
            </a:r>
          </a:p>
        </p:txBody>
      </p:sp>
    </p:spTree>
    <p:extLst>
      <p:ext uri="{BB962C8B-B14F-4D97-AF65-F5344CB8AC3E}">
        <p14:creationId xmlns="" xmlns:p14="http://schemas.microsoft.com/office/powerpoint/2010/main" val="41264629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p:cNvSpPr>
          <p:nvPr>
            <p:ph idx="1"/>
          </p:nvPr>
        </p:nvSpPr>
        <p:spPr>
          <a:xfrm>
            <a:off x="1524000" y="152400"/>
            <a:ext cx="9144000" cy="6553200"/>
          </a:xfrm>
        </p:spPr>
        <p:txBody>
          <a:bodyPr>
            <a:normAutofit/>
          </a:bodyPr>
          <a:lstStyle/>
          <a:p>
            <a:pPr>
              <a:buFont typeface="Arial" charset="0"/>
              <a:buNone/>
            </a:pPr>
            <a:r>
              <a:rPr lang="en-US" sz="2800" dirty="0">
                <a:latin typeface="Times New Roman" pitchFamily="18" charset="0"/>
                <a:cs typeface="Times New Roman" pitchFamily="18" charset="0"/>
              </a:rPr>
              <a:t>if (direction[i-1]==‘L’)	/* if last direction is ‘L’, point the </a:t>
            </a:r>
            <a:r>
              <a:rPr lang="en-US" sz="2800" dirty="0" err="1">
                <a:latin typeface="Times New Roman" pitchFamily="18" charset="0"/>
                <a:cs typeface="Times New Roman" pitchFamily="18" charset="0"/>
              </a:rPr>
              <a:t>prev</a:t>
            </a:r>
            <a:r>
              <a:rPr lang="en-US" sz="2800" dirty="0" err="1">
                <a:latin typeface="Times New Roman" pitchFamily="18" charset="0"/>
                <a:cs typeface="Times New Roman" pitchFamily="18" charset="0"/>
                <a:sym typeface="Wingdings" pitchFamily="2" charset="2"/>
              </a:rPr>
              <a:t>llink</a:t>
            </a:r>
            <a:r>
              <a:rPr lang="en-US" sz="2800" dirty="0">
                <a:latin typeface="Times New Roman" pitchFamily="18" charset="0"/>
                <a:cs typeface="Times New Roman" pitchFamily="18" charset="0"/>
                <a:sym typeface="Wingdings" pitchFamily="2" charset="2"/>
              </a:rPr>
              <a:t>=temp;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llink</a:t>
            </a:r>
            <a:r>
              <a:rPr lang="en-US" sz="2800" dirty="0">
                <a:latin typeface="Times New Roman" pitchFamily="18" charset="0"/>
                <a:cs typeface="Times New Roman" pitchFamily="18" charset="0"/>
              </a:rPr>
              <a:t> of parent to new node*/ </a:t>
            </a:r>
          </a:p>
          <a:p>
            <a:pPr>
              <a:buFont typeface="Arial" charset="0"/>
              <a:buNone/>
            </a:pPr>
            <a:r>
              <a:rPr lang="en-US" sz="2800" dirty="0">
                <a:latin typeface="Times New Roman" pitchFamily="18" charset="0"/>
                <a:cs typeface="Times New Roman" pitchFamily="18" charset="0"/>
              </a:rPr>
              <a:t>else				/* else point </a:t>
            </a:r>
            <a:r>
              <a:rPr lang="en-US" sz="2800" dirty="0" err="1">
                <a:latin typeface="Times New Roman" pitchFamily="18" charset="0"/>
                <a:cs typeface="Times New Roman" pitchFamily="18" charset="0"/>
              </a:rPr>
              <a:t>rlink</a:t>
            </a:r>
            <a:r>
              <a:rPr lang="en-US" sz="2800" dirty="0">
                <a:latin typeface="Times New Roman" pitchFamily="18" charset="0"/>
                <a:cs typeface="Times New Roman" pitchFamily="18" charset="0"/>
              </a:rPr>
              <a:t> of parent to new</a:t>
            </a:r>
          </a:p>
          <a:p>
            <a:pPr>
              <a:buFont typeface="Arial" charset="0"/>
              <a:buNone/>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prev</a:t>
            </a:r>
            <a:r>
              <a:rPr lang="en-US" sz="2800" dirty="0" err="1">
                <a:latin typeface="Times New Roman" pitchFamily="18" charset="0"/>
                <a:cs typeface="Times New Roman" pitchFamily="18" charset="0"/>
                <a:sym typeface="Wingdings" pitchFamily="2" charset="2"/>
              </a:rPr>
              <a:t>rlink</a:t>
            </a:r>
            <a:r>
              <a:rPr lang="en-US" sz="2800" dirty="0">
                <a:latin typeface="Times New Roman" pitchFamily="18" charset="0"/>
                <a:cs typeface="Times New Roman" pitchFamily="18" charset="0"/>
                <a:sym typeface="Wingdings" pitchFamily="2" charset="2"/>
              </a:rPr>
              <a:t>=temp;	    node*/	</a:t>
            </a:r>
          </a:p>
          <a:p>
            <a:pPr>
              <a:buFont typeface="Arial" charset="0"/>
              <a:buNone/>
            </a:pPr>
            <a:r>
              <a:rPr lang="en-US" sz="2800" dirty="0">
                <a:latin typeface="Times New Roman" pitchFamily="18" charset="0"/>
                <a:cs typeface="Times New Roman" pitchFamily="18" charset="0"/>
                <a:sym typeface="Wingdings" pitchFamily="2" charset="2"/>
              </a:rPr>
              <a:t>return root;</a:t>
            </a:r>
          </a:p>
          <a:p>
            <a:pPr>
              <a:buFont typeface="Arial" charset="0"/>
              <a:buNone/>
            </a:pPr>
            <a:r>
              <a:rPr lang="en-US" sz="2800" dirty="0">
                <a:latin typeface="Times New Roman" pitchFamily="18" charset="0"/>
                <a:cs typeface="Times New Roman" pitchFamily="18" charset="0"/>
                <a:sym typeface="Wingdings" pitchFamily="2" charset="2"/>
              </a:rPr>
              <a:t>}</a:t>
            </a:r>
            <a:endParaRPr lang="en-US" sz="2800" dirty="0">
              <a:latin typeface="Times New Roman" pitchFamily="18" charset="0"/>
              <a:cs typeface="Times New Roman" pitchFamily="18" charset="0"/>
            </a:endParaRPr>
          </a:p>
          <a:p>
            <a:pPr>
              <a:buFont typeface="Arial" charset="0"/>
              <a:buNone/>
            </a:pP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Control comes out of for loop, if </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strlen</a:t>
            </a:r>
            <a:r>
              <a:rPr lang="en-US" sz="2800" dirty="0">
                <a:latin typeface="Times New Roman" pitchFamily="18" charset="0"/>
                <a:cs typeface="Times New Roman" pitchFamily="18" charset="0"/>
              </a:rPr>
              <a:t>(direction) or when cur==NULL.</a:t>
            </a:r>
          </a:p>
          <a:p>
            <a:r>
              <a:rPr lang="en-US" sz="2800" dirty="0">
                <a:latin typeface="Times New Roman" pitchFamily="18" charset="0"/>
                <a:cs typeface="Times New Roman" pitchFamily="18" charset="0"/>
              </a:rPr>
              <a:t>For insertion to be possible, control should come out when cur==NULL and </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strlen</a:t>
            </a:r>
            <a:r>
              <a:rPr lang="en-US" sz="2800" dirty="0">
                <a:latin typeface="Times New Roman" pitchFamily="18" charset="0"/>
                <a:cs typeface="Times New Roman" pitchFamily="18" charset="0"/>
              </a:rPr>
              <a:t>(direction) both at the same time.</a:t>
            </a:r>
          </a:p>
          <a:p>
            <a:pPr>
              <a:buFont typeface="Arial" charset="0"/>
              <a:buNone/>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when we get the position to insert(cur==NULL), the string should be completed.  </a:t>
            </a:r>
          </a:p>
        </p:txBody>
      </p:sp>
    </p:spTree>
    <p:extLst>
      <p:ext uri="{BB962C8B-B14F-4D97-AF65-F5344CB8AC3E}">
        <p14:creationId xmlns="" xmlns:p14="http://schemas.microsoft.com/office/powerpoint/2010/main" val="26340312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2"/>
          <p:cNvSpPr>
            <a:spLocks noGrp="1"/>
          </p:cNvSpPr>
          <p:nvPr>
            <p:ph idx="1"/>
          </p:nvPr>
        </p:nvSpPr>
        <p:spPr>
          <a:xfrm>
            <a:off x="1676400" y="152400"/>
            <a:ext cx="8991600" cy="6553200"/>
          </a:xfrm>
        </p:spPr>
        <p:txBody>
          <a:bodyPr/>
          <a:lstStyle/>
          <a:p>
            <a:pPr>
              <a:buFont typeface="Arial" charset="0"/>
              <a:buNone/>
            </a:pPr>
            <a:r>
              <a:rPr lang="en-US" sz="2800" dirty="0">
                <a:latin typeface="Times New Roman" pitchFamily="18" charset="0"/>
                <a:cs typeface="Times New Roman" pitchFamily="18" charset="0"/>
              </a:rPr>
              <a:t>																																					</a:t>
            </a:r>
          </a:p>
          <a:p>
            <a:pPr>
              <a:buFont typeface="Arial" charset="0"/>
              <a:buNone/>
            </a:pPr>
            <a:r>
              <a:rPr lang="en-US" sz="2800" dirty="0">
                <a:latin typeface="Times New Roman" pitchFamily="18" charset="0"/>
                <a:cs typeface="Times New Roman" pitchFamily="18" charset="0"/>
              </a:rPr>
              <a:t>Let the direction string be “LLR”. String length of string is 3.</a:t>
            </a:r>
          </a:p>
          <a:p>
            <a:pPr>
              <a:buFont typeface="Arial" charset="0"/>
              <a:buNone/>
            </a:pPr>
            <a:r>
              <a:rPr lang="en-US" sz="2800" dirty="0">
                <a:latin typeface="Times New Roman" pitchFamily="18" charset="0"/>
                <a:cs typeface="Times New Roman" pitchFamily="18" charset="0"/>
              </a:rPr>
              <a:t>Initially cur ==root and </a:t>
            </a:r>
            <a:r>
              <a:rPr lang="en-US" sz="2800" dirty="0" err="1">
                <a:latin typeface="Times New Roman" pitchFamily="18" charset="0"/>
                <a:cs typeface="Times New Roman" pitchFamily="18" charset="0"/>
              </a:rPr>
              <a:t>prev</a:t>
            </a:r>
            <a:r>
              <a:rPr lang="en-US" sz="2800" dirty="0">
                <a:latin typeface="Times New Roman" pitchFamily="18" charset="0"/>
                <a:cs typeface="Times New Roman" pitchFamily="18" charset="0"/>
              </a:rPr>
              <a:t>==NULL</a:t>
            </a:r>
          </a:p>
          <a:p>
            <a:r>
              <a:rPr lang="en-US" sz="2800" dirty="0">
                <a:latin typeface="Times New Roman" pitchFamily="18" charset="0"/>
                <a:cs typeface="Times New Roman" pitchFamily="18" charset="0"/>
              </a:rPr>
              <a:t>Loop 1: </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=0 ,direction[0]=‘L’</a:t>
            </a:r>
          </a:p>
          <a:p>
            <a:pPr>
              <a:buFont typeface="Arial" charset="0"/>
              <a:buNone/>
            </a:pPr>
            <a:endParaRPr lang="en-US" sz="2800" dirty="0">
              <a:latin typeface="Times New Roman" pitchFamily="18" charset="0"/>
              <a:cs typeface="Times New Roman" pitchFamily="18" charset="0"/>
            </a:endParaRPr>
          </a:p>
          <a:p>
            <a:pPr>
              <a:buFont typeface="Arial" charset="0"/>
              <a:buNone/>
            </a:pPr>
            <a:r>
              <a:rPr lang="en-US" sz="2800" dirty="0">
                <a:latin typeface="Times New Roman" pitchFamily="18" charset="0"/>
                <a:cs typeface="Times New Roman" pitchFamily="18" charset="0"/>
              </a:rPr>
              <a:t>	</a:t>
            </a:r>
          </a:p>
        </p:txBody>
      </p:sp>
      <p:sp>
        <p:nvSpPr>
          <p:cNvPr id="4" name="Oval 3"/>
          <p:cNvSpPr/>
          <p:nvPr/>
        </p:nvSpPr>
        <p:spPr>
          <a:xfrm>
            <a:off x="2743200" y="304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843" name="TextBox 4"/>
          <p:cNvSpPr txBox="1">
            <a:spLocks noChangeArrowheads="1"/>
          </p:cNvSpPr>
          <p:nvPr/>
        </p:nvSpPr>
        <p:spPr bwMode="auto">
          <a:xfrm>
            <a:off x="2895600" y="3810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6" name="Oval 5"/>
          <p:cNvSpPr/>
          <p:nvPr/>
        </p:nvSpPr>
        <p:spPr>
          <a:xfrm>
            <a:off x="2362200" y="91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845" name="TextBox 6"/>
          <p:cNvSpPr txBox="1">
            <a:spLocks noChangeArrowheads="1"/>
          </p:cNvSpPr>
          <p:nvPr/>
        </p:nvSpPr>
        <p:spPr bwMode="auto">
          <a:xfrm>
            <a:off x="2514600" y="9906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8" name="Oval 7"/>
          <p:cNvSpPr/>
          <p:nvPr/>
        </p:nvSpPr>
        <p:spPr>
          <a:xfrm>
            <a:off x="3124200" y="91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847" name="TextBox 8"/>
          <p:cNvSpPr txBox="1">
            <a:spLocks noChangeArrowheads="1"/>
          </p:cNvSpPr>
          <p:nvPr/>
        </p:nvSpPr>
        <p:spPr bwMode="auto">
          <a:xfrm>
            <a:off x="3276600" y="9906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0" name="Straight Connector 9"/>
          <p:cNvCxnSpPr>
            <a:stCxn id="35843" idx="2"/>
          </p:cNvCxnSpPr>
          <p:nvPr/>
        </p:nvCxnSpPr>
        <p:spPr>
          <a:xfrm rot="16200000" flipH="1">
            <a:off x="3061494" y="7754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2743200" y="771526"/>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133600" y="1524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851" name="TextBox 12"/>
          <p:cNvSpPr txBox="1">
            <a:spLocks noChangeArrowheads="1"/>
          </p:cNvSpPr>
          <p:nvPr/>
        </p:nvSpPr>
        <p:spPr bwMode="auto">
          <a:xfrm>
            <a:off x="2286000" y="16002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14" name="Straight Connector 13"/>
          <p:cNvCxnSpPr>
            <a:endCxn id="12" idx="0"/>
          </p:cNvCxnSpPr>
          <p:nvPr/>
        </p:nvCxnSpPr>
        <p:spPr>
          <a:xfrm rot="10800000" flipV="1">
            <a:off x="2438400" y="13716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819400" y="4673597"/>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854" name="TextBox 15"/>
          <p:cNvSpPr txBox="1">
            <a:spLocks noChangeArrowheads="1"/>
          </p:cNvSpPr>
          <p:nvPr/>
        </p:nvSpPr>
        <p:spPr bwMode="auto">
          <a:xfrm>
            <a:off x="2971800" y="4749797"/>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17" name="Oval 16"/>
          <p:cNvSpPr/>
          <p:nvPr/>
        </p:nvSpPr>
        <p:spPr>
          <a:xfrm>
            <a:off x="2438400" y="5283197"/>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856" name="TextBox 17"/>
          <p:cNvSpPr txBox="1">
            <a:spLocks noChangeArrowheads="1"/>
          </p:cNvSpPr>
          <p:nvPr/>
        </p:nvSpPr>
        <p:spPr bwMode="auto">
          <a:xfrm>
            <a:off x="2590800" y="5359397"/>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9" name="Oval 18"/>
          <p:cNvSpPr/>
          <p:nvPr/>
        </p:nvSpPr>
        <p:spPr>
          <a:xfrm>
            <a:off x="3200400" y="5283197"/>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858" name="TextBox 19"/>
          <p:cNvSpPr txBox="1">
            <a:spLocks noChangeArrowheads="1"/>
          </p:cNvSpPr>
          <p:nvPr/>
        </p:nvSpPr>
        <p:spPr bwMode="auto">
          <a:xfrm>
            <a:off x="3352800" y="5359397"/>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21" name="Straight Connector 20"/>
          <p:cNvCxnSpPr>
            <a:stCxn id="35854" idx="2"/>
          </p:cNvCxnSpPr>
          <p:nvPr/>
        </p:nvCxnSpPr>
        <p:spPr>
          <a:xfrm rot="16200000" flipH="1">
            <a:off x="3137694" y="5144291"/>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flipV="1">
            <a:off x="2819400" y="5140323"/>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209800" y="5892797"/>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862" name="TextBox 23"/>
          <p:cNvSpPr txBox="1">
            <a:spLocks noChangeArrowheads="1"/>
          </p:cNvSpPr>
          <p:nvPr/>
        </p:nvSpPr>
        <p:spPr bwMode="auto">
          <a:xfrm>
            <a:off x="2362200" y="5968997"/>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25" name="Straight Connector 24"/>
          <p:cNvCxnSpPr>
            <a:endCxn id="23" idx="0"/>
          </p:cNvCxnSpPr>
          <p:nvPr/>
        </p:nvCxnSpPr>
        <p:spPr>
          <a:xfrm rot="10800000" flipV="1">
            <a:off x="2514600" y="5740397"/>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864" name="TextBox 25"/>
          <p:cNvSpPr txBox="1">
            <a:spLocks noChangeArrowheads="1"/>
          </p:cNvSpPr>
          <p:nvPr/>
        </p:nvSpPr>
        <p:spPr bwMode="auto">
          <a:xfrm>
            <a:off x="2209800" y="4597397"/>
            <a:ext cx="762000" cy="369888"/>
          </a:xfrm>
          <a:prstGeom prst="rect">
            <a:avLst/>
          </a:prstGeom>
          <a:noFill/>
          <a:ln w="9525">
            <a:noFill/>
            <a:miter lim="800000"/>
            <a:headEnd/>
            <a:tailEnd/>
          </a:ln>
        </p:spPr>
        <p:txBody>
          <a:bodyPr>
            <a:spAutoFit/>
          </a:bodyPr>
          <a:lstStyle/>
          <a:p>
            <a:r>
              <a:rPr lang="en-US">
                <a:latin typeface="Calibri" pitchFamily="34" charset="0"/>
              </a:rPr>
              <a:t>prev</a:t>
            </a:r>
          </a:p>
        </p:txBody>
      </p:sp>
      <p:sp>
        <p:nvSpPr>
          <p:cNvPr id="35865" name="TextBox 26"/>
          <p:cNvSpPr txBox="1">
            <a:spLocks noChangeArrowheads="1"/>
          </p:cNvSpPr>
          <p:nvPr/>
        </p:nvSpPr>
        <p:spPr bwMode="auto">
          <a:xfrm>
            <a:off x="1905000" y="5218111"/>
            <a:ext cx="762000" cy="369887"/>
          </a:xfrm>
          <a:prstGeom prst="rect">
            <a:avLst/>
          </a:prstGeom>
          <a:noFill/>
          <a:ln w="9525">
            <a:noFill/>
            <a:miter lim="800000"/>
            <a:headEnd/>
            <a:tailEnd/>
          </a:ln>
        </p:spPr>
        <p:txBody>
          <a:bodyPr>
            <a:spAutoFit/>
          </a:bodyPr>
          <a:lstStyle/>
          <a:p>
            <a:r>
              <a:rPr lang="en-US">
                <a:latin typeface="Calibri" pitchFamily="34" charset="0"/>
              </a:rPr>
              <a:t>cur</a:t>
            </a:r>
          </a:p>
        </p:txBody>
      </p:sp>
    </p:spTree>
    <p:extLst>
      <p:ext uri="{BB962C8B-B14F-4D97-AF65-F5344CB8AC3E}">
        <p14:creationId xmlns="" xmlns:p14="http://schemas.microsoft.com/office/powerpoint/2010/main" val="1153700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76400" y="0"/>
            <a:ext cx="8839200" cy="6858000"/>
          </a:xfrm>
        </p:spPr>
        <p:txBody>
          <a:bodyPr rtlCol="0">
            <a:normAutofit/>
          </a:bodyPr>
          <a:lstStyle/>
          <a:p>
            <a:pPr>
              <a:spcAft>
                <a:spcPts val="0"/>
              </a:spcAft>
              <a:defRPr/>
            </a:pPr>
            <a:endParaRPr lang="en-US" u="sng" dirty="0" smtClean="0">
              <a:solidFill>
                <a:schemeClr val="tx1"/>
              </a:solidFill>
              <a:latin typeface="Times New Roman" pitchFamily="18" charset="0"/>
              <a:cs typeface="Times New Roman" pitchFamily="18" charset="0"/>
            </a:endParaRPr>
          </a:p>
          <a:p>
            <a:pPr algn="l">
              <a:lnSpc>
                <a:spcPts val="2700"/>
              </a:lnSpc>
              <a:spcAft>
                <a:spcPts val="0"/>
              </a:spcAft>
              <a:buFont typeface="Arial" pitchFamily="34" charset="0"/>
              <a:buChar char="•"/>
              <a:defRPr/>
            </a:pPr>
            <a:r>
              <a:rPr lang="en-US" sz="3000" dirty="0">
                <a:latin typeface="Times New Roman" pitchFamily="18" charset="0"/>
                <a:cs typeface="Times New Roman" pitchFamily="18" charset="0"/>
              </a:rPr>
              <a:t>Linked list is a linear D.S and for some problems it is not possible to maintain this linear ordering.</a:t>
            </a:r>
          </a:p>
          <a:p>
            <a:pPr algn="l">
              <a:lnSpc>
                <a:spcPts val="2700"/>
              </a:lnSpc>
              <a:spcAft>
                <a:spcPts val="0"/>
              </a:spcAft>
              <a:buFont typeface="Arial" pitchFamily="34" charset="0"/>
              <a:buChar char="•"/>
              <a:defRPr/>
            </a:pPr>
            <a:r>
              <a:rPr lang="en-US" sz="3000" dirty="0">
                <a:latin typeface="Times New Roman" pitchFamily="18" charset="0"/>
                <a:cs typeface="Times New Roman" pitchFamily="18" charset="0"/>
              </a:rPr>
              <a:t>Using non linear D.S such as trees and graphs more complex relations can be expressed.</a:t>
            </a:r>
          </a:p>
          <a:p>
            <a:pPr algn="l">
              <a:lnSpc>
                <a:spcPts val="2700"/>
              </a:lnSpc>
              <a:spcAft>
                <a:spcPts val="0"/>
              </a:spcAft>
              <a:buFont typeface="Arial" pitchFamily="34" charset="0"/>
              <a:buChar char="•"/>
              <a:defRPr/>
            </a:pPr>
            <a:endParaRPr lang="en-US" sz="3000" dirty="0">
              <a:latin typeface="Times New Roman" pitchFamily="18" charset="0"/>
              <a:cs typeface="Times New Roman" pitchFamily="18" charset="0"/>
            </a:endParaRPr>
          </a:p>
          <a:p>
            <a:pPr algn="l">
              <a:lnSpc>
                <a:spcPts val="2700"/>
              </a:lnSpc>
              <a:spcAft>
                <a:spcPts val="0"/>
              </a:spcAft>
              <a:defRPr/>
            </a:pPr>
            <a:r>
              <a:rPr lang="en-US" sz="3000" u="sng" dirty="0" err="1">
                <a:latin typeface="Times New Roman" pitchFamily="18" charset="0"/>
                <a:cs typeface="Times New Roman" pitchFamily="18" charset="0"/>
              </a:rPr>
              <a:t>Indegree</a:t>
            </a:r>
            <a:r>
              <a:rPr lang="en-US" sz="3000" u="sng" dirty="0">
                <a:latin typeface="Times New Roman" pitchFamily="18" charset="0"/>
                <a:cs typeface="Times New Roman" pitchFamily="18" charset="0"/>
              </a:rPr>
              <a:t> and </a:t>
            </a:r>
            <a:r>
              <a:rPr lang="en-US" sz="3000" u="sng" dirty="0" err="1">
                <a:latin typeface="Times New Roman" pitchFamily="18" charset="0"/>
                <a:cs typeface="Times New Roman" pitchFamily="18" charset="0"/>
              </a:rPr>
              <a:t>outdegree</a:t>
            </a:r>
            <a:r>
              <a:rPr lang="en-US" sz="3000" u="sng" dirty="0">
                <a:latin typeface="Times New Roman" pitchFamily="18" charset="0"/>
                <a:cs typeface="Times New Roman" pitchFamily="18" charset="0"/>
              </a:rPr>
              <a:t> of a node:</a:t>
            </a:r>
          </a:p>
          <a:p>
            <a:pPr algn="l">
              <a:lnSpc>
                <a:spcPts val="2700"/>
              </a:lnSpc>
              <a:spcAft>
                <a:spcPts val="0"/>
              </a:spcAft>
              <a:buFont typeface="Arial" pitchFamily="34" charset="0"/>
              <a:buChar char="•"/>
              <a:defRPr/>
            </a:pPr>
            <a:r>
              <a:rPr lang="en-US" sz="3000" dirty="0" err="1">
                <a:latin typeface="Times New Roman" pitchFamily="18" charset="0"/>
                <a:cs typeface="Times New Roman" pitchFamily="18" charset="0"/>
              </a:rPr>
              <a:t>Indegree</a:t>
            </a:r>
            <a:r>
              <a:rPr lang="en-US" sz="3000" dirty="0">
                <a:latin typeface="Times New Roman" pitchFamily="18" charset="0"/>
                <a:cs typeface="Times New Roman" pitchFamily="18" charset="0"/>
              </a:rPr>
              <a:t> of a node is the number of edges incident on a node and </a:t>
            </a:r>
            <a:r>
              <a:rPr lang="en-US" sz="3000" dirty="0" err="1">
                <a:latin typeface="Times New Roman" pitchFamily="18" charset="0"/>
                <a:cs typeface="Times New Roman" pitchFamily="18" charset="0"/>
              </a:rPr>
              <a:t>outdegree</a:t>
            </a:r>
            <a:r>
              <a:rPr lang="en-US" sz="3000" dirty="0">
                <a:latin typeface="Times New Roman" pitchFamily="18" charset="0"/>
                <a:cs typeface="Times New Roman" pitchFamily="18" charset="0"/>
              </a:rPr>
              <a:t> is number of edges leaving a node.																																																						</a:t>
            </a:r>
          </a:p>
          <a:p>
            <a:pPr algn="l">
              <a:lnSpc>
                <a:spcPts val="2700"/>
              </a:lnSpc>
              <a:spcAft>
                <a:spcPts val="0"/>
              </a:spcAft>
              <a:buFont typeface="Arial" pitchFamily="34" charset="0"/>
              <a:buChar char="•"/>
              <a:defRPr/>
            </a:pPr>
            <a:r>
              <a:rPr lang="en-US" sz="3000" dirty="0" err="1">
                <a:latin typeface="Times New Roman" pitchFamily="18" charset="0"/>
                <a:cs typeface="Times New Roman" pitchFamily="18" charset="0"/>
              </a:rPr>
              <a:t>Indegree</a:t>
            </a:r>
            <a:r>
              <a:rPr lang="en-US" sz="3000" dirty="0">
                <a:latin typeface="Times New Roman" pitchFamily="18" charset="0"/>
                <a:cs typeface="Times New Roman" pitchFamily="18" charset="0"/>
              </a:rPr>
              <a:t> of B, C, D and E is 1 and that of A is 0.</a:t>
            </a:r>
          </a:p>
          <a:p>
            <a:pPr algn="l">
              <a:lnSpc>
                <a:spcPts val="2700"/>
              </a:lnSpc>
              <a:spcAft>
                <a:spcPts val="0"/>
              </a:spcAft>
              <a:buFont typeface="Arial" pitchFamily="34" charset="0"/>
              <a:buChar char="•"/>
              <a:defRPr/>
            </a:pPr>
            <a:r>
              <a:rPr lang="en-US" sz="3000" dirty="0" err="1">
                <a:latin typeface="Times New Roman" pitchFamily="18" charset="0"/>
                <a:cs typeface="Times New Roman" pitchFamily="18" charset="0"/>
              </a:rPr>
              <a:t>Outdegree</a:t>
            </a:r>
            <a:r>
              <a:rPr lang="en-US" sz="3000" dirty="0">
                <a:latin typeface="Times New Roman" pitchFamily="18" charset="0"/>
                <a:cs typeface="Times New Roman" pitchFamily="18" charset="0"/>
              </a:rPr>
              <a:t> of A and B is 2 and that of C, D and E is 0.			  </a:t>
            </a:r>
          </a:p>
        </p:txBody>
      </p:sp>
      <p:sp>
        <p:nvSpPr>
          <p:cNvPr id="4" name="Oval 3"/>
          <p:cNvSpPr/>
          <p:nvPr/>
        </p:nvSpPr>
        <p:spPr>
          <a:xfrm>
            <a:off x="4953000" y="3733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63" name="TextBox 4"/>
          <p:cNvSpPr txBox="1">
            <a:spLocks noChangeArrowheads="1"/>
          </p:cNvSpPr>
          <p:nvPr/>
        </p:nvSpPr>
        <p:spPr bwMode="auto">
          <a:xfrm>
            <a:off x="5105400" y="38100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42672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65" name="TextBox 6"/>
          <p:cNvSpPr txBox="1">
            <a:spLocks noChangeArrowheads="1"/>
          </p:cNvSpPr>
          <p:nvPr/>
        </p:nvSpPr>
        <p:spPr bwMode="auto">
          <a:xfrm>
            <a:off x="4419600" y="45720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57150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67" name="TextBox 8"/>
          <p:cNvSpPr txBox="1">
            <a:spLocks noChangeArrowheads="1"/>
          </p:cNvSpPr>
          <p:nvPr/>
        </p:nvSpPr>
        <p:spPr bwMode="auto">
          <a:xfrm>
            <a:off x="5867400" y="45720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3810000" y="5257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69" name="TextBox 10"/>
          <p:cNvSpPr txBox="1">
            <a:spLocks noChangeArrowheads="1"/>
          </p:cNvSpPr>
          <p:nvPr/>
        </p:nvSpPr>
        <p:spPr bwMode="auto">
          <a:xfrm>
            <a:off x="3962400" y="53340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4724400" y="5257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71" name="TextBox 12"/>
          <p:cNvSpPr txBox="1">
            <a:spLocks noChangeArrowheads="1"/>
          </p:cNvSpPr>
          <p:nvPr/>
        </p:nvSpPr>
        <p:spPr bwMode="auto">
          <a:xfrm>
            <a:off x="4876800" y="53340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5" name="Straight Connector 14"/>
          <p:cNvCxnSpPr>
            <a:stCxn id="4" idx="3"/>
            <a:endCxn id="6" idx="0"/>
          </p:cNvCxnSpPr>
          <p:nvPr/>
        </p:nvCxnSpPr>
        <p:spPr>
          <a:xfrm rot="5400000">
            <a:off x="4621213" y="40751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8" idx="1"/>
          </p:cNvCxnSpPr>
          <p:nvPr/>
        </p:nvCxnSpPr>
        <p:spPr>
          <a:xfrm>
            <a:off x="5334000" y="4191001"/>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365" idx="2"/>
            <a:endCxn id="12" idx="1"/>
          </p:cNvCxnSpPr>
          <p:nvPr/>
        </p:nvCxnSpPr>
        <p:spPr>
          <a:xfrm rot="16200000" flipH="1">
            <a:off x="4520407" y="50315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0" idx="0"/>
          </p:cNvCxnSpPr>
          <p:nvPr/>
        </p:nvCxnSpPr>
        <p:spPr>
          <a:xfrm rot="10800000" flipV="1">
            <a:off x="4114800" y="4962526"/>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0405446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Content Placeholder 2"/>
          <p:cNvSpPr>
            <a:spLocks noGrp="1"/>
          </p:cNvSpPr>
          <p:nvPr>
            <p:ph idx="1"/>
          </p:nvPr>
        </p:nvSpPr>
        <p:spPr>
          <a:xfrm>
            <a:off x="1676400" y="152400"/>
            <a:ext cx="8839200" cy="6705600"/>
          </a:xfrm>
        </p:spPr>
        <p:txBody>
          <a:bodyPr>
            <a:normAutofit lnSpcReduction="10000"/>
          </a:bodyPr>
          <a:lstStyle/>
          <a:p>
            <a:r>
              <a:rPr lang="en-US" sz="2800" dirty="0">
                <a:latin typeface="Times New Roman" pitchFamily="18" charset="0"/>
                <a:cs typeface="Times New Roman" pitchFamily="18" charset="0"/>
              </a:rPr>
              <a:t>Loop 2: </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=1, direction[1]=‘L’																																																	</a:t>
            </a:r>
          </a:p>
          <a:p>
            <a:r>
              <a:rPr lang="en-US" sz="2800" dirty="0">
                <a:latin typeface="Times New Roman" pitchFamily="18" charset="0"/>
                <a:cs typeface="Times New Roman" pitchFamily="18" charset="0"/>
              </a:rPr>
              <a:t>Loop 3: </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=2, </a:t>
            </a:r>
            <a:r>
              <a:rPr lang="en-US" sz="2800" dirty="0" err="1">
                <a:latin typeface="Times New Roman" pitchFamily="18" charset="0"/>
                <a:cs typeface="Times New Roman" pitchFamily="18" charset="0"/>
              </a:rPr>
              <a:t>directiom</a:t>
            </a:r>
            <a:r>
              <a:rPr lang="en-US" sz="2800" dirty="0">
                <a:latin typeface="Times New Roman" pitchFamily="18" charset="0"/>
                <a:cs typeface="Times New Roman" pitchFamily="18" charset="0"/>
              </a:rPr>
              <a:t>[2]=‘R’																																													</a:t>
            </a:r>
            <a:endParaRPr lang="en-US" sz="2800" dirty="0" smtClean="0">
              <a:latin typeface="Times New Roman" pitchFamily="18" charset="0"/>
              <a:cs typeface="Times New Roman" pitchFamily="18" charset="0"/>
            </a:endParaRPr>
          </a:p>
          <a:p>
            <a:r>
              <a:rPr lang="en-US" sz="2800" dirty="0">
                <a:latin typeface="Times New Roman" pitchFamily="18" charset="0"/>
                <a:cs typeface="Times New Roman" pitchFamily="18" charset="0"/>
              </a:rPr>
              <a:t>				</a:t>
            </a:r>
          </a:p>
          <a:p>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=3, Now loop terminates since cur==NULL. Here </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==3(</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strlen</a:t>
            </a:r>
            <a:r>
              <a:rPr lang="en-US" sz="2800" dirty="0">
                <a:latin typeface="Times New Roman" pitchFamily="18" charset="0"/>
                <a:cs typeface="Times New Roman" pitchFamily="18" charset="0"/>
              </a:rPr>
              <a:t>(direction) ) and cur==NULL. Hence insertion is possible		</a:t>
            </a:r>
          </a:p>
        </p:txBody>
      </p:sp>
      <p:sp>
        <p:nvSpPr>
          <p:cNvPr id="4" name="Oval 3"/>
          <p:cNvSpPr/>
          <p:nvPr/>
        </p:nvSpPr>
        <p:spPr>
          <a:xfrm>
            <a:off x="2819400" y="990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867" name="TextBox 4"/>
          <p:cNvSpPr txBox="1">
            <a:spLocks noChangeArrowheads="1"/>
          </p:cNvSpPr>
          <p:nvPr/>
        </p:nvSpPr>
        <p:spPr bwMode="auto">
          <a:xfrm>
            <a:off x="2971800" y="1066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6" name="Oval 5"/>
          <p:cNvSpPr/>
          <p:nvPr/>
        </p:nvSpPr>
        <p:spPr>
          <a:xfrm>
            <a:off x="2438400" y="160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869" name="TextBox 6"/>
          <p:cNvSpPr txBox="1">
            <a:spLocks noChangeArrowheads="1"/>
          </p:cNvSpPr>
          <p:nvPr/>
        </p:nvSpPr>
        <p:spPr bwMode="auto">
          <a:xfrm>
            <a:off x="2590800" y="16764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8" name="Oval 7"/>
          <p:cNvSpPr/>
          <p:nvPr/>
        </p:nvSpPr>
        <p:spPr>
          <a:xfrm>
            <a:off x="3200400" y="160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871" name="TextBox 8"/>
          <p:cNvSpPr txBox="1">
            <a:spLocks noChangeArrowheads="1"/>
          </p:cNvSpPr>
          <p:nvPr/>
        </p:nvSpPr>
        <p:spPr bwMode="auto">
          <a:xfrm>
            <a:off x="3352800" y="16764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0" name="Straight Connector 9"/>
          <p:cNvCxnSpPr>
            <a:stCxn id="36867" idx="2"/>
          </p:cNvCxnSpPr>
          <p:nvPr/>
        </p:nvCxnSpPr>
        <p:spPr>
          <a:xfrm rot="16200000" flipH="1">
            <a:off x="3137694" y="14612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2819400" y="1457326"/>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2098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875" name="TextBox 12"/>
          <p:cNvSpPr txBox="1">
            <a:spLocks noChangeArrowheads="1"/>
          </p:cNvSpPr>
          <p:nvPr/>
        </p:nvSpPr>
        <p:spPr bwMode="auto">
          <a:xfrm>
            <a:off x="2362200" y="22860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14" name="Straight Connector 13"/>
          <p:cNvCxnSpPr>
            <a:endCxn id="12" idx="0"/>
          </p:cNvCxnSpPr>
          <p:nvPr/>
        </p:nvCxnSpPr>
        <p:spPr>
          <a:xfrm rot="10800000" flipV="1">
            <a:off x="2514600" y="20574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877" name="TextBox 14"/>
          <p:cNvSpPr txBox="1">
            <a:spLocks noChangeArrowheads="1"/>
          </p:cNvSpPr>
          <p:nvPr/>
        </p:nvSpPr>
        <p:spPr bwMode="auto">
          <a:xfrm>
            <a:off x="1828800" y="1611314"/>
            <a:ext cx="762000" cy="369887"/>
          </a:xfrm>
          <a:prstGeom prst="rect">
            <a:avLst/>
          </a:prstGeom>
          <a:noFill/>
          <a:ln w="9525">
            <a:noFill/>
            <a:miter lim="800000"/>
            <a:headEnd/>
            <a:tailEnd/>
          </a:ln>
        </p:spPr>
        <p:txBody>
          <a:bodyPr>
            <a:spAutoFit/>
          </a:bodyPr>
          <a:lstStyle/>
          <a:p>
            <a:r>
              <a:rPr lang="en-US">
                <a:latin typeface="Calibri" pitchFamily="34" charset="0"/>
              </a:rPr>
              <a:t>prev</a:t>
            </a:r>
          </a:p>
        </p:txBody>
      </p:sp>
      <p:sp>
        <p:nvSpPr>
          <p:cNvPr id="36878" name="TextBox 15"/>
          <p:cNvSpPr txBox="1">
            <a:spLocks noChangeArrowheads="1"/>
          </p:cNvSpPr>
          <p:nvPr/>
        </p:nvSpPr>
        <p:spPr bwMode="auto">
          <a:xfrm>
            <a:off x="1676400" y="2220914"/>
            <a:ext cx="762000" cy="369887"/>
          </a:xfrm>
          <a:prstGeom prst="rect">
            <a:avLst/>
          </a:prstGeom>
          <a:noFill/>
          <a:ln w="9525">
            <a:noFill/>
            <a:miter lim="800000"/>
            <a:headEnd/>
            <a:tailEnd/>
          </a:ln>
        </p:spPr>
        <p:txBody>
          <a:bodyPr>
            <a:spAutoFit/>
          </a:bodyPr>
          <a:lstStyle/>
          <a:p>
            <a:r>
              <a:rPr lang="en-US">
                <a:latin typeface="Calibri" pitchFamily="34" charset="0"/>
              </a:rPr>
              <a:t>cur</a:t>
            </a:r>
          </a:p>
        </p:txBody>
      </p:sp>
      <p:sp>
        <p:nvSpPr>
          <p:cNvPr id="17" name="Oval 16"/>
          <p:cNvSpPr/>
          <p:nvPr/>
        </p:nvSpPr>
        <p:spPr>
          <a:xfrm>
            <a:off x="2819400" y="3479802"/>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880" name="TextBox 17"/>
          <p:cNvSpPr txBox="1">
            <a:spLocks noChangeArrowheads="1"/>
          </p:cNvSpPr>
          <p:nvPr/>
        </p:nvSpPr>
        <p:spPr bwMode="auto">
          <a:xfrm>
            <a:off x="2971800" y="3556002"/>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19" name="Oval 18"/>
          <p:cNvSpPr/>
          <p:nvPr/>
        </p:nvSpPr>
        <p:spPr>
          <a:xfrm>
            <a:off x="2438400" y="4089402"/>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882" name="TextBox 19"/>
          <p:cNvSpPr txBox="1">
            <a:spLocks noChangeArrowheads="1"/>
          </p:cNvSpPr>
          <p:nvPr/>
        </p:nvSpPr>
        <p:spPr bwMode="auto">
          <a:xfrm>
            <a:off x="2590800" y="4165602"/>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21" name="Oval 20"/>
          <p:cNvSpPr/>
          <p:nvPr/>
        </p:nvSpPr>
        <p:spPr>
          <a:xfrm>
            <a:off x="3200400" y="4089402"/>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884" name="TextBox 21"/>
          <p:cNvSpPr txBox="1">
            <a:spLocks noChangeArrowheads="1"/>
          </p:cNvSpPr>
          <p:nvPr/>
        </p:nvSpPr>
        <p:spPr bwMode="auto">
          <a:xfrm>
            <a:off x="3352800" y="4165602"/>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23" name="Straight Connector 22"/>
          <p:cNvCxnSpPr>
            <a:stCxn id="36880" idx="2"/>
          </p:cNvCxnSpPr>
          <p:nvPr/>
        </p:nvCxnSpPr>
        <p:spPr>
          <a:xfrm rot="16200000" flipH="1">
            <a:off x="3137694" y="3950496"/>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0800000" flipV="1">
            <a:off x="2819400" y="3946528"/>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209800" y="4699002"/>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888" name="TextBox 25"/>
          <p:cNvSpPr txBox="1">
            <a:spLocks noChangeArrowheads="1"/>
          </p:cNvSpPr>
          <p:nvPr/>
        </p:nvSpPr>
        <p:spPr bwMode="auto">
          <a:xfrm>
            <a:off x="2362200" y="4775202"/>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27" name="Straight Connector 26"/>
          <p:cNvCxnSpPr>
            <a:endCxn id="25" idx="0"/>
          </p:cNvCxnSpPr>
          <p:nvPr/>
        </p:nvCxnSpPr>
        <p:spPr>
          <a:xfrm rot="10800000" flipV="1">
            <a:off x="2514600" y="4546602"/>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890" name="TextBox 27"/>
          <p:cNvSpPr txBox="1">
            <a:spLocks noChangeArrowheads="1"/>
          </p:cNvSpPr>
          <p:nvPr/>
        </p:nvSpPr>
        <p:spPr bwMode="auto">
          <a:xfrm>
            <a:off x="1676400" y="4699002"/>
            <a:ext cx="762000" cy="369888"/>
          </a:xfrm>
          <a:prstGeom prst="rect">
            <a:avLst/>
          </a:prstGeom>
          <a:noFill/>
          <a:ln w="9525">
            <a:noFill/>
            <a:miter lim="800000"/>
            <a:headEnd/>
            <a:tailEnd/>
          </a:ln>
        </p:spPr>
        <p:txBody>
          <a:bodyPr>
            <a:spAutoFit/>
          </a:bodyPr>
          <a:lstStyle/>
          <a:p>
            <a:r>
              <a:rPr lang="en-US">
                <a:latin typeface="Calibri" pitchFamily="34" charset="0"/>
              </a:rPr>
              <a:t>prev</a:t>
            </a:r>
          </a:p>
        </p:txBody>
      </p:sp>
      <p:sp>
        <p:nvSpPr>
          <p:cNvPr id="36891" name="TextBox 28"/>
          <p:cNvSpPr txBox="1">
            <a:spLocks noChangeArrowheads="1"/>
          </p:cNvSpPr>
          <p:nvPr/>
        </p:nvSpPr>
        <p:spPr bwMode="auto">
          <a:xfrm>
            <a:off x="3124200" y="5105400"/>
            <a:ext cx="1295400" cy="369888"/>
          </a:xfrm>
          <a:prstGeom prst="rect">
            <a:avLst/>
          </a:prstGeom>
          <a:noFill/>
          <a:ln w="9525">
            <a:noFill/>
            <a:miter lim="800000"/>
            <a:headEnd/>
            <a:tailEnd/>
          </a:ln>
        </p:spPr>
        <p:txBody>
          <a:bodyPr>
            <a:spAutoFit/>
          </a:bodyPr>
          <a:lstStyle/>
          <a:p>
            <a:r>
              <a:rPr lang="en-US">
                <a:latin typeface="Calibri" pitchFamily="34" charset="0"/>
              </a:rPr>
              <a:t>Cur==NULL</a:t>
            </a:r>
          </a:p>
        </p:txBody>
      </p:sp>
    </p:spTree>
    <p:extLst>
      <p:ext uri="{BB962C8B-B14F-4D97-AF65-F5344CB8AC3E}">
        <p14:creationId xmlns="" xmlns:p14="http://schemas.microsoft.com/office/powerpoint/2010/main" val="4852098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Content Placeholder 2"/>
          <p:cNvSpPr>
            <a:spLocks noGrp="1"/>
          </p:cNvSpPr>
          <p:nvPr>
            <p:ph idx="1"/>
          </p:nvPr>
        </p:nvSpPr>
        <p:spPr>
          <a:xfrm>
            <a:off x="1676400" y="152400"/>
            <a:ext cx="8839200" cy="6553200"/>
          </a:xfrm>
        </p:spPr>
        <p:txBody>
          <a:bodyPr>
            <a:normAutofit/>
          </a:bodyPr>
          <a:lstStyle/>
          <a:p>
            <a:r>
              <a:rPr lang="en-US" sz="2800">
                <a:latin typeface="Times New Roman" pitchFamily="18" charset="0"/>
                <a:cs typeface="Times New Roman" pitchFamily="18" charset="0"/>
              </a:rPr>
              <a:t>Now direction[i-1] is direction[3-1] which gives ‘R’.</a:t>
            </a:r>
          </a:p>
          <a:p>
            <a:r>
              <a:rPr lang="en-US" sz="2800">
                <a:latin typeface="Times New Roman" pitchFamily="18" charset="0"/>
                <a:cs typeface="Times New Roman" pitchFamily="18" charset="0"/>
              </a:rPr>
              <a:t>Hence prev</a:t>
            </a:r>
            <a:r>
              <a:rPr lang="en-US" sz="2800">
                <a:latin typeface="Times New Roman" pitchFamily="18" charset="0"/>
                <a:cs typeface="Times New Roman" pitchFamily="18" charset="0"/>
                <a:sym typeface="Wingdings" pitchFamily="2" charset="2"/>
              </a:rPr>
              <a:t>rlink is made to point to new node.</a:t>
            </a:r>
          </a:p>
          <a:p>
            <a:pPr>
              <a:buFont typeface="Arial" charset="0"/>
              <a:buNone/>
            </a:pPr>
            <a:r>
              <a:rPr lang="en-US" sz="2800">
                <a:latin typeface="Times New Roman" pitchFamily="18" charset="0"/>
                <a:cs typeface="Times New Roman" pitchFamily="18" charset="0"/>
                <a:sym typeface="Wingdings" pitchFamily="2" charset="2"/>
              </a:rPr>
              <a:t>After insertion tree looks like																																																										</a:t>
            </a:r>
          </a:p>
          <a:p>
            <a:r>
              <a:rPr lang="en-US" sz="2800">
                <a:latin typeface="Times New Roman" pitchFamily="18" charset="0"/>
                <a:cs typeface="Times New Roman" pitchFamily="18" charset="0"/>
                <a:sym typeface="Wingdings" pitchFamily="2" charset="2"/>
              </a:rPr>
              <a:t>If direction of insertion is “LLR” for the above tree. Here for loop terminates when i==strlen(direction) i.e 3. But at this point cur is not equal to NULL. Hence insertion is not possible.</a:t>
            </a:r>
            <a:endParaRPr lang="en-US" sz="2800">
              <a:latin typeface="Times New Roman" pitchFamily="18" charset="0"/>
              <a:cs typeface="Times New Roman" pitchFamily="18" charset="0"/>
            </a:endParaRPr>
          </a:p>
        </p:txBody>
      </p:sp>
      <p:sp>
        <p:nvSpPr>
          <p:cNvPr id="4" name="Oval 3"/>
          <p:cNvSpPr/>
          <p:nvPr/>
        </p:nvSpPr>
        <p:spPr>
          <a:xfrm>
            <a:off x="29718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891" name="TextBox 4"/>
          <p:cNvSpPr txBox="1">
            <a:spLocks noChangeArrowheads="1"/>
          </p:cNvSpPr>
          <p:nvPr/>
        </p:nvSpPr>
        <p:spPr bwMode="auto">
          <a:xfrm>
            <a:off x="3124200" y="17526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6" name="Oval 5"/>
          <p:cNvSpPr/>
          <p:nvPr/>
        </p:nvSpPr>
        <p:spPr>
          <a:xfrm>
            <a:off x="2590800" y="228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893" name="TextBox 6"/>
          <p:cNvSpPr txBox="1">
            <a:spLocks noChangeArrowheads="1"/>
          </p:cNvSpPr>
          <p:nvPr/>
        </p:nvSpPr>
        <p:spPr bwMode="auto">
          <a:xfrm>
            <a:off x="2743200" y="23622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8" name="Oval 7"/>
          <p:cNvSpPr/>
          <p:nvPr/>
        </p:nvSpPr>
        <p:spPr>
          <a:xfrm>
            <a:off x="3352800" y="228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895" name="TextBox 8"/>
          <p:cNvSpPr txBox="1">
            <a:spLocks noChangeArrowheads="1"/>
          </p:cNvSpPr>
          <p:nvPr/>
        </p:nvSpPr>
        <p:spPr bwMode="auto">
          <a:xfrm>
            <a:off x="3505200" y="23622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0" name="Straight Connector 9"/>
          <p:cNvCxnSpPr>
            <a:stCxn id="37891" idx="2"/>
          </p:cNvCxnSpPr>
          <p:nvPr/>
        </p:nvCxnSpPr>
        <p:spPr>
          <a:xfrm rot="16200000" flipH="1">
            <a:off x="3290094" y="21470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2971800" y="2143126"/>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3622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899" name="TextBox 12"/>
          <p:cNvSpPr txBox="1">
            <a:spLocks noChangeArrowheads="1"/>
          </p:cNvSpPr>
          <p:nvPr/>
        </p:nvSpPr>
        <p:spPr bwMode="auto">
          <a:xfrm>
            <a:off x="2514600" y="29718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14" name="Straight Connector 13"/>
          <p:cNvCxnSpPr>
            <a:endCxn id="12" idx="0"/>
          </p:cNvCxnSpPr>
          <p:nvPr/>
        </p:nvCxnSpPr>
        <p:spPr>
          <a:xfrm rot="10800000" flipV="1">
            <a:off x="2667000" y="27432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857500" y="3505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902" name="TextBox 15"/>
          <p:cNvSpPr txBox="1">
            <a:spLocks noChangeArrowheads="1"/>
          </p:cNvSpPr>
          <p:nvPr/>
        </p:nvSpPr>
        <p:spPr bwMode="auto">
          <a:xfrm>
            <a:off x="3009900" y="35814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cxnSp>
        <p:nvCxnSpPr>
          <p:cNvPr id="17" name="Straight Connector 16"/>
          <p:cNvCxnSpPr/>
          <p:nvPr/>
        </p:nvCxnSpPr>
        <p:spPr>
          <a:xfrm rot="16200000" flipH="1">
            <a:off x="2794794" y="33662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027363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2"/>
          <p:cNvSpPr>
            <a:spLocks noGrp="1"/>
          </p:cNvSpPr>
          <p:nvPr>
            <p:ph idx="1"/>
          </p:nvPr>
        </p:nvSpPr>
        <p:spPr>
          <a:xfrm>
            <a:off x="1676400" y="152400"/>
            <a:ext cx="8839200" cy="6553200"/>
          </a:xfrm>
        </p:spPr>
        <p:txBody>
          <a:bodyPr>
            <a:normAutofit/>
          </a:bodyPr>
          <a:lstStyle/>
          <a:p>
            <a:pPr>
              <a:buFont typeface="Arial" charset="0"/>
              <a:buNone/>
            </a:pPr>
            <a:r>
              <a:rPr lang="en-US" sz="2800" u="sng">
                <a:latin typeface="Times New Roman" pitchFamily="18" charset="0"/>
                <a:cs typeface="Times New Roman" pitchFamily="18" charset="0"/>
              </a:rPr>
              <a:t>Traversals:</a:t>
            </a:r>
          </a:p>
          <a:p>
            <a:r>
              <a:rPr lang="en-US" sz="2800">
                <a:latin typeface="Times New Roman" pitchFamily="18" charset="0"/>
                <a:cs typeface="Times New Roman" pitchFamily="18" charset="0"/>
              </a:rPr>
              <a:t>Is visiting each node exactly once systematically one after the another.</a:t>
            </a:r>
          </a:p>
          <a:p>
            <a:pPr>
              <a:buFont typeface="Arial" charset="0"/>
              <a:buNone/>
            </a:pPr>
            <a:r>
              <a:rPr lang="en-US" sz="2800">
                <a:latin typeface="Times New Roman" pitchFamily="18" charset="0"/>
                <a:cs typeface="Times New Roman" pitchFamily="18" charset="0"/>
              </a:rPr>
              <a:t>There are 3 main traversals techniques</a:t>
            </a:r>
          </a:p>
          <a:p>
            <a:r>
              <a:rPr lang="en-US" sz="2800">
                <a:latin typeface="Times New Roman" pitchFamily="18" charset="0"/>
                <a:cs typeface="Times New Roman" pitchFamily="18" charset="0"/>
              </a:rPr>
              <a:t>Inorder traversal</a:t>
            </a:r>
          </a:p>
          <a:p>
            <a:r>
              <a:rPr lang="en-US" sz="2800">
                <a:latin typeface="Times New Roman" pitchFamily="18" charset="0"/>
                <a:cs typeface="Times New Roman" pitchFamily="18" charset="0"/>
              </a:rPr>
              <a:t>Preorder traversal</a:t>
            </a:r>
          </a:p>
          <a:p>
            <a:r>
              <a:rPr lang="en-US" sz="2800">
                <a:latin typeface="Times New Roman" pitchFamily="18" charset="0"/>
                <a:cs typeface="Times New Roman" pitchFamily="18" charset="0"/>
              </a:rPr>
              <a:t>Postorder traversal</a:t>
            </a:r>
          </a:p>
          <a:p>
            <a:pPr>
              <a:buFont typeface="Arial" charset="0"/>
              <a:buNone/>
            </a:pPr>
            <a:r>
              <a:rPr lang="en-US" sz="2800" u="sng">
                <a:latin typeface="Times New Roman" pitchFamily="18" charset="0"/>
                <a:cs typeface="Times New Roman" pitchFamily="18" charset="0"/>
              </a:rPr>
              <a:t>Inorder traversal</a:t>
            </a:r>
          </a:p>
          <a:p>
            <a:r>
              <a:rPr lang="en-US" sz="2800">
                <a:latin typeface="Times New Roman" pitchFamily="18" charset="0"/>
                <a:cs typeface="Times New Roman" pitchFamily="18" charset="0"/>
              </a:rPr>
              <a:t>It can be recursively defined as follows.</a:t>
            </a:r>
          </a:p>
          <a:p>
            <a:pPr marL="914400" lvl="1" indent="-514350">
              <a:buFont typeface="Calibri" pitchFamily="34" charset="0"/>
              <a:buAutoNum type="arabicPeriod"/>
            </a:pPr>
            <a:r>
              <a:rPr lang="en-US" smtClean="0">
                <a:latin typeface="Times New Roman" pitchFamily="18" charset="0"/>
                <a:cs typeface="Times New Roman" pitchFamily="18" charset="0"/>
              </a:rPr>
              <a:t>Traverse the left subtree in inorder.</a:t>
            </a:r>
          </a:p>
          <a:p>
            <a:pPr marL="914400" lvl="1" indent="-514350">
              <a:buFont typeface="Calibri" pitchFamily="34" charset="0"/>
              <a:buAutoNum type="arabicPeriod"/>
            </a:pPr>
            <a:r>
              <a:rPr lang="en-US" smtClean="0">
                <a:latin typeface="Times New Roman" pitchFamily="18" charset="0"/>
                <a:cs typeface="Times New Roman" pitchFamily="18" charset="0"/>
              </a:rPr>
              <a:t>Process the root node.</a:t>
            </a:r>
          </a:p>
          <a:p>
            <a:pPr marL="914400" lvl="1" indent="-514350">
              <a:buFont typeface="Calibri" pitchFamily="34" charset="0"/>
              <a:buAutoNum type="arabicPeriod"/>
            </a:pPr>
            <a:r>
              <a:rPr lang="en-US" smtClean="0">
                <a:latin typeface="Times New Roman" pitchFamily="18" charset="0"/>
                <a:cs typeface="Times New Roman" pitchFamily="18" charset="0"/>
              </a:rPr>
              <a:t>Traverse the right subtree in inorder.</a:t>
            </a:r>
            <a:r>
              <a:rPr lang="en-US" sz="2400">
                <a:latin typeface="Times New Roman" pitchFamily="18" charset="0"/>
                <a:cs typeface="Times New Roman" pitchFamily="18" charset="0"/>
              </a:rPr>
              <a:t>		 </a:t>
            </a:r>
          </a:p>
        </p:txBody>
      </p:sp>
    </p:spTree>
    <p:extLst>
      <p:ext uri="{BB962C8B-B14F-4D97-AF65-F5344CB8AC3E}">
        <p14:creationId xmlns="" xmlns:p14="http://schemas.microsoft.com/office/powerpoint/2010/main" val="8066818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Content Placeholder 2"/>
          <p:cNvSpPr>
            <a:spLocks noGrp="1"/>
          </p:cNvSpPr>
          <p:nvPr>
            <p:ph idx="1"/>
          </p:nvPr>
        </p:nvSpPr>
        <p:spPr>
          <a:xfrm>
            <a:off x="1676400" y="152400"/>
            <a:ext cx="8839200" cy="6705600"/>
          </a:xfrm>
        </p:spPr>
        <p:txBody>
          <a:bodyPr>
            <a:normAutofit/>
          </a:bodyPr>
          <a:lstStyle/>
          <a:p>
            <a:r>
              <a:rPr lang="en-US" sz="2800">
                <a:latin typeface="Times New Roman" pitchFamily="18" charset="0"/>
                <a:cs typeface="Times New Roman" pitchFamily="18" charset="0"/>
              </a:rPr>
              <a:t>In inorder traversal, move towards the left of the tree( till the leaf node), display that node and then move towards right and repeat the process.</a:t>
            </a:r>
          </a:p>
          <a:p>
            <a:r>
              <a:rPr lang="en-US" sz="2800">
                <a:latin typeface="Times New Roman" pitchFamily="18" charset="0"/>
                <a:cs typeface="Times New Roman" pitchFamily="18" charset="0"/>
              </a:rPr>
              <a:t>Since same process is repeated at every stage, recursion will serve the purpose.																																																			</a:t>
            </a:r>
          </a:p>
          <a:p>
            <a:pPr>
              <a:buFont typeface="Arial" charset="0"/>
              <a:buNone/>
            </a:pPr>
            <a:r>
              <a:rPr lang="en-US" sz="2800">
                <a:latin typeface="Times New Roman" pitchFamily="18" charset="0"/>
                <a:cs typeface="Times New Roman" pitchFamily="18" charset="0"/>
              </a:rPr>
              <a:t>	</a:t>
            </a:r>
          </a:p>
          <a:p>
            <a:pPr>
              <a:buFont typeface="Arial" charset="0"/>
              <a:buNone/>
            </a:pPr>
            <a:r>
              <a:rPr lang="en-US" sz="2800">
                <a:latin typeface="Times New Roman" pitchFamily="18" charset="0"/>
                <a:cs typeface="Times New Roman" pitchFamily="18" charset="0"/>
              </a:rPr>
              <a:t>	Here when we move towards left, we end up in G. G does not have a left child. Now display the root node( in this case it is G). Hence G is displayed first. </a:t>
            </a:r>
          </a:p>
          <a:p>
            <a:pPr>
              <a:buFont typeface="Arial" charset="0"/>
              <a:buNone/>
            </a:pPr>
            <a:endParaRPr lang="en-US" sz="2800">
              <a:latin typeface="Times New Roman" pitchFamily="18" charset="0"/>
              <a:cs typeface="Times New Roman" pitchFamily="18" charset="0"/>
            </a:endParaRPr>
          </a:p>
          <a:p>
            <a:pPr>
              <a:buFont typeface="Arial" charset="0"/>
              <a:buNone/>
            </a:pPr>
            <a:endParaRPr lang="en-US" sz="2800">
              <a:latin typeface="Times New Roman" pitchFamily="18" charset="0"/>
              <a:cs typeface="Times New Roman" pitchFamily="18" charset="0"/>
            </a:endParaRPr>
          </a:p>
        </p:txBody>
      </p:sp>
      <p:sp>
        <p:nvSpPr>
          <p:cNvPr id="4" name="Oval 3"/>
          <p:cNvSpPr/>
          <p:nvPr/>
        </p:nvSpPr>
        <p:spPr>
          <a:xfrm>
            <a:off x="3124200" y="243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939" name="TextBox 4"/>
          <p:cNvSpPr txBox="1">
            <a:spLocks noChangeArrowheads="1"/>
          </p:cNvSpPr>
          <p:nvPr/>
        </p:nvSpPr>
        <p:spPr bwMode="auto">
          <a:xfrm>
            <a:off x="3276600" y="25146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25146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941" name="TextBox 6"/>
          <p:cNvSpPr txBox="1">
            <a:spLocks noChangeArrowheads="1"/>
          </p:cNvSpPr>
          <p:nvPr/>
        </p:nvSpPr>
        <p:spPr bwMode="auto">
          <a:xfrm>
            <a:off x="2667000" y="31242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35814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943" name="TextBox 8"/>
          <p:cNvSpPr txBox="1">
            <a:spLocks noChangeArrowheads="1"/>
          </p:cNvSpPr>
          <p:nvPr/>
        </p:nvSpPr>
        <p:spPr bwMode="auto">
          <a:xfrm>
            <a:off x="3733800" y="30480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0" name="Oval 9"/>
          <p:cNvSpPr/>
          <p:nvPr/>
        </p:nvSpPr>
        <p:spPr>
          <a:xfrm>
            <a:off x="20574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945" name="TextBox 10"/>
          <p:cNvSpPr txBox="1">
            <a:spLocks noChangeArrowheads="1"/>
          </p:cNvSpPr>
          <p:nvPr/>
        </p:nvSpPr>
        <p:spPr bwMode="auto">
          <a:xfrm>
            <a:off x="2209800" y="3733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sp>
        <p:nvSpPr>
          <p:cNvPr id="12" name="Oval 11"/>
          <p:cNvSpPr/>
          <p:nvPr/>
        </p:nvSpPr>
        <p:spPr>
          <a:xfrm>
            <a:off x="17526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947" name="TextBox 12"/>
          <p:cNvSpPr txBox="1">
            <a:spLocks noChangeArrowheads="1"/>
          </p:cNvSpPr>
          <p:nvPr/>
        </p:nvSpPr>
        <p:spPr bwMode="auto">
          <a:xfrm>
            <a:off x="1905000" y="4343400"/>
            <a:ext cx="381000" cy="369888"/>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14" name="Straight Connector 13"/>
          <p:cNvCxnSpPr>
            <a:stCxn id="4" idx="3"/>
          </p:cNvCxnSpPr>
          <p:nvPr/>
        </p:nvCxnSpPr>
        <p:spPr>
          <a:xfrm rot="5400000">
            <a:off x="2982913" y="2817813"/>
            <a:ext cx="219075" cy="241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505200" y="28956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1943100" y="40767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400300" y="34671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2004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953" name="TextBox 18"/>
          <p:cNvSpPr txBox="1">
            <a:spLocks noChangeArrowheads="1"/>
          </p:cNvSpPr>
          <p:nvPr/>
        </p:nvSpPr>
        <p:spPr bwMode="auto">
          <a:xfrm>
            <a:off x="3352800" y="37338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20" name="Oval 19"/>
          <p:cNvSpPr/>
          <p:nvPr/>
        </p:nvSpPr>
        <p:spPr>
          <a:xfrm>
            <a:off x="4038600" y="3581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955" name="TextBox 20"/>
          <p:cNvSpPr txBox="1">
            <a:spLocks noChangeArrowheads="1"/>
          </p:cNvSpPr>
          <p:nvPr/>
        </p:nvSpPr>
        <p:spPr bwMode="auto">
          <a:xfrm>
            <a:off x="4191000" y="36576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cxnSp>
        <p:nvCxnSpPr>
          <p:cNvPr id="22" name="Straight Connector 21"/>
          <p:cNvCxnSpPr/>
          <p:nvPr/>
        </p:nvCxnSpPr>
        <p:spPr>
          <a:xfrm rot="16200000" flipH="1">
            <a:off x="4076700" y="33909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543300" y="34671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5146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959" name="TextBox 30"/>
          <p:cNvSpPr txBox="1">
            <a:spLocks noChangeArrowheads="1"/>
          </p:cNvSpPr>
          <p:nvPr/>
        </p:nvSpPr>
        <p:spPr bwMode="auto">
          <a:xfrm>
            <a:off x="2667000" y="4343400"/>
            <a:ext cx="381000" cy="369888"/>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32" name="Straight Connector 31"/>
          <p:cNvCxnSpPr>
            <a:endCxn id="30" idx="1"/>
          </p:cNvCxnSpPr>
          <p:nvPr/>
        </p:nvCxnSpPr>
        <p:spPr>
          <a:xfrm rot="16200000" flipH="1">
            <a:off x="2449513" y="4179888"/>
            <a:ext cx="219075" cy="88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3528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962" name="TextBox 34"/>
          <p:cNvSpPr txBox="1">
            <a:spLocks noChangeArrowheads="1"/>
          </p:cNvSpPr>
          <p:nvPr/>
        </p:nvSpPr>
        <p:spPr bwMode="auto">
          <a:xfrm>
            <a:off x="3505200" y="4343400"/>
            <a:ext cx="381000" cy="369888"/>
          </a:xfrm>
          <a:prstGeom prst="rect">
            <a:avLst/>
          </a:prstGeom>
          <a:noFill/>
          <a:ln w="9525">
            <a:noFill/>
            <a:miter lim="800000"/>
            <a:headEnd/>
            <a:tailEnd/>
          </a:ln>
        </p:spPr>
        <p:txBody>
          <a:bodyPr>
            <a:spAutoFit/>
          </a:bodyPr>
          <a:lstStyle/>
          <a:p>
            <a:r>
              <a:rPr lang="en-US">
                <a:latin typeface="Calibri" pitchFamily="34" charset="0"/>
              </a:rPr>
              <a:t>I </a:t>
            </a:r>
          </a:p>
        </p:txBody>
      </p:sp>
      <p:cxnSp>
        <p:nvCxnSpPr>
          <p:cNvPr id="36" name="Straight Connector 35"/>
          <p:cNvCxnSpPr>
            <a:endCxn id="34" idx="0"/>
          </p:cNvCxnSpPr>
          <p:nvPr/>
        </p:nvCxnSpPr>
        <p:spPr>
          <a:xfrm rot="16200000" flipH="1">
            <a:off x="3543300" y="4152900"/>
            <a:ext cx="152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7105272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ontent Placeholder 2"/>
          <p:cNvSpPr>
            <a:spLocks noGrp="1"/>
          </p:cNvSpPr>
          <p:nvPr>
            <p:ph idx="1"/>
          </p:nvPr>
        </p:nvSpPr>
        <p:spPr>
          <a:xfrm>
            <a:off x="1676400" y="152400"/>
            <a:ext cx="8839200" cy="6553200"/>
          </a:xfrm>
        </p:spPr>
        <p:txBody>
          <a:bodyPr>
            <a:normAutofit/>
          </a:bodyPr>
          <a:lstStyle/>
          <a:p>
            <a:r>
              <a:rPr lang="en-US" sz="2800">
                <a:latin typeface="Times New Roman" pitchFamily="18" charset="0"/>
                <a:cs typeface="Times New Roman" pitchFamily="18" charset="0"/>
              </a:rPr>
              <a:t>Now move to the right of G, which is also NULL. Hence go back to root of G and print it. So D is printed next.</a:t>
            </a:r>
          </a:p>
          <a:p>
            <a:r>
              <a:rPr lang="en-US" sz="2800">
                <a:latin typeface="Times New Roman" pitchFamily="18" charset="0"/>
                <a:cs typeface="Times New Roman" pitchFamily="18" charset="0"/>
              </a:rPr>
              <a:t>Next go to the right of D, which is H. Now another root H is visited.</a:t>
            </a:r>
          </a:p>
          <a:p>
            <a:r>
              <a:rPr lang="en-US" sz="2800">
                <a:latin typeface="Times New Roman" pitchFamily="18" charset="0"/>
                <a:cs typeface="Times New Roman" pitchFamily="18" charset="0"/>
              </a:rPr>
              <a:t>Now move to the left of H, which is NULL. So go back to root H and print it and go to right of H, which is NULL.</a:t>
            </a:r>
          </a:p>
          <a:p>
            <a:r>
              <a:rPr lang="en-US" sz="2800">
                <a:latin typeface="Times New Roman" pitchFamily="18" charset="0"/>
                <a:cs typeface="Times New Roman" pitchFamily="18" charset="0"/>
              </a:rPr>
              <a:t>Next go back to the root B and print it and go right of B, which is NULL. So go back to root of B, which is A and print it.</a:t>
            </a:r>
          </a:p>
          <a:p>
            <a:r>
              <a:rPr lang="en-US" sz="2800">
                <a:latin typeface="Times New Roman" pitchFamily="18" charset="0"/>
                <a:cs typeface="Times New Roman" pitchFamily="18" charset="0"/>
              </a:rPr>
              <a:t>Now traversing of left is finished and so move towards right of it and reach C.</a:t>
            </a:r>
          </a:p>
          <a:p>
            <a:r>
              <a:rPr lang="en-US" sz="2800">
                <a:latin typeface="Times New Roman" pitchFamily="18" charset="0"/>
                <a:cs typeface="Times New Roman" pitchFamily="18" charset="0"/>
              </a:rPr>
              <a:t>Move to the left of C and reach E. Again move to left, which is NULL. Print root E and go to right of E to reach I.</a:t>
            </a:r>
          </a:p>
          <a:p>
            <a:pPr>
              <a:buFont typeface="Arial" charset="0"/>
              <a:buNone/>
            </a:pPr>
            <a:endParaRPr lang="en-US" sz="2800">
              <a:latin typeface="Times New Roman" pitchFamily="18" charset="0"/>
              <a:cs typeface="Times New Roman" pitchFamily="18" charset="0"/>
            </a:endParaRPr>
          </a:p>
          <a:p>
            <a:endParaRPr lang="en-US" sz="2800">
              <a:latin typeface="Times New Roman" pitchFamily="18" charset="0"/>
              <a:cs typeface="Times New Roman" pitchFamily="18" charset="0"/>
            </a:endParaRPr>
          </a:p>
          <a:p>
            <a:endParaRPr lang="en-US" sz="2800">
              <a:latin typeface="Times New Roman" pitchFamily="18" charset="0"/>
              <a:cs typeface="Times New Roman" pitchFamily="18" charset="0"/>
            </a:endParaRPr>
          </a:p>
        </p:txBody>
      </p:sp>
    </p:spTree>
    <p:extLst>
      <p:ext uri="{BB962C8B-B14F-4D97-AF65-F5344CB8AC3E}">
        <p14:creationId xmlns="" xmlns:p14="http://schemas.microsoft.com/office/powerpoint/2010/main" val="15126439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Content Placeholder 2"/>
          <p:cNvSpPr>
            <a:spLocks noGrp="1"/>
          </p:cNvSpPr>
          <p:nvPr>
            <p:ph idx="1"/>
          </p:nvPr>
        </p:nvSpPr>
        <p:spPr>
          <a:xfrm>
            <a:off x="1676400" y="0"/>
            <a:ext cx="8839200" cy="6858000"/>
          </a:xfrm>
        </p:spPr>
        <p:txBody>
          <a:bodyPr>
            <a:normAutofit/>
          </a:bodyPr>
          <a:lstStyle/>
          <a:p>
            <a:pPr>
              <a:lnSpc>
                <a:spcPts val="2900"/>
              </a:lnSpc>
            </a:pPr>
            <a:r>
              <a:rPr lang="en-US" sz="1800" dirty="0">
                <a:latin typeface="Times New Roman" pitchFamily="18" charset="0"/>
                <a:cs typeface="Times New Roman" pitchFamily="18" charset="0"/>
              </a:rPr>
              <a:t>Move to left of I, which is NULL. Hence go back to root  I, print it and move to its right, which is NULL.</a:t>
            </a:r>
          </a:p>
          <a:p>
            <a:pPr>
              <a:lnSpc>
                <a:spcPts val="2900"/>
              </a:lnSpc>
            </a:pPr>
            <a:r>
              <a:rPr lang="en-US" sz="1800" dirty="0">
                <a:latin typeface="Times New Roman" pitchFamily="18" charset="0"/>
                <a:cs typeface="Times New Roman" pitchFamily="18" charset="0"/>
              </a:rPr>
              <a:t>Go back to root C, print it and go to its right and reach F.</a:t>
            </a:r>
          </a:p>
          <a:p>
            <a:pPr>
              <a:lnSpc>
                <a:spcPts val="2900"/>
              </a:lnSpc>
            </a:pPr>
            <a:r>
              <a:rPr lang="en-US" sz="1800" dirty="0">
                <a:latin typeface="Times New Roman" pitchFamily="18" charset="0"/>
                <a:cs typeface="Times New Roman" pitchFamily="18" charset="0"/>
              </a:rPr>
              <a:t>Move to left of F, which is NULL. Hence go back to F, print it and go to its right, which is also NULL.</a:t>
            </a:r>
          </a:p>
          <a:p>
            <a:pPr>
              <a:lnSpc>
                <a:spcPts val="2900"/>
              </a:lnSpc>
            </a:pPr>
            <a:r>
              <a:rPr lang="en-US" sz="1800" dirty="0">
                <a:latin typeface="Times New Roman" pitchFamily="18" charset="0"/>
                <a:cs typeface="Times New Roman" pitchFamily="18" charset="0"/>
              </a:rPr>
              <a:t>Traversal ends at this point.</a:t>
            </a:r>
          </a:p>
          <a:p>
            <a:pPr>
              <a:lnSpc>
                <a:spcPts val="2400"/>
              </a:lnSpc>
              <a:buNone/>
            </a:pPr>
            <a:r>
              <a:rPr lang="en-US" sz="1800" dirty="0">
                <a:latin typeface="Times New Roman" pitchFamily="18" charset="0"/>
                <a:cs typeface="Times New Roman" pitchFamily="18" charset="0"/>
              </a:rPr>
              <a:t>Hence </a:t>
            </a:r>
            <a:r>
              <a:rPr lang="en-US" sz="1800" dirty="0" err="1">
                <a:latin typeface="Times New Roman" pitchFamily="18" charset="0"/>
                <a:cs typeface="Times New Roman" pitchFamily="18" charset="0"/>
              </a:rPr>
              <a:t>inorder</a:t>
            </a:r>
            <a:r>
              <a:rPr lang="en-US" sz="1800" dirty="0">
                <a:latin typeface="Times New Roman" pitchFamily="18" charset="0"/>
                <a:cs typeface="Times New Roman" pitchFamily="18" charset="0"/>
              </a:rPr>
              <a:t> traversal of above tree gives GDHBAEICF</a:t>
            </a:r>
          </a:p>
          <a:p>
            <a:pPr>
              <a:buFont typeface="Arial" charset="0"/>
              <a:buNone/>
            </a:pPr>
            <a:r>
              <a:rPr lang="en-US" sz="1800" dirty="0">
                <a:latin typeface="Times New Roman" pitchFamily="18" charset="0"/>
                <a:cs typeface="Times New Roman" pitchFamily="18" charset="0"/>
              </a:rPr>
              <a:t>/*recursive algorithm for </a:t>
            </a:r>
            <a:r>
              <a:rPr lang="en-US" sz="1800" dirty="0" err="1">
                <a:latin typeface="Times New Roman" pitchFamily="18" charset="0"/>
                <a:cs typeface="Times New Roman" pitchFamily="18" charset="0"/>
              </a:rPr>
              <a:t>inorder</a:t>
            </a:r>
            <a:r>
              <a:rPr lang="en-US" sz="1800" dirty="0">
                <a:latin typeface="Times New Roman" pitchFamily="18" charset="0"/>
                <a:cs typeface="Times New Roman" pitchFamily="18" charset="0"/>
              </a:rPr>
              <a:t> traversal*/</a:t>
            </a:r>
          </a:p>
          <a:p>
            <a:pPr>
              <a:lnSpc>
                <a:spcPts val="2300"/>
              </a:lnSpc>
              <a:buNone/>
            </a:pPr>
            <a:r>
              <a:rPr lang="en-US" sz="1800" dirty="0">
                <a:latin typeface="Times New Roman" pitchFamily="18" charset="0"/>
                <a:cs typeface="Times New Roman" pitchFamily="18" charset="0"/>
              </a:rPr>
              <a:t>void </a:t>
            </a:r>
            <a:r>
              <a:rPr lang="en-US" sz="1800" dirty="0" err="1">
                <a:latin typeface="Times New Roman" pitchFamily="18" charset="0"/>
                <a:cs typeface="Times New Roman" pitchFamily="18" charset="0"/>
              </a:rPr>
              <a:t>inorder</a:t>
            </a:r>
            <a:r>
              <a:rPr lang="en-US" sz="1800" dirty="0">
                <a:latin typeface="Times New Roman" pitchFamily="18" charset="0"/>
                <a:cs typeface="Times New Roman" pitchFamily="18" charset="0"/>
              </a:rPr>
              <a:t>(NODEPTR root)</a:t>
            </a:r>
          </a:p>
          <a:p>
            <a:pPr>
              <a:lnSpc>
                <a:spcPts val="2300"/>
              </a:lnSpc>
              <a:buNone/>
            </a:pPr>
            <a:r>
              <a:rPr lang="en-US" sz="1800" dirty="0">
                <a:latin typeface="Times New Roman" pitchFamily="18" charset="0"/>
                <a:cs typeface="Times New Roman" pitchFamily="18" charset="0"/>
              </a:rPr>
              <a:t>{</a:t>
            </a:r>
          </a:p>
          <a:p>
            <a:pPr>
              <a:lnSpc>
                <a:spcPts val="2300"/>
              </a:lnSpc>
              <a:buNone/>
            </a:pPr>
            <a:r>
              <a:rPr lang="en-US" sz="1800" dirty="0">
                <a:latin typeface="Times New Roman" pitchFamily="18" charset="0"/>
                <a:cs typeface="Times New Roman" pitchFamily="18" charset="0"/>
              </a:rPr>
              <a:t>	if(root!=NULL)</a:t>
            </a:r>
          </a:p>
          <a:p>
            <a:pPr>
              <a:lnSpc>
                <a:spcPts val="2300"/>
              </a:lnSpc>
              <a:buNone/>
            </a:pPr>
            <a:r>
              <a:rPr lang="en-US" sz="1800" dirty="0">
                <a:latin typeface="Times New Roman" pitchFamily="18" charset="0"/>
                <a:cs typeface="Times New Roman" pitchFamily="18" charset="0"/>
              </a:rPr>
              <a:t>	{</a:t>
            </a:r>
          </a:p>
          <a:p>
            <a:pPr>
              <a:lnSpc>
                <a:spcPts val="2300"/>
              </a:lnSpc>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inorder</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root</a:t>
            </a:r>
            <a:r>
              <a:rPr lang="en-US" sz="1800" dirty="0" err="1">
                <a:latin typeface="Times New Roman" pitchFamily="18" charset="0"/>
                <a:cs typeface="Times New Roman" pitchFamily="18" charset="0"/>
                <a:sym typeface="Wingdings" pitchFamily="2" charset="2"/>
              </a:rPr>
              <a:t>llink</a:t>
            </a:r>
            <a:r>
              <a:rPr lang="en-US" sz="1800" dirty="0">
                <a:latin typeface="Times New Roman" pitchFamily="18" charset="0"/>
                <a:cs typeface="Times New Roman" pitchFamily="18" charset="0"/>
                <a:sym typeface="Wingdings" pitchFamily="2" charset="2"/>
              </a:rPr>
              <a:t>);</a:t>
            </a:r>
          </a:p>
          <a:p>
            <a:pPr>
              <a:lnSpc>
                <a:spcPts val="2300"/>
              </a:lnSpc>
              <a:buNone/>
            </a:pPr>
            <a:r>
              <a:rPr lang="en-US" sz="1800" dirty="0">
                <a:latin typeface="Times New Roman" pitchFamily="18" charset="0"/>
                <a:cs typeface="Times New Roman" pitchFamily="18" charset="0"/>
                <a:sym typeface="Wingdings" pitchFamily="2" charset="2"/>
              </a:rPr>
              <a:t>		</a:t>
            </a:r>
            <a:r>
              <a:rPr lang="en-US" sz="1800" dirty="0" err="1">
                <a:latin typeface="Times New Roman" pitchFamily="18" charset="0"/>
                <a:cs typeface="Times New Roman" pitchFamily="18" charset="0"/>
                <a:sym typeface="Wingdings" pitchFamily="2" charset="2"/>
              </a:rPr>
              <a:t>cout</a:t>
            </a:r>
            <a:r>
              <a:rPr lang="en-US" sz="1800" dirty="0">
                <a:latin typeface="Times New Roman" pitchFamily="18" charset="0"/>
                <a:cs typeface="Times New Roman" pitchFamily="18" charset="0"/>
                <a:sym typeface="Wingdings" pitchFamily="2" charset="2"/>
              </a:rPr>
              <a:t>&lt;&lt;</a:t>
            </a:r>
            <a:r>
              <a:rPr lang="en-US" sz="1800" dirty="0" err="1">
                <a:latin typeface="Times New Roman" pitchFamily="18" charset="0"/>
                <a:cs typeface="Times New Roman" pitchFamily="18" charset="0"/>
                <a:sym typeface="Wingdings" pitchFamily="2" charset="2"/>
              </a:rPr>
              <a:t>rootinfo</a:t>
            </a:r>
            <a:r>
              <a:rPr lang="en-US" sz="1800" dirty="0">
                <a:latin typeface="Times New Roman" pitchFamily="18" charset="0"/>
                <a:cs typeface="Times New Roman" pitchFamily="18" charset="0"/>
                <a:sym typeface="Wingdings" pitchFamily="2" charset="2"/>
              </a:rPr>
              <a:t>;</a:t>
            </a:r>
          </a:p>
          <a:p>
            <a:pPr>
              <a:lnSpc>
                <a:spcPts val="2300"/>
              </a:lnSpc>
              <a:buNone/>
            </a:pPr>
            <a:r>
              <a:rPr lang="en-US" sz="1800" dirty="0">
                <a:latin typeface="Times New Roman" pitchFamily="18" charset="0"/>
                <a:cs typeface="Times New Roman" pitchFamily="18" charset="0"/>
                <a:sym typeface="Wingdings" pitchFamily="2" charset="2"/>
              </a:rPr>
              <a:t>		</a:t>
            </a:r>
            <a:r>
              <a:rPr lang="en-US" sz="1800" dirty="0" err="1">
                <a:latin typeface="Times New Roman" pitchFamily="18" charset="0"/>
                <a:cs typeface="Times New Roman" pitchFamily="18" charset="0"/>
                <a:sym typeface="Wingdings" pitchFamily="2" charset="2"/>
              </a:rPr>
              <a:t>inorder</a:t>
            </a:r>
            <a:r>
              <a:rPr lang="en-US" sz="1800" dirty="0">
                <a:latin typeface="Times New Roman" pitchFamily="18" charset="0"/>
                <a:cs typeface="Times New Roman" pitchFamily="18" charset="0"/>
                <a:sym typeface="Wingdings" pitchFamily="2" charset="2"/>
              </a:rPr>
              <a:t>(</a:t>
            </a:r>
            <a:r>
              <a:rPr lang="en-US" sz="1800" dirty="0" err="1">
                <a:latin typeface="Times New Roman" pitchFamily="18" charset="0"/>
                <a:cs typeface="Times New Roman" pitchFamily="18" charset="0"/>
                <a:sym typeface="Wingdings" pitchFamily="2" charset="2"/>
              </a:rPr>
              <a:t>rootrlink</a:t>
            </a:r>
            <a:r>
              <a:rPr lang="en-US" sz="1800" dirty="0">
                <a:latin typeface="Times New Roman" pitchFamily="18" charset="0"/>
                <a:cs typeface="Times New Roman" pitchFamily="18" charset="0"/>
                <a:sym typeface="Wingdings" pitchFamily="2" charset="2"/>
              </a:rPr>
              <a:t>);</a:t>
            </a:r>
            <a:endParaRPr lang="en-US" sz="1800" dirty="0">
              <a:latin typeface="Times New Roman" pitchFamily="18" charset="0"/>
              <a:cs typeface="Times New Roman" pitchFamily="18" charset="0"/>
            </a:endParaRPr>
          </a:p>
          <a:p>
            <a:pPr>
              <a:lnSpc>
                <a:spcPts val="2300"/>
              </a:lnSpc>
              <a:buNone/>
            </a:pPr>
            <a:r>
              <a:rPr lang="en-US" sz="1800" dirty="0">
                <a:latin typeface="Times New Roman" pitchFamily="18" charset="0"/>
                <a:cs typeface="Times New Roman" pitchFamily="18" charset="0"/>
              </a:rPr>
              <a:t> 	}</a:t>
            </a:r>
          </a:p>
          <a:p>
            <a:pPr>
              <a:lnSpc>
                <a:spcPts val="2300"/>
              </a:lnSpc>
              <a:buNone/>
            </a:pPr>
            <a:r>
              <a:rPr lang="en-US" sz="1800" dirty="0">
                <a:latin typeface="Times New Roman" pitchFamily="18" charset="0"/>
                <a:cs typeface="Times New Roman" pitchFamily="18" charset="0"/>
              </a:rPr>
              <a:t>}</a:t>
            </a:r>
          </a:p>
        </p:txBody>
      </p:sp>
    </p:spTree>
    <p:extLst>
      <p:ext uri="{BB962C8B-B14F-4D97-AF65-F5344CB8AC3E}">
        <p14:creationId xmlns="" xmlns:p14="http://schemas.microsoft.com/office/powerpoint/2010/main" val="36987499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Content Placeholder 3"/>
          <p:cNvSpPr>
            <a:spLocks noGrp="1"/>
          </p:cNvSpPr>
          <p:nvPr>
            <p:ph idx="1"/>
          </p:nvPr>
        </p:nvSpPr>
        <p:spPr>
          <a:xfrm>
            <a:off x="1676400" y="2095029"/>
            <a:ext cx="8839200" cy="7976543"/>
          </a:xfrm>
        </p:spPr>
        <p:txBody>
          <a:bodyPr>
            <a:spAutoFit/>
          </a:bodyPr>
          <a:lstStyle/>
          <a:p>
            <a:pPr>
              <a:buFont typeface="Arial" charset="0"/>
              <a:buNone/>
            </a:pPr>
            <a:r>
              <a:rPr lang="en-US" sz="2800">
                <a:latin typeface="Times New Roman" pitchFamily="18" charset="0"/>
                <a:cs typeface="Times New Roman" pitchFamily="18" charset="0"/>
              </a:rPr>
              <a:t>																																																																																											</a:t>
            </a:r>
          </a:p>
          <a:p>
            <a:pPr>
              <a:buFont typeface="Arial" charset="0"/>
              <a:buNone/>
            </a:pPr>
            <a:r>
              <a:rPr lang="en-US" sz="2800">
                <a:latin typeface="Times New Roman" pitchFamily="18" charset="0"/>
                <a:cs typeface="Times New Roman" pitchFamily="18" charset="0"/>
              </a:rPr>
              <a:t>			</a:t>
            </a:r>
          </a:p>
          <a:p>
            <a:pPr>
              <a:buFont typeface="Arial" charset="0"/>
              <a:buNone/>
            </a:pPr>
            <a:r>
              <a:rPr lang="en-US" sz="2800">
                <a:latin typeface="Times New Roman" pitchFamily="18" charset="0"/>
                <a:cs typeface="Times New Roman" pitchFamily="18" charset="0"/>
              </a:rPr>
              <a:t>			</a:t>
            </a:r>
          </a:p>
          <a:p>
            <a:pPr>
              <a:buFont typeface="Arial" charset="0"/>
              <a:buNone/>
            </a:pPr>
            <a:r>
              <a:rPr lang="en-US" sz="2800">
                <a:latin typeface="Times New Roman" pitchFamily="18" charset="0"/>
                <a:cs typeface="Times New Roman" pitchFamily="18" charset="0"/>
              </a:rPr>
              <a:t>			Traversing left subtree of A inorder</a:t>
            </a:r>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r>
              <a:rPr lang="en-US" smtClean="0"/>
              <a:t> </a:t>
            </a:r>
          </a:p>
        </p:txBody>
      </p:sp>
      <p:cxnSp>
        <p:nvCxnSpPr>
          <p:cNvPr id="5" name="Straight Connector 4"/>
          <p:cNvCxnSpPr/>
          <p:nvPr/>
        </p:nvCxnSpPr>
        <p:spPr>
          <a:xfrm rot="5400000">
            <a:off x="1905001" y="762001"/>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133600" y="9906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2590800" y="849314"/>
            <a:ext cx="381000" cy="369887"/>
          </a:xfrm>
          <a:prstGeom prst="rect">
            <a:avLst/>
          </a:prstGeom>
          <a:noFill/>
          <a:ln w="9525">
            <a:noFill/>
            <a:miter lim="800000"/>
            <a:headEnd/>
            <a:tailEnd/>
          </a:ln>
        </p:spPr>
        <p:txBody>
          <a:bodyPr>
            <a:spAutoFit/>
          </a:bodyPr>
          <a:lstStyle/>
          <a:p>
            <a:r>
              <a:rPr lang="en-US">
                <a:latin typeface="Calibri" pitchFamily="34" charset="0"/>
              </a:rPr>
              <a:t>B </a:t>
            </a:r>
          </a:p>
        </p:txBody>
      </p:sp>
      <p:sp>
        <p:nvSpPr>
          <p:cNvPr id="12" name="TextBox 11"/>
          <p:cNvSpPr txBox="1">
            <a:spLocks noChangeArrowheads="1"/>
          </p:cNvSpPr>
          <p:nvPr/>
        </p:nvSpPr>
        <p:spPr bwMode="auto">
          <a:xfrm>
            <a:off x="1981200" y="2286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13" name="TextBox 12"/>
          <p:cNvSpPr txBox="1">
            <a:spLocks noChangeArrowheads="1"/>
          </p:cNvSpPr>
          <p:nvPr/>
        </p:nvSpPr>
        <p:spPr bwMode="auto">
          <a:xfrm>
            <a:off x="1676400" y="925514"/>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9" name="Straight Connector 18"/>
          <p:cNvCxnSpPr/>
          <p:nvPr/>
        </p:nvCxnSpPr>
        <p:spPr>
          <a:xfrm rot="5400000">
            <a:off x="2514601" y="1371601"/>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743200" y="16002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3200400" y="1458914"/>
            <a:ext cx="381000" cy="369887"/>
          </a:xfrm>
          <a:prstGeom prst="rect">
            <a:avLst/>
          </a:prstGeom>
          <a:noFill/>
          <a:ln w="9525">
            <a:noFill/>
            <a:miter lim="800000"/>
            <a:headEnd/>
            <a:tailEnd/>
          </a:ln>
        </p:spPr>
        <p:txBody>
          <a:bodyPr>
            <a:spAutoFit/>
          </a:bodyPr>
          <a:lstStyle/>
          <a:p>
            <a:r>
              <a:rPr lang="en-US">
                <a:latin typeface="Calibri" pitchFamily="34" charset="0"/>
              </a:rPr>
              <a:t>D </a:t>
            </a:r>
          </a:p>
        </p:txBody>
      </p:sp>
      <p:sp>
        <p:nvSpPr>
          <p:cNvPr id="22" name="TextBox 21"/>
          <p:cNvSpPr txBox="1">
            <a:spLocks noChangeArrowheads="1"/>
          </p:cNvSpPr>
          <p:nvPr/>
        </p:nvSpPr>
        <p:spPr bwMode="auto">
          <a:xfrm>
            <a:off x="2286000" y="1535114"/>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3" name="Straight Connector 22"/>
          <p:cNvCxnSpPr/>
          <p:nvPr/>
        </p:nvCxnSpPr>
        <p:spPr>
          <a:xfrm rot="5400000">
            <a:off x="3124201" y="1981201"/>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352800" y="22098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a:spLocks noChangeArrowheads="1"/>
          </p:cNvSpPr>
          <p:nvPr/>
        </p:nvSpPr>
        <p:spPr bwMode="auto">
          <a:xfrm>
            <a:off x="3810000" y="2068514"/>
            <a:ext cx="381000" cy="369887"/>
          </a:xfrm>
          <a:prstGeom prst="rect">
            <a:avLst/>
          </a:prstGeom>
          <a:noFill/>
          <a:ln w="9525">
            <a:noFill/>
            <a:miter lim="800000"/>
            <a:headEnd/>
            <a:tailEnd/>
          </a:ln>
        </p:spPr>
        <p:txBody>
          <a:bodyPr>
            <a:spAutoFit/>
          </a:bodyPr>
          <a:lstStyle/>
          <a:p>
            <a:r>
              <a:rPr lang="en-US">
                <a:latin typeface="Calibri" pitchFamily="34" charset="0"/>
              </a:rPr>
              <a:t>G </a:t>
            </a:r>
          </a:p>
        </p:txBody>
      </p:sp>
      <p:sp>
        <p:nvSpPr>
          <p:cNvPr id="26" name="TextBox 25"/>
          <p:cNvSpPr txBox="1">
            <a:spLocks noChangeArrowheads="1"/>
          </p:cNvSpPr>
          <p:nvPr/>
        </p:nvSpPr>
        <p:spPr bwMode="auto">
          <a:xfrm>
            <a:off x="2895600" y="2144714"/>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7" name="Straight Connector 26"/>
          <p:cNvCxnSpPr/>
          <p:nvPr/>
        </p:nvCxnSpPr>
        <p:spPr>
          <a:xfrm rot="5400000">
            <a:off x="3733801" y="2590801"/>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962400" y="28194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a:spLocks noChangeArrowheads="1"/>
          </p:cNvSpPr>
          <p:nvPr/>
        </p:nvSpPr>
        <p:spPr bwMode="auto">
          <a:xfrm>
            <a:off x="4419600" y="2678114"/>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sp>
        <p:nvSpPr>
          <p:cNvPr id="30" name="TextBox 29"/>
          <p:cNvSpPr txBox="1">
            <a:spLocks noChangeArrowheads="1"/>
          </p:cNvSpPr>
          <p:nvPr/>
        </p:nvSpPr>
        <p:spPr bwMode="auto">
          <a:xfrm>
            <a:off x="3505200" y="2754314"/>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31" name="Straight Arrow Connector 30"/>
          <p:cNvCxnSpPr/>
          <p:nvPr/>
        </p:nvCxnSpPr>
        <p:spPr>
          <a:xfrm rot="10800000">
            <a:off x="4038600" y="2362200"/>
            <a:ext cx="6858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116388" y="2284414"/>
            <a:ext cx="12176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a:spLocks noChangeArrowheads="1"/>
          </p:cNvSpPr>
          <p:nvPr/>
        </p:nvSpPr>
        <p:spPr bwMode="auto">
          <a:xfrm>
            <a:off x="5181600" y="26670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43" name="Straight Arrow Connector 42"/>
          <p:cNvCxnSpPr/>
          <p:nvPr/>
        </p:nvCxnSpPr>
        <p:spPr>
          <a:xfrm rot="5400000">
            <a:off x="5068094" y="2553494"/>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5294313" y="2476501"/>
            <a:ext cx="68738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3429000" y="1752600"/>
            <a:ext cx="2209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506788" y="1685926"/>
            <a:ext cx="2513012"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5264944" y="2520156"/>
            <a:ext cx="15113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6248400" y="2743200"/>
            <a:ext cx="23622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a:off x="2819400" y="1066800"/>
            <a:ext cx="45720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2895600" y="990601"/>
            <a:ext cx="58674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6200000" flipH="1">
            <a:off x="7354888" y="2401888"/>
            <a:ext cx="2894012" cy="746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a:spLocks noChangeArrowheads="1"/>
          </p:cNvSpPr>
          <p:nvPr/>
        </p:nvSpPr>
        <p:spPr bwMode="auto">
          <a:xfrm>
            <a:off x="5867400" y="3211514"/>
            <a:ext cx="381000" cy="369887"/>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66" name="Straight Connector 65"/>
          <p:cNvCxnSpPr/>
          <p:nvPr/>
        </p:nvCxnSpPr>
        <p:spPr>
          <a:xfrm rot="5400000">
            <a:off x="5791201" y="3732213"/>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019800" y="3960814"/>
            <a:ext cx="5334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a:spLocks noChangeArrowheads="1"/>
          </p:cNvSpPr>
          <p:nvPr/>
        </p:nvSpPr>
        <p:spPr bwMode="auto">
          <a:xfrm>
            <a:off x="6477000" y="3821113"/>
            <a:ext cx="685800" cy="368300"/>
          </a:xfrm>
          <a:prstGeom prst="rect">
            <a:avLst/>
          </a:prstGeom>
          <a:noFill/>
          <a:ln w="9525">
            <a:noFill/>
            <a:miter lim="800000"/>
            <a:headEnd/>
            <a:tailEnd/>
          </a:ln>
        </p:spPr>
        <p:txBody>
          <a:bodyPr>
            <a:spAutoFit/>
          </a:bodyPr>
          <a:lstStyle/>
          <a:p>
            <a:r>
              <a:rPr lang="en-US">
                <a:latin typeface="Calibri" pitchFamily="34" charset="0"/>
              </a:rPr>
              <a:t>NULL </a:t>
            </a:r>
          </a:p>
        </p:txBody>
      </p:sp>
      <p:sp>
        <p:nvSpPr>
          <p:cNvPr id="69" name="TextBox 68"/>
          <p:cNvSpPr txBox="1">
            <a:spLocks noChangeArrowheads="1"/>
          </p:cNvSpPr>
          <p:nvPr/>
        </p:nvSpPr>
        <p:spPr bwMode="auto">
          <a:xfrm>
            <a:off x="5562600" y="3897313"/>
            <a:ext cx="762000" cy="368300"/>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70" name="Straight Arrow Connector 69"/>
          <p:cNvCxnSpPr/>
          <p:nvPr/>
        </p:nvCxnSpPr>
        <p:spPr>
          <a:xfrm rot="10800000">
            <a:off x="6096000" y="3505200"/>
            <a:ext cx="6858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6172200" y="3429001"/>
            <a:ext cx="10668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a:spLocks noChangeArrowheads="1"/>
          </p:cNvSpPr>
          <p:nvPr/>
        </p:nvSpPr>
        <p:spPr bwMode="auto">
          <a:xfrm>
            <a:off x="7086600" y="3821114"/>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73" name="Straight Arrow Connector 72"/>
          <p:cNvCxnSpPr/>
          <p:nvPr/>
        </p:nvCxnSpPr>
        <p:spPr>
          <a:xfrm rot="5400000">
            <a:off x="6973094" y="37076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a:spLocks noChangeArrowheads="1"/>
          </p:cNvSpPr>
          <p:nvPr/>
        </p:nvSpPr>
        <p:spPr bwMode="auto">
          <a:xfrm>
            <a:off x="8610600" y="38100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88" name="Straight Connector 87"/>
          <p:cNvCxnSpPr/>
          <p:nvPr/>
        </p:nvCxnSpPr>
        <p:spPr>
          <a:xfrm rot="16200000" flipH="1">
            <a:off x="7391400" y="2286000"/>
            <a:ext cx="3276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10800000">
            <a:off x="2209800" y="457200"/>
            <a:ext cx="67818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a:spLocks noChangeArrowheads="1"/>
          </p:cNvSpPr>
          <p:nvPr/>
        </p:nvSpPr>
        <p:spPr bwMode="auto">
          <a:xfrm>
            <a:off x="4495800" y="2220914"/>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3" name="TextBox 92"/>
          <p:cNvSpPr txBox="1">
            <a:spLocks noChangeArrowheads="1"/>
          </p:cNvSpPr>
          <p:nvPr/>
        </p:nvSpPr>
        <p:spPr bwMode="auto">
          <a:xfrm>
            <a:off x="6400800" y="33528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4" name="TextBox 93"/>
          <p:cNvSpPr txBox="1">
            <a:spLocks noChangeArrowheads="1"/>
          </p:cNvSpPr>
          <p:nvPr/>
        </p:nvSpPr>
        <p:spPr bwMode="auto">
          <a:xfrm>
            <a:off x="4648200" y="16002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5" name="TextBox 94"/>
          <p:cNvSpPr txBox="1">
            <a:spLocks noChangeArrowheads="1"/>
          </p:cNvSpPr>
          <p:nvPr/>
        </p:nvSpPr>
        <p:spPr bwMode="auto">
          <a:xfrm>
            <a:off x="5105400" y="925514"/>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48" name="TextBox 47"/>
          <p:cNvSpPr txBox="1">
            <a:spLocks noChangeArrowheads="1"/>
          </p:cNvSpPr>
          <p:nvPr/>
        </p:nvSpPr>
        <p:spPr bwMode="auto">
          <a:xfrm>
            <a:off x="3733800" y="4430714"/>
            <a:ext cx="381000" cy="369887"/>
          </a:xfrm>
          <a:prstGeom prst="rect">
            <a:avLst/>
          </a:prstGeom>
          <a:noFill/>
          <a:ln w="9525">
            <a:noFill/>
            <a:miter lim="800000"/>
            <a:headEnd/>
            <a:tailEnd/>
          </a:ln>
        </p:spPr>
        <p:txBody>
          <a:bodyPr>
            <a:spAutoFit/>
          </a:bodyPr>
          <a:lstStyle/>
          <a:p>
            <a:r>
              <a:rPr lang="en-US">
                <a:latin typeface="Calibri" pitchFamily="34" charset="0"/>
              </a:rPr>
              <a:t>G </a:t>
            </a:r>
          </a:p>
        </p:txBody>
      </p:sp>
      <p:sp>
        <p:nvSpPr>
          <p:cNvPr id="49" name="TextBox 48"/>
          <p:cNvSpPr txBox="1">
            <a:spLocks noChangeArrowheads="1"/>
          </p:cNvSpPr>
          <p:nvPr/>
        </p:nvSpPr>
        <p:spPr bwMode="auto">
          <a:xfrm>
            <a:off x="3962400" y="4430714"/>
            <a:ext cx="381000" cy="369887"/>
          </a:xfrm>
          <a:prstGeom prst="rect">
            <a:avLst/>
          </a:prstGeom>
          <a:noFill/>
          <a:ln w="9525">
            <a:noFill/>
            <a:miter lim="800000"/>
            <a:headEnd/>
            <a:tailEnd/>
          </a:ln>
        </p:spPr>
        <p:txBody>
          <a:bodyPr>
            <a:spAutoFit/>
          </a:bodyPr>
          <a:lstStyle/>
          <a:p>
            <a:r>
              <a:rPr lang="en-US">
                <a:latin typeface="Calibri" pitchFamily="34" charset="0"/>
              </a:rPr>
              <a:t>D </a:t>
            </a:r>
          </a:p>
        </p:txBody>
      </p:sp>
      <p:sp>
        <p:nvSpPr>
          <p:cNvPr id="50" name="TextBox 49"/>
          <p:cNvSpPr txBox="1">
            <a:spLocks noChangeArrowheads="1"/>
          </p:cNvSpPr>
          <p:nvPr/>
        </p:nvSpPr>
        <p:spPr bwMode="auto">
          <a:xfrm>
            <a:off x="4191000" y="4430714"/>
            <a:ext cx="381000" cy="369887"/>
          </a:xfrm>
          <a:prstGeom prst="rect">
            <a:avLst/>
          </a:prstGeom>
          <a:noFill/>
          <a:ln w="9525">
            <a:noFill/>
            <a:miter lim="800000"/>
            <a:headEnd/>
            <a:tailEnd/>
          </a:ln>
        </p:spPr>
        <p:txBody>
          <a:bodyPr>
            <a:spAutoFit/>
          </a:bodyPr>
          <a:lstStyle/>
          <a:p>
            <a:r>
              <a:rPr lang="en-US">
                <a:latin typeface="Calibri" pitchFamily="34" charset="0"/>
              </a:rPr>
              <a:t>H </a:t>
            </a:r>
          </a:p>
        </p:txBody>
      </p:sp>
      <p:sp>
        <p:nvSpPr>
          <p:cNvPr id="52" name="TextBox 51"/>
          <p:cNvSpPr txBox="1">
            <a:spLocks noChangeArrowheads="1"/>
          </p:cNvSpPr>
          <p:nvPr/>
        </p:nvSpPr>
        <p:spPr bwMode="auto">
          <a:xfrm>
            <a:off x="4419600" y="4430714"/>
            <a:ext cx="381000" cy="369887"/>
          </a:xfrm>
          <a:prstGeom prst="rect">
            <a:avLst/>
          </a:prstGeom>
          <a:noFill/>
          <a:ln w="9525">
            <a:noFill/>
            <a:miter lim="800000"/>
            <a:headEnd/>
            <a:tailEnd/>
          </a:ln>
        </p:spPr>
        <p:txBody>
          <a:bodyPr>
            <a:spAutoFit/>
          </a:bodyPr>
          <a:lstStyle/>
          <a:p>
            <a:r>
              <a:rPr lang="en-US">
                <a:latin typeface="Calibri" pitchFamily="34" charset="0"/>
              </a:rPr>
              <a:t>B </a:t>
            </a:r>
          </a:p>
        </p:txBody>
      </p:sp>
      <p:sp>
        <p:nvSpPr>
          <p:cNvPr id="54" name="TextBox 53"/>
          <p:cNvSpPr txBox="1">
            <a:spLocks noChangeArrowheads="1"/>
          </p:cNvSpPr>
          <p:nvPr/>
        </p:nvSpPr>
        <p:spPr bwMode="auto">
          <a:xfrm>
            <a:off x="4648200" y="4430714"/>
            <a:ext cx="381000" cy="369887"/>
          </a:xfrm>
          <a:prstGeom prst="rect">
            <a:avLst/>
          </a:prstGeom>
          <a:noFill/>
          <a:ln w="9525">
            <a:noFill/>
            <a:miter lim="800000"/>
            <a:headEnd/>
            <a:tailEnd/>
          </a:ln>
        </p:spPr>
        <p:txBody>
          <a:bodyPr>
            <a:spAutoFit/>
          </a:bodyPr>
          <a:lstStyle/>
          <a:p>
            <a:r>
              <a:rPr lang="en-US">
                <a:latin typeface="Calibri" pitchFamily="34" charset="0"/>
              </a:rPr>
              <a:t>A </a:t>
            </a:r>
          </a:p>
        </p:txBody>
      </p:sp>
    </p:spTree>
    <p:extLst>
      <p:ext uri="{BB962C8B-B14F-4D97-AF65-F5344CB8AC3E}">
        <p14:creationId xmlns="" xmlns:p14="http://schemas.microsoft.com/office/powerpoint/2010/main" val="176400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linds(horizontal)">
                                      <p:cBhvr>
                                        <p:cTn id="31" dur="500"/>
                                        <p:tgtEl>
                                          <p:spTgt spid="22"/>
                                        </p:tgtEl>
                                      </p:cBhvr>
                                    </p:animEffect>
                                  </p:childTnLst>
                                </p:cTn>
                              </p:par>
                              <p:par>
                                <p:cTn id="32" presetID="3" presetClass="entr" presetSubtype="1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linds(horizontal)">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linds(horizontal)">
                                      <p:cBhvr>
                                        <p:cTn id="44" dur="500"/>
                                        <p:tgtEl>
                                          <p:spTgt spid="23"/>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linds(horizontal)">
                                      <p:cBhvr>
                                        <p:cTn id="47" dur="500"/>
                                        <p:tgtEl>
                                          <p:spTgt spid="26"/>
                                        </p:tgtEl>
                                      </p:cBhvr>
                                    </p:animEffect>
                                  </p:childTnLst>
                                </p:cTn>
                              </p:par>
                              <p:par>
                                <p:cTn id="48" presetID="3" presetClass="entr" presetSubtype="10"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blinds(horizontal)">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blinds(horizontal)">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blinds(horizontal)">
                                      <p:cBhvr>
                                        <p:cTn id="60" dur="500"/>
                                        <p:tgtEl>
                                          <p:spTgt spid="30"/>
                                        </p:tgtEl>
                                      </p:cBhvr>
                                    </p:animEffect>
                                  </p:childTnLst>
                                </p:cTn>
                              </p:par>
                              <p:par>
                                <p:cTn id="61" presetID="3" presetClass="entr" presetSubtype="10"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blinds(horizontal)">
                                      <p:cBhvr>
                                        <p:cTn id="63" dur="500"/>
                                        <p:tgtEl>
                                          <p:spTgt spid="27"/>
                                        </p:tgtEl>
                                      </p:cBhvr>
                                    </p:animEffect>
                                  </p:childTnLst>
                                </p:cTn>
                              </p:par>
                              <p:par>
                                <p:cTn id="64" presetID="3" presetClass="entr" presetSubtype="10" fill="hold"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blinds(horizontal)">
                                      <p:cBhvr>
                                        <p:cTn id="66" dur="500"/>
                                        <p:tgtEl>
                                          <p:spTgt spid="28"/>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blinds(horizontal)">
                                      <p:cBhvr>
                                        <p:cTn id="71" dur="500"/>
                                        <p:tgtEl>
                                          <p:spTgt spid="29"/>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blinds(horizontal)">
                                      <p:cBhvr>
                                        <p:cTn id="76" dur="500"/>
                                        <p:tgtEl>
                                          <p:spTgt spid="31"/>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blinds(horizontal)">
                                      <p:cBhvr>
                                        <p:cTn id="79" dur="500"/>
                                        <p:tgtEl>
                                          <p:spTgt spid="48"/>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blinds(horizontal)">
                                      <p:cBhvr>
                                        <p:cTn id="84" dur="500"/>
                                        <p:tgtEl>
                                          <p:spTgt spid="34"/>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92"/>
                                        </p:tgtEl>
                                        <p:attrNameLst>
                                          <p:attrName>style.visibility</p:attrName>
                                        </p:attrNameLst>
                                      </p:cBhvr>
                                      <p:to>
                                        <p:strVal val="visible"/>
                                      </p:to>
                                    </p:set>
                                    <p:animEffect transition="in" filter="blinds(horizontal)">
                                      <p:cBhvr>
                                        <p:cTn id="87" dur="500"/>
                                        <p:tgtEl>
                                          <p:spTgt spid="92"/>
                                        </p:tgtEl>
                                      </p:cBhvr>
                                    </p:animEffect>
                                  </p:childTnLst>
                                </p:cTn>
                              </p:par>
                              <p:par>
                                <p:cTn id="88" presetID="3" presetClass="entr" presetSubtype="10" fill="hold"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blinds(horizontal)">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blinds(horizontal)">
                                      <p:cBhvr>
                                        <p:cTn id="95" dur="500"/>
                                        <p:tgtEl>
                                          <p:spTgt spid="42"/>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blinds(horizontal)">
                                      <p:cBhvr>
                                        <p:cTn id="100" dur="500"/>
                                        <p:tgtEl>
                                          <p:spTgt spid="45"/>
                                        </p:tgtEl>
                                      </p:cBhvr>
                                    </p:animEffect>
                                  </p:childTnLst>
                                </p:cTn>
                              </p:par>
                              <p:par>
                                <p:cTn id="101" presetID="3" presetClass="entr" presetSubtype="10" fill="hold" nodeType="with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blinds(horizontal)">
                                      <p:cBhvr>
                                        <p:cTn id="103" dur="500"/>
                                        <p:tgtEl>
                                          <p:spTgt spid="47"/>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blinds(horizontal)">
                                      <p:cBhvr>
                                        <p:cTn id="106" dur="500"/>
                                        <p:tgtEl>
                                          <p:spTgt spid="49"/>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51"/>
                                        </p:tgtEl>
                                        <p:attrNameLst>
                                          <p:attrName>style.visibility</p:attrName>
                                        </p:attrNameLst>
                                      </p:cBhvr>
                                      <p:to>
                                        <p:strVal val="visible"/>
                                      </p:to>
                                    </p:set>
                                    <p:animEffect transition="in" filter="blinds(horizontal)">
                                      <p:cBhvr>
                                        <p:cTn id="111" dur="500"/>
                                        <p:tgtEl>
                                          <p:spTgt spid="51"/>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94"/>
                                        </p:tgtEl>
                                        <p:attrNameLst>
                                          <p:attrName>style.visibility</p:attrName>
                                        </p:attrNameLst>
                                      </p:cBhvr>
                                      <p:to>
                                        <p:strVal val="visible"/>
                                      </p:to>
                                    </p:set>
                                    <p:animEffect transition="in" filter="blinds(horizontal)">
                                      <p:cBhvr>
                                        <p:cTn id="114" dur="500"/>
                                        <p:tgtEl>
                                          <p:spTgt spid="94"/>
                                        </p:tgtEl>
                                      </p:cBhvr>
                                    </p:animEffect>
                                  </p:childTnLst>
                                </p:cTn>
                              </p:par>
                              <p:par>
                                <p:cTn id="115" presetID="3" presetClass="entr" presetSubtype="10" fill="hold" nodeType="withEffect">
                                  <p:stCondLst>
                                    <p:cond delay="0"/>
                                  </p:stCondLst>
                                  <p:childTnLst>
                                    <p:set>
                                      <p:cBhvr>
                                        <p:cTn id="116" dur="1" fill="hold">
                                          <p:stCondLst>
                                            <p:cond delay="0"/>
                                          </p:stCondLst>
                                        </p:cTn>
                                        <p:tgtEl>
                                          <p:spTgt spid="53"/>
                                        </p:tgtEl>
                                        <p:attrNameLst>
                                          <p:attrName>style.visibility</p:attrName>
                                        </p:attrNameLst>
                                      </p:cBhvr>
                                      <p:to>
                                        <p:strVal val="visible"/>
                                      </p:to>
                                    </p:set>
                                    <p:animEffect transition="in" filter="blinds(horizontal)">
                                      <p:cBhvr>
                                        <p:cTn id="117" dur="500"/>
                                        <p:tgtEl>
                                          <p:spTgt spid="53"/>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65"/>
                                        </p:tgtEl>
                                        <p:attrNameLst>
                                          <p:attrName>style.visibility</p:attrName>
                                        </p:attrNameLst>
                                      </p:cBhvr>
                                      <p:to>
                                        <p:strVal val="visible"/>
                                      </p:to>
                                    </p:set>
                                    <p:animEffect transition="in" filter="blinds(horizontal)">
                                      <p:cBhvr>
                                        <p:cTn id="122" dur="500"/>
                                        <p:tgtEl>
                                          <p:spTgt spid="65"/>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66"/>
                                        </p:tgtEl>
                                        <p:attrNameLst>
                                          <p:attrName>style.visibility</p:attrName>
                                        </p:attrNameLst>
                                      </p:cBhvr>
                                      <p:to>
                                        <p:strVal val="visible"/>
                                      </p:to>
                                    </p:set>
                                    <p:animEffect transition="in" filter="blinds(horizontal)">
                                      <p:cBhvr>
                                        <p:cTn id="127" dur="500"/>
                                        <p:tgtEl>
                                          <p:spTgt spid="66"/>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69"/>
                                        </p:tgtEl>
                                        <p:attrNameLst>
                                          <p:attrName>style.visibility</p:attrName>
                                        </p:attrNameLst>
                                      </p:cBhvr>
                                      <p:to>
                                        <p:strVal val="visible"/>
                                      </p:to>
                                    </p:set>
                                    <p:animEffect transition="in" filter="blinds(horizontal)">
                                      <p:cBhvr>
                                        <p:cTn id="130" dur="500"/>
                                        <p:tgtEl>
                                          <p:spTgt spid="69"/>
                                        </p:tgtEl>
                                      </p:cBhvr>
                                    </p:animEffect>
                                  </p:childTnLst>
                                </p:cTn>
                              </p:par>
                              <p:par>
                                <p:cTn id="131" presetID="3" presetClass="entr" presetSubtype="10" fill="hold" nodeType="withEffect">
                                  <p:stCondLst>
                                    <p:cond delay="0"/>
                                  </p:stCondLst>
                                  <p:childTnLst>
                                    <p:set>
                                      <p:cBhvr>
                                        <p:cTn id="132" dur="1" fill="hold">
                                          <p:stCondLst>
                                            <p:cond delay="0"/>
                                          </p:stCondLst>
                                        </p:cTn>
                                        <p:tgtEl>
                                          <p:spTgt spid="67"/>
                                        </p:tgtEl>
                                        <p:attrNameLst>
                                          <p:attrName>style.visibility</p:attrName>
                                        </p:attrNameLst>
                                      </p:cBhvr>
                                      <p:to>
                                        <p:strVal val="visible"/>
                                      </p:to>
                                    </p:set>
                                    <p:animEffect transition="in" filter="blinds(horizontal)">
                                      <p:cBhvr>
                                        <p:cTn id="133" dur="500"/>
                                        <p:tgtEl>
                                          <p:spTgt spid="67"/>
                                        </p:tgtEl>
                                      </p:cBhvr>
                                    </p:animEffect>
                                  </p:childTnLst>
                                </p:cTn>
                              </p:par>
                            </p:childTnLst>
                          </p:cTn>
                        </p:par>
                      </p:childTnLst>
                    </p:cTn>
                  </p:par>
                  <p:par>
                    <p:cTn id="134" fill="hold">
                      <p:stCondLst>
                        <p:cond delay="indefinite"/>
                      </p:stCondLst>
                      <p:childTnLst>
                        <p:par>
                          <p:cTn id="135" fill="hold">
                            <p:stCondLst>
                              <p:cond delay="0"/>
                            </p:stCondLst>
                            <p:childTnLst>
                              <p:par>
                                <p:cTn id="136" presetID="3" presetClass="entr" presetSubtype="10" fill="hold" grpId="0" nodeType="clickEffect">
                                  <p:stCondLst>
                                    <p:cond delay="0"/>
                                  </p:stCondLst>
                                  <p:childTnLst>
                                    <p:set>
                                      <p:cBhvr>
                                        <p:cTn id="137" dur="1" fill="hold">
                                          <p:stCondLst>
                                            <p:cond delay="0"/>
                                          </p:stCondLst>
                                        </p:cTn>
                                        <p:tgtEl>
                                          <p:spTgt spid="68"/>
                                        </p:tgtEl>
                                        <p:attrNameLst>
                                          <p:attrName>style.visibility</p:attrName>
                                        </p:attrNameLst>
                                      </p:cBhvr>
                                      <p:to>
                                        <p:strVal val="visible"/>
                                      </p:to>
                                    </p:set>
                                    <p:animEffect transition="in" filter="blinds(horizontal)">
                                      <p:cBhvr>
                                        <p:cTn id="138" dur="500"/>
                                        <p:tgtEl>
                                          <p:spTgt spid="68"/>
                                        </p:tgtEl>
                                      </p:cBhvr>
                                    </p:animEffect>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nodeType="clickEffect">
                                  <p:stCondLst>
                                    <p:cond delay="0"/>
                                  </p:stCondLst>
                                  <p:childTnLst>
                                    <p:set>
                                      <p:cBhvr>
                                        <p:cTn id="142" dur="1" fill="hold">
                                          <p:stCondLst>
                                            <p:cond delay="0"/>
                                          </p:stCondLst>
                                        </p:cTn>
                                        <p:tgtEl>
                                          <p:spTgt spid="70"/>
                                        </p:tgtEl>
                                        <p:attrNameLst>
                                          <p:attrName>style.visibility</p:attrName>
                                        </p:attrNameLst>
                                      </p:cBhvr>
                                      <p:to>
                                        <p:strVal val="visible"/>
                                      </p:to>
                                    </p:set>
                                    <p:animEffect transition="in" filter="blinds(horizontal)">
                                      <p:cBhvr>
                                        <p:cTn id="143" dur="500"/>
                                        <p:tgtEl>
                                          <p:spTgt spid="70"/>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50"/>
                                        </p:tgtEl>
                                        <p:attrNameLst>
                                          <p:attrName>style.visibility</p:attrName>
                                        </p:attrNameLst>
                                      </p:cBhvr>
                                      <p:to>
                                        <p:strVal val="visible"/>
                                      </p:to>
                                    </p:set>
                                    <p:animEffect transition="in" filter="blinds(horizontal)">
                                      <p:cBhvr>
                                        <p:cTn id="146" dur="500"/>
                                        <p:tgtEl>
                                          <p:spTgt spid="50"/>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nodeType="clickEffect">
                                  <p:stCondLst>
                                    <p:cond delay="0"/>
                                  </p:stCondLst>
                                  <p:childTnLst>
                                    <p:set>
                                      <p:cBhvr>
                                        <p:cTn id="150" dur="1" fill="hold">
                                          <p:stCondLst>
                                            <p:cond delay="0"/>
                                          </p:stCondLst>
                                        </p:cTn>
                                        <p:tgtEl>
                                          <p:spTgt spid="71"/>
                                        </p:tgtEl>
                                        <p:attrNameLst>
                                          <p:attrName>style.visibility</p:attrName>
                                        </p:attrNameLst>
                                      </p:cBhvr>
                                      <p:to>
                                        <p:strVal val="visible"/>
                                      </p:to>
                                    </p:set>
                                    <p:animEffect transition="in" filter="blinds(horizontal)">
                                      <p:cBhvr>
                                        <p:cTn id="151" dur="500"/>
                                        <p:tgtEl>
                                          <p:spTgt spid="71"/>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93"/>
                                        </p:tgtEl>
                                        <p:attrNameLst>
                                          <p:attrName>style.visibility</p:attrName>
                                        </p:attrNameLst>
                                      </p:cBhvr>
                                      <p:to>
                                        <p:strVal val="visible"/>
                                      </p:to>
                                    </p:set>
                                    <p:animEffect transition="in" filter="blinds(horizontal)">
                                      <p:cBhvr>
                                        <p:cTn id="154" dur="500"/>
                                        <p:tgtEl>
                                          <p:spTgt spid="93"/>
                                        </p:tgtEl>
                                      </p:cBhvr>
                                    </p:animEffect>
                                  </p:childTnLst>
                                </p:cTn>
                              </p:par>
                              <p:par>
                                <p:cTn id="155" presetID="3" presetClass="entr" presetSubtype="10" fill="hold" nodeType="withEffect">
                                  <p:stCondLst>
                                    <p:cond delay="0"/>
                                  </p:stCondLst>
                                  <p:childTnLst>
                                    <p:set>
                                      <p:cBhvr>
                                        <p:cTn id="156" dur="1" fill="hold">
                                          <p:stCondLst>
                                            <p:cond delay="0"/>
                                          </p:stCondLst>
                                        </p:cTn>
                                        <p:tgtEl>
                                          <p:spTgt spid="73"/>
                                        </p:tgtEl>
                                        <p:attrNameLst>
                                          <p:attrName>style.visibility</p:attrName>
                                        </p:attrNameLst>
                                      </p:cBhvr>
                                      <p:to>
                                        <p:strVal val="visible"/>
                                      </p:to>
                                    </p:set>
                                    <p:animEffect transition="in" filter="blinds(horizontal)">
                                      <p:cBhvr>
                                        <p:cTn id="157" dur="500"/>
                                        <p:tgtEl>
                                          <p:spTgt spid="73"/>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72"/>
                                        </p:tgtEl>
                                        <p:attrNameLst>
                                          <p:attrName>style.visibility</p:attrName>
                                        </p:attrNameLst>
                                      </p:cBhvr>
                                      <p:to>
                                        <p:strVal val="visible"/>
                                      </p:to>
                                    </p:set>
                                    <p:animEffect transition="in" filter="blinds(horizontal)">
                                      <p:cBhvr>
                                        <p:cTn id="162" dur="500"/>
                                        <p:tgtEl>
                                          <p:spTgt spid="72"/>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nodeType="clickEffect">
                                  <p:stCondLst>
                                    <p:cond delay="0"/>
                                  </p:stCondLst>
                                  <p:childTnLst>
                                    <p:set>
                                      <p:cBhvr>
                                        <p:cTn id="166" dur="1" fill="hold">
                                          <p:stCondLst>
                                            <p:cond delay="0"/>
                                          </p:stCondLst>
                                        </p:cTn>
                                        <p:tgtEl>
                                          <p:spTgt spid="56"/>
                                        </p:tgtEl>
                                        <p:attrNameLst>
                                          <p:attrName>style.visibility</p:attrName>
                                        </p:attrNameLst>
                                      </p:cBhvr>
                                      <p:to>
                                        <p:strVal val="visible"/>
                                      </p:to>
                                    </p:set>
                                    <p:animEffect transition="in" filter="blinds(horizontal)">
                                      <p:cBhvr>
                                        <p:cTn id="167" dur="500"/>
                                        <p:tgtEl>
                                          <p:spTgt spid="56"/>
                                        </p:tgtEl>
                                      </p:cBhvr>
                                    </p:animEffect>
                                  </p:childTnLst>
                                </p:cTn>
                              </p:par>
                              <p:par>
                                <p:cTn id="168" presetID="3" presetClass="entr" presetSubtype="10" fill="hold" nodeType="withEffect">
                                  <p:stCondLst>
                                    <p:cond delay="0"/>
                                  </p:stCondLst>
                                  <p:childTnLst>
                                    <p:set>
                                      <p:cBhvr>
                                        <p:cTn id="169" dur="1" fill="hold">
                                          <p:stCondLst>
                                            <p:cond delay="0"/>
                                          </p:stCondLst>
                                        </p:cTn>
                                        <p:tgtEl>
                                          <p:spTgt spid="57"/>
                                        </p:tgtEl>
                                        <p:attrNameLst>
                                          <p:attrName>style.visibility</p:attrName>
                                        </p:attrNameLst>
                                      </p:cBhvr>
                                      <p:to>
                                        <p:strVal val="visible"/>
                                      </p:to>
                                    </p:set>
                                    <p:animEffect transition="in" filter="blinds(horizontal)">
                                      <p:cBhvr>
                                        <p:cTn id="170" dur="500"/>
                                        <p:tgtEl>
                                          <p:spTgt spid="57"/>
                                        </p:tgtEl>
                                      </p:cBhvr>
                                    </p:animEffect>
                                  </p:childTnLst>
                                </p:cTn>
                              </p:par>
                              <p:par>
                                <p:cTn id="171" presetID="3" presetClass="entr" presetSubtype="10" fill="hold" grpId="0" nodeType="withEffect">
                                  <p:stCondLst>
                                    <p:cond delay="0"/>
                                  </p:stCondLst>
                                  <p:childTnLst>
                                    <p:set>
                                      <p:cBhvr>
                                        <p:cTn id="172" dur="1" fill="hold">
                                          <p:stCondLst>
                                            <p:cond delay="0"/>
                                          </p:stCondLst>
                                        </p:cTn>
                                        <p:tgtEl>
                                          <p:spTgt spid="52"/>
                                        </p:tgtEl>
                                        <p:attrNameLst>
                                          <p:attrName>style.visibility</p:attrName>
                                        </p:attrNameLst>
                                      </p:cBhvr>
                                      <p:to>
                                        <p:strVal val="visible"/>
                                      </p:to>
                                    </p:set>
                                    <p:animEffect transition="in" filter="blinds(horizontal)">
                                      <p:cBhvr>
                                        <p:cTn id="173" dur="500"/>
                                        <p:tgtEl>
                                          <p:spTgt spid="52"/>
                                        </p:tgtEl>
                                      </p:cBhvr>
                                    </p:animEffect>
                                  </p:childTnLst>
                                </p:cTn>
                              </p:par>
                            </p:childTnLst>
                          </p:cTn>
                        </p:par>
                      </p:childTnLst>
                    </p:cTn>
                  </p:par>
                  <p:par>
                    <p:cTn id="174" fill="hold">
                      <p:stCondLst>
                        <p:cond delay="indefinite"/>
                      </p:stCondLst>
                      <p:childTnLst>
                        <p:par>
                          <p:cTn id="175" fill="hold">
                            <p:stCondLst>
                              <p:cond delay="0"/>
                            </p:stCondLst>
                            <p:childTnLst>
                              <p:par>
                                <p:cTn id="176" presetID="3" presetClass="entr" presetSubtype="10" fill="hold" nodeType="clickEffect">
                                  <p:stCondLst>
                                    <p:cond delay="0"/>
                                  </p:stCondLst>
                                  <p:childTnLst>
                                    <p:set>
                                      <p:cBhvr>
                                        <p:cTn id="177" dur="1" fill="hold">
                                          <p:stCondLst>
                                            <p:cond delay="0"/>
                                          </p:stCondLst>
                                        </p:cTn>
                                        <p:tgtEl>
                                          <p:spTgt spid="60"/>
                                        </p:tgtEl>
                                        <p:attrNameLst>
                                          <p:attrName>style.visibility</p:attrName>
                                        </p:attrNameLst>
                                      </p:cBhvr>
                                      <p:to>
                                        <p:strVal val="visible"/>
                                      </p:to>
                                    </p:set>
                                    <p:animEffect transition="in" filter="blinds(horizontal)">
                                      <p:cBhvr>
                                        <p:cTn id="178" dur="500"/>
                                        <p:tgtEl>
                                          <p:spTgt spid="60"/>
                                        </p:tgtEl>
                                      </p:cBhvr>
                                    </p:animEffect>
                                  </p:childTnLst>
                                </p:cTn>
                              </p:par>
                              <p:par>
                                <p:cTn id="179" presetID="3" presetClass="entr" presetSubtype="10" fill="hold" grpId="0" nodeType="withEffect">
                                  <p:stCondLst>
                                    <p:cond delay="0"/>
                                  </p:stCondLst>
                                  <p:childTnLst>
                                    <p:set>
                                      <p:cBhvr>
                                        <p:cTn id="180" dur="1" fill="hold">
                                          <p:stCondLst>
                                            <p:cond delay="0"/>
                                          </p:stCondLst>
                                        </p:cTn>
                                        <p:tgtEl>
                                          <p:spTgt spid="95"/>
                                        </p:tgtEl>
                                        <p:attrNameLst>
                                          <p:attrName>style.visibility</p:attrName>
                                        </p:attrNameLst>
                                      </p:cBhvr>
                                      <p:to>
                                        <p:strVal val="visible"/>
                                      </p:to>
                                    </p:set>
                                    <p:animEffect transition="in" filter="blinds(horizontal)">
                                      <p:cBhvr>
                                        <p:cTn id="181" dur="500"/>
                                        <p:tgtEl>
                                          <p:spTgt spid="95"/>
                                        </p:tgtEl>
                                      </p:cBhvr>
                                    </p:animEffect>
                                  </p:childTnLst>
                                </p:cTn>
                              </p:par>
                              <p:par>
                                <p:cTn id="182" presetID="3" presetClass="entr" presetSubtype="10" fill="hold" nodeType="withEffect">
                                  <p:stCondLst>
                                    <p:cond delay="0"/>
                                  </p:stCondLst>
                                  <p:childTnLst>
                                    <p:set>
                                      <p:cBhvr>
                                        <p:cTn id="183" dur="1" fill="hold">
                                          <p:stCondLst>
                                            <p:cond delay="0"/>
                                          </p:stCondLst>
                                        </p:cTn>
                                        <p:tgtEl>
                                          <p:spTgt spid="61"/>
                                        </p:tgtEl>
                                        <p:attrNameLst>
                                          <p:attrName>style.visibility</p:attrName>
                                        </p:attrNameLst>
                                      </p:cBhvr>
                                      <p:to>
                                        <p:strVal val="visible"/>
                                      </p:to>
                                    </p:set>
                                    <p:animEffect transition="in" filter="blinds(horizontal)">
                                      <p:cBhvr>
                                        <p:cTn id="184" dur="500"/>
                                        <p:tgtEl>
                                          <p:spTgt spid="61"/>
                                        </p:tgtEl>
                                      </p:cBhvr>
                                    </p:animEffect>
                                  </p:childTnLst>
                                </p:cTn>
                              </p:par>
                            </p:childTnLst>
                          </p:cTn>
                        </p:par>
                      </p:childTnLst>
                    </p:cTn>
                  </p:par>
                  <p:par>
                    <p:cTn id="185" fill="hold">
                      <p:stCondLst>
                        <p:cond delay="indefinite"/>
                      </p:stCondLst>
                      <p:childTnLst>
                        <p:par>
                          <p:cTn id="186" fill="hold">
                            <p:stCondLst>
                              <p:cond delay="0"/>
                            </p:stCondLst>
                            <p:childTnLst>
                              <p:par>
                                <p:cTn id="187" presetID="3" presetClass="entr" presetSubtype="10" fill="hold" grpId="0" nodeType="click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blinds(horizontal)">
                                      <p:cBhvr>
                                        <p:cTn id="189" dur="500"/>
                                        <p:tgtEl>
                                          <p:spTgt spid="82"/>
                                        </p:tgtEl>
                                      </p:cBhvr>
                                    </p:animEffect>
                                  </p:childTnLst>
                                </p:cTn>
                              </p:par>
                            </p:childTnLst>
                          </p:cTn>
                        </p:par>
                      </p:childTnLst>
                    </p:cTn>
                  </p:par>
                  <p:par>
                    <p:cTn id="190" fill="hold">
                      <p:stCondLst>
                        <p:cond delay="indefinite"/>
                      </p:stCondLst>
                      <p:childTnLst>
                        <p:par>
                          <p:cTn id="191" fill="hold">
                            <p:stCondLst>
                              <p:cond delay="0"/>
                            </p:stCondLst>
                            <p:childTnLst>
                              <p:par>
                                <p:cTn id="192" presetID="3" presetClass="entr" presetSubtype="10" fill="hold" nodeType="clickEffect">
                                  <p:stCondLst>
                                    <p:cond delay="0"/>
                                  </p:stCondLst>
                                  <p:childTnLst>
                                    <p:set>
                                      <p:cBhvr>
                                        <p:cTn id="193" dur="1" fill="hold">
                                          <p:stCondLst>
                                            <p:cond delay="0"/>
                                          </p:stCondLst>
                                        </p:cTn>
                                        <p:tgtEl>
                                          <p:spTgt spid="88"/>
                                        </p:tgtEl>
                                        <p:attrNameLst>
                                          <p:attrName>style.visibility</p:attrName>
                                        </p:attrNameLst>
                                      </p:cBhvr>
                                      <p:to>
                                        <p:strVal val="visible"/>
                                      </p:to>
                                    </p:set>
                                    <p:animEffect transition="in" filter="blinds(horizontal)">
                                      <p:cBhvr>
                                        <p:cTn id="194" dur="500"/>
                                        <p:tgtEl>
                                          <p:spTgt spid="88"/>
                                        </p:tgtEl>
                                      </p:cBhvr>
                                    </p:animEffect>
                                  </p:childTnLst>
                                </p:cTn>
                              </p:par>
                              <p:par>
                                <p:cTn id="195" presetID="3" presetClass="entr" presetSubtype="10" fill="hold" nodeType="withEffect">
                                  <p:stCondLst>
                                    <p:cond delay="0"/>
                                  </p:stCondLst>
                                  <p:childTnLst>
                                    <p:set>
                                      <p:cBhvr>
                                        <p:cTn id="196" dur="1" fill="hold">
                                          <p:stCondLst>
                                            <p:cond delay="0"/>
                                          </p:stCondLst>
                                        </p:cTn>
                                        <p:tgtEl>
                                          <p:spTgt spid="89"/>
                                        </p:tgtEl>
                                        <p:attrNameLst>
                                          <p:attrName>style.visibility</p:attrName>
                                        </p:attrNameLst>
                                      </p:cBhvr>
                                      <p:to>
                                        <p:strVal val="visible"/>
                                      </p:to>
                                    </p:set>
                                    <p:animEffect transition="in" filter="blinds(horizontal)">
                                      <p:cBhvr>
                                        <p:cTn id="197" dur="500"/>
                                        <p:tgtEl>
                                          <p:spTgt spid="89"/>
                                        </p:tgtEl>
                                      </p:cBhvr>
                                    </p:animEffect>
                                  </p:childTnLst>
                                </p:cTn>
                              </p:par>
                              <p:par>
                                <p:cTn id="198" presetID="3" presetClass="entr" presetSubtype="10" fill="hold" grpId="0" nodeType="withEffect">
                                  <p:stCondLst>
                                    <p:cond delay="0"/>
                                  </p:stCondLst>
                                  <p:childTnLst>
                                    <p:set>
                                      <p:cBhvr>
                                        <p:cTn id="199" dur="1" fill="hold">
                                          <p:stCondLst>
                                            <p:cond delay="0"/>
                                          </p:stCondLst>
                                        </p:cTn>
                                        <p:tgtEl>
                                          <p:spTgt spid="54"/>
                                        </p:tgtEl>
                                        <p:attrNameLst>
                                          <p:attrName>style.visibility</p:attrName>
                                        </p:attrNameLst>
                                      </p:cBhvr>
                                      <p:to>
                                        <p:strVal val="visible"/>
                                      </p:to>
                                    </p:set>
                                    <p:animEffect transition="in" filter="blinds(horizontal)">
                                      <p:cBhvr>
                                        <p:cTn id="20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21" grpId="0"/>
      <p:bldP spid="22" grpId="0"/>
      <p:bldP spid="25" grpId="0"/>
      <p:bldP spid="26" grpId="0"/>
      <p:bldP spid="29" grpId="0"/>
      <p:bldP spid="30" grpId="0"/>
      <p:bldP spid="42" grpId="0"/>
      <p:bldP spid="65" grpId="0"/>
      <p:bldP spid="68" grpId="0"/>
      <p:bldP spid="69" grpId="0"/>
      <p:bldP spid="72" grpId="0"/>
      <p:bldP spid="82" grpId="0"/>
      <p:bldP spid="92" grpId="0"/>
      <p:bldP spid="93" grpId="0"/>
      <p:bldP spid="94" grpId="0"/>
      <p:bldP spid="95" grpId="0"/>
      <p:bldP spid="48" grpId="0"/>
      <p:bldP spid="49" grpId="0"/>
      <p:bldP spid="50" grpId="0"/>
      <p:bldP spid="52" grpId="0"/>
      <p:bldP spid="5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Content Placeholder 3"/>
          <p:cNvSpPr>
            <a:spLocks noGrp="1"/>
          </p:cNvSpPr>
          <p:nvPr>
            <p:ph idx="1"/>
          </p:nvPr>
        </p:nvSpPr>
        <p:spPr>
          <a:xfrm>
            <a:off x="1676400" y="2115831"/>
            <a:ext cx="8839200" cy="7417415"/>
          </a:xfrm>
        </p:spPr>
        <p:txBody>
          <a:bodyPr>
            <a:spAutoFit/>
          </a:bodyPr>
          <a:lstStyle/>
          <a:p>
            <a:pPr>
              <a:buFont typeface="Arial" charset="0"/>
              <a:buNone/>
            </a:pPr>
            <a:r>
              <a:rPr lang="en-US" sz="2800" dirty="0">
                <a:latin typeface="Times New Roman" pitchFamily="18" charset="0"/>
                <a:cs typeface="Times New Roman" pitchFamily="18" charset="0"/>
              </a:rPr>
              <a:t>																																																																																											</a:t>
            </a:r>
          </a:p>
          <a:p>
            <a:pPr>
              <a:buFont typeface="Arial" charset="0"/>
              <a:buNone/>
            </a:pPr>
            <a:r>
              <a:rPr lang="en-US" sz="2800" dirty="0">
                <a:latin typeface="Times New Roman" pitchFamily="18" charset="0"/>
                <a:cs typeface="Times New Roman" pitchFamily="18" charset="0"/>
              </a:rPr>
              <a:t>			</a:t>
            </a:r>
          </a:p>
          <a:p>
            <a:pPr>
              <a:buFont typeface="Arial" charset="0"/>
              <a:buNone/>
            </a:pPr>
            <a:r>
              <a:rPr lang="en-US" sz="2800" dirty="0">
                <a:latin typeface="Times New Roman" pitchFamily="18" charset="0"/>
                <a:cs typeface="Times New Roman" pitchFamily="18" charset="0"/>
              </a:rPr>
              <a:t>			Traversing right </a:t>
            </a:r>
            <a:r>
              <a:rPr lang="en-US" sz="2800" dirty="0" err="1">
                <a:latin typeface="Times New Roman" pitchFamily="18" charset="0"/>
                <a:cs typeface="Times New Roman" pitchFamily="18" charset="0"/>
              </a:rPr>
              <a:t>subtree</a:t>
            </a:r>
            <a:r>
              <a:rPr lang="en-US" sz="2800" dirty="0">
                <a:latin typeface="Times New Roman" pitchFamily="18" charset="0"/>
                <a:cs typeface="Times New Roman" pitchFamily="18" charset="0"/>
              </a:rPr>
              <a:t> of A </a:t>
            </a:r>
            <a:r>
              <a:rPr lang="en-US" sz="2800" dirty="0" err="1">
                <a:latin typeface="Times New Roman" pitchFamily="18" charset="0"/>
                <a:cs typeface="Times New Roman" pitchFamily="18" charset="0"/>
              </a:rPr>
              <a:t>inorder</a:t>
            </a:r>
            <a:endParaRPr lang="en-US" sz="2800" dirty="0">
              <a:latin typeface="Times New Roman" pitchFamily="18" charset="0"/>
              <a:cs typeface="Times New Roman" pitchFamily="18" charset="0"/>
            </a:endParaRPr>
          </a:p>
          <a:p>
            <a:pPr>
              <a:buFont typeface="Arial" charset="0"/>
              <a:buNone/>
            </a:pPr>
            <a:endParaRPr lang="en-US" dirty="0" smtClean="0"/>
          </a:p>
          <a:p>
            <a:pPr>
              <a:buFont typeface="Arial" charset="0"/>
              <a:buNone/>
            </a:pPr>
            <a:endParaRPr lang="en-US" dirty="0" smtClean="0"/>
          </a:p>
          <a:p>
            <a:pPr>
              <a:buFont typeface="Arial" charset="0"/>
              <a:buNone/>
            </a:pPr>
            <a:endParaRPr lang="en-US" dirty="0" smtClean="0"/>
          </a:p>
          <a:p>
            <a:pPr>
              <a:buFont typeface="Arial" charset="0"/>
              <a:buNone/>
            </a:pPr>
            <a:endParaRPr lang="en-US" dirty="0" smtClean="0"/>
          </a:p>
          <a:p>
            <a:pPr>
              <a:buFont typeface="Arial" charset="0"/>
              <a:buNone/>
            </a:pPr>
            <a:endParaRPr lang="en-US" dirty="0" smtClean="0"/>
          </a:p>
          <a:p>
            <a:pPr>
              <a:buFont typeface="Arial" charset="0"/>
              <a:buNone/>
            </a:pPr>
            <a:endParaRPr lang="en-US" dirty="0" smtClean="0"/>
          </a:p>
          <a:p>
            <a:pPr>
              <a:buFont typeface="Arial" charset="0"/>
              <a:buNone/>
            </a:pPr>
            <a:endParaRPr lang="en-US" dirty="0" smtClean="0"/>
          </a:p>
          <a:p>
            <a:pPr>
              <a:buFont typeface="Arial" charset="0"/>
              <a:buNone/>
            </a:pPr>
            <a:endParaRPr lang="en-US" dirty="0" smtClean="0"/>
          </a:p>
          <a:p>
            <a:pPr>
              <a:buFont typeface="Arial" charset="0"/>
              <a:buNone/>
            </a:pPr>
            <a:endParaRPr lang="en-US" dirty="0" smtClean="0"/>
          </a:p>
          <a:p>
            <a:pPr>
              <a:buFont typeface="Arial" charset="0"/>
              <a:buNone/>
            </a:pPr>
            <a:r>
              <a:rPr lang="en-US" dirty="0" smtClean="0"/>
              <a:t> </a:t>
            </a:r>
          </a:p>
        </p:txBody>
      </p:sp>
      <p:cxnSp>
        <p:nvCxnSpPr>
          <p:cNvPr id="5" name="Straight Connector 4"/>
          <p:cNvCxnSpPr/>
          <p:nvPr/>
        </p:nvCxnSpPr>
        <p:spPr>
          <a:xfrm rot="5400000">
            <a:off x="1905001" y="762001"/>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133600" y="9906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2590800" y="849314"/>
            <a:ext cx="381000" cy="369887"/>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TextBox 11"/>
          <p:cNvSpPr txBox="1">
            <a:spLocks noChangeArrowheads="1"/>
          </p:cNvSpPr>
          <p:nvPr/>
        </p:nvSpPr>
        <p:spPr bwMode="auto">
          <a:xfrm>
            <a:off x="1981200" y="2286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13" name="TextBox 12"/>
          <p:cNvSpPr txBox="1">
            <a:spLocks noChangeArrowheads="1"/>
          </p:cNvSpPr>
          <p:nvPr/>
        </p:nvSpPr>
        <p:spPr bwMode="auto">
          <a:xfrm>
            <a:off x="1676400" y="925514"/>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cxnSp>
        <p:nvCxnSpPr>
          <p:cNvPr id="19" name="Straight Connector 18"/>
          <p:cNvCxnSpPr/>
          <p:nvPr/>
        </p:nvCxnSpPr>
        <p:spPr>
          <a:xfrm rot="5400000">
            <a:off x="2514601" y="1371601"/>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743200" y="16002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3200400" y="1458914"/>
            <a:ext cx="381000" cy="369887"/>
          </a:xfrm>
          <a:prstGeom prst="rect">
            <a:avLst/>
          </a:prstGeom>
          <a:noFill/>
          <a:ln w="9525">
            <a:noFill/>
            <a:miter lim="800000"/>
            <a:headEnd/>
            <a:tailEnd/>
          </a:ln>
        </p:spPr>
        <p:txBody>
          <a:bodyPr>
            <a:spAutoFit/>
          </a:bodyPr>
          <a:lstStyle/>
          <a:p>
            <a:r>
              <a:rPr lang="en-US">
                <a:latin typeface="Calibri" pitchFamily="34" charset="0"/>
              </a:rPr>
              <a:t>E </a:t>
            </a:r>
          </a:p>
        </p:txBody>
      </p:sp>
      <p:sp>
        <p:nvSpPr>
          <p:cNvPr id="22" name="TextBox 21"/>
          <p:cNvSpPr txBox="1">
            <a:spLocks noChangeArrowheads="1"/>
          </p:cNvSpPr>
          <p:nvPr/>
        </p:nvSpPr>
        <p:spPr bwMode="auto">
          <a:xfrm>
            <a:off x="2286000" y="1535114"/>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3" name="Straight Connector 22"/>
          <p:cNvCxnSpPr/>
          <p:nvPr/>
        </p:nvCxnSpPr>
        <p:spPr>
          <a:xfrm rot="5400000">
            <a:off x="3124201" y="1981201"/>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352800" y="22098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2895600" y="2144714"/>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51" name="Straight Connector 50"/>
          <p:cNvCxnSpPr/>
          <p:nvPr/>
        </p:nvCxnSpPr>
        <p:spPr>
          <a:xfrm flipV="1">
            <a:off x="3506788" y="1676401"/>
            <a:ext cx="1293812"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4267994" y="2209006"/>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5219700" y="2400300"/>
            <a:ext cx="19812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a:off x="2819400" y="1066800"/>
            <a:ext cx="3352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2895600" y="990601"/>
            <a:ext cx="4267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6200000" flipH="1">
            <a:off x="6477000" y="1676400"/>
            <a:ext cx="14478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a:spLocks noChangeArrowheads="1"/>
          </p:cNvSpPr>
          <p:nvPr/>
        </p:nvSpPr>
        <p:spPr bwMode="auto">
          <a:xfrm>
            <a:off x="4648200" y="2679700"/>
            <a:ext cx="381000" cy="369888"/>
          </a:xfrm>
          <a:prstGeom prst="rect">
            <a:avLst/>
          </a:prstGeom>
          <a:noFill/>
          <a:ln w="9525">
            <a:noFill/>
            <a:miter lim="800000"/>
            <a:headEnd/>
            <a:tailEnd/>
          </a:ln>
        </p:spPr>
        <p:txBody>
          <a:bodyPr>
            <a:spAutoFit/>
          </a:bodyPr>
          <a:lstStyle/>
          <a:p>
            <a:r>
              <a:rPr lang="en-US">
                <a:latin typeface="Calibri" pitchFamily="34" charset="0"/>
              </a:rPr>
              <a:t>I </a:t>
            </a:r>
          </a:p>
        </p:txBody>
      </p:sp>
      <p:cxnSp>
        <p:nvCxnSpPr>
          <p:cNvPr id="66" name="Straight Connector 65"/>
          <p:cNvCxnSpPr/>
          <p:nvPr/>
        </p:nvCxnSpPr>
        <p:spPr>
          <a:xfrm rot="5400000">
            <a:off x="4572001" y="3200401"/>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800600" y="34290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a:spLocks noChangeArrowheads="1"/>
          </p:cNvSpPr>
          <p:nvPr/>
        </p:nvSpPr>
        <p:spPr bwMode="auto">
          <a:xfrm>
            <a:off x="3810000" y="20574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sp>
        <p:nvSpPr>
          <p:cNvPr id="69" name="TextBox 68"/>
          <p:cNvSpPr txBox="1">
            <a:spLocks noChangeArrowheads="1"/>
          </p:cNvSpPr>
          <p:nvPr/>
        </p:nvSpPr>
        <p:spPr bwMode="auto">
          <a:xfrm>
            <a:off x="4343400" y="3363914"/>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70" name="Straight Arrow Connector 69"/>
          <p:cNvCxnSpPr/>
          <p:nvPr/>
        </p:nvCxnSpPr>
        <p:spPr>
          <a:xfrm rot="10800000">
            <a:off x="3429000" y="1752600"/>
            <a:ext cx="6858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4953000" y="2897189"/>
            <a:ext cx="10668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a:spLocks noChangeArrowheads="1"/>
          </p:cNvSpPr>
          <p:nvPr/>
        </p:nvSpPr>
        <p:spPr bwMode="auto">
          <a:xfrm>
            <a:off x="5867400" y="32893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73" name="Straight Arrow Connector 72"/>
          <p:cNvCxnSpPr/>
          <p:nvPr/>
        </p:nvCxnSpPr>
        <p:spPr>
          <a:xfrm rot="5400000">
            <a:off x="5753894" y="31742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a:spLocks noChangeArrowheads="1"/>
          </p:cNvSpPr>
          <p:nvPr/>
        </p:nvSpPr>
        <p:spPr bwMode="auto">
          <a:xfrm>
            <a:off x="5181600" y="2820988"/>
            <a:ext cx="762000" cy="368300"/>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4" name="TextBox 93"/>
          <p:cNvSpPr txBox="1">
            <a:spLocks noChangeArrowheads="1"/>
          </p:cNvSpPr>
          <p:nvPr/>
        </p:nvSpPr>
        <p:spPr bwMode="auto">
          <a:xfrm>
            <a:off x="4038600" y="16764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5" name="TextBox 94"/>
          <p:cNvSpPr txBox="1">
            <a:spLocks noChangeArrowheads="1"/>
          </p:cNvSpPr>
          <p:nvPr/>
        </p:nvSpPr>
        <p:spPr bwMode="auto">
          <a:xfrm>
            <a:off x="5105400" y="925514"/>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54" name="TextBox 53"/>
          <p:cNvSpPr txBox="1">
            <a:spLocks noChangeArrowheads="1"/>
          </p:cNvSpPr>
          <p:nvPr/>
        </p:nvSpPr>
        <p:spPr bwMode="auto">
          <a:xfrm>
            <a:off x="5257800" y="32766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sp>
        <p:nvSpPr>
          <p:cNvPr id="75" name="TextBox 74"/>
          <p:cNvSpPr txBox="1">
            <a:spLocks noChangeArrowheads="1"/>
          </p:cNvSpPr>
          <p:nvPr/>
        </p:nvSpPr>
        <p:spPr bwMode="auto">
          <a:xfrm>
            <a:off x="7086600" y="23622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cxnSp>
        <p:nvCxnSpPr>
          <p:cNvPr id="76" name="Straight Connector 75"/>
          <p:cNvCxnSpPr/>
          <p:nvPr/>
        </p:nvCxnSpPr>
        <p:spPr>
          <a:xfrm rot="5400000">
            <a:off x="7010401" y="2882901"/>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239000" y="3113089"/>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a:spLocks noChangeArrowheads="1"/>
          </p:cNvSpPr>
          <p:nvPr/>
        </p:nvSpPr>
        <p:spPr bwMode="auto">
          <a:xfrm>
            <a:off x="6781800" y="3048000"/>
            <a:ext cx="762000" cy="369888"/>
          </a:xfrm>
          <a:prstGeom prst="rect">
            <a:avLst/>
          </a:prstGeom>
          <a:noFill/>
          <a:ln w="9525">
            <a:noFill/>
            <a:miter lim="800000"/>
            <a:headEnd/>
            <a:tailEnd/>
          </a:ln>
        </p:spPr>
        <p:txBody>
          <a:bodyPr>
            <a:spAutoFit/>
          </a:bodyPr>
          <a:lstStyle/>
          <a:p>
            <a:r>
              <a:rPr lang="en-US">
                <a:latin typeface="Calibri" pitchFamily="34" charset="0"/>
              </a:rPr>
              <a:t>left </a:t>
            </a:r>
          </a:p>
        </p:txBody>
      </p:sp>
      <p:sp>
        <p:nvSpPr>
          <p:cNvPr id="79" name="TextBox 78"/>
          <p:cNvSpPr txBox="1">
            <a:spLocks noChangeArrowheads="1"/>
          </p:cNvSpPr>
          <p:nvPr/>
        </p:nvSpPr>
        <p:spPr bwMode="auto">
          <a:xfrm>
            <a:off x="7696200" y="2960688"/>
            <a:ext cx="685800" cy="368300"/>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80" name="Straight Arrow Connector 79"/>
          <p:cNvCxnSpPr/>
          <p:nvPr/>
        </p:nvCxnSpPr>
        <p:spPr>
          <a:xfrm rot="10800000">
            <a:off x="7315200" y="2590800"/>
            <a:ext cx="6858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7316789" y="2514601"/>
            <a:ext cx="1292225"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5400000">
            <a:off x="8077994" y="3047206"/>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a:spLocks noChangeArrowheads="1"/>
          </p:cNvSpPr>
          <p:nvPr/>
        </p:nvSpPr>
        <p:spPr bwMode="auto">
          <a:xfrm>
            <a:off x="7847013" y="25146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85" name="TextBox 84"/>
          <p:cNvSpPr txBox="1">
            <a:spLocks noChangeArrowheads="1"/>
          </p:cNvSpPr>
          <p:nvPr/>
        </p:nvSpPr>
        <p:spPr bwMode="auto">
          <a:xfrm>
            <a:off x="8382000" y="34290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86" name="Straight Arrow Connector 85"/>
          <p:cNvCxnSpPr/>
          <p:nvPr/>
        </p:nvCxnSpPr>
        <p:spPr>
          <a:xfrm rot="10800000">
            <a:off x="4800600" y="2895600"/>
            <a:ext cx="6858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a:spLocks noChangeArrowheads="1"/>
          </p:cNvSpPr>
          <p:nvPr/>
        </p:nvSpPr>
        <p:spPr bwMode="auto">
          <a:xfrm>
            <a:off x="3505200" y="4583114"/>
            <a:ext cx="381000" cy="369887"/>
          </a:xfrm>
          <a:prstGeom prst="rect">
            <a:avLst/>
          </a:prstGeom>
          <a:noFill/>
          <a:ln w="9525">
            <a:noFill/>
            <a:miter lim="800000"/>
            <a:headEnd/>
            <a:tailEnd/>
          </a:ln>
        </p:spPr>
        <p:txBody>
          <a:bodyPr>
            <a:spAutoFit/>
          </a:bodyPr>
          <a:lstStyle/>
          <a:p>
            <a:r>
              <a:rPr lang="en-US">
                <a:latin typeface="Calibri" pitchFamily="34" charset="0"/>
              </a:rPr>
              <a:t>E </a:t>
            </a:r>
          </a:p>
        </p:txBody>
      </p:sp>
      <p:sp>
        <p:nvSpPr>
          <p:cNvPr id="46" name="TextBox 45"/>
          <p:cNvSpPr txBox="1">
            <a:spLocks noChangeArrowheads="1"/>
          </p:cNvSpPr>
          <p:nvPr/>
        </p:nvSpPr>
        <p:spPr bwMode="auto">
          <a:xfrm>
            <a:off x="3733800" y="4583114"/>
            <a:ext cx="381000" cy="369887"/>
          </a:xfrm>
          <a:prstGeom prst="rect">
            <a:avLst/>
          </a:prstGeom>
          <a:noFill/>
          <a:ln w="9525">
            <a:noFill/>
            <a:miter lim="800000"/>
            <a:headEnd/>
            <a:tailEnd/>
          </a:ln>
        </p:spPr>
        <p:txBody>
          <a:bodyPr>
            <a:spAutoFit/>
          </a:bodyPr>
          <a:lstStyle/>
          <a:p>
            <a:r>
              <a:rPr lang="en-US">
                <a:latin typeface="Calibri" pitchFamily="34" charset="0"/>
              </a:rPr>
              <a:t>I </a:t>
            </a:r>
          </a:p>
        </p:txBody>
      </p:sp>
      <p:sp>
        <p:nvSpPr>
          <p:cNvPr id="47" name="TextBox 46"/>
          <p:cNvSpPr txBox="1">
            <a:spLocks noChangeArrowheads="1"/>
          </p:cNvSpPr>
          <p:nvPr/>
        </p:nvSpPr>
        <p:spPr bwMode="auto">
          <a:xfrm>
            <a:off x="3886200" y="4583114"/>
            <a:ext cx="381000" cy="369887"/>
          </a:xfrm>
          <a:prstGeom prst="rect">
            <a:avLst/>
          </a:prstGeom>
          <a:noFill/>
          <a:ln w="9525">
            <a:noFill/>
            <a:miter lim="800000"/>
            <a:headEnd/>
            <a:tailEnd/>
          </a:ln>
        </p:spPr>
        <p:txBody>
          <a:bodyPr>
            <a:spAutoFit/>
          </a:bodyPr>
          <a:lstStyle/>
          <a:p>
            <a:r>
              <a:rPr lang="en-US">
                <a:latin typeface="Calibri" pitchFamily="34" charset="0"/>
              </a:rPr>
              <a:t>C </a:t>
            </a:r>
          </a:p>
        </p:txBody>
      </p:sp>
      <p:sp>
        <p:nvSpPr>
          <p:cNvPr id="48" name="TextBox 47"/>
          <p:cNvSpPr txBox="1">
            <a:spLocks noChangeArrowheads="1"/>
          </p:cNvSpPr>
          <p:nvPr/>
        </p:nvSpPr>
        <p:spPr bwMode="auto">
          <a:xfrm>
            <a:off x="4114800" y="4583114"/>
            <a:ext cx="381000" cy="369887"/>
          </a:xfrm>
          <a:prstGeom prst="rect">
            <a:avLst/>
          </a:prstGeom>
          <a:noFill/>
          <a:ln w="9525">
            <a:noFill/>
            <a:miter lim="800000"/>
            <a:headEnd/>
            <a:tailEnd/>
          </a:ln>
        </p:spPr>
        <p:txBody>
          <a:bodyPr>
            <a:spAutoFit/>
          </a:bodyPr>
          <a:lstStyle/>
          <a:p>
            <a:r>
              <a:rPr lang="en-US">
                <a:latin typeface="Calibri" pitchFamily="34" charset="0"/>
              </a:rPr>
              <a:t>F </a:t>
            </a:r>
          </a:p>
        </p:txBody>
      </p:sp>
    </p:spTree>
    <p:extLst>
      <p:ext uri="{BB962C8B-B14F-4D97-AF65-F5344CB8AC3E}">
        <p14:creationId xmlns="" xmlns:p14="http://schemas.microsoft.com/office/powerpoint/2010/main" val="198139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par>
                                <p:cTn id="29" presetID="3" presetClass="entr" presetSubtype="1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linds(horizontal)">
                                      <p:cBhvr>
                                        <p:cTn id="44" dur="500"/>
                                        <p:tgtEl>
                                          <p:spTgt spid="23"/>
                                        </p:tgtEl>
                                      </p:cBhvr>
                                    </p:animEffect>
                                  </p:childTnLst>
                                </p:cTn>
                              </p:par>
                              <p:par>
                                <p:cTn id="45" presetID="3" presetClass="entr" presetSubtype="1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linds(horizontal)">
                                      <p:cBhvr>
                                        <p:cTn id="47" dur="500"/>
                                        <p:tgtEl>
                                          <p:spTgt spid="2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blinds(horizontal)">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blinds(horizontal)">
                                      <p:cBhvr>
                                        <p:cTn id="55" dur="500"/>
                                        <p:tgtEl>
                                          <p:spTgt spid="6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70"/>
                                        </p:tgtEl>
                                        <p:attrNameLst>
                                          <p:attrName>style.visibility</p:attrName>
                                        </p:attrNameLst>
                                      </p:cBhvr>
                                      <p:to>
                                        <p:strVal val="visible"/>
                                      </p:to>
                                    </p:set>
                                    <p:animEffect transition="in" filter="blinds(horizontal)">
                                      <p:cBhvr>
                                        <p:cTn id="60" dur="500"/>
                                        <p:tgtEl>
                                          <p:spTgt spid="70"/>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blinds(horizontal)">
                                      <p:cBhvr>
                                        <p:cTn id="63" dur="500"/>
                                        <p:tgtEl>
                                          <p:spTgt spid="45"/>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blinds(horizontal)">
                                      <p:cBhvr>
                                        <p:cTn id="68" dur="500"/>
                                        <p:tgtEl>
                                          <p:spTgt spid="51"/>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94"/>
                                        </p:tgtEl>
                                        <p:attrNameLst>
                                          <p:attrName>style.visibility</p:attrName>
                                        </p:attrNameLst>
                                      </p:cBhvr>
                                      <p:to>
                                        <p:strVal val="visible"/>
                                      </p:to>
                                    </p:set>
                                    <p:animEffect transition="in" filter="blinds(horizontal)">
                                      <p:cBhvr>
                                        <p:cTn id="71" dur="500"/>
                                        <p:tgtEl>
                                          <p:spTgt spid="94"/>
                                        </p:tgtEl>
                                      </p:cBhvr>
                                    </p:animEffect>
                                  </p:childTnLst>
                                </p:cTn>
                              </p:par>
                              <p:par>
                                <p:cTn id="72" presetID="3" presetClass="entr" presetSubtype="10" fill="hold"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blinds(horizontal)">
                                      <p:cBhvr>
                                        <p:cTn id="74" dur="500"/>
                                        <p:tgtEl>
                                          <p:spTgt spid="53"/>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blinds(horizontal)">
                                      <p:cBhvr>
                                        <p:cTn id="79" dur="500"/>
                                        <p:tgtEl>
                                          <p:spTgt spid="65"/>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blinds(horizontal)">
                                      <p:cBhvr>
                                        <p:cTn id="84" dur="500"/>
                                        <p:tgtEl>
                                          <p:spTgt spid="66"/>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69"/>
                                        </p:tgtEl>
                                        <p:attrNameLst>
                                          <p:attrName>style.visibility</p:attrName>
                                        </p:attrNameLst>
                                      </p:cBhvr>
                                      <p:to>
                                        <p:strVal val="visible"/>
                                      </p:to>
                                    </p:set>
                                    <p:animEffect transition="in" filter="blinds(horizontal)">
                                      <p:cBhvr>
                                        <p:cTn id="87" dur="500"/>
                                        <p:tgtEl>
                                          <p:spTgt spid="69"/>
                                        </p:tgtEl>
                                      </p:cBhvr>
                                    </p:animEffect>
                                  </p:childTnLst>
                                </p:cTn>
                              </p:par>
                              <p:par>
                                <p:cTn id="88" presetID="3" presetClass="entr" presetSubtype="10" fill="hold" nodeType="withEffect">
                                  <p:stCondLst>
                                    <p:cond delay="0"/>
                                  </p:stCondLst>
                                  <p:childTnLst>
                                    <p:set>
                                      <p:cBhvr>
                                        <p:cTn id="89" dur="1" fill="hold">
                                          <p:stCondLst>
                                            <p:cond delay="0"/>
                                          </p:stCondLst>
                                        </p:cTn>
                                        <p:tgtEl>
                                          <p:spTgt spid="67"/>
                                        </p:tgtEl>
                                        <p:attrNameLst>
                                          <p:attrName>style.visibility</p:attrName>
                                        </p:attrNameLst>
                                      </p:cBhvr>
                                      <p:to>
                                        <p:strVal val="visible"/>
                                      </p:to>
                                    </p:set>
                                    <p:animEffect transition="in" filter="blinds(horizontal)">
                                      <p:cBhvr>
                                        <p:cTn id="90" dur="500"/>
                                        <p:tgtEl>
                                          <p:spTgt spid="67"/>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blinds(horizontal)">
                                      <p:cBhvr>
                                        <p:cTn id="95" dur="500"/>
                                        <p:tgtEl>
                                          <p:spTgt spid="54"/>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86"/>
                                        </p:tgtEl>
                                        <p:attrNameLst>
                                          <p:attrName>style.visibility</p:attrName>
                                        </p:attrNameLst>
                                      </p:cBhvr>
                                      <p:to>
                                        <p:strVal val="visible"/>
                                      </p:to>
                                    </p:set>
                                    <p:animEffect transition="in" filter="blinds(horizontal)">
                                      <p:cBhvr>
                                        <p:cTn id="100" dur="500"/>
                                        <p:tgtEl>
                                          <p:spTgt spid="86"/>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blinds(horizontal)">
                                      <p:cBhvr>
                                        <p:cTn id="103" dur="500"/>
                                        <p:tgtEl>
                                          <p:spTgt spid="46"/>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71"/>
                                        </p:tgtEl>
                                        <p:attrNameLst>
                                          <p:attrName>style.visibility</p:attrName>
                                        </p:attrNameLst>
                                      </p:cBhvr>
                                      <p:to>
                                        <p:strVal val="visible"/>
                                      </p:to>
                                    </p:set>
                                    <p:animEffect transition="in" filter="blinds(horizontal)">
                                      <p:cBhvr>
                                        <p:cTn id="108" dur="500"/>
                                        <p:tgtEl>
                                          <p:spTgt spid="71"/>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93"/>
                                        </p:tgtEl>
                                        <p:attrNameLst>
                                          <p:attrName>style.visibility</p:attrName>
                                        </p:attrNameLst>
                                      </p:cBhvr>
                                      <p:to>
                                        <p:strVal val="visible"/>
                                      </p:to>
                                    </p:set>
                                    <p:animEffect transition="in" filter="blinds(horizontal)">
                                      <p:cBhvr>
                                        <p:cTn id="111" dur="500"/>
                                        <p:tgtEl>
                                          <p:spTgt spid="93"/>
                                        </p:tgtEl>
                                      </p:cBhvr>
                                    </p:animEffect>
                                  </p:childTnLst>
                                </p:cTn>
                              </p:par>
                              <p:par>
                                <p:cTn id="112" presetID="3" presetClass="entr" presetSubtype="10" fill="hold" nodeType="with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blinds(horizontal)">
                                      <p:cBhvr>
                                        <p:cTn id="114" dur="500"/>
                                        <p:tgtEl>
                                          <p:spTgt spid="73"/>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72"/>
                                        </p:tgtEl>
                                        <p:attrNameLst>
                                          <p:attrName>style.visibility</p:attrName>
                                        </p:attrNameLst>
                                      </p:cBhvr>
                                      <p:to>
                                        <p:strVal val="visible"/>
                                      </p:to>
                                    </p:set>
                                    <p:animEffect transition="in" filter="blinds(horizontal)">
                                      <p:cBhvr>
                                        <p:cTn id="119" dur="500"/>
                                        <p:tgtEl>
                                          <p:spTgt spid="72"/>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nodeType="clickEffect">
                                  <p:stCondLst>
                                    <p:cond delay="0"/>
                                  </p:stCondLst>
                                  <p:childTnLst>
                                    <p:set>
                                      <p:cBhvr>
                                        <p:cTn id="123" dur="1" fill="hold">
                                          <p:stCondLst>
                                            <p:cond delay="0"/>
                                          </p:stCondLst>
                                        </p:cTn>
                                        <p:tgtEl>
                                          <p:spTgt spid="56"/>
                                        </p:tgtEl>
                                        <p:attrNameLst>
                                          <p:attrName>style.visibility</p:attrName>
                                        </p:attrNameLst>
                                      </p:cBhvr>
                                      <p:to>
                                        <p:strVal val="visible"/>
                                      </p:to>
                                    </p:set>
                                    <p:animEffect transition="in" filter="blinds(horizontal)">
                                      <p:cBhvr>
                                        <p:cTn id="124" dur="500"/>
                                        <p:tgtEl>
                                          <p:spTgt spid="56"/>
                                        </p:tgtEl>
                                      </p:cBhvr>
                                    </p:animEffect>
                                  </p:childTnLst>
                                </p:cTn>
                              </p:par>
                              <p:par>
                                <p:cTn id="125" presetID="3" presetClass="entr" presetSubtype="10" fill="hold" nodeType="withEffect">
                                  <p:stCondLst>
                                    <p:cond delay="0"/>
                                  </p:stCondLst>
                                  <p:childTnLst>
                                    <p:set>
                                      <p:cBhvr>
                                        <p:cTn id="126" dur="1" fill="hold">
                                          <p:stCondLst>
                                            <p:cond delay="0"/>
                                          </p:stCondLst>
                                        </p:cTn>
                                        <p:tgtEl>
                                          <p:spTgt spid="57"/>
                                        </p:tgtEl>
                                        <p:attrNameLst>
                                          <p:attrName>style.visibility</p:attrName>
                                        </p:attrNameLst>
                                      </p:cBhvr>
                                      <p:to>
                                        <p:strVal val="visible"/>
                                      </p:to>
                                    </p:set>
                                    <p:animEffect transition="in" filter="blinds(horizontal)">
                                      <p:cBhvr>
                                        <p:cTn id="127" dur="500"/>
                                        <p:tgtEl>
                                          <p:spTgt spid="57"/>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blinds(horizontal)">
                                      <p:cBhvr>
                                        <p:cTn id="130" dur="500"/>
                                        <p:tgtEl>
                                          <p:spTgt spid="47"/>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nodeType="clickEffect">
                                  <p:stCondLst>
                                    <p:cond delay="0"/>
                                  </p:stCondLst>
                                  <p:childTnLst>
                                    <p:set>
                                      <p:cBhvr>
                                        <p:cTn id="134" dur="1" fill="hold">
                                          <p:stCondLst>
                                            <p:cond delay="0"/>
                                          </p:stCondLst>
                                        </p:cTn>
                                        <p:tgtEl>
                                          <p:spTgt spid="60"/>
                                        </p:tgtEl>
                                        <p:attrNameLst>
                                          <p:attrName>style.visibility</p:attrName>
                                        </p:attrNameLst>
                                      </p:cBhvr>
                                      <p:to>
                                        <p:strVal val="visible"/>
                                      </p:to>
                                    </p:set>
                                    <p:animEffect transition="in" filter="blinds(horizontal)">
                                      <p:cBhvr>
                                        <p:cTn id="135" dur="500"/>
                                        <p:tgtEl>
                                          <p:spTgt spid="60"/>
                                        </p:tgtEl>
                                      </p:cBhvr>
                                    </p:animEffect>
                                  </p:childTnLst>
                                </p:cTn>
                              </p:par>
                              <p:par>
                                <p:cTn id="136" presetID="3" presetClass="entr" presetSubtype="10" fill="hold" grpId="0" nodeType="withEffect">
                                  <p:stCondLst>
                                    <p:cond delay="0"/>
                                  </p:stCondLst>
                                  <p:childTnLst>
                                    <p:set>
                                      <p:cBhvr>
                                        <p:cTn id="137" dur="1" fill="hold">
                                          <p:stCondLst>
                                            <p:cond delay="0"/>
                                          </p:stCondLst>
                                        </p:cTn>
                                        <p:tgtEl>
                                          <p:spTgt spid="95"/>
                                        </p:tgtEl>
                                        <p:attrNameLst>
                                          <p:attrName>style.visibility</p:attrName>
                                        </p:attrNameLst>
                                      </p:cBhvr>
                                      <p:to>
                                        <p:strVal val="visible"/>
                                      </p:to>
                                    </p:set>
                                    <p:animEffect transition="in" filter="blinds(horizontal)">
                                      <p:cBhvr>
                                        <p:cTn id="138" dur="500"/>
                                        <p:tgtEl>
                                          <p:spTgt spid="95"/>
                                        </p:tgtEl>
                                      </p:cBhvr>
                                    </p:animEffect>
                                  </p:childTnLst>
                                </p:cTn>
                              </p:par>
                              <p:par>
                                <p:cTn id="139" presetID="3" presetClass="entr" presetSubtype="10" fill="hold" nodeType="withEffect">
                                  <p:stCondLst>
                                    <p:cond delay="0"/>
                                  </p:stCondLst>
                                  <p:childTnLst>
                                    <p:set>
                                      <p:cBhvr>
                                        <p:cTn id="140" dur="1" fill="hold">
                                          <p:stCondLst>
                                            <p:cond delay="0"/>
                                          </p:stCondLst>
                                        </p:cTn>
                                        <p:tgtEl>
                                          <p:spTgt spid="61"/>
                                        </p:tgtEl>
                                        <p:attrNameLst>
                                          <p:attrName>style.visibility</p:attrName>
                                        </p:attrNameLst>
                                      </p:cBhvr>
                                      <p:to>
                                        <p:strVal val="visible"/>
                                      </p:to>
                                    </p:set>
                                    <p:animEffect transition="in" filter="blinds(horizontal)">
                                      <p:cBhvr>
                                        <p:cTn id="141" dur="500"/>
                                        <p:tgtEl>
                                          <p:spTgt spid="61"/>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75"/>
                                        </p:tgtEl>
                                        <p:attrNameLst>
                                          <p:attrName>style.visibility</p:attrName>
                                        </p:attrNameLst>
                                      </p:cBhvr>
                                      <p:to>
                                        <p:strVal val="visible"/>
                                      </p:to>
                                    </p:set>
                                    <p:animEffect transition="in" filter="blinds(horizontal)">
                                      <p:cBhvr>
                                        <p:cTn id="146" dur="500"/>
                                        <p:tgtEl>
                                          <p:spTgt spid="75"/>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nodeType="clickEffect">
                                  <p:stCondLst>
                                    <p:cond delay="0"/>
                                  </p:stCondLst>
                                  <p:childTnLst>
                                    <p:set>
                                      <p:cBhvr>
                                        <p:cTn id="150" dur="1" fill="hold">
                                          <p:stCondLst>
                                            <p:cond delay="0"/>
                                          </p:stCondLst>
                                        </p:cTn>
                                        <p:tgtEl>
                                          <p:spTgt spid="76"/>
                                        </p:tgtEl>
                                        <p:attrNameLst>
                                          <p:attrName>style.visibility</p:attrName>
                                        </p:attrNameLst>
                                      </p:cBhvr>
                                      <p:to>
                                        <p:strVal val="visible"/>
                                      </p:to>
                                    </p:set>
                                    <p:animEffect transition="in" filter="blinds(horizontal)">
                                      <p:cBhvr>
                                        <p:cTn id="151" dur="500"/>
                                        <p:tgtEl>
                                          <p:spTgt spid="76"/>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78"/>
                                        </p:tgtEl>
                                        <p:attrNameLst>
                                          <p:attrName>style.visibility</p:attrName>
                                        </p:attrNameLst>
                                      </p:cBhvr>
                                      <p:to>
                                        <p:strVal val="visible"/>
                                      </p:to>
                                    </p:set>
                                    <p:animEffect transition="in" filter="blinds(horizontal)">
                                      <p:cBhvr>
                                        <p:cTn id="154" dur="500"/>
                                        <p:tgtEl>
                                          <p:spTgt spid="78"/>
                                        </p:tgtEl>
                                      </p:cBhvr>
                                    </p:animEffect>
                                  </p:childTnLst>
                                </p:cTn>
                              </p:par>
                              <p:par>
                                <p:cTn id="155" presetID="3" presetClass="entr" presetSubtype="1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animEffect transition="in" filter="blinds(horizontal)">
                                      <p:cBhvr>
                                        <p:cTn id="157" dur="500"/>
                                        <p:tgtEl>
                                          <p:spTgt spid="77"/>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79"/>
                                        </p:tgtEl>
                                        <p:attrNameLst>
                                          <p:attrName>style.visibility</p:attrName>
                                        </p:attrNameLst>
                                      </p:cBhvr>
                                      <p:to>
                                        <p:strVal val="visible"/>
                                      </p:to>
                                    </p:set>
                                    <p:animEffect transition="in" filter="blinds(horizontal)">
                                      <p:cBhvr>
                                        <p:cTn id="162" dur="500"/>
                                        <p:tgtEl>
                                          <p:spTgt spid="79"/>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nodeType="clickEffect">
                                  <p:stCondLst>
                                    <p:cond delay="0"/>
                                  </p:stCondLst>
                                  <p:childTnLst>
                                    <p:set>
                                      <p:cBhvr>
                                        <p:cTn id="166" dur="1" fill="hold">
                                          <p:stCondLst>
                                            <p:cond delay="0"/>
                                          </p:stCondLst>
                                        </p:cTn>
                                        <p:tgtEl>
                                          <p:spTgt spid="80"/>
                                        </p:tgtEl>
                                        <p:attrNameLst>
                                          <p:attrName>style.visibility</p:attrName>
                                        </p:attrNameLst>
                                      </p:cBhvr>
                                      <p:to>
                                        <p:strVal val="visible"/>
                                      </p:to>
                                    </p:set>
                                    <p:animEffect transition="in" filter="blinds(horizontal)">
                                      <p:cBhvr>
                                        <p:cTn id="167" dur="500"/>
                                        <p:tgtEl>
                                          <p:spTgt spid="80"/>
                                        </p:tgtEl>
                                      </p:cBhvr>
                                    </p:animEffect>
                                  </p:childTnLst>
                                </p:cTn>
                              </p:par>
                              <p:par>
                                <p:cTn id="168" presetID="3" presetClass="entr" presetSubtype="10" fill="hold" grpId="0" nodeType="withEffect">
                                  <p:stCondLst>
                                    <p:cond delay="0"/>
                                  </p:stCondLst>
                                  <p:childTnLst>
                                    <p:set>
                                      <p:cBhvr>
                                        <p:cTn id="169" dur="1" fill="hold">
                                          <p:stCondLst>
                                            <p:cond delay="0"/>
                                          </p:stCondLst>
                                        </p:cTn>
                                        <p:tgtEl>
                                          <p:spTgt spid="48"/>
                                        </p:tgtEl>
                                        <p:attrNameLst>
                                          <p:attrName>style.visibility</p:attrName>
                                        </p:attrNameLst>
                                      </p:cBhvr>
                                      <p:to>
                                        <p:strVal val="visible"/>
                                      </p:to>
                                    </p:set>
                                    <p:animEffect transition="in" filter="blinds(horizontal)">
                                      <p:cBhvr>
                                        <p:cTn id="170" dur="500"/>
                                        <p:tgtEl>
                                          <p:spTgt spid="48"/>
                                        </p:tgtEl>
                                      </p:cBhvr>
                                    </p:animEffec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nodeType="clickEffect">
                                  <p:stCondLst>
                                    <p:cond delay="0"/>
                                  </p:stCondLst>
                                  <p:childTnLst>
                                    <p:set>
                                      <p:cBhvr>
                                        <p:cTn id="174" dur="1" fill="hold">
                                          <p:stCondLst>
                                            <p:cond delay="0"/>
                                          </p:stCondLst>
                                        </p:cTn>
                                        <p:tgtEl>
                                          <p:spTgt spid="81"/>
                                        </p:tgtEl>
                                        <p:attrNameLst>
                                          <p:attrName>style.visibility</p:attrName>
                                        </p:attrNameLst>
                                      </p:cBhvr>
                                      <p:to>
                                        <p:strVal val="visible"/>
                                      </p:to>
                                    </p:set>
                                    <p:animEffect transition="in" filter="blinds(horizontal)">
                                      <p:cBhvr>
                                        <p:cTn id="175" dur="500"/>
                                        <p:tgtEl>
                                          <p:spTgt spid="81"/>
                                        </p:tgtEl>
                                      </p:cBhvr>
                                    </p:animEffect>
                                  </p:childTnLst>
                                </p:cTn>
                              </p:par>
                              <p:par>
                                <p:cTn id="176" presetID="3" presetClass="entr" presetSubtype="10" fill="hold" grpId="0" nodeType="withEffect">
                                  <p:stCondLst>
                                    <p:cond delay="0"/>
                                  </p:stCondLst>
                                  <p:childTnLst>
                                    <p:set>
                                      <p:cBhvr>
                                        <p:cTn id="177" dur="1" fill="hold">
                                          <p:stCondLst>
                                            <p:cond delay="0"/>
                                          </p:stCondLst>
                                        </p:cTn>
                                        <p:tgtEl>
                                          <p:spTgt spid="84"/>
                                        </p:tgtEl>
                                        <p:attrNameLst>
                                          <p:attrName>style.visibility</p:attrName>
                                        </p:attrNameLst>
                                      </p:cBhvr>
                                      <p:to>
                                        <p:strVal val="visible"/>
                                      </p:to>
                                    </p:set>
                                    <p:animEffect transition="in" filter="blinds(horizontal)">
                                      <p:cBhvr>
                                        <p:cTn id="178" dur="500"/>
                                        <p:tgtEl>
                                          <p:spTgt spid="84"/>
                                        </p:tgtEl>
                                      </p:cBhvr>
                                    </p:animEffect>
                                  </p:childTnLst>
                                </p:cTn>
                              </p:par>
                              <p:par>
                                <p:cTn id="179" presetID="3" presetClass="entr" presetSubtype="10" fill="hold" nodeType="withEffect">
                                  <p:stCondLst>
                                    <p:cond delay="0"/>
                                  </p:stCondLst>
                                  <p:childTnLst>
                                    <p:set>
                                      <p:cBhvr>
                                        <p:cTn id="180" dur="1" fill="hold">
                                          <p:stCondLst>
                                            <p:cond delay="0"/>
                                          </p:stCondLst>
                                        </p:cTn>
                                        <p:tgtEl>
                                          <p:spTgt spid="83"/>
                                        </p:tgtEl>
                                        <p:attrNameLst>
                                          <p:attrName>style.visibility</p:attrName>
                                        </p:attrNameLst>
                                      </p:cBhvr>
                                      <p:to>
                                        <p:strVal val="visible"/>
                                      </p:to>
                                    </p:set>
                                    <p:animEffect transition="in" filter="blinds(horizontal)">
                                      <p:cBhvr>
                                        <p:cTn id="181" dur="500"/>
                                        <p:tgtEl>
                                          <p:spTgt spid="83"/>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ntr" presetSubtype="10" fill="hold" grpId="0" nodeType="clickEffect">
                                  <p:stCondLst>
                                    <p:cond delay="0"/>
                                  </p:stCondLst>
                                  <p:childTnLst>
                                    <p:set>
                                      <p:cBhvr>
                                        <p:cTn id="185" dur="1" fill="hold">
                                          <p:stCondLst>
                                            <p:cond delay="0"/>
                                          </p:stCondLst>
                                        </p:cTn>
                                        <p:tgtEl>
                                          <p:spTgt spid="85"/>
                                        </p:tgtEl>
                                        <p:attrNameLst>
                                          <p:attrName>style.visibility</p:attrName>
                                        </p:attrNameLst>
                                      </p:cBhvr>
                                      <p:to>
                                        <p:strVal val="visible"/>
                                      </p:to>
                                    </p:set>
                                    <p:animEffect transition="in" filter="blinds(horizontal)">
                                      <p:cBhvr>
                                        <p:cTn id="18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21" grpId="0"/>
      <p:bldP spid="22" grpId="0"/>
      <p:bldP spid="26" grpId="0"/>
      <p:bldP spid="65" grpId="0"/>
      <p:bldP spid="68" grpId="0"/>
      <p:bldP spid="69" grpId="0"/>
      <p:bldP spid="72" grpId="0"/>
      <p:bldP spid="93" grpId="0"/>
      <p:bldP spid="94" grpId="0"/>
      <p:bldP spid="95" grpId="0"/>
      <p:bldP spid="54" grpId="0"/>
      <p:bldP spid="75" grpId="0"/>
      <p:bldP spid="78" grpId="0"/>
      <p:bldP spid="79" grpId="0"/>
      <p:bldP spid="84" grpId="0"/>
      <p:bldP spid="85" grpId="0"/>
      <p:bldP spid="45" grpId="0"/>
      <p:bldP spid="46" grpId="0"/>
      <p:bldP spid="47" grpId="0"/>
      <p:bldP spid="4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3734" y="152400"/>
            <a:ext cx="10905067" cy="6553200"/>
          </a:xfrm>
        </p:spPr>
        <p:txBody>
          <a:bodyPr rtlCol="0">
            <a:normAutofit/>
          </a:bodyPr>
          <a:lstStyle/>
          <a:p>
            <a:pPr lvl="1">
              <a:buNone/>
              <a:defRPr/>
            </a:pPr>
            <a:r>
              <a:rPr lang="en-US" sz="2400" u="sng" dirty="0">
                <a:latin typeface="Times New Roman" pitchFamily="18" charset="0"/>
                <a:cs typeface="Times New Roman" pitchFamily="18" charset="0"/>
              </a:rPr>
              <a:t>Preorder traversal:</a:t>
            </a:r>
          </a:p>
          <a:p>
            <a:pPr lvl="1">
              <a:buNone/>
              <a:defRPr/>
            </a:pPr>
            <a:r>
              <a:rPr lang="en-US" sz="2400" dirty="0">
                <a:latin typeface="Times New Roman" pitchFamily="18" charset="0"/>
                <a:cs typeface="Times New Roman" pitchFamily="18" charset="0"/>
              </a:rPr>
              <a:t>Preorder traversal is defined as</a:t>
            </a:r>
          </a:p>
          <a:p>
            <a:pPr marL="788670" lvl="1" indent="-514350">
              <a:buFont typeface="+mj-lt"/>
              <a:buAutoNum type="arabicPeriod"/>
              <a:defRPr/>
            </a:pPr>
            <a:r>
              <a:rPr lang="en-US" sz="2400" dirty="0">
                <a:latin typeface="Times New Roman" pitchFamily="18" charset="0"/>
                <a:cs typeface="Times New Roman" pitchFamily="18" charset="0"/>
              </a:rPr>
              <a:t>Process the node.</a:t>
            </a:r>
          </a:p>
          <a:p>
            <a:pPr marL="788670" lvl="1" indent="-514350">
              <a:buFont typeface="+mj-lt"/>
              <a:buAutoNum type="arabicPeriod"/>
              <a:defRPr/>
            </a:pPr>
            <a:r>
              <a:rPr lang="en-US" sz="2400" dirty="0">
                <a:latin typeface="Times New Roman" pitchFamily="18" charset="0"/>
                <a:cs typeface="Times New Roman" pitchFamily="18" charset="0"/>
              </a:rPr>
              <a:t>Traverse the left </a:t>
            </a:r>
            <a:r>
              <a:rPr lang="en-US" sz="2400" dirty="0" err="1">
                <a:latin typeface="Times New Roman" pitchFamily="18" charset="0"/>
                <a:cs typeface="Times New Roman" pitchFamily="18" charset="0"/>
              </a:rPr>
              <a:t>subtree</a:t>
            </a:r>
            <a:r>
              <a:rPr lang="en-US" sz="2400" dirty="0">
                <a:latin typeface="Times New Roman" pitchFamily="18" charset="0"/>
                <a:cs typeface="Times New Roman" pitchFamily="18" charset="0"/>
              </a:rPr>
              <a:t> in preorder.</a:t>
            </a:r>
          </a:p>
          <a:p>
            <a:pPr marL="788670" lvl="1" indent="-514350">
              <a:buFont typeface="+mj-lt"/>
              <a:buAutoNum type="arabicPeriod"/>
              <a:defRPr/>
            </a:pPr>
            <a:r>
              <a:rPr lang="en-US" sz="2400" dirty="0">
                <a:latin typeface="Times New Roman" pitchFamily="18" charset="0"/>
                <a:cs typeface="Times New Roman" pitchFamily="18" charset="0"/>
              </a:rPr>
              <a:t>Traverse the right </a:t>
            </a:r>
            <a:r>
              <a:rPr lang="en-US" sz="2400" dirty="0" err="1">
                <a:latin typeface="Times New Roman" pitchFamily="18" charset="0"/>
                <a:cs typeface="Times New Roman" pitchFamily="18" charset="0"/>
              </a:rPr>
              <a:t>subtree</a:t>
            </a:r>
            <a:r>
              <a:rPr lang="en-US" sz="2400" dirty="0">
                <a:latin typeface="Times New Roman" pitchFamily="18" charset="0"/>
                <a:cs typeface="Times New Roman" pitchFamily="18" charset="0"/>
              </a:rPr>
              <a:t> in preorder.</a:t>
            </a:r>
          </a:p>
          <a:p>
            <a:pPr marL="788670" lvl="1" indent="-514350">
              <a:buFont typeface="Arial" pitchFamily="34" charset="0"/>
              <a:buChar char="•"/>
              <a:defRPr/>
            </a:pPr>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preorder, we first visit the node, then move towards left and then to the right recursively.</a:t>
            </a:r>
          </a:p>
          <a:p>
            <a:pPr marL="514350" indent="-514350">
              <a:spcAft>
                <a:spcPts val="0"/>
              </a:spcAft>
              <a:buNone/>
              <a:defRPr/>
            </a:pPr>
            <a:endParaRPr lang="en-US" sz="2800" dirty="0">
              <a:latin typeface="Times New Roman" pitchFamily="18" charset="0"/>
              <a:cs typeface="Times New Roman" pitchFamily="18" charset="0"/>
            </a:endParaRPr>
          </a:p>
          <a:p>
            <a:pPr marL="514350" indent="-514350">
              <a:spcAft>
                <a:spcPts val="0"/>
              </a:spcAft>
              <a:buNone/>
              <a:defRPr/>
            </a:pPr>
            <a:endParaRPr lang="en-US" sz="2800" dirty="0">
              <a:latin typeface="Times New Roman" pitchFamily="18" charset="0"/>
              <a:cs typeface="Times New Roman" pitchFamily="18" charset="0"/>
            </a:endParaRPr>
          </a:p>
          <a:p>
            <a:pPr>
              <a:spcAft>
                <a:spcPts val="0"/>
              </a:spcAft>
              <a:buNone/>
              <a:defRPr/>
            </a:pPr>
            <a:endParaRPr lang="en-US" sz="2800" u="sng" dirty="0">
              <a:latin typeface="Times New Roman" pitchFamily="18" charset="0"/>
              <a:cs typeface="Times New Roman" pitchFamily="18" charset="0"/>
            </a:endParaRPr>
          </a:p>
          <a:p>
            <a:pPr>
              <a:spcAft>
                <a:spcPts val="0"/>
              </a:spcAft>
              <a:buNone/>
              <a:defRPr/>
            </a:pPr>
            <a:endParaRPr lang="en-US" sz="2800" u="sng" dirty="0">
              <a:latin typeface="Times New Roman" pitchFamily="18" charset="0"/>
              <a:cs typeface="Times New Roman" pitchFamily="18" charset="0"/>
            </a:endParaRPr>
          </a:p>
        </p:txBody>
      </p:sp>
      <p:sp>
        <p:nvSpPr>
          <p:cNvPr id="4" name="Oval 3"/>
          <p:cNvSpPr/>
          <p:nvPr/>
        </p:nvSpPr>
        <p:spPr>
          <a:xfrm>
            <a:off x="4876800" y="419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059" name="TextBox 4"/>
          <p:cNvSpPr txBox="1">
            <a:spLocks noChangeArrowheads="1"/>
          </p:cNvSpPr>
          <p:nvPr/>
        </p:nvSpPr>
        <p:spPr bwMode="auto">
          <a:xfrm>
            <a:off x="5029200" y="42672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4267200" y="4800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061" name="TextBox 6"/>
          <p:cNvSpPr txBox="1">
            <a:spLocks noChangeArrowheads="1"/>
          </p:cNvSpPr>
          <p:nvPr/>
        </p:nvSpPr>
        <p:spPr bwMode="auto">
          <a:xfrm>
            <a:off x="4419600" y="4876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5334000" y="472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063" name="TextBox 8"/>
          <p:cNvSpPr txBox="1">
            <a:spLocks noChangeArrowheads="1"/>
          </p:cNvSpPr>
          <p:nvPr/>
        </p:nvSpPr>
        <p:spPr bwMode="auto">
          <a:xfrm>
            <a:off x="5486400" y="48006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0" name="Oval 9"/>
          <p:cNvSpPr/>
          <p:nvPr/>
        </p:nvSpPr>
        <p:spPr>
          <a:xfrm>
            <a:off x="3810000" y="541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065" name="TextBox 10"/>
          <p:cNvSpPr txBox="1">
            <a:spLocks noChangeArrowheads="1"/>
          </p:cNvSpPr>
          <p:nvPr/>
        </p:nvSpPr>
        <p:spPr bwMode="auto">
          <a:xfrm>
            <a:off x="3962400" y="54864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sp>
        <p:nvSpPr>
          <p:cNvPr id="12" name="Oval 11"/>
          <p:cNvSpPr/>
          <p:nvPr/>
        </p:nvSpPr>
        <p:spPr>
          <a:xfrm>
            <a:off x="3505200" y="601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067" name="TextBox 12"/>
          <p:cNvSpPr txBox="1">
            <a:spLocks noChangeArrowheads="1"/>
          </p:cNvSpPr>
          <p:nvPr/>
        </p:nvSpPr>
        <p:spPr bwMode="auto">
          <a:xfrm>
            <a:off x="3657600" y="6096000"/>
            <a:ext cx="381000" cy="369888"/>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14" name="Straight Connector 13"/>
          <p:cNvCxnSpPr>
            <a:stCxn id="4" idx="3"/>
          </p:cNvCxnSpPr>
          <p:nvPr/>
        </p:nvCxnSpPr>
        <p:spPr>
          <a:xfrm rot="5400000">
            <a:off x="4735513" y="4570413"/>
            <a:ext cx="219075" cy="241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257800" y="46482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3695700" y="58293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4152900" y="52197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953000" y="541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073" name="TextBox 18"/>
          <p:cNvSpPr txBox="1">
            <a:spLocks noChangeArrowheads="1"/>
          </p:cNvSpPr>
          <p:nvPr/>
        </p:nvSpPr>
        <p:spPr bwMode="auto">
          <a:xfrm>
            <a:off x="5105400" y="54864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20" name="Oval 19"/>
          <p:cNvSpPr/>
          <p:nvPr/>
        </p:nvSpPr>
        <p:spPr>
          <a:xfrm>
            <a:off x="5791200" y="5334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075" name="TextBox 20"/>
          <p:cNvSpPr txBox="1">
            <a:spLocks noChangeArrowheads="1"/>
          </p:cNvSpPr>
          <p:nvPr/>
        </p:nvSpPr>
        <p:spPr bwMode="auto">
          <a:xfrm>
            <a:off x="5943600" y="54102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cxnSp>
        <p:nvCxnSpPr>
          <p:cNvPr id="22" name="Straight Connector 21"/>
          <p:cNvCxnSpPr/>
          <p:nvPr/>
        </p:nvCxnSpPr>
        <p:spPr>
          <a:xfrm rot="16200000" flipH="1">
            <a:off x="5829300" y="51435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5295900" y="52197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267200" y="601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079" name="TextBox 24"/>
          <p:cNvSpPr txBox="1">
            <a:spLocks noChangeArrowheads="1"/>
          </p:cNvSpPr>
          <p:nvPr/>
        </p:nvSpPr>
        <p:spPr bwMode="auto">
          <a:xfrm>
            <a:off x="4419600" y="6096000"/>
            <a:ext cx="381000" cy="369888"/>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26" name="Straight Connector 25"/>
          <p:cNvCxnSpPr>
            <a:endCxn id="24" idx="1"/>
          </p:cNvCxnSpPr>
          <p:nvPr/>
        </p:nvCxnSpPr>
        <p:spPr>
          <a:xfrm rot="16200000" flipH="1">
            <a:off x="4202113" y="5932488"/>
            <a:ext cx="219075" cy="88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105400" y="601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082" name="TextBox 27"/>
          <p:cNvSpPr txBox="1">
            <a:spLocks noChangeArrowheads="1"/>
          </p:cNvSpPr>
          <p:nvPr/>
        </p:nvSpPr>
        <p:spPr bwMode="auto">
          <a:xfrm>
            <a:off x="5257800" y="6096000"/>
            <a:ext cx="381000" cy="369888"/>
          </a:xfrm>
          <a:prstGeom prst="rect">
            <a:avLst/>
          </a:prstGeom>
          <a:noFill/>
          <a:ln w="9525">
            <a:noFill/>
            <a:miter lim="800000"/>
            <a:headEnd/>
            <a:tailEnd/>
          </a:ln>
        </p:spPr>
        <p:txBody>
          <a:bodyPr>
            <a:spAutoFit/>
          </a:bodyPr>
          <a:lstStyle/>
          <a:p>
            <a:r>
              <a:rPr lang="en-US">
                <a:latin typeface="Calibri" pitchFamily="34" charset="0"/>
              </a:rPr>
              <a:t>I </a:t>
            </a:r>
          </a:p>
        </p:txBody>
      </p:sp>
      <p:cxnSp>
        <p:nvCxnSpPr>
          <p:cNvPr id="29" name="Straight Connector 28"/>
          <p:cNvCxnSpPr>
            <a:endCxn id="27" idx="0"/>
          </p:cNvCxnSpPr>
          <p:nvPr/>
        </p:nvCxnSpPr>
        <p:spPr>
          <a:xfrm rot="16200000" flipH="1">
            <a:off x="5295900" y="5905500"/>
            <a:ext cx="152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733368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nSpc>
                <a:spcPts val="2300"/>
              </a:lnSpc>
              <a:buNone/>
            </a:pPr>
            <a:r>
              <a:rPr lang="en-US" sz="2800" dirty="0">
                <a:latin typeface="Times New Roman" pitchFamily="18" charset="0"/>
                <a:cs typeface="Times New Roman" pitchFamily="18" charset="0"/>
              </a:rPr>
              <a:t>void </a:t>
            </a:r>
            <a:r>
              <a:rPr lang="en-US" sz="2800" dirty="0" smtClean="0">
                <a:latin typeface="Times New Roman" pitchFamily="18" charset="0"/>
                <a:cs typeface="Times New Roman" pitchFamily="18" charset="0"/>
              </a:rPr>
              <a:t>preorder(NODEPTR </a:t>
            </a:r>
            <a:r>
              <a:rPr lang="en-US" sz="2800" dirty="0">
                <a:latin typeface="Times New Roman" pitchFamily="18" charset="0"/>
                <a:cs typeface="Times New Roman" pitchFamily="18" charset="0"/>
              </a:rPr>
              <a:t>root)</a:t>
            </a:r>
          </a:p>
          <a:p>
            <a:pPr>
              <a:lnSpc>
                <a:spcPts val="2300"/>
              </a:lnSpc>
              <a:buNone/>
            </a:pPr>
            <a:r>
              <a:rPr lang="en-US" sz="2800" dirty="0">
                <a:latin typeface="Times New Roman" pitchFamily="18" charset="0"/>
                <a:cs typeface="Times New Roman" pitchFamily="18" charset="0"/>
              </a:rPr>
              <a:t>{</a:t>
            </a:r>
          </a:p>
          <a:p>
            <a:pPr>
              <a:lnSpc>
                <a:spcPts val="2300"/>
              </a:lnSpc>
              <a:buNone/>
            </a:pPr>
            <a:r>
              <a:rPr lang="en-US" sz="2800" dirty="0">
                <a:latin typeface="Times New Roman" pitchFamily="18" charset="0"/>
                <a:cs typeface="Times New Roman" pitchFamily="18" charset="0"/>
              </a:rPr>
              <a:t>	if(root!=NULL)</a:t>
            </a:r>
          </a:p>
          <a:p>
            <a:pPr>
              <a:lnSpc>
                <a:spcPts val="2300"/>
              </a:lnSpc>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a:t>
            </a:r>
          </a:p>
          <a:p>
            <a:pPr>
              <a:lnSpc>
                <a:spcPts val="2300"/>
              </a:lnSpc>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sym typeface="Wingdings" pitchFamily="2" charset="2"/>
              </a:rPr>
              <a:t>cout</a:t>
            </a:r>
            <a:r>
              <a:rPr lang="en-US" sz="2800" dirty="0">
                <a:latin typeface="Times New Roman" pitchFamily="18" charset="0"/>
                <a:cs typeface="Times New Roman" pitchFamily="18" charset="0"/>
                <a:sym typeface="Wingdings" pitchFamily="2" charset="2"/>
              </a:rPr>
              <a:t>&lt;&lt;</a:t>
            </a:r>
            <a:r>
              <a:rPr lang="en-US" sz="2800" dirty="0" err="1">
                <a:latin typeface="Times New Roman" pitchFamily="18" charset="0"/>
                <a:cs typeface="Times New Roman" pitchFamily="18" charset="0"/>
                <a:sym typeface="Wingdings" pitchFamily="2" charset="2"/>
              </a:rPr>
              <a:t>rootinfo</a:t>
            </a:r>
            <a:r>
              <a:rPr lang="en-US" sz="2800" dirty="0">
                <a:latin typeface="Times New Roman" pitchFamily="18" charset="0"/>
                <a:cs typeface="Times New Roman" pitchFamily="18" charset="0"/>
                <a:sym typeface="Wingdings" pitchFamily="2" charset="2"/>
              </a:rPr>
              <a:t>;</a:t>
            </a:r>
          </a:p>
          <a:p>
            <a:pPr>
              <a:lnSpc>
                <a:spcPts val="2300"/>
              </a:lnSpc>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preorder(</a:t>
            </a:r>
            <a:r>
              <a:rPr lang="en-US" sz="2800" dirty="0" err="1" smtClean="0">
                <a:latin typeface="Times New Roman" pitchFamily="18" charset="0"/>
                <a:cs typeface="Times New Roman" pitchFamily="18" charset="0"/>
              </a:rPr>
              <a:t>root</a:t>
            </a:r>
            <a:r>
              <a:rPr lang="en-US" sz="2800" dirty="0" err="1">
                <a:latin typeface="Times New Roman" pitchFamily="18" charset="0"/>
                <a:cs typeface="Times New Roman" pitchFamily="18" charset="0"/>
                <a:sym typeface="Wingdings" pitchFamily="2" charset="2"/>
              </a:rPr>
              <a:t>llink</a:t>
            </a:r>
            <a:r>
              <a:rPr lang="en-US" sz="2800" dirty="0">
                <a:latin typeface="Times New Roman" pitchFamily="18" charset="0"/>
                <a:cs typeface="Times New Roman" pitchFamily="18" charset="0"/>
                <a:sym typeface="Wingdings" pitchFamily="2" charset="2"/>
              </a:rPr>
              <a:t>);</a:t>
            </a:r>
          </a:p>
          <a:p>
            <a:pPr>
              <a:lnSpc>
                <a:spcPts val="2300"/>
              </a:lnSpc>
              <a:buNone/>
            </a:pPr>
            <a:r>
              <a:rPr lang="en-US" sz="2800" dirty="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sym typeface="Wingdings" pitchFamily="2" charset="2"/>
              </a:rPr>
              <a:t>preorder(</a:t>
            </a:r>
            <a:r>
              <a:rPr lang="en-US" sz="2800" dirty="0" err="1" smtClean="0">
                <a:latin typeface="Times New Roman" pitchFamily="18" charset="0"/>
                <a:cs typeface="Times New Roman" pitchFamily="18" charset="0"/>
                <a:sym typeface="Wingdings" pitchFamily="2" charset="2"/>
              </a:rPr>
              <a:t>root</a:t>
            </a:r>
            <a:r>
              <a:rPr lang="en-US" sz="2800" dirty="0" err="1">
                <a:latin typeface="Times New Roman" pitchFamily="18" charset="0"/>
                <a:cs typeface="Times New Roman" pitchFamily="18" charset="0"/>
                <a:sym typeface="Wingdings" pitchFamily="2" charset="2"/>
              </a:rPr>
              <a:t>rlink</a:t>
            </a:r>
            <a:r>
              <a:rPr lang="en-US" sz="2800" dirty="0">
                <a:latin typeface="Times New Roman" pitchFamily="18" charset="0"/>
                <a:cs typeface="Times New Roman" pitchFamily="18" charset="0"/>
                <a:sym typeface="Wingdings" pitchFamily="2" charset="2"/>
              </a:rPr>
              <a:t>);</a:t>
            </a:r>
            <a:endParaRPr lang="en-US" sz="2800" dirty="0">
              <a:latin typeface="Times New Roman" pitchFamily="18" charset="0"/>
              <a:cs typeface="Times New Roman" pitchFamily="18" charset="0"/>
            </a:endParaRPr>
          </a:p>
          <a:p>
            <a:pPr>
              <a:lnSpc>
                <a:spcPts val="2300"/>
              </a:lnSpc>
              <a:buNone/>
            </a:pPr>
            <a:r>
              <a:rPr lang="en-US" sz="2800" dirty="0">
                <a:latin typeface="Times New Roman" pitchFamily="18" charset="0"/>
                <a:cs typeface="Times New Roman" pitchFamily="18" charset="0"/>
              </a:rPr>
              <a:t> 	}</a:t>
            </a:r>
          </a:p>
          <a:p>
            <a:pPr>
              <a:lnSpc>
                <a:spcPts val="2300"/>
              </a:lnSpc>
              <a:buNone/>
            </a:pPr>
            <a:r>
              <a:rPr lang="en-US" sz="2800" dirty="0">
                <a:latin typeface="Times New Roman" pitchFamily="18" charset="0"/>
                <a:cs typeface="Times New Roman" pitchFamily="18" charset="0"/>
              </a:rPr>
              <a:t>}</a:t>
            </a:r>
          </a:p>
          <a:p>
            <a:endParaRPr lang="en-US" sz="2800" dirty="0"/>
          </a:p>
        </p:txBody>
      </p:sp>
    </p:spTree>
    <p:extLst>
      <p:ext uri="{BB962C8B-B14F-4D97-AF65-F5344CB8AC3E}">
        <p14:creationId xmlns="" xmlns:p14="http://schemas.microsoft.com/office/powerpoint/2010/main" val="400595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a:spLocks noGrp="1"/>
          </p:cNvSpPr>
          <p:nvPr>
            <p:ph idx="1"/>
          </p:nvPr>
        </p:nvSpPr>
        <p:spPr>
          <a:xfrm>
            <a:off x="1676400" y="152400"/>
            <a:ext cx="8839200" cy="6553200"/>
          </a:xfrm>
        </p:spPr>
        <p:txBody>
          <a:bodyPr/>
          <a:lstStyle/>
          <a:p>
            <a:pPr>
              <a:buFont typeface="Arial" charset="0"/>
              <a:buNone/>
            </a:pPr>
            <a:r>
              <a:rPr lang="en-US" sz="2800" u="sng">
                <a:latin typeface="Times New Roman" pitchFamily="18" charset="0"/>
                <a:cs typeface="Times New Roman" pitchFamily="18" charset="0"/>
              </a:rPr>
              <a:t>Directed tree:</a:t>
            </a:r>
          </a:p>
          <a:p>
            <a:r>
              <a:rPr lang="en-US" sz="2800">
                <a:latin typeface="Times New Roman" pitchFamily="18" charset="0"/>
                <a:cs typeface="Times New Roman" pitchFamily="18" charset="0"/>
              </a:rPr>
              <a:t> Is a tree which has only one node with indegree 0 and all other nodes have indegree 1.</a:t>
            </a:r>
          </a:p>
          <a:p>
            <a:r>
              <a:rPr lang="en-US" sz="2800">
                <a:latin typeface="Times New Roman" pitchFamily="18" charset="0"/>
                <a:cs typeface="Times New Roman" pitchFamily="18" charset="0"/>
              </a:rPr>
              <a:t>The node with indegree 0 is called the root and all other nodes are reachable from root.</a:t>
            </a:r>
          </a:p>
          <a:p>
            <a:pPr>
              <a:buFont typeface="Arial" charset="0"/>
              <a:buNone/>
            </a:pPr>
            <a:r>
              <a:rPr lang="en-US" sz="2800">
                <a:latin typeface="Times New Roman" pitchFamily="18" charset="0"/>
                <a:cs typeface="Times New Roman" pitchFamily="18" charset="0"/>
              </a:rPr>
              <a:t>	Ex: The tree in the above diagram is a directed tree with A as the root and B, C, D and E are reachable from the root.   </a:t>
            </a:r>
          </a:p>
        </p:txBody>
      </p:sp>
    </p:spTree>
    <p:extLst>
      <p:ext uri="{BB962C8B-B14F-4D97-AF65-F5344CB8AC3E}">
        <p14:creationId xmlns="" xmlns:p14="http://schemas.microsoft.com/office/powerpoint/2010/main" val="19983349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Content Placeholder 2"/>
          <p:cNvSpPr>
            <a:spLocks noGrp="1"/>
          </p:cNvSpPr>
          <p:nvPr>
            <p:ph idx="1"/>
          </p:nvPr>
        </p:nvSpPr>
        <p:spPr>
          <a:xfrm>
            <a:off x="1676400" y="152400"/>
            <a:ext cx="8839200" cy="6553200"/>
          </a:xfrm>
        </p:spPr>
        <p:txBody>
          <a:bodyPr/>
          <a:lstStyle/>
          <a:p>
            <a:pPr>
              <a:buFont typeface="Arial" charset="0"/>
              <a:buNone/>
            </a:pPr>
            <a:r>
              <a:rPr lang="en-US" sz="2800" u="sng">
                <a:latin typeface="Times New Roman" pitchFamily="18" charset="0"/>
                <a:cs typeface="Times New Roman" pitchFamily="18" charset="0"/>
              </a:rPr>
              <a:t>Traversing left subtree in preorder</a:t>
            </a:r>
          </a:p>
          <a:p>
            <a:pPr>
              <a:buFont typeface="Arial" charset="0"/>
              <a:buNone/>
            </a:pPr>
            <a:r>
              <a:rPr lang="en-US" sz="2800">
                <a:latin typeface="Times New Roman" pitchFamily="18" charset="0"/>
                <a:cs typeface="Times New Roman" pitchFamily="18" charset="0"/>
              </a:rPr>
              <a:t>	</a:t>
            </a:r>
          </a:p>
        </p:txBody>
      </p:sp>
      <p:sp>
        <p:nvSpPr>
          <p:cNvPr id="4" name="TextBox 3"/>
          <p:cNvSpPr txBox="1">
            <a:spLocks noChangeArrowheads="1"/>
          </p:cNvSpPr>
          <p:nvPr/>
        </p:nvSpPr>
        <p:spPr bwMode="auto">
          <a:xfrm>
            <a:off x="2057400" y="544514"/>
            <a:ext cx="381000" cy="369887"/>
          </a:xfrm>
          <a:prstGeom prst="rect">
            <a:avLst/>
          </a:prstGeom>
          <a:noFill/>
          <a:ln w="9525">
            <a:noFill/>
            <a:miter lim="800000"/>
            <a:headEnd/>
            <a:tailEnd/>
          </a:ln>
        </p:spPr>
        <p:txBody>
          <a:bodyPr>
            <a:spAutoFit/>
          </a:bodyPr>
          <a:lstStyle/>
          <a:p>
            <a:r>
              <a:rPr lang="en-US">
                <a:latin typeface="Calibri" pitchFamily="34" charset="0"/>
              </a:rPr>
              <a:t>A </a:t>
            </a:r>
          </a:p>
        </p:txBody>
      </p:sp>
      <p:sp>
        <p:nvSpPr>
          <p:cNvPr id="5" name="TextBox 4"/>
          <p:cNvSpPr txBox="1">
            <a:spLocks noChangeArrowheads="1"/>
          </p:cNvSpPr>
          <p:nvPr/>
        </p:nvSpPr>
        <p:spPr bwMode="auto">
          <a:xfrm>
            <a:off x="2971800" y="6030914"/>
            <a:ext cx="381000" cy="369887"/>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7" name="Straight Connector 6"/>
          <p:cNvCxnSpPr/>
          <p:nvPr/>
        </p:nvCxnSpPr>
        <p:spPr>
          <a:xfrm rot="5400000">
            <a:off x="1981201" y="1066801"/>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209800" y="1296989"/>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a:spLocks noChangeArrowheads="1"/>
          </p:cNvSpPr>
          <p:nvPr/>
        </p:nvSpPr>
        <p:spPr bwMode="auto">
          <a:xfrm>
            <a:off x="2667000" y="11557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10" name="TextBox 9"/>
          <p:cNvSpPr txBox="1">
            <a:spLocks noChangeArrowheads="1"/>
          </p:cNvSpPr>
          <p:nvPr/>
        </p:nvSpPr>
        <p:spPr bwMode="auto">
          <a:xfrm>
            <a:off x="1752600" y="1231900"/>
            <a:ext cx="762000" cy="369888"/>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1" name="Straight Connector 10"/>
          <p:cNvCxnSpPr/>
          <p:nvPr/>
        </p:nvCxnSpPr>
        <p:spPr>
          <a:xfrm rot="5400000">
            <a:off x="2590801" y="1676401"/>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819400" y="1906589"/>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a:spLocks noChangeArrowheads="1"/>
          </p:cNvSpPr>
          <p:nvPr/>
        </p:nvSpPr>
        <p:spPr bwMode="auto">
          <a:xfrm>
            <a:off x="3276600" y="17653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sp>
        <p:nvSpPr>
          <p:cNvPr id="14" name="TextBox 13"/>
          <p:cNvSpPr txBox="1">
            <a:spLocks noChangeArrowheads="1"/>
          </p:cNvSpPr>
          <p:nvPr/>
        </p:nvSpPr>
        <p:spPr bwMode="auto">
          <a:xfrm>
            <a:off x="2362200" y="1841500"/>
            <a:ext cx="762000" cy="369888"/>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5" name="Straight Connector 14"/>
          <p:cNvCxnSpPr/>
          <p:nvPr/>
        </p:nvCxnSpPr>
        <p:spPr>
          <a:xfrm rot="5400000">
            <a:off x="3200401" y="2286001"/>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29000" y="2516189"/>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3886200" y="2374900"/>
            <a:ext cx="381000" cy="369888"/>
          </a:xfrm>
          <a:prstGeom prst="rect">
            <a:avLst/>
          </a:prstGeom>
          <a:noFill/>
          <a:ln w="9525">
            <a:noFill/>
            <a:miter lim="800000"/>
            <a:headEnd/>
            <a:tailEnd/>
          </a:ln>
        </p:spPr>
        <p:txBody>
          <a:bodyPr>
            <a:spAutoFit/>
          </a:bodyPr>
          <a:lstStyle/>
          <a:p>
            <a:r>
              <a:rPr lang="en-US">
                <a:latin typeface="Calibri" pitchFamily="34" charset="0"/>
              </a:rPr>
              <a:t>G </a:t>
            </a:r>
          </a:p>
        </p:txBody>
      </p:sp>
      <p:sp>
        <p:nvSpPr>
          <p:cNvPr id="18" name="TextBox 17"/>
          <p:cNvSpPr txBox="1">
            <a:spLocks noChangeArrowheads="1"/>
          </p:cNvSpPr>
          <p:nvPr/>
        </p:nvSpPr>
        <p:spPr bwMode="auto">
          <a:xfrm>
            <a:off x="2971800" y="2451100"/>
            <a:ext cx="762000" cy="369888"/>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9" name="Straight Connector 18"/>
          <p:cNvCxnSpPr/>
          <p:nvPr/>
        </p:nvCxnSpPr>
        <p:spPr>
          <a:xfrm rot="5400000">
            <a:off x="3810001" y="2895601"/>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038600" y="3125789"/>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4495800" y="29845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sp>
        <p:nvSpPr>
          <p:cNvPr id="22" name="TextBox 21"/>
          <p:cNvSpPr txBox="1">
            <a:spLocks noChangeArrowheads="1"/>
          </p:cNvSpPr>
          <p:nvPr/>
        </p:nvSpPr>
        <p:spPr bwMode="auto">
          <a:xfrm>
            <a:off x="3581400" y="3060700"/>
            <a:ext cx="762000" cy="369888"/>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3" name="Straight Connector 22"/>
          <p:cNvCxnSpPr/>
          <p:nvPr/>
        </p:nvCxnSpPr>
        <p:spPr>
          <a:xfrm>
            <a:off x="4192588" y="2589214"/>
            <a:ext cx="1217612"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a:spLocks noChangeArrowheads="1"/>
          </p:cNvSpPr>
          <p:nvPr/>
        </p:nvSpPr>
        <p:spPr bwMode="auto">
          <a:xfrm>
            <a:off x="5257800" y="2973388"/>
            <a:ext cx="685800" cy="368300"/>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25" name="Straight Arrow Connector 24"/>
          <p:cNvCxnSpPr/>
          <p:nvPr/>
        </p:nvCxnSpPr>
        <p:spPr>
          <a:xfrm rot="5400000">
            <a:off x="5144294" y="2858294"/>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582988" y="1992314"/>
            <a:ext cx="2513012"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5340350" y="2825750"/>
            <a:ext cx="151288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5943600" y="3517900"/>
            <a:ext cx="381000" cy="369888"/>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29" name="Straight Connector 28"/>
          <p:cNvCxnSpPr/>
          <p:nvPr/>
        </p:nvCxnSpPr>
        <p:spPr>
          <a:xfrm rot="5400000">
            <a:off x="5867401" y="4038601"/>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096000" y="42672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a:spLocks noChangeArrowheads="1"/>
          </p:cNvSpPr>
          <p:nvPr/>
        </p:nvSpPr>
        <p:spPr bwMode="auto">
          <a:xfrm>
            <a:off x="6553200" y="4125914"/>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sp>
        <p:nvSpPr>
          <p:cNvPr id="32" name="TextBox 31"/>
          <p:cNvSpPr txBox="1">
            <a:spLocks noChangeArrowheads="1"/>
          </p:cNvSpPr>
          <p:nvPr/>
        </p:nvSpPr>
        <p:spPr bwMode="auto">
          <a:xfrm>
            <a:off x="5638800" y="4202114"/>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33" name="Straight Connector 32"/>
          <p:cNvCxnSpPr/>
          <p:nvPr/>
        </p:nvCxnSpPr>
        <p:spPr>
          <a:xfrm flipV="1">
            <a:off x="6248400" y="3735389"/>
            <a:ext cx="10668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a:spLocks noChangeArrowheads="1"/>
          </p:cNvSpPr>
          <p:nvPr/>
        </p:nvSpPr>
        <p:spPr bwMode="auto">
          <a:xfrm>
            <a:off x="7162800" y="41275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35" name="Straight Arrow Connector 34"/>
          <p:cNvCxnSpPr/>
          <p:nvPr/>
        </p:nvCxnSpPr>
        <p:spPr>
          <a:xfrm rot="5400000">
            <a:off x="7049294" y="40124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a:spLocks noChangeArrowheads="1"/>
          </p:cNvSpPr>
          <p:nvPr/>
        </p:nvSpPr>
        <p:spPr bwMode="auto">
          <a:xfrm>
            <a:off x="4572000" y="25273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37" name="TextBox 36"/>
          <p:cNvSpPr txBox="1">
            <a:spLocks noChangeArrowheads="1"/>
          </p:cNvSpPr>
          <p:nvPr/>
        </p:nvSpPr>
        <p:spPr bwMode="auto">
          <a:xfrm>
            <a:off x="4724400" y="1992314"/>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38" name="TextBox 37"/>
          <p:cNvSpPr txBox="1">
            <a:spLocks noChangeArrowheads="1"/>
          </p:cNvSpPr>
          <p:nvPr/>
        </p:nvSpPr>
        <p:spPr bwMode="auto">
          <a:xfrm>
            <a:off x="6400800" y="3668714"/>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39" name="TextBox 38"/>
          <p:cNvSpPr txBox="1">
            <a:spLocks noChangeArrowheads="1"/>
          </p:cNvSpPr>
          <p:nvPr/>
        </p:nvSpPr>
        <p:spPr bwMode="auto">
          <a:xfrm>
            <a:off x="3276600" y="6019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40" name="TextBox 39"/>
          <p:cNvSpPr txBox="1">
            <a:spLocks noChangeArrowheads="1"/>
          </p:cNvSpPr>
          <p:nvPr/>
        </p:nvSpPr>
        <p:spPr bwMode="auto">
          <a:xfrm>
            <a:off x="3505200" y="6019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sp>
        <p:nvSpPr>
          <p:cNvPr id="41" name="TextBox 40"/>
          <p:cNvSpPr txBox="1">
            <a:spLocks noChangeArrowheads="1"/>
          </p:cNvSpPr>
          <p:nvPr/>
        </p:nvSpPr>
        <p:spPr bwMode="auto">
          <a:xfrm>
            <a:off x="3733800" y="6019800"/>
            <a:ext cx="381000" cy="369888"/>
          </a:xfrm>
          <a:prstGeom prst="rect">
            <a:avLst/>
          </a:prstGeom>
          <a:noFill/>
          <a:ln w="9525">
            <a:noFill/>
            <a:miter lim="800000"/>
            <a:headEnd/>
            <a:tailEnd/>
          </a:ln>
        </p:spPr>
        <p:txBody>
          <a:bodyPr>
            <a:spAutoFit/>
          </a:bodyPr>
          <a:lstStyle/>
          <a:p>
            <a:r>
              <a:rPr lang="en-US">
                <a:latin typeface="Calibri" pitchFamily="34" charset="0"/>
              </a:rPr>
              <a:t>G </a:t>
            </a:r>
          </a:p>
        </p:txBody>
      </p:sp>
      <p:sp>
        <p:nvSpPr>
          <p:cNvPr id="42" name="TextBox 41"/>
          <p:cNvSpPr txBox="1">
            <a:spLocks noChangeArrowheads="1"/>
          </p:cNvSpPr>
          <p:nvPr/>
        </p:nvSpPr>
        <p:spPr bwMode="auto">
          <a:xfrm>
            <a:off x="3962400" y="6030914"/>
            <a:ext cx="381000" cy="369887"/>
          </a:xfrm>
          <a:prstGeom prst="rect">
            <a:avLst/>
          </a:prstGeom>
          <a:noFill/>
          <a:ln w="9525">
            <a:noFill/>
            <a:miter lim="800000"/>
            <a:headEnd/>
            <a:tailEnd/>
          </a:ln>
        </p:spPr>
        <p:txBody>
          <a:bodyPr>
            <a:spAutoFit/>
          </a:bodyPr>
          <a:lstStyle/>
          <a:p>
            <a:r>
              <a:rPr lang="en-US">
                <a:latin typeface="Calibri" pitchFamily="34" charset="0"/>
              </a:rPr>
              <a:t>H </a:t>
            </a:r>
          </a:p>
        </p:txBody>
      </p:sp>
    </p:spTree>
    <p:extLst>
      <p:ext uri="{BB962C8B-B14F-4D97-AF65-F5344CB8AC3E}">
        <p14:creationId xmlns="" xmlns:p14="http://schemas.microsoft.com/office/powerpoint/2010/main" val="94272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blinds(horizontal)">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linds(horizontal)">
                                      <p:cBhvr>
                                        <p:cTn id="34" dur="500"/>
                                        <p:tgtEl>
                                          <p:spTgt spid="1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par>
                                <p:cTn id="38" presetID="3" presetClass="entr" presetSubtype="1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linds(horizontal)">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blinds(horizontal)">
                                      <p:cBhvr>
                                        <p:cTn id="45" dur="500"/>
                                        <p:tgtEl>
                                          <p:spTgt spid="4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linds(horizontal)">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blinds(horizontal)">
                                      <p:cBhvr>
                                        <p:cTn id="53" dur="500"/>
                                        <p:tgtEl>
                                          <p:spTgt spid="15"/>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linds(horizontal)">
                                      <p:cBhvr>
                                        <p:cTn id="56" dur="500"/>
                                        <p:tgtEl>
                                          <p:spTgt spid="18"/>
                                        </p:tgtEl>
                                      </p:cBhvr>
                                    </p:animEffect>
                                  </p:childTnLst>
                                </p:cTn>
                              </p:par>
                              <p:par>
                                <p:cTn id="57" presetID="3" presetClass="entr" presetSubtype="10"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blinds(horizontal)">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blinds(horizontal)">
                                      <p:cBhvr>
                                        <p:cTn id="64" dur="500"/>
                                        <p:tgtEl>
                                          <p:spTgt spid="17"/>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blinds(horizontal)">
                                      <p:cBhvr>
                                        <p:cTn id="67" dur="500"/>
                                        <p:tgtEl>
                                          <p:spTgt spid="4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blinds(horizontal)">
                                      <p:cBhvr>
                                        <p:cTn id="72" dur="500"/>
                                        <p:tgtEl>
                                          <p:spTgt spid="19"/>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blinds(horizontal)">
                                      <p:cBhvr>
                                        <p:cTn id="75" dur="500"/>
                                        <p:tgtEl>
                                          <p:spTgt spid="22"/>
                                        </p:tgtEl>
                                      </p:cBhvr>
                                    </p:animEffect>
                                  </p:childTnLst>
                                </p:cTn>
                              </p:par>
                              <p:par>
                                <p:cTn id="76" presetID="3" presetClass="entr" presetSubtype="10" fill="hold"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blinds(horizontal)">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blinds(horizontal)">
                                      <p:cBhvr>
                                        <p:cTn id="83" dur="500"/>
                                        <p:tgtEl>
                                          <p:spTgt spid="21"/>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blinds(horizontal)">
                                      <p:cBhvr>
                                        <p:cTn id="88" dur="500"/>
                                        <p:tgtEl>
                                          <p:spTgt spid="36"/>
                                        </p:tgtEl>
                                      </p:cBhvr>
                                    </p:animEffect>
                                  </p:childTnLst>
                                </p:cTn>
                              </p:par>
                              <p:par>
                                <p:cTn id="89" presetID="3" presetClass="entr" presetSubtype="10" fill="hold" nodeType="with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blinds(horizontal)">
                                      <p:cBhvr>
                                        <p:cTn id="91" dur="500"/>
                                        <p:tgtEl>
                                          <p:spTgt spid="23"/>
                                        </p:tgtEl>
                                      </p:cBhvr>
                                    </p:animEffect>
                                  </p:childTnLst>
                                </p:cTn>
                              </p:par>
                              <p:par>
                                <p:cTn id="92" presetID="3" presetClass="entr" presetSubtype="10" fill="hold" nodeType="with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blinds(horizontal)">
                                      <p:cBhvr>
                                        <p:cTn id="94" dur="500"/>
                                        <p:tgtEl>
                                          <p:spTgt spid="25"/>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blinds(horizontal)">
                                      <p:cBhvr>
                                        <p:cTn id="99" dur="500"/>
                                        <p:tgtEl>
                                          <p:spTgt spid="24"/>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blinds(horizontal)">
                                      <p:cBhvr>
                                        <p:cTn id="104" dur="500"/>
                                        <p:tgtEl>
                                          <p:spTgt spid="26"/>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blinds(horizontal)">
                                      <p:cBhvr>
                                        <p:cTn id="107" dur="500"/>
                                        <p:tgtEl>
                                          <p:spTgt spid="37"/>
                                        </p:tgtEl>
                                      </p:cBhvr>
                                    </p:animEffect>
                                  </p:childTnLst>
                                </p:cTn>
                              </p:par>
                              <p:par>
                                <p:cTn id="108" presetID="3" presetClass="entr" presetSubtype="10" fill="hold" nodeType="with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blinds(horizontal)">
                                      <p:cBhvr>
                                        <p:cTn id="110" dur="500"/>
                                        <p:tgtEl>
                                          <p:spTgt spid="27"/>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blinds(horizontal)">
                                      <p:cBhvr>
                                        <p:cTn id="115" dur="500"/>
                                        <p:tgtEl>
                                          <p:spTgt spid="42"/>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blinds(horizontal)">
                                      <p:cBhvr>
                                        <p:cTn id="118" dur="500"/>
                                        <p:tgtEl>
                                          <p:spTgt spid="28"/>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nodeType="click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blinds(horizontal)">
                                      <p:cBhvr>
                                        <p:cTn id="123" dur="500"/>
                                        <p:tgtEl>
                                          <p:spTgt spid="29"/>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32"/>
                                        </p:tgtEl>
                                        <p:attrNameLst>
                                          <p:attrName>style.visibility</p:attrName>
                                        </p:attrNameLst>
                                      </p:cBhvr>
                                      <p:to>
                                        <p:strVal val="visible"/>
                                      </p:to>
                                    </p:set>
                                    <p:animEffect transition="in" filter="blinds(horizontal)">
                                      <p:cBhvr>
                                        <p:cTn id="126" dur="500"/>
                                        <p:tgtEl>
                                          <p:spTgt spid="32"/>
                                        </p:tgtEl>
                                      </p:cBhvr>
                                    </p:animEffect>
                                  </p:childTnLst>
                                </p:cTn>
                              </p:par>
                              <p:par>
                                <p:cTn id="127" presetID="3" presetClass="entr" presetSubtype="10" fill="hold"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blinds(horizontal)">
                                      <p:cBhvr>
                                        <p:cTn id="129" dur="500"/>
                                        <p:tgtEl>
                                          <p:spTgt spid="30"/>
                                        </p:tgtEl>
                                      </p:cBhvr>
                                    </p:animEffec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grpId="0" nodeType="clickEffect">
                                  <p:stCondLst>
                                    <p:cond delay="0"/>
                                  </p:stCondLst>
                                  <p:childTnLst>
                                    <p:set>
                                      <p:cBhvr>
                                        <p:cTn id="133" dur="1" fill="hold">
                                          <p:stCondLst>
                                            <p:cond delay="0"/>
                                          </p:stCondLst>
                                        </p:cTn>
                                        <p:tgtEl>
                                          <p:spTgt spid="31"/>
                                        </p:tgtEl>
                                        <p:attrNameLst>
                                          <p:attrName>style.visibility</p:attrName>
                                        </p:attrNameLst>
                                      </p:cBhvr>
                                      <p:to>
                                        <p:strVal val="visible"/>
                                      </p:to>
                                    </p:set>
                                    <p:animEffect transition="in" filter="blinds(horizontal)">
                                      <p:cBhvr>
                                        <p:cTn id="134" dur="500"/>
                                        <p:tgtEl>
                                          <p:spTgt spid="31"/>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38"/>
                                        </p:tgtEl>
                                        <p:attrNameLst>
                                          <p:attrName>style.visibility</p:attrName>
                                        </p:attrNameLst>
                                      </p:cBhvr>
                                      <p:to>
                                        <p:strVal val="visible"/>
                                      </p:to>
                                    </p:set>
                                    <p:animEffect transition="in" filter="blinds(horizontal)">
                                      <p:cBhvr>
                                        <p:cTn id="139" dur="500"/>
                                        <p:tgtEl>
                                          <p:spTgt spid="38"/>
                                        </p:tgtEl>
                                      </p:cBhvr>
                                    </p:animEffect>
                                  </p:childTnLst>
                                </p:cTn>
                              </p:par>
                              <p:par>
                                <p:cTn id="140" presetID="3" presetClass="entr" presetSubtype="10" fill="hold"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blinds(horizontal)">
                                      <p:cBhvr>
                                        <p:cTn id="142" dur="500"/>
                                        <p:tgtEl>
                                          <p:spTgt spid="33"/>
                                        </p:tgtEl>
                                      </p:cBhvr>
                                    </p:animEffect>
                                  </p:childTnLst>
                                </p:cTn>
                              </p:par>
                              <p:par>
                                <p:cTn id="143" presetID="3" presetClass="entr" presetSubtype="10" fill="hold" nodeType="withEffect">
                                  <p:stCondLst>
                                    <p:cond delay="0"/>
                                  </p:stCondLst>
                                  <p:childTnLst>
                                    <p:set>
                                      <p:cBhvr>
                                        <p:cTn id="144" dur="1" fill="hold">
                                          <p:stCondLst>
                                            <p:cond delay="0"/>
                                          </p:stCondLst>
                                        </p:cTn>
                                        <p:tgtEl>
                                          <p:spTgt spid="35"/>
                                        </p:tgtEl>
                                        <p:attrNameLst>
                                          <p:attrName>style.visibility</p:attrName>
                                        </p:attrNameLst>
                                      </p:cBhvr>
                                      <p:to>
                                        <p:strVal val="visible"/>
                                      </p:to>
                                    </p:set>
                                    <p:animEffect transition="in" filter="blinds(horizontal)">
                                      <p:cBhvr>
                                        <p:cTn id="145" dur="500"/>
                                        <p:tgtEl>
                                          <p:spTgt spid="35"/>
                                        </p:tgtEl>
                                      </p:cBhvr>
                                    </p:animEffect>
                                  </p:child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34"/>
                                        </p:tgtEl>
                                        <p:attrNameLst>
                                          <p:attrName>style.visibility</p:attrName>
                                        </p:attrNameLst>
                                      </p:cBhvr>
                                      <p:to>
                                        <p:strVal val="visible"/>
                                      </p:to>
                                    </p:set>
                                    <p:animEffect transition="in" filter="blinds(horizontal)">
                                      <p:cBhvr>
                                        <p:cTn id="1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P spid="13" grpId="0"/>
      <p:bldP spid="14" grpId="0"/>
      <p:bldP spid="17" grpId="0"/>
      <p:bldP spid="18" grpId="0"/>
      <p:bldP spid="21" grpId="0"/>
      <p:bldP spid="22" grpId="0"/>
      <p:bldP spid="24" grpId="0"/>
      <p:bldP spid="28" grpId="0"/>
      <p:bldP spid="31" grpId="0"/>
      <p:bldP spid="32" grpId="0"/>
      <p:bldP spid="34" grpId="0"/>
      <p:bldP spid="36" grpId="0"/>
      <p:bldP spid="37" grpId="0"/>
      <p:bldP spid="38" grpId="0"/>
      <p:bldP spid="39" grpId="0"/>
      <p:bldP spid="40" grpId="0"/>
      <p:bldP spid="41" grpId="0"/>
      <p:bldP spid="4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Content Placeholder 2"/>
          <p:cNvSpPr>
            <a:spLocks noGrp="1"/>
          </p:cNvSpPr>
          <p:nvPr>
            <p:ph idx="1"/>
          </p:nvPr>
        </p:nvSpPr>
        <p:spPr>
          <a:xfrm>
            <a:off x="1676400" y="152400"/>
            <a:ext cx="8763000" cy="6477000"/>
          </a:xfrm>
        </p:spPr>
        <p:txBody>
          <a:bodyPr/>
          <a:lstStyle/>
          <a:p>
            <a:pPr>
              <a:buFont typeface="Arial" charset="0"/>
              <a:buNone/>
            </a:pPr>
            <a:r>
              <a:rPr lang="en-US" sz="2800" u="sng">
                <a:latin typeface="Times New Roman" pitchFamily="18" charset="0"/>
                <a:cs typeface="Times New Roman" pitchFamily="18" charset="0"/>
              </a:rPr>
              <a:t>Traversing right sub tree in preorder</a:t>
            </a:r>
          </a:p>
          <a:p>
            <a:pPr>
              <a:buFont typeface="Arial" charset="0"/>
              <a:buNone/>
            </a:pPr>
            <a:endParaRPr lang="en-US" sz="2800">
              <a:latin typeface="Times New Roman" pitchFamily="18" charset="0"/>
              <a:cs typeface="Times New Roman" pitchFamily="18" charset="0"/>
            </a:endParaRPr>
          </a:p>
        </p:txBody>
      </p:sp>
      <p:cxnSp>
        <p:nvCxnSpPr>
          <p:cNvPr id="4" name="Straight Connector 3"/>
          <p:cNvCxnSpPr/>
          <p:nvPr/>
        </p:nvCxnSpPr>
        <p:spPr>
          <a:xfrm rot="5400000">
            <a:off x="2362201" y="1687513"/>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590800" y="1916114"/>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3048000" y="1776413"/>
            <a:ext cx="381000" cy="368300"/>
          </a:xfrm>
          <a:prstGeom prst="rect">
            <a:avLst/>
          </a:prstGeom>
          <a:noFill/>
          <a:ln w="9525">
            <a:noFill/>
            <a:miter lim="800000"/>
            <a:headEnd/>
            <a:tailEnd/>
          </a:ln>
        </p:spPr>
        <p:txBody>
          <a:bodyPr>
            <a:spAutoFit/>
          </a:bodyPr>
          <a:lstStyle/>
          <a:p>
            <a:r>
              <a:rPr lang="en-US">
                <a:latin typeface="Calibri" pitchFamily="34" charset="0"/>
              </a:rPr>
              <a:t>C </a:t>
            </a:r>
          </a:p>
        </p:txBody>
      </p:sp>
      <p:sp>
        <p:nvSpPr>
          <p:cNvPr id="47109" name="TextBox 6"/>
          <p:cNvSpPr txBox="1">
            <a:spLocks noChangeArrowheads="1"/>
          </p:cNvSpPr>
          <p:nvPr/>
        </p:nvSpPr>
        <p:spPr bwMode="auto">
          <a:xfrm>
            <a:off x="2438400" y="1154114"/>
            <a:ext cx="381000" cy="369887"/>
          </a:xfrm>
          <a:prstGeom prst="rect">
            <a:avLst/>
          </a:prstGeom>
          <a:noFill/>
          <a:ln w="9525">
            <a:noFill/>
            <a:miter lim="800000"/>
            <a:headEnd/>
            <a:tailEnd/>
          </a:ln>
        </p:spPr>
        <p:txBody>
          <a:bodyPr>
            <a:spAutoFit/>
          </a:bodyPr>
          <a:lstStyle/>
          <a:p>
            <a:r>
              <a:rPr lang="en-US">
                <a:latin typeface="Calibri" pitchFamily="34" charset="0"/>
              </a:rPr>
              <a:t>A </a:t>
            </a:r>
          </a:p>
        </p:txBody>
      </p:sp>
      <p:sp>
        <p:nvSpPr>
          <p:cNvPr id="8" name="TextBox 7"/>
          <p:cNvSpPr txBox="1">
            <a:spLocks noChangeArrowheads="1"/>
          </p:cNvSpPr>
          <p:nvPr/>
        </p:nvSpPr>
        <p:spPr bwMode="auto">
          <a:xfrm>
            <a:off x="2133600" y="1852613"/>
            <a:ext cx="762000" cy="368300"/>
          </a:xfrm>
          <a:prstGeom prst="rect">
            <a:avLst/>
          </a:prstGeom>
          <a:noFill/>
          <a:ln w="9525">
            <a:noFill/>
            <a:miter lim="800000"/>
            <a:headEnd/>
            <a:tailEnd/>
          </a:ln>
        </p:spPr>
        <p:txBody>
          <a:bodyPr>
            <a:spAutoFit/>
          </a:bodyPr>
          <a:lstStyle/>
          <a:p>
            <a:r>
              <a:rPr lang="en-US">
                <a:latin typeface="Calibri" pitchFamily="34" charset="0"/>
              </a:rPr>
              <a:t>right </a:t>
            </a:r>
          </a:p>
        </p:txBody>
      </p:sp>
      <p:cxnSp>
        <p:nvCxnSpPr>
          <p:cNvPr id="9" name="Straight Connector 8"/>
          <p:cNvCxnSpPr/>
          <p:nvPr/>
        </p:nvCxnSpPr>
        <p:spPr>
          <a:xfrm rot="5400000">
            <a:off x="2971801" y="2297113"/>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200400" y="2525714"/>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3657600" y="2386013"/>
            <a:ext cx="381000" cy="368300"/>
          </a:xfrm>
          <a:prstGeom prst="rect">
            <a:avLst/>
          </a:prstGeom>
          <a:noFill/>
          <a:ln w="9525">
            <a:noFill/>
            <a:miter lim="800000"/>
            <a:headEnd/>
            <a:tailEnd/>
          </a:ln>
        </p:spPr>
        <p:txBody>
          <a:bodyPr>
            <a:spAutoFit/>
          </a:bodyPr>
          <a:lstStyle/>
          <a:p>
            <a:r>
              <a:rPr lang="en-US">
                <a:latin typeface="Calibri" pitchFamily="34" charset="0"/>
              </a:rPr>
              <a:t>E </a:t>
            </a:r>
          </a:p>
        </p:txBody>
      </p:sp>
      <p:sp>
        <p:nvSpPr>
          <p:cNvPr id="12" name="TextBox 11"/>
          <p:cNvSpPr txBox="1">
            <a:spLocks noChangeArrowheads="1"/>
          </p:cNvSpPr>
          <p:nvPr/>
        </p:nvSpPr>
        <p:spPr bwMode="auto">
          <a:xfrm>
            <a:off x="2743200" y="2462213"/>
            <a:ext cx="762000" cy="368300"/>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3" name="Straight Connector 12"/>
          <p:cNvCxnSpPr/>
          <p:nvPr/>
        </p:nvCxnSpPr>
        <p:spPr>
          <a:xfrm rot="5400000">
            <a:off x="3581401" y="2906713"/>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810000" y="3135314"/>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a:spLocks noChangeArrowheads="1"/>
          </p:cNvSpPr>
          <p:nvPr/>
        </p:nvSpPr>
        <p:spPr bwMode="auto">
          <a:xfrm>
            <a:off x="3352800" y="3071813"/>
            <a:ext cx="762000" cy="368300"/>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6" name="Straight Connector 15"/>
          <p:cNvCxnSpPr/>
          <p:nvPr/>
        </p:nvCxnSpPr>
        <p:spPr>
          <a:xfrm flipV="1">
            <a:off x="3963988" y="2601913"/>
            <a:ext cx="1293812" cy="1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4725194" y="3134519"/>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352800" y="1916113"/>
            <a:ext cx="4267200" cy="1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6934200" y="2601913"/>
            <a:ext cx="14478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a:spLocks noChangeArrowheads="1"/>
          </p:cNvSpPr>
          <p:nvPr/>
        </p:nvSpPr>
        <p:spPr bwMode="auto">
          <a:xfrm>
            <a:off x="5105400" y="3605214"/>
            <a:ext cx="381000" cy="369887"/>
          </a:xfrm>
          <a:prstGeom prst="rect">
            <a:avLst/>
          </a:prstGeom>
          <a:noFill/>
          <a:ln w="9525">
            <a:noFill/>
            <a:miter lim="800000"/>
            <a:headEnd/>
            <a:tailEnd/>
          </a:ln>
        </p:spPr>
        <p:txBody>
          <a:bodyPr>
            <a:spAutoFit/>
          </a:bodyPr>
          <a:lstStyle/>
          <a:p>
            <a:r>
              <a:rPr lang="en-US">
                <a:latin typeface="Calibri" pitchFamily="34" charset="0"/>
              </a:rPr>
              <a:t>I </a:t>
            </a:r>
          </a:p>
        </p:txBody>
      </p:sp>
      <p:cxnSp>
        <p:nvCxnSpPr>
          <p:cNvPr id="21" name="Straight Connector 20"/>
          <p:cNvCxnSpPr/>
          <p:nvPr/>
        </p:nvCxnSpPr>
        <p:spPr>
          <a:xfrm rot="5400000">
            <a:off x="5029201" y="4125913"/>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257800" y="4354514"/>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a:spLocks noChangeArrowheads="1"/>
          </p:cNvSpPr>
          <p:nvPr/>
        </p:nvSpPr>
        <p:spPr bwMode="auto">
          <a:xfrm>
            <a:off x="4267200" y="2982914"/>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sp>
        <p:nvSpPr>
          <p:cNvPr id="24" name="TextBox 23"/>
          <p:cNvSpPr txBox="1">
            <a:spLocks noChangeArrowheads="1"/>
          </p:cNvSpPr>
          <p:nvPr/>
        </p:nvSpPr>
        <p:spPr bwMode="auto">
          <a:xfrm>
            <a:off x="4800600" y="4291013"/>
            <a:ext cx="762000" cy="368300"/>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5" name="Straight Connector 24"/>
          <p:cNvCxnSpPr/>
          <p:nvPr/>
        </p:nvCxnSpPr>
        <p:spPr>
          <a:xfrm flipV="1">
            <a:off x="5410200" y="3822701"/>
            <a:ext cx="10668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6324600" y="4214814"/>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27" name="Straight Arrow Connector 26"/>
          <p:cNvCxnSpPr/>
          <p:nvPr/>
        </p:nvCxnSpPr>
        <p:spPr>
          <a:xfrm rot="5400000">
            <a:off x="6211094" y="41013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5638800" y="37465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29" name="TextBox 28"/>
          <p:cNvSpPr txBox="1">
            <a:spLocks noChangeArrowheads="1"/>
          </p:cNvSpPr>
          <p:nvPr/>
        </p:nvSpPr>
        <p:spPr bwMode="auto">
          <a:xfrm>
            <a:off x="4495800" y="2601914"/>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30" name="TextBox 29"/>
          <p:cNvSpPr txBox="1">
            <a:spLocks noChangeArrowheads="1"/>
          </p:cNvSpPr>
          <p:nvPr/>
        </p:nvSpPr>
        <p:spPr bwMode="auto">
          <a:xfrm>
            <a:off x="5562600" y="1852613"/>
            <a:ext cx="762000" cy="368300"/>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31" name="TextBox 30"/>
          <p:cNvSpPr txBox="1">
            <a:spLocks noChangeArrowheads="1"/>
          </p:cNvSpPr>
          <p:nvPr/>
        </p:nvSpPr>
        <p:spPr bwMode="auto">
          <a:xfrm>
            <a:off x="5715000" y="4202114"/>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32" name="Straight Connector 31"/>
          <p:cNvCxnSpPr/>
          <p:nvPr/>
        </p:nvCxnSpPr>
        <p:spPr>
          <a:xfrm rot="5400000">
            <a:off x="7467601" y="3810001"/>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696200" y="40386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a:spLocks noChangeArrowheads="1"/>
          </p:cNvSpPr>
          <p:nvPr/>
        </p:nvSpPr>
        <p:spPr bwMode="auto">
          <a:xfrm>
            <a:off x="7239000" y="3973514"/>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sp>
        <p:nvSpPr>
          <p:cNvPr id="35" name="TextBox 34"/>
          <p:cNvSpPr txBox="1">
            <a:spLocks noChangeArrowheads="1"/>
          </p:cNvSpPr>
          <p:nvPr/>
        </p:nvSpPr>
        <p:spPr bwMode="auto">
          <a:xfrm>
            <a:off x="8153400" y="38862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36" name="Straight Connector 35"/>
          <p:cNvCxnSpPr/>
          <p:nvPr/>
        </p:nvCxnSpPr>
        <p:spPr>
          <a:xfrm flipV="1">
            <a:off x="7773989" y="3440113"/>
            <a:ext cx="1292225" cy="1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8535194" y="3972719"/>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a:spLocks noChangeArrowheads="1"/>
          </p:cNvSpPr>
          <p:nvPr/>
        </p:nvSpPr>
        <p:spPr bwMode="auto">
          <a:xfrm>
            <a:off x="8304213" y="3440114"/>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39" name="TextBox 38"/>
          <p:cNvSpPr txBox="1">
            <a:spLocks noChangeArrowheads="1"/>
          </p:cNvSpPr>
          <p:nvPr/>
        </p:nvSpPr>
        <p:spPr bwMode="auto">
          <a:xfrm>
            <a:off x="8839200" y="4354514"/>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sp>
        <p:nvSpPr>
          <p:cNvPr id="40" name="TextBox 39"/>
          <p:cNvSpPr txBox="1">
            <a:spLocks noChangeArrowheads="1"/>
          </p:cNvSpPr>
          <p:nvPr/>
        </p:nvSpPr>
        <p:spPr bwMode="auto">
          <a:xfrm>
            <a:off x="2895600" y="58674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41" name="TextBox 40"/>
          <p:cNvSpPr txBox="1">
            <a:spLocks noChangeArrowheads="1"/>
          </p:cNvSpPr>
          <p:nvPr/>
        </p:nvSpPr>
        <p:spPr bwMode="auto">
          <a:xfrm>
            <a:off x="3124200" y="58674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42" name="TextBox 41"/>
          <p:cNvSpPr txBox="1">
            <a:spLocks noChangeArrowheads="1"/>
          </p:cNvSpPr>
          <p:nvPr/>
        </p:nvSpPr>
        <p:spPr bwMode="auto">
          <a:xfrm>
            <a:off x="3352800" y="5867400"/>
            <a:ext cx="381000" cy="369888"/>
          </a:xfrm>
          <a:prstGeom prst="rect">
            <a:avLst/>
          </a:prstGeom>
          <a:noFill/>
          <a:ln w="9525">
            <a:noFill/>
            <a:miter lim="800000"/>
            <a:headEnd/>
            <a:tailEnd/>
          </a:ln>
        </p:spPr>
        <p:txBody>
          <a:bodyPr>
            <a:spAutoFit/>
          </a:bodyPr>
          <a:lstStyle/>
          <a:p>
            <a:r>
              <a:rPr lang="en-US">
                <a:latin typeface="Calibri" pitchFamily="34" charset="0"/>
              </a:rPr>
              <a:t>I </a:t>
            </a:r>
          </a:p>
        </p:txBody>
      </p:sp>
      <p:sp>
        <p:nvSpPr>
          <p:cNvPr id="43" name="TextBox 42"/>
          <p:cNvSpPr txBox="1">
            <a:spLocks noChangeArrowheads="1"/>
          </p:cNvSpPr>
          <p:nvPr/>
        </p:nvSpPr>
        <p:spPr bwMode="auto">
          <a:xfrm>
            <a:off x="7543800" y="3287714"/>
            <a:ext cx="381000" cy="369887"/>
          </a:xfrm>
          <a:prstGeom prst="rect">
            <a:avLst/>
          </a:prstGeom>
          <a:noFill/>
          <a:ln w="9525">
            <a:noFill/>
            <a:miter lim="800000"/>
            <a:headEnd/>
            <a:tailEnd/>
          </a:ln>
        </p:spPr>
        <p:txBody>
          <a:bodyPr>
            <a:spAutoFit/>
          </a:bodyPr>
          <a:lstStyle/>
          <a:p>
            <a:r>
              <a:rPr lang="en-US">
                <a:latin typeface="Calibri" pitchFamily="34" charset="0"/>
              </a:rPr>
              <a:t>F </a:t>
            </a:r>
          </a:p>
        </p:txBody>
      </p:sp>
      <p:sp>
        <p:nvSpPr>
          <p:cNvPr id="44" name="TextBox 43"/>
          <p:cNvSpPr txBox="1">
            <a:spLocks noChangeArrowheads="1"/>
          </p:cNvSpPr>
          <p:nvPr/>
        </p:nvSpPr>
        <p:spPr bwMode="auto">
          <a:xfrm>
            <a:off x="3505200" y="5878514"/>
            <a:ext cx="381000" cy="369887"/>
          </a:xfrm>
          <a:prstGeom prst="rect">
            <a:avLst/>
          </a:prstGeom>
          <a:noFill/>
          <a:ln w="9525">
            <a:noFill/>
            <a:miter lim="800000"/>
            <a:headEnd/>
            <a:tailEnd/>
          </a:ln>
        </p:spPr>
        <p:txBody>
          <a:bodyPr>
            <a:spAutoFit/>
          </a:bodyPr>
          <a:lstStyle/>
          <a:p>
            <a:r>
              <a:rPr lang="en-US">
                <a:latin typeface="Calibri" pitchFamily="34" charset="0"/>
              </a:rPr>
              <a:t>F </a:t>
            </a:r>
          </a:p>
        </p:txBody>
      </p:sp>
    </p:spTree>
    <p:extLst>
      <p:ext uri="{BB962C8B-B14F-4D97-AF65-F5344CB8AC3E}">
        <p14:creationId xmlns="" xmlns:p14="http://schemas.microsoft.com/office/powerpoint/2010/main" val="291041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blinds(horizontal)">
                                      <p:cBhvr>
                                        <p:cTn id="21" dur="500"/>
                                        <p:tgtEl>
                                          <p:spTgt spid="4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par>
                                <p:cTn id="30" presetID="3" presetClass="entr" presetSubtype="1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blinds(horizontal)">
                                      <p:cBhvr>
                                        <p:cTn id="40" dur="500"/>
                                        <p:tgtEl>
                                          <p:spTgt spid="4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linds(horizontal)">
                                      <p:cBhvr>
                                        <p:cTn id="45" dur="500"/>
                                        <p:tgtEl>
                                          <p:spTgt spid="1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blinds(horizontal)">
                                      <p:cBhvr>
                                        <p:cTn id="48" dur="500"/>
                                        <p:tgtEl>
                                          <p:spTgt spid="15"/>
                                        </p:tgtEl>
                                      </p:cBhvr>
                                    </p:animEffect>
                                  </p:childTnLst>
                                </p:cTn>
                              </p:par>
                              <p:par>
                                <p:cTn id="49" presetID="3" presetClass="entr" presetSubtype="1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blinds(horizontal)">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blinds(horizontal)">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blinds(horizontal)">
                                      <p:cBhvr>
                                        <p:cTn id="61" dur="500"/>
                                        <p:tgtEl>
                                          <p:spTgt spid="16"/>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blinds(horizontal)">
                                      <p:cBhvr>
                                        <p:cTn id="64" dur="500"/>
                                        <p:tgtEl>
                                          <p:spTgt spid="29"/>
                                        </p:tgtEl>
                                      </p:cBhvr>
                                    </p:animEffect>
                                  </p:childTnLst>
                                </p:cTn>
                              </p:par>
                              <p:par>
                                <p:cTn id="65" presetID="3" presetClass="entr" presetSubtype="10"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blinds(horizontal)">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blinds(horizontal)">
                                      <p:cBhvr>
                                        <p:cTn id="72" dur="500"/>
                                        <p:tgtEl>
                                          <p:spTgt spid="20"/>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blinds(horizontal)">
                                      <p:cBhvr>
                                        <p:cTn id="75" dur="500"/>
                                        <p:tgtEl>
                                          <p:spTgt spid="42"/>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blinds(horizontal)">
                                      <p:cBhvr>
                                        <p:cTn id="80" dur="500"/>
                                        <p:tgtEl>
                                          <p:spTgt spid="21"/>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blinds(horizontal)">
                                      <p:cBhvr>
                                        <p:cTn id="83" dur="500"/>
                                        <p:tgtEl>
                                          <p:spTgt spid="24"/>
                                        </p:tgtEl>
                                      </p:cBhvr>
                                    </p:animEffect>
                                  </p:childTnLst>
                                </p:cTn>
                              </p:par>
                              <p:par>
                                <p:cTn id="84" presetID="3" presetClass="entr" presetSubtype="10" fill="hold" nodeType="with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blinds(horizontal)">
                                      <p:cBhvr>
                                        <p:cTn id="86" dur="500"/>
                                        <p:tgtEl>
                                          <p:spTgt spid="22"/>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blinds(horizontal)">
                                      <p:cBhvr>
                                        <p:cTn id="91" dur="500"/>
                                        <p:tgtEl>
                                          <p:spTgt spid="31"/>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blinds(horizontal)">
                                      <p:cBhvr>
                                        <p:cTn id="96" dur="500"/>
                                        <p:tgtEl>
                                          <p:spTgt spid="25"/>
                                        </p:tgtEl>
                                      </p:cBhvr>
                                    </p:animEffect>
                                  </p:childTnLst>
                                </p:cTn>
                              </p:par>
                              <p:par>
                                <p:cTn id="97" presetID="3" presetClass="entr" presetSubtype="10" fill="hold" nodeType="with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blinds(horizontal)">
                                      <p:cBhvr>
                                        <p:cTn id="99" dur="500"/>
                                        <p:tgtEl>
                                          <p:spTgt spid="27"/>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blinds(horizontal)">
                                      <p:cBhvr>
                                        <p:cTn id="102" dur="500"/>
                                        <p:tgtEl>
                                          <p:spTgt spid="28"/>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blinds(horizontal)">
                                      <p:cBhvr>
                                        <p:cTn id="107" dur="500"/>
                                        <p:tgtEl>
                                          <p:spTgt spid="26"/>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blinds(horizontal)">
                                      <p:cBhvr>
                                        <p:cTn id="112" dur="500"/>
                                        <p:tgtEl>
                                          <p:spTgt spid="18"/>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blinds(horizontal)">
                                      <p:cBhvr>
                                        <p:cTn id="115" dur="500"/>
                                        <p:tgtEl>
                                          <p:spTgt spid="30"/>
                                        </p:tgtEl>
                                      </p:cBhvr>
                                    </p:animEffect>
                                  </p:childTnLst>
                                </p:cTn>
                              </p:par>
                              <p:par>
                                <p:cTn id="116" presetID="3" presetClass="entr" presetSubtype="10" fill="hold" nodeType="withEffect">
                                  <p:stCondLst>
                                    <p:cond delay="0"/>
                                  </p:stCondLst>
                                  <p:childTnLst>
                                    <p:set>
                                      <p:cBhvr>
                                        <p:cTn id="117" dur="1" fill="hold">
                                          <p:stCondLst>
                                            <p:cond delay="0"/>
                                          </p:stCondLst>
                                        </p:cTn>
                                        <p:tgtEl>
                                          <p:spTgt spid="19"/>
                                        </p:tgtEl>
                                        <p:attrNameLst>
                                          <p:attrName>style.visibility</p:attrName>
                                        </p:attrNameLst>
                                      </p:cBhvr>
                                      <p:to>
                                        <p:strVal val="visible"/>
                                      </p:to>
                                    </p:set>
                                    <p:animEffect transition="in" filter="blinds(horizontal)">
                                      <p:cBhvr>
                                        <p:cTn id="118" dur="500"/>
                                        <p:tgtEl>
                                          <p:spTgt spid="19"/>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blinds(horizontal)">
                                      <p:cBhvr>
                                        <p:cTn id="123" dur="500"/>
                                        <p:tgtEl>
                                          <p:spTgt spid="43"/>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44"/>
                                        </p:tgtEl>
                                        <p:attrNameLst>
                                          <p:attrName>style.visibility</p:attrName>
                                        </p:attrNameLst>
                                      </p:cBhvr>
                                      <p:to>
                                        <p:strVal val="visible"/>
                                      </p:to>
                                    </p:set>
                                    <p:animEffect transition="in" filter="blinds(horizontal)">
                                      <p:cBhvr>
                                        <p:cTn id="126" dur="500"/>
                                        <p:tgtEl>
                                          <p:spTgt spid="44"/>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nodeType="clickEffect">
                                  <p:stCondLst>
                                    <p:cond delay="0"/>
                                  </p:stCondLst>
                                  <p:childTnLst>
                                    <p:set>
                                      <p:cBhvr>
                                        <p:cTn id="130" dur="1" fill="hold">
                                          <p:stCondLst>
                                            <p:cond delay="0"/>
                                          </p:stCondLst>
                                        </p:cTn>
                                        <p:tgtEl>
                                          <p:spTgt spid="32"/>
                                        </p:tgtEl>
                                        <p:attrNameLst>
                                          <p:attrName>style.visibility</p:attrName>
                                        </p:attrNameLst>
                                      </p:cBhvr>
                                      <p:to>
                                        <p:strVal val="visible"/>
                                      </p:to>
                                    </p:set>
                                    <p:animEffect transition="in" filter="blinds(horizontal)">
                                      <p:cBhvr>
                                        <p:cTn id="131" dur="500"/>
                                        <p:tgtEl>
                                          <p:spTgt spid="32"/>
                                        </p:tgtEl>
                                      </p:cBhvr>
                                    </p:animEffect>
                                  </p:childTnLst>
                                </p:cTn>
                              </p:par>
                              <p:par>
                                <p:cTn id="132" presetID="3" presetClass="entr" presetSubtype="10" fill="hold" grpId="0" nodeType="withEffect">
                                  <p:stCondLst>
                                    <p:cond delay="0"/>
                                  </p:stCondLst>
                                  <p:childTnLst>
                                    <p:set>
                                      <p:cBhvr>
                                        <p:cTn id="133" dur="1" fill="hold">
                                          <p:stCondLst>
                                            <p:cond delay="0"/>
                                          </p:stCondLst>
                                        </p:cTn>
                                        <p:tgtEl>
                                          <p:spTgt spid="34"/>
                                        </p:tgtEl>
                                        <p:attrNameLst>
                                          <p:attrName>style.visibility</p:attrName>
                                        </p:attrNameLst>
                                      </p:cBhvr>
                                      <p:to>
                                        <p:strVal val="visible"/>
                                      </p:to>
                                    </p:set>
                                    <p:animEffect transition="in" filter="blinds(horizontal)">
                                      <p:cBhvr>
                                        <p:cTn id="134" dur="500"/>
                                        <p:tgtEl>
                                          <p:spTgt spid="34"/>
                                        </p:tgtEl>
                                      </p:cBhvr>
                                    </p:animEffect>
                                  </p:childTnLst>
                                </p:cTn>
                              </p:par>
                              <p:par>
                                <p:cTn id="135" presetID="3" presetClass="entr" presetSubtype="1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animEffect transition="in" filter="blinds(horizontal)">
                                      <p:cBhvr>
                                        <p:cTn id="137" dur="500"/>
                                        <p:tgtEl>
                                          <p:spTgt spid="33"/>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35"/>
                                        </p:tgtEl>
                                        <p:attrNameLst>
                                          <p:attrName>style.visibility</p:attrName>
                                        </p:attrNameLst>
                                      </p:cBhvr>
                                      <p:to>
                                        <p:strVal val="visible"/>
                                      </p:to>
                                    </p:set>
                                    <p:animEffect transition="in" filter="blinds(horizontal)">
                                      <p:cBhvr>
                                        <p:cTn id="142" dur="500"/>
                                        <p:tgtEl>
                                          <p:spTgt spid="35"/>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nodeType="clickEffect">
                                  <p:stCondLst>
                                    <p:cond delay="0"/>
                                  </p:stCondLst>
                                  <p:childTnLst>
                                    <p:set>
                                      <p:cBhvr>
                                        <p:cTn id="146" dur="1" fill="hold">
                                          <p:stCondLst>
                                            <p:cond delay="0"/>
                                          </p:stCondLst>
                                        </p:cTn>
                                        <p:tgtEl>
                                          <p:spTgt spid="36"/>
                                        </p:tgtEl>
                                        <p:attrNameLst>
                                          <p:attrName>style.visibility</p:attrName>
                                        </p:attrNameLst>
                                      </p:cBhvr>
                                      <p:to>
                                        <p:strVal val="visible"/>
                                      </p:to>
                                    </p:set>
                                    <p:animEffect transition="in" filter="blinds(horizontal)">
                                      <p:cBhvr>
                                        <p:cTn id="147" dur="500"/>
                                        <p:tgtEl>
                                          <p:spTgt spid="36"/>
                                        </p:tgtEl>
                                      </p:cBhvr>
                                    </p:animEffect>
                                  </p:childTnLst>
                                </p:cTn>
                              </p:par>
                              <p:par>
                                <p:cTn id="148" presetID="3" presetClass="entr" presetSubtype="10" fill="hold" grpId="0" nodeType="withEffect">
                                  <p:stCondLst>
                                    <p:cond delay="0"/>
                                  </p:stCondLst>
                                  <p:childTnLst>
                                    <p:set>
                                      <p:cBhvr>
                                        <p:cTn id="149" dur="1" fill="hold">
                                          <p:stCondLst>
                                            <p:cond delay="0"/>
                                          </p:stCondLst>
                                        </p:cTn>
                                        <p:tgtEl>
                                          <p:spTgt spid="38"/>
                                        </p:tgtEl>
                                        <p:attrNameLst>
                                          <p:attrName>style.visibility</p:attrName>
                                        </p:attrNameLst>
                                      </p:cBhvr>
                                      <p:to>
                                        <p:strVal val="visible"/>
                                      </p:to>
                                    </p:set>
                                    <p:animEffect transition="in" filter="blinds(horizontal)">
                                      <p:cBhvr>
                                        <p:cTn id="150" dur="500"/>
                                        <p:tgtEl>
                                          <p:spTgt spid="38"/>
                                        </p:tgtEl>
                                      </p:cBhvr>
                                    </p:animEffect>
                                  </p:childTnLst>
                                </p:cTn>
                              </p:par>
                              <p:par>
                                <p:cTn id="151" presetID="3" presetClass="entr" presetSubtype="10" fill="hold" nodeType="withEffect">
                                  <p:stCondLst>
                                    <p:cond delay="0"/>
                                  </p:stCondLst>
                                  <p:childTnLst>
                                    <p:set>
                                      <p:cBhvr>
                                        <p:cTn id="152" dur="1" fill="hold">
                                          <p:stCondLst>
                                            <p:cond delay="0"/>
                                          </p:stCondLst>
                                        </p:cTn>
                                        <p:tgtEl>
                                          <p:spTgt spid="37"/>
                                        </p:tgtEl>
                                        <p:attrNameLst>
                                          <p:attrName>style.visibility</p:attrName>
                                        </p:attrNameLst>
                                      </p:cBhvr>
                                      <p:to>
                                        <p:strVal val="visible"/>
                                      </p:to>
                                    </p:set>
                                    <p:animEffect transition="in" filter="blinds(horizontal)">
                                      <p:cBhvr>
                                        <p:cTn id="153" dur="500"/>
                                        <p:tgtEl>
                                          <p:spTgt spid="37"/>
                                        </p:tgtEl>
                                      </p:cBhvr>
                                    </p:animEffect>
                                  </p:childTnLst>
                                </p:cTn>
                              </p:par>
                            </p:childTnLst>
                          </p:cTn>
                        </p:par>
                      </p:childTnLst>
                    </p:cTn>
                  </p:par>
                  <p:par>
                    <p:cTn id="154" fill="hold">
                      <p:stCondLst>
                        <p:cond delay="indefinite"/>
                      </p:stCondLst>
                      <p:childTnLst>
                        <p:par>
                          <p:cTn id="155" fill="hold">
                            <p:stCondLst>
                              <p:cond delay="0"/>
                            </p:stCondLst>
                            <p:childTnLst>
                              <p:par>
                                <p:cTn id="156" presetID="3" presetClass="entr" presetSubtype="10" fill="hold" grpId="0" nodeType="clickEffect">
                                  <p:stCondLst>
                                    <p:cond delay="0"/>
                                  </p:stCondLst>
                                  <p:childTnLst>
                                    <p:set>
                                      <p:cBhvr>
                                        <p:cTn id="157" dur="1" fill="hold">
                                          <p:stCondLst>
                                            <p:cond delay="0"/>
                                          </p:stCondLst>
                                        </p:cTn>
                                        <p:tgtEl>
                                          <p:spTgt spid="39"/>
                                        </p:tgtEl>
                                        <p:attrNameLst>
                                          <p:attrName>style.visibility</p:attrName>
                                        </p:attrNameLst>
                                      </p:cBhvr>
                                      <p:to>
                                        <p:strVal val="visible"/>
                                      </p:to>
                                    </p:set>
                                    <p:animEffect transition="in" filter="blinds(horizontal)">
                                      <p:cBhvr>
                                        <p:cTn id="15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P spid="12" grpId="0"/>
      <p:bldP spid="15" grpId="0"/>
      <p:bldP spid="20" grpId="0"/>
      <p:bldP spid="23" grpId="0"/>
      <p:bldP spid="24" grpId="0"/>
      <p:bldP spid="26" grpId="0"/>
      <p:bldP spid="28" grpId="0"/>
      <p:bldP spid="29" grpId="0"/>
      <p:bldP spid="30" grpId="0"/>
      <p:bldP spid="31" grpId="0"/>
      <p:bldP spid="34" grpId="0"/>
      <p:bldP spid="35" grpId="0"/>
      <p:bldP spid="38" grpId="0"/>
      <p:bldP spid="39" grpId="0"/>
      <p:bldP spid="40" grpId="0"/>
      <p:bldP spid="41" grpId="0"/>
      <p:bldP spid="42" grpId="0"/>
      <p:bldP spid="43" grpId="0"/>
      <p:bldP spid="4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5617" y="152400"/>
            <a:ext cx="11226800" cy="6553200"/>
          </a:xfrm>
        </p:spPr>
        <p:txBody>
          <a:bodyPr rtlCol="0">
            <a:normAutofit/>
          </a:bodyPr>
          <a:lstStyle/>
          <a:p>
            <a:pPr>
              <a:spcAft>
                <a:spcPts val="0"/>
              </a:spcAft>
              <a:buNone/>
              <a:defRPr/>
            </a:pPr>
            <a:r>
              <a:rPr lang="en-US" sz="2800" u="sng" dirty="0">
                <a:latin typeface="Times New Roman" pitchFamily="18" charset="0"/>
                <a:cs typeface="Times New Roman" pitchFamily="18" charset="0"/>
              </a:rPr>
              <a:t>Post order traversal</a:t>
            </a:r>
          </a:p>
          <a:p>
            <a:pPr>
              <a:spcAft>
                <a:spcPts val="0"/>
              </a:spcAft>
              <a:buNone/>
              <a:defRPr/>
            </a:pPr>
            <a:r>
              <a:rPr lang="en-US" sz="2800" dirty="0">
                <a:latin typeface="Times New Roman" pitchFamily="18" charset="0"/>
                <a:cs typeface="Times New Roman" pitchFamily="18" charset="0"/>
              </a:rPr>
              <a:t>Post order traversal is defined as</a:t>
            </a:r>
          </a:p>
          <a:p>
            <a:pPr marL="514350" indent="-514350">
              <a:spcAft>
                <a:spcPts val="0"/>
              </a:spcAft>
              <a:buFont typeface="+mj-lt"/>
              <a:buAutoNum type="arabicPeriod"/>
              <a:defRPr/>
            </a:pPr>
            <a:r>
              <a:rPr lang="en-US" sz="2800" dirty="0">
                <a:latin typeface="Times New Roman" pitchFamily="18" charset="0"/>
                <a:cs typeface="Times New Roman" pitchFamily="18" charset="0"/>
              </a:rPr>
              <a:t>Traverse the left </a:t>
            </a:r>
            <a:r>
              <a:rPr lang="en-US" sz="2800" dirty="0" err="1">
                <a:latin typeface="Times New Roman" pitchFamily="18" charset="0"/>
                <a:cs typeface="Times New Roman" pitchFamily="18" charset="0"/>
              </a:rPr>
              <a:t>subtree</a:t>
            </a:r>
            <a:r>
              <a:rPr lang="en-US" sz="2800" dirty="0">
                <a:latin typeface="Times New Roman" pitchFamily="18" charset="0"/>
                <a:cs typeface="Times New Roman" pitchFamily="18" charset="0"/>
              </a:rPr>
              <a:t> in </a:t>
            </a:r>
            <a:r>
              <a:rPr lang="en-US" sz="2800" dirty="0" err="1">
                <a:latin typeface="Times New Roman" pitchFamily="18" charset="0"/>
                <a:cs typeface="Times New Roman" pitchFamily="18" charset="0"/>
              </a:rPr>
              <a:t>postorder</a:t>
            </a:r>
            <a:r>
              <a:rPr lang="en-US" sz="2800" dirty="0">
                <a:latin typeface="Times New Roman" pitchFamily="18" charset="0"/>
                <a:cs typeface="Times New Roman" pitchFamily="18" charset="0"/>
              </a:rPr>
              <a:t>.</a:t>
            </a:r>
          </a:p>
          <a:p>
            <a:pPr marL="514350" indent="-514350">
              <a:spcAft>
                <a:spcPts val="0"/>
              </a:spcAft>
              <a:buFont typeface="+mj-lt"/>
              <a:buAutoNum type="arabicPeriod"/>
              <a:defRPr/>
            </a:pPr>
            <a:r>
              <a:rPr lang="en-US" sz="2800" dirty="0">
                <a:latin typeface="Times New Roman" pitchFamily="18" charset="0"/>
                <a:cs typeface="Times New Roman" pitchFamily="18" charset="0"/>
              </a:rPr>
              <a:t>Traverse the right </a:t>
            </a:r>
            <a:r>
              <a:rPr lang="en-US" sz="2800" dirty="0" err="1">
                <a:latin typeface="Times New Roman" pitchFamily="18" charset="0"/>
                <a:cs typeface="Times New Roman" pitchFamily="18" charset="0"/>
              </a:rPr>
              <a:t>subtree</a:t>
            </a:r>
            <a:r>
              <a:rPr lang="en-US" sz="2800" dirty="0">
                <a:latin typeface="Times New Roman" pitchFamily="18" charset="0"/>
                <a:cs typeface="Times New Roman" pitchFamily="18" charset="0"/>
              </a:rPr>
              <a:t> in </a:t>
            </a:r>
            <a:r>
              <a:rPr lang="en-US" sz="2800" dirty="0" err="1">
                <a:latin typeface="Times New Roman" pitchFamily="18" charset="0"/>
                <a:cs typeface="Times New Roman" pitchFamily="18" charset="0"/>
              </a:rPr>
              <a:t>postorder</a:t>
            </a:r>
            <a:r>
              <a:rPr lang="en-US" sz="2800" dirty="0">
                <a:latin typeface="Times New Roman" pitchFamily="18" charset="0"/>
                <a:cs typeface="Times New Roman" pitchFamily="18" charset="0"/>
              </a:rPr>
              <a:t>.</a:t>
            </a:r>
          </a:p>
          <a:p>
            <a:pPr marL="514350" indent="-514350">
              <a:spcAft>
                <a:spcPts val="0"/>
              </a:spcAft>
              <a:buFont typeface="+mj-lt"/>
              <a:buAutoNum type="arabicPeriod"/>
              <a:defRPr/>
            </a:pPr>
            <a:r>
              <a:rPr lang="en-US" sz="2800" dirty="0">
                <a:latin typeface="Times New Roman" pitchFamily="18" charset="0"/>
                <a:cs typeface="Times New Roman" pitchFamily="18" charset="0"/>
              </a:rPr>
              <a:t>Process the root node.</a:t>
            </a:r>
          </a:p>
          <a:p>
            <a:pPr marL="514350" indent="-514350">
              <a:spcAft>
                <a:spcPts val="0"/>
              </a:spcAft>
              <a:buFont typeface="Arial" pitchFamily="34" charset="0"/>
              <a:buChar char="•"/>
              <a:defRPr/>
            </a:pPr>
            <a:r>
              <a:rPr lang="en-US" sz="2800" dirty="0">
                <a:latin typeface="Times New Roman" pitchFamily="18" charset="0"/>
                <a:cs typeface="Times New Roman" pitchFamily="18" charset="0"/>
              </a:rPr>
              <a:t>In post order traversal, we first traverse towards left, then move to right and then visit the root. This process is repeated recursively. </a:t>
            </a:r>
          </a:p>
        </p:txBody>
      </p:sp>
      <p:sp>
        <p:nvSpPr>
          <p:cNvPr id="4" name="Rectangle 3"/>
          <p:cNvSpPr/>
          <p:nvPr/>
        </p:nvSpPr>
        <p:spPr>
          <a:xfrm>
            <a:off x="7247467" y="4274363"/>
            <a:ext cx="4572000" cy="3023905"/>
          </a:xfrm>
          <a:prstGeom prst="rect">
            <a:avLst/>
          </a:prstGeom>
        </p:spPr>
        <p:txBody>
          <a:bodyPr>
            <a:spAutoFit/>
          </a:bodyPr>
          <a:lstStyle/>
          <a:p>
            <a:pPr>
              <a:lnSpc>
                <a:spcPts val="2300"/>
              </a:lnSpc>
            </a:pPr>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postorder</a:t>
            </a:r>
            <a:r>
              <a:rPr lang="en-US" dirty="0">
                <a:latin typeface="Times New Roman" pitchFamily="18" charset="0"/>
                <a:cs typeface="Times New Roman" pitchFamily="18" charset="0"/>
              </a:rPr>
              <a:t>(NODEPTR root)</a:t>
            </a:r>
          </a:p>
          <a:p>
            <a:pPr>
              <a:lnSpc>
                <a:spcPts val="2300"/>
              </a:lnSpc>
            </a:pPr>
            <a:r>
              <a:rPr lang="en-US" dirty="0">
                <a:latin typeface="Times New Roman" pitchFamily="18" charset="0"/>
                <a:cs typeface="Times New Roman" pitchFamily="18" charset="0"/>
              </a:rPr>
              <a:t>{</a:t>
            </a:r>
          </a:p>
          <a:p>
            <a:pPr>
              <a:lnSpc>
                <a:spcPts val="2300"/>
              </a:lnSpc>
            </a:pPr>
            <a:r>
              <a:rPr lang="en-US" dirty="0">
                <a:latin typeface="Times New Roman" pitchFamily="18" charset="0"/>
                <a:cs typeface="Times New Roman" pitchFamily="18" charset="0"/>
              </a:rPr>
              <a:t>	if(root!=NULL)</a:t>
            </a:r>
          </a:p>
          <a:p>
            <a:pPr>
              <a:lnSpc>
                <a:spcPts val="2300"/>
              </a:lnSpc>
            </a:pPr>
            <a:r>
              <a:rPr lang="en-US" dirty="0">
                <a:latin typeface="Times New Roman" pitchFamily="18" charset="0"/>
                <a:cs typeface="Times New Roman" pitchFamily="18" charset="0"/>
              </a:rPr>
              <a:t>	{</a:t>
            </a:r>
          </a:p>
          <a:p>
            <a:pPr>
              <a:lnSpc>
                <a:spcPts val="2300"/>
              </a:lnSpc>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postorder</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root</a:t>
            </a:r>
            <a:r>
              <a:rPr lang="en-US" dirty="0" err="1">
                <a:latin typeface="Times New Roman" pitchFamily="18" charset="0"/>
                <a:cs typeface="Times New Roman" pitchFamily="18" charset="0"/>
                <a:sym typeface="Wingdings" pitchFamily="2" charset="2"/>
              </a:rPr>
              <a:t>llink</a:t>
            </a:r>
            <a:r>
              <a:rPr lang="en-US" dirty="0">
                <a:latin typeface="Times New Roman" pitchFamily="18" charset="0"/>
                <a:cs typeface="Times New Roman" pitchFamily="18" charset="0"/>
                <a:sym typeface="Wingdings" pitchFamily="2" charset="2"/>
              </a:rPr>
              <a:t>);</a:t>
            </a:r>
          </a:p>
          <a:p>
            <a:pPr>
              <a:lnSpc>
                <a:spcPts val="2300"/>
              </a:lnSpc>
            </a:pPr>
            <a:r>
              <a:rPr lang="en-US" dirty="0">
                <a:latin typeface="Times New Roman" pitchFamily="18" charset="0"/>
                <a:cs typeface="Times New Roman" pitchFamily="18" charset="0"/>
                <a:sym typeface="Wingdings" pitchFamily="2" charset="2"/>
              </a:rPr>
              <a:t>		</a:t>
            </a:r>
            <a:r>
              <a:rPr lang="en-US" dirty="0" err="1">
                <a:latin typeface="Times New Roman" pitchFamily="18" charset="0"/>
                <a:cs typeface="Times New Roman" pitchFamily="18" charset="0"/>
                <a:sym typeface="Wingdings" pitchFamily="2" charset="2"/>
              </a:rPr>
              <a:t>postorder</a:t>
            </a:r>
            <a:r>
              <a:rPr lang="en-US" dirty="0">
                <a:latin typeface="Times New Roman" pitchFamily="18" charset="0"/>
                <a:cs typeface="Times New Roman" pitchFamily="18" charset="0"/>
                <a:sym typeface="Wingdings" pitchFamily="2" charset="2"/>
              </a:rPr>
              <a:t>(</a:t>
            </a:r>
            <a:r>
              <a:rPr lang="en-US" dirty="0" err="1">
                <a:latin typeface="Times New Roman" pitchFamily="18" charset="0"/>
                <a:cs typeface="Times New Roman" pitchFamily="18" charset="0"/>
                <a:sym typeface="Wingdings" pitchFamily="2" charset="2"/>
              </a:rPr>
              <a:t>rootrlink</a:t>
            </a:r>
            <a:r>
              <a:rPr lang="en-US" dirty="0">
                <a:latin typeface="Times New Roman" pitchFamily="18" charset="0"/>
                <a:cs typeface="Times New Roman" pitchFamily="18" charset="0"/>
                <a:sym typeface="Wingdings" pitchFamily="2" charset="2"/>
              </a:rPr>
              <a:t>);</a:t>
            </a:r>
          </a:p>
          <a:p>
            <a:pPr>
              <a:lnSpc>
                <a:spcPts val="2300"/>
              </a:lnSpc>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sym typeface="Wingdings" pitchFamily="2" charset="2"/>
              </a:rPr>
              <a:t>cout</a:t>
            </a:r>
            <a:r>
              <a:rPr lang="en-US" dirty="0">
                <a:latin typeface="Times New Roman" pitchFamily="18" charset="0"/>
                <a:cs typeface="Times New Roman" pitchFamily="18" charset="0"/>
                <a:sym typeface="Wingdings" pitchFamily="2" charset="2"/>
              </a:rPr>
              <a:t>&lt;&lt;</a:t>
            </a:r>
            <a:r>
              <a:rPr lang="en-US" dirty="0" err="1">
                <a:latin typeface="Times New Roman" pitchFamily="18" charset="0"/>
                <a:cs typeface="Times New Roman" pitchFamily="18" charset="0"/>
                <a:sym typeface="Wingdings" pitchFamily="2" charset="2"/>
              </a:rPr>
              <a:t>rootinfo</a:t>
            </a:r>
            <a:r>
              <a:rPr lang="en-US" dirty="0">
                <a:latin typeface="Times New Roman" pitchFamily="18" charset="0"/>
                <a:cs typeface="Times New Roman" pitchFamily="18" charset="0"/>
                <a:sym typeface="Wingdings" pitchFamily="2" charset="2"/>
              </a:rPr>
              <a:t>;</a:t>
            </a:r>
            <a:endParaRPr lang="en-US" dirty="0">
              <a:latin typeface="Times New Roman" pitchFamily="18" charset="0"/>
              <a:cs typeface="Times New Roman" pitchFamily="18" charset="0"/>
            </a:endParaRPr>
          </a:p>
          <a:p>
            <a:pPr>
              <a:lnSpc>
                <a:spcPts val="2300"/>
              </a:lnSpc>
            </a:pPr>
            <a:r>
              <a:rPr lang="en-US" dirty="0">
                <a:latin typeface="Times New Roman" pitchFamily="18" charset="0"/>
                <a:cs typeface="Times New Roman" pitchFamily="18" charset="0"/>
              </a:rPr>
              <a:t> 	}</a:t>
            </a:r>
          </a:p>
          <a:p>
            <a:pPr>
              <a:lnSpc>
                <a:spcPts val="2300"/>
              </a:lnSpc>
            </a:pPr>
            <a:r>
              <a:rPr lang="en-US" dirty="0">
                <a:latin typeface="Times New Roman" pitchFamily="18" charset="0"/>
                <a:cs typeface="Times New Roman" pitchFamily="18" charset="0"/>
              </a:rPr>
              <a:t>}</a:t>
            </a:r>
          </a:p>
          <a:p>
            <a:endParaRPr lang="en-US" dirty="0"/>
          </a:p>
        </p:txBody>
      </p:sp>
    </p:spTree>
    <p:extLst>
      <p:ext uri="{BB962C8B-B14F-4D97-AF65-F5344CB8AC3E}">
        <p14:creationId xmlns="" xmlns:p14="http://schemas.microsoft.com/office/powerpoint/2010/main" val="4820485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Content Placeholder 3"/>
          <p:cNvSpPr>
            <a:spLocks noGrp="1"/>
          </p:cNvSpPr>
          <p:nvPr>
            <p:ph idx="1"/>
          </p:nvPr>
        </p:nvSpPr>
        <p:spPr>
          <a:xfrm>
            <a:off x="1676400" y="2095029"/>
            <a:ext cx="8839200" cy="7976543"/>
          </a:xfrm>
        </p:spPr>
        <p:txBody>
          <a:bodyPr>
            <a:spAutoFit/>
          </a:bodyPr>
          <a:lstStyle/>
          <a:p>
            <a:pPr>
              <a:buFont typeface="Arial" charset="0"/>
              <a:buNone/>
            </a:pPr>
            <a:r>
              <a:rPr lang="en-US" sz="2800">
                <a:latin typeface="Times New Roman" pitchFamily="18" charset="0"/>
                <a:cs typeface="Times New Roman" pitchFamily="18" charset="0"/>
              </a:rPr>
              <a:t>																																																																																											</a:t>
            </a:r>
          </a:p>
          <a:p>
            <a:pPr>
              <a:buFont typeface="Arial" charset="0"/>
              <a:buNone/>
            </a:pPr>
            <a:r>
              <a:rPr lang="en-US" sz="2800">
                <a:latin typeface="Times New Roman" pitchFamily="18" charset="0"/>
                <a:cs typeface="Times New Roman" pitchFamily="18" charset="0"/>
              </a:rPr>
              <a:t>			</a:t>
            </a:r>
          </a:p>
          <a:p>
            <a:pPr>
              <a:buFont typeface="Arial" charset="0"/>
              <a:buNone/>
            </a:pPr>
            <a:r>
              <a:rPr lang="en-US" sz="2800">
                <a:latin typeface="Times New Roman" pitchFamily="18" charset="0"/>
                <a:cs typeface="Times New Roman" pitchFamily="18" charset="0"/>
              </a:rPr>
              <a:t>			</a:t>
            </a:r>
          </a:p>
          <a:p>
            <a:pPr>
              <a:buFont typeface="Arial" charset="0"/>
              <a:buNone/>
            </a:pPr>
            <a:r>
              <a:rPr lang="en-US" sz="2800">
                <a:latin typeface="Times New Roman" pitchFamily="18" charset="0"/>
                <a:cs typeface="Times New Roman" pitchFamily="18" charset="0"/>
              </a:rPr>
              <a:t>			Traversing left subtree of A postorder</a:t>
            </a:r>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r>
              <a:rPr lang="en-US" smtClean="0"/>
              <a:t> </a:t>
            </a:r>
          </a:p>
        </p:txBody>
      </p:sp>
      <p:cxnSp>
        <p:nvCxnSpPr>
          <p:cNvPr id="5" name="Straight Connector 4"/>
          <p:cNvCxnSpPr/>
          <p:nvPr/>
        </p:nvCxnSpPr>
        <p:spPr>
          <a:xfrm rot="5400000">
            <a:off x="1905001" y="762001"/>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133600" y="9906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2590800" y="849314"/>
            <a:ext cx="381000" cy="369887"/>
          </a:xfrm>
          <a:prstGeom prst="rect">
            <a:avLst/>
          </a:prstGeom>
          <a:noFill/>
          <a:ln w="9525">
            <a:noFill/>
            <a:miter lim="800000"/>
            <a:headEnd/>
            <a:tailEnd/>
          </a:ln>
        </p:spPr>
        <p:txBody>
          <a:bodyPr>
            <a:spAutoFit/>
          </a:bodyPr>
          <a:lstStyle/>
          <a:p>
            <a:r>
              <a:rPr lang="en-US">
                <a:latin typeface="Calibri" pitchFamily="34" charset="0"/>
              </a:rPr>
              <a:t>B </a:t>
            </a:r>
          </a:p>
        </p:txBody>
      </p:sp>
      <p:sp>
        <p:nvSpPr>
          <p:cNvPr id="49157" name="TextBox 11"/>
          <p:cNvSpPr txBox="1">
            <a:spLocks noChangeArrowheads="1"/>
          </p:cNvSpPr>
          <p:nvPr/>
        </p:nvSpPr>
        <p:spPr bwMode="auto">
          <a:xfrm>
            <a:off x="1981200" y="2286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13" name="TextBox 12"/>
          <p:cNvSpPr txBox="1">
            <a:spLocks noChangeArrowheads="1"/>
          </p:cNvSpPr>
          <p:nvPr/>
        </p:nvSpPr>
        <p:spPr bwMode="auto">
          <a:xfrm>
            <a:off x="1676400" y="925514"/>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9" name="Straight Connector 18"/>
          <p:cNvCxnSpPr/>
          <p:nvPr/>
        </p:nvCxnSpPr>
        <p:spPr>
          <a:xfrm rot="5400000">
            <a:off x="2514601" y="1371601"/>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743200" y="16002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3200400" y="1458914"/>
            <a:ext cx="381000" cy="369887"/>
          </a:xfrm>
          <a:prstGeom prst="rect">
            <a:avLst/>
          </a:prstGeom>
          <a:noFill/>
          <a:ln w="9525">
            <a:noFill/>
            <a:miter lim="800000"/>
            <a:headEnd/>
            <a:tailEnd/>
          </a:ln>
        </p:spPr>
        <p:txBody>
          <a:bodyPr>
            <a:spAutoFit/>
          </a:bodyPr>
          <a:lstStyle/>
          <a:p>
            <a:r>
              <a:rPr lang="en-US">
                <a:latin typeface="Calibri" pitchFamily="34" charset="0"/>
              </a:rPr>
              <a:t>D </a:t>
            </a:r>
          </a:p>
        </p:txBody>
      </p:sp>
      <p:sp>
        <p:nvSpPr>
          <p:cNvPr id="22" name="TextBox 21"/>
          <p:cNvSpPr txBox="1">
            <a:spLocks noChangeArrowheads="1"/>
          </p:cNvSpPr>
          <p:nvPr/>
        </p:nvSpPr>
        <p:spPr bwMode="auto">
          <a:xfrm>
            <a:off x="2286000" y="1535114"/>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3" name="Straight Connector 22"/>
          <p:cNvCxnSpPr/>
          <p:nvPr/>
        </p:nvCxnSpPr>
        <p:spPr>
          <a:xfrm rot="5400000">
            <a:off x="3124201" y="1981201"/>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352800" y="22098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a:spLocks noChangeArrowheads="1"/>
          </p:cNvSpPr>
          <p:nvPr/>
        </p:nvSpPr>
        <p:spPr bwMode="auto">
          <a:xfrm>
            <a:off x="3810000" y="2068514"/>
            <a:ext cx="381000" cy="369887"/>
          </a:xfrm>
          <a:prstGeom prst="rect">
            <a:avLst/>
          </a:prstGeom>
          <a:noFill/>
          <a:ln w="9525">
            <a:noFill/>
            <a:miter lim="800000"/>
            <a:headEnd/>
            <a:tailEnd/>
          </a:ln>
        </p:spPr>
        <p:txBody>
          <a:bodyPr>
            <a:spAutoFit/>
          </a:bodyPr>
          <a:lstStyle/>
          <a:p>
            <a:r>
              <a:rPr lang="en-US">
                <a:latin typeface="Calibri" pitchFamily="34" charset="0"/>
              </a:rPr>
              <a:t>G </a:t>
            </a:r>
          </a:p>
        </p:txBody>
      </p:sp>
      <p:sp>
        <p:nvSpPr>
          <p:cNvPr id="26" name="TextBox 25"/>
          <p:cNvSpPr txBox="1">
            <a:spLocks noChangeArrowheads="1"/>
          </p:cNvSpPr>
          <p:nvPr/>
        </p:nvSpPr>
        <p:spPr bwMode="auto">
          <a:xfrm>
            <a:off x="2895600" y="2144714"/>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7" name="Straight Connector 26"/>
          <p:cNvCxnSpPr/>
          <p:nvPr/>
        </p:nvCxnSpPr>
        <p:spPr>
          <a:xfrm rot="5400000">
            <a:off x="3733801" y="2590801"/>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962400" y="28194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a:spLocks noChangeArrowheads="1"/>
          </p:cNvSpPr>
          <p:nvPr/>
        </p:nvSpPr>
        <p:spPr bwMode="auto">
          <a:xfrm>
            <a:off x="4419600" y="2678114"/>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sp>
        <p:nvSpPr>
          <p:cNvPr id="30" name="TextBox 29"/>
          <p:cNvSpPr txBox="1">
            <a:spLocks noChangeArrowheads="1"/>
          </p:cNvSpPr>
          <p:nvPr/>
        </p:nvSpPr>
        <p:spPr bwMode="auto">
          <a:xfrm>
            <a:off x="3505200" y="2754314"/>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31" name="Straight Arrow Connector 30"/>
          <p:cNvCxnSpPr/>
          <p:nvPr/>
        </p:nvCxnSpPr>
        <p:spPr>
          <a:xfrm rot="10800000">
            <a:off x="4038600" y="2362200"/>
            <a:ext cx="11430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116388" y="2284414"/>
            <a:ext cx="12176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a:spLocks noChangeArrowheads="1"/>
          </p:cNvSpPr>
          <p:nvPr/>
        </p:nvSpPr>
        <p:spPr bwMode="auto">
          <a:xfrm>
            <a:off x="5181600" y="26670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43" name="Straight Arrow Connector 42"/>
          <p:cNvCxnSpPr/>
          <p:nvPr/>
        </p:nvCxnSpPr>
        <p:spPr>
          <a:xfrm rot="5400000">
            <a:off x="5068094" y="2553494"/>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5219700" y="2552700"/>
            <a:ext cx="1143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3429000" y="1752600"/>
            <a:ext cx="2209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506788" y="1685926"/>
            <a:ext cx="2513012"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5264944" y="2520156"/>
            <a:ext cx="15113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6896100" y="2095500"/>
            <a:ext cx="228600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a:off x="2819400" y="1066800"/>
            <a:ext cx="45720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2895600" y="990601"/>
            <a:ext cx="58674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6200000" flipH="1">
            <a:off x="7354888" y="2401888"/>
            <a:ext cx="2894012" cy="746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a:spLocks noChangeArrowheads="1"/>
          </p:cNvSpPr>
          <p:nvPr/>
        </p:nvSpPr>
        <p:spPr bwMode="auto">
          <a:xfrm>
            <a:off x="5867400" y="3211514"/>
            <a:ext cx="381000" cy="369887"/>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66" name="Straight Connector 65"/>
          <p:cNvCxnSpPr/>
          <p:nvPr/>
        </p:nvCxnSpPr>
        <p:spPr>
          <a:xfrm rot="5400000">
            <a:off x="5791201" y="3732213"/>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019800" y="3960814"/>
            <a:ext cx="5334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a:spLocks noChangeArrowheads="1"/>
          </p:cNvSpPr>
          <p:nvPr/>
        </p:nvSpPr>
        <p:spPr bwMode="auto">
          <a:xfrm>
            <a:off x="6477000" y="3821113"/>
            <a:ext cx="685800" cy="368300"/>
          </a:xfrm>
          <a:prstGeom prst="rect">
            <a:avLst/>
          </a:prstGeom>
          <a:noFill/>
          <a:ln w="9525">
            <a:noFill/>
            <a:miter lim="800000"/>
            <a:headEnd/>
            <a:tailEnd/>
          </a:ln>
        </p:spPr>
        <p:txBody>
          <a:bodyPr>
            <a:spAutoFit/>
          </a:bodyPr>
          <a:lstStyle/>
          <a:p>
            <a:r>
              <a:rPr lang="en-US">
                <a:latin typeface="Calibri" pitchFamily="34" charset="0"/>
              </a:rPr>
              <a:t>NULL </a:t>
            </a:r>
          </a:p>
        </p:txBody>
      </p:sp>
      <p:sp>
        <p:nvSpPr>
          <p:cNvPr id="69" name="TextBox 68"/>
          <p:cNvSpPr txBox="1">
            <a:spLocks noChangeArrowheads="1"/>
          </p:cNvSpPr>
          <p:nvPr/>
        </p:nvSpPr>
        <p:spPr bwMode="auto">
          <a:xfrm>
            <a:off x="5562600" y="3897313"/>
            <a:ext cx="762000" cy="368300"/>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70" name="Straight Arrow Connector 69"/>
          <p:cNvCxnSpPr/>
          <p:nvPr/>
        </p:nvCxnSpPr>
        <p:spPr>
          <a:xfrm rot="10800000">
            <a:off x="6096000" y="3505200"/>
            <a:ext cx="1066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6172200" y="3429001"/>
            <a:ext cx="10668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a:spLocks noChangeArrowheads="1"/>
          </p:cNvSpPr>
          <p:nvPr/>
        </p:nvSpPr>
        <p:spPr bwMode="auto">
          <a:xfrm>
            <a:off x="7086600" y="3821114"/>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73" name="Straight Arrow Connector 72"/>
          <p:cNvCxnSpPr/>
          <p:nvPr/>
        </p:nvCxnSpPr>
        <p:spPr>
          <a:xfrm rot="5400000">
            <a:off x="6973094" y="37076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a:spLocks noChangeArrowheads="1"/>
          </p:cNvSpPr>
          <p:nvPr/>
        </p:nvSpPr>
        <p:spPr bwMode="auto">
          <a:xfrm>
            <a:off x="8610600" y="38100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sp>
        <p:nvSpPr>
          <p:cNvPr id="92" name="TextBox 91"/>
          <p:cNvSpPr txBox="1">
            <a:spLocks noChangeArrowheads="1"/>
          </p:cNvSpPr>
          <p:nvPr/>
        </p:nvSpPr>
        <p:spPr bwMode="auto">
          <a:xfrm>
            <a:off x="4495800" y="2220914"/>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3" name="TextBox 92"/>
          <p:cNvSpPr txBox="1">
            <a:spLocks noChangeArrowheads="1"/>
          </p:cNvSpPr>
          <p:nvPr/>
        </p:nvSpPr>
        <p:spPr bwMode="auto">
          <a:xfrm>
            <a:off x="6400800" y="33528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4" name="TextBox 93"/>
          <p:cNvSpPr txBox="1">
            <a:spLocks noChangeArrowheads="1"/>
          </p:cNvSpPr>
          <p:nvPr/>
        </p:nvSpPr>
        <p:spPr bwMode="auto">
          <a:xfrm>
            <a:off x="4648200" y="16002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5" name="TextBox 94"/>
          <p:cNvSpPr txBox="1">
            <a:spLocks noChangeArrowheads="1"/>
          </p:cNvSpPr>
          <p:nvPr/>
        </p:nvSpPr>
        <p:spPr bwMode="auto">
          <a:xfrm>
            <a:off x="5105400" y="925514"/>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54" name="TextBox 53"/>
          <p:cNvSpPr txBox="1">
            <a:spLocks noChangeArrowheads="1"/>
          </p:cNvSpPr>
          <p:nvPr/>
        </p:nvSpPr>
        <p:spPr bwMode="auto">
          <a:xfrm>
            <a:off x="4114800" y="49530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55" name="TextBox 54"/>
          <p:cNvSpPr txBox="1">
            <a:spLocks noChangeArrowheads="1"/>
          </p:cNvSpPr>
          <p:nvPr/>
        </p:nvSpPr>
        <p:spPr bwMode="auto">
          <a:xfrm>
            <a:off x="3886200" y="4964114"/>
            <a:ext cx="381000" cy="369887"/>
          </a:xfrm>
          <a:prstGeom prst="rect">
            <a:avLst/>
          </a:prstGeom>
          <a:noFill/>
          <a:ln w="9525">
            <a:noFill/>
            <a:miter lim="800000"/>
            <a:headEnd/>
            <a:tailEnd/>
          </a:ln>
        </p:spPr>
        <p:txBody>
          <a:bodyPr>
            <a:spAutoFit/>
          </a:bodyPr>
          <a:lstStyle/>
          <a:p>
            <a:r>
              <a:rPr lang="en-US">
                <a:latin typeface="Calibri" pitchFamily="34" charset="0"/>
              </a:rPr>
              <a:t>D </a:t>
            </a:r>
          </a:p>
        </p:txBody>
      </p:sp>
      <p:sp>
        <p:nvSpPr>
          <p:cNvPr id="58" name="TextBox 57"/>
          <p:cNvSpPr txBox="1">
            <a:spLocks noChangeArrowheads="1"/>
          </p:cNvSpPr>
          <p:nvPr/>
        </p:nvSpPr>
        <p:spPr bwMode="auto">
          <a:xfrm>
            <a:off x="3429000" y="4953000"/>
            <a:ext cx="381000" cy="369888"/>
          </a:xfrm>
          <a:prstGeom prst="rect">
            <a:avLst/>
          </a:prstGeom>
          <a:noFill/>
          <a:ln w="9525">
            <a:noFill/>
            <a:miter lim="800000"/>
            <a:headEnd/>
            <a:tailEnd/>
          </a:ln>
        </p:spPr>
        <p:txBody>
          <a:bodyPr>
            <a:spAutoFit/>
          </a:bodyPr>
          <a:lstStyle/>
          <a:p>
            <a:r>
              <a:rPr lang="en-US">
                <a:latin typeface="Calibri" pitchFamily="34" charset="0"/>
              </a:rPr>
              <a:t>G </a:t>
            </a:r>
          </a:p>
        </p:txBody>
      </p:sp>
      <p:sp>
        <p:nvSpPr>
          <p:cNvPr id="59" name="TextBox 58"/>
          <p:cNvSpPr txBox="1">
            <a:spLocks noChangeArrowheads="1"/>
          </p:cNvSpPr>
          <p:nvPr/>
        </p:nvSpPr>
        <p:spPr bwMode="auto">
          <a:xfrm>
            <a:off x="3657600" y="4953000"/>
            <a:ext cx="381000" cy="369888"/>
          </a:xfrm>
          <a:prstGeom prst="rect">
            <a:avLst/>
          </a:prstGeom>
          <a:noFill/>
          <a:ln w="9525">
            <a:noFill/>
            <a:miter lim="800000"/>
            <a:headEnd/>
            <a:tailEnd/>
          </a:ln>
        </p:spPr>
        <p:txBody>
          <a:bodyPr>
            <a:spAutoFit/>
          </a:bodyPr>
          <a:lstStyle/>
          <a:p>
            <a:r>
              <a:rPr lang="en-US">
                <a:latin typeface="Calibri" pitchFamily="34" charset="0"/>
              </a:rPr>
              <a:t>H </a:t>
            </a:r>
          </a:p>
        </p:txBody>
      </p:sp>
    </p:spTree>
    <p:extLst>
      <p:ext uri="{BB962C8B-B14F-4D97-AF65-F5344CB8AC3E}">
        <p14:creationId xmlns="" xmlns:p14="http://schemas.microsoft.com/office/powerpoint/2010/main" val="295180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blinds(horizontal)">
                                      <p:cBhvr>
                                        <p:cTn id="26" dur="500"/>
                                        <p:tgtEl>
                                          <p:spTgt spid="22"/>
                                        </p:tgtEl>
                                      </p:cBhvr>
                                    </p:animEffect>
                                  </p:childTnLst>
                                </p:cTn>
                              </p:par>
                              <p:par>
                                <p:cTn id="27" presetID="3" presetClass="entr" presetSubtype="1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linds(horizontal)">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linds(horizontal)">
                                      <p:cBhvr>
                                        <p:cTn id="39" dur="500"/>
                                        <p:tgtEl>
                                          <p:spTgt spid="2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linds(horizontal)">
                                      <p:cBhvr>
                                        <p:cTn id="42" dur="500"/>
                                        <p:tgtEl>
                                          <p:spTgt spid="26"/>
                                        </p:tgtEl>
                                      </p:cBhvr>
                                    </p:animEffect>
                                  </p:childTnLst>
                                </p:cTn>
                              </p:par>
                              <p:par>
                                <p:cTn id="43" presetID="3" presetClass="entr" presetSubtype="1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linds(horizontal)">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blinds(horizontal)">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blinds(horizontal)">
                                      <p:cBhvr>
                                        <p:cTn id="55" dur="500"/>
                                        <p:tgtEl>
                                          <p:spTgt spid="27"/>
                                        </p:tgtEl>
                                      </p:cBhvr>
                                    </p:animEffect>
                                  </p:childTnLst>
                                </p:cTn>
                              </p:par>
                              <p:par>
                                <p:cTn id="56" presetID="3" presetClass="entr" presetSubtype="10" fill="hold"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blinds(horizontal)">
                                      <p:cBhvr>
                                        <p:cTn id="58" dur="500"/>
                                        <p:tgtEl>
                                          <p:spTgt spid="2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blinds(horizontal)">
                                      <p:cBhvr>
                                        <p:cTn id="61" dur="500"/>
                                        <p:tgtEl>
                                          <p:spTgt spid="30"/>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blinds(horizontal)">
                                      <p:cBhvr>
                                        <p:cTn id="66" dur="500"/>
                                        <p:tgtEl>
                                          <p:spTgt spid="29"/>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92"/>
                                        </p:tgtEl>
                                        <p:attrNameLst>
                                          <p:attrName>style.visibility</p:attrName>
                                        </p:attrNameLst>
                                      </p:cBhvr>
                                      <p:to>
                                        <p:strVal val="visible"/>
                                      </p:to>
                                    </p:set>
                                    <p:animEffect transition="in" filter="blinds(horizontal)">
                                      <p:cBhvr>
                                        <p:cTn id="71" dur="500"/>
                                        <p:tgtEl>
                                          <p:spTgt spid="92"/>
                                        </p:tgtEl>
                                      </p:cBhvr>
                                    </p:animEffect>
                                  </p:childTnLst>
                                </p:cTn>
                              </p:par>
                              <p:par>
                                <p:cTn id="72" presetID="3" presetClass="entr" presetSubtype="10" fill="hold" nodeType="with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blinds(horizontal)">
                                      <p:cBhvr>
                                        <p:cTn id="74" dur="500"/>
                                        <p:tgtEl>
                                          <p:spTgt spid="34"/>
                                        </p:tgtEl>
                                      </p:cBhvr>
                                    </p:animEffect>
                                  </p:childTnLst>
                                </p:cTn>
                              </p:par>
                              <p:par>
                                <p:cTn id="75" presetID="3" presetClass="entr" presetSubtype="10" fill="hold"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blinds(horizontal)">
                                      <p:cBhvr>
                                        <p:cTn id="77" dur="500"/>
                                        <p:tgtEl>
                                          <p:spTgt spid="4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blinds(horizontal)">
                                      <p:cBhvr>
                                        <p:cTn id="82" dur="5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blinds(horizontal)">
                                      <p:cBhvr>
                                        <p:cTn id="87" dur="500"/>
                                        <p:tgtEl>
                                          <p:spTgt spid="31"/>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58"/>
                                        </p:tgtEl>
                                        <p:attrNameLst>
                                          <p:attrName>style.visibility</p:attrName>
                                        </p:attrNameLst>
                                      </p:cBhvr>
                                      <p:to>
                                        <p:strVal val="visible"/>
                                      </p:to>
                                    </p:set>
                                    <p:animEffect transition="in" filter="blinds(horizontal)">
                                      <p:cBhvr>
                                        <p:cTn id="90" dur="500"/>
                                        <p:tgtEl>
                                          <p:spTgt spid="58"/>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blinds(horizontal)">
                                      <p:cBhvr>
                                        <p:cTn id="95" dur="500"/>
                                        <p:tgtEl>
                                          <p:spTgt spid="51"/>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94"/>
                                        </p:tgtEl>
                                        <p:attrNameLst>
                                          <p:attrName>style.visibility</p:attrName>
                                        </p:attrNameLst>
                                      </p:cBhvr>
                                      <p:to>
                                        <p:strVal val="visible"/>
                                      </p:to>
                                    </p:set>
                                    <p:animEffect transition="in" filter="blinds(horizontal)">
                                      <p:cBhvr>
                                        <p:cTn id="98" dur="500"/>
                                        <p:tgtEl>
                                          <p:spTgt spid="94"/>
                                        </p:tgtEl>
                                      </p:cBhvr>
                                    </p:animEffect>
                                  </p:childTnLst>
                                </p:cTn>
                              </p:par>
                              <p:par>
                                <p:cTn id="99" presetID="3" presetClass="entr" presetSubtype="10" fill="hold" nodeType="with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blinds(horizontal)">
                                      <p:cBhvr>
                                        <p:cTn id="101" dur="500"/>
                                        <p:tgtEl>
                                          <p:spTgt spid="53"/>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65"/>
                                        </p:tgtEl>
                                        <p:attrNameLst>
                                          <p:attrName>style.visibility</p:attrName>
                                        </p:attrNameLst>
                                      </p:cBhvr>
                                      <p:to>
                                        <p:strVal val="visible"/>
                                      </p:to>
                                    </p:set>
                                    <p:animEffect transition="in" filter="blinds(horizontal)">
                                      <p:cBhvr>
                                        <p:cTn id="106" dur="500"/>
                                        <p:tgtEl>
                                          <p:spTgt spid="65"/>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66"/>
                                        </p:tgtEl>
                                        <p:attrNameLst>
                                          <p:attrName>style.visibility</p:attrName>
                                        </p:attrNameLst>
                                      </p:cBhvr>
                                      <p:to>
                                        <p:strVal val="visible"/>
                                      </p:to>
                                    </p:set>
                                    <p:animEffect transition="in" filter="blinds(horizontal)">
                                      <p:cBhvr>
                                        <p:cTn id="111" dur="500"/>
                                        <p:tgtEl>
                                          <p:spTgt spid="66"/>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69"/>
                                        </p:tgtEl>
                                        <p:attrNameLst>
                                          <p:attrName>style.visibility</p:attrName>
                                        </p:attrNameLst>
                                      </p:cBhvr>
                                      <p:to>
                                        <p:strVal val="visible"/>
                                      </p:to>
                                    </p:set>
                                    <p:animEffect transition="in" filter="blinds(horizontal)">
                                      <p:cBhvr>
                                        <p:cTn id="114" dur="500"/>
                                        <p:tgtEl>
                                          <p:spTgt spid="69"/>
                                        </p:tgtEl>
                                      </p:cBhvr>
                                    </p:animEffect>
                                  </p:childTnLst>
                                </p:cTn>
                              </p:par>
                              <p:par>
                                <p:cTn id="115" presetID="3" presetClass="entr" presetSubtype="10" fill="hold" nodeType="withEffect">
                                  <p:stCondLst>
                                    <p:cond delay="0"/>
                                  </p:stCondLst>
                                  <p:childTnLst>
                                    <p:set>
                                      <p:cBhvr>
                                        <p:cTn id="116" dur="1" fill="hold">
                                          <p:stCondLst>
                                            <p:cond delay="0"/>
                                          </p:stCondLst>
                                        </p:cTn>
                                        <p:tgtEl>
                                          <p:spTgt spid="67"/>
                                        </p:tgtEl>
                                        <p:attrNameLst>
                                          <p:attrName>style.visibility</p:attrName>
                                        </p:attrNameLst>
                                      </p:cBhvr>
                                      <p:to>
                                        <p:strVal val="visible"/>
                                      </p:to>
                                    </p:set>
                                    <p:animEffect transition="in" filter="blinds(horizontal)">
                                      <p:cBhvr>
                                        <p:cTn id="117" dur="500"/>
                                        <p:tgtEl>
                                          <p:spTgt spid="67"/>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68"/>
                                        </p:tgtEl>
                                        <p:attrNameLst>
                                          <p:attrName>style.visibility</p:attrName>
                                        </p:attrNameLst>
                                      </p:cBhvr>
                                      <p:to>
                                        <p:strVal val="visible"/>
                                      </p:to>
                                    </p:set>
                                    <p:animEffect transition="in" filter="blinds(horizontal)">
                                      <p:cBhvr>
                                        <p:cTn id="122" dur="500"/>
                                        <p:tgtEl>
                                          <p:spTgt spid="68"/>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93"/>
                                        </p:tgtEl>
                                        <p:attrNameLst>
                                          <p:attrName>style.visibility</p:attrName>
                                        </p:attrNameLst>
                                      </p:cBhvr>
                                      <p:to>
                                        <p:strVal val="visible"/>
                                      </p:to>
                                    </p:set>
                                    <p:animEffect transition="in" filter="blinds(horizontal)">
                                      <p:cBhvr>
                                        <p:cTn id="127" dur="500"/>
                                        <p:tgtEl>
                                          <p:spTgt spid="93"/>
                                        </p:tgtEl>
                                      </p:cBhvr>
                                    </p:animEffect>
                                  </p:childTnLst>
                                </p:cTn>
                              </p:par>
                              <p:par>
                                <p:cTn id="128" presetID="3" presetClass="entr" presetSubtype="10" fill="hold" nodeType="withEffect">
                                  <p:stCondLst>
                                    <p:cond delay="0"/>
                                  </p:stCondLst>
                                  <p:childTnLst>
                                    <p:set>
                                      <p:cBhvr>
                                        <p:cTn id="129" dur="1" fill="hold">
                                          <p:stCondLst>
                                            <p:cond delay="0"/>
                                          </p:stCondLst>
                                        </p:cTn>
                                        <p:tgtEl>
                                          <p:spTgt spid="71"/>
                                        </p:tgtEl>
                                        <p:attrNameLst>
                                          <p:attrName>style.visibility</p:attrName>
                                        </p:attrNameLst>
                                      </p:cBhvr>
                                      <p:to>
                                        <p:strVal val="visible"/>
                                      </p:to>
                                    </p:set>
                                    <p:animEffect transition="in" filter="blinds(horizontal)">
                                      <p:cBhvr>
                                        <p:cTn id="130" dur="500"/>
                                        <p:tgtEl>
                                          <p:spTgt spid="71"/>
                                        </p:tgtEl>
                                      </p:cBhvr>
                                    </p:animEffect>
                                  </p:childTnLst>
                                </p:cTn>
                              </p:par>
                              <p:par>
                                <p:cTn id="131" presetID="3" presetClass="entr" presetSubtype="10" fill="hold" nodeType="withEffect">
                                  <p:stCondLst>
                                    <p:cond delay="0"/>
                                  </p:stCondLst>
                                  <p:childTnLst>
                                    <p:set>
                                      <p:cBhvr>
                                        <p:cTn id="132" dur="1" fill="hold">
                                          <p:stCondLst>
                                            <p:cond delay="0"/>
                                          </p:stCondLst>
                                        </p:cTn>
                                        <p:tgtEl>
                                          <p:spTgt spid="73"/>
                                        </p:tgtEl>
                                        <p:attrNameLst>
                                          <p:attrName>style.visibility</p:attrName>
                                        </p:attrNameLst>
                                      </p:cBhvr>
                                      <p:to>
                                        <p:strVal val="visible"/>
                                      </p:to>
                                    </p:set>
                                    <p:animEffect transition="in" filter="blinds(horizontal)">
                                      <p:cBhvr>
                                        <p:cTn id="133" dur="500"/>
                                        <p:tgtEl>
                                          <p:spTgt spid="73"/>
                                        </p:tgtEl>
                                      </p:cBhvr>
                                    </p:animEffect>
                                  </p:childTnLst>
                                </p:cTn>
                              </p:par>
                            </p:childTnLst>
                          </p:cTn>
                        </p:par>
                      </p:childTnLst>
                    </p:cTn>
                  </p:par>
                  <p:par>
                    <p:cTn id="134" fill="hold">
                      <p:stCondLst>
                        <p:cond delay="indefinite"/>
                      </p:stCondLst>
                      <p:childTnLst>
                        <p:par>
                          <p:cTn id="135" fill="hold">
                            <p:stCondLst>
                              <p:cond delay="0"/>
                            </p:stCondLst>
                            <p:childTnLst>
                              <p:par>
                                <p:cTn id="136" presetID="3" presetClass="entr" presetSubtype="10" fill="hold" grpId="0" nodeType="clickEffect">
                                  <p:stCondLst>
                                    <p:cond delay="0"/>
                                  </p:stCondLst>
                                  <p:childTnLst>
                                    <p:set>
                                      <p:cBhvr>
                                        <p:cTn id="137" dur="1" fill="hold">
                                          <p:stCondLst>
                                            <p:cond delay="0"/>
                                          </p:stCondLst>
                                        </p:cTn>
                                        <p:tgtEl>
                                          <p:spTgt spid="72"/>
                                        </p:tgtEl>
                                        <p:attrNameLst>
                                          <p:attrName>style.visibility</p:attrName>
                                        </p:attrNameLst>
                                      </p:cBhvr>
                                      <p:to>
                                        <p:strVal val="visible"/>
                                      </p:to>
                                    </p:set>
                                    <p:animEffect transition="in" filter="blinds(horizontal)">
                                      <p:cBhvr>
                                        <p:cTn id="138" dur="500"/>
                                        <p:tgtEl>
                                          <p:spTgt spid="72"/>
                                        </p:tgtEl>
                                      </p:cBhvr>
                                    </p:animEffect>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nodeType="clickEffect">
                                  <p:stCondLst>
                                    <p:cond delay="0"/>
                                  </p:stCondLst>
                                  <p:childTnLst>
                                    <p:set>
                                      <p:cBhvr>
                                        <p:cTn id="142" dur="1" fill="hold">
                                          <p:stCondLst>
                                            <p:cond delay="0"/>
                                          </p:stCondLst>
                                        </p:cTn>
                                        <p:tgtEl>
                                          <p:spTgt spid="70"/>
                                        </p:tgtEl>
                                        <p:attrNameLst>
                                          <p:attrName>style.visibility</p:attrName>
                                        </p:attrNameLst>
                                      </p:cBhvr>
                                      <p:to>
                                        <p:strVal val="visible"/>
                                      </p:to>
                                    </p:set>
                                    <p:animEffect transition="in" filter="blinds(horizontal)">
                                      <p:cBhvr>
                                        <p:cTn id="143" dur="500"/>
                                        <p:tgtEl>
                                          <p:spTgt spid="70"/>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59"/>
                                        </p:tgtEl>
                                        <p:attrNameLst>
                                          <p:attrName>style.visibility</p:attrName>
                                        </p:attrNameLst>
                                      </p:cBhvr>
                                      <p:to>
                                        <p:strVal val="visible"/>
                                      </p:to>
                                    </p:set>
                                    <p:animEffect transition="in" filter="blinds(horizontal)">
                                      <p:cBhvr>
                                        <p:cTn id="146" dur="500"/>
                                        <p:tgtEl>
                                          <p:spTgt spid="59"/>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nodeType="clickEffect">
                                  <p:stCondLst>
                                    <p:cond delay="0"/>
                                  </p:stCondLst>
                                  <p:childTnLst>
                                    <p:set>
                                      <p:cBhvr>
                                        <p:cTn id="150" dur="1" fill="hold">
                                          <p:stCondLst>
                                            <p:cond delay="0"/>
                                          </p:stCondLst>
                                        </p:cTn>
                                        <p:tgtEl>
                                          <p:spTgt spid="45"/>
                                        </p:tgtEl>
                                        <p:attrNameLst>
                                          <p:attrName>style.visibility</p:attrName>
                                        </p:attrNameLst>
                                      </p:cBhvr>
                                      <p:to>
                                        <p:strVal val="visible"/>
                                      </p:to>
                                    </p:set>
                                    <p:animEffect transition="in" filter="blinds(horizontal)">
                                      <p:cBhvr>
                                        <p:cTn id="151" dur="500"/>
                                        <p:tgtEl>
                                          <p:spTgt spid="45"/>
                                        </p:tgtEl>
                                      </p:cBhvr>
                                    </p:animEffect>
                                  </p:childTnLst>
                                </p:cTn>
                              </p:par>
                              <p:par>
                                <p:cTn id="152" presetID="3" presetClass="entr" presetSubtype="10" fill="hold" nodeType="withEffect">
                                  <p:stCondLst>
                                    <p:cond delay="0"/>
                                  </p:stCondLst>
                                  <p:childTnLst>
                                    <p:set>
                                      <p:cBhvr>
                                        <p:cTn id="153" dur="1" fill="hold">
                                          <p:stCondLst>
                                            <p:cond delay="0"/>
                                          </p:stCondLst>
                                        </p:cTn>
                                        <p:tgtEl>
                                          <p:spTgt spid="47"/>
                                        </p:tgtEl>
                                        <p:attrNameLst>
                                          <p:attrName>style.visibility</p:attrName>
                                        </p:attrNameLst>
                                      </p:cBhvr>
                                      <p:to>
                                        <p:strVal val="visible"/>
                                      </p:to>
                                    </p:set>
                                    <p:animEffect transition="in" filter="blinds(horizontal)">
                                      <p:cBhvr>
                                        <p:cTn id="154" dur="500"/>
                                        <p:tgtEl>
                                          <p:spTgt spid="47"/>
                                        </p:tgtEl>
                                      </p:cBhvr>
                                    </p:animEffect>
                                  </p:childTnLst>
                                </p:cTn>
                              </p:par>
                              <p:par>
                                <p:cTn id="155" presetID="3" presetClass="entr" presetSubtype="10" fill="hold" grpId="0" nodeType="withEffect">
                                  <p:stCondLst>
                                    <p:cond delay="0"/>
                                  </p:stCondLst>
                                  <p:childTnLst>
                                    <p:set>
                                      <p:cBhvr>
                                        <p:cTn id="156" dur="1" fill="hold">
                                          <p:stCondLst>
                                            <p:cond delay="0"/>
                                          </p:stCondLst>
                                        </p:cTn>
                                        <p:tgtEl>
                                          <p:spTgt spid="55"/>
                                        </p:tgtEl>
                                        <p:attrNameLst>
                                          <p:attrName>style.visibility</p:attrName>
                                        </p:attrNameLst>
                                      </p:cBhvr>
                                      <p:to>
                                        <p:strVal val="visible"/>
                                      </p:to>
                                    </p:set>
                                    <p:animEffect transition="in" filter="blinds(horizontal)">
                                      <p:cBhvr>
                                        <p:cTn id="157" dur="500"/>
                                        <p:tgtEl>
                                          <p:spTgt spid="55"/>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nodeType="clickEffect">
                                  <p:stCondLst>
                                    <p:cond delay="0"/>
                                  </p:stCondLst>
                                  <p:childTnLst>
                                    <p:set>
                                      <p:cBhvr>
                                        <p:cTn id="161" dur="1" fill="hold">
                                          <p:stCondLst>
                                            <p:cond delay="0"/>
                                          </p:stCondLst>
                                        </p:cTn>
                                        <p:tgtEl>
                                          <p:spTgt spid="60"/>
                                        </p:tgtEl>
                                        <p:attrNameLst>
                                          <p:attrName>style.visibility</p:attrName>
                                        </p:attrNameLst>
                                      </p:cBhvr>
                                      <p:to>
                                        <p:strVal val="visible"/>
                                      </p:to>
                                    </p:set>
                                    <p:animEffect transition="in" filter="blinds(horizontal)">
                                      <p:cBhvr>
                                        <p:cTn id="162" dur="500"/>
                                        <p:tgtEl>
                                          <p:spTgt spid="60"/>
                                        </p:tgtEl>
                                      </p:cBhvr>
                                    </p:animEffect>
                                  </p:childTnLst>
                                </p:cTn>
                              </p:par>
                              <p:par>
                                <p:cTn id="163" presetID="3" presetClass="entr" presetSubtype="10" fill="hold" grpId="0" nodeType="withEffect">
                                  <p:stCondLst>
                                    <p:cond delay="0"/>
                                  </p:stCondLst>
                                  <p:childTnLst>
                                    <p:set>
                                      <p:cBhvr>
                                        <p:cTn id="164" dur="1" fill="hold">
                                          <p:stCondLst>
                                            <p:cond delay="0"/>
                                          </p:stCondLst>
                                        </p:cTn>
                                        <p:tgtEl>
                                          <p:spTgt spid="95"/>
                                        </p:tgtEl>
                                        <p:attrNameLst>
                                          <p:attrName>style.visibility</p:attrName>
                                        </p:attrNameLst>
                                      </p:cBhvr>
                                      <p:to>
                                        <p:strVal val="visible"/>
                                      </p:to>
                                    </p:set>
                                    <p:animEffect transition="in" filter="blinds(horizontal)">
                                      <p:cBhvr>
                                        <p:cTn id="165" dur="500"/>
                                        <p:tgtEl>
                                          <p:spTgt spid="95"/>
                                        </p:tgtEl>
                                      </p:cBhvr>
                                    </p:animEffect>
                                  </p:childTnLst>
                                </p:cTn>
                              </p:par>
                              <p:par>
                                <p:cTn id="166" presetID="3" presetClass="entr" presetSubtype="10" fill="hold" nodeType="withEffect">
                                  <p:stCondLst>
                                    <p:cond delay="0"/>
                                  </p:stCondLst>
                                  <p:childTnLst>
                                    <p:set>
                                      <p:cBhvr>
                                        <p:cTn id="167" dur="1" fill="hold">
                                          <p:stCondLst>
                                            <p:cond delay="0"/>
                                          </p:stCondLst>
                                        </p:cTn>
                                        <p:tgtEl>
                                          <p:spTgt spid="61"/>
                                        </p:tgtEl>
                                        <p:attrNameLst>
                                          <p:attrName>style.visibility</p:attrName>
                                        </p:attrNameLst>
                                      </p:cBhvr>
                                      <p:to>
                                        <p:strVal val="visible"/>
                                      </p:to>
                                    </p:set>
                                    <p:animEffect transition="in" filter="blinds(horizontal)">
                                      <p:cBhvr>
                                        <p:cTn id="168" dur="500"/>
                                        <p:tgtEl>
                                          <p:spTgt spid="61"/>
                                        </p:tgtEl>
                                      </p:cBhvr>
                                    </p:animEffect>
                                  </p:childTnLst>
                                </p:cTn>
                              </p:par>
                            </p:childTnLst>
                          </p:cTn>
                        </p:par>
                      </p:childTnLst>
                    </p:cTn>
                  </p:par>
                  <p:par>
                    <p:cTn id="169" fill="hold">
                      <p:stCondLst>
                        <p:cond delay="indefinite"/>
                      </p:stCondLst>
                      <p:childTnLst>
                        <p:par>
                          <p:cTn id="170" fill="hold">
                            <p:stCondLst>
                              <p:cond delay="0"/>
                            </p:stCondLst>
                            <p:childTnLst>
                              <p:par>
                                <p:cTn id="171" presetID="3" presetClass="entr" presetSubtype="10" fill="hold" grpId="0" nodeType="clickEffect">
                                  <p:stCondLst>
                                    <p:cond delay="0"/>
                                  </p:stCondLst>
                                  <p:childTnLst>
                                    <p:set>
                                      <p:cBhvr>
                                        <p:cTn id="172" dur="1" fill="hold">
                                          <p:stCondLst>
                                            <p:cond delay="0"/>
                                          </p:stCondLst>
                                        </p:cTn>
                                        <p:tgtEl>
                                          <p:spTgt spid="82"/>
                                        </p:tgtEl>
                                        <p:attrNameLst>
                                          <p:attrName>style.visibility</p:attrName>
                                        </p:attrNameLst>
                                      </p:cBhvr>
                                      <p:to>
                                        <p:strVal val="visible"/>
                                      </p:to>
                                    </p:set>
                                    <p:animEffect transition="in" filter="blinds(horizontal)">
                                      <p:cBhvr>
                                        <p:cTn id="173" dur="500"/>
                                        <p:tgtEl>
                                          <p:spTgt spid="82"/>
                                        </p:tgtEl>
                                      </p:cBhvr>
                                    </p:animEffect>
                                  </p:childTnLst>
                                </p:cTn>
                              </p:par>
                            </p:childTnLst>
                          </p:cTn>
                        </p:par>
                      </p:childTnLst>
                    </p:cTn>
                  </p:par>
                  <p:par>
                    <p:cTn id="174" fill="hold">
                      <p:stCondLst>
                        <p:cond delay="indefinite"/>
                      </p:stCondLst>
                      <p:childTnLst>
                        <p:par>
                          <p:cTn id="175" fill="hold">
                            <p:stCondLst>
                              <p:cond delay="0"/>
                            </p:stCondLst>
                            <p:childTnLst>
                              <p:par>
                                <p:cTn id="176" presetID="3" presetClass="entr" presetSubtype="10" fill="hold" grpId="0" nodeType="clickEffect">
                                  <p:stCondLst>
                                    <p:cond delay="0"/>
                                  </p:stCondLst>
                                  <p:childTnLst>
                                    <p:set>
                                      <p:cBhvr>
                                        <p:cTn id="177" dur="1" fill="hold">
                                          <p:stCondLst>
                                            <p:cond delay="0"/>
                                          </p:stCondLst>
                                        </p:cTn>
                                        <p:tgtEl>
                                          <p:spTgt spid="54"/>
                                        </p:tgtEl>
                                        <p:attrNameLst>
                                          <p:attrName>style.visibility</p:attrName>
                                        </p:attrNameLst>
                                      </p:cBhvr>
                                      <p:to>
                                        <p:strVal val="visible"/>
                                      </p:to>
                                    </p:set>
                                    <p:animEffect transition="in" filter="blinds(horizontal)">
                                      <p:cBhvr>
                                        <p:cTn id="178" dur="500"/>
                                        <p:tgtEl>
                                          <p:spTgt spid="54"/>
                                        </p:tgtEl>
                                      </p:cBhvr>
                                    </p:animEffect>
                                  </p:childTnLst>
                                </p:cTn>
                              </p:par>
                              <p:par>
                                <p:cTn id="179" presetID="3" presetClass="entr" presetSubtype="10" fill="hold" nodeType="withEffect">
                                  <p:stCondLst>
                                    <p:cond delay="0"/>
                                  </p:stCondLst>
                                  <p:childTnLst>
                                    <p:set>
                                      <p:cBhvr>
                                        <p:cTn id="180" dur="1" fill="hold">
                                          <p:stCondLst>
                                            <p:cond delay="0"/>
                                          </p:stCondLst>
                                        </p:cTn>
                                        <p:tgtEl>
                                          <p:spTgt spid="56"/>
                                        </p:tgtEl>
                                        <p:attrNameLst>
                                          <p:attrName>style.visibility</p:attrName>
                                        </p:attrNameLst>
                                      </p:cBhvr>
                                      <p:to>
                                        <p:strVal val="visible"/>
                                      </p:to>
                                    </p:set>
                                    <p:animEffect transition="in" filter="blinds(horizontal)">
                                      <p:cBhvr>
                                        <p:cTn id="181" dur="500"/>
                                        <p:tgtEl>
                                          <p:spTgt spid="56"/>
                                        </p:tgtEl>
                                      </p:cBhvr>
                                    </p:animEffect>
                                  </p:childTnLst>
                                </p:cTn>
                              </p:par>
                              <p:par>
                                <p:cTn id="182" presetID="3" presetClass="entr" presetSubtype="10" fill="hold" nodeType="withEffect">
                                  <p:stCondLst>
                                    <p:cond delay="0"/>
                                  </p:stCondLst>
                                  <p:childTnLst>
                                    <p:set>
                                      <p:cBhvr>
                                        <p:cTn id="183" dur="1" fill="hold">
                                          <p:stCondLst>
                                            <p:cond delay="0"/>
                                          </p:stCondLst>
                                        </p:cTn>
                                        <p:tgtEl>
                                          <p:spTgt spid="57"/>
                                        </p:tgtEl>
                                        <p:attrNameLst>
                                          <p:attrName>style.visibility</p:attrName>
                                        </p:attrNameLst>
                                      </p:cBhvr>
                                      <p:to>
                                        <p:strVal val="visible"/>
                                      </p:to>
                                    </p:set>
                                    <p:animEffect transition="in" filter="blinds(horizontal)">
                                      <p:cBhvr>
                                        <p:cTn id="18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21" grpId="0"/>
      <p:bldP spid="22" grpId="0"/>
      <p:bldP spid="25" grpId="0"/>
      <p:bldP spid="26" grpId="0"/>
      <p:bldP spid="29" grpId="0"/>
      <p:bldP spid="30" grpId="0"/>
      <p:bldP spid="42" grpId="0"/>
      <p:bldP spid="65" grpId="0"/>
      <p:bldP spid="68" grpId="0"/>
      <p:bldP spid="69" grpId="0"/>
      <p:bldP spid="72" grpId="0"/>
      <p:bldP spid="82" grpId="0"/>
      <p:bldP spid="92" grpId="0"/>
      <p:bldP spid="93" grpId="0"/>
      <p:bldP spid="94" grpId="0"/>
      <p:bldP spid="95" grpId="0"/>
      <p:bldP spid="54" grpId="0"/>
      <p:bldP spid="55" grpId="0"/>
      <p:bldP spid="58" grpId="0"/>
      <p:bldP spid="5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Content Placeholder 3"/>
          <p:cNvSpPr>
            <a:spLocks noGrp="1"/>
          </p:cNvSpPr>
          <p:nvPr>
            <p:ph idx="1"/>
          </p:nvPr>
        </p:nvSpPr>
        <p:spPr>
          <a:xfrm>
            <a:off x="1676400" y="2115831"/>
            <a:ext cx="8839200" cy="7417415"/>
          </a:xfrm>
        </p:spPr>
        <p:txBody>
          <a:bodyPr>
            <a:spAutoFit/>
          </a:bodyPr>
          <a:lstStyle/>
          <a:p>
            <a:pPr>
              <a:buFont typeface="Arial" charset="0"/>
              <a:buNone/>
            </a:pPr>
            <a:r>
              <a:rPr lang="en-US" sz="2800">
                <a:latin typeface="Times New Roman" pitchFamily="18" charset="0"/>
                <a:cs typeface="Times New Roman" pitchFamily="18" charset="0"/>
              </a:rPr>
              <a:t>																																																																																											</a:t>
            </a:r>
          </a:p>
          <a:p>
            <a:pPr>
              <a:buFont typeface="Arial" charset="0"/>
              <a:buNone/>
            </a:pPr>
            <a:r>
              <a:rPr lang="en-US" sz="2800">
                <a:latin typeface="Times New Roman" pitchFamily="18" charset="0"/>
                <a:cs typeface="Times New Roman" pitchFamily="18" charset="0"/>
              </a:rPr>
              <a:t>			</a:t>
            </a:r>
          </a:p>
          <a:p>
            <a:pPr>
              <a:buFont typeface="Arial" charset="0"/>
              <a:buNone/>
            </a:pPr>
            <a:r>
              <a:rPr lang="en-US" sz="2800">
                <a:latin typeface="Times New Roman" pitchFamily="18" charset="0"/>
                <a:cs typeface="Times New Roman" pitchFamily="18" charset="0"/>
              </a:rPr>
              <a:t>			Traversing right subtree of A in postorder</a:t>
            </a:r>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r>
              <a:rPr lang="en-US" smtClean="0"/>
              <a:t> </a:t>
            </a:r>
          </a:p>
        </p:txBody>
      </p:sp>
      <p:cxnSp>
        <p:nvCxnSpPr>
          <p:cNvPr id="5" name="Straight Connector 4"/>
          <p:cNvCxnSpPr/>
          <p:nvPr/>
        </p:nvCxnSpPr>
        <p:spPr>
          <a:xfrm rot="5400000">
            <a:off x="1905001" y="762001"/>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133600" y="9906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2590800" y="849314"/>
            <a:ext cx="381000" cy="369887"/>
          </a:xfrm>
          <a:prstGeom prst="rect">
            <a:avLst/>
          </a:prstGeom>
          <a:noFill/>
          <a:ln w="9525">
            <a:noFill/>
            <a:miter lim="800000"/>
            <a:headEnd/>
            <a:tailEnd/>
          </a:ln>
        </p:spPr>
        <p:txBody>
          <a:bodyPr>
            <a:spAutoFit/>
          </a:bodyPr>
          <a:lstStyle/>
          <a:p>
            <a:r>
              <a:rPr lang="en-US">
                <a:latin typeface="Calibri" pitchFamily="34" charset="0"/>
              </a:rPr>
              <a:t>C </a:t>
            </a:r>
          </a:p>
        </p:txBody>
      </p:sp>
      <p:sp>
        <p:nvSpPr>
          <p:cNvPr id="50181" name="TextBox 11"/>
          <p:cNvSpPr txBox="1">
            <a:spLocks noChangeArrowheads="1"/>
          </p:cNvSpPr>
          <p:nvPr/>
        </p:nvSpPr>
        <p:spPr bwMode="auto">
          <a:xfrm>
            <a:off x="1981200" y="2286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13" name="TextBox 12"/>
          <p:cNvSpPr txBox="1">
            <a:spLocks noChangeArrowheads="1"/>
          </p:cNvSpPr>
          <p:nvPr/>
        </p:nvSpPr>
        <p:spPr bwMode="auto">
          <a:xfrm>
            <a:off x="1676400" y="925514"/>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cxnSp>
        <p:nvCxnSpPr>
          <p:cNvPr id="19" name="Straight Connector 18"/>
          <p:cNvCxnSpPr/>
          <p:nvPr/>
        </p:nvCxnSpPr>
        <p:spPr>
          <a:xfrm rot="5400000">
            <a:off x="2514601" y="1371601"/>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743200" y="16002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3200400" y="1458914"/>
            <a:ext cx="381000" cy="369887"/>
          </a:xfrm>
          <a:prstGeom prst="rect">
            <a:avLst/>
          </a:prstGeom>
          <a:noFill/>
          <a:ln w="9525">
            <a:noFill/>
            <a:miter lim="800000"/>
            <a:headEnd/>
            <a:tailEnd/>
          </a:ln>
        </p:spPr>
        <p:txBody>
          <a:bodyPr>
            <a:spAutoFit/>
          </a:bodyPr>
          <a:lstStyle/>
          <a:p>
            <a:r>
              <a:rPr lang="en-US">
                <a:latin typeface="Calibri" pitchFamily="34" charset="0"/>
              </a:rPr>
              <a:t>E </a:t>
            </a:r>
          </a:p>
        </p:txBody>
      </p:sp>
      <p:sp>
        <p:nvSpPr>
          <p:cNvPr id="22" name="TextBox 21"/>
          <p:cNvSpPr txBox="1">
            <a:spLocks noChangeArrowheads="1"/>
          </p:cNvSpPr>
          <p:nvPr/>
        </p:nvSpPr>
        <p:spPr bwMode="auto">
          <a:xfrm>
            <a:off x="2286000" y="1535114"/>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3" name="Straight Connector 22"/>
          <p:cNvCxnSpPr/>
          <p:nvPr/>
        </p:nvCxnSpPr>
        <p:spPr>
          <a:xfrm rot="5400000">
            <a:off x="3124201" y="1981201"/>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352800" y="2209800"/>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2895600" y="2144714"/>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51" name="Straight Connector 50"/>
          <p:cNvCxnSpPr/>
          <p:nvPr/>
        </p:nvCxnSpPr>
        <p:spPr>
          <a:xfrm flipV="1">
            <a:off x="3506788" y="1676401"/>
            <a:ext cx="1293812"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4267994" y="2209006"/>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6134100" y="1485900"/>
            <a:ext cx="9906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a:off x="2819400" y="1066800"/>
            <a:ext cx="3352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2895600" y="990601"/>
            <a:ext cx="4267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6200000" flipH="1">
            <a:off x="6477000" y="1676400"/>
            <a:ext cx="14478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a:spLocks noChangeArrowheads="1"/>
          </p:cNvSpPr>
          <p:nvPr/>
        </p:nvSpPr>
        <p:spPr bwMode="auto">
          <a:xfrm>
            <a:off x="4648200" y="2679700"/>
            <a:ext cx="381000" cy="369888"/>
          </a:xfrm>
          <a:prstGeom prst="rect">
            <a:avLst/>
          </a:prstGeom>
          <a:noFill/>
          <a:ln w="9525">
            <a:noFill/>
            <a:miter lim="800000"/>
            <a:headEnd/>
            <a:tailEnd/>
          </a:ln>
        </p:spPr>
        <p:txBody>
          <a:bodyPr>
            <a:spAutoFit/>
          </a:bodyPr>
          <a:lstStyle/>
          <a:p>
            <a:r>
              <a:rPr lang="en-US">
                <a:latin typeface="Calibri" pitchFamily="34" charset="0"/>
              </a:rPr>
              <a:t>I </a:t>
            </a:r>
          </a:p>
        </p:txBody>
      </p:sp>
      <p:cxnSp>
        <p:nvCxnSpPr>
          <p:cNvPr id="66" name="Straight Connector 65"/>
          <p:cNvCxnSpPr/>
          <p:nvPr/>
        </p:nvCxnSpPr>
        <p:spPr>
          <a:xfrm rot="5400000">
            <a:off x="4572001" y="3200401"/>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800600" y="34290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a:spLocks noChangeArrowheads="1"/>
          </p:cNvSpPr>
          <p:nvPr/>
        </p:nvSpPr>
        <p:spPr bwMode="auto">
          <a:xfrm>
            <a:off x="3505200" y="2144714"/>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sp>
        <p:nvSpPr>
          <p:cNvPr id="69" name="TextBox 68"/>
          <p:cNvSpPr txBox="1">
            <a:spLocks noChangeArrowheads="1"/>
          </p:cNvSpPr>
          <p:nvPr/>
        </p:nvSpPr>
        <p:spPr bwMode="auto">
          <a:xfrm>
            <a:off x="4343400" y="3363914"/>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70" name="Straight Arrow Connector 69"/>
          <p:cNvCxnSpPr/>
          <p:nvPr/>
        </p:nvCxnSpPr>
        <p:spPr>
          <a:xfrm rot="10800000">
            <a:off x="3429000" y="1752600"/>
            <a:ext cx="12954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4953000" y="2897189"/>
            <a:ext cx="10668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a:spLocks noChangeArrowheads="1"/>
          </p:cNvSpPr>
          <p:nvPr/>
        </p:nvSpPr>
        <p:spPr bwMode="auto">
          <a:xfrm>
            <a:off x="5867400" y="32893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73" name="Straight Arrow Connector 72"/>
          <p:cNvCxnSpPr/>
          <p:nvPr/>
        </p:nvCxnSpPr>
        <p:spPr>
          <a:xfrm rot="5400000">
            <a:off x="5753894" y="31742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a:spLocks noChangeArrowheads="1"/>
          </p:cNvSpPr>
          <p:nvPr/>
        </p:nvSpPr>
        <p:spPr bwMode="auto">
          <a:xfrm>
            <a:off x="5181600" y="2820988"/>
            <a:ext cx="762000" cy="368300"/>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4" name="TextBox 93"/>
          <p:cNvSpPr txBox="1">
            <a:spLocks noChangeArrowheads="1"/>
          </p:cNvSpPr>
          <p:nvPr/>
        </p:nvSpPr>
        <p:spPr bwMode="auto">
          <a:xfrm>
            <a:off x="4038600" y="16764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5" name="TextBox 94"/>
          <p:cNvSpPr txBox="1">
            <a:spLocks noChangeArrowheads="1"/>
          </p:cNvSpPr>
          <p:nvPr/>
        </p:nvSpPr>
        <p:spPr bwMode="auto">
          <a:xfrm>
            <a:off x="5105400" y="925514"/>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54" name="TextBox 53"/>
          <p:cNvSpPr txBox="1">
            <a:spLocks noChangeArrowheads="1"/>
          </p:cNvSpPr>
          <p:nvPr/>
        </p:nvSpPr>
        <p:spPr bwMode="auto">
          <a:xfrm>
            <a:off x="5257800" y="32766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sp>
        <p:nvSpPr>
          <p:cNvPr id="75" name="TextBox 74"/>
          <p:cNvSpPr txBox="1">
            <a:spLocks noChangeArrowheads="1"/>
          </p:cNvSpPr>
          <p:nvPr/>
        </p:nvSpPr>
        <p:spPr bwMode="auto">
          <a:xfrm>
            <a:off x="7086600" y="23622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cxnSp>
        <p:nvCxnSpPr>
          <p:cNvPr id="76" name="Straight Connector 75"/>
          <p:cNvCxnSpPr/>
          <p:nvPr/>
        </p:nvCxnSpPr>
        <p:spPr>
          <a:xfrm rot="5400000">
            <a:off x="7010401" y="2882901"/>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239000" y="3113089"/>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a:spLocks noChangeArrowheads="1"/>
          </p:cNvSpPr>
          <p:nvPr/>
        </p:nvSpPr>
        <p:spPr bwMode="auto">
          <a:xfrm>
            <a:off x="6781800" y="3048000"/>
            <a:ext cx="762000" cy="369888"/>
          </a:xfrm>
          <a:prstGeom prst="rect">
            <a:avLst/>
          </a:prstGeom>
          <a:noFill/>
          <a:ln w="9525">
            <a:noFill/>
            <a:miter lim="800000"/>
            <a:headEnd/>
            <a:tailEnd/>
          </a:ln>
        </p:spPr>
        <p:txBody>
          <a:bodyPr>
            <a:spAutoFit/>
          </a:bodyPr>
          <a:lstStyle/>
          <a:p>
            <a:r>
              <a:rPr lang="en-US">
                <a:latin typeface="Calibri" pitchFamily="34" charset="0"/>
              </a:rPr>
              <a:t>left </a:t>
            </a:r>
          </a:p>
        </p:txBody>
      </p:sp>
      <p:sp>
        <p:nvSpPr>
          <p:cNvPr id="79" name="TextBox 78"/>
          <p:cNvSpPr txBox="1">
            <a:spLocks noChangeArrowheads="1"/>
          </p:cNvSpPr>
          <p:nvPr/>
        </p:nvSpPr>
        <p:spPr bwMode="auto">
          <a:xfrm>
            <a:off x="7696200" y="2960688"/>
            <a:ext cx="685800" cy="368300"/>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80" name="Straight Arrow Connector 79"/>
          <p:cNvCxnSpPr/>
          <p:nvPr/>
        </p:nvCxnSpPr>
        <p:spPr>
          <a:xfrm rot="10800000">
            <a:off x="7315200" y="2590800"/>
            <a:ext cx="12192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7316789" y="2514601"/>
            <a:ext cx="1292225"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5400000">
            <a:off x="8306594" y="2818606"/>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a:spLocks noChangeArrowheads="1"/>
          </p:cNvSpPr>
          <p:nvPr/>
        </p:nvSpPr>
        <p:spPr bwMode="auto">
          <a:xfrm>
            <a:off x="7847013" y="25146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85" name="TextBox 84"/>
          <p:cNvSpPr txBox="1">
            <a:spLocks noChangeArrowheads="1"/>
          </p:cNvSpPr>
          <p:nvPr/>
        </p:nvSpPr>
        <p:spPr bwMode="auto">
          <a:xfrm>
            <a:off x="8458200" y="30480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86" name="Straight Arrow Connector 85"/>
          <p:cNvCxnSpPr/>
          <p:nvPr/>
        </p:nvCxnSpPr>
        <p:spPr>
          <a:xfrm rot="10800000">
            <a:off x="4800600" y="2895600"/>
            <a:ext cx="11430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a:spLocks noChangeArrowheads="1"/>
          </p:cNvSpPr>
          <p:nvPr/>
        </p:nvSpPr>
        <p:spPr bwMode="auto">
          <a:xfrm>
            <a:off x="3657600" y="4506914"/>
            <a:ext cx="381000" cy="369887"/>
          </a:xfrm>
          <a:prstGeom prst="rect">
            <a:avLst/>
          </a:prstGeom>
          <a:noFill/>
          <a:ln w="9525">
            <a:noFill/>
            <a:miter lim="800000"/>
            <a:headEnd/>
            <a:tailEnd/>
          </a:ln>
        </p:spPr>
        <p:txBody>
          <a:bodyPr>
            <a:spAutoFit/>
          </a:bodyPr>
          <a:lstStyle/>
          <a:p>
            <a:r>
              <a:rPr lang="en-US">
                <a:latin typeface="Calibri" pitchFamily="34" charset="0"/>
              </a:rPr>
              <a:t>I </a:t>
            </a:r>
          </a:p>
        </p:txBody>
      </p:sp>
      <p:sp>
        <p:nvSpPr>
          <p:cNvPr id="46" name="TextBox 45"/>
          <p:cNvSpPr txBox="1">
            <a:spLocks noChangeArrowheads="1"/>
          </p:cNvSpPr>
          <p:nvPr/>
        </p:nvSpPr>
        <p:spPr bwMode="auto">
          <a:xfrm>
            <a:off x="3810000" y="44958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47" name="TextBox 46"/>
          <p:cNvSpPr txBox="1">
            <a:spLocks noChangeArrowheads="1"/>
          </p:cNvSpPr>
          <p:nvPr/>
        </p:nvSpPr>
        <p:spPr bwMode="auto">
          <a:xfrm>
            <a:off x="4038600" y="4506914"/>
            <a:ext cx="381000" cy="369887"/>
          </a:xfrm>
          <a:prstGeom prst="rect">
            <a:avLst/>
          </a:prstGeom>
          <a:noFill/>
          <a:ln w="9525">
            <a:noFill/>
            <a:miter lim="800000"/>
            <a:headEnd/>
            <a:tailEnd/>
          </a:ln>
        </p:spPr>
        <p:txBody>
          <a:bodyPr>
            <a:spAutoFit/>
          </a:bodyPr>
          <a:lstStyle/>
          <a:p>
            <a:r>
              <a:rPr lang="en-US">
                <a:latin typeface="Calibri" pitchFamily="34" charset="0"/>
              </a:rPr>
              <a:t>F </a:t>
            </a:r>
          </a:p>
        </p:txBody>
      </p:sp>
      <p:sp>
        <p:nvSpPr>
          <p:cNvPr id="48" name="TextBox 47"/>
          <p:cNvSpPr txBox="1">
            <a:spLocks noChangeArrowheads="1"/>
          </p:cNvSpPr>
          <p:nvPr/>
        </p:nvSpPr>
        <p:spPr bwMode="auto">
          <a:xfrm>
            <a:off x="4191000" y="4506914"/>
            <a:ext cx="381000" cy="369887"/>
          </a:xfrm>
          <a:prstGeom prst="rect">
            <a:avLst/>
          </a:prstGeom>
          <a:noFill/>
          <a:ln w="9525">
            <a:noFill/>
            <a:miter lim="800000"/>
            <a:headEnd/>
            <a:tailEnd/>
          </a:ln>
        </p:spPr>
        <p:txBody>
          <a:bodyPr>
            <a:spAutoFit/>
          </a:bodyPr>
          <a:lstStyle/>
          <a:p>
            <a:r>
              <a:rPr lang="en-US">
                <a:latin typeface="Calibri" pitchFamily="34" charset="0"/>
              </a:rPr>
              <a:t>C </a:t>
            </a:r>
          </a:p>
        </p:txBody>
      </p:sp>
      <p:sp>
        <p:nvSpPr>
          <p:cNvPr id="49" name="TextBox 48"/>
          <p:cNvSpPr txBox="1">
            <a:spLocks noChangeArrowheads="1"/>
          </p:cNvSpPr>
          <p:nvPr/>
        </p:nvSpPr>
        <p:spPr bwMode="auto">
          <a:xfrm>
            <a:off x="4343400" y="44958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63" name="Straight Arrow Connector 62"/>
          <p:cNvCxnSpPr/>
          <p:nvPr/>
        </p:nvCxnSpPr>
        <p:spPr>
          <a:xfrm rot="10800000">
            <a:off x="2209800" y="457200"/>
            <a:ext cx="4572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05562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blinds(horizontal)">
                                      <p:cBhvr>
                                        <p:cTn id="26" dur="500"/>
                                        <p:tgtEl>
                                          <p:spTgt spid="22"/>
                                        </p:tgtEl>
                                      </p:cBhvr>
                                    </p:animEffect>
                                  </p:childTnLst>
                                </p:cTn>
                              </p:par>
                              <p:par>
                                <p:cTn id="27" presetID="3" presetClass="entr" presetSubtype="1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linds(horizontal)">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linds(horizontal)">
                                      <p:cBhvr>
                                        <p:cTn id="39" dur="500"/>
                                        <p:tgtEl>
                                          <p:spTgt spid="2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linds(horizontal)">
                                      <p:cBhvr>
                                        <p:cTn id="42" dur="500"/>
                                        <p:tgtEl>
                                          <p:spTgt spid="26"/>
                                        </p:tgtEl>
                                      </p:cBhvr>
                                    </p:animEffect>
                                  </p:childTnLst>
                                </p:cTn>
                              </p:par>
                              <p:par>
                                <p:cTn id="43" presetID="3" presetClass="entr" presetSubtype="1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linds(horizontal)">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blinds(horizontal)">
                                      <p:cBhvr>
                                        <p:cTn id="50" dur="500"/>
                                        <p:tgtEl>
                                          <p:spTgt spid="68"/>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94"/>
                                        </p:tgtEl>
                                        <p:attrNameLst>
                                          <p:attrName>style.visibility</p:attrName>
                                        </p:attrNameLst>
                                      </p:cBhvr>
                                      <p:to>
                                        <p:strVal val="visible"/>
                                      </p:to>
                                    </p:set>
                                    <p:animEffect transition="in" filter="blinds(horizontal)">
                                      <p:cBhvr>
                                        <p:cTn id="55" dur="500"/>
                                        <p:tgtEl>
                                          <p:spTgt spid="94"/>
                                        </p:tgtEl>
                                      </p:cBhvr>
                                    </p:animEffect>
                                  </p:childTnLst>
                                </p:cTn>
                              </p:par>
                              <p:par>
                                <p:cTn id="56" presetID="3" presetClass="entr" presetSubtype="10" fill="hold" nodeType="with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blinds(horizontal)">
                                      <p:cBhvr>
                                        <p:cTn id="58" dur="500"/>
                                        <p:tgtEl>
                                          <p:spTgt spid="51"/>
                                        </p:tgtEl>
                                      </p:cBhvr>
                                    </p:animEffect>
                                  </p:childTnLst>
                                </p:cTn>
                              </p:par>
                              <p:par>
                                <p:cTn id="59" presetID="3" presetClass="entr" presetSubtype="10" fill="hold" nodeType="with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blinds(horizontal)">
                                      <p:cBhvr>
                                        <p:cTn id="61" dur="500"/>
                                        <p:tgtEl>
                                          <p:spTgt spid="5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65"/>
                                        </p:tgtEl>
                                        <p:attrNameLst>
                                          <p:attrName>style.visibility</p:attrName>
                                        </p:attrNameLst>
                                      </p:cBhvr>
                                      <p:to>
                                        <p:strVal val="visible"/>
                                      </p:to>
                                    </p:set>
                                    <p:animEffect transition="in" filter="blinds(horizontal)">
                                      <p:cBhvr>
                                        <p:cTn id="66" dur="500"/>
                                        <p:tgtEl>
                                          <p:spTgt spid="65"/>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blinds(horizontal)">
                                      <p:cBhvr>
                                        <p:cTn id="71" dur="500"/>
                                        <p:tgtEl>
                                          <p:spTgt spid="66"/>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69"/>
                                        </p:tgtEl>
                                        <p:attrNameLst>
                                          <p:attrName>style.visibility</p:attrName>
                                        </p:attrNameLst>
                                      </p:cBhvr>
                                      <p:to>
                                        <p:strVal val="visible"/>
                                      </p:to>
                                    </p:set>
                                    <p:animEffect transition="in" filter="blinds(horizontal)">
                                      <p:cBhvr>
                                        <p:cTn id="74" dur="500"/>
                                        <p:tgtEl>
                                          <p:spTgt spid="69"/>
                                        </p:tgtEl>
                                      </p:cBhvr>
                                    </p:animEffect>
                                  </p:childTnLst>
                                </p:cTn>
                              </p:par>
                              <p:par>
                                <p:cTn id="75" presetID="3" presetClass="entr" presetSubtype="10"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blinds(horizontal)">
                                      <p:cBhvr>
                                        <p:cTn id="77" dur="500"/>
                                        <p:tgtEl>
                                          <p:spTgt spid="67"/>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4"/>
                                        </p:tgtEl>
                                        <p:attrNameLst>
                                          <p:attrName>style.visibility</p:attrName>
                                        </p:attrNameLst>
                                      </p:cBhvr>
                                      <p:to>
                                        <p:strVal val="visible"/>
                                      </p:to>
                                    </p:set>
                                    <p:animEffect transition="in" filter="blinds(horizontal)">
                                      <p:cBhvr>
                                        <p:cTn id="82" dur="500"/>
                                        <p:tgtEl>
                                          <p:spTgt spid="54"/>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1"/>
                                        </p:tgtEl>
                                        <p:attrNameLst>
                                          <p:attrName>style.visibility</p:attrName>
                                        </p:attrNameLst>
                                      </p:cBhvr>
                                      <p:to>
                                        <p:strVal val="visible"/>
                                      </p:to>
                                    </p:set>
                                    <p:animEffect transition="in" filter="blinds(horizontal)">
                                      <p:cBhvr>
                                        <p:cTn id="87" dur="500"/>
                                        <p:tgtEl>
                                          <p:spTgt spid="71"/>
                                        </p:tgtEl>
                                      </p:cBhvr>
                                    </p:animEffect>
                                  </p:childTnLst>
                                </p:cTn>
                              </p:par>
                              <p:par>
                                <p:cTn id="88" presetID="3" presetClass="entr" presetSubtype="10" fill="hold" nodeType="with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blinds(horizontal)">
                                      <p:cBhvr>
                                        <p:cTn id="90" dur="500"/>
                                        <p:tgtEl>
                                          <p:spTgt spid="73"/>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93"/>
                                        </p:tgtEl>
                                        <p:attrNameLst>
                                          <p:attrName>style.visibility</p:attrName>
                                        </p:attrNameLst>
                                      </p:cBhvr>
                                      <p:to>
                                        <p:strVal val="visible"/>
                                      </p:to>
                                    </p:set>
                                    <p:animEffect transition="in" filter="blinds(horizontal)">
                                      <p:cBhvr>
                                        <p:cTn id="93" dur="500"/>
                                        <p:tgtEl>
                                          <p:spTgt spid="93"/>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72"/>
                                        </p:tgtEl>
                                        <p:attrNameLst>
                                          <p:attrName>style.visibility</p:attrName>
                                        </p:attrNameLst>
                                      </p:cBhvr>
                                      <p:to>
                                        <p:strVal val="visible"/>
                                      </p:to>
                                    </p:set>
                                    <p:animEffect transition="in" filter="blinds(horizontal)">
                                      <p:cBhvr>
                                        <p:cTn id="98" dur="500"/>
                                        <p:tgtEl>
                                          <p:spTgt spid="72"/>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blinds(horizontal)">
                                      <p:cBhvr>
                                        <p:cTn id="103" dur="500"/>
                                        <p:tgtEl>
                                          <p:spTgt spid="45"/>
                                        </p:tgtEl>
                                      </p:cBhvr>
                                    </p:animEffect>
                                  </p:childTnLst>
                                </p:cTn>
                              </p:par>
                              <p:par>
                                <p:cTn id="104" presetID="3" presetClass="entr" presetSubtype="10" fill="hold" nodeType="withEffect">
                                  <p:stCondLst>
                                    <p:cond delay="0"/>
                                  </p:stCondLst>
                                  <p:childTnLst>
                                    <p:set>
                                      <p:cBhvr>
                                        <p:cTn id="105" dur="1" fill="hold">
                                          <p:stCondLst>
                                            <p:cond delay="0"/>
                                          </p:stCondLst>
                                        </p:cTn>
                                        <p:tgtEl>
                                          <p:spTgt spid="86"/>
                                        </p:tgtEl>
                                        <p:attrNameLst>
                                          <p:attrName>style.visibility</p:attrName>
                                        </p:attrNameLst>
                                      </p:cBhvr>
                                      <p:to>
                                        <p:strVal val="visible"/>
                                      </p:to>
                                    </p:set>
                                    <p:animEffect transition="in" filter="blinds(horizontal)">
                                      <p:cBhvr>
                                        <p:cTn id="106" dur="500"/>
                                        <p:tgtEl>
                                          <p:spTgt spid="86"/>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70"/>
                                        </p:tgtEl>
                                        <p:attrNameLst>
                                          <p:attrName>style.visibility</p:attrName>
                                        </p:attrNameLst>
                                      </p:cBhvr>
                                      <p:to>
                                        <p:strVal val="visible"/>
                                      </p:to>
                                    </p:set>
                                    <p:animEffect transition="in" filter="blinds(horizontal)">
                                      <p:cBhvr>
                                        <p:cTn id="111" dur="500"/>
                                        <p:tgtEl>
                                          <p:spTgt spid="70"/>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46"/>
                                        </p:tgtEl>
                                        <p:attrNameLst>
                                          <p:attrName>style.visibility</p:attrName>
                                        </p:attrNameLst>
                                      </p:cBhvr>
                                      <p:to>
                                        <p:strVal val="visible"/>
                                      </p:to>
                                    </p:set>
                                    <p:animEffect transition="in" filter="blinds(horizontal)">
                                      <p:cBhvr>
                                        <p:cTn id="114" dur="500"/>
                                        <p:tgtEl>
                                          <p:spTgt spid="46"/>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nodeType="clickEffect">
                                  <p:stCondLst>
                                    <p:cond delay="0"/>
                                  </p:stCondLst>
                                  <p:childTnLst>
                                    <p:set>
                                      <p:cBhvr>
                                        <p:cTn id="118" dur="1" fill="hold">
                                          <p:stCondLst>
                                            <p:cond delay="0"/>
                                          </p:stCondLst>
                                        </p:cTn>
                                        <p:tgtEl>
                                          <p:spTgt spid="60"/>
                                        </p:tgtEl>
                                        <p:attrNameLst>
                                          <p:attrName>style.visibility</p:attrName>
                                        </p:attrNameLst>
                                      </p:cBhvr>
                                      <p:to>
                                        <p:strVal val="visible"/>
                                      </p:to>
                                    </p:set>
                                    <p:animEffect transition="in" filter="blinds(horizontal)">
                                      <p:cBhvr>
                                        <p:cTn id="119" dur="500"/>
                                        <p:tgtEl>
                                          <p:spTgt spid="60"/>
                                        </p:tgtEl>
                                      </p:cBhvr>
                                    </p:animEffect>
                                  </p:childTnLst>
                                </p:cTn>
                              </p:par>
                              <p:par>
                                <p:cTn id="120" presetID="3" presetClass="entr" presetSubtype="10" fill="hold" nodeType="withEffect">
                                  <p:stCondLst>
                                    <p:cond delay="0"/>
                                  </p:stCondLst>
                                  <p:childTnLst>
                                    <p:set>
                                      <p:cBhvr>
                                        <p:cTn id="121" dur="1" fill="hold">
                                          <p:stCondLst>
                                            <p:cond delay="0"/>
                                          </p:stCondLst>
                                        </p:cTn>
                                        <p:tgtEl>
                                          <p:spTgt spid="61"/>
                                        </p:tgtEl>
                                        <p:attrNameLst>
                                          <p:attrName>style.visibility</p:attrName>
                                        </p:attrNameLst>
                                      </p:cBhvr>
                                      <p:to>
                                        <p:strVal val="visible"/>
                                      </p:to>
                                    </p:set>
                                    <p:animEffect transition="in" filter="blinds(horizontal)">
                                      <p:cBhvr>
                                        <p:cTn id="122" dur="500"/>
                                        <p:tgtEl>
                                          <p:spTgt spid="61"/>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95"/>
                                        </p:tgtEl>
                                        <p:attrNameLst>
                                          <p:attrName>style.visibility</p:attrName>
                                        </p:attrNameLst>
                                      </p:cBhvr>
                                      <p:to>
                                        <p:strVal val="visible"/>
                                      </p:to>
                                    </p:set>
                                    <p:animEffect transition="in" filter="blinds(horizontal)">
                                      <p:cBhvr>
                                        <p:cTn id="125" dur="500"/>
                                        <p:tgtEl>
                                          <p:spTgt spid="95"/>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75"/>
                                        </p:tgtEl>
                                        <p:attrNameLst>
                                          <p:attrName>style.visibility</p:attrName>
                                        </p:attrNameLst>
                                      </p:cBhvr>
                                      <p:to>
                                        <p:strVal val="visible"/>
                                      </p:to>
                                    </p:set>
                                    <p:animEffect transition="in" filter="blinds(horizontal)">
                                      <p:cBhvr>
                                        <p:cTn id="130" dur="500"/>
                                        <p:tgtEl>
                                          <p:spTgt spid="75"/>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nodeType="clickEffect">
                                  <p:stCondLst>
                                    <p:cond delay="0"/>
                                  </p:stCondLst>
                                  <p:childTnLst>
                                    <p:set>
                                      <p:cBhvr>
                                        <p:cTn id="134" dur="1" fill="hold">
                                          <p:stCondLst>
                                            <p:cond delay="0"/>
                                          </p:stCondLst>
                                        </p:cTn>
                                        <p:tgtEl>
                                          <p:spTgt spid="76"/>
                                        </p:tgtEl>
                                        <p:attrNameLst>
                                          <p:attrName>style.visibility</p:attrName>
                                        </p:attrNameLst>
                                      </p:cBhvr>
                                      <p:to>
                                        <p:strVal val="visible"/>
                                      </p:to>
                                    </p:set>
                                    <p:animEffect transition="in" filter="blinds(horizontal)">
                                      <p:cBhvr>
                                        <p:cTn id="135" dur="500"/>
                                        <p:tgtEl>
                                          <p:spTgt spid="76"/>
                                        </p:tgtEl>
                                      </p:cBhvr>
                                    </p:animEffect>
                                  </p:childTnLst>
                                </p:cTn>
                              </p:par>
                              <p:par>
                                <p:cTn id="136" presetID="3" presetClass="entr" presetSubtype="10" fill="hold" nodeType="withEffect">
                                  <p:stCondLst>
                                    <p:cond delay="0"/>
                                  </p:stCondLst>
                                  <p:childTnLst>
                                    <p:set>
                                      <p:cBhvr>
                                        <p:cTn id="137" dur="1" fill="hold">
                                          <p:stCondLst>
                                            <p:cond delay="0"/>
                                          </p:stCondLst>
                                        </p:cTn>
                                        <p:tgtEl>
                                          <p:spTgt spid="77"/>
                                        </p:tgtEl>
                                        <p:attrNameLst>
                                          <p:attrName>style.visibility</p:attrName>
                                        </p:attrNameLst>
                                      </p:cBhvr>
                                      <p:to>
                                        <p:strVal val="visible"/>
                                      </p:to>
                                    </p:set>
                                    <p:animEffect transition="in" filter="blinds(horizontal)">
                                      <p:cBhvr>
                                        <p:cTn id="138" dur="500"/>
                                        <p:tgtEl>
                                          <p:spTgt spid="77"/>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78"/>
                                        </p:tgtEl>
                                        <p:attrNameLst>
                                          <p:attrName>style.visibility</p:attrName>
                                        </p:attrNameLst>
                                      </p:cBhvr>
                                      <p:to>
                                        <p:strVal val="visible"/>
                                      </p:to>
                                    </p:set>
                                    <p:animEffect transition="in" filter="blinds(horizontal)">
                                      <p:cBhvr>
                                        <p:cTn id="141" dur="500"/>
                                        <p:tgtEl>
                                          <p:spTgt spid="78"/>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79"/>
                                        </p:tgtEl>
                                        <p:attrNameLst>
                                          <p:attrName>style.visibility</p:attrName>
                                        </p:attrNameLst>
                                      </p:cBhvr>
                                      <p:to>
                                        <p:strVal val="visible"/>
                                      </p:to>
                                    </p:set>
                                    <p:animEffect transition="in" filter="blinds(horizontal)">
                                      <p:cBhvr>
                                        <p:cTn id="146" dur="500"/>
                                        <p:tgtEl>
                                          <p:spTgt spid="79"/>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grpId="0" nodeType="clickEffect">
                                  <p:stCondLst>
                                    <p:cond delay="0"/>
                                  </p:stCondLst>
                                  <p:childTnLst>
                                    <p:set>
                                      <p:cBhvr>
                                        <p:cTn id="150" dur="1" fill="hold">
                                          <p:stCondLst>
                                            <p:cond delay="0"/>
                                          </p:stCondLst>
                                        </p:cTn>
                                        <p:tgtEl>
                                          <p:spTgt spid="84"/>
                                        </p:tgtEl>
                                        <p:attrNameLst>
                                          <p:attrName>style.visibility</p:attrName>
                                        </p:attrNameLst>
                                      </p:cBhvr>
                                      <p:to>
                                        <p:strVal val="visible"/>
                                      </p:to>
                                    </p:set>
                                    <p:animEffect transition="in" filter="blinds(horizontal)">
                                      <p:cBhvr>
                                        <p:cTn id="151" dur="500"/>
                                        <p:tgtEl>
                                          <p:spTgt spid="84"/>
                                        </p:tgtEl>
                                      </p:cBhvr>
                                    </p:animEffect>
                                  </p:childTnLst>
                                </p:cTn>
                              </p:par>
                              <p:par>
                                <p:cTn id="152" presetID="3" presetClass="entr" presetSubtype="10" fill="hold" nodeType="withEffect">
                                  <p:stCondLst>
                                    <p:cond delay="0"/>
                                  </p:stCondLst>
                                  <p:childTnLst>
                                    <p:set>
                                      <p:cBhvr>
                                        <p:cTn id="153" dur="1" fill="hold">
                                          <p:stCondLst>
                                            <p:cond delay="0"/>
                                          </p:stCondLst>
                                        </p:cTn>
                                        <p:tgtEl>
                                          <p:spTgt spid="81"/>
                                        </p:tgtEl>
                                        <p:attrNameLst>
                                          <p:attrName>style.visibility</p:attrName>
                                        </p:attrNameLst>
                                      </p:cBhvr>
                                      <p:to>
                                        <p:strVal val="visible"/>
                                      </p:to>
                                    </p:set>
                                    <p:animEffect transition="in" filter="blinds(horizontal)">
                                      <p:cBhvr>
                                        <p:cTn id="154" dur="500"/>
                                        <p:tgtEl>
                                          <p:spTgt spid="81"/>
                                        </p:tgtEl>
                                      </p:cBhvr>
                                    </p:animEffect>
                                  </p:childTnLst>
                                </p:cTn>
                              </p:par>
                              <p:par>
                                <p:cTn id="155" presetID="3" presetClass="entr" presetSubtype="10" fill="hold" nodeType="withEffect">
                                  <p:stCondLst>
                                    <p:cond delay="0"/>
                                  </p:stCondLst>
                                  <p:childTnLst>
                                    <p:set>
                                      <p:cBhvr>
                                        <p:cTn id="156" dur="1" fill="hold">
                                          <p:stCondLst>
                                            <p:cond delay="0"/>
                                          </p:stCondLst>
                                        </p:cTn>
                                        <p:tgtEl>
                                          <p:spTgt spid="83"/>
                                        </p:tgtEl>
                                        <p:attrNameLst>
                                          <p:attrName>style.visibility</p:attrName>
                                        </p:attrNameLst>
                                      </p:cBhvr>
                                      <p:to>
                                        <p:strVal val="visible"/>
                                      </p:to>
                                    </p:set>
                                    <p:animEffect transition="in" filter="blinds(horizontal)">
                                      <p:cBhvr>
                                        <p:cTn id="157" dur="500"/>
                                        <p:tgtEl>
                                          <p:spTgt spid="83"/>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85"/>
                                        </p:tgtEl>
                                        <p:attrNameLst>
                                          <p:attrName>style.visibility</p:attrName>
                                        </p:attrNameLst>
                                      </p:cBhvr>
                                      <p:to>
                                        <p:strVal val="visible"/>
                                      </p:to>
                                    </p:set>
                                    <p:animEffect transition="in" filter="blinds(horizontal)">
                                      <p:cBhvr>
                                        <p:cTn id="162" dur="500"/>
                                        <p:tgtEl>
                                          <p:spTgt spid="85"/>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nodeType="clickEffect">
                                  <p:stCondLst>
                                    <p:cond delay="0"/>
                                  </p:stCondLst>
                                  <p:childTnLst>
                                    <p:set>
                                      <p:cBhvr>
                                        <p:cTn id="166" dur="1" fill="hold">
                                          <p:stCondLst>
                                            <p:cond delay="0"/>
                                          </p:stCondLst>
                                        </p:cTn>
                                        <p:tgtEl>
                                          <p:spTgt spid="80"/>
                                        </p:tgtEl>
                                        <p:attrNameLst>
                                          <p:attrName>style.visibility</p:attrName>
                                        </p:attrNameLst>
                                      </p:cBhvr>
                                      <p:to>
                                        <p:strVal val="visible"/>
                                      </p:to>
                                    </p:set>
                                    <p:animEffect transition="in" filter="blinds(horizontal)">
                                      <p:cBhvr>
                                        <p:cTn id="167" dur="500"/>
                                        <p:tgtEl>
                                          <p:spTgt spid="80"/>
                                        </p:tgtEl>
                                      </p:cBhvr>
                                    </p:animEffect>
                                  </p:childTnLst>
                                </p:cTn>
                              </p:par>
                              <p:par>
                                <p:cTn id="168" presetID="3" presetClass="entr" presetSubtype="10" fill="hold" grpId="0" nodeType="withEffect">
                                  <p:stCondLst>
                                    <p:cond delay="0"/>
                                  </p:stCondLst>
                                  <p:childTnLst>
                                    <p:set>
                                      <p:cBhvr>
                                        <p:cTn id="169" dur="1" fill="hold">
                                          <p:stCondLst>
                                            <p:cond delay="0"/>
                                          </p:stCondLst>
                                        </p:cTn>
                                        <p:tgtEl>
                                          <p:spTgt spid="47"/>
                                        </p:tgtEl>
                                        <p:attrNameLst>
                                          <p:attrName>style.visibility</p:attrName>
                                        </p:attrNameLst>
                                      </p:cBhvr>
                                      <p:to>
                                        <p:strVal val="visible"/>
                                      </p:to>
                                    </p:set>
                                    <p:animEffect transition="in" filter="blinds(horizontal)">
                                      <p:cBhvr>
                                        <p:cTn id="170" dur="500"/>
                                        <p:tgtEl>
                                          <p:spTgt spid="47"/>
                                        </p:tgtEl>
                                      </p:cBhvr>
                                    </p:animEffec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nodeType="clickEffect">
                                  <p:stCondLst>
                                    <p:cond delay="0"/>
                                  </p:stCondLst>
                                  <p:childTnLst>
                                    <p:set>
                                      <p:cBhvr>
                                        <p:cTn id="174" dur="1" fill="hold">
                                          <p:stCondLst>
                                            <p:cond delay="0"/>
                                          </p:stCondLst>
                                        </p:cTn>
                                        <p:tgtEl>
                                          <p:spTgt spid="56"/>
                                        </p:tgtEl>
                                        <p:attrNameLst>
                                          <p:attrName>style.visibility</p:attrName>
                                        </p:attrNameLst>
                                      </p:cBhvr>
                                      <p:to>
                                        <p:strVal val="visible"/>
                                      </p:to>
                                    </p:set>
                                    <p:animEffect transition="in" filter="blinds(horizontal)">
                                      <p:cBhvr>
                                        <p:cTn id="175" dur="500"/>
                                        <p:tgtEl>
                                          <p:spTgt spid="56"/>
                                        </p:tgtEl>
                                      </p:cBhvr>
                                    </p:animEffect>
                                  </p:childTnLst>
                                </p:cTn>
                              </p:par>
                              <p:par>
                                <p:cTn id="176" presetID="3" presetClass="entr" presetSubtype="10" fill="hold" nodeType="withEffect">
                                  <p:stCondLst>
                                    <p:cond delay="0"/>
                                  </p:stCondLst>
                                  <p:childTnLst>
                                    <p:set>
                                      <p:cBhvr>
                                        <p:cTn id="177" dur="1" fill="hold">
                                          <p:stCondLst>
                                            <p:cond delay="0"/>
                                          </p:stCondLst>
                                        </p:cTn>
                                        <p:tgtEl>
                                          <p:spTgt spid="57"/>
                                        </p:tgtEl>
                                        <p:attrNameLst>
                                          <p:attrName>style.visibility</p:attrName>
                                        </p:attrNameLst>
                                      </p:cBhvr>
                                      <p:to>
                                        <p:strVal val="visible"/>
                                      </p:to>
                                    </p:set>
                                    <p:animEffect transition="in" filter="blinds(horizontal)">
                                      <p:cBhvr>
                                        <p:cTn id="178" dur="500"/>
                                        <p:tgtEl>
                                          <p:spTgt spid="57"/>
                                        </p:tgtEl>
                                      </p:cBhvr>
                                    </p:animEffect>
                                  </p:childTnLst>
                                </p:cTn>
                              </p:par>
                              <p:par>
                                <p:cTn id="179" presetID="3" presetClass="entr" presetSubtype="10" fill="hold" grpId="0" nodeType="withEffect">
                                  <p:stCondLst>
                                    <p:cond delay="0"/>
                                  </p:stCondLst>
                                  <p:childTnLst>
                                    <p:set>
                                      <p:cBhvr>
                                        <p:cTn id="180" dur="1" fill="hold">
                                          <p:stCondLst>
                                            <p:cond delay="0"/>
                                          </p:stCondLst>
                                        </p:cTn>
                                        <p:tgtEl>
                                          <p:spTgt spid="48"/>
                                        </p:tgtEl>
                                        <p:attrNameLst>
                                          <p:attrName>style.visibility</p:attrName>
                                        </p:attrNameLst>
                                      </p:cBhvr>
                                      <p:to>
                                        <p:strVal val="visible"/>
                                      </p:to>
                                    </p:set>
                                    <p:animEffect transition="in" filter="blinds(horizontal)">
                                      <p:cBhvr>
                                        <p:cTn id="181" dur="500"/>
                                        <p:tgtEl>
                                          <p:spTgt spid="48"/>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ntr" presetSubtype="10" fill="hold" nodeType="click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blinds(horizontal)">
                                      <p:cBhvr>
                                        <p:cTn id="186" dur="500"/>
                                        <p:tgtEl>
                                          <p:spTgt spid="63"/>
                                        </p:tgtEl>
                                      </p:cBhvr>
                                    </p:animEffect>
                                  </p:childTnLst>
                                </p:cTn>
                              </p:par>
                              <p:par>
                                <p:cTn id="187" presetID="3" presetClass="entr" presetSubtype="10" fill="hold" grpId="0" nodeType="withEffect">
                                  <p:stCondLst>
                                    <p:cond delay="0"/>
                                  </p:stCondLst>
                                  <p:childTnLst>
                                    <p:set>
                                      <p:cBhvr>
                                        <p:cTn id="188" dur="1" fill="hold">
                                          <p:stCondLst>
                                            <p:cond delay="0"/>
                                          </p:stCondLst>
                                        </p:cTn>
                                        <p:tgtEl>
                                          <p:spTgt spid="49"/>
                                        </p:tgtEl>
                                        <p:attrNameLst>
                                          <p:attrName>style.visibility</p:attrName>
                                        </p:attrNameLst>
                                      </p:cBhvr>
                                      <p:to>
                                        <p:strVal val="visible"/>
                                      </p:to>
                                    </p:set>
                                    <p:animEffect transition="in" filter="blinds(horizontal)">
                                      <p:cBhvr>
                                        <p:cTn id="18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21" grpId="0"/>
      <p:bldP spid="22" grpId="0"/>
      <p:bldP spid="26" grpId="0"/>
      <p:bldP spid="65" grpId="0"/>
      <p:bldP spid="68" grpId="0"/>
      <p:bldP spid="69" grpId="0"/>
      <p:bldP spid="72" grpId="0"/>
      <p:bldP spid="93" grpId="0"/>
      <p:bldP spid="94" grpId="0"/>
      <p:bldP spid="95" grpId="0"/>
      <p:bldP spid="54" grpId="0"/>
      <p:bldP spid="75" grpId="0"/>
      <p:bldP spid="78" grpId="0"/>
      <p:bldP spid="79" grpId="0"/>
      <p:bldP spid="84" grpId="0"/>
      <p:bldP spid="85" grpId="0"/>
      <p:bldP spid="45" grpId="0"/>
      <p:bldP spid="46" grpId="0"/>
      <p:bldP spid="47" grpId="0"/>
      <p:bldP spid="48" grpId="0"/>
      <p:bldP spid="4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Content Placeholder 2"/>
          <p:cNvSpPr>
            <a:spLocks noGrp="1"/>
          </p:cNvSpPr>
          <p:nvPr>
            <p:ph idx="1"/>
          </p:nvPr>
        </p:nvSpPr>
        <p:spPr>
          <a:xfrm>
            <a:off x="1295401" y="0"/>
            <a:ext cx="10515600" cy="6858000"/>
          </a:xfrm>
        </p:spPr>
        <p:txBody>
          <a:bodyPr>
            <a:noAutofit/>
          </a:bodyPr>
          <a:lstStyle/>
          <a:p>
            <a:pPr>
              <a:lnSpc>
                <a:spcPts val="2400"/>
              </a:lnSpc>
              <a:buNone/>
            </a:pPr>
            <a:r>
              <a:rPr lang="en-US" sz="2000" u="sng" dirty="0">
                <a:latin typeface="Times New Roman" pitchFamily="18" charset="0"/>
                <a:cs typeface="Times New Roman" pitchFamily="18" charset="0"/>
              </a:rPr>
              <a:t>Searching:</a:t>
            </a:r>
          </a:p>
          <a:p>
            <a:pPr>
              <a:lnSpc>
                <a:spcPts val="2400"/>
              </a:lnSpc>
            </a:pPr>
            <a:r>
              <a:rPr lang="en-US" sz="2000" dirty="0">
                <a:latin typeface="Times New Roman" pitchFamily="18" charset="0"/>
                <a:cs typeface="Times New Roman" pitchFamily="18" charset="0"/>
              </a:rPr>
              <a:t>Searching an item in the tree can be done while traversing the tree in </a:t>
            </a:r>
            <a:r>
              <a:rPr lang="en-US" sz="2000" dirty="0" err="1">
                <a:latin typeface="Times New Roman" pitchFamily="18" charset="0"/>
                <a:cs typeface="Times New Roman" pitchFamily="18" charset="0"/>
              </a:rPr>
              <a:t>inorder</a:t>
            </a:r>
            <a:r>
              <a:rPr lang="en-US" sz="2000" dirty="0">
                <a:latin typeface="Times New Roman" pitchFamily="18" charset="0"/>
                <a:cs typeface="Times New Roman" pitchFamily="18" charset="0"/>
              </a:rPr>
              <a:t>, preorder or </a:t>
            </a:r>
            <a:r>
              <a:rPr lang="en-US" sz="2000" dirty="0" err="1">
                <a:latin typeface="Times New Roman" pitchFamily="18" charset="0"/>
                <a:cs typeface="Times New Roman" pitchFamily="18" charset="0"/>
              </a:rPr>
              <a:t>postorder</a:t>
            </a:r>
            <a:r>
              <a:rPr lang="en-US" sz="2000" dirty="0">
                <a:latin typeface="Times New Roman" pitchFamily="18" charset="0"/>
                <a:cs typeface="Times New Roman" pitchFamily="18" charset="0"/>
              </a:rPr>
              <a:t> traversals.</a:t>
            </a:r>
          </a:p>
          <a:p>
            <a:pPr>
              <a:lnSpc>
                <a:spcPts val="2400"/>
              </a:lnSpc>
            </a:pPr>
            <a:r>
              <a:rPr lang="en-US" sz="2000" dirty="0">
                <a:latin typeface="Times New Roman" pitchFamily="18" charset="0"/>
                <a:cs typeface="Times New Roman" pitchFamily="18" charset="0"/>
              </a:rPr>
              <a:t>While visiting each node during traversal, instead of printing the node info, it is checked with the item to be searched.</a:t>
            </a:r>
          </a:p>
          <a:p>
            <a:pPr>
              <a:lnSpc>
                <a:spcPts val="2400"/>
              </a:lnSpc>
            </a:pPr>
            <a:r>
              <a:rPr lang="en-US" sz="2000" dirty="0">
                <a:latin typeface="Times New Roman" pitchFamily="18" charset="0"/>
                <a:cs typeface="Times New Roman" pitchFamily="18" charset="0"/>
              </a:rPr>
              <a:t>If item is found, search is successful.</a:t>
            </a:r>
          </a:p>
          <a:p>
            <a:pPr>
              <a:lnSpc>
                <a:spcPts val="2400"/>
              </a:lnSpc>
            </a:pPr>
            <a:r>
              <a:rPr lang="en-US" sz="2000" dirty="0">
                <a:latin typeface="Times New Roman" pitchFamily="18" charset="0"/>
                <a:cs typeface="Times New Roman" pitchFamily="18" charset="0"/>
              </a:rPr>
              <a:t>flag is a reference variable and set to 0 initially (before call in main)</a:t>
            </a:r>
          </a:p>
          <a:p>
            <a:pPr>
              <a:lnSpc>
                <a:spcPts val="1900"/>
              </a:lnSpc>
              <a:buNone/>
            </a:pPr>
            <a:r>
              <a:rPr lang="en-US" sz="2000" dirty="0" smtClean="0">
                <a:latin typeface="Times New Roman" pitchFamily="18" charset="0"/>
                <a:cs typeface="Times New Roman" pitchFamily="18" charset="0"/>
              </a:rPr>
              <a:t>void </a:t>
            </a:r>
            <a:r>
              <a:rPr lang="en-US" sz="2000" dirty="0">
                <a:latin typeface="Times New Roman" pitchFamily="18" charset="0"/>
                <a:cs typeface="Times New Roman" pitchFamily="18" charset="0"/>
              </a:rPr>
              <a:t>search(</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item, NODEPTR root,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&amp;flag</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lnSpc>
                <a:spcPts val="1900"/>
              </a:lnSpc>
              <a:buNone/>
            </a:pPr>
            <a:r>
              <a:rPr lang="en-US" sz="2000" dirty="0">
                <a:latin typeface="Times New Roman" pitchFamily="18" charset="0"/>
                <a:cs typeface="Times New Roman" pitchFamily="18" charset="0"/>
              </a:rPr>
              <a:t>	if(root!=NULL)</a:t>
            </a:r>
          </a:p>
          <a:p>
            <a:pPr>
              <a:lnSpc>
                <a:spcPts val="1900"/>
              </a:lnSpc>
              <a:buNone/>
            </a:pPr>
            <a:r>
              <a:rPr lang="en-US" sz="2000" dirty="0">
                <a:latin typeface="Times New Roman" pitchFamily="18" charset="0"/>
                <a:cs typeface="Times New Roman" pitchFamily="18" charset="0"/>
              </a:rPr>
              <a:t>	{</a:t>
            </a:r>
          </a:p>
          <a:p>
            <a:pPr>
              <a:lnSpc>
                <a:spcPts val="1900"/>
              </a:lnSpc>
              <a:buNone/>
            </a:pPr>
            <a:r>
              <a:rPr lang="en-US" sz="2000" dirty="0">
                <a:latin typeface="Times New Roman" pitchFamily="18" charset="0"/>
                <a:cs typeface="Times New Roman" pitchFamily="18" charset="0"/>
                <a:sym typeface="Wingdings" pitchFamily="2" charset="2"/>
              </a:rPr>
              <a:t>		if(item==</a:t>
            </a:r>
            <a:r>
              <a:rPr lang="en-US" sz="2000" dirty="0" err="1">
                <a:latin typeface="Times New Roman" pitchFamily="18" charset="0"/>
                <a:cs typeface="Times New Roman" pitchFamily="18" charset="0"/>
                <a:sym typeface="Wingdings" pitchFamily="2" charset="2"/>
              </a:rPr>
              <a:t>rootinfo</a:t>
            </a:r>
            <a:r>
              <a:rPr lang="en-US" sz="2000" dirty="0">
                <a:latin typeface="Times New Roman" pitchFamily="18" charset="0"/>
                <a:cs typeface="Times New Roman" pitchFamily="18" charset="0"/>
                <a:sym typeface="Wingdings" pitchFamily="2" charset="2"/>
              </a:rPr>
              <a:t>)</a:t>
            </a:r>
          </a:p>
          <a:p>
            <a:pPr>
              <a:lnSpc>
                <a:spcPts val="1900"/>
              </a:lnSpc>
              <a:buNone/>
            </a:pPr>
            <a:r>
              <a:rPr lang="en-US" sz="2000" dirty="0">
                <a:latin typeface="Times New Roman" pitchFamily="18" charset="0"/>
                <a:cs typeface="Times New Roman" pitchFamily="18" charset="0"/>
                <a:sym typeface="Wingdings" pitchFamily="2" charset="2"/>
              </a:rPr>
              <a:t>		{</a:t>
            </a:r>
          </a:p>
          <a:p>
            <a:pPr>
              <a:lnSpc>
                <a:spcPts val="1900"/>
              </a:lnSpc>
              <a:buNone/>
            </a:pPr>
            <a:r>
              <a:rPr lang="en-US" sz="2000" dirty="0">
                <a:latin typeface="Times New Roman" pitchFamily="18" charset="0"/>
                <a:cs typeface="Times New Roman" pitchFamily="18" charset="0"/>
                <a:sym typeface="Wingdings" pitchFamily="2" charset="2"/>
              </a:rPr>
              <a:t>			flag=1</a:t>
            </a:r>
            <a:endParaRPr lang="en-US" sz="2000" dirty="0">
              <a:latin typeface="Times New Roman" pitchFamily="18" charset="0"/>
              <a:cs typeface="Times New Roman" pitchFamily="18" charset="0"/>
            </a:endParaRPr>
          </a:p>
          <a:p>
            <a:pPr>
              <a:lnSpc>
                <a:spcPts val="1900"/>
              </a:lnSpc>
              <a:buNone/>
            </a:pPr>
            <a:r>
              <a:rPr lang="en-US" sz="2000" dirty="0">
                <a:latin typeface="Times New Roman" pitchFamily="18" charset="0"/>
                <a:cs typeface="Times New Roman" pitchFamily="18" charset="0"/>
              </a:rPr>
              <a:t>			return;</a:t>
            </a:r>
          </a:p>
          <a:p>
            <a:pPr>
              <a:lnSpc>
                <a:spcPts val="1900"/>
              </a:lnSpc>
              <a:buNone/>
            </a:pPr>
            <a:r>
              <a:rPr lang="en-US" sz="2000" dirty="0">
                <a:latin typeface="Times New Roman" pitchFamily="18" charset="0"/>
                <a:cs typeface="Times New Roman" pitchFamily="18" charset="0"/>
              </a:rPr>
              <a:t>		}</a:t>
            </a:r>
          </a:p>
          <a:p>
            <a:pPr>
              <a:lnSpc>
                <a:spcPts val="1900"/>
              </a:lnSpc>
              <a:buNone/>
            </a:pPr>
            <a:r>
              <a:rPr lang="en-US" sz="2000" dirty="0">
                <a:latin typeface="Times New Roman" pitchFamily="18" charset="0"/>
                <a:cs typeface="Times New Roman" pitchFamily="18" charset="0"/>
              </a:rPr>
              <a:t>		search(item, </a:t>
            </a:r>
            <a:r>
              <a:rPr lang="en-US" sz="2000" dirty="0" err="1">
                <a:latin typeface="Times New Roman" pitchFamily="18" charset="0"/>
                <a:cs typeface="Times New Roman" pitchFamily="18" charset="0"/>
              </a:rPr>
              <a:t>root</a:t>
            </a:r>
            <a:r>
              <a:rPr lang="en-US" sz="2000" dirty="0" err="1">
                <a:latin typeface="Times New Roman" pitchFamily="18" charset="0"/>
                <a:cs typeface="Times New Roman" pitchFamily="18" charset="0"/>
                <a:sym typeface="Wingdings" pitchFamily="2" charset="2"/>
              </a:rPr>
              <a:t>llink</a:t>
            </a:r>
            <a:r>
              <a:rPr lang="en-US" sz="2000" dirty="0">
                <a:latin typeface="Times New Roman" pitchFamily="18" charset="0"/>
                <a:cs typeface="Times New Roman" pitchFamily="18" charset="0"/>
                <a:sym typeface="Wingdings" pitchFamily="2" charset="2"/>
              </a:rPr>
              <a:t>, flag);</a:t>
            </a:r>
            <a:endParaRPr lang="en-US" sz="2000" dirty="0">
              <a:latin typeface="Times New Roman" pitchFamily="18" charset="0"/>
              <a:cs typeface="Times New Roman" pitchFamily="18" charset="0"/>
            </a:endParaRPr>
          </a:p>
          <a:p>
            <a:pPr>
              <a:lnSpc>
                <a:spcPts val="1900"/>
              </a:lnSpc>
              <a:buNone/>
            </a:pPr>
            <a:r>
              <a:rPr lang="en-US" sz="2000" dirty="0">
                <a:latin typeface="Times New Roman" pitchFamily="18" charset="0"/>
                <a:cs typeface="Times New Roman" pitchFamily="18" charset="0"/>
              </a:rPr>
              <a:t>		if (!(flag)) search(item, </a:t>
            </a:r>
            <a:r>
              <a:rPr lang="en-US" sz="2000" dirty="0" err="1">
                <a:latin typeface="Times New Roman" pitchFamily="18" charset="0"/>
                <a:cs typeface="Times New Roman" pitchFamily="18" charset="0"/>
              </a:rPr>
              <a:t>root</a:t>
            </a:r>
            <a:r>
              <a:rPr lang="en-US" sz="2000" dirty="0" err="1">
                <a:latin typeface="Times New Roman" pitchFamily="18" charset="0"/>
                <a:cs typeface="Times New Roman" pitchFamily="18" charset="0"/>
                <a:sym typeface="Wingdings" pitchFamily="2" charset="2"/>
              </a:rPr>
              <a:t>rlink</a:t>
            </a:r>
            <a:r>
              <a:rPr lang="en-US" sz="2000" dirty="0">
                <a:latin typeface="Times New Roman" pitchFamily="18" charset="0"/>
                <a:cs typeface="Times New Roman" pitchFamily="18" charset="0"/>
                <a:sym typeface="Wingdings" pitchFamily="2" charset="2"/>
              </a:rPr>
              <a:t>, flag);</a:t>
            </a:r>
          </a:p>
          <a:p>
            <a:pPr>
              <a:lnSpc>
                <a:spcPts val="1900"/>
              </a:lnSpc>
              <a:buNone/>
            </a:pPr>
            <a:r>
              <a:rPr lang="en-US" sz="2000" dirty="0">
                <a:latin typeface="Times New Roman" pitchFamily="18" charset="0"/>
                <a:cs typeface="Times New Roman" pitchFamily="18" charset="0"/>
                <a:sym typeface="Wingdings" pitchFamily="2" charset="2"/>
              </a:rPr>
              <a:t>	}</a:t>
            </a:r>
          </a:p>
          <a:p>
            <a:pPr>
              <a:lnSpc>
                <a:spcPts val="1900"/>
              </a:lnSpc>
              <a:buNone/>
            </a:pPr>
            <a:r>
              <a:rPr lang="en-US" sz="2000" dirty="0">
                <a:latin typeface="Times New Roman" pitchFamily="18" charset="0"/>
                <a:cs typeface="Times New Roman" pitchFamily="18" charset="0"/>
                <a:sym typeface="Wingdings" pitchFamily="2" charset="2"/>
              </a:rPr>
              <a:t>}</a:t>
            </a:r>
          </a:p>
          <a:p>
            <a:pPr>
              <a:lnSpc>
                <a:spcPts val="2400"/>
              </a:lnSpc>
              <a:buNone/>
            </a:pP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3507296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Content Placeholder 2"/>
          <p:cNvSpPr>
            <a:spLocks noGrp="1"/>
          </p:cNvSpPr>
          <p:nvPr>
            <p:ph idx="1"/>
          </p:nvPr>
        </p:nvSpPr>
        <p:spPr>
          <a:xfrm>
            <a:off x="1676400" y="152400"/>
            <a:ext cx="8839200" cy="6553200"/>
          </a:xfrm>
        </p:spPr>
        <p:txBody>
          <a:bodyPr>
            <a:normAutofit/>
          </a:bodyPr>
          <a:lstStyle/>
          <a:p>
            <a:pPr>
              <a:lnSpc>
                <a:spcPts val="3000"/>
              </a:lnSpc>
              <a:buNone/>
            </a:pPr>
            <a:r>
              <a:rPr lang="en-US" sz="2800" u="sng" dirty="0">
                <a:latin typeface="Times New Roman" pitchFamily="18" charset="0"/>
                <a:cs typeface="Times New Roman" pitchFamily="18" charset="0"/>
              </a:rPr>
              <a:t>Copying a tree:</a:t>
            </a:r>
          </a:p>
          <a:p>
            <a:pPr>
              <a:lnSpc>
                <a:spcPts val="3000"/>
              </a:lnSpc>
            </a:pPr>
            <a:r>
              <a:rPr lang="en-US" sz="2800" dirty="0">
                <a:latin typeface="Times New Roman" pitchFamily="18" charset="0"/>
                <a:cs typeface="Times New Roman" pitchFamily="18" charset="0"/>
              </a:rPr>
              <a:t>Getting the exact copy of the given tree.</a:t>
            </a:r>
          </a:p>
          <a:p>
            <a:pPr>
              <a:lnSpc>
                <a:spcPts val="3000"/>
              </a:lnSpc>
              <a:buNone/>
            </a:pPr>
            <a:r>
              <a:rPr lang="en-US" sz="2800" dirty="0">
                <a:latin typeface="Times New Roman" pitchFamily="18" charset="0"/>
                <a:cs typeface="Times New Roman" pitchFamily="18" charset="0"/>
              </a:rPr>
              <a:t>/*recursive function to copy a tree*/</a:t>
            </a:r>
          </a:p>
          <a:p>
            <a:pPr>
              <a:lnSpc>
                <a:spcPts val="3000"/>
              </a:lnSpc>
              <a:buNone/>
            </a:pPr>
            <a:r>
              <a:rPr lang="en-US" sz="2800" dirty="0">
                <a:latin typeface="Times New Roman" pitchFamily="18" charset="0"/>
                <a:cs typeface="Times New Roman" pitchFamily="18" charset="0"/>
              </a:rPr>
              <a:t>NODEPTR copy (NODEPTR root)</a:t>
            </a:r>
          </a:p>
          <a:p>
            <a:pPr>
              <a:lnSpc>
                <a:spcPts val="3000"/>
              </a:lnSpc>
              <a:buNone/>
            </a:pPr>
            <a:r>
              <a:rPr lang="en-US" sz="2800" dirty="0">
                <a:latin typeface="Times New Roman" pitchFamily="18" charset="0"/>
                <a:cs typeface="Times New Roman" pitchFamily="18" charset="0"/>
              </a:rPr>
              <a:t>{</a:t>
            </a:r>
          </a:p>
          <a:p>
            <a:pPr>
              <a:lnSpc>
                <a:spcPts val="3000"/>
              </a:lnSpc>
              <a:buNone/>
            </a:pPr>
            <a:r>
              <a:rPr lang="en-US" sz="2800" dirty="0">
                <a:latin typeface="Times New Roman" pitchFamily="18" charset="0"/>
                <a:cs typeface="Times New Roman" pitchFamily="18" charset="0"/>
              </a:rPr>
              <a:t>	if(root == NULL)</a:t>
            </a:r>
          </a:p>
          <a:p>
            <a:pPr>
              <a:lnSpc>
                <a:spcPts val="3000"/>
              </a:lnSpc>
              <a:buNone/>
            </a:pPr>
            <a:r>
              <a:rPr lang="en-US" sz="2800" dirty="0">
                <a:latin typeface="Times New Roman" pitchFamily="18" charset="0"/>
                <a:cs typeface="Times New Roman" pitchFamily="18" charset="0"/>
              </a:rPr>
              <a:t>		return NULL;</a:t>
            </a:r>
          </a:p>
          <a:p>
            <a:pPr>
              <a:lnSpc>
                <a:spcPts val="3000"/>
              </a:lnSpc>
              <a:buNone/>
            </a:pPr>
            <a:r>
              <a:rPr lang="en-US" sz="2800" dirty="0">
                <a:latin typeface="Times New Roman" pitchFamily="18" charset="0"/>
                <a:cs typeface="Times New Roman" pitchFamily="18" charset="0"/>
              </a:rPr>
              <a:t>	NODEPTR temp = new NODE(root-&gt;info);</a:t>
            </a:r>
          </a:p>
          <a:p>
            <a:pPr>
              <a:lnSpc>
                <a:spcPts val="3000"/>
              </a:lnSpc>
              <a:buNone/>
            </a:pP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templlink</a:t>
            </a:r>
            <a:r>
              <a:rPr lang="en-US" sz="2800" dirty="0">
                <a:latin typeface="Times New Roman" pitchFamily="18" charset="0"/>
                <a:cs typeface="Times New Roman" pitchFamily="18" charset="0"/>
                <a:sym typeface="Wingdings" pitchFamily="2" charset="2"/>
              </a:rPr>
              <a:t>=copy(</a:t>
            </a:r>
            <a:r>
              <a:rPr lang="en-US" sz="2800" dirty="0" err="1">
                <a:latin typeface="Times New Roman" pitchFamily="18" charset="0"/>
                <a:cs typeface="Times New Roman" pitchFamily="18" charset="0"/>
                <a:sym typeface="Wingdings" pitchFamily="2" charset="2"/>
              </a:rPr>
              <a:t>rootllink</a:t>
            </a:r>
            <a:r>
              <a:rPr lang="en-US" sz="2800" dirty="0">
                <a:latin typeface="Times New Roman" pitchFamily="18" charset="0"/>
                <a:cs typeface="Times New Roman" pitchFamily="18" charset="0"/>
                <a:sym typeface="Wingdings" pitchFamily="2" charset="2"/>
              </a:rPr>
              <a:t>);</a:t>
            </a:r>
          </a:p>
          <a:p>
            <a:pPr>
              <a:lnSpc>
                <a:spcPts val="3000"/>
              </a:lnSpc>
              <a:buNone/>
            </a:pP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temprlink</a:t>
            </a:r>
            <a:r>
              <a:rPr lang="en-US" sz="2800" dirty="0">
                <a:latin typeface="Times New Roman" pitchFamily="18" charset="0"/>
                <a:cs typeface="Times New Roman" pitchFamily="18" charset="0"/>
                <a:sym typeface="Wingdings" pitchFamily="2" charset="2"/>
              </a:rPr>
              <a:t>=copy(</a:t>
            </a:r>
            <a:r>
              <a:rPr lang="en-US" sz="2800" dirty="0" err="1">
                <a:latin typeface="Times New Roman" pitchFamily="18" charset="0"/>
                <a:cs typeface="Times New Roman" pitchFamily="18" charset="0"/>
                <a:sym typeface="Wingdings" pitchFamily="2" charset="2"/>
              </a:rPr>
              <a:t>rootrlink</a:t>
            </a:r>
            <a:r>
              <a:rPr lang="en-US" sz="2800" dirty="0">
                <a:latin typeface="Times New Roman" pitchFamily="18" charset="0"/>
                <a:cs typeface="Times New Roman" pitchFamily="18" charset="0"/>
                <a:sym typeface="Wingdings" pitchFamily="2" charset="2"/>
              </a:rPr>
              <a:t>);</a:t>
            </a:r>
          </a:p>
          <a:p>
            <a:pPr>
              <a:lnSpc>
                <a:spcPts val="3000"/>
              </a:lnSpc>
              <a:buNone/>
            </a:pPr>
            <a:r>
              <a:rPr lang="en-US" sz="2800" dirty="0">
                <a:latin typeface="Times New Roman" pitchFamily="18" charset="0"/>
                <a:cs typeface="Times New Roman" pitchFamily="18" charset="0"/>
                <a:sym typeface="Wingdings" pitchFamily="2" charset="2"/>
              </a:rPr>
              <a:t>	return temp;</a:t>
            </a:r>
          </a:p>
          <a:p>
            <a:pPr>
              <a:lnSpc>
                <a:spcPts val="3000"/>
              </a:lnSpc>
              <a:buNone/>
            </a:pPr>
            <a:r>
              <a:rPr lang="en-US" sz="2800" dirty="0">
                <a:latin typeface="Times New Roman" pitchFamily="18" charset="0"/>
                <a:cs typeface="Times New Roman" pitchFamily="18" charset="0"/>
                <a:sym typeface="Wingdings" pitchFamily="2" charset="2"/>
              </a:rPr>
              <a:t>}</a:t>
            </a: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30309554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Content Placeholder 2"/>
          <p:cNvSpPr>
            <a:spLocks noGrp="1"/>
          </p:cNvSpPr>
          <p:nvPr>
            <p:ph idx="1"/>
          </p:nvPr>
        </p:nvSpPr>
        <p:spPr>
          <a:xfrm>
            <a:off x="1676400" y="152400"/>
            <a:ext cx="8839200" cy="6553200"/>
          </a:xfrm>
        </p:spPr>
        <p:txBody>
          <a:bodyPr/>
          <a:lstStyle/>
          <a:p>
            <a:pPr>
              <a:lnSpc>
                <a:spcPts val="2600"/>
              </a:lnSpc>
              <a:buNone/>
            </a:pPr>
            <a:endParaRPr lang="en-US" sz="2800" dirty="0">
              <a:latin typeface="Times New Roman" pitchFamily="18" charset="0"/>
              <a:cs typeface="Times New Roman" pitchFamily="18" charset="0"/>
            </a:endParaRPr>
          </a:p>
          <a:p>
            <a:pPr>
              <a:lnSpc>
                <a:spcPts val="2600"/>
              </a:lnSpc>
              <a:buNone/>
            </a:pPr>
            <a:endParaRPr lang="en-US" sz="2800" dirty="0">
              <a:latin typeface="Times New Roman" pitchFamily="18" charset="0"/>
              <a:cs typeface="Times New Roman" pitchFamily="18" charset="0"/>
            </a:endParaRPr>
          </a:p>
          <a:p>
            <a:pPr>
              <a:lnSpc>
                <a:spcPts val="2600"/>
              </a:lnSpc>
              <a:buNone/>
            </a:pPr>
            <a:endParaRPr lang="en-US" sz="2800" dirty="0">
              <a:latin typeface="Times New Roman" pitchFamily="18" charset="0"/>
              <a:cs typeface="Times New Roman" pitchFamily="18" charset="0"/>
            </a:endParaRPr>
          </a:p>
          <a:p>
            <a:pPr>
              <a:lnSpc>
                <a:spcPts val="2600"/>
              </a:lnSpc>
              <a:buNone/>
            </a:pPr>
            <a:r>
              <a:rPr lang="en-US" sz="2800" dirty="0">
                <a:latin typeface="Times New Roman" pitchFamily="18" charset="0"/>
                <a:cs typeface="Times New Roman" pitchFamily="18" charset="0"/>
              </a:rPr>
              <a:t>/*recursive function to find the height of a tree*/</a:t>
            </a:r>
          </a:p>
          <a:p>
            <a:pPr>
              <a:lnSpc>
                <a:spcPts val="2600"/>
              </a:lnSpc>
              <a:buNone/>
            </a:pPr>
            <a:endParaRPr lang="en-US" sz="2800" dirty="0">
              <a:latin typeface="Times New Roman" pitchFamily="18" charset="0"/>
              <a:cs typeface="Times New Roman" pitchFamily="18" charset="0"/>
            </a:endParaRPr>
          </a:p>
          <a:p>
            <a:pPr>
              <a:lnSpc>
                <a:spcPts val="2600"/>
              </a:lnSpc>
              <a:buNone/>
            </a:pP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height (NODEPTR root)</a:t>
            </a:r>
          </a:p>
          <a:p>
            <a:pPr>
              <a:lnSpc>
                <a:spcPts val="2600"/>
              </a:lnSpc>
              <a:buNone/>
            </a:pPr>
            <a:r>
              <a:rPr lang="en-US" sz="2800" dirty="0">
                <a:latin typeface="Times New Roman" pitchFamily="18" charset="0"/>
                <a:cs typeface="Times New Roman" pitchFamily="18" charset="0"/>
              </a:rPr>
              <a:t>{</a:t>
            </a:r>
          </a:p>
          <a:p>
            <a:pPr>
              <a:lnSpc>
                <a:spcPts val="2600"/>
              </a:lnSpc>
              <a:buNone/>
            </a:pPr>
            <a:r>
              <a:rPr lang="en-US" sz="2800" dirty="0">
                <a:latin typeface="Times New Roman" pitchFamily="18" charset="0"/>
                <a:cs typeface="Times New Roman" pitchFamily="18" charset="0"/>
              </a:rPr>
              <a:t>	if(root==NULL)</a:t>
            </a:r>
          </a:p>
          <a:p>
            <a:pPr>
              <a:lnSpc>
                <a:spcPts val="2600"/>
              </a:lnSpc>
              <a:buNone/>
            </a:pPr>
            <a:r>
              <a:rPr lang="en-US" sz="2800" dirty="0">
                <a:latin typeface="Times New Roman" pitchFamily="18" charset="0"/>
                <a:cs typeface="Times New Roman" pitchFamily="18" charset="0"/>
              </a:rPr>
              <a:t>		return 0;</a:t>
            </a:r>
          </a:p>
          <a:p>
            <a:pPr>
              <a:lnSpc>
                <a:spcPts val="2600"/>
              </a:lnSpc>
              <a:buNone/>
            </a:pPr>
            <a:r>
              <a:rPr lang="en-US" sz="2800" dirty="0">
                <a:latin typeface="Times New Roman" pitchFamily="18" charset="0"/>
                <a:cs typeface="Times New Roman" pitchFamily="18" charset="0"/>
              </a:rPr>
              <a:t>	return( 1+ max(height (</a:t>
            </a:r>
            <a:r>
              <a:rPr lang="en-US" sz="2800" dirty="0" err="1">
                <a:latin typeface="Times New Roman" pitchFamily="18" charset="0"/>
                <a:cs typeface="Times New Roman" pitchFamily="18" charset="0"/>
              </a:rPr>
              <a:t>root</a:t>
            </a:r>
            <a:r>
              <a:rPr lang="en-US" sz="2800" dirty="0" err="1">
                <a:latin typeface="Times New Roman" pitchFamily="18" charset="0"/>
                <a:cs typeface="Times New Roman" pitchFamily="18" charset="0"/>
                <a:sym typeface="Wingdings" pitchFamily="2" charset="2"/>
              </a:rPr>
              <a:t>llink</a:t>
            </a:r>
            <a:r>
              <a:rPr lang="en-US" sz="2800" dirty="0">
                <a:latin typeface="Times New Roman" pitchFamily="18" charset="0"/>
                <a:cs typeface="Times New Roman" pitchFamily="18" charset="0"/>
                <a:sym typeface="Wingdings" pitchFamily="2" charset="2"/>
              </a:rPr>
              <a:t>), height(</a:t>
            </a:r>
            <a:r>
              <a:rPr lang="en-US" sz="2800" dirty="0" err="1">
                <a:latin typeface="Times New Roman" pitchFamily="18" charset="0"/>
                <a:cs typeface="Times New Roman" pitchFamily="18" charset="0"/>
                <a:sym typeface="Wingdings" pitchFamily="2" charset="2"/>
              </a:rPr>
              <a:t>rootrlink</a:t>
            </a:r>
            <a:r>
              <a:rPr lang="en-US" sz="2800" dirty="0">
                <a:latin typeface="Times New Roman" pitchFamily="18" charset="0"/>
                <a:cs typeface="Times New Roman" pitchFamily="18" charset="0"/>
                <a:sym typeface="Wingdings" pitchFamily="2" charset="2"/>
              </a:rPr>
              <a:t>)));</a:t>
            </a:r>
          </a:p>
          <a:p>
            <a:pPr>
              <a:lnSpc>
                <a:spcPts val="2600"/>
              </a:lnSpc>
              <a:buNone/>
            </a:pPr>
            <a:r>
              <a:rPr lang="en-US" sz="2800" dirty="0">
                <a:latin typeface="Times New Roman" pitchFamily="18" charset="0"/>
                <a:cs typeface="Times New Roman" pitchFamily="18" charset="0"/>
                <a:sym typeface="Wingdings" pitchFamily="2" charset="2"/>
              </a:rPr>
              <a:t>}</a:t>
            </a:r>
          </a:p>
        </p:txBody>
      </p:sp>
    </p:spTree>
    <p:extLst>
      <p:ext uri="{BB962C8B-B14F-4D97-AF65-F5344CB8AC3E}">
        <p14:creationId xmlns="" xmlns:p14="http://schemas.microsoft.com/office/powerpoint/2010/main" val="11496947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Content Placeholder 2"/>
          <p:cNvSpPr>
            <a:spLocks noGrp="1"/>
          </p:cNvSpPr>
          <p:nvPr>
            <p:ph idx="1"/>
          </p:nvPr>
        </p:nvSpPr>
        <p:spPr>
          <a:xfrm>
            <a:off x="1676400" y="152400"/>
            <a:ext cx="8839200" cy="6477000"/>
          </a:xfrm>
        </p:spPr>
        <p:txBody>
          <a:bodyPr>
            <a:normAutofit/>
          </a:bodyPr>
          <a:lstStyle/>
          <a:p>
            <a:pPr>
              <a:buFont typeface="Arial" charset="0"/>
              <a:buNone/>
            </a:pPr>
            <a:r>
              <a:rPr lang="en-US" sz="2800" u="sng" dirty="0">
                <a:latin typeface="Times New Roman" pitchFamily="18" charset="0"/>
                <a:cs typeface="Times New Roman" pitchFamily="18" charset="0"/>
              </a:rPr>
              <a:t>Finding the height of the tree using recursion</a:t>
            </a:r>
            <a:r>
              <a:rPr lang="en-US" sz="2800" dirty="0">
                <a:latin typeface="Times New Roman" pitchFamily="18" charset="0"/>
                <a:cs typeface="Times New Roman" pitchFamily="18" charset="0"/>
              </a:rPr>
              <a:t>	</a:t>
            </a:r>
          </a:p>
          <a:p>
            <a:pPr>
              <a:buFont typeface="Arial" charset="0"/>
              <a:buNone/>
            </a:pPr>
            <a:endParaRPr lang="en-US" sz="2800" dirty="0">
              <a:latin typeface="Times New Roman" pitchFamily="18" charset="0"/>
              <a:cs typeface="Times New Roman" pitchFamily="18" charset="0"/>
            </a:endParaRPr>
          </a:p>
          <a:p>
            <a:pPr>
              <a:buFont typeface="Arial" charset="0"/>
              <a:buNone/>
            </a:pPr>
            <a:endParaRPr lang="en-US" sz="2800" dirty="0">
              <a:latin typeface="Times New Roman" pitchFamily="18" charset="0"/>
              <a:cs typeface="Times New Roman" pitchFamily="18" charset="0"/>
            </a:endParaRPr>
          </a:p>
          <a:p>
            <a:pPr>
              <a:buFont typeface="Arial" charset="0"/>
              <a:buNone/>
            </a:pPr>
            <a:r>
              <a:rPr lang="en-US" sz="2800" dirty="0">
                <a:latin typeface="Times New Roman" pitchFamily="18" charset="0"/>
                <a:cs typeface="Times New Roman" pitchFamily="18" charset="0"/>
              </a:rPr>
              <a:t>																																																						</a:t>
            </a:r>
          </a:p>
          <a:p>
            <a:pPr>
              <a:buFont typeface="Arial" charset="0"/>
              <a:buNone/>
            </a:pPr>
            <a:r>
              <a:rPr lang="en-US" sz="2800" dirty="0">
                <a:latin typeface="Times New Roman" pitchFamily="18" charset="0"/>
                <a:cs typeface="Times New Roman" pitchFamily="18" charset="0"/>
              </a:rPr>
              <a:t>																		</a:t>
            </a:r>
          </a:p>
          <a:p>
            <a:pPr>
              <a:buFont typeface="Arial" charset="0"/>
              <a:buNone/>
            </a:pPr>
            <a:r>
              <a:rPr lang="en-US" sz="2800" dirty="0">
                <a:latin typeface="Times New Roman" pitchFamily="18" charset="0"/>
                <a:cs typeface="Times New Roman" pitchFamily="18" charset="0"/>
              </a:rPr>
              <a:t>					</a:t>
            </a:r>
            <a:endParaRPr lang="en-US" sz="2800" u="sng" dirty="0">
              <a:latin typeface="Times New Roman" pitchFamily="18" charset="0"/>
              <a:cs typeface="Times New Roman" pitchFamily="18" charset="0"/>
            </a:endParaRPr>
          </a:p>
        </p:txBody>
      </p:sp>
      <p:sp>
        <p:nvSpPr>
          <p:cNvPr id="24" name="Oval 23"/>
          <p:cNvSpPr/>
          <p:nvPr/>
        </p:nvSpPr>
        <p:spPr>
          <a:xfrm>
            <a:off x="3276600" y="1447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515" name="TextBox 24"/>
          <p:cNvSpPr txBox="1">
            <a:spLocks noChangeArrowheads="1"/>
          </p:cNvSpPr>
          <p:nvPr/>
        </p:nvSpPr>
        <p:spPr bwMode="auto">
          <a:xfrm>
            <a:off x="3352800" y="1524000"/>
            <a:ext cx="4572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26" name="Oval 25"/>
          <p:cNvSpPr/>
          <p:nvPr/>
        </p:nvSpPr>
        <p:spPr>
          <a:xfrm>
            <a:off x="25908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517" name="TextBox 26"/>
          <p:cNvSpPr txBox="1">
            <a:spLocks noChangeArrowheads="1"/>
          </p:cNvSpPr>
          <p:nvPr/>
        </p:nvSpPr>
        <p:spPr bwMode="auto">
          <a:xfrm>
            <a:off x="2743200" y="2286000"/>
            <a:ext cx="4572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28" name="Oval 27"/>
          <p:cNvSpPr/>
          <p:nvPr/>
        </p:nvSpPr>
        <p:spPr>
          <a:xfrm>
            <a:off x="40386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519" name="TextBox 28"/>
          <p:cNvSpPr txBox="1">
            <a:spLocks noChangeArrowheads="1"/>
          </p:cNvSpPr>
          <p:nvPr/>
        </p:nvSpPr>
        <p:spPr bwMode="auto">
          <a:xfrm>
            <a:off x="4114800" y="2286000"/>
            <a:ext cx="4572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30" name="Oval 29"/>
          <p:cNvSpPr/>
          <p:nvPr/>
        </p:nvSpPr>
        <p:spPr>
          <a:xfrm>
            <a:off x="21336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521" name="TextBox 30"/>
          <p:cNvSpPr txBox="1">
            <a:spLocks noChangeArrowheads="1"/>
          </p:cNvSpPr>
          <p:nvPr/>
        </p:nvSpPr>
        <p:spPr bwMode="auto">
          <a:xfrm>
            <a:off x="2286000" y="30480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sp>
        <p:nvSpPr>
          <p:cNvPr id="32" name="Oval 31"/>
          <p:cNvSpPr/>
          <p:nvPr/>
        </p:nvSpPr>
        <p:spPr>
          <a:xfrm>
            <a:off x="30480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523" name="TextBox 32"/>
          <p:cNvSpPr txBox="1">
            <a:spLocks noChangeArrowheads="1"/>
          </p:cNvSpPr>
          <p:nvPr/>
        </p:nvSpPr>
        <p:spPr bwMode="auto">
          <a:xfrm>
            <a:off x="3200400" y="30480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cxnSp>
        <p:nvCxnSpPr>
          <p:cNvPr id="34" name="Straight Connector 33"/>
          <p:cNvCxnSpPr>
            <a:stCxn id="24" idx="3"/>
            <a:endCxn id="26" idx="0"/>
          </p:cNvCxnSpPr>
          <p:nvPr/>
        </p:nvCxnSpPr>
        <p:spPr>
          <a:xfrm rot="5400000">
            <a:off x="2944813" y="17891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28" idx="1"/>
          </p:cNvCxnSpPr>
          <p:nvPr/>
        </p:nvCxnSpPr>
        <p:spPr>
          <a:xfrm>
            <a:off x="3657600" y="1905001"/>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64517" idx="2"/>
            <a:endCxn id="32" idx="1"/>
          </p:cNvCxnSpPr>
          <p:nvPr/>
        </p:nvCxnSpPr>
        <p:spPr>
          <a:xfrm rot="16200000" flipH="1">
            <a:off x="2863057" y="27646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30" idx="0"/>
          </p:cNvCxnSpPr>
          <p:nvPr/>
        </p:nvCxnSpPr>
        <p:spPr>
          <a:xfrm rot="5400000">
            <a:off x="2400300" y="26289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37338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4529" name="TextBox 38"/>
          <p:cNvSpPr txBox="1">
            <a:spLocks noChangeArrowheads="1"/>
          </p:cNvSpPr>
          <p:nvPr/>
        </p:nvSpPr>
        <p:spPr bwMode="auto">
          <a:xfrm>
            <a:off x="3886200" y="3124200"/>
            <a:ext cx="457200" cy="369888"/>
          </a:xfrm>
          <a:prstGeom prst="rect">
            <a:avLst/>
          </a:prstGeom>
          <a:noFill/>
          <a:ln w="9525">
            <a:noFill/>
            <a:miter lim="800000"/>
            <a:headEnd/>
            <a:tailEnd/>
          </a:ln>
        </p:spPr>
        <p:txBody>
          <a:bodyPr>
            <a:spAutoFit/>
          </a:bodyPr>
          <a:lstStyle/>
          <a:p>
            <a:r>
              <a:rPr lang="en-US">
                <a:latin typeface="Calibri" pitchFamily="34" charset="0"/>
              </a:rPr>
              <a:t>F</a:t>
            </a:r>
          </a:p>
        </p:txBody>
      </p:sp>
      <p:sp>
        <p:nvSpPr>
          <p:cNvPr id="40" name="Oval 39"/>
          <p:cNvSpPr/>
          <p:nvPr/>
        </p:nvSpPr>
        <p:spPr>
          <a:xfrm>
            <a:off x="4648200" y="29829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531" name="TextBox 40"/>
          <p:cNvSpPr txBox="1">
            <a:spLocks noChangeArrowheads="1"/>
          </p:cNvSpPr>
          <p:nvPr/>
        </p:nvSpPr>
        <p:spPr bwMode="auto">
          <a:xfrm>
            <a:off x="4800600" y="3059114"/>
            <a:ext cx="533400" cy="369887"/>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42" name="Straight Connector 41"/>
          <p:cNvCxnSpPr>
            <a:endCxn id="40" idx="1"/>
          </p:cNvCxnSpPr>
          <p:nvPr/>
        </p:nvCxnSpPr>
        <p:spPr>
          <a:xfrm rot="16200000" flipH="1">
            <a:off x="4443413" y="27574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8" idx="0"/>
          </p:cNvCxnSpPr>
          <p:nvPr/>
        </p:nvCxnSpPr>
        <p:spPr>
          <a:xfrm rot="5400000">
            <a:off x="4000500" y="2705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3187700" y="3886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535" name="TextBox 44"/>
          <p:cNvSpPr txBox="1">
            <a:spLocks noChangeArrowheads="1"/>
          </p:cNvSpPr>
          <p:nvPr/>
        </p:nvSpPr>
        <p:spPr bwMode="auto">
          <a:xfrm>
            <a:off x="3340100" y="3962400"/>
            <a:ext cx="457200" cy="369888"/>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46" name="Straight Connector 45"/>
          <p:cNvCxnSpPr>
            <a:endCxn id="44" idx="0"/>
          </p:cNvCxnSpPr>
          <p:nvPr/>
        </p:nvCxnSpPr>
        <p:spPr>
          <a:xfrm rot="5400000">
            <a:off x="3541713" y="34655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494543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Content Placeholder 2"/>
          <p:cNvSpPr>
            <a:spLocks noGrp="1"/>
          </p:cNvSpPr>
          <p:nvPr>
            <p:ph idx="1"/>
          </p:nvPr>
        </p:nvSpPr>
        <p:spPr>
          <a:xfrm>
            <a:off x="1676400" y="152400"/>
            <a:ext cx="8839200" cy="6477000"/>
          </a:xfrm>
        </p:spPr>
        <p:txBody>
          <a:bodyPr/>
          <a:lstStyle/>
          <a:p>
            <a:pPr>
              <a:buFont typeface="Arial" charset="0"/>
              <a:buNone/>
            </a:pPr>
            <a:endParaRPr lang="en-US" sz="2800" dirty="0">
              <a:latin typeface="Times New Roman" pitchFamily="18" charset="0"/>
              <a:cs typeface="Times New Roman" pitchFamily="18" charset="0"/>
            </a:endParaRPr>
          </a:p>
          <a:p>
            <a:pPr>
              <a:buFont typeface="Arial" charset="0"/>
              <a:buNone/>
            </a:pPr>
            <a:r>
              <a:rPr lang="en-US" sz="2800" dirty="0">
                <a:latin typeface="Times New Roman" pitchFamily="18" charset="0"/>
                <a:cs typeface="Times New Roman" pitchFamily="18" charset="0"/>
              </a:rPr>
              <a:t>1+max(height(B), height(C))</a:t>
            </a:r>
          </a:p>
        </p:txBody>
      </p:sp>
      <p:cxnSp>
        <p:nvCxnSpPr>
          <p:cNvPr id="5" name="Straight Connector 4"/>
          <p:cNvCxnSpPr/>
          <p:nvPr/>
        </p:nvCxnSpPr>
        <p:spPr>
          <a:xfrm rot="5400000">
            <a:off x="2856707" y="1258095"/>
            <a:ext cx="381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048000" y="1447800"/>
            <a:ext cx="152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3200400" y="1295401"/>
            <a:ext cx="5181600" cy="523875"/>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1+ max( height(D),height(E)) </a:t>
            </a:r>
          </a:p>
        </p:txBody>
      </p:sp>
      <p:cxnSp>
        <p:nvCxnSpPr>
          <p:cNvPr id="12" name="Straight Connector 11"/>
          <p:cNvCxnSpPr/>
          <p:nvPr/>
        </p:nvCxnSpPr>
        <p:spPr>
          <a:xfrm rot="5400000">
            <a:off x="4533107" y="1942307"/>
            <a:ext cx="381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a:off x="2057400" y="2133600"/>
            <a:ext cx="2667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1792288" y="2400300"/>
            <a:ext cx="53181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a:spLocks noChangeArrowheads="1"/>
          </p:cNvSpPr>
          <p:nvPr/>
        </p:nvSpPr>
        <p:spPr bwMode="auto">
          <a:xfrm>
            <a:off x="1600200" y="2590801"/>
            <a:ext cx="6019800" cy="523875"/>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1+ max( height(NULL),height(NULL)) </a:t>
            </a:r>
          </a:p>
        </p:txBody>
      </p:sp>
      <p:cxnSp>
        <p:nvCxnSpPr>
          <p:cNvPr id="20" name="Straight Arrow Connector 19"/>
          <p:cNvCxnSpPr/>
          <p:nvPr/>
        </p:nvCxnSpPr>
        <p:spPr>
          <a:xfrm rot="5400000">
            <a:off x="3810001" y="3200401"/>
            <a:ext cx="3048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5563394" y="3201194"/>
            <a:ext cx="30321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a:spLocks noChangeArrowheads="1"/>
          </p:cNvSpPr>
          <p:nvPr/>
        </p:nvSpPr>
        <p:spPr bwMode="auto">
          <a:xfrm>
            <a:off x="3810000" y="3287714"/>
            <a:ext cx="304800" cy="369887"/>
          </a:xfrm>
          <a:prstGeom prst="rect">
            <a:avLst/>
          </a:prstGeom>
          <a:noFill/>
          <a:ln w="9525">
            <a:noFill/>
            <a:miter lim="800000"/>
            <a:headEnd/>
            <a:tailEnd/>
          </a:ln>
        </p:spPr>
        <p:txBody>
          <a:bodyPr>
            <a:spAutoFit/>
          </a:bodyPr>
          <a:lstStyle/>
          <a:p>
            <a:r>
              <a:rPr lang="en-US">
                <a:latin typeface="Calibri" pitchFamily="34" charset="0"/>
              </a:rPr>
              <a:t>0</a:t>
            </a:r>
          </a:p>
        </p:txBody>
      </p:sp>
      <p:sp>
        <p:nvSpPr>
          <p:cNvPr id="25" name="TextBox 24"/>
          <p:cNvSpPr txBox="1">
            <a:spLocks noChangeArrowheads="1"/>
          </p:cNvSpPr>
          <p:nvPr/>
        </p:nvSpPr>
        <p:spPr bwMode="auto">
          <a:xfrm>
            <a:off x="5562600" y="3276600"/>
            <a:ext cx="3048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26" name="Straight Arrow Connector 25"/>
          <p:cNvCxnSpPr/>
          <p:nvPr/>
        </p:nvCxnSpPr>
        <p:spPr>
          <a:xfrm rot="5400000" flipH="1" flipV="1">
            <a:off x="4686301" y="2324101"/>
            <a:ext cx="5334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a:spLocks noChangeArrowheads="1"/>
          </p:cNvSpPr>
          <p:nvPr/>
        </p:nvSpPr>
        <p:spPr bwMode="auto">
          <a:xfrm>
            <a:off x="4800600" y="1676400"/>
            <a:ext cx="304800" cy="369888"/>
          </a:xfrm>
          <a:prstGeom prst="rect">
            <a:avLst/>
          </a:prstGeom>
          <a:noFill/>
          <a:ln w="9525">
            <a:noFill/>
            <a:miter lim="800000"/>
            <a:headEnd/>
            <a:tailEnd/>
          </a:ln>
        </p:spPr>
        <p:txBody>
          <a:bodyPr>
            <a:spAutoFit/>
          </a:bodyPr>
          <a:lstStyle/>
          <a:p>
            <a:r>
              <a:rPr lang="en-US" dirty="0">
                <a:latin typeface="Calibri" pitchFamily="34" charset="0"/>
              </a:rPr>
              <a:t>1</a:t>
            </a:r>
          </a:p>
        </p:txBody>
      </p:sp>
      <p:cxnSp>
        <p:nvCxnSpPr>
          <p:cNvPr id="32" name="Straight Connector 31"/>
          <p:cNvCxnSpPr/>
          <p:nvPr/>
        </p:nvCxnSpPr>
        <p:spPr>
          <a:xfrm rot="5400000">
            <a:off x="6209507" y="1942307"/>
            <a:ext cx="381000" cy="1587"/>
          </a:xfrm>
          <a:prstGeom prst="line">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400800" y="2133600"/>
            <a:ext cx="2590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8116888" y="3008313"/>
            <a:ext cx="17510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2057400" y="3884614"/>
            <a:ext cx="6934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1792288" y="4152900"/>
            <a:ext cx="53181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a:spLocks noChangeArrowheads="1"/>
          </p:cNvSpPr>
          <p:nvPr/>
        </p:nvSpPr>
        <p:spPr bwMode="auto">
          <a:xfrm>
            <a:off x="1941513" y="4495801"/>
            <a:ext cx="6019800" cy="523875"/>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1+ max( height(NULL),height(NULL)) </a:t>
            </a:r>
          </a:p>
        </p:txBody>
      </p:sp>
      <p:cxnSp>
        <p:nvCxnSpPr>
          <p:cNvPr id="47" name="Straight Arrow Connector 46"/>
          <p:cNvCxnSpPr/>
          <p:nvPr/>
        </p:nvCxnSpPr>
        <p:spPr>
          <a:xfrm rot="5400000">
            <a:off x="4038601" y="5119688"/>
            <a:ext cx="3048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6200000" flipH="1">
            <a:off x="5791994" y="5120481"/>
            <a:ext cx="30321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a:spLocks noChangeArrowheads="1"/>
          </p:cNvSpPr>
          <p:nvPr/>
        </p:nvSpPr>
        <p:spPr bwMode="auto">
          <a:xfrm>
            <a:off x="4038600" y="5207001"/>
            <a:ext cx="304800" cy="369887"/>
          </a:xfrm>
          <a:prstGeom prst="rect">
            <a:avLst/>
          </a:prstGeom>
          <a:noFill/>
          <a:ln w="9525">
            <a:noFill/>
            <a:miter lim="800000"/>
            <a:headEnd/>
            <a:tailEnd/>
          </a:ln>
        </p:spPr>
        <p:txBody>
          <a:bodyPr>
            <a:spAutoFit/>
          </a:bodyPr>
          <a:lstStyle/>
          <a:p>
            <a:r>
              <a:rPr lang="en-US">
                <a:latin typeface="Calibri" pitchFamily="34" charset="0"/>
              </a:rPr>
              <a:t>0</a:t>
            </a:r>
          </a:p>
        </p:txBody>
      </p:sp>
      <p:sp>
        <p:nvSpPr>
          <p:cNvPr id="50" name="TextBox 49"/>
          <p:cNvSpPr txBox="1">
            <a:spLocks noChangeArrowheads="1"/>
          </p:cNvSpPr>
          <p:nvPr/>
        </p:nvSpPr>
        <p:spPr bwMode="auto">
          <a:xfrm>
            <a:off x="5791200" y="5195887"/>
            <a:ext cx="3048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71" name="Straight Arrow Connector 70"/>
          <p:cNvCxnSpPr/>
          <p:nvPr/>
        </p:nvCxnSpPr>
        <p:spPr>
          <a:xfrm rot="10800000">
            <a:off x="3505201" y="1219200"/>
            <a:ext cx="1979613"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a:spLocks noChangeArrowheads="1"/>
          </p:cNvSpPr>
          <p:nvPr/>
        </p:nvSpPr>
        <p:spPr bwMode="auto">
          <a:xfrm>
            <a:off x="3276600" y="1066800"/>
            <a:ext cx="304800" cy="369888"/>
          </a:xfrm>
          <a:prstGeom prst="rect">
            <a:avLst/>
          </a:prstGeom>
          <a:noFill/>
          <a:ln w="9525">
            <a:noFill/>
            <a:miter lim="800000"/>
            <a:headEnd/>
            <a:tailEnd/>
          </a:ln>
        </p:spPr>
        <p:txBody>
          <a:bodyPr>
            <a:spAutoFit/>
          </a:bodyPr>
          <a:lstStyle/>
          <a:p>
            <a:r>
              <a:rPr lang="en-US" dirty="0">
                <a:latin typeface="Calibri" pitchFamily="34" charset="0"/>
              </a:rPr>
              <a:t>2</a:t>
            </a:r>
          </a:p>
        </p:txBody>
      </p:sp>
      <p:sp>
        <p:nvSpPr>
          <p:cNvPr id="39" name="TextBox 38"/>
          <p:cNvSpPr txBox="1">
            <a:spLocks noChangeArrowheads="1"/>
          </p:cNvSpPr>
          <p:nvPr/>
        </p:nvSpPr>
        <p:spPr bwMode="auto">
          <a:xfrm>
            <a:off x="6438105" y="1747838"/>
            <a:ext cx="304800" cy="369888"/>
          </a:xfrm>
          <a:prstGeom prst="rect">
            <a:avLst/>
          </a:prstGeom>
          <a:noFill/>
          <a:ln w="9525">
            <a:noFill/>
            <a:miter lim="800000"/>
            <a:headEnd/>
            <a:tailEnd/>
          </a:ln>
        </p:spPr>
        <p:txBody>
          <a:bodyPr>
            <a:spAutoFit/>
          </a:bodyPr>
          <a:lstStyle/>
          <a:p>
            <a:r>
              <a:rPr lang="en-US" dirty="0">
                <a:latin typeface="Calibri" pitchFamily="34" charset="0"/>
              </a:rPr>
              <a:t>1</a:t>
            </a:r>
          </a:p>
        </p:txBody>
      </p:sp>
    </p:spTree>
    <p:extLst>
      <p:ext uri="{BB962C8B-B14F-4D97-AF65-F5344CB8AC3E}">
        <p14:creationId xmlns="" xmlns:p14="http://schemas.microsoft.com/office/powerpoint/2010/main" val="260099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ntr" presetSubtype="1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par>
                                <p:cTn id="22" presetID="3" presetClass="entr" presetSubtype="1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par>
                                <p:cTn id="33" presetID="3" presetClass="entr" presetSubtype="1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blinds(horizontal)">
                                      <p:cBhvr>
                                        <p:cTn id="35" dur="500"/>
                                        <p:tgtEl>
                                          <p:spTgt spid="21"/>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blinds(horizontal)">
                                      <p:cBhvr>
                                        <p:cTn id="38" dur="500"/>
                                        <p:tgtEl>
                                          <p:spTgt spid="24"/>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blinds(horizontal)">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linds(horizontal)">
                                      <p:cBhvr>
                                        <p:cTn id="46" dur="500"/>
                                        <p:tgtEl>
                                          <p:spTgt spid="2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blinds(horizontal)">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blinds(horizontal)">
                                      <p:cBhvr>
                                        <p:cTn id="54" dur="500"/>
                                        <p:tgtEl>
                                          <p:spTgt spid="32"/>
                                        </p:tgtEl>
                                      </p:cBhvr>
                                    </p:animEffect>
                                  </p:childTnLst>
                                </p:cTn>
                              </p:par>
                              <p:par>
                                <p:cTn id="55" presetID="3" presetClass="entr" presetSubtype="1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blinds(horizontal)">
                                      <p:cBhvr>
                                        <p:cTn id="57" dur="500"/>
                                        <p:tgtEl>
                                          <p:spTgt spid="33"/>
                                        </p:tgtEl>
                                      </p:cBhvr>
                                    </p:animEffect>
                                  </p:childTnLst>
                                </p:cTn>
                              </p:par>
                              <p:par>
                                <p:cTn id="58" presetID="3" presetClass="entr" presetSubtype="10"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blinds(horizontal)">
                                      <p:cBhvr>
                                        <p:cTn id="60" dur="500"/>
                                        <p:tgtEl>
                                          <p:spTgt spid="36"/>
                                        </p:tgtEl>
                                      </p:cBhvr>
                                    </p:animEffect>
                                  </p:childTnLst>
                                </p:cTn>
                              </p:par>
                              <p:par>
                                <p:cTn id="61" presetID="3" presetClass="entr" presetSubtype="1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blinds(horizontal)">
                                      <p:cBhvr>
                                        <p:cTn id="63" dur="500"/>
                                        <p:tgtEl>
                                          <p:spTgt spid="38"/>
                                        </p:tgtEl>
                                      </p:cBhvr>
                                    </p:animEffect>
                                  </p:childTnLst>
                                </p:cTn>
                              </p:par>
                              <p:par>
                                <p:cTn id="64" presetID="3" presetClass="entr" presetSubtype="10" fill="hold"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blinds(horizontal)">
                                      <p:cBhvr>
                                        <p:cTn id="66" dur="500"/>
                                        <p:tgtEl>
                                          <p:spTgt spid="43"/>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blinds(horizontal)">
                                      <p:cBhvr>
                                        <p:cTn id="69" dur="500"/>
                                        <p:tgtEl>
                                          <p:spTgt spid="46"/>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blinds(horizontal)">
                                      <p:cBhvr>
                                        <p:cTn id="74" dur="500"/>
                                        <p:tgtEl>
                                          <p:spTgt spid="47"/>
                                        </p:tgtEl>
                                      </p:cBhvr>
                                    </p:animEffect>
                                  </p:childTnLst>
                                </p:cTn>
                              </p:par>
                              <p:par>
                                <p:cTn id="75" presetID="3" presetClass="entr" presetSubtype="10" fill="hold" nodeType="with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blinds(horizontal)">
                                      <p:cBhvr>
                                        <p:cTn id="77" dur="500"/>
                                        <p:tgtEl>
                                          <p:spTgt spid="48"/>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blinds(horizontal)">
                                      <p:cBhvr>
                                        <p:cTn id="80" dur="500"/>
                                        <p:tgtEl>
                                          <p:spTgt spid="50"/>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blinds(horizontal)">
                                      <p:cBhvr>
                                        <p:cTn id="83" dur="500"/>
                                        <p:tgtEl>
                                          <p:spTgt spid="49"/>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71"/>
                                        </p:tgtEl>
                                        <p:attrNameLst>
                                          <p:attrName>style.visibility</p:attrName>
                                        </p:attrNameLst>
                                      </p:cBhvr>
                                      <p:to>
                                        <p:strVal val="visible"/>
                                      </p:to>
                                    </p:set>
                                    <p:animEffect transition="in" filter="blinds(horizontal)">
                                      <p:cBhvr>
                                        <p:cTn id="88" dur="500"/>
                                        <p:tgtEl>
                                          <p:spTgt spid="71"/>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74"/>
                                        </p:tgtEl>
                                        <p:attrNameLst>
                                          <p:attrName>style.visibility</p:attrName>
                                        </p:attrNameLst>
                                      </p:cBhvr>
                                      <p:to>
                                        <p:strVal val="visible"/>
                                      </p:to>
                                    </p:set>
                                    <p:animEffect transition="in" filter="blinds(horizontal)">
                                      <p:cBhvr>
                                        <p:cTn id="91" dur="500"/>
                                        <p:tgtEl>
                                          <p:spTgt spid="74"/>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blinds(horizontal)">
                                      <p:cBhvr>
                                        <p:cTn id="9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24" grpId="0"/>
      <p:bldP spid="25" grpId="0"/>
      <p:bldP spid="31" grpId="0"/>
      <p:bldP spid="46" grpId="0"/>
      <p:bldP spid="49" grpId="0"/>
      <p:bldP spid="50" grpId="0"/>
      <p:bldP spid="74" grpId="0"/>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839200" cy="6553200"/>
          </a:xfrm>
        </p:spPr>
        <p:txBody>
          <a:bodyPr rtlCol="0">
            <a:normAutofit fontScale="92500" lnSpcReduction="20000"/>
          </a:bodyPr>
          <a:lstStyle/>
          <a:p>
            <a:pPr>
              <a:spcAft>
                <a:spcPts val="0"/>
              </a:spcAft>
              <a:buNone/>
              <a:defRPr/>
            </a:pPr>
            <a:r>
              <a:rPr lang="en-US" sz="3000" u="sng" dirty="0">
                <a:latin typeface="Times New Roman" pitchFamily="18" charset="0"/>
                <a:cs typeface="Times New Roman" pitchFamily="18" charset="0"/>
              </a:rPr>
              <a:t>Ancestors and descendants of a node:</a:t>
            </a:r>
          </a:p>
          <a:p>
            <a:pPr>
              <a:spcAft>
                <a:spcPts val="0"/>
              </a:spcAft>
              <a:buFont typeface="Arial" pitchFamily="34" charset="0"/>
              <a:buChar char="•"/>
              <a:defRPr/>
            </a:pPr>
            <a:r>
              <a:rPr lang="en-US" sz="3000" dirty="0">
                <a:latin typeface="Times New Roman" pitchFamily="18" charset="0"/>
                <a:cs typeface="Times New Roman" pitchFamily="18" charset="0"/>
              </a:rPr>
              <a:t>In a tree, all the nodes that are reachable from a particular node are called the descendants of that node.</a:t>
            </a:r>
            <a:r>
              <a:rPr lang="en-US" sz="2800" dirty="0">
                <a:latin typeface="Times New Roman" pitchFamily="18" charset="0"/>
                <a:cs typeface="Times New Roman" pitchFamily="18" charset="0"/>
              </a:rPr>
              <a:t>																																																</a:t>
            </a:r>
          </a:p>
          <a:p>
            <a:pPr>
              <a:spcAft>
                <a:spcPts val="0"/>
              </a:spcAft>
              <a:buNone/>
              <a:defRPr/>
            </a:pPr>
            <a:r>
              <a:rPr lang="en-US" sz="2800" dirty="0">
                <a:latin typeface="Times New Roman" pitchFamily="18" charset="0"/>
                <a:cs typeface="Times New Roman" pitchFamily="18" charset="0"/>
              </a:rPr>
              <a:t>	</a:t>
            </a:r>
          </a:p>
          <a:p>
            <a:pPr>
              <a:spcAft>
                <a:spcPts val="0"/>
              </a:spcAft>
              <a:buNone/>
              <a:defRPr/>
            </a:pPr>
            <a:r>
              <a:rPr lang="en-US" sz="3000" dirty="0">
                <a:latin typeface="Times New Roman" pitchFamily="18" charset="0"/>
                <a:cs typeface="Times New Roman" pitchFamily="18" charset="0"/>
              </a:rPr>
              <a:t>Descendants of A are B, C, D and E.</a:t>
            </a:r>
          </a:p>
          <a:p>
            <a:pPr>
              <a:spcAft>
                <a:spcPts val="0"/>
              </a:spcAft>
              <a:buNone/>
              <a:defRPr/>
            </a:pPr>
            <a:r>
              <a:rPr lang="en-US" sz="3000" dirty="0">
                <a:latin typeface="Times New Roman" pitchFamily="18" charset="0"/>
                <a:cs typeface="Times New Roman" pitchFamily="18" charset="0"/>
              </a:rPr>
              <a:t>	Descendants of B are C and D.</a:t>
            </a:r>
          </a:p>
          <a:p>
            <a:pPr>
              <a:spcAft>
                <a:spcPts val="0"/>
              </a:spcAft>
              <a:buFont typeface="Arial" pitchFamily="34" charset="0"/>
              <a:buChar char="•"/>
              <a:defRPr/>
            </a:pPr>
            <a:r>
              <a:rPr lang="en-US" sz="3000" dirty="0">
                <a:latin typeface="Times New Roman" pitchFamily="18" charset="0"/>
                <a:cs typeface="Times New Roman" pitchFamily="18" charset="0"/>
              </a:rPr>
              <a:t>Nodes from which a particular node is reachable starting from root are called ancestors of that node.</a:t>
            </a:r>
          </a:p>
          <a:p>
            <a:pPr>
              <a:spcAft>
                <a:spcPts val="0"/>
              </a:spcAft>
              <a:buNone/>
              <a:defRPr/>
            </a:pPr>
            <a:r>
              <a:rPr lang="en-US" sz="3000" dirty="0">
                <a:latin typeface="Times New Roman" pitchFamily="18" charset="0"/>
                <a:cs typeface="Times New Roman" pitchFamily="18" charset="0"/>
              </a:rPr>
              <a:t>	Ancestors of D and C are B and A.</a:t>
            </a:r>
          </a:p>
          <a:p>
            <a:pPr>
              <a:spcAft>
                <a:spcPts val="0"/>
              </a:spcAft>
              <a:buNone/>
              <a:defRPr/>
            </a:pPr>
            <a:r>
              <a:rPr lang="en-US" sz="3000" dirty="0">
                <a:latin typeface="Times New Roman" pitchFamily="18" charset="0"/>
                <a:cs typeface="Times New Roman" pitchFamily="18" charset="0"/>
              </a:rPr>
              <a:t> 	Ancestors of E and B is A.</a:t>
            </a:r>
          </a:p>
        </p:txBody>
      </p:sp>
      <p:sp>
        <p:nvSpPr>
          <p:cNvPr id="4" name="Oval 3"/>
          <p:cNvSpPr/>
          <p:nvPr/>
        </p:nvSpPr>
        <p:spPr>
          <a:xfrm>
            <a:off x="4953000" y="1447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11" name="TextBox 4"/>
          <p:cNvSpPr txBox="1">
            <a:spLocks noChangeArrowheads="1"/>
          </p:cNvSpPr>
          <p:nvPr/>
        </p:nvSpPr>
        <p:spPr bwMode="auto">
          <a:xfrm>
            <a:off x="5105400" y="15240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42672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13" name="TextBox 6"/>
          <p:cNvSpPr txBox="1">
            <a:spLocks noChangeArrowheads="1"/>
          </p:cNvSpPr>
          <p:nvPr/>
        </p:nvSpPr>
        <p:spPr bwMode="auto">
          <a:xfrm>
            <a:off x="4419600" y="22860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57150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15" name="TextBox 8"/>
          <p:cNvSpPr txBox="1">
            <a:spLocks noChangeArrowheads="1"/>
          </p:cNvSpPr>
          <p:nvPr/>
        </p:nvSpPr>
        <p:spPr bwMode="auto">
          <a:xfrm>
            <a:off x="5867400" y="22860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38100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17" name="TextBox 10"/>
          <p:cNvSpPr txBox="1">
            <a:spLocks noChangeArrowheads="1"/>
          </p:cNvSpPr>
          <p:nvPr/>
        </p:nvSpPr>
        <p:spPr bwMode="auto">
          <a:xfrm>
            <a:off x="3962400" y="30480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47244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19" name="TextBox 12"/>
          <p:cNvSpPr txBox="1">
            <a:spLocks noChangeArrowheads="1"/>
          </p:cNvSpPr>
          <p:nvPr/>
        </p:nvSpPr>
        <p:spPr bwMode="auto">
          <a:xfrm>
            <a:off x="4876800" y="30480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a:endCxn id="6" idx="0"/>
          </p:cNvCxnSpPr>
          <p:nvPr/>
        </p:nvCxnSpPr>
        <p:spPr>
          <a:xfrm rot="5400000">
            <a:off x="4621213" y="17891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5334000" y="1905001"/>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7413" idx="2"/>
            <a:endCxn id="12" idx="1"/>
          </p:cNvCxnSpPr>
          <p:nvPr/>
        </p:nvCxnSpPr>
        <p:spPr>
          <a:xfrm rot="16200000" flipH="1">
            <a:off x="4520407" y="27455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10800000" flipV="1">
            <a:off x="4114800" y="2676526"/>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662395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839200" cy="6477000"/>
          </a:xfrm>
        </p:spPr>
        <p:txBody>
          <a:bodyPr>
            <a:normAutofit/>
          </a:bodyPr>
          <a:lstStyle/>
          <a:p>
            <a:pPr>
              <a:buFont typeface="Arial" charset="0"/>
              <a:buNone/>
            </a:pPr>
            <a:r>
              <a:rPr lang="en-US" sz="2800" dirty="0">
                <a:latin typeface="Times New Roman" pitchFamily="18" charset="0"/>
                <a:cs typeface="Times New Roman" pitchFamily="18" charset="0"/>
              </a:rPr>
              <a:t>Height(C)																																																																																							</a:t>
            </a:r>
          </a:p>
          <a:p>
            <a:pPr>
              <a:buFont typeface="Arial" charset="0"/>
              <a:buNone/>
            </a:pPr>
            <a:endParaRPr lang="en-US" sz="2800" dirty="0">
              <a:latin typeface="Times New Roman" pitchFamily="18" charset="0"/>
              <a:cs typeface="Times New Roman" pitchFamily="18" charset="0"/>
            </a:endParaRPr>
          </a:p>
          <a:p>
            <a:pPr>
              <a:buFont typeface="Arial" charset="0"/>
              <a:buNone/>
            </a:pPr>
            <a:r>
              <a:rPr lang="en-US" sz="2800" dirty="0">
                <a:latin typeface="Times New Roman" pitchFamily="18" charset="0"/>
                <a:cs typeface="Times New Roman" pitchFamily="18" charset="0"/>
              </a:rPr>
              <a:t>Finally,</a:t>
            </a:r>
          </a:p>
          <a:p>
            <a:pPr>
              <a:buFont typeface="Arial" charset="0"/>
              <a:buNone/>
            </a:pPr>
            <a:r>
              <a:rPr lang="en-US" sz="2800" dirty="0">
                <a:latin typeface="Times New Roman" pitchFamily="18" charset="0"/>
                <a:cs typeface="Times New Roman" pitchFamily="18" charset="0"/>
              </a:rPr>
              <a:t>1+max(height(B),height(C)</a:t>
            </a:r>
            <a:r>
              <a:rPr lang="en-US" sz="2800" dirty="0">
                <a:latin typeface="Times New Roman" pitchFamily="18" charset="0"/>
                <a:cs typeface="Times New Roman" pitchFamily="18" charset="0"/>
                <a:sym typeface="Wingdings" pitchFamily="2" charset="2"/>
              </a:rPr>
              <a:t>1+max(2,3)4, which is the height of the tree.</a:t>
            </a:r>
            <a:endParaRPr lang="en-US" sz="2800" dirty="0">
              <a:latin typeface="Times New Roman" pitchFamily="18" charset="0"/>
              <a:cs typeface="Times New Roman" pitchFamily="18" charset="0"/>
            </a:endParaRPr>
          </a:p>
        </p:txBody>
      </p:sp>
      <p:cxnSp>
        <p:nvCxnSpPr>
          <p:cNvPr id="4" name="Straight Connector 3"/>
          <p:cNvCxnSpPr/>
          <p:nvPr/>
        </p:nvCxnSpPr>
        <p:spPr>
          <a:xfrm rot="5400000">
            <a:off x="2096294" y="799306"/>
            <a:ext cx="381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287588" y="989014"/>
            <a:ext cx="531812"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2743200" y="836614"/>
            <a:ext cx="5181600" cy="523875"/>
          </a:xfrm>
          <a:prstGeom prst="rect">
            <a:avLst/>
          </a:prstGeom>
          <a:noFill/>
          <a:ln w="9525">
            <a:noFill/>
            <a:miter lim="800000"/>
            <a:headEnd/>
            <a:tailEnd/>
          </a:ln>
        </p:spPr>
        <p:txBody>
          <a:bodyPr>
            <a:spAutoFit/>
          </a:bodyPr>
          <a:lstStyle/>
          <a:p>
            <a:r>
              <a:rPr lang="en-US" sz="2800" dirty="0">
                <a:latin typeface="Times New Roman" pitchFamily="18" charset="0"/>
                <a:cs typeface="Times New Roman" pitchFamily="18" charset="0"/>
              </a:rPr>
              <a:t>1+ max( height(F),height(G)) </a:t>
            </a:r>
          </a:p>
        </p:txBody>
      </p:sp>
      <p:cxnSp>
        <p:nvCxnSpPr>
          <p:cNvPr id="8" name="Straight Connector 7"/>
          <p:cNvCxnSpPr/>
          <p:nvPr/>
        </p:nvCxnSpPr>
        <p:spPr>
          <a:xfrm rot="5400000">
            <a:off x="4152107" y="1496220"/>
            <a:ext cx="381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1790701" y="1941513"/>
            <a:ext cx="5334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p:nvSpPr>
        <p:spPr bwMode="auto">
          <a:xfrm>
            <a:off x="1828800" y="2133601"/>
            <a:ext cx="5943600" cy="523875"/>
          </a:xfrm>
          <a:prstGeom prst="rect">
            <a:avLst/>
          </a:prstGeom>
          <a:noFill/>
          <a:ln w="9525">
            <a:noFill/>
            <a:miter lim="800000"/>
            <a:headEnd/>
            <a:tailEnd/>
          </a:ln>
        </p:spPr>
        <p:txBody>
          <a:bodyPr>
            <a:spAutoFit/>
          </a:bodyPr>
          <a:lstStyle/>
          <a:p>
            <a:r>
              <a:rPr lang="en-US" sz="2800" dirty="0">
                <a:latin typeface="Times New Roman" pitchFamily="18" charset="0"/>
                <a:cs typeface="Times New Roman" pitchFamily="18" charset="0"/>
              </a:rPr>
              <a:t>1+ max( height(H),height(NULL)) </a:t>
            </a:r>
          </a:p>
        </p:txBody>
      </p:sp>
      <p:cxnSp>
        <p:nvCxnSpPr>
          <p:cNvPr id="11" name="Straight Connector 10"/>
          <p:cNvCxnSpPr/>
          <p:nvPr/>
        </p:nvCxnSpPr>
        <p:spPr>
          <a:xfrm rot="10800000">
            <a:off x="2057400" y="1676400"/>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810001" y="2743201"/>
            <a:ext cx="3048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5563394" y="2743994"/>
            <a:ext cx="30321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rrowheads="1"/>
          </p:cNvSpPr>
          <p:nvPr/>
        </p:nvSpPr>
        <p:spPr bwMode="auto">
          <a:xfrm>
            <a:off x="3810000" y="2830514"/>
            <a:ext cx="304800" cy="369887"/>
          </a:xfrm>
          <a:prstGeom prst="rect">
            <a:avLst/>
          </a:prstGeom>
          <a:noFill/>
          <a:ln w="9525">
            <a:noFill/>
            <a:miter lim="800000"/>
            <a:headEnd/>
            <a:tailEnd/>
          </a:ln>
        </p:spPr>
        <p:txBody>
          <a:bodyPr>
            <a:spAutoFit/>
          </a:bodyPr>
          <a:lstStyle/>
          <a:p>
            <a:r>
              <a:rPr lang="en-US" dirty="0">
                <a:latin typeface="Calibri" pitchFamily="34" charset="0"/>
              </a:rPr>
              <a:t>1</a:t>
            </a:r>
          </a:p>
        </p:txBody>
      </p:sp>
      <p:sp>
        <p:nvSpPr>
          <p:cNvPr id="17" name="TextBox 16"/>
          <p:cNvSpPr txBox="1">
            <a:spLocks noChangeArrowheads="1"/>
          </p:cNvSpPr>
          <p:nvPr/>
        </p:nvSpPr>
        <p:spPr bwMode="auto">
          <a:xfrm>
            <a:off x="5562600" y="2819400"/>
            <a:ext cx="3048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18" name="Straight Arrow Connector 17"/>
          <p:cNvCxnSpPr/>
          <p:nvPr/>
        </p:nvCxnSpPr>
        <p:spPr>
          <a:xfrm rot="5400000" flipH="1" flipV="1">
            <a:off x="4533901" y="1941513"/>
            <a:ext cx="5334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a:spLocks noChangeArrowheads="1"/>
          </p:cNvSpPr>
          <p:nvPr/>
        </p:nvSpPr>
        <p:spPr bwMode="auto">
          <a:xfrm>
            <a:off x="4648200" y="1293814"/>
            <a:ext cx="304800" cy="369887"/>
          </a:xfrm>
          <a:prstGeom prst="rect">
            <a:avLst/>
          </a:prstGeom>
          <a:noFill/>
          <a:ln w="9525">
            <a:noFill/>
            <a:miter lim="800000"/>
            <a:headEnd/>
            <a:tailEnd/>
          </a:ln>
        </p:spPr>
        <p:txBody>
          <a:bodyPr>
            <a:spAutoFit/>
          </a:bodyPr>
          <a:lstStyle/>
          <a:p>
            <a:r>
              <a:rPr lang="en-US" dirty="0">
                <a:latin typeface="Calibri" pitchFamily="34" charset="0"/>
              </a:rPr>
              <a:t>2</a:t>
            </a:r>
          </a:p>
        </p:txBody>
      </p:sp>
      <p:cxnSp>
        <p:nvCxnSpPr>
          <p:cNvPr id="20" name="Straight Connector 19"/>
          <p:cNvCxnSpPr/>
          <p:nvPr/>
        </p:nvCxnSpPr>
        <p:spPr>
          <a:xfrm rot="5400000">
            <a:off x="6209507" y="1485107"/>
            <a:ext cx="381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400800" y="1676400"/>
            <a:ext cx="2590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8116888" y="2551113"/>
            <a:ext cx="17510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057400" y="3427414"/>
            <a:ext cx="6934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1792288" y="3695700"/>
            <a:ext cx="53181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a:spLocks noChangeArrowheads="1"/>
          </p:cNvSpPr>
          <p:nvPr/>
        </p:nvSpPr>
        <p:spPr bwMode="auto">
          <a:xfrm>
            <a:off x="1600200" y="3895726"/>
            <a:ext cx="6019800" cy="523875"/>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1+ max( height(NULL),height(NULL)) </a:t>
            </a:r>
          </a:p>
        </p:txBody>
      </p:sp>
      <p:cxnSp>
        <p:nvCxnSpPr>
          <p:cNvPr id="26" name="Straight Arrow Connector 25"/>
          <p:cNvCxnSpPr/>
          <p:nvPr/>
        </p:nvCxnSpPr>
        <p:spPr>
          <a:xfrm rot="5400000">
            <a:off x="3886201" y="4495801"/>
            <a:ext cx="3048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6200000" flipH="1">
            <a:off x="5639594" y="4496594"/>
            <a:ext cx="30321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3886200" y="4583114"/>
            <a:ext cx="304800" cy="369887"/>
          </a:xfrm>
          <a:prstGeom prst="rect">
            <a:avLst/>
          </a:prstGeom>
          <a:noFill/>
          <a:ln w="9525">
            <a:noFill/>
            <a:miter lim="800000"/>
            <a:headEnd/>
            <a:tailEnd/>
          </a:ln>
        </p:spPr>
        <p:txBody>
          <a:bodyPr>
            <a:spAutoFit/>
          </a:bodyPr>
          <a:lstStyle/>
          <a:p>
            <a:r>
              <a:rPr lang="en-US">
                <a:latin typeface="Calibri" pitchFamily="34" charset="0"/>
              </a:rPr>
              <a:t>0</a:t>
            </a:r>
          </a:p>
        </p:txBody>
      </p:sp>
      <p:sp>
        <p:nvSpPr>
          <p:cNvPr id="29" name="TextBox 28"/>
          <p:cNvSpPr txBox="1">
            <a:spLocks noChangeArrowheads="1"/>
          </p:cNvSpPr>
          <p:nvPr/>
        </p:nvSpPr>
        <p:spPr bwMode="auto">
          <a:xfrm>
            <a:off x="5638800" y="4572000"/>
            <a:ext cx="3048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30" name="Straight Connector 29"/>
          <p:cNvCxnSpPr/>
          <p:nvPr/>
        </p:nvCxnSpPr>
        <p:spPr>
          <a:xfrm rot="5400000">
            <a:off x="4953794" y="388540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106988" y="3733800"/>
            <a:ext cx="2590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6823076" y="2855914"/>
            <a:ext cx="175101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019800" y="1981200"/>
            <a:ext cx="1676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5828507" y="1789907"/>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a:spLocks noChangeArrowheads="1"/>
          </p:cNvSpPr>
          <p:nvPr/>
        </p:nvSpPr>
        <p:spPr bwMode="auto">
          <a:xfrm>
            <a:off x="5867400" y="1219200"/>
            <a:ext cx="304800" cy="369888"/>
          </a:xfrm>
          <a:prstGeom prst="rect">
            <a:avLst/>
          </a:prstGeom>
          <a:noFill/>
          <a:ln w="9525">
            <a:noFill/>
            <a:miter lim="800000"/>
            <a:headEnd/>
            <a:tailEnd/>
          </a:ln>
        </p:spPr>
        <p:txBody>
          <a:bodyPr>
            <a:spAutoFit/>
          </a:bodyPr>
          <a:lstStyle/>
          <a:p>
            <a:r>
              <a:rPr lang="en-US">
                <a:latin typeface="Calibri" pitchFamily="34" charset="0"/>
              </a:rPr>
              <a:t>1</a:t>
            </a:r>
          </a:p>
        </p:txBody>
      </p:sp>
      <p:cxnSp>
        <p:nvCxnSpPr>
          <p:cNvPr id="37" name="Straight Arrow Connector 36"/>
          <p:cNvCxnSpPr/>
          <p:nvPr/>
        </p:nvCxnSpPr>
        <p:spPr>
          <a:xfrm rot="10800000">
            <a:off x="2971801" y="762000"/>
            <a:ext cx="1979613"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a:spLocks noChangeArrowheads="1"/>
          </p:cNvSpPr>
          <p:nvPr/>
        </p:nvSpPr>
        <p:spPr bwMode="auto">
          <a:xfrm>
            <a:off x="2743200" y="544514"/>
            <a:ext cx="304800" cy="369887"/>
          </a:xfrm>
          <a:prstGeom prst="rect">
            <a:avLst/>
          </a:prstGeom>
          <a:noFill/>
          <a:ln w="9525">
            <a:noFill/>
            <a:miter lim="800000"/>
            <a:headEnd/>
            <a:tailEnd/>
          </a:ln>
        </p:spPr>
        <p:txBody>
          <a:bodyPr>
            <a:spAutoFit/>
          </a:bodyPr>
          <a:lstStyle/>
          <a:p>
            <a:r>
              <a:rPr lang="en-US" dirty="0">
                <a:latin typeface="Calibri" pitchFamily="34" charset="0"/>
              </a:rPr>
              <a:t>3</a:t>
            </a:r>
          </a:p>
        </p:txBody>
      </p:sp>
    </p:spTree>
    <p:extLst>
      <p:ext uri="{BB962C8B-B14F-4D97-AF65-F5344CB8AC3E}">
        <p14:creationId xmlns="" xmlns:p14="http://schemas.microsoft.com/office/powerpoint/2010/main" val="266874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par>
                                <p:cTn id="22" presetID="3" presetClass="entr" presetSubtype="1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linds(horizontal)">
                                      <p:cBhvr>
                                        <p:cTn id="35" dur="500"/>
                                        <p:tgtEl>
                                          <p:spTgt spid="16"/>
                                        </p:tgtEl>
                                      </p:cBhvr>
                                    </p:animEffect>
                                  </p:childTnLst>
                                </p:cTn>
                              </p:par>
                              <p:par>
                                <p:cTn id="36" presetID="3" presetClass="entr" presetSubtype="1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linds(horizontal)">
                                      <p:cBhvr>
                                        <p:cTn id="38" dur="500"/>
                                        <p:tgtEl>
                                          <p:spTgt spid="1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linds(horizontal)">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linds(horizontal)">
                                      <p:cBhvr>
                                        <p:cTn id="46" dur="500"/>
                                        <p:tgtEl>
                                          <p:spTgt spid="18"/>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linds(horizontal)">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linds(horizontal)">
                                      <p:cBhvr>
                                        <p:cTn id="54" dur="500"/>
                                        <p:tgtEl>
                                          <p:spTgt spid="20"/>
                                        </p:tgtEl>
                                      </p:cBhvr>
                                    </p:animEffect>
                                  </p:childTnLst>
                                </p:cTn>
                              </p:par>
                              <p:par>
                                <p:cTn id="55" presetID="3" presetClass="entr" presetSubtype="1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linds(horizontal)">
                                      <p:cBhvr>
                                        <p:cTn id="57" dur="500"/>
                                        <p:tgtEl>
                                          <p:spTgt spid="21"/>
                                        </p:tgtEl>
                                      </p:cBhvr>
                                    </p:animEffect>
                                  </p:childTnLst>
                                </p:cTn>
                              </p:par>
                              <p:par>
                                <p:cTn id="58" presetID="3" presetClass="entr" presetSubtype="10"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blinds(horizontal)">
                                      <p:cBhvr>
                                        <p:cTn id="60" dur="500"/>
                                        <p:tgtEl>
                                          <p:spTgt spid="22"/>
                                        </p:tgtEl>
                                      </p:cBhvr>
                                    </p:animEffect>
                                  </p:childTnLst>
                                </p:cTn>
                              </p:par>
                              <p:par>
                                <p:cTn id="61" presetID="3" presetClass="entr" presetSubtype="1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blinds(horizontal)">
                                      <p:cBhvr>
                                        <p:cTn id="63" dur="500"/>
                                        <p:tgtEl>
                                          <p:spTgt spid="23"/>
                                        </p:tgtEl>
                                      </p:cBhvr>
                                    </p:animEffect>
                                  </p:childTnLst>
                                </p:cTn>
                              </p:par>
                              <p:par>
                                <p:cTn id="64" presetID="3" presetClass="entr" presetSubtype="10" fill="hold"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blinds(horizontal)">
                                      <p:cBhvr>
                                        <p:cTn id="66" dur="500"/>
                                        <p:tgtEl>
                                          <p:spTgt spid="24"/>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blinds(horizontal)">
                                      <p:cBhvr>
                                        <p:cTn id="69" dur="5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blinds(horizontal)">
                                      <p:cBhvr>
                                        <p:cTn id="74" dur="500"/>
                                        <p:tgtEl>
                                          <p:spTgt spid="28"/>
                                        </p:tgtEl>
                                      </p:cBhvr>
                                    </p:animEffect>
                                  </p:childTnLst>
                                </p:cTn>
                              </p:par>
                              <p:par>
                                <p:cTn id="75" presetID="3" presetClass="entr" presetSubtype="10" fill="hold" nodeType="with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blinds(horizontal)">
                                      <p:cBhvr>
                                        <p:cTn id="77" dur="500"/>
                                        <p:tgtEl>
                                          <p:spTgt spid="26"/>
                                        </p:tgtEl>
                                      </p:cBhvr>
                                    </p:animEffect>
                                  </p:childTnLst>
                                </p:cTn>
                              </p:par>
                              <p:par>
                                <p:cTn id="78" presetID="3" presetClass="entr" presetSubtype="10" fill="hold"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blinds(horizontal)">
                                      <p:cBhvr>
                                        <p:cTn id="80" dur="500"/>
                                        <p:tgtEl>
                                          <p:spTgt spid="27"/>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blinds(horizontal)">
                                      <p:cBhvr>
                                        <p:cTn id="83" dur="500"/>
                                        <p:tgtEl>
                                          <p:spTgt spid="29"/>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blinds(horizontal)">
                                      <p:cBhvr>
                                        <p:cTn id="88" dur="500"/>
                                        <p:tgtEl>
                                          <p:spTgt spid="30"/>
                                        </p:tgtEl>
                                      </p:cBhvr>
                                    </p:animEffect>
                                  </p:childTnLst>
                                </p:cTn>
                              </p:par>
                              <p:par>
                                <p:cTn id="89" presetID="3" presetClass="entr" presetSubtype="1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blinds(horizontal)">
                                      <p:cBhvr>
                                        <p:cTn id="91" dur="500"/>
                                        <p:tgtEl>
                                          <p:spTgt spid="31"/>
                                        </p:tgtEl>
                                      </p:cBhvr>
                                    </p:animEffect>
                                  </p:childTnLst>
                                </p:cTn>
                              </p:par>
                              <p:par>
                                <p:cTn id="92" presetID="3" presetClass="entr" presetSubtype="10" fill="hold"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blinds(horizontal)">
                                      <p:cBhvr>
                                        <p:cTn id="94" dur="500"/>
                                        <p:tgtEl>
                                          <p:spTgt spid="32"/>
                                        </p:tgtEl>
                                      </p:cBhvr>
                                    </p:animEffect>
                                  </p:childTnLst>
                                </p:cTn>
                              </p:par>
                              <p:par>
                                <p:cTn id="95" presetID="3" presetClass="entr" presetSubtype="10" fill="hold" nodeType="with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blinds(horizontal)">
                                      <p:cBhvr>
                                        <p:cTn id="97" dur="500"/>
                                        <p:tgtEl>
                                          <p:spTgt spid="33"/>
                                        </p:tgtEl>
                                      </p:cBhvr>
                                    </p:animEffect>
                                  </p:childTnLst>
                                </p:cTn>
                              </p:par>
                              <p:par>
                                <p:cTn id="98" presetID="3" presetClass="entr" presetSubtype="10" fill="hold"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blinds(horizontal)">
                                      <p:cBhvr>
                                        <p:cTn id="100" dur="500"/>
                                        <p:tgtEl>
                                          <p:spTgt spid="34"/>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blinds(horizontal)">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blinds(horizontal)">
                                      <p:cBhvr>
                                        <p:cTn id="108" dur="500"/>
                                        <p:tgtEl>
                                          <p:spTgt spid="37"/>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38"/>
                                        </p:tgtEl>
                                        <p:attrNameLst>
                                          <p:attrName>style.visibility</p:attrName>
                                        </p:attrNameLst>
                                      </p:cBhvr>
                                      <p:to>
                                        <p:strVal val="visible"/>
                                      </p:to>
                                    </p:set>
                                    <p:animEffect transition="in" filter="blinds(horizontal)">
                                      <p:cBhvr>
                                        <p:cTn id="111" dur="500"/>
                                        <p:tgtEl>
                                          <p:spTgt spid="38"/>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nodeType="clickEffect">
                                  <p:stCondLst>
                                    <p:cond delay="0"/>
                                  </p:stCondLst>
                                  <p:childTnLst>
                                    <p:set>
                                      <p:cBhvr>
                                        <p:cTn id="115" dur="1" fill="hold">
                                          <p:stCondLst>
                                            <p:cond delay="0"/>
                                          </p:stCondLst>
                                        </p:cTn>
                                        <p:tgtEl>
                                          <p:spTgt spid="3">
                                            <p:txEl>
                                              <p:pRg st="2" end="2"/>
                                            </p:txEl>
                                          </p:spTgt>
                                        </p:tgtEl>
                                        <p:attrNameLst>
                                          <p:attrName>style.visibility</p:attrName>
                                        </p:attrNameLst>
                                      </p:cBhvr>
                                      <p:to>
                                        <p:strVal val="visible"/>
                                      </p:to>
                                    </p:set>
                                    <p:animEffect transition="in" filter="blinds(horizontal)">
                                      <p:cBhvr>
                                        <p:cTn id="116" dur="500"/>
                                        <p:tgtEl>
                                          <p:spTgt spid="3">
                                            <p:txEl>
                                              <p:pRg st="2" end="2"/>
                                            </p:txEl>
                                          </p:spTgt>
                                        </p:tgtEl>
                                      </p:cBhvr>
                                    </p:animEffect>
                                  </p:childTnLst>
                                </p:cTn>
                              </p:par>
                              <p:par>
                                <p:cTn id="117" presetID="3" presetClass="entr" presetSubtype="10" fill="hold" nodeType="withEffect">
                                  <p:stCondLst>
                                    <p:cond delay="0"/>
                                  </p:stCondLst>
                                  <p:childTnLst>
                                    <p:set>
                                      <p:cBhvr>
                                        <p:cTn id="118" dur="1" fill="hold">
                                          <p:stCondLst>
                                            <p:cond delay="0"/>
                                          </p:stCondLst>
                                        </p:cTn>
                                        <p:tgtEl>
                                          <p:spTgt spid="3">
                                            <p:txEl>
                                              <p:pRg st="3" end="3"/>
                                            </p:txEl>
                                          </p:spTgt>
                                        </p:tgtEl>
                                        <p:attrNameLst>
                                          <p:attrName>style.visibility</p:attrName>
                                        </p:attrNameLst>
                                      </p:cBhvr>
                                      <p:to>
                                        <p:strVal val="visible"/>
                                      </p:to>
                                    </p:set>
                                    <p:animEffect transition="in" filter="blinds(horizontal)">
                                      <p:cBhvr>
                                        <p:cTn id="1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6" grpId="0"/>
      <p:bldP spid="17" grpId="0"/>
      <p:bldP spid="19" grpId="0"/>
      <p:bldP spid="25" grpId="0"/>
      <p:bldP spid="28" grpId="0"/>
      <p:bldP spid="29" grpId="0"/>
      <p:bldP spid="35" grpId="0"/>
      <p:bldP spid="3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839200" cy="6553200"/>
          </a:xfrm>
        </p:spPr>
        <p:txBody>
          <a:bodyPr rtlCol="0">
            <a:normAutofit lnSpcReduction="10000"/>
          </a:bodyPr>
          <a:lstStyle/>
          <a:p>
            <a:pPr>
              <a:spcAft>
                <a:spcPts val="0"/>
              </a:spcAft>
              <a:buNone/>
              <a:defRPr/>
            </a:pPr>
            <a:r>
              <a:rPr lang="en-US" sz="2800" u="sng" dirty="0">
                <a:latin typeface="Times New Roman" pitchFamily="18" charset="0"/>
                <a:cs typeface="Times New Roman" pitchFamily="18" charset="0"/>
              </a:rPr>
              <a:t>Counting the number of nodes in a tree:</a:t>
            </a:r>
          </a:p>
          <a:p>
            <a:pPr>
              <a:spcAft>
                <a:spcPts val="0"/>
              </a:spcAft>
              <a:buFont typeface="Arial" pitchFamily="34" charset="0"/>
              <a:buChar char="•"/>
              <a:defRPr/>
            </a:pPr>
            <a:r>
              <a:rPr lang="en-US" sz="2800" dirty="0">
                <a:latin typeface="Times New Roman" pitchFamily="18" charset="0"/>
                <a:cs typeface="Times New Roman" pitchFamily="18" charset="0"/>
              </a:rPr>
              <a:t>Traverse the tree in any of the 3 techniques and every time a node is visited, count is incremented.</a:t>
            </a:r>
          </a:p>
          <a:p>
            <a:pPr>
              <a:spcAft>
                <a:spcPts val="0"/>
              </a:spcAft>
              <a:buNone/>
              <a:defRPr/>
            </a:pPr>
            <a:endParaRPr lang="en-US" sz="2800" dirty="0">
              <a:latin typeface="Times New Roman" pitchFamily="18" charset="0"/>
              <a:cs typeface="Times New Roman" pitchFamily="18" charset="0"/>
            </a:endParaRPr>
          </a:p>
          <a:p>
            <a:pPr>
              <a:spcAft>
                <a:spcPts val="0"/>
              </a:spcAft>
              <a:buNone/>
              <a:defRPr/>
            </a:pPr>
            <a:r>
              <a:rPr lang="en-US" sz="2800" dirty="0">
                <a:latin typeface="Times New Roman" pitchFamily="18" charset="0"/>
                <a:cs typeface="Times New Roman" pitchFamily="18" charset="0"/>
              </a:rPr>
              <a:t>/*counting number of nodes using </a:t>
            </a:r>
            <a:r>
              <a:rPr lang="en-US" sz="2800" dirty="0" err="1">
                <a:latin typeface="Times New Roman" pitchFamily="18" charset="0"/>
                <a:cs typeface="Times New Roman" pitchFamily="18" charset="0"/>
              </a:rPr>
              <a:t>inorder</a:t>
            </a:r>
            <a:r>
              <a:rPr lang="en-US" sz="2800" dirty="0">
                <a:latin typeface="Times New Roman" pitchFamily="18" charset="0"/>
                <a:cs typeface="Times New Roman" pitchFamily="18" charset="0"/>
              </a:rPr>
              <a:t> technique*/</a:t>
            </a:r>
          </a:p>
          <a:p>
            <a:pPr>
              <a:spcAft>
                <a:spcPts val="0"/>
              </a:spcAft>
              <a:buNone/>
              <a:defRPr/>
            </a:pPr>
            <a:r>
              <a:rPr lang="en-US" sz="2800" dirty="0">
                <a:latin typeface="Times New Roman" pitchFamily="18" charset="0"/>
                <a:cs typeface="Times New Roman" pitchFamily="18" charset="0"/>
              </a:rPr>
              <a:t>Void </a:t>
            </a:r>
            <a:r>
              <a:rPr lang="en-US" sz="2800" dirty="0" err="1">
                <a:latin typeface="Times New Roman" pitchFamily="18" charset="0"/>
                <a:cs typeface="Times New Roman" pitchFamily="18" charset="0"/>
              </a:rPr>
              <a:t>count_nodes</a:t>
            </a:r>
            <a:r>
              <a:rPr lang="en-US" sz="2800" dirty="0">
                <a:latin typeface="Times New Roman" pitchFamily="18" charset="0"/>
                <a:cs typeface="Times New Roman" pitchFamily="18" charset="0"/>
              </a:rPr>
              <a:t>( NODEPTR root)</a:t>
            </a:r>
          </a:p>
          <a:p>
            <a:pPr>
              <a:spcAft>
                <a:spcPts val="0"/>
              </a:spcAft>
              <a:buNone/>
              <a:defRPr/>
            </a:pPr>
            <a:r>
              <a:rPr lang="en-US" sz="2800" dirty="0">
                <a:latin typeface="Times New Roman" pitchFamily="18" charset="0"/>
                <a:cs typeface="Times New Roman" pitchFamily="18" charset="0"/>
              </a:rPr>
              <a:t>{</a:t>
            </a:r>
          </a:p>
          <a:p>
            <a:pPr>
              <a:spcAft>
                <a:spcPts val="0"/>
              </a:spcAft>
              <a:buNone/>
              <a:defRPr/>
            </a:pPr>
            <a:r>
              <a:rPr lang="en-US" sz="2800" dirty="0">
                <a:latin typeface="Times New Roman" pitchFamily="18" charset="0"/>
                <a:cs typeface="Times New Roman" pitchFamily="18" charset="0"/>
              </a:rPr>
              <a:t>	if(root!=NULL)</a:t>
            </a:r>
          </a:p>
          <a:p>
            <a:pPr>
              <a:spcAft>
                <a:spcPts val="0"/>
              </a:spcAft>
              <a:buNone/>
              <a:defRPr/>
            </a:pPr>
            <a:r>
              <a:rPr lang="en-US" sz="2800" dirty="0">
                <a:latin typeface="Times New Roman" pitchFamily="18" charset="0"/>
                <a:cs typeface="Times New Roman" pitchFamily="18" charset="0"/>
              </a:rPr>
              <a:t>	{</a:t>
            </a:r>
          </a:p>
          <a:p>
            <a:pPr>
              <a:spcAft>
                <a:spcPts val="0"/>
              </a:spcAft>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count_nodes</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root</a:t>
            </a:r>
            <a:r>
              <a:rPr lang="en-US" sz="2800" dirty="0" err="1">
                <a:latin typeface="Times New Roman" pitchFamily="18" charset="0"/>
                <a:cs typeface="Times New Roman" pitchFamily="18" charset="0"/>
                <a:sym typeface="Wingdings" pitchFamily="2" charset="2"/>
              </a:rPr>
              <a:t>llink</a:t>
            </a:r>
            <a:r>
              <a:rPr lang="en-US" sz="2800" dirty="0">
                <a:latin typeface="Times New Roman" pitchFamily="18" charset="0"/>
                <a:cs typeface="Times New Roman" pitchFamily="18" charset="0"/>
                <a:sym typeface="Wingdings" pitchFamily="2" charset="2"/>
              </a:rPr>
              <a:t>);</a:t>
            </a:r>
          </a:p>
          <a:p>
            <a:pPr>
              <a:spcAft>
                <a:spcPts val="0"/>
              </a:spcAft>
              <a:buNone/>
              <a:defRPr/>
            </a:pPr>
            <a:r>
              <a:rPr lang="en-US" sz="2800" dirty="0">
                <a:latin typeface="Times New Roman" pitchFamily="18" charset="0"/>
                <a:cs typeface="Times New Roman" pitchFamily="18" charset="0"/>
                <a:sym typeface="Wingdings" pitchFamily="2" charset="2"/>
              </a:rPr>
              <a:t>		count++;</a:t>
            </a:r>
          </a:p>
          <a:p>
            <a:pPr>
              <a:spcAft>
                <a:spcPts val="0"/>
              </a:spcAft>
              <a:buNone/>
              <a:defRPr/>
            </a:pP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count_nodes</a:t>
            </a:r>
            <a:r>
              <a:rPr lang="en-US" sz="2800" dirty="0">
                <a:latin typeface="Times New Roman" pitchFamily="18" charset="0"/>
                <a:cs typeface="Times New Roman" pitchFamily="18" charset="0"/>
                <a:sym typeface="Wingdings" pitchFamily="2" charset="2"/>
              </a:rPr>
              <a:t>(</a:t>
            </a:r>
            <a:r>
              <a:rPr lang="en-US" sz="2800" dirty="0" err="1">
                <a:latin typeface="Times New Roman" pitchFamily="18" charset="0"/>
                <a:cs typeface="Times New Roman" pitchFamily="18" charset="0"/>
                <a:sym typeface="Wingdings" pitchFamily="2" charset="2"/>
              </a:rPr>
              <a:t>rootrlink</a:t>
            </a:r>
            <a:r>
              <a:rPr lang="en-US" sz="2800" dirty="0">
                <a:latin typeface="Times New Roman" pitchFamily="18" charset="0"/>
                <a:cs typeface="Times New Roman" pitchFamily="18" charset="0"/>
                <a:sym typeface="Wingdings" pitchFamily="2" charset="2"/>
              </a:rPr>
              <a:t>);</a:t>
            </a:r>
          </a:p>
          <a:p>
            <a:pPr>
              <a:spcAft>
                <a:spcPts val="0"/>
              </a:spcAft>
              <a:buNone/>
              <a:defRPr/>
            </a:pPr>
            <a:r>
              <a:rPr lang="en-US" sz="2800" dirty="0">
                <a:latin typeface="Times New Roman" pitchFamily="18" charset="0"/>
                <a:cs typeface="Times New Roman" pitchFamily="18" charset="0"/>
                <a:sym typeface="Wingdings" pitchFamily="2" charset="2"/>
              </a:rPr>
              <a:t>	}</a:t>
            </a:r>
          </a:p>
          <a:p>
            <a:pPr>
              <a:spcAft>
                <a:spcPts val="0"/>
              </a:spcAft>
              <a:buNone/>
              <a:defRPr/>
            </a:pPr>
            <a:r>
              <a:rPr lang="en-US" sz="2800" dirty="0">
                <a:latin typeface="Times New Roman" pitchFamily="18" charset="0"/>
                <a:cs typeface="Times New Roman" pitchFamily="18" charset="0"/>
                <a:sym typeface="Wingdings" pitchFamily="2" charset="2"/>
              </a:rPr>
              <a:t>}</a:t>
            </a: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62315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blinds(horizontal)">
                                      <p:cBhvr>
                                        <p:cTn id="25" dur="500"/>
                                        <p:tgtEl>
                                          <p:spTgt spid="3">
                                            <p:txEl>
                                              <p:pRg st="9" end="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blinds(horizontal)">
                                      <p:cBhvr>
                                        <p:cTn id="28" dur="500"/>
                                        <p:tgtEl>
                                          <p:spTgt spid="3">
                                            <p:txEl>
                                              <p:pRg st="10" end="1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blinds(horizontal)">
                                      <p:cBhvr>
                                        <p:cTn id="31" dur="500"/>
                                        <p:tgtEl>
                                          <p:spTgt spid="3">
                                            <p:txEl>
                                              <p:pRg st="11" end="11"/>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blinds(horizontal)">
                                      <p:cBhvr>
                                        <p:cTn id="3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839200" cy="6553200"/>
          </a:xfrm>
        </p:spPr>
        <p:txBody>
          <a:bodyPr rtlCol="0">
            <a:normAutofit lnSpcReduction="10000"/>
          </a:bodyPr>
          <a:lstStyle/>
          <a:p>
            <a:pPr>
              <a:spcAft>
                <a:spcPts val="0"/>
              </a:spcAft>
              <a:buNone/>
              <a:defRPr/>
            </a:pPr>
            <a:r>
              <a:rPr lang="en-US" sz="2800" u="sng" dirty="0">
                <a:latin typeface="Times New Roman" pitchFamily="18" charset="0"/>
                <a:cs typeface="Times New Roman" pitchFamily="18" charset="0"/>
              </a:rPr>
              <a:t>Counting the number of leaf nodes in a tree:</a:t>
            </a:r>
          </a:p>
          <a:p>
            <a:pPr>
              <a:spcAft>
                <a:spcPts val="0"/>
              </a:spcAft>
              <a:buFont typeface="Arial" pitchFamily="34" charset="0"/>
              <a:buChar char="•"/>
              <a:defRPr/>
            </a:pPr>
            <a:r>
              <a:rPr lang="en-US" sz="2800" dirty="0">
                <a:latin typeface="Times New Roman" pitchFamily="18" charset="0"/>
                <a:cs typeface="Times New Roman" pitchFamily="18" charset="0"/>
              </a:rPr>
              <a:t>Traverse the tree in any of the 3 techniques and every time a node is visited, check whether the right and left link of that node is NULL. If yes, count is incremented.</a:t>
            </a:r>
          </a:p>
          <a:p>
            <a:pPr>
              <a:spcAft>
                <a:spcPts val="0"/>
              </a:spcAft>
              <a:buNone/>
              <a:defRPr/>
            </a:pPr>
            <a:r>
              <a:rPr lang="en-US" sz="2800" dirty="0">
                <a:latin typeface="Times New Roman" pitchFamily="18" charset="0"/>
                <a:cs typeface="Times New Roman" pitchFamily="18" charset="0"/>
              </a:rPr>
              <a:t>/*counting number of leaf nodes using </a:t>
            </a:r>
            <a:r>
              <a:rPr lang="en-US" sz="2800" dirty="0" err="1">
                <a:latin typeface="Times New Roman" pitchFamily="18" charset="0"/>
                <a:cs typeface="Times New Roman" pitchFamily="18" charset="0"/>
              </a:rPr>
              <a:t>inorder</a:t>
            </a:r>
            <a:r>
              <a:rPr lang="en-US" sz="2800" dirty="0">
                <a:latin typeface="Times New Roman" pitchFamily="18" charset="0"/>
                <a:cs typeface="Times New Roman" pitchFamily="18" charset="0"/>
              </a:rPr>
              <a:t> technique*/</a:t>
            </a:r>
          </a:p>
          <a:p>
            <a:pPr>
              <a:lnSpc>
                <a:spcPts val="2700"/>
              </a:lnSpc>
              <a:spcAft>
                <a:spcPts val="0"/>
              </a:spcAft>
              <a:buNone/>
              <a:defRPr/>
            </a:pPr>
            <a:r>
              <a:rPr lang="en-US" sz="2800" dirty="0">
                <a:latin typeface="Times New Roman" pitchFamily="18" charset="0"/>
                <a:cs typeface="Times New Roman" pitchFamily="18" charset="0"/>
              </a:rPr>
              <a:t>Void </a:t>
            </a:r>
            <a:r>
              <a:rPr lang="en-US" sz="2800" dirty="0" err="1">
                <a:latin typeface="Times New Roman" pitchFamily="18" charset="0"/>
                <a:cs typeface="Times New Roman" pitchFamily="18" charset="0"/>
              </a:rPr>
              <a:t>count_leafnodes</a:t>
            </a:r>
            <a:r>
              <a:rPr lang="en-US" sz="2800" dirty="0">
                <a:latin typeface="Times New Roman" pitchFamily="18" charset="0"/>
                <a:cs typeface="Times New Roman" pitchFamily="18" charset="0"/>
              </a:rPr>
              <a:t>( NODEPTR root)</a:t>
            </a:r>
          </a:p>
          <a:p>
            <a:pPr>
              <a:lnSpc>
                <a:spcPts val="2700"/>
              </a:lnSpc>
              <a:spcAft>
                <a:spcPts val="0"/>
              </a:spcAft>
              <a:buNone/>
              <a:defRPr/>
            </a:pPr>
            <a:r>
              <a:rPr lang="en-US" sz="2800" dirty="0">
                <a:latin typeface="Times New Roman" pitchFamily="18" charset="0"/>
                <a:cs typeface="Times New Roman" pitchFamily="18" charset="0"/>
              </a:rPr>
              <a:t>{</a:t>
            </a:r>
          </a:p>
          <a:p>
            <a:pPr>
              <a:lnSpc>
                <a:spcPts val="2700"/>
              </a:lnSpc>
              <a:spcAft>
                <a:spcPts val="0"/>
              </a:spcAft>
              <a:buNone/>
              <a:defRPr/>
            </a:pPr>
            <a:r>
              <a:rPr lang="en-US" sz="2800" dirty="0">
                <a:latin typeface="Times New Roman" pitchFamily="18" charset="0"/>
                <a:cs typeface="Times New Roman" pitchFamily="18" charset="0"/>
              </a:rPr>
              <a:t>	if(root!=NULL)</a:t>
            </a:r>
          </a:p>
          <a:p>
            <a:pPr>
              <a:lnSpc>
                <a:spcPts val="2700"/>
              </a:lnSpc>
              <a:spcAft>
                <a:spcPts val="0"/>
              </a:spcAft>
              <a:buNone/>
              <a:defRPr/>
            </a:pPr>
            <a:r>
              <a:rPr lang="en-US" sz="2800" dirty="0">
                <a:latin typeface="Times New Roman" pitchFamily="18" charset="0"/>
                <a:cs typeface="Times New Roman" pitchFamily="18" charset="0"/>
              </a:rPr>
              <a:t>	{</a:t>
            </a:r>
          </a:p>
          <a:p>
            <a:pPr>
              <a:lnSpc>
                <a:spcPts val="2700"/>
              </a:lnSpc>
              <a:spcAft>
                <a:spcPts val="0"/>
              </a:spcAft>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count_leafnodes</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root</a:t>
            </a:r>
            <a:r>
              <a:rPr lang="en-US" sz="2800" dirty="0" err="1">
                <a:latin typeface="Times New Roman" pitchFamily="18" charset="0"/>
                <a:cs typeface="Times New Roman" pitchFamily="18" charset="0"/>
                <a:sym typeface="Wingdings" pitchFamily="2" charset="2"/>
              </a:rPr>
              <a:t>llink</a:t>
            </a:r>
            <a:r>
              <a:rPr lang="en-US" sz="2800" dirty="0">
                <a:latin typeface="Times New Roman" pitchFamily="18" charset="0"/>
                <a:cs typeface="Times New Roman" pitchFamily="18" charset="0"/>
                <a:sym typeface="Wingdings" pitchFamily="2" charset="2"/>
              </a:rPr>
              <a:t>);</a:t>
            </a:r>
          </a:p>
          <a:p>
            <a:pPr>
              <a:lnSpc>
                <a:spcPts val="2700"/>
              </a:lnSpc>
              <a:spcAft>
                <a:spcPts val="0"/>
              </a:spcAft>
              <a:buNone/>
              <a:defRPr/>
            </a:pPr>
            <a:r>
              <a:rPr lang="en-US" sz="2800" dirty="0">
                <a:latin typeface="Times New Roman" pitchFamily="18" charset="0"/>
                <a:cs typeface="Times New Roman" pitchFamily="18" charset="0"/>
                <a:sym typeface="Wingdings" pitchFamily="2" charset="2"/>
              </a:rPr>
              <a:t>		if(</a:t>
            </a:r>
            <a:r>
              <a:rPr lang="en-US" sz="2800" dirty="0" err="1">
                <a:latin typeface="Times New Roman" pitchFamily="18" charset="0"/>
                <a:cs typeface="Times New Roman" pitchFamily="18" charset="0"/>
                <a:sym typeface="Wingdings" pitchFamily="2" charset="2"/>
              </a:rPr>
              <a:t>rootllink</a:t>
            </a:r>
            <a:r>
              <a:rPr lang="en-US" sz="2800" dirty="0">
                <a:latin typeface="Times New Roman" pitchFamily="18" charset="0"/>
                <a:cs typeface="Times New Roman" pitchFamily="18" charset="0"/>
                <a:sym typeface="Wingdings" pitchFamily="2" charset="2"/>
              </a:rPr>
              <a:t>==NULL &amp;&amp; </a:t>
            </a:r>
            <a:r>
              <a:rPr lang="en-US" sz="2800" dirty="0" err="1">
                <a:latin typeface="Times New Roman" pitchFamily="18" charset="0"/>
                <a:cs typeface="Times New Roman" pitchFamily="18" charset="0"/>
                <a:sym typeface="Wingdings" pitchFamily="2" charset="2"/>
              </a:rPr>
              <a:t>rootrlink</a:t>
            </a:r>
            <a:r>
              <a:rPr lang="en-US" sz="2800" dirty="0">
                <a:latin typeface="Times New Roman" pitchFamily="18" charset="0"/>
                <a:cs typeface="Times New Roman" pitchFamily="18" charset="0"/>
                <a:sym typeface="Wingdings" pitchFamily="2" charset="2"/>
              </a:rPr>
              <a:t>==NULL)</a:t>
            </a:r>
          </a:p>
          <a:p>
            <a:pPr>
              <a:lnSpc>
                <a:spcPts val="2700"/>
              </a:lnSpc>
              <a:spcAft>
                <a:spcPts val="0"/>
              </a:spcAft>
              <a:buNone/>
              <a:defRPr/>
            </a:pPr>
            <a:r>
              <a:rPr lang="en-US" sz="2800" dirty="0">
                <a:latin typeface="Times New Roman" pitchFamily="18" charset="0"/>
                <a:cs typeface="Times New Roman" pitchFamily="18" charset="0"/>
                <a:sym typeface="Wingdings" pitchFamily="2" charset="2"/>
              </a:rPr>
              <a:t>			count++;</a:t>
            </a:r>
          </a:p>
          <a:p>
            <a:pPr>
              <a:lnSpc>
                <a:spcPts val="2700"/>
              </a:lnSpc>
              <a:spcAft>
                <a:spcPts val="0"/>
              </a:spcAft>
              <a:buNone/>
              <a:defRPr/>
            </a:pP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count_leafnodes</a:t>
            </a:r>
            <a:r>
              <a:rPr lang="en-US" sz="2800" dirty="0">
                <a:latin typeface="Times New Roman" pitchFamily="18" charset="0"/>
                <a:cs typeface="Times New Roman" pitchFamily="18" charset="0"/>
                <a:sym typeface="Wingdings" pitchFamily="2" charset="2"/>
              </a:rPr>
              <a:t>(</a:t>
            </a:r>
            <a:r>
              <a:rPr lang="en-US" sz="2800" dirty="0" err="1">
                <a:latin typeface="Times New Roman" pitchFamily="18" charset="0"/>
                <a:cs typeface="Times New Roman" pitchFamily="18" charset="0"/>
                <a:sym typeface="Wingdings" pitchFamily="2" charset="2"/>
              </a:rPr>
              <a:t>rootrlink</a:t>
            </a:r>
            <a:r>
              <a:rPr lang="en-US" sz="2800" dirty="0">
                <a:latin typeface="Times New Roman" pitchFamily="18" charset="0"/>
                <a:cs typeface="Times New Roman" pitchFamily="18" charset="0"/>
                <a:sym typeface="Wingdings" pitchFamily="2" charset="2"/>
              </a:rPr>
              <a:t>);</a:t>
            </a:r>
          </a:p>
          <a:p>
            <a:pPr>
              <a:lnSpc>
                <a:spcPts val="2700"/>
              </a:lnSpc>
              <a:spcAft>
                <a:spcPts val="0"/>
              </a:spcAft>
              <a:buNone/>
              <a:defRPr/>
            </a:pPr>
            <a:r>
              <a:rPr lang="en-US" sz="2800" dirty="0">
                <a:latin typeface="Times New Roman" pitchFamily="18" charset="0"/>
                <a:cs typeface="Times New Roman" pitchFamily="18" charset="0"/>
                <a:sym typeface="Wingdings" pitchFamily="2" charset="2"/>
              </a:rPr>
              <a:t>	}</a:t>
            </a:r>
          </a:p>
          <a:p>
            <a:pPr>
              <a:lnSpc>
                <a:spcPts val="2700"/>
              </a:lnSpc>
              <a:spcAft>
                <a:spcPts val="0"/>
              </a:spcAft>
              <a:buNone/>
              <a:defRPr/>
            </a:pPr>
            <a:r>
              <a:rPr lang="en-US" sz="2800" dirty="0">
                <a:latin typeface="Times New Roman" pitchFamily="18" charset="0"/>
                <a:cs typeface="Times New Roman" pitchFamily="18" charset="0"/>
                <a:sym typeface="Wingdings" pitchFamily="2" charset="2"/>
              </a:rPr>
              <a:t>}</a:t>
            </a: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253237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blinds(horizontal)">
                                      <p:cBhvr>
                                        <p:cTn id="28" dur="500"/>
                                        <p:tgtEl>
                                          <p:spTgt spid="3">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blinds(horizontal)">
                                      <p:cBhvr>
                                        <p:cTn id="31" dur="500"/>
                                        <p:tgtEl>
                                          <p:spTgt spid="3">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blinds(horizontal)">
                                      <p:cBhvr>
                                        <p:cTn id="34" dur="500"/>
                                        <p:tgtEl>
                                          <p:spTgt spid="3">
                                            <p:txEl>
                                              <p:pRg st="11" end="1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blinds(horizontal)">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839200" cy="6553200"/>
          </a:xfrm>
        </p:spPr>
        <p:txBody>
          <a:bodyPr rtlCol="0">
            <a:normAutofit fontScale="85000" lnSpcReduction="20000"/>
          </a:bodyPr>
          <a:lstStyle/>
          <a:p>
            <a:pPr algn="ctr">
              <a:spcAft>
                <a:spcPts val="0"/>
              </a:spcAft>
              <a:buNone/>
              <a:defRPr/>
            </a:pPr>
            <a:r>
              <a:rPr lang="en-US" sz="2800" u="sng" dirty="0">
                <a:latin typeface="Times New Roman" pitchFamily="18" charset="0"/>
                <a:cs typeface="Times New Roman" pitchFamily="18" charset="0"/>
              </a:rPr>
              <a:t>Iterative traversals of binary tree</a:t>
            </a:r>
          </a:p>
          <a:p>
            <a:pPr>
              <a:spcAft>
                <a:spcPts val="0"/>
              </a:spcAft>
              <a:buNone/>
              <a:defRPr/>
            </a:pPr>
            <a:r>
              <a:rPr lang="en-US" sz="2800" u="sng" dirty="0">
                <a:latin typeface="Times New Roman" pitchFamily="18" charset="0"/>
                <a:cs typeface="Times New Roman" pitchFamily="18" charset="0"/>
              </a:rPr>
              <a:t>Iterative preorder traversal:</a:t>
            </a:r>
          </a:p>
          <a:p>
            <a:pPr>
              <a:spcAft>
                <a:spcPts val="0"/>
              </a:spcAft>
              <a:buFont typeface="Arial" pitchFamily="34" charset="0"/>
              <a:buChar char="•"/>
              <a:defRPr/>
            </a:pPr>
            <a:r>
              <a:rPr lang="en-US" sz="2800" dirty="0">
                <a:latin typeface="Times New Roman" pitchFamily="18" charset="0"/>
                <a:cs typeface="Times New Roman" pitchFamily="18" charset="0"/>
              </a:rPr>
              <a:t>Every time a node is visited, its info is printed and node is pushed to stack, since the address of node is needed to traverse to its right later.																																																								</a:t>
            </a:r>
          </a:p>
          <a:p>
            <a:pPr>
              <a:spcAft>
                <a:spcPts val="0"/>
              </a:spcAft>
              <a:buNone/>
              <a:defRPr/>
            </a:pPr>
            <a:endParaRPr lang="en-US" sz="2800" dirty="0" smtClean="0">
              <a:latin typeface="Times New Roman" pitchFamily="18" charset="0"/>
              <a:cs typeface="Times New Roman" pitchFamily="18" charset="0"/>
            </a:endParaRPr>
          </a:p>
          <a:p>
            <a:pPr>
              <a:spcAft>
                <a:spcPts val="0"/>
              </a:spcAft>
              <a:buNone/>
              <a:defRPr/>
            </a:pPr>
            <a:endParaRPr lang="en-US" sz="2800" dirty="0">
              <a:latin typeface="Times New Roman" pitchFamily="18" charset="0"/>
              <a:cs typeface="Times New Roman" pitchFamily="18" charset="0"/>
            </a:endParaRPr>
          </a:p>
          <a:p>
            <a:pPr>
              <a:spcAft>
                <a:spcPts val="0"/>
              </a:spcAft>
              <a:buNone/>
              <a:defRPr/>
            </a:pPr>
            <a:r>
              <a:rPr lang="en-US" sz="2800" dirty="0">
                <a:latin typeface="Times New Roman" pitchFamily="18" charset="0"/>
                <a:cs typeface="Times New Roman" pitchFamily="18" charset="0"/>
              </a:rPr>
              <a:t>	Here 10 is printed and this node is pushed onto stack and then move left to 20. This is done because we need to go right of 10 later. </a:t>
            </a:r>
          </a:p>
          <a:p>
            <a:pPr>
              <a:spcAft>
                <a:spcPts val="0"/>
              </a:spcAft>
              <a:buNone/>
              <a:defRPr/>
            </a:pPr>
            <a:r>
              <a:rPr lang="en-US" sz="2800" dirty="0">
                <a:latin typeface="Times New Roman" pitchFamily="18" charset="0"/>
                <a:cs typeface="Times New Roman" pitchFamily="18" charset="0"/>
              </a:rPr>
              <a:t>	Similarly 20, 5, 30 and 40 are moved to stack  </a:t>
            </a:r>
          </a:p>
          <a:p>
            <a:pPr>
              <a:spcAft>
                <a:spcPts val="0"/>
              </a:spcAft>
              <a:buNone/>
              <a:defRPr/>
            </a:pPr>
            <a:endParaRPr lang="en-US" sz="2800" dirty="0">
              <a:latin typeface="Times New Roman" pitchFamily="18" charset="0"/>
              <a:cs typeface="Times New Roman" pitchFamily="18" charset="0"/>
            </a:endParaRPr>
          </a:p>
          <a:p>
            <a:pPr>
              <a:spcAft>
                <a:spcPts val="0"/>
              </a:spcAft>
              <a:buNone/>
              <a:defRPr/>
            </a:pPr>
            <a:r>
              <a:rPr lang="en-US" sz="2800" dirty="0">
                <a:latin typeface="Times New Roman" pitchFamily="18" charset="0"/>
                <a:cs typeface="Times New Roman" pitchFamily="18" charset="0"/>
              </a:rPr>
              <a:t>	  </a:t>
            </a:r>
          </a:p>
        </p:txBody>
      </p:sp>
      <p:sp>
        <p:nvSpPr>
          <p:cNvPr id="4" name="Oval 3"/>
          <p:cNvSpPr/>
          <p:nvPr/>
        </p:nvSpPr>
        <p:spPr>
          <a:xfrm>
            <a:off x="2514600" y="2819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235" name="TextBox 4"/>
          <p:cNvSpPr txBox="1">
            <a:spLocks noChangeArrowheads="1"/>
          </p:cNvSpPr>
          <p:nvPr/>
        </p:nvSpPr>
        <p:spPr bwMode="auto">
          <a:xfrm>
            <a:off x="2590800" y="2819400"/>
            <a:ext cx="5334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20</a:t>
            </a:r>
            <a:r>
              <a:rPr lang="en-US">
                <a:latin typeface="Calibri" pitchFamily="34" charset="0"/>
              </a:rPr>
              <a:t> </a:t>
            </a:r>
          </a:p>
        </p:txBody>
      </p:sp>
      <p:sp>
        <p:nvSpPr>
          <p:cNvPr id="6" name="Oval 5"/>
          <p:cNvSpPr/>
          <p:nvPr/>
        </p:nvSpPr>
        <p:spPr>
          <a:xfrm>
            <a:off x="1905000" y="3429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237" name="TextBox 6"/>
          <p:cNvSpPr txBox="1">
            <a:spLocks noChangeArrowheads="1"/>
          </p:cNvSpPr>
          <p:nvPr/>
        </p:nvSpPr>
        <p:spPr bwMode="auto">
          <a:xfrm>
            <a:off x="2057400" y="35052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8" name="Oval 7"/>
          <p:cNvSpPr/>
          <p:nvPr/>
        </p:nvSpPr>
        <p:spPr>
          <a:xfrm>
            <a:off x="3124200" y="3429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239" name="TextBox 8"/>
          <p:cNvSpPr txBox="1">
            <a:spLocks noChangeArrowheads="1"/>
          </p:cNvSpPr>
          <p:nvPr/>
        </p:nvSpPr>
        <p:spPr bwMode="auto">
          <a:xfrm>
            <a:off x="3200400" y="35052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0" name="Straight Connector 9"/>
          <p:cNvCxnSpPr>
            <a:stCxn id="4" idx="3"/>
          </p:cNvCxnSpPr>
          <p:nvPr/>
        </p:nvCxnSpPr>
        <p:spPr>
          <a:xfrm rot="5400000">
            <a:off x="2335213" y="31607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2981325" y="32639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1242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243" name="TextBox 12"/>
          <p:cNvSpPr txBox="1">
            <a:spLocks noChangeArrowheads="1"/>
          </p:cNvSpPr>
          <p:nvPr/>
        </p:nvSpPr>
        <p:spPr bwMode="auto">
          <a:xfrm>
            <a:off x="3124200" y="19050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Oval 13"/>
          <p:cNvSpPr/>
          <p:nvPr/>
        </p:nvSpPr>
        <p:spPr>
          <a:xfrm>
            <a:off x="3886200" y="28146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245" name="TextBox 14"/>
          <p:cNvSpPr txBox="1">
            <a:spLocks noChangeArrowheads="1"/>
          </p:cNvSpPr>
          <p:nvPr/>
        </p:nvSpPr>
        <p:spPr bwMode="auto">
          <a:xfrm>
            <a:off x="4038600" y="2814638"/>
            <a:ext cx="4572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cxnSp>
        <p:nvCxnSpPr>
          <p:cNvPr id="16" name="Straight Connector 15"/>
          <p:cNvCxnSpPr>
            <a:endCxn id="95235" idx="0"/>
          </p:cNvCxnSpPr>
          <p:nvPr/>
        </p:nvCxnSpPr>
        <p:spPr>
          <a:xfrm rot="5400000">
            <a:off x="2762250" y="2381250"/>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3568700" y="23495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7964165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Content Placeholder 2"/>
          <p:cNvSpPr>
            <a:spLocks noGrp="1"/>
          </p:cNvSpPr>
          <p:nvPr>
            <p:ph idx="1"/>
          </p:nvPr>
        </p:nvSpPr>
        <p:spPr>
          <a:xfrm>
            <a:off x="1676400" y="152400"/>
            <a:ext cx="8839200" cy="6553200"/>
          </a:xfrm>
        </p:spPr>
        <p:txBody>
          <a:bodyPr/>
          <a:lstStyle/>
          <a:p>
            <a:r>
              <a:rPr lang="en-US" sz="2800">
                <a:latin typeface="Times New Roman" pitchFamily="18" charset="0"/>
                <a:cs typeface="Times New Roman" pitchFamily="18" charset="0"/>
              </a:rPr>
              <a:t>Once traversing the left side is over, pop the most pushed node and go to its right.</a:t>
            </a:r>
          </a:p>
          <a:p>
            <a:pPr>
              <a:buFont typeface="Arial" charset="0"/>
              <a:buNone/>
            </a:pPr>
            <a:r>
              <a:rPr lang="en-US" sz="2800">
                <a:latin typeface="Times New Roman" pitchFamily="18" charset="0"/>
                <a:cs typeface="Times New Roman" pitchFamily="18" charset="0"/>
              </a:rPr>
              <a:t>	In the previous tree, after 5 is printed, recently pushed node 20 is popped and move right to 30.</a:t>
            </a:r>
          </a:p>
        </p:txBody>
      </p:sp>
    </p:spTree>
    <p:extLst>
      <p:ext uri="{BB962C8B-B14F-4D97-AF65-F5344CB8AC3E}">
        <p14:creationId xmlns="" xmlns:p14="http://schemas.microsoft.com/office/powerpoint/2010/main" val="10290561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Content Placeholder 2"/>
          <p:cNvSpPr>
            <a:spLocks noGrp="1"/>
          </p:cNvSpPr>
          <p:nvPr>
            <p:ph idx="1"/>
          </p:nvPr>
        </p:nvSpPr>
        <p:spPr>
          <a:xfrm>
            <a:off x="1676400" y="152400"/>
            <a:ext cx="8839200" cy="6477000"/>
          </a:xfrm>
        </p:spPr>
        <p:txBody>
          <a:bodyPr/>
          <a:lstStyle/>
          <a:p>
            <a:pPr>
              <a:buFont typeface="Arial" charset="0"/>
              <a:buNone/>
            </a:pPr>
            <a:r>
              <a:rPr lang="en-US" sz="2800" dirty="0">
                <a:latin typeface="Times New Roman" pitchFamily="18" charset="0"/>
                <a:cs typeface="Times New Roman" pitchFamily="18" charset="0"/>
              </a:rPr>
              <a:t>/*function for iterative preorder traversal*/</a:t>
            </a:r>
          </a:p>
          <a:p>
            <a:pPr>
              <a:buFont typeface="Arial" charset="0"/>
              <a:buNone/>
            </a:pPr>
            <a:r>
              <a:rPr lang="en-US" sz="2800" dirty="0">
                <a:latin typeface="Times New Roman" pitchFamily="18" charset="0"/>
                <a:cs typeface="Times New Roman" pitchFamily="18" charset="0"/>
              </a:rPr>
              <a:t>Void preorder(NODEPTR root)</a:t>
            </a:r>
          </a:p>
          <a:p>
            <a:pPr>
              <a:buFont typeface="Arial" charset="0"/>
              <a:buNone/>
            </a:pPr>
            <a:r>
              <a:rPr lang="en-US" sz="2800" dirty="0">
                <a:latin typeface="Times New Roman" pitchFamily="18" charset="0"/>
                <a:cs typeface="Times New Roman" pitchFamily="18" charset="0"/>
              </a:rPr>
              <a:t>{</a:t>
            </a:r>
          </a:p>
          <a:p>
            <a:pPr>
              <a:buFont typeface="Arial" charset="0"/>
              <a:buNone/>
            </a:pPr>
            <a:r>
              <a:rPr lang="en-US" sz="2800" dirty="0">
                <a:latin typeface="Times New Roman" pitchFamily="18" charset="0"/>
                <a:cs typeface="Times New Roman" pitchFamily="18" charset="0"/>
              </a:rPr>
              <a:t>	NODEPTR cur;</a:t>
            </a:r>
          </a:p>
          <a:p>
            <a:pPr>
              <a:buFont typeface="Arial" charset="0"/>
              <a:buNone/>
            </a:pPr>
            <a:r>
              <a:rPr lang="en-US" sz="2800" dirty="0">
                <a:latin typeface="Times New Roman" pitchFamily="18" charset="0"/>
                <a:cs typeface="Times New Roman" pitchFamily="18" charset="0"/>
              </a:rPr>
              <a:t>	stack&lt;NODEPTR&gt;	s; //stack of NODEPTR</a:t>
            </a:r>
          </a:p>
          <a:p>
            <a:pPr>
              <a:buFont typeface="Arial" charset="0"/>
              <a:buNone/>
            </a:pPr>
            <a:r>
              <a:rPr lang="en-US" sz="2800" dirty="0">
                <a:latin typeface="Times New Roman" pitchFamily="18" charset="0"/>
                <a:cs typeface="Times New Roman" pitchFamily="18" charset="0"/>
              </a:rPr>
              <a:t>	if(root==NULL)</a:t>
            </a:r>
          </a:p>
          <a:p>
            <a:pPr>
              <a:buFont typeface="Arial" charset="0"/>
              <a:buNone/>
            </a:pPr>
            <a:r>
              <a:rPr lang="en-US" sz="2800" dirty="0">
                <a:latin typeface="Times New Roman" pitchFamily="18" charset="0"/>
                <a:cs typeface="Times New Roman" pitchFamily="18" charset="0"/>
              </a:rPr>
              <a:t>	{</a:t>
            </a:r>
          </a:p>
          <a:p>
            <a:pPr>
              <a:buFont typeface="Arial" charset="0"/>
              <a:buNone/>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cout</a:t>
            </a:r>
            <a:r>
              <a:rPr lang="en-US" sz="2800" dirty="0">
                <a:latin typeface="Times New Roman" pitchFamily="18" charset="0"/>
                <a:cs typeface="Times New Roman" pitchFamily="18" charset="0"/>
              </a:rPr>
              <a:t>&lt;&lt;“tree is empty”;</a:t>
            </a:r>
          </a:p>
          <a:p>
            <a:pPr>
              <a:buFont typeface="Arial" charset="0"/>
              <a:buNone/>
            </a:pPr>
            <a:r>
              <a:rPr lang="en-US" sz="2800" dirty="0">
                <a:latin typeface="Times New Roman" pitchFamily="18" charset="0"/>
                <a:cs typeface="Times New Roman" pitchFamily="18" charset="0"/>
              </a:rPr>
              <a:t>		return;</a:t>
            </a:r>
          </a:p>
          <a:p>
            <a:pPr>
              <a:buFont typeface="Arial" charset="0"/>
              <a:buNone/>
            </a:pPr>
            <a:r>
              <a:rPr lang="en-US" sz="2800" dirty="0">
                <a:latin typeface="Times New Roman" pitchFamily="18" charset="0"/>
                <a:cs typeface="Times New Roman" pitchFamily="18" charset="0"/>
              </a:rPr>
              <a:t>	}</a:t>
            </a:r>
          </a:p>
          <a:p>
            <a:pPr>
              <a:buFont typeface="Arial" charset="0"/>
              <a:buNone/>
            </a:pP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19371441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Content Placeholder 2"/>
          <p:cNvSpPr>
            <a:spLocks noGrp="1"/>
          </p:cNvSpPr>
          <p:nvPr>
            <p:ph idx="1"/>
          </p:nvPr>
        </p:nvSpPr>
        <p:spPr>
          <a:xfrm>
            <a:off x="1320801" y="3"/>
            <a:ext cx="10651066" cy="6553200"/>
          </a:xfrm>
        </p:spPr>
        <p:txBody>
          <a:bodyPr>
            <a:noAutofit/>
          </a:bodyPr>
          <a:lstStyle/>
          <a:p>
            <a:pPr>
              <a:lnSpc>
                <a:spcPts val="2400"/>
              </a:lnSpc>
              <a:buNone/>
            </a:pPr>
            <a:r>
              <a:rPr lang="en-US" dirty="0">
                <a:latin typeface="Times New Roman" pitchFamily="18" charset="0"/>
                <a:cs typeface="Times New Roman" pitchFamily="18" charset="0"/>
              </a:rPr>
              <a:t>cur=root;</a:t>
            </a:r>
          </a:p>
          <a:p>
            <a:pPr>
              <a:lnSpc>
                <a:spcPts val="2400"/>
              </a:lnSpc>
              <a:buNone/>
            </a:pPr>
            <a:r>
              <a:rPr lang="en-US" dirty="0">
                <a:latin typeface="Times New Roman" pitchFamily="18" charset="0"/>
                <a:cs typeface="Times New Roman" pitchFamily="18" charset="0"/>
              </a:rPr>
              <a:t>for(; ;)</a:t>
            </a:r>
          </a:p>
          <a:p>
            <a:pPr>
              <a:lnSpc>
                <a:spcPts val="2400"/>
              </a:lnSpc>
              <a:buNone/>
            </a:pPr>
            <a:r>
              <a:rPr lang="en-US" dirty="0">
                <a:latin typeface="Times New Roman" pitchFamily="18" charset="0"/>
                <a:cs typeface="Times New Roman" pitchFamily="18" charset="0"/>
              </a:rPr>
              <a:t>{</a:t>
            </a:r>
          </a:p>
          <a:p>
            <a:pPr>
              <a:lnSpc>
                <a:spcPts val="2400"/>
              </a:lnSpc>
              <a:buNone/>
            </a:pPr>
            <a:r>
              <a:rPr lang="en-US" dirty="0">
                <a:latin typeface="Times New Roman" pitchFamily="18" charset="0"/>
                <a:cs typeface="Times New Roman" pitchFamily="18" charset="0"/>
              </a:rPr>
              <a:t>	while(cur!=NULL)</a:t>
            </a:r>
          </a:p>
          <a:p>
            <a:pPr>
              <a:lnSpc>
                <a:spcPts val="2400"/>
              </a:lnSpc>
              <a:buNone/>
            </a:pPr>
            <a:r>
              <a:rPr lang="en-US" dirty="0">
                <a:latin typeface="Times New Roman" pitchFamily="18" charset="0"/>
                <a:cs typeface="Times New Roman" pitchFamily="18" charset="0"/>
              </a:rPr>
              <a:t>	{</a:t>
            </a:r>
          </a:p>
          <a:p>
            <a:pPr>
              <a:lnSpc>
                <a:spcPts val="2400"/>
              </a:lnSpc>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cout</a:t>
            </a:r>
            <a:r>
              <a:rPr lang="en-US" dirty="0">
                <a:latin typeface="Times New Roman" pitchFamily="18" charset="0"/>
                <a:cs typeface="Times New Roman" pitchFamily="18" charset="0"/>
              </a:rPr>
              <a:t>&lt;&lt;</a:t>
            </a:r>
            <a:r>
              <a:rPr lang="en-US" dirty="0" err="1">
                <a:latin typeface="Times New Roman" pitchFamily="18" charset="0"/>
                <a:cs typeface="Times New Roman" pitchFamily="18" charset="0"/>
              </a:rPr>
              <a:t>cur</a:t>
            </a:r>
            <a:r>
              <a:rPr lang="en-US" dirty="0" err="1">
                <a:latin typeface="Times New Roman" pitchFamily="18" charset="0"/>
                <a:cs typeface="Times New Roman" pitchFamily="18" charset="0"/>
                <a:sym typeface="Wingdings" pitchFamily="2" charset="2"/>
              </a:rPr>
              <a:t>info</a:t>
            </a:r>
            <a:r>
              <a:rPr lang="en-US" dirty="0">
                <a:latin typeface="Times New Roman" pitchFamily="18" charset="0"/>
                <a:cs typeface="Times New Roman" pitchFamily="18" charset="0"/>
                <a:sym typeface="Wingdings" pitchFamily="2" charset="2"/>
              </a:rPr>
              <a:t>&lt;&lt;</a:t>
            </a:r>
            <a:r>
              <a:rPr lang="en-US" dirty="0" err="1">
                <a:latin typeface="Times New Roman" pitchFamily="18" charset="0"/>
                <a:cs typeface="Times New Roman" pitchFamily="18" charset="0"/>
                <a:sym typeface="Wingdings" pitchFamily="2" charset="2"/>
              </a:rPr>
              <a:t>endl</a:t>
            </a:r>
            <a:r>
              <a:rPr lang="en-US" dirty="0">
                <a:latin typeface="Times New Roman" pitchFamily="18" charset="0"/>
                <a:cs typeface="Times New Roman" pitchFamily="18" charset="0"/>
                <a:sym typeface="Wingdings" pitchFamily="2" charset="2"/>
              </a:rPr>
              <a:t>;</a:t>
            </a:r>
          </a:p>
          <a:p>
            <a:pPr>
              <a:lnSpc>
                <a:spcPts val="2400"/>
              </a:lnSpc>
              <a:buNone/>
            </a:pPr>
            <a:r>
              <a:rPr lang="en-US" dirty="0">
                <a:latin typeface="Times New Roman" pitchFamily="18" charset="0"/>
                <a:cs typeface="Times New Roman" pitchFamily="18" charset="0"/>
                <a:sym typeface="Wingdings" pitchFamily="2" charset="2"/>
              </a:rPr>
              <a:t>		</a:t>
            </a:r>
            <a:r>
              <a:rPr lang="en-US" dirty="0" err="1">
                <a:latin typeface="Times New Roman" pitchFamily="18" charset="0"/>
                <a:cs typeface="Times New Roman" pitchFamily="18" charset="0"/>
                <a:sym typeface="Wingdings" pitchFamily="2" charset="2"/>
              </a:rPr>
              <a:t>s.push</a:t>
            </a:r>
            <a:r>
              <a:rPr lang="en-US" dirty="0">
                <a:latin typeface="Times New Roman" pitchFamily="18" charset="0"/>
                <a:cs typeface="Times New Roman" pitchFamily="18" charset="0"/>
                <a:sym typeface="Wingdings" pitchFamily="2" charset="2"/>
              </a:rPr>
              <a:t>(cur)		/*push the node to stack*/</a:t>
            </a:r>
          </a:p>
          <a:p>
            <a:pPr>
              <a:lnSpc>
                <a:spcPts val="2400"/>
              </a:lnSpc>
              <a:buNone/>
            </a:pPr>
            <a:r>
              <a:rPr lang="en-US" dirty="0">
                <a:latin typeface="Times New Roman" pitchFamily="18" charset="0"/>
                <a:cs typeface="Times New Roman" pitchFamily="18" charset="0"/>
                <a:sym typeface="Wingdings" pitchFamily="2" charset="2"/>
              </a:rPr>
              <a:t>		cur=</a:t>
            </a:r>
            <a:r>
              <a:rPr lang="en-US" dirty="0" err="1">
                <a:latin typeface="Times New Roman" pitchFamily="18" charset="0"/>
                <a:cs typeface="Times New Roman" pitchFamily="18" charset="0"/>
                <a:sym typeface="Wingdings" pitchFamily="2" charset="2"/>
              </a:rPr>
              <a:t>curllink</a:t>
            </a:r>
            <a:r>
              <a:rPr lang="en-US" dirty="0">
                <a:latin typeface="Times New Roman" pitchFamily="18" charset="0"/>
                <a:cs typeface="Times New Roman" pitchFamily="18" charset="0"/>
                <a:sym typeface="Wingdings" pitchFamily="2" charset="2"/>
              </a:rPr>
              <a:t>;</a:t>
            </a:r>
          </a:p>
          <a:p>
            <a:pPr>
              <a:lnSpc>
                <a:spcPts val="2400"/>
              </a:lnSpc>
              <a:buNone/>
            </a:pPr>
            <a:r>
              <a:rPr lang="en-US" dirty="0">
                <a:latin typeface="Times New Roman" pitchFamily="18" charset="0"/>
                <a:cs typeface="Times New Roman" pitchFamily="18" charset="0"/>
                <a:sym typeface="Wingdings" pitchFamily="2" charset="2"/>
              </a:rPr>
              <a:t>	}</a:t>
            </a:r>
          </a:p>
          <a:p>
            <a:pPr>
              <a:lnSpc>
                <a:spcPts val="2400"/>
              </a:lnSpc>
              <a:buNone/>
            </a:pPr>
            <a:r>
              <a:rPr lang="en-US" dirty="0">
                <a:latin typeface="Times New Roman" pitchFamily="18" charset="0"/>
                <a:cs typeface="Times New Roman" pitchFamily="18" charset="0"/>
                <a:sym typeface="Wingdings" pitchFamily="2" charset="2"/>
              </a:rPr>
              <a:t>	if(!</a:t>
            </a:r>
            <a:r>
              <a:rPr lang="en-US" dirty="0" err="1">
                <a:latin typeface="Times New Roman" pitchFamily="18" charset="0"/>
                <a:cs typeface="Times New Roman" pitchFamily="18" charset="0"/>
                <a:sym typeface="Wingdings" pitchFamily="2" charset="2"/>
              </a:rPr>
              <a:t>s.IsEmpty</a:t>
            </a:r>
            <a:r>
              <a:rPr lang="en-US" dirty="0">
                <a:latin typeface="Times New Roman" pitchFamily="18" charset="0"/>
                <a:cs typeface="Times New Roman" pitchFamily="18" charset="0"/>
                <a:sym typeface="Wingdings" pitchFamily="2" charset="2"/>
              </a:rPr>
              <a:t>())		/*more nodes existing*/</a:t>
            </a:r>
          </a:p>
          <a:p>
            <a:pPr>
              <a:lnSpc>
                <a:spcPts val="2400"/>
              </a:lnSpc>
              <a:buNone/>
            </a:pPr>
            <a:r>
              <a:rPr lang="en-US" dirty="0">
                <a:latin typeface="Times New Roman" pitchFamily="18" charset="0"/>
                <a:cs typeface="Times New Roman" pitchFamily="18" charset="0"/>
                <a:sym typeface="Wingdings" pitchFamily="2" charset="2"/>
              </a:rPr>
              <a:t>	{</a:t>
            </a:r>
          </a:p>
          <a:p>
            <a:pPr>
              <a:lnSpc>
                <a:spcPts val="2400"/>
              </a:lnSpc>
              <a:buNone/>
            </a:pPr>
            <a:r>
              <a:rPr lang="en-US" dirty="0">
                <a:latin typeface="Times New Roman" pitchFamily="18" charset="0"/>
                <a:cs typeface="Times New Roman" pitchFamily="18" charset="0"/>
                <a:sym typeface="Wingdings" pitchFamily="2" charset="2"/>
              </a:rPr>
              <a:t>		cur=</a:t>
            </a:r>
            <a:r>
              <a:rPr lang="en-US" dirty="0" err="1">
                <a:latin typeface="Times New Roman" pitchFamily="18" charset="0"/>
                <a:cs typeface="Times New Roman" pitchFamily="18" charset="0"/>
                <a:sym typeface="Wingdings" pitchFamily="2" charset="2"/>
              </a:rPr>
              <a:t>s.pop</a:t>
            </a:r>
            <a:r>
              <a:rPr lang="en-US" dirty="0">
                <a:latin typeface="Times New Roman" pitchFamily="18" charset="0"/>
                <a:cs typeface="Times New Roman" pitchFamily="18" charset="0"/>
                <a:sym typeface="Wingdings" pitchFamily="2" charset="2"/>
              </a:rPr>
              <a:t>();		/* pop most recent node*/</a:t>
            </a:r>
          </a:p>
          <a:p>
            <a:pPr>
              <a:lnSpc>
                <a:spcPts val="2400"/>
              </a:lnSpc>
              <a:buNone/>
            </a:pPr>
            <a:r>
              <a:rPr lang="en-US" dirty="0">
                <a:latin typeface="Times New Roman" pitchFamily="18" charset="0"/>
                <a:cs typeface="Times New Roman" pitchFamily="18" charset="0"/>
                <a:sym typeface="Wingdings" pitchFamily="2" charset="2"/>
              </a:rPr>
              <a:t>		cur=</a:t>
            </a:r>
            <a:r>
              <a:rPr lang="en-US" dirty="0" err="1">
                <a:latin typeface="Times New Roman" pitchFamily="18" charset="0"/>
                <a:cs typeface="Times New Roman" pitchFamily="18" charset="0"/>
                <a:sym typeface="Wingdings" pitchFamily="2" charset="2"/>
              </a:rPr>
              <a:t>currlink</a:t>
            </a:r>
            <a:r>
              <a:rPr lang="en-US" dirty="0">
                <a:latin typeface="Times New Roman" pitchFamily="18" charset="0"/>
                <a:cs typeface="Times New Roman" pitchFamily="18" charset="0"/>
                <a:sym typeface="Wingdings" pitchFamily="2" charset="2"/>
              </a:rPr>
              <a:t>;		/*traverse right*/</a:t>
            </a:r>
          </a:p>
          <a:p>
            <a:pPr>
              <a:lnSpc>
                <a:spcPts val="2400"/>
              </a:lnSpc>
              <a:buNone/>
            </a:pPr>
            <a:r>
              <a:rPr lang="en-US" dirty="0">
                <a:latin typeface="Times New Roman" pitchFamily="18" charset="0"/>
                <a:cs typeface="Times New Roman" pitchFamily="18" charset="0"/>
                <a:sym typeface="Wingdings" pitchFamily="2" charset="2"/>
              </a:rPr>
              <a:t>	}</a:t>
            </a:r>
          </a:p>
          <a:p>
            <a:pPr>
              <a:lnSpc>
                <a:spcPts val="2400"/>
              </a:lnSpc>
              <a:buNone/>
            </a:pPr>
            <a:r>
              <a:rPr lang="en-US" dirty="0">
                <a:latin typeface="Times New Roman" pitchFamily="18" charset="0"/>
                <a:cs typeface="Times New Roman" pitchFamily="18" charset="0"/>
                <a:sym typeface="Wingdings" pitchFamily="2" charset="2"/>
              </a:rPr>
              <a:t>	else return;</a:t>
            </a:r>
          </a:p>
          <a:p>
            <a:pPr>
              <a:lnSpc>
                <a:spcPts val="2400"/>
              </a:lnSpc>
              <a:buNone/>
            </a:pPr>
            <a:r>
              <a:rPr lang="en-US" dirty="0">
                <a:latin typeface="Times New Roman" pitchFamily="18" charset="0"/>
                <a:cs typeface="Times New Roman" pitchFamily="18" charset="0"/>
                <a:sym typeface="Wingdings" pitchFamily="2" charset="2"/>
              </a:rPr>
              <a:t>}}</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4348372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Content Placeholder 2"/>
          <p:cNvSpPr>
            <a:spLocks noGrp="1"/>
          </p:cNvSpPr>
          <p:nvPr>
            <p:ph idx="1"/>
          </p:nvPr>
        </p:nvSpPr>
        <p:spPr>
          <a:xfrm>
            <a:off x="1676400" y="152400"/>
            <a:ext cx="8839200" cy="6477000"/>
          </a:xfrm>
        </p:spPr>
        <p:txBody>
          <a:bodyPr>
            <a:normAutofit/>
          </a:bodyPr>
          <a:lstStyle/>
          <a:p>
            <a:pPr>
              <a:buFont typeface="Arial" charset="0"/>
              <a:buNone/>
            </a:pPr>
            <a:r>
              <a:rPr lang="en-US" sz="2800" dirty="0">
                <a:latin typeface="Times New Roman" pitchFamily="18" charset="0"/>
                <a:cs typeface="Times New Roman" pitchFamily="18" charset="0"/>
              </a:rPr>
              <a:t>Ex:																																																					</a:t>
            </a:r>
          </a:p>
          <a:p>
            <a:pPr>
              <a:lnSpc>
                <a:spcPts val="2700"/>
              </a:lnSpc>
              <a:buNone/>
            </a:pPr>
            <a:r>
              <a:rPr lang="en-US" sz="2800" u="sng" dirty="0">
                <a:latin typeface="Times New Roman" pitchFamily="18" charset="0"/>
                <a:cs typeface="Times New Roman" pitchFamily="18" charset="0"/>
              </a:rPr>
              <a:t>1.	After 1</a:t>
            </a:r>
            <a:r>
              <a:rPr lang="en-US" sz="2800" u="sng" baseline="30000" dirty="0">
                <a:latin typeface="Times New Roman" pitchFamily="18" charset="0"/>
                <a:cs typeface="Times New Roman" pitchFamily="18" charset="0"/>
              </a:rPr>
              <a:t>st</a:t>
            </a:r>
            <a:r>
              <a:rPr lang="en-US" sz="2800" u="sng" dirty="0">
                <a:latin typeface="Times New Roman" pitchFamily="18" charset="0"/>
                <a:cs typeface="Times New Roman" pitchFamily="18" charset="0"/>
              </a:rPr>
              <a:t> iteration of while loop</a:t>
            </a:r>
          </a:p>
          <a:p>
            <a:pPr>
              <a:lnSpc>
                <a:spcPts val="2700"/>
              </a:lnSpc>
              <a:buNone/>
            </a:pPr>
            <a:r>
              <a:rPr lang="en-US" sz="2800" dirty="0">
                <a:latin typeface="Times New Roman" pitchFamily="18" charset="0"/>
                <a:cs typeface="Times New Roman" pitchFamily="18" charset="0"/>
              </a:rPr>
              <a:t>10 is printed</a:t>
            </a:r>
          </a:p>
          <a:p>
            <a:pPr>
              <a:lnSpc>
                <a:spcPts val="2700"/>
              </a:lnSpc>
              <a:buNone/>
            </a:pPr>
            <a:r>
              <a:rPr lang="en-US" sz="2800" dirty="0">
                <a:latin typeface="Times New Roman" pitchFamily="18" charset="0"/>
                <a:cs typeface="Times New Roman" pitchFamily="18" charset="0"/>
              </a:rPr>
              <a:t>Node 10 is pushed to stack</a:t>
            </a:r>
          </a:p>
          <a:p>
            <a:pPr>
              <a:lnSpc>
                <a:spcPts val="2700"/>
              </a:lnSpc>
              <a:buNone/>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llink</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a:t>
            </a:r>
            <a:r>
              <a:rPr lang="en-US" sz="2800" dirty="0">
                <a:latin typeface="Times New Roman" pitchFamily="18" charset="0"/>
                <a:cs typeface="Times New Roman" pitchFamily="18" charset="0"/>
              </a:rPr>
              <a:t>Cur=20</a:t>
            </a:r>
          </a:p>
          <a:p>
            <a:pPr>
              <a:lnSpc>
                <a:spcPts val="2700"/>
              </a:lnSpc>
              <a:buNone/>
            </a:pPr>
            <a:r>
              <a:rPr lang="en-US" sz="2800" u="sng" dirty="0">
                <a:latin typeface="Times New Roman" pitchFamily="18" charset="0"/>
                <a:cs typeface="Times New Roman" pitchFamily="18" charset="0"/>
              </a:rPr>
              <a:t>2.	After 2</a:t>
            </a:r>
            <a:r>
              <a:rPr lang="en-US" sz="2800" u="sng" baseline="30000" dirty="0">
                <a:latin typeface="Times New Roman" pitchFamily="18" charset="0"/>
                <a:cs typeface="Times New Roman" pitchFamily="18" charset="0"/>
              </a:rPr>
              <a:t>nd</a:t>
            </a:r>
            <a:r>
              <a:rPr lang="en-US" sz="2800" u="sng" dirty="0">
                <a:latin typeface="Times New Roman" pitchFamily="18" charset="0"/>
                <a:cs typeface="Times New Roman" pitchFamily="18" charset="0"/>
              </a:rPr>
              <a:t>  iteration of while loop</a:t>
            </a:r>
          </a:p>
          <a:p>
            <a:pPr>
              <a:lnSpc>
                <a:spcPts val="2700"/>
              </a:lnSpc>
              <a:buNone/>
            </a:pPr>
            <a:r>
              <a:rPr lang="en-US" sz="2800" dirty="0">
                <a:latin typeface="Times New Roman" pitchFamily="18" charset="0"/>
                <a:cs typeface="Times New Roman" pitchFamily="18" charset="0"/>
              </a:rPr>
              <a:t>20 is printed</a:t>
            </a:r>
          </a:p>
          <a:p>
            <a:pPr>
              <a:lnSpc>
                <a:spcPts val="2700"/>
              </a:lnSpc>
              <a:buNone/>
            </a:pPr>
            <a:r>
              <a:rPr lang="en-US" sz="2800" dirty="0">
                <a:latin typeface="Times New Roman" pitchFamily="18" charset="0"/>
                <a:cs typeface="Times New Roman" pitchFamily="18" charset="0"/>
              </a:rPr>
              <a:t>Node 20 is pushed to stack</a:t>
            </a:r>
          </a:p>
          <a:p>
            <a:pPr>
              <a:lnSpc>
                <a:spcPts val="2700"/>
              </a:lnSpc>
              <a:buNone/>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llink</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a:t>
            </a:r>
            <a:r>
              <a:rPr lang="en-US" sz="2800" dirty="0">
                <a:latin typeface="Times New Roman" pitchFamily="18" charset="0"/>
                <a:cs typeface="Times New Roman" pitchFamily="18" charset="0"/>
              </a:rPr>
              <a:t>Cur=5</a:t>
            </a:r>
          </a:p>
          <a:p>
            <a:pPr>
              <a:lnSpc>
                <a:spcPts val="2700"/>
              </a:lnSpc>
              <a:buNone/>
            </a:pPr>
            <a:endParaRPr lang="en-US" sz="2800" dirty="0">
              <a:latin typeface="Times New Roman" pitchFamily="18" charset="0"/>
              <a:cs typeface="Times New Roman" pitchFamily="18" charset="0"/>
            </a:endParaRPr>
          </a:p>
        </p:txBody>
      </p:sp>
      <p:sp>
        <p:nvSpPr>
          <p:cNvPr id="4" name="Oval 3"/>
          <p:cNvSpPr/>
          <p:nvPr/>
        </p:nvSpPr>
        <p:spPr>
          <a:xfrm>
            <a:off x="2590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331" name="TextBox 4"/>
          <p:cNvSpPr txBox="1">
            <a:spLocks noChangeArrowheads="1"/>
          </p:cNvSpPr>
          <p:nvPr/>
        </p:nvSpPr>
        <p:spPr bwMode="auto">
          <a:xfrm>
            <a:off x="2667000" y="1066800"/>
            <a:ext cx="5334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20</a:t>
            </a:r>
            <a:r>
              <a:rPr lang="en-US">
                <a:latin typeface="Calibri" pitchFamily="34" charset="0"/>
              </a:rPr>
              <a:t> </a:t>
            </a:r>
          </a:p>
        </p:txBody>
      </p:sp>
      <p:sp>
        <p:nvSpPr>
          <p:cNvPr id="6" name="Oval 5"/>
          <p:cNvSpPr/>
          <p:nvPr/>
        </p:nvSpPr>
        <p:spPr>
          <a:xfrm>
            <a:off x="19812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333" name="TextBox 6"/>
          <p:cNvSpPr txBox="1">
            <a:spLocks noChangeArrowheads="1"/>
          </p:cNvSpPr>
          <p:nvPr/>
        </p:nvSpPr>
        <p:spPr bwMode="auto">
          <a:xfrm>
            <a:off x="2133600" y="17526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8" name="Oval 7"/>
          <p:cNvSpPr/>
          <p:nvPr/>
        </p:nvSpPr>
        <p:spPr>
          <a:xfrm>
            <a:off x="32004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335" name="TextBox 8"/>
          <p:cNvSpPr txBox="1">
            <a:spLocks noChangeArrowheads="1"/>
          </p:cNvSpPr>
          <p:nvPr/>
        </p:nvSpPr>
        <p:spPr bwMode="auto">
          <a:xfrm>
            <a:off x="3276600" y="17526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0" name="Straight Connector 9"/>
          <p:cNvCxnSpPr>
            <a:stCxn id="4" idx="3"/>
          </p:cNvCxnSpPr>
          <p:nvPr/>
        </p:nvCxnSpPr>
        <p:spPr>
          <a:xfrm rot="5400000">
            <a:off x="2411413" y="1408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3057525" y="15113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200400" y="152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339" name="TextBox 12"/>
          <p:cNvSpPr txBox="1">
            <a:spLocks noChangeArrowheads="1"/>
          </p:cNvSpPr>
          <p:nvPr/>
        </p:nvSpPr>
        <p:spPr bwMode="auto">
          <a:xfrm>
            <a:off x="3200400" y="1524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Oval 13"/>
          <p:cNvSpPr/>
          <p:nvPr/>
        </p:nvSpPr>
        <p:spPr>
          <a:xfrm>
            <a:off x="3962400" y="10620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341" name="TextBox 14"/>
          <p:cNvSpPr txBox="1">
            <a:spLocks noChangeArrowheads="1"/>
          </p:cNvSpPr>
          <p:nvPr/>
        </p:nvSpPr>
        <p:spPr bwMode="auto">
          <a:xfrm>
            <a:off x="4114800" y="1062038"/>
            <a:ext cx="4572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cxnSp>
        <p:nvCxnSpPr>
          <p:cNvPr id="16" name="Straight Connector 15"/>
          <p:cNvCxnSpPr>
            <a:endCxn id="99331" idx="0"/>
          </p:cNvCxnSpPr>
          <p:nvPr/>
        </p:nvCxnSpPr>
        <p:spPr>
          <a:xfrm rot="5400000">
            <a:off x="2838450" y="628650"/>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3644900" y="5969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543800" y="31242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cxnSp>
        <p:nvCxnSpPr>
          <p:cNvPr id="20" name="Straight Connector 19"/>
          <p:cNvCxnSpPr/>
          <p:nvPr/>
        </p:nvCxnSpPr>
        <p:spPr>
          <a:xfrm>
            <a:off x="7543800" y="3581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543800" y="3962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347" name="TextBox 27"/>
          <p:cNvSpPr txBox="1">
            <a:spLocks noChangeArrowheads="1"/>
          </p:cNvSpPr>
          <p:nvPr/>
        </p:nvSpPr>
        <p:spPr bwMode="auto">
          <a:xfrm>
            <a:off x="7924800" y="3943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29" name="Rectangle 28"/>
          <p:cNvSpPr/>
          <p:nvPr/>
        </p:nvSpPr>
        <p:spPr>
          <a:xfrm>
            <a:off x="7543800" y="4799014"/>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cxnSp>
        <p:nvCxnSpPr>
          <p:cNvPr id="30" name="Straight Connector 29"/>
          <p:cNvCxnSpPr/>
          <p:nvPr/>
        </p:nvCxnSpPr>
        <p:spPr>
          <a:xfrm>
            <a:off x="7543800" y="5256214"/>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543800" y="5637214"/>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351" name="TextBox 31"/>
          <p:cNvSpPr txBox="1">
            <a:spLocks noChangeArrowheads="1"/>
          </p:cNvSpPr>
          <p:nvPr/>
        </p:nvSpPr>
        <p:spPr bwMode="auto">
          <a:xfrm>
            <a:off x="7924800" y="5618163"/>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99352" name="TextBox 32"/>
          <p:cNvSpPr txBox="1">
            <a:spLocks noChangeArrowheads="1"/>
          </p:cNvSpPr>
          <p:nvPr/>
        </p:nvSpPr>
        <p:spPr bwMode="auto">
          <a:xfrm>
            <a:off x="7924800" y="5257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Tree>
    <p:extLst>
      <p:ext uri="{BB962C8B-B14F-4D97-AF65-F5344CB8AC3E}">
        <p14:creationId xmlns="" xmlns:p14="http://schemas.microsoft.com/office/powerpoint/2010/main" val="23980839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839200" cy="6553200"/>
          </a:xfrm>
        </p:spPr>
        <p:txBody>
          <a:bodyPr rtlCol="0">
            <a:normAutofit/>
          </a:bodyPr>
          <a:lstStyle/>
          <a:p>
            <a:pPr>
              <a:lnSpc>
                <a:spcPts val="2700"/>
              </a:lnSpc>
              <a:spcAft>
                <a:spcPts val="0"/>
              </a:spcAft>
              <a:buNone/>
              <a:defRPr/>
            </a:pPr>
            <a:r>
              <a:rPr lang="en-US" sz="2800" u="sng" dirty="0">
                <a:latin typeface="Times New Roman" pitchFamily="18" charset="0"/>
                <a:cs typeface="Times New Roman" pitchFamily="18" charset="0"/>
              </a:rPr>
              <a:t>3.	After 3</a:t>
            </a:r>
            <a:r>
              <a:rPr lang="en-US" sz="2800" u="sng" baseline="30000" dirty="0">
                <a:latin typeface="Times New Roman" pitchFamily="18" charset="0"/>
                <a:cs typeface="Times New Roman" pitchFamily="18" charset="0"/>
              </a:rPr>
              <a:t>rd</a:t>
            </a:r>
            <a:r>
              <a:rPr lang="en-US" sz="2800" u="sng" dirty="0">
                <a:latin typeface="Times New Roman" pitchFamily="18" charset="0"/>
                <a:cs typeface="Times New Roman" pitchFamily="18" charset="0"/>
              </a:rPr>
              <a:t>   iteration of while loop</a:t>
            </a:r>
          </a:p>
          <a:p>
            <a:pPr>
              <a:lnSpc>
                <a:spcPts val="2700"/>
              </a:lnSpc>
              <a:spcAft>
                <a:spcPts val="0"/>
              </a:spcAft>
              <a:buNone/>
              <a:defRPr/>
            </a:pPr>
            <a:r>
              <a:rPr lang="en-US" sz="2800" dirty="0">
                <a:latin typeface="Times New Roman" pitchFamily="18" charset="0"/>
                <a:cs typeface="Times New Roman" pitchFamily="18" charset="0"/>
              </a:rPr>
              <a:t>5 is printed</a:t>
            </a:r>
          </a:p>
          <a:p>
            <a:pPr>
              <a:lnSpc>
                <a:spcPts val="2700"/>
              </a:lnSpc>
              <a:spcAft>
                <a:spcPts val="0"/>
              </a:spcAft>
              <a:buNone/>
              <a:defRPr/>
            </a:pPr>
            <a:r>
              <a:rPr lang="en-US" sz="2800" dirty="0">
                <a:latin typeface="Times New Roman" pitchFamily="18" charset="0"/>
                <a:cs typeface="Times New Roman" pitchFamily="18" charset="0"/>
              </a:rPr>
              <a:t>Node 5 is pushed to stack</a:t>
            </a:r>
          </a:p>
          <a:p>
            <a:pPr>
              <a:lnSpc>
                <a:spcPts val="2700"/>
              </a:lnSpc>
              <a:spcAft>
                <a:spcPts val="0"/>
              </a:spcAft>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llink</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a:t>
            </a:r>
            <a:r>
              <a:rPr lang="en-US" sz="2800" dirty="0">
                <a:latin typeface="Times New Roman" pitchFamily="18" charset="0"/>
                <a:cs typeface="Times New Roman" pitchFamily="18" charset="0"/>
              </a:rPr>
              <a:t>Cur=NULL</a:t>
            </a:r>
          </a:p>
          <a:p>
            <a:pPr>
              <a:lnSpc>
                <a:spcPts val="2700"/>
              </a:lnSpc>
              <a:spcAft>
                <a:spcPts val="0"/>
              </a:spcAft>
              <a:buNone/>
              <a:defRPr/>
            </a:pPr>
            <a:endParaRPr lang="en-US" sz="2800" dirty="0">
              <a:latin typeface="Times New Roman" pitchFamily="18" charset="0"/>
              <a:cs typeface="Times New Roman" pitchFamily="18" charset="0"/>
            </a:endParaRPr>
          </a:p>
          <a:p>
            <a:pPr marL="514350" indent="-514350">
              <a:lnSpc>
                <a:spcPts val="2700"/>
              </a:lnSpc>
              <a:spcAft>
                <a:spcPts val="0"/>
              </a:spcAft>
              <a:buNone/>
              <a:defRPr/>
            </a:pPr>
            <a:r>
              <a:rPr lang="en-US" sz="2800" u="sng" dirty="0">
                <a:latin typeface="Times New Roman" pitchFamily="18" charset="0"/>
                <a:cs typeface="Times New Roman" pitchFamily="18" charset="0"/>
              </a:rPr>
              <a:t>4. While loop terminates since cur==NULL</a:t>
            </a:r>
          </a:p>
          <a:p>
            <a:pPr marL="514350" indent="-514350">
              <a:lnSpc>
                <a:spcPts val="2700"/>
              </a:lnSpc>
              <a:spcAft>
                <a:spcPts val="0"/>
              </a:spcAft>
              <a:buNone/>
              <a:defRPr/>
            </a:pPr>
            <a:r>
              <a:rPr lang="en-US" sz="2800" dirty="0">
                <a:latin typeface="Times New Roman" pitchFamily="18" charset="0"/>
                <a:cs typeface="Times New Roman" pitchFamily="18" charset="0"/>
              </a:rPr>
              <a:t>Stack is not empty</a:t>
            </a:r>
          </a:p>
          <a:p>
            <a:pPr marL="514350" indent="-514350">
              <a:lnSpc>
                <a:spcPts val="2700"/>
              </a:lnSpc>
              <a:spcAft>
                <a:spcPts val="0"/>
              </a:spcAft>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s.pop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cur=node 5;</a:t>
            </a:r>
          </a:p>
          <a:p>
            <a:pPr marL="514350" indent="-514350">
              <a:lnSpc>
                <a:spcPts val="2700"/>
              </a:lnSpc>
              <a:spcAft>
                <a:spcPts val="0"/>
              </a:spcAft>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rlink</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cur=NULL</a:t>
            </a:r>
          </a:p>
          <a:p>
            <a:pPr marL="514350" indent="-514350">
              <a:lnSpc>
                <a:spcPts val="2700"/>
              </a:lnSpc>
              <a:spcAft>
                <a:spcPts val="0"/>
              </a:spcAft>
              <a:buNone/>
              <a:defRPr/>
            </a:pPr>
            <a:endParaRPr lang="en-US" sz="2800" dirty="0">
              <a:latin typeface="Times New Roman" pitchFamily="18" charset="0"/>
              <a:cs typeface="Times New Roman" pitchFamily="18" charset="0"/>
              <a:sym typeface="Wingdings" pitchFamily="2" charset="2"/>
            </a:endParaRPr>
          </a:p>
          <a:p>
            <a:pPr marL="514350" indent="-514350">
              <a:lnSpc>
                <a:spcPts val="2700"/>
              </a:lnSpc>
              <a:spcAft>
                <a:spcPts val="0"/>
              </a:spcAft>
              <a:buFont typeface="Arial" pitchFamily="34" charset="0"/>
              <a:buAutoNum type="arabicPeriod" startAt="5"/>
              <a:defRPr/>
            </a:pPr>
            <a:r>
              <a:rPr lang="en-US" sz="2800" u="sng" dirty="0">
                <a:latin typeface="Times New Roman" pitchFamily="18" charset="0"/>
                <a:cs typeface="Times New Roman" pitchFamily="18" charset="0"/>
                <a:sym typeface="Wingdings" pitchFamily="2" charset="2"/>
              </a:rPr>
              <a:t>cur==NULL, while loop not entered</a:t>
            </a:r>
          </a:p>
          <a:p>
            <a:pPr marL="514350" indent="-514350">
              <a:lnSpc>
                <a:spcPts val="2700"/>
              </a:lnSpc>
              <a:spcAft>
                <a:spcPts val="0"/>
              </a:spcAft>
              <a:buNone/>
              <a:defRPr/>
            </a:pPr>
            <a:r>
              <a:rPr lang="en-US" sz="2800" dirty="0">
                <a:latin typeface="Times New Roman" pitchFamily="18" charset="0"/>
                <a:cs typeface="Times New Roman" pitchFamily="18" charset="0"/>
                <a:sym typeface="Wingdings" pitchFamily="2" charset="2"/>
              </a:rPr>
              <a:t>Stack not empty</a:t>
            </a:r>
          </a:p>
          <a:p>
            <a:pPr marL="514350" indent="-514350">
              <a:lnSpc>
                <a:spcPts val="2700"/>
              </a:lnSpc>
              <a:spcAft>
                <a:spcPts val="0"/>
              </a:spcAft>
              <a:buNone/>
              <a:defRPr/>
            </a:pPr>
            <a:r>
              <a:rPr lang="en-US" sz="2800" dirty="0">
                <a:latin typeface="Times New Roman" pitchFamily="18" charset="0"/>
                <a:cs typeface="Times New Roman" pitchFamily="18" charset="0"/>
                <a:sym typeface="Wingdings" pitchFamily="2" charset="2"/>
              </a:rPr>
              <a:t>cur=</a:t>
            </a:r>
            <a:r>
              <a:rPr lang="en-US" sz="2800" dirty="0" err="1">
                <a:latin typeface="Times New Roman" pitchFamily="18" charset="0"/>
                <a:cs typeface="Times New Roman" pitchFamily="18" charset="0"/>
                <a:sym typeface="Wingdings" pitchFamily="2" charset="2"/>
              </a:rPr>
              <a:t>s.pop</a:t>
            </a:r>
            <a:r>
              <a:rPr lang="en-US" sz="2800" dirty="0">
                <a:latin typeface="Times New Roman" pitchFamily="18" charset="0"/>
                <a:cs typeface="Times New Roman" pitchFamily="18" charset="0"/>
                <a:sym typeface="Wingdings" pitchFamily="2" charset="2"/>
              </a:rPr>
              <a:t>( );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cur=node 20 </a:t>
            </a:r>
            <a:endParaRPr lang="en-US" sz="2800" dirty="0">
              <a:latin typeface="Times New Roman" pitchFamily="18" charset="0"/>
              <a:cs typeface="Times New Roman" pitchFamily="18" charset="0"/>
            </a:endParaRPr>
          </a:p>
          <a:p>
            <a:pPr marL="514350" indent="-514350">
              <a:lnSpc>
                <a:spcPts val="2700"/>
              </a:lnSpc>
              <a:spcAft>
                <a:spcPts val="0"/>
              </a:spcAft>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rlink</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cur=30</a:t>
            </a:r>
            <a:endParaRPr lang="en-US" sz="2800" dirty="0">
              <a:latin typeface="Times New Roman" pitchFamily="18" charset="0"/>
              <a:cs typeface="Times New Roman" pitchFamily="18" charset="0"/>
            </a:endParaRPr>
          </a:p>
          <a:p>
            <a:pPr>
              <a:spcAft>
                <a:spcPts val="0"/>
              </a:spcAft>
              <a:buNone/>
              <a:defRPr/>
            </a:pPr>
            <a:endParaRPr lang="en-US" sz="2800" dirty="0">
              <a:latin typeface="Times New Roman" pitchFamily="18" charset="0"/>
              <a:cs typeface="Times New Roman" pitchFamily="18" charset="0"/>
            </a:endParaRPr>
          </a:p>
        </p:txBody>
      </p:sp>
      <p:sp>
        <p:nvSpPr>
          <p:cNvPr id="4" name="Rectangle 3"/>
          <p:cNvSpPr/>
          <p:nvPr/>
        </p:nvSpPr>
        <p:spPr>
          <a:xfrm>
            <a:off x="7924800" y="3048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5" name="Straight Connector 4"/>
          <p:cNvCxnSpPr/>
          <p:nvPr/>
        </p:nvCxnSpPr>
        <p:spPr>
          <a:xfrm>
            <a:off x="7924800" y="762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924800" y="1143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357" name="TextBox 6"/>
          <p:cNvSpPr txBox="1">
            <a:spLocks noChangeArrowheads="1"/>
          </p:cNvSpPr>
          <p:nvPr/>
        </p:nvSpPr>
        <p:spPr bwMode="auto">
          <a:xfrm>
            <a:off x="8305800" y="11239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0358" name="TextBox 7"/>
          <p:cNvSpPr txBox="1">
            <a:spLocks noChangeArrowheads="1"/>
          </p:cNvSpPr>
          <p:nvPr/>
        </p:nvSpPr>
        <p:spPr bwMode="auto">
          <a:xfrm>
            <a:off x="8305800" y="76358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00359" name="TextBox 8"/>
          <p:cNvSpPr txBox="1">
            <a:spLocks noChangeArrowheads="1"/>
          </p:cNvSpPr>
          <p:nvPr/>
        </p:nvSpPr>
        <p:spPr bwMode="auto">
          <a:xfrm>
            <a:off x="8305800" y="3810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5</a:t>
            </a:r>
            <a:r>
              <a:rPr lang="en-US">
                <a:latin typeface="Calibri" pitchFamily="34" charset="0"/>
              </a:rPr>
              <a:t> </a:t>
            </a:r>
          </a:p>
        </p:txBody>
      </p:sp>
      <p:sp>
        <p:nvSpPr>
          <p:cNvPr id="10" name="Rectangle 9"/>
          <p:cNvSpPr/>
          <p:nvPr/>
        </p:nvSpPr>
        <p:spPr>
          <a:xfrm>
            <a:off x="7924800" y="2817814"/>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1" name="Straight Connector 10"/>
          <p:cNvCxnSpPr/>
          <p:nvPr/>
        </p:nvCxnSpPr>
        <p:spPr>
          <a:xfrm>
            <a:off x="7924800" y="3275014"/>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924800" y="3656014"/>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363" name="TextBox 12"/>
          <p:cNvSpPr txBox="1">
            <a:spLocks noChangeArrowheads="1"/>
          </p:cNvSpPr>
          <p:nvPr/>
        </p:nvSpPr>
        <p:spPr bwMode="auto">
          <a:xfrm>
            <a:off x="8305800" y="36385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0364" name="TextBox 13"/>
          <p:cNvSpPr txBox="1">
            <a:spLocks noChangeArrowheads="1"/>
          </p:cNvSpPr>
          <p:nvPr/>
        </p:nvSpPr>
        <p:spPr bwMode="auto">
          <a:xfrm>
            <a:off x="8305800" y="32575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5" name="Rectangle 14"/>
          <p:cNvSpPr/>
          <p:nvPr/>
        </p:nvSpPr>
        <p:spPr>
          <a:xfrm>
            <a:off x="7924800" y="49530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6" name="Straight Connector 15"/>
          <p:cNvCxnSpPr/>
          <p:nvPr/>
        </p:nvCxnSpPr>
        <p:spPr>
          <a:xfrm>
            <a:off x="7924800" y="5410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924800" y="5791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368" name="TextBox 17"/>
          <p:cNvSpPr txBox="1">
            <a:spLocks noChangeArrowheads="1"/>
          </p:cNvSpPr>
          <p:nvPr/>
        </p:nvSpPr>
        <p:spPr bwMode="auto">
          <a:xfrm>
            <a:off x="8305800" y="577373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Tree>
    <p:extLst>
      <p:ext uri="{BB962C8B-B14F-4D97-AF65-F5344CB8AC3E}">
        <p14:creationId xmlns="" xmlns:p14="http://schemas.microsoft.com/office/powerpoint/2010/main" val="39278182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839200" cy="6553200"/>
          </a:xfrm>
        </p:spPr>
        <p:txBody>
          <a:bodyPr rtlCol="0">
            <a:normAutofit/>
          </a:bodyPr>
          <a:lstStyle/>
          <a:p>
            <a:pPr>
              <a:spcAft>
                <a:spcPts val="0"/>
              </a:spcAft>
              <a:buNone/>
              <a:defRPr/>
            </a:pPr>
            <a:r>
              <a:rPr lang="en-US" sz="2800" u="sng" dirty="0">
                <a:latin typeface="Times New Roman" pitchFamily="18" charset="0"/>
                <a:cs typeface="Times New Roman" pitchFamily="18" charset="0"/>
              </a:rPr>
              <a:t>6. While loop is entered</a:t>
            </a:r>
          </a:p>
          <a:p>
            <a:pPr>
              <a:lnSpc>
                <a:spcPts val="2700"/>
              </a:lnSpc>
              <a:spcAft>
                <a:spcPts val="0"/>
              </a:spcAft>
              <a:buNone/>
              <a:defRPr/>
            </a:pPr>
            <a:r>
              <a:rPr lang="en-US" sz="2800" dirty="0">
                <a:latin typeface="Times New Roman" pitchFamily="18" charset="0"/>
                <a:cs typeface="Times New Roman" pitchFamily="18" charset="0"/>
              </a:rPr>
              <a:t>30 is printed</a:t>
            </a:r>
          </a:p>
          <a:p>
            <a:pPr>
              <a:lnSpc>
                <a:spcPts val="2700"/>
              </a:lnSpc>
              <a:spcAft>
                <a:spcPts val="0"/>
              </a:spcAft>
              <a:buNone/>
              <a:defRPr/>
            </a:pPr>
            <a:r>
              <a:rPr lang="en-US" sz="2800" dirty="0">
                <a:latin typeface="Times New Roman" pitchFamily="18" charset="0"/>
                <a:cs typeface="Times New Roman" pitchFamily="18" charset="0"/>
              </a:rPr>
              <a:t>Node 30 is pushed to stack</a:t>
            </a:r>
          </a:p>
          <a:p>
            <a:pPr>
              <a:lnSpc>
                <a:spcPts val="2700"/>
              </a:lnSpc>
              <a:spcAft>
                <a:spcPts val="0"/>
              </a:spcAft>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llink</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cur=NULL</a:t>
            </a:r>
          </a:p>
          <a:p>
            <a:pPr>
              <a:lnSpc>
                <a:spcPts val="2700"/>
              </a:lnSpc>
              <a:spcAft>
                <a:spcPts val="0"/>
              </a:spcAft>
              <a:buNone/>
              <a:defRPr/>
            </a:pPr>
            <a:endParaRPr lang="en-US" sz="2800" dirty="0">
              <a:latin typeface="Times New Roman" pitchFamily="18" charset="0"/>
              <a:cs typeface="Times New Roman" pitchFamily="18" charset="0"/>
              <a:sym typeface="Wingdings" pitchFamily="2" charset="2"/>
            </a:endParaRPr>
          </a:p>
          <a:p>
            <a:pPr>
              <a:spcAft>
                <a:spcPts val="0"/>
              </a:spcAft>
              <a:buNone/>
              <a:defRPr/>
            </a:pPr>
            <a:r>
              <a:rPr lang="en-US" sz="2800" u="sng" dirty="0">
                <a:latin typeface="Times New Roman" pitchFamily="18" charset="0"/>
                <a:cs typeface="Times New Roman" pitchFamily="18" charset="0"/>
              </a:rPr>
              <a:t>7. While loop terminates since cur==NULL</a:t>
            </a:r>
          </a:p>
          <a:p>
            <a:pPr>
              <a:lnSpc>
                <a:spcPts val="2700"/>
              </a:lnSpc>
              <a:spcAft>
                <a:spcPts val="0"/>
              </a:spcAft>
              <a:buNone/>
              <a:defRPr/>
            </a:pPr>
            <a:r>
              <a:rPr lang="en-US" sz="2800" dirty="0">
                <a:latin typeface="Times New Roman" pitchFamily="18" charset="0"/>
                <a:cs typeface="Times New Roman" pitchFamily="18" charset="0"/>
              </a:rPr>
              <a:t>Stack not empty</a:t>
            </a:r>
          </a:p>
          <a:p>
            <a:pPr marL="514350" indent="-514350">
              <a:lnSpc>
                <a:spcPts val="2700"/>
              </a:lnSpc>
              <a:spcAft>
                <a:spcPts val="0"/>
              </a:spcAft>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s.pop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cur=node 30;</a:t>
            </a:r>
          </a:p>
          <a:p>
            <a:pPr marL="514350" indent="-514350">
              <a:lnSpc>
                <a:spcPts val="2700"/>
              </a:lnSpc>
              <a:spcAft>
                <a:spcPts val="0"/>
              </a:spcAft>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rlink</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cur=NULL</a:t>
            </a:r>
          </a:p>
          <a:p>
            <a:pPr marL="514350" indent="-514350">
              <a:lnSpc>
                <a:spcPts val="2700"/>
              </a:lnSpc>
              <a:spcAft>
                <a:spcPts val="0"/>
              </a:spcAft>
              <a:buNone/>
              <a:defRPr/>
            </a:pPr>
            <a:endParaRPr lang="en-US" sz="2800" dirty="0">
              <a:latin typeface="Times New Roman" pitchFamily="18" charset="0"/>
              <a:cs typeface="Times New Roman" pitchFamily="18" charset="0"/>
              <a:sym typeface="Wingdings" pitchFamily="2" charset="2"/>
            </a:endParaRPr>
          </a:p>
          <a:p>
            <a:pPr marL="514350" indent="-514350">
              <a:lnSpc>
                <a:spcPts val="2700"/>
              </a:lnSpc>
              <a:spcAft>
                <a:spcPts val="0"/>
              </a:spcAft>
              <a:buNone/>
              <a:defRPr/>
            </a:pPr>
            <a:r>
              <a:rPr lang="en-US" sz="2800" u="sng" dirty="0">
                <a:latin typeface="Times New Roman" pitchFamily="18" charset="0"/>
                <a:cs typeface="Times New Roman" pitchFamily="18" charset="0"/>
                <a:sym typeface="Wingdings" pitchFamily="2" charset="2"/>
              </a:rPr>
              <a:t>8.  cur==NULL, while loop not entered</a:t>
            </a:r>
          </a:p>
          <a:p>
            <a:pPr marL="514350" indent="-514350">
              <a:lnSpc>
                <a:spcPts val="2700"/>
              </a:lnSpc>
              <a:spcAft>
                <a:spcPts val="0"/>
              </a:spcAft>
              <a:buNone/>
              <a:defRPr/>
            </a:pPr>
            <a:r>
              <a:rPr lang="en-US" sz="2800" dirty="0">
                <a:latin typeface="Times New Roman" pitchFamily="18" charset="0"/>
                <a:cs typeface="Times New Roman" pitchFamily="18" charset="0"/>
                <a:sym typeface="Wingdings" pitchFamily="2" charset="2"/>
              </a:rPr>
              <a:t>Stack not empty</a:t>
            </a:r>
          </a:p>
          <a:p>
            <a:pPr marL="514350" indent="-514350">
              <a:lnSpc>
                <a:spcPts val="2700"/>
              </a:lnSpc>
              <a:spcAft>
                <a:spcPts val="0"/>
              </a:spcAft>
              <a:buNone/>
              <a:defRPr/>
            </a:pPr>
            <a:r>
              <a:rPr lang="en-US" sz="2800" dirty="0">
                <a:latin typeface="Times New Roman" pitchFamily="18" charset="0"/>
                <a:cs typeface="Times New Roman" pitchFamily="18" charset="0"/>
                <a:sym typeface="Wingdings" pitchFamily="2" charset="2"/>
              </a:rPr>
              <a:t>cur=</a:t>
            </a:r>
            <a:r>
              <a:rPr lang="en-US" sz="2800" dirty="0" err="1">
                <a:latin typeface="Times New Roman" pitchFamily="18" charset="0"/>
                <a:cs typeface="Times New Roman" pitchFamily="18" charset="0"/>
                <a:sym typeface="Wingdings" pitchFamily="2" charset="2"/>
              </a:rPr>
              <a:t>s.pop</a:t>
            </a:r>
            <a:r>
              <a:rPr lang="en-US" sz="2800" dirty="0">
                <a:latin typeface="Times New Roman" pitchFamily="18" charset="0"/>
                <a:cs typeface="Times New Roman" pitchFamily="18" charset="0"/>
                <a:sym typeface="Wingdings" pitchFamily="2" charset="2"/>
              </a:rPr>
              <a:t>( );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cur=node 10 </a:t>
            </a:r>
            <a:endParaRPr lang="en-US" sz="2800" dirty="0">
              <a:latin typeface="Times New Roman" pitchFamily="18" charset="0"/>
              <a:cs typeface="Times New Roman" pitchFamily="18" charset="0"/>
            </a:endParaRPr>
          </a:p>
          <a:p>
            <a:pPr marL="514350" indent="-514350">
              <a:lnSpc>
                <a:spcPts val="2700"/>
              </a:lnSpc>
              <a:spcAft>
                <a:spcPts val="0"/>
              </a:spcAft>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rlink</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cur=40</a:t>
            </a:r>
            <a:endParaRPr lang="en-US" sz="2800" dirty="0">
              <a:latin typeface="Times New Roman" pitchFamily="18" charset="0"/>
              <a:cs typeface="Times New Roman" pitchFamily="18" charset="0"/>
            </a:endParaRPr>
          </a:p>
          <a:p>
            <a:pPr marL="514350" indent="-514350">
              <a:lnSpc>
                <a:spcPts val="2700"/>
              </a:lnSpc>
              <a:spcAft>
                <a:spcPts val="0"/>
              </a:spcAft>
              <a:buNone/>
              <a:defRPr/>
            </a:pPr>
            <a:endParaRPr lang="en-US" sz="2800" dirty="0">
              <a:latin typeface="Times New Roman" pitchFamily="18" charset="0"/>
              <a:cs typeface="Times New Roman" pitchFamily="18" charset="0"/>
              <a:sym typeface="Wingdings" pitchFamily="2" charset="2"/>
            </a:endParaRPr>
          </a:p>
          <a:p>
            <a:pPr>
              <a:spcAft>
                <a:spcPts val="0"/>
              </a:spcAft>
              <a:buNone/>
              <a:defRPr/>
            </a:pPr>
            <a:endParaRPr lang="en-US" sz="2800" dirty="0">
              <a:latin typeface="Times New Roman" pitchFamily="18" charset="0"/>
              <a:cs typeface="Times New Roman" pitchFamily="18" charset="0"/>
            </a:endParaRPr>
          </a:p>
        </p:txBody>
      </p:sp>
      <p:sp>
        <p:nvSpPr>
          <p:cNvPr id="4" name="Rectangle 3"/>
          <p:cNvSpPr/>
          <p:nvPr/>
        </p:nvSpPr>
        <p:spPr>
          <a:xfrm>
            <a:off x="7924800" y="1524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5" name="Straight Connector 4"/>
          <p:cNvCxnSpPr/>
          <p:nvPr/>
        </p:nvCxnSpPr>
        <p:spPr>
          <a:xfrm>
            <a:off x="7924800" y="6096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924800" y="9906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381" name="TextBox 6"/>
          <p:cNvSpPr txBox="1">
            <a:spLocks noChangeArrowheads="1"/>
          </p:cNvSpPr>
          <p:nvPr/>
        </p:nvSpPr>
        <p:spPr bwMode="auto">
          <a:xfrm>
            <a:off x="8305800" y="97313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1382" name="TextBox 7"/>
          <p:cNvSpPr txBox="1">
            <a:spLocks noChangeArrowheads="1"/>
          </p:cNvSpPr>
          <p:nvPr/>
        </p:nvSpPr>
        <p:spPr bwMode="auto">
          <a:xfrm>
            <a:off x="8305800" y="6096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30</a:t>
            </a:r>
            <a:r>
              <a:rPr lang="en-US">
                <a:latin typeface="Calibri" pitchFamily="34" charset="0"/>
              </a:rPr>
              <a:t> </a:t>
            </a:r>
          </a:p>
        </p:txBody>
      </p:sp>
      <p:sp>
        <p:nvSpPr>
          <p:cNvPr id="9" name="Rectangle 8"/>
          <p:cNvSpPr/>
          <p:nvPr/>
        </p:nvSpPr>
        <p:spPr>
          <a:xfrm>
            <a:off x="8534400" y="25908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cxnSp>
        <p:nvCxnSpPr>
          <p:cNvPr id="10" name="Straight Connector 9"/>
          <p:cNvCxnSpPr/>
          <p:nvPr/>
        </p:nvCxnSpPr>
        <p:spPr>
          <a:xfrm>
            <a:off x="8534400" y="3048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534400" y="3429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386" name="TextBox 11"/>
          <p:cNvSpPr txBox="1">
            <a:spLocks noChangeArrowheads="1"/>
          </p:cNvSpPr>
          <p:nvPr/>
        </p:nvSpPr>
        <p:spPr bwMode="auto">
          <a:xfrm>
            <a:off x="8915400" y="341153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Rectangle 13"/>
          <p:cNvSpPr/>
          <p:nvPr/>
        </p:nvSpPr>
        <p:spPr>
          <a:xfrm>
            <a:off x="8534400" y="5103814"/>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cxnSp>
        <p:nvCxnSpPr>
          <p:cNvPr id="15" name="Straight Connector 14"/>
          <p:cNvCxnSpPr/>
          <p:nvPr/>
        </p:nvCxnSpPr>
        <p:spPr>
          <a:xfrm>
            <a:off x="8534400" y="5561014"/>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534400" y="5942014"/>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061698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p:cNvSpPr>
            <a:spLocks noGrp="1"/>
          </p:cNvSpPr>
          <p:nvPr>
            <p:ph idx="1"/>
          </p:nvPr>
        </p:nvSpPr>
        <p:spPr>
          <a:xfrm>
            <a:off x="1676400" y="152400"/>
            <a:ext cx="8839200" cy="6553200"/>
          </a:xfrm>
        </p:spPr>
        <p:txBody>
          <a:bodyPr/>
          <a:lstStyle/>
          <a:p>
            <a:pPr>
              <a:buFont typeface="Arial" charset="0"/>
              <a:buNone/>
            </a:pPr>
            <a:r>
              <a:rPr lang="en-US" sz="2800" u="sng">
                <a:latin typeface="Times New Roman" pitchFamily="18" charset="0"/>
                <a:cs typeface="Times New Roman" pitchFamily="18" charset="0"/>
              </a:rPr>
              <a:t>Children of a node:</a:t>
            </a:r>
          </a:p>
          <a:p>
            <a:r>
              <a:rPr lang="en-US" sz="2800">
                <a:latin typeface="Times New Roman" pitchFamily="18" charset="0"/>
                <a:cs typeface="Times New Roman" pitchFamily="18" charset="0"/>
              </a:rPr>
              <a:t>The nodes which are reachable from a particular node using only a single edge are called children of that node and this node is called the father of those nodes.</a:t>
            </a:r>
          </a:p>
          <a:p>
            <a:pPr>
              <a:buFont typeface="Arial" charset="0"/>
              <a:buNone/>
            </a:pPr>
            <a:r>
              <a:rPr lang="en-US" sz="2800">
                <a:latin typeface="Times New Roman" pitchFamily="18" charset="0"/>
                <a:cs typeface="Times New Roman" pitchFamily="18" charset="0"/>
              </a:rPr>
              <a:t>	Children of A are B and E.</a:t>
            </a:r>
          </a:p>
          <a:p>
            <a:pPr>
              <a:buFont typeface="Arial" charset="0"/>
              <a:buNone/>
            </a:pPr>
            <a:r>
              <a:rPr lang="en-US" sz="2800">
                <a:latin typeface="Times New Roman" pitchFamily="18" charset="0"/>
                <a:cs typeface="Times New Roman" pitchFamily="18" charset="0"/>
              </a:rPr>
              <a:t>	Children of B are C and D.</a:t>
            </a:r>
          </a:p>
          <a:p>
            <a:pPr>
              <a:buFont typeface="Arial" charset="0"/>
              <a:buNone/>
            </a:pPr>
            <a:endParaRPr lang="en-US" sz="2800">
              <a:latin typeface="Times New Roman" pitchFamily="18" charset="0"/>
              <a:cs typeface="Times New Roman" pitchFamily="18" charset="0"/>
            </a:endParaRPr>
          </a:p>
          <a:p>
            <a:pPr>
              <a:buFont typeface="Arial" charset="0"/>
              <a:buNone/>
            </a:pPr>
            <a:r>
              <a:rPr lang="en-US" sz="2800">
                <a:latin typeface="Times New Roman" pitchFamily="18" charset="0"/>
                <a:cs typeface="Times New Roman" pitchFamily="18" charset="0"/>
              </a:rPr>
              <a:t> </a:t>
            </a:r>
          </a:p>
        </p:txBody>
      </p:sp>
    </p:spTree>
    <p:extLst>
      <p:ext uri="{BB962C8B-B14F-4D97-AF65-F5344CB8AC3E}">
        <p14:creationId xmlns="" xmlns:p14="http://schemas.microsoft.com/office/powerpoint/2010/main" val="27453408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763000" cy="6477000"/>
          </a:xfrm>
        </p:spPr>
        <p:txBody>
          <a:bodyPr rtlCol="0">
            <a:normAutofit/>
          </a:bodyPr>
          <a:lstStyle/>
          <a:p>
            <a:pPr>
              <a:spcAft>
                <a:spcPts val="0"/>
              </a:spcAft>
              <a:buNone/>
              <a:defRPr/>
            </a:pPr>
            <a:r>
              <a:rPr lang="en-US" sz="2800" u="sng" dirty="0">
                <a:latin typeface="Times New Roman" pitchFamily="18" charset="0"/>
                <a:cs typeface="Times New Roman" pitchFamily="18" charset="0"/>
              </a:rPr>
              <a:t>9. While loop is entered</a:t>
            </a:r>
          </a:p>
          <a:p>
            <a:pPr>
              <a:lnSpc>
                <a:spcPts val="2700"/>
              </a:lnSpc>
              <a:spcAft>
                <a:spcPts val="0"/>
              </a:spcAft>
              <a:buNone/>
              <a:defRPr/>
            </a:pPr>
            <a:r>
              <a:rPr lang="en-US" sz="2800" dirty="0">
                <a:latin typeface="Times New Roman" pitchFamily="18" charset="0"/>
                <a:cs typeface="Times New Roman" pitchFamily="18" charset="0"/>
              </a:rPr>
              <a:t>40 is printed</a:t>
            </a:r>
          </a:p>
          <a:p>
            <a:pPr>
              <a:lnSpc>
                <a:spcPts val="2700"/>
              </a:lnSpc>
              <a:spcAft>
                <a:spcPts val="0"/>
              </a:spcAft>
              <a:buNone/>
              <a:defRPr/>
            </a:pPr>
            <a:r>
              <a:rPr lang="en-US" sz="2800" dirty="0">
                <a:latin typeface="Times New Roman" pitchFamily="18" charset="0"/>
                <a:cs typeface="Times New Roman" pitchFamily="18" charset="0"/>
              </a:rPr>
              <a:t>Node 40 is pushed to stack</a:t>
            </a:r>
          </a:p>
          <a:p>
            <a:pPr>
              <a:lnSpc>
                <a:spcPts val="2700"/>
              </a:lnSpc>
              <a:spcAft>
                <a:spcPts val="0"/>
              </a:spcAft>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llink</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cur=NULL</a:t>
            </a:r>
          </a:p>
          <a:p>
            <a:pPr>
              <a:lnSpc>
                <a:spcPts val="2700"/>
              </a:lnSpc>
              <a:spcAft>
                <a:spcPts val="0"/>
              </a:spcAft>
              <a:buNone/>
              <a:defRPr/>
            </a:pPr>
            <a:endParaRPr lang="en-US" sz="2800" dirty="0">
              <a:latin typeface="Times New Roman" pitchFamily="18" charset="0"/>
              <a:cs typeface="Times New Roman" pitchFamily="18" charset="0"/>
              <a:sym typeface="Wingdings" pitchFamily="2" charset="2"/>
            </a:endParaRPr>
          </a:p>
          <a:p>
            <a:pPr>
              <a:spcAft>
                <a:spcPts val="0"/>
              </a:spcAft>
              <a:buNone/>
              <a:defRPr/>
            </a:pPr>
            <a:r>
              <a:rPr lang="en-US" sz="2800" u="sng" dirty="0">
                <a:latin typeface="Times New Roman" pitchFamily="18" charset="0"/>
                <a:cs typeface="Times New Roman" pitchFamily="18" charset="0"/>
              </a:rPr>
              <a:t>10. While loop terminates since cur==NULL</a:t>
            </a:r>
          </a:p>
          <a:p>
            <a:pPr>
              <a:lnSpc>
                <a:spcPts val="2700"/>
              </a:lnSpc>
              <a:spcAft>
                <a:spcPts val="0"/>
              </a:spcAft>
              <a:buNone/>
              <a:defRPr/>
            </a:pPr>
            <a:r>
              <a:rPr lang="en-US" sz="2800" dirty="0">
                <a:latin typeface="Times New Roman" pitchFamily="18" charset="0"/>
                <a:cs typeface="Times New Roman" pitchFamily="18" charset="0"/>
              </a:rPr>
              <a:t>Stack not empty</a:t>
            </a:r>
          </a:p>
          <a:p>
            <a:pPr marL="514350" indent="-514350">
              <a:lnSpc>
                <a:spcPts val="2700"/>
              </a:lnSpc>
              <a:spcAft>
                <a:spcPts val="0"/>
              </a:spcAft>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s.pop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cur=node 40;</a:t>
            </a:r>
          </a:p>
          <a:p>
            <a:pPr marL="514350" indent="-514350">
              <a:lnSpc>
                <a:spcPts val="2700"/>
              </a:lnSpc>
              <a:spcAft>
                <a:spcPts val="0"/>
              </a:spcAft>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rlink</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cur=NULL</a:t>
            </a:r>
          </a:p>
          <a:p>
            <a:pPr marL="514350" indent="-514350">
              <a:lnSpc>
                <a:spcPts val="2700"/>
              </a:lnSpc>
              <a:spcAft>
                <a:spcPts val="0"/>
              </a:spcAft>
              <a:buNone/>
              <a:defRPr/>
            </a:pPr>
            <a:endParaRPr lang="en-US" sz="2800" dirty="0">
              <a:latin typeface="Times New Roman" pitchFamily="18" charset="0"/>
              <a:cs typeface="Times New Roman" pitchFamily="18" charset="0"/>
              <a:sym typeface="Wingdings" pitchFamily="2" charset="2"/>
            </a:endParaRPr>
          </a:p>
          <a:p>
            <a:pPr marL="514350" indent="-514350">
              <a:lnSpc>
                <a:spcPts val="2700"/>
              </a:lnSpc>
              <a:spcAft>
                <a:spcPts val="0"/>
              </a:spcAft>
              <a:buNone/>
              <a:defRPr/>
            </a:pPr>
            <a:r>
              <a:rPr lang="en-US" sz="2800" u="sng" dirty="0">
                <a:latin typeface="Times New Roman" pitchFamily="18" charset="0"/>
                <a:cs typeface="Times New Roman" pitchFamily="18" charset="0"/>
                <a:sym typeface="Wingdings" pitchFamily="2" charset="2"/>
              </a:rPr>
              <a:t>11. cur==NULL and stack empty</a:t>
            </a:r>
          </a:p>
          <a:p>
            <a:pPr marL="514350" indent="-514350">
              <a:lnSpc>
                <a:spcPts val="2700"/>
              </a:lnSpc>
              <a:spcAft>
                <a:spcPts val="0"/>
              </a:spcAft>
              <a:buNone/>
              <a:defRPr/>
            </a:pPr>
            <a:r>
              <a:rPr lang="en-US" sz="2800" dirty="0">
                <a:latin typeface="Times New Roman" pitchFamily="18" charset="0"/>
                <a:cs typeface="Times New Roman" pitchFamily="18" charset="0"/>
                <a:sym typeface="Wingdings" pitchFamily="2" charset="2"/>
              </a:rPr>
              <a:t> return </a:t>
            </a:r>
          </a:p>
          <a:p>
            <a:pPr marL="514350" indent="-514350">
              <a:lnSpc>
                <a:spcPts val="2700"/>
              </a:lnSpc>
              <a:spcAft>
                <a:spcPts val="0"/>
              </a:spcAft>
              <a:buNone/>
              <a:defRPr/>
            </a:pPr>
            <a:endParaRPr lang="en-US" sz="2800" dirty="0">
              <a:latin typeface="Times New Roman" pitchFamily="18" charset="0"/>
              <a:cs typeface="Times New Roman" pitchFamily="18" charset="0"/>
              <a:sym typeface="Wingdings" pitchFamily="2" charset="2"/>
            </a:endParaRPr>
          </a:p>
          <a:p>
            <a:pPr marL="514350" indent="-514350">
              <a:lnSpc>
                <a:spcPts val="2700"/>
              </a:lnSpc>
              <a:spcAft>
                <a:spcPts val="0"/>
              </a:spcAft>
              <a:buNone/>
              <a:defRPr/>
            </a:pPr>
            <a:r>
              <a:rPr lang="en-US" sz="2800" dirty="0">
                <a:latin typeface="Times New Roman" pitchFamily="18" charset="0"/>
                <a:cs typeface="Times New Roman" pitchFamily="18" charset="0"/>
                <a:sym typeface="Wingdings" pitchFamily="2" charset="2"/>
              </a:rPr>
              <a:t>Hence elements printed are 10, 20, 5, 30, 40</a:t>
            </a:r>
          </a:p>
          <a:p>
            <a:pPr>
              <a:lnSpc>
                <a:spcPts val="2700"/>
              </a:lnSpc>
              <a:spcAft>
                <a:spcPts val="0"/>
              </a:spcAft>
              <a:buNone/>
              <a:defRPr/>
            </a:pPr>
            <a:endParaRPr lang="en-US" sz="2800" dirty="0">
              <a:latin typeface="Times New Roman" pitchFamily="18" charset="0"/>
              <a:cs typeface="Times New Roman" pitchFamily="18" charset="0"/>
            </a:endParaRPr>
          </a:p>
        </p:txBody>
      </p:sp>
      <p:sp>
        <p:nvSpPr>
          <p:cNvPr id="4" name="Rectangle 3"/>
          <p:cNvSpPr/>
          <p:nvPr/>
        </p:nvSpPr>
        <p:spPr>
          <a:xfrm>
            <a:off x="7924800" y="227014"/>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5" name="Straight Connector 4"/>
          <p:cNvCxnSpPr/>
          <p:nvPr/>
        </p:nvCxnSpPr>
        <p:spPr>
          <a:xfrm>
            <a:off x="7924800" y="684214"/>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924800" y="1065214"/>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405" name="TextBox 6"/>
          <p:cNvSpPr txBox="1">
            <a:spLocks noChangeArrowheads="1"/>
          </p:cNvSpPr>
          <p:nvPr/>
        </p:nvSpPr>
        <p:spPr bwMode="auto">
          <a:xfrm>
            <a:off x="8305800" y="10477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sp>
        <p:nvSpPr>
          <p:cNvPr id="8" name="Rectangle 7"/>
          <p:cNvSpPr/>
          <p:nvPr/>
        </p:nvSpPr>
        <p:spPr>
          <a:xfrm>
            <a:off x="8610600" y="27432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9" name="Straight Connector 8"/>
          <p:cNvCxnSpPr/>
          <p:nvPr/>
        </p:nvCxnSpPr>
        <p:spPr>
          <a:xfrm>
            <a:off x="8610600" y="3200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610600" y="3581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888440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839200" cy="6553200"/>
          </a:xfrm>
        </p:spPr>
        <p:txBody>
          <a:bodyPr rtlCol="0">
            <a:normAutofit fontScale="85000" lnSpcReduction="20000"/>
          </a:bodyPr>
          <a:lstStyle/>
          <a:p>
            <a:pPr>
              <a:spcAft>
                <a:spcPts val="0"/>
              </a:spcAft>
              <a:buNone/>
              <a:defRPr/>
            </a:pPr>
            <a:r>
              <a:rPr lang="en-US" sz="3300" u="sng" dirty="0">
                <a:latin typeface="Times New Roman" pitchFamily="18" charset="0"/>
                <a:cs typeface="Times New Roman" pitchFamily="18" charset="0"/>
              </a:rPr>
              <a:t>Iterative </a:t>
            </a:r>
            <a:r>
              <a:rPr lang="en-US" sz="3300" u="sng" dirty="0" err="1">
                <a:latin typeface="Times New Roman" pitchFamily="18" charset="0"/>
                <a:cs typeface="Times New Roman" pitchFamily="18" charset="0"/>
              </a:rPr>
              <a:t>inorder</a:t>
            </a:r>
            <a:r>
              <a:rPr lang="en-US" sz="3300" u="sng" dirty="0">
                <a:latin typeface="Times New Roman" pitchFamily="18" charset="0"/>
                <a:cs typeface="Times New Roman" pitchFamily="18" charset="0"/>
              </a:rPr>
              <a:t> traversal:</a:t>
            </a:r>
          </a:p>
          <a:p>
            <a:pPr>
              <a:spcAft>
                <a:spcPts val="0"/>
              </a:spcAft>
              <a:buFont typeface="Arial" pitchFamily="34" charset="0"/>
              <a:buChar char="•"/>
              <a:defRPr/>
            </a:pPr>
            <a:r>
              <a:rPr lang="en-US" sz="3300" dirty="0">
                <a:latin typeface="Times New Roman" pitchFamily="18" charset="0"/>
                <a:cs typeface="Times New Roman" pitchFamily="18" charset="0"/>
              </a:rPr>
              <a:t>Every time a node is visited, it is pushed to stack without printing its info and move left. </a:t>
            </a:r>
          </a:p>
          <a:p>
            <a:pPr>
              <a:spcAft>
                <a:spcPts val="0"/>
              </a:spcAft>
              <a:buFont typeface="Arial" pitchFamily="34" charset="0"/>
              <a:buChar char="•"/>
              <a:defRPr/>
            </a:pPr>
            <a:r>
              <a:rPr lang="en-US" sz="3300" dirty="0">
                <a:latin typeface="Times New Roman" pitchFamily="18" charset="0"/>
                <a:cs typeface="Times New Roman" pitchFamily="18" charset="0"/>
              </a:rPr>
              <a:t>After finishing left, pop element from stack, print it and move right. </a:t>
            </a:r>
            <a:r>
              <a:rPr lang="en-US" sz="2800" dirty="0">
                <a:latin typeface="Times New Roman" pitchFamily="18" charset="0"/>
                <a:cs typeface="Times New Roman" pitchFamily="18" charset="0"/>
              </a:rPr>
              <a:t>																																																							</a:t>
            </a:r>
          </a:p>
          <a:p>
            <a:pPr>
              <a:spcAft>
                <a:spcPts val="0"/>
              </a:spcAft>
              <a:buNone/>
              <a:defRPr/>
            </a:pPr>
            <a:r>
              <a:rPr lang="en-US" sz="2800" dirty="0">
                <a:latin typeface="Times New Roman" pitchFamily="18" charset="0"/>
                <a:cs typeface="Times New Roman" pitchFamily="18" charset="0"/>
              </a:rPr>
              <a:t>				</a:t>
            </a:r>
          </a:p>
          <a:p>
            <a:pPr>
              <a:spcAft>
                <a:spcPts val="0"/>
              </a:spcAft>
              <a:buNone/>
              <a:defRPr/>
            </a:pPr>
            <a:endParaRPr lang="en-US" sz="2800" dirty="0">
              <a:latin typeface="Times New Roman" pitchFamily="18" charset="0"/>
              <a:cs typeface="Times New Roman" pitchFamily="18" charset="0"/>
            </a:endParaRPr>
          </a:p>
          <a:p>
            <a:pPr>
              <a:spcAft>
                <a:spcPts val="0"/>
              </a:spcAft>
              <a:buNone/>
              <a:defRPr/>
            </a:pPr>
            <a:endParaRPr lang="en-US" sz="2800" dirty="0">
              <a:latin typeface="Times New Roman" pitchFamily="18" charset="0"/>
              <a:cs typeface="Times New Roman" pitchFamily="18" charset="0"/>
            </a:endParaRPr>
          </a:p>
          <a:p>
            <a:pPr>
              <a:spcAft>
                <a:spcPts val="0"/>
              </a:spcAft>
              <a:buNone/>
              <a:defRPr/>
            </a:pPr>
            <a:r>
              <a:rPr lang="en-US" sz="2800" dirty="0">
                <a:latin typeface="Times New Roman" pitchFamily="18" charset="0"/>
                <a:cs typeface="Times New Roman" pitchFamily="18" charset="0"/>
              </a:rPr>
              <a:t>Here 10, 20 , 5 is pushed to stack. Then pop 5, print it and move right.</a:t>
            </a:r>
          </a:p>
          <a:p>
            <a:pPr>
              <a:spcAft>
                <a:spcPts val="0"/>
              </a:spcAft>
              <a:buNone/>
              <a:defRPr/>
            </a:pPr>
            <a:r>
              <a:rPr lang="en-US" sz="2800" dirty="0">
                <a:latin typeface="Times New Roman" pitchFamily="18" charset="0"/>
                <a:cs typeface="Times New Roman" pitchFamily="18" charset="0"/>
              </a:rPr>
              <a:t>Now pop 20, print it and move right and push 30 and move left.</a:t>
            </a:r>
          </a:p>
          <a:p>
            <a:pPr>
              <a:spcAft>
                <a:spcPts val="0"/>
              </a:spcAft>
              <a:buNone/>
              <a:defRPr/>
            </a:pPr>
            <a:r>
              <a:rPr lang="en-US" sz="2800" dirty="0">
                <a:latin typeface="Times New Roman" pitchFamily="18" charset="0"/>
                <a:cs typeface="Times New Roman" pitchFamily="18" charset="0"/>
              </a:rPr>
              <a:t>Pop 30, print it and move right.</a:t>
            </a:r>
          </a:p>
          <a:p>
            <a:pPr>
              <a:spcAft>
                <a:spcPts val="0"/>
              </a:spcAft>
              <a:buNone/>
              <a:defRPr/>
            </a:pPr>
            <a:r>
              <a:rPr lang="en-US" sz="2800" dirty="0">
                <a:latin typeface="Times New Roman" pitchFamily="18" charset="0"/>
                <a:cs typeface="Times New Roman" pitchFamily="18" charset="0"/>
              </a:rPr>
              <a:t>Pop 10, print it and move right and push 40 and so on	  </a:t>
            </a:r>
          </a:p>
        </p:txBody>
      </p:sp>
      <p:sp>
        <p:nvSpPr>
          <p:cNvPr id="4" name="Oval 3"/>
          <p:cNvSpPr/>
          <p:nvPr/>
        </p:nvSpPr>
        <p:spPr>
          <a:xfrm>
            <a:off x="2514600" y="3429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427" name="TextBox 4"/>
          <p:cNvSpPr txBox="1">
            <a:spLocks noChangeArrowheads="1"/>
          </p:cNvSpPr>
          <p:nvPr/>
        </p:nvSpPr>
        <p:spPr bwMode="auto">
          <a:xfrm>
            <a:off x="2590800" y="3429000"/>
            <a:ext cx="5334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20</a:t>
            </a:r>
            <a:r>
              <a:rPr lang="en-US">
                <a:latin typeface="Calibri" pitchFamily="34" charset="0"/>
              </a:rPr>
              <a:t> </a:t>
            </a:r>
          </a:p>
        </p:txBody>
      </p:sp>
      <p:sp>
        <p:nvSpPr>
          <p:cNvPr id="6" name="Oval 5"/>
          <p:cNvSpPr/>
          <p:nvPr/>
        </p:nvSpPr>
        <p:spPr>
          <a:xfrm>
            <a:off x="1905000" y="4038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429" name="TextBox 6"/>
          <p:cNvSpPr txBox="1">
            <a:spLocks noChangeArrowheads="1"/>
          </p:cNvSpPr>
          <p:nvPr/>
        </p:nvSpPr>
        <p:spPr bwMode="auto">
          <a:xfrm>
            <a:off x="2057400" y="41148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8" name="Oval 7"/>
          <p:cNvSpPr/>
          <p:nvPr/>
        </p:nvSpPr>
        <p:spPr>
          <a:xfrm>
            <a:off x="3124200" y="4038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431" name="TextBox 8"/>
          <p:cNvSpPr txBox="1">
            <a:spLocks noChangeArrowheads="1"/>
          </p:cNvSpPr>
          <p:nvPr/>
        </p:nvSpPr>
        <p:spPr bwMode="auto">
          <a:xfrm>
            <a:off x="3200400" y="41148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0" name="Straight Connector 9"/>
          <p:cNvCxnSpPr>
            <a:stCxn id="4" idx="3"/>
          </p:cNvCxnSpPr>
          <p:nvPr/>
        </p:nvCxnSpPr>
        <p:spPr>
          <a:xfrm rot="5400000">
            <a:off x="2335213" y="3770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2981325" y="38735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1242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435" name="TextBox 12"/>
          <p:cNvSpPr txBox="1">
            <a:spLocks noChangeArrowheads="1"/>
          </p:cNvSpPr>
          <p:nvPr/>
        </p:nvSpPr>
        <p:spPr bwMode="auto">
          <a:xfrm>
            <a:off x="3124200" y="25146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Oval 13"/>
          <p:cNvSpPr/>
          <p:nvPr/>
        </p:nvSpPr>
        <p:spPr>
          <a:xfrm>
            <a:off x="3886200" y="34242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437" name="TextBox 14"/>
          <p:cNvSpPr txBox="1">
            <a:spLocks noChangeArrowheads="1"/>
          </p:cNvSpPr>
          <p:nvPr/>
        </p:nvSpPr>
        <p:spPr bwMode="auto">
          <a:xfrm>
            <a:off x="4038600" y="3424238"/>
            <a:ext cx="4572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cxnSp>
        <p:nvCxnSpPr>
          <p:cNvPr id="16" name="Straight Connector 15"/>
          <p:cNvCxnSpPr>
            <a:endCxn id="103427" idx="0"/>
          </p:cNvCxnSpPr>
          <p:nvPr/>
        </p:nvCxnSpPr>
        <p:spPr>
          <a:xfrm rot="5400000">
            <a:off x="2762250" y="2990850"/>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3568700" y="29591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0659626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Content Placeholder 2"/>
          <p:cNvSpPr>
            <a:spLocks noGrp="1"/>
          </p:cNvSpPr>
          <p:nvPr>
            <p:ph idx="1"/>
          </p:nvPr>
        </p:nvSpPr>
        <p:spPr>
          <a:xfrm>
            <a:off x="1676400" y="152400"/>
            <a:ext cx="8839200" cy="6477000"/>
          </a:xfrm>
        </p:spPr>
        <p:txBody>
          <a:bodyPr/>
          <a:lstStyle/>
          <a:p>
            <a:pPr>
              <a:buFont typeface="Arial" charset="0"/>
              <a:buNone/>
            </a:pPr>
            <a:r>
              <a:rPr lang="en-US" sz="2800" dirty="0">
                <a:latin typeface="Times New Roman" pitchFamily="18" charset="0"/>
                <a:cs typeface="Times New Roman" pitchFamily="18" charset="0"/>
              </a:rPr>
              <a:t>/*function for iterative </a:t>
            </a:r>
            <a:r>
              <a:rPr lang="en-US" sz="2800" dirty="0" err="1">
                <a:latin typeface="Times New Roman" pitchFamily="18" charset="0"/>
                <a:cs typeface="Times New Roman" pitchFamily="18" charset="0"/>
              </a:rPr>
              <a:t>inorder</a:t>
            </a:r>
            <a:r>
              <a:rPr lang="en-US" sz="2800" dirty="0">
                <a:latin typeface="Times New Roman" pitchFamily="18" charset="0"/>
                <a:cs typeface="Times New Roman" pitchFamily="18" charset="0"/>
              </a:rPr>
              <a:t> traversal*/</a:t>
            </a:r>
          </a:p>
          <a:p>
            <a:pPr>
              <a:buFont typeface="Arial" charset="0"/>
              <a:buNone/>
            </a:pPr>
            <a:r>
              <a:rPr lang="en-US" sz="2800" dirty="0">
                <a:latin typeface="Times New Roman" pitchFamily="18" charset="0"/>
                <a:cs typeface="Times New Roman" pitchFamily="18" charset="0"/>
              </a:rPr>
              <a:t>Void </a:t>
            </a:r>
            <a:r>
              <a:rPr lang="en-US" sz="2800" dirty="0" err="1">
                <a:latin typeface="Times New Roman" pitchFamily="18" charset="0"/>
                <a:cs typeface="Times New Roman" pitchFamily="18" charset="0"/>
              </a:rPr>
              <a:t>inorder</a:t>
            </a:r>
            <a:r>
              <a:rPr lang="en-US" sz="2800" dirty="0">
                <a:latin typeface="Times New Roman" pitchFamily="18" charset="0"/>
                <a:cs typeface="Times New Roman" pitchFamily="18" charset="0"/>
              </a:rPr>
              <a:t>(NODEPTR root)</a:t>
            </a:r>
          </a:p>
          <a:p>
            <a:pPr>
              <a:buFont typeface="Arial" charset="0"/>
              <a:buNone/>
            </a:pPr>
            <a:r>
              <a:rPr lang="en-US" sz="2800" dirty="0">
                <a:latin typeface="Times New Roman" pitchFamily="18" charset="0"/>
                <a:cs typeface="Times New Roman" pitchFamily="18" charset="0"/>
              </a:rPr>
              <a:t>{</a:t>
            </a:r>
          </a:p>
          <a:p>
            <a:pPr>
              <a:buFont typeface="Arial" charset="0"/>
              <a:buNone/>
            </a:pPr>
            <a:r>
              <a:rPr lang="en-US" sz="2800" dirty="0">
                <a:latin typeface="Times New Roman" pitchFamily="18" charset="0"/>
                <a:cs typeface="Times New Roman" pitchFamily="18" charset="0"/>
              </a:rPr>
              <a:t>	NODEPTR cur;</a:t>
            </a:r>
          </a:p>
          <a:p>
            <a:pPr>
              <a:buFont typeface="Arial" charset="0"/>
              <a:buNone/>
            </a:pPr>
            <a:r>
              <a:rPr lang="en-US" sz="2800" dirty="0">
                <a:latin typeface="Times New Roman" pitchFamily="18" charset="0"/>
                <a:cs typeface="Times New Roman" pitchFamily="18" charset="0"/>
              </a:rPr>
              <a:t>	stack&lt;NODEPTR&gt; s;</a:t>
            </a:r>
          </a:p>
          <a:p>
            <a:pPr>
              <a:buFont typeface="Arial" charset="0"/>
              <a:buNone/>
            </a:pPr>
            <a:r>
              <a:rPr lang="en-US" sz="2800" dirty="0">
                <a:latin typeface="Times New Roman" pitchFamily="18" charset="0"/>
                <a:cs typeface="Times New Roman" pitchFamily="18" charset="0"/>
              </a:rPr>
              <a:t>	if(root==NULL)</a:t>
            </a:r>
          </a:p>
          <a:p>
            <a:pPr>
              <a:buFont typeface="Arial" charset="0"/>
              <a:buNone/>
            </a:pPr>
            <a:r>
              <a:rPr lang="en-US" sz="2800" dirty="0">
                <a:latin typeface="Times New Roman" pitchFamily="18" charset="0"/>
                <a:cs typeface="Times New Roman" pitchFamily="18" charset="0"/>
              </a:rPr>
              <a:t>	{</a:t>
            </a:r>
          </a:p>
          <a:p>
            <a:pPr>
              <a:buFont typeface="Arial" charset="0"/>
              <a:buNone/>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cout</a:t>
            </a:r>
            <a:r>
              <a:rPr lang="en-US" sz="2800" dirty="0">
                <a:latin typeface="Times New Roman" pitchFamily="18" charset="0"/>
                <a:cs typeface="Times New Roman" pitchFamily="18" charset="0"/>
              </a:rPr>
              <a:t>&lt;&lt;“tree is empty”;</a:t>
            </a:r>
          </a:p>
          <a:p>
            <a:pPr>
              <a:buFont typeface="Arial" charset="0"/>
              <a:buNone/>
            </a:pPr>
            <a:r>
              <a:rPr lang="en-US" sz="2800" dirty="0">
                <a:latin typeface="Times New Roman" pitchFamily="18" charset="0"/>
                <a:cs typeface="Times New Roman" pitchFamily="18" charset="0"/>
              </a:rPr>
              <a:t>		return;</a:t>
            </a:r>
          </a:p>
          <a:p>
            <a:pPr>
              <a:buFont typeface="Arial" charset="0"/>
              <a:buNone/>
            </a:pPr>
            <a:r>
              <a:rPr lang="en-US" sz="2800" dirty="0">
                <a:latin typeface="Times New Roman" pitchFamily="18" charset="0"/>
                <a:cs typeface="Times New Roman" pitchFamily="18" charset="0"/>
              </a:rPr>
              <a:t>	}</a:t>
            </a:r>
          </a:p>
          <a:p>
            <a:pPr>
              <a:buFont typeface="Arial" charset="0"/>
              <a:buNone/>
            </a:pP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28269640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Content Placeholder 2"/>
          <p:cNvSpPr>
            <a:spLocks noGrp="1"/>
          </p:cNvSpPr>
          <p:nvPr>
            <p:ph idx="1"/>
          </p:nvPr>
        </p:nvSpPr>
        <p:spPr>
          <a:xfrm>
            <a:off x="1320800" y="0"/>
            <a:ext cx="8839200" cy="6858000"/>
          </a:xfrm>
        </p:spPr>
        <p:txBody>
          <a:bodyPr>
            <a:noAutofit/>
          </a:bodyPr>
          <a:lstStyle/>
          <a:p>
            <a:pPr>
              <a:lnSpc>
                <a:spcPct val="100000"/>
              </a:lnSpc>
              <a:spcBef>
                <a:spcPts val="0"/>
              </a:spcBef>
              <a:buNone/>
            </a:pPr>
            <a:r>
              <a:rPr lang="en-US" sz="2400" dirty="0">
                <a:latin typeface="Times New Roman" pitchFamily="18" charset="0"/>
                <a:cs typeface="Times New Roman" pitchFamily="18" charset="0"/>
              </a:rPr>
              <a:t>cur=root;</a:t>
            </a:r>
          </a:p>
          <a:p>
            <a:pPr>
              <a:lnSpc>
                <a:spcPct val="100000"/>
              </a:lnSpc>
              <a:spcBef>
                <a:spcPts val="0"/>
              </a:spcBef>
              <a:buNone/>
            </a:pPr>
            <a:r>
              <a:rPr lang="en-US" sz="2400" dirty="0">
                <a:latin typeface="Times New Roman" pitchFamily="18" charset="0"/>
                <a:cs typeface="Times New Roman" pitchFamily="18" charset="0"/>
              </a:rPr>
              <a:t>for(; ;)</a:t>
            </a:r>
          </a:p>
          <a:p>
            <a:pPr>
              <a:lnSpc>
                <a:spcPct val="100000"/>
              </a:lnSpc>
              <a:spcBef>
                <a:spcPts val="0"/>
              </a:spcBef>
              <a:buNone/>
            </a:pPr>
            <a:r>
              <a:rPr lang="en-US" sz="2400" dirty="0">
                <a:latin typeface="Times New Roman" pitchFamily="18" charset="0"/>
                <a:cs typeface="Times New Roman" pitchFamily="18" charset="0"/>
              </a:rPr>
              <a:t>{</a:t>
            </a:r>
          </a:p>
          <a:p>
            <a:pPr>
              <a:lnSpc>
                <a:spcPct val="100000"/>
              </a:lnSpc>
              <a:spcBef>
                <a:spcPts val="0"/>
              </a:spcBef>
              <a:buNone/>
            </a:pPr>
            <a:r>
              <a:rPr lang="en-US" sz="2400" dirty="0">
                <a:latin typeface="Times New Roman" pitchFamily="18" charset="0"/>
                <a:cs typeface="Times New Roman" pitchFamily="18" charset="0"/>
              </a:rPr>
              <a:t>	while(cur!=NULL)</a:t>
            </a:r>
          </a:p>
          <a:p>
            <a:pPr>
              <a:lnSpc>
                <a:spcPct val="100000"/>
              </a:lnSpc>
              <a:spcBef>
                <a:spcPts val="0"/>
              </a:spcBef>
              <a:buNone/>
            </a:pPr>
            <a:r>
              <a:rPr lang="en-US" sz="2400" dirty="0">
                <a:latin typeface="Times New Roman" pitchFamily="18" charset="0"/>
                <a:cs typeface="Times New Roman" pitchFamily="18" charset="0"/>
              </a:rPr>
              <a:t>	{</a:t>
            </a:r>
          </a:p>
          <a:p>
            <a:pPr>
              <a:lnSpc>
                <a:spcPct val="100000"/>
              </a:lnSpc>
              <a:spcBef>
                <a:spcPts val="0"/>
              </a:spcBef>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t>
            </a:r>
            <a:r>
              <a:rPr lang="en-US" sz="2400" dirty="0" err="1">
                <a:latin typeface="Times New Roman" pitchFamily="18" charset="0"/>
                <a:cs typeface="Times New Roman" pitchFamily="18" charset="0"/>
                <a:sym typeface="Wingdings" pitchFamily="2" charset="2"/>
              </a:rPr>
              <a:t>push</a:t>
            </a:r>
            <a:r>
              <a:rPr lang="en-US" sz="2400" dirty="0">
                <a:latin typeface="Times New Roman" pitchFamily="18" charset="0"/>
                <a:cs typeface="Times New Roman" pitchFamily="18" charset="0"/>
                <a:sym typeface="Wingdings" pitchFamily="2" charset="2"/>
              </a:rPr>
              <a:t>(cur);		/*push the node to stack*/</a:t>
            </a:r>
          </a:p>
          <a:p>
            <a:pPr>
              <a:lnSpc>
                <a:spcPct val="100000"/>
              </a:lnSpc>
              <a:spcBef>
                <a:spcPts val="0"/>
              </a:spcBef>
              <a:buNone/>
            </a:pPr>
            <a:r>
              <a:rPr lang="en-US" sz="2400" dirty="0">
                <a:latin typeface="Times New Roman" pitchFamily="18" charset="0"/>
                <a:cs typeface="Times New Roman" pitchFamily="18" charset="0"/>
                <a:sym typeface="Wingdings" pitchFamily="2" charset="2"/>
              </a:rPr>
              <a:t>		cur=</a:t>
            </a:r>
            <a:r>
              <a:rPr lang="en-US" sz="2400" dirty="0" err="1">
                <a:latin typeface="Times New Roman" pitchFamily="18" charset="0"/>
                <a:cs typeface="Times New Roman" pitchFamily="18" charset="0"/>
                <a:sym typeface="Wingdings" pitchFamily="2" charset="2"/>
              </a:rPr>
              <a:t>curllink</a:t>
            </a:r>
            <a:r>
              <a:rPr lang="en-US" sz="2400" dirty="0">
                <a:latin typeface="Times New Roman" pitchFamily="18" charset="0"/>
                <a:cs typeface="Times New Roman" pitchFamily="18" charset="0"/>
                <a:sym typeface="Wingdings" pitchFamily="2" charset="2"/>
              </a:rPr>
              <a:t>;</a:t>
            </a:r>
          </a:p>
          <a:p>
            <a:pPr>
              <a:lnSpc>
                <a:spcPct val="100000"/>
              </a:lnSpc>
              <a:spcBef>
                <a:spcPts val="0"/>
              </a:spcBef>
              <a:buNone/>
            </a:pPr>
            <a:r>
              <a:rPr lang="en-US" sz="2400" dirty="0">
                <a:latin typeface="Times New Roman" pitchFamily="18" charset="0"/>
                <a:cs typeface="Times New Roman" pitchFamily="18" charset="0"/>
                <a:sym typeface="Wingdings" pitchFamily="2" charset="2"/>
              </a:rPr>
              <a:t>	}</a:t>
            </a:r>
          </a:p>
          <a:p>
            <a:pPr>
              <a:lnSpc>
                <a:spcPct val="100000"/>
              </a:lnSpc>
              <a:spcBef>
                <a:spcPts val="0"/>
              </a:spcBef>
              <a:buNone/>
            </a:pPr>
            <a:r>
              <a:rPr lang="en-US" sz="2400" dirty="0">
                <a:latin typeface="Times New Roman" pitchFamily="18" charset="0"/>
                <a:cs typeface="Times New Roman" pitchFamily="18" charset="0"/>
                <a:sym typeface="Wingdings" pitchFamily="2" charset="2"/>
              </a:rPr>
              <a:t>	if(!</a:t>
            </a:r>
            <a:r>
              <a:rPr lang="en-US" sz="2400" dirty="0" err="1">
                <a:latin typeface="Times New Roman" pitchFamily="18" charset="0"/>
                <a:cs typeface="Times New Roman" pitchFamily="18" charset="0"/>
                <a:sym typeface="Wingdings" pitchFamily="2" charset="2"/>
              </a:rPr>
              <a:t>s.IsEmpty</a:t>
            </a:r>
            <a:r>
              <a:rPr lang="en-US" sz="2400" dirty="0">
                <a:latin typeface="Times New Roman" pitchFamily="18" charset="0"/>
                <a:cs typeface="Times New Roman" pitchFamily="18" charset="0"/>
                <a:sym typeface="Wingdings" pitchFamily="2" charset="2"/>
              </a:rPr>
              <a:t>())		/*more nodes existing*/</a:t>
            </a:r>
          </a:p>
          <a:p>
            <a:pPr>
              <a:lnSpc>
                <a:spcPct val="100000"/>
              </a:lnSpc>
              <a:spcBef>
                <a:spcPts val="0"/>
              </a:spcBef>
              <a:buNone/>
            </a:pPr>
            <a:r>
              <a:rPr lang="en-US" sz="2400" dirty="0">
                <a:latin typeface="Times New Roman" pitchFamily="18" charset="0"/>
                <a:cs typeface="Times New Roman" pitchFamily="18" charset="0"/>
                <a:sym typeface="Wingdings" pitchFamily="2" charset="2"/>
              </a:rPr>
              <a:t>	{</a:t>
            </a:r>
          </a:p>
          <a:p>
            <a:pPr>
              <a:lnSpc>
                <a:spcPct val="100000"/>
              </a:lnSpc>
              <a:spcBef>
                <a:spcPts val="0"/>
              </a:spcBef>
              <a:buNone/>
            </a:pPr>
            <a:r>
              <a:rPr lang="en-US" sz="2400" dirty="0">
                <a:latin typeface="Times New Roman" pitchFamily="18" charset="0"/>
                <a:cs typeface="Times New Roman" pitchFamily="18" charset="0"/>
                <a:sym typeface="Wingdings" pitchFamily="2" charset="2"/>
              </a:rPr>
              <a:t>		cur=</a:t>
            </a:r>
            <a:r>
              <a:rPr lang="en-US" sz="2400" dirty="0" err="1">
                <a:latin typeface="Times New Roman" pitchFamily="18" charset="0"/>
                <a:cs typeface="Times New Roman" pitchFamily="18" charset="0"/>
                <a:sym typeface="Wingdings" pitchFamily="2" charset="2"/>
              </a:rPr>
              <a:t>s.pop</a:t>
            </a:r>
            <a:r>
              <a:rPr lang="en-US" sz="2400" dirty="0">
                <a:latin typeface="Times New Roman" pitchFamily="18" charset="0"/>
                <a:cs typeface="Times New Roman" pitchFamily="18" charset="0"/>
                <a:sym typeface="Wingdings" pitchFamily="2" charset="2"/>
              </a:rPr>
              <a:t>();		/* pop most recent node*/</a:t>
            </a:r>
          </a:p>
          <a:p>
            <a:pPr>
              <a:lnSpc>
                <a:spcPct val="100000"/>
              </a:lnSpc>
              <a:spcBef>
                <a:spcPts val="0"/>
              </a:spcBef>
              <a:buNone/>
            </a:pPr>
            <a:r>
              <a:rPr lang="en-US" sz="2400" dirty="0">
                <a:latin typeface="Times New Roman" pitchFamily="18" charset="0"/>
                <a:cs typeface="Times New Roman" pitchFamily="18" charset="0"/>
                <a:sym typeface="Wingdings" pitchFamily="2" charset="2"/>
              </a:rPr>
              <a:t>		</a:t>
            </a:r>
            <a:r>
              <a:rPr lang="en-US" sz="2400" dirty="0" err="1">
                <a:latin typeface="Times New Roman" pitchFamily="18" charset="0"/>
                <a:cs typeface="Times New Roman" pitchFamily="18" charset="0"/>
              </a:rPr>
              <a:t>cout</a:t>
            </a:r>
            <a:r>
              <a:rPr lang="en-US" sz="2400" dirty="0">
                <a:latin typeface="Times New Roman" pitchFamily="18" charset="0"/>
                <a:cs typeface="Times New Roman" pitchFamily="18" charset="0"/>
              </a:rPr>
              <a:t>&lt;&lt;</a:t>
            </a:r>
            <a:r>
              <a:rPr lang="en-US" sz="2400" dirty="0" err="1">
                <a:latin typeface="Times New Roman" pitchFamily="18" charset="0"/>
                <a:cs typeface="Times New Roman" pitchFamily="18" charset="0"/>
              </a:rPr>
              <a:t>cur</a:t>
            </a:r>
            <a:r>
              <a:rPr lang="en-US" sz="2400" dirty="0" err="1">
                <a:latin typeface="Times New Roman" pitchFamily="18" charset="0"/>
                <a:cs typeface="Times New Roman" pitchFamily="18" charset="0"/>
                <a:sym typeface="Wingdings" pitchFamily="2" charset="2"/>
              </a:rPr>
              <a:t>info</a:t>
            </a:r>
            <a:r>
              <a:rPr lang="en-US" sz="2400" dirty="0">
                <a:latin typeface="Times New Roman" pitchFamily="18" charset="0"/>
                <a:cs typeface="Times New Roman" pitchFamily="18" charset="0"/>
                <a:sym typeface="Wingdings" pitchFamily="2" charset="2"/>
              </a:rPr>
              <a:t>&lt;&lt;</a:t>
            </a:r>
            <a:r>
              <a:rPr lang="en-US" sz="2400" dirty="0" err="1">
                <a:latin typeface="Times New Roman" pitchFamily="18" charset="0"/>
                <a:cs typeface="Times New Roman" pitchFamily="18" charset="0"/>
                <a:sym typeface="Wingdings" pitchFamily="2" charset="2"/>
              </a:rPr>
              <a:t>endl</a:t>
            </a:r>
            <a:r>
              <a:rPr lang="en-US" sz="2400" dirty="0">
                <a:latin typeface="Times New Roman" pitchFamily="18" charset="0"/>
                <a:cs typeface="Times New Roman" pitchFamily="18" charset="0"/>
                <a:sym typeface="Wingdings" pitchFamily="2" charset="2"/>
              </a:rPr>
              <a:t>;</a:t>
            </a:r>
          </a:p>
          <a:p>
            <a:pPr>
              <a:lnSpc>
                <a:spcPct val="100000"/>
              </a:lnSpc>
              <a:spcBef>
                <a:spcPts val="0"/>
              </a:spcBef>
              <a:buNone/>
            </a:pPr>
            <a:r>
              <a:rPr lang="en-US" sz="2400" dirty="0">
                <a:latin typeface="Times New Roman" pitchFamily="18" charset="0"/>
                <a:cs typeface="Times New Roman" pitchFamily="18" charset="0"/>
                <a:sym typeface="Wingdings" pitchFamily="2" charset="2"/>
              </a:rPr>
              <a:t>		cur=</a:t>
            </a:r>
            <a:r>
              <a:rPr lang="en-US" sz="2400" dirty="0" err="1">
                <a:latin typeface="Times New Roman" pitchFamily="18" charset="0"/>
                <a:cs typeface="Times New Roman" pitchFamily="18" charset="0"/>
                <a:sym typeface="Wingdings" pitchFamily="2" charset="2"/>
              </a:rPr>
              <a:t>currlink</a:t>
            </a:r>
            <a:r>
              <a:rPr lang="en-US" sz="2400" dirty="0">
                <a:latin typeface="Times New Roman" pitchFamily="18" charset="0"/>
                <a:cs typeface="Times New Roman" pitchFamily="18" charset="0"/>
                <a:sym typeface="Wingdings" pitchFamily="2" charset="2"/>
              </a:rPr>
              <a:t>;		/*traverse right*/</a:t>
            </a:r>
          </a:p>
          <a:p>
            <a:pPr>
              <a:lnSpc>
                <a:spcPct val="100000"/>
              </a:lnSpc>
              <a:spcBef>
                <a:spcPts val="0"/>
              </a:spcBef>
              <a:buNone/>
            </a:pPr>
            <a:r>
              <a:rPr lang="en-US" sz="2400" dirty="0">
                <a:latin typeface="Times New Roman" pitchFamily="18" charset="0"/>
                <a:cs typeface="Times New Roman" pitchFamily="18" charset="0"/>
                <a:sym typeface="Wingdings" pitchFamily="2" charset="2"/>
              </a:rPr>
              <a:t>	}</a:t>
            </a:r>
          </a:p>
          <a:p>
            <a:pPr>
              <a:lnSpc>
                <a:spcPct val="100000"/>
              </a:lnSpc>
              <a:spcBef>
                <a:spcPts val="0"/>
              </a:spcBef>
              <a:buNone/>
            </a:pPr>
            <a:r>
              <a:rPr lang="en-US" sz="2400" dirty="0">
                <a:latin typeface="Times New Roman" pitchFamily="18" charset="0"/>
                <a:cs typeface="Times New Roman" pitchFamily="18" charset="0"/>
                <a:sym typeface="Wingdings" pitchFamily="2" charset="2"/>
              </a:rPr>
              <a:t>	else return;</a:t>
            </a:r>
          </a:p>
          <a:p>
            <a:pPr>
              <a:lnSpc>
                <a:spcPct val="100000"/>
              </a:lnSpc>
              <a:spcBef>
                <a:spcPts val="0"/>
              </a:spcBef>
              <a:buNone/>
            </a:pPr>
            <a:r>
              <a:rPr lang="en-US" sz="2400" dirty="0">
                <a:latin typeface="Times New Roman" pitchFamily="18" charset="0"/>
                <a:cs typeface="Times New Roman" pitchFamily="18" charset="0"/>
                <a:sym typeface="Wingdings" pitchFamily="2" charset="2"/>
              </a:rPr>
              <a:t>}}</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2566207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839200" cy="6477000"/>
          </a:xfrm>
        </p:spPr>
        <p:txBody>
          <a:bodyPr rtlCol="0">
            <a:normAutofit/>
          </a:bodyPr>
          <a:lstStyle/>
          <a:p>
            <a:pPr>
              <a:spcAft>
                <a:spcPts val="0"/>
              </a:spcAft>
              <a:buNone/>
              <a:defRPr/>
            </a:pPr>
            <a:r>
              <a:rPr lang="en-US" sz="2800" dirty="0">
                <a:latin typeface="Times New Roman" pitchFamily="18" charset="0"/>
                <a:cs typeface="Times New Roman" pitchFamily="18" charset="0"/>
              </a:rPr>
              <a:t>Ex:																																																					</a:t>
            </a:r>
          </a:p>
          <a:p>
            <a:pPr marL="514350" indent="-514350">
              <a:lnSpc>
                <a:spcPts val="2700"/>
              </a:lnSpc>
              <a:spcAft>
                <a:spcPts val="0"/>
              </a:spcAft>
              <a:buFont typeface="Arial" pitchFamily="34" charset="0"/>
              <a:buAutoNum type="arabicPeriod"/>
              <a:defRPr/>
            </a:pPr>
            <a:r>
              <a:rPr lang="en-US" sz="2800" u="sng" dirty="0">
                <a:latin typeface="Times New Roman" pitchFamily="18" charset="0"/>
                <a:cs typeface="Times New Roman" pitchFamily="18" charset="0"/>
              </a:rPr>
              <a:t>After 1</a:t>
            </a:r>
            <a:r>
              <a:rPr lang="en-US" sz="2800" u="sng" baseline="30000" dirty="0">
                <a:latin typeface="Times New Roman" pitchFamily="18" charset="0"/>
                <a:cs typeface="Times New Roman" pitchFamily="18" charset="0"/>
              </a:rPr>
              <a:t>st</a:t>
            </a:r>
            <a:r>
              <a:rPr lang="en-US" sz="2800" u="sng" dirty="0">
                <a:latin typeface="Times New Roman" pitchFamily="18" charset="0"/>
                <a:cs typeface="Times New Roman" pitchFamily="18" charset="0"/>
              </a:rPr>
              <a:t> iteration of while loop</a:t>
            </a:r>
          </a:p>
          <a:p>
            <a:pPr marL="514350" indent="-514350">
              <a:lnSpc>
                <a:spcPts val="2700"/>
              </a:lnSpc>
              <a:spcAft>
                <a:spcPts val="0"/>
              </a:spcAft>
              <a:buNone/>
              <a:defRPr/>
            </a:pPr>
            <a:r>
              <a:rPr lang="en-US" sz="2800" dirty="0">
                <a:latin typeface="Times New Roman" pitchFamily="18" charset="0"/>
                <a:cs typeface="Times New Roman" pitchFamily="18" charset="0"/>
              </a:rPr>
              <a:t>Node 10 is pushed to stack</a:t>
            </a:r>
          </a:p>
          <a:p>
            <a:pPr>
              <a:lnSpc>
                <a:spcPts val="2700"/>
              </a:lnSpc>
              <a:spcAft>
                <a:spcPts val="0"/>
              </a:spcAft>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llink</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a:t>
            </a:r>
            <a:r>
              <a:rPr lang="en-US" sz="2800" dirty="0">
                <a:latin typeface="Times New Roman" pitchFamily="18" charset="0"/>
                <a:cs typeface="Times New Roman" pitchFamily="18" charset="0"/>
              </a:rPr>
              <a:t>Cur=20</a:t>
            </a:r>
          </a:p>
          <a:p>
            <a:pPr>
              <a:lnSpc>
                <a:spcPts val="2700"/>
              </a:lnSpc>
              <a:spcAft>
                <a:spcPts val="0"/>
              </a:spcAft>
              <a:buNone/>
              <a:defRPr/>
            </a:pPr>
            <a:endParaRPr lang="en-US" sz="2800" u="sng" dirty="0">
              <a:latin typeface="Times New Roman" pitchFamily="18" charset="0"/>
              <a:cs typeface="Times New Roman" pitchFamily="18" charset="0"/>
            </a:endParaRPr>
          </a:p>
          <a:p>
            <a:pPr marL="514350" indent="-514350">
              <a:lnSpc>
                <a:spcPts val="2700"/>
              </a:lnSpc>
              <a:spcAft>
                <a:spcPts val="0"/>
              </a:spcAft>
              <a:buFont typeface="Arial" pitchFamily="34" charset="0"/>
              <a:buAutoNum type="arabicPeriod" startAt="2"/>
              <a:defRPr/>
            </a:pPr>
            <a:r>
              <a:rPr lang="en-US" sz="2800" u="sng" dirty="0">
                <a:latin typeface="Times New Roman" pitchFamily="18" charset="0"/>
                <a:cs typeface="Times New Roman" pitchFamily="18" charset="0"/>
              </a:rPr>
              <a:t>After 2</a:t>
            </a:r>
            <a:r>
              <a:rPr lang="en-US" sz="2800" u="sng" baseline="30000" dirty="0">
                <a:latin typeface="Times New Roman" pitchFamily="18" charset="0"/>
                <a:cs typeface="Times New Roman" pitchFamily="18" charset="0"/>
              </a:rPr>
              <a:t>nd</a:t>
            </a:r>
            <a:r>
              <a:rPr lang="en-US" sz="2800" u="sng" dirty="0">
                <a:latin typeface="Times New Roman" pitchFamily="18" charset="0"/>
                <a:cs typeface="Times New Roman" pitchFamily="18" charset="0"/>
              </a:rPr>
              <a:t>  iteration of while loop</a:t>
            </a:r>
          </a:p>
          <a:p>
            <a:pPr marL="514350" indent="-514350">
              <a:lnSpc>
                <a:spcPts val="2700"/>
              </a:lnSpc>
              <a:spcAft>
                <a:spcPts val="0"/>
              </a:spcAft>
              <a:buNone/>
              <a:defRPr/>
            </a:pPr>
            <a:r>
              <a:rPr lang="en-US" sz="2800" dirty="0">
                <a:latin typeface="Times New Roman" pitchFamily="18" charset="0"/>
                <a:cs typeface="Times New Roman" pitchFamily="18" charset="0"/>
              </a:rPr>
              <a:t>Node 20 is pushed to stack</a:t>
            </a:r>
          </a:p>
          <a:p>
            <a:pPr>
              <a:lnSpc>
                <a:spcPts val="2700"/>
              </a:lnSpc>
              <a:spcAft>
                <a:spcPts val="0"/>
              </a:spcAft>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llink</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a:t>
            </a:r>
            <a:r>
              <a:rPr lang="en-US" sz="2800" dirty="0">
                <a:latin typeface="Times New Roman" pitchFamily="18" charset="0"/>
                <a:cs typeface="Times New Roman" pitchFamily="18" charset="0"/>
              </a:rPr>
              <a:t>Cur=5</a:t>
            </a:r>
          </a:p>
          <a:p>
            <a:pPr>
              <a:lnSpc>
                <a:spcPts val="2700"/>
              </a:lnSpc>
              <a:spcAft>
                <a:spcPts val="0"/>
              </a:spcAft>
              <a:buNone/>
              <a:defRPr/>
            </a:pPr>
            <a:endParaRPr lang="en-US" sz="2800" dirty="0">
              <a:latin typeface="Times New Roman" pitchFamily="18" charset="0"/>
              <a:cs typeface="Times New Roman" pitchFamily="18" charset="0"/>
            </a:endParaRPr>
          </a:p>
        </p:txBody>
      </p:sp>
      <p:sp>
        <p:nvSpPr>
          <p:cNvPr id="4" name="Oval 3"/>
          <p:cNvSpPr/>
          <p:nvPr/>
        </p:nvSpPr>
        <p:spPr>
          <a:xfrm>
            <a:off x="2590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499" name="TextBox 4"/>
          <p:cNvSpPr txBox="1">
            <a:spLocks noChangeArrowheads="1"/>
          </p:cNvSpPr>
          <p:nvPr/>
        </p:nvSpPr>
        <p:spPr bwMode="auto">
          <a:xfrm>
            <a:off x="2667000" y="1066800"/>
            <a:ext cx="5334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20</a:t>
            </a:r>
            <a:r>
              <a:rPr lang="en-US">
                <a:latin typeface="Calibri" pitchFamily="34" charset="0"/>
              </a:rPr>
              <a:t> </a:t>
            </a:r>
          </a:p>
        </p:txBody>
      </p:sp>
      <p:sp>
        <p:nvSpPr>
          <p:cNvPr id="6" name="Oval 5"/>
          <p:cNvSpPr/>
          <p:nvPr/>
        </p:nvSpPr>
        <p:spPr>
          <a:xfrm>
            <a:off x="19812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501" name="TextBox 6"/>
          <p:cNvSpPr txBox="1">
            <a:spLocks noChangeArrowheads="1"/>
          </p:cNvSpPr>
          <p:nvPr/>
        </p:nvSpPr>
        <p:spPr bwMode="auto">
          <a:xfrm>
            <a:off x="2133600" y="17526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8" name="Oval 7"/>
          <p:cNvSpPr/>
          <p:nvPr/>
        </p:nvSpPr>
        <p:spPr>
          <a:xfrm>
            <a:off x="32004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503" name="TextBox 8"/>
          <p:cNvSpPr txBox="1">
            <a:spLocks noChangeArrowheads="1"/>
          </p:cNvSpPr>
          <p:nvPr/>
        </p:nvSpPr>
        <p:spPr bwMode="auto">
          <a:xfrm>
            <a:off x="3276600" y="17526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0" name="Straight Connector 9"/>
          <p:cNvCxnSpPr>
            <a:stCxn id="4" idx="3"/>
          </p:cNvCxnSpPr>
          <p:nvPr/>
        </p:nvCxnSpPr>
        <p:spPr>
          <a:xfrm rot="5400000">
            <a:off x="2411413" y="1408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3057525" y="15113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200400" y="152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507" name="TextBox 12"/>
          <p:cNvSpPr txBox="1">
            <a:spLocks noChangeArrowheads="1"/>
          </p:cNvSpPr>
          <p:nvPr/>
        </p:nvSpPr>
        <p:spPr bwMode="auto">
          <a:xfrm>
            <a:off x="3200400" y="1524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Oval 13"/>
          <p:cNvSpPr/>
          <p:nvPr/>
        </p:nvSpPr>
        <p:spPr>
          <a:xfrm>
            <a:off x="3962400" y="10620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509" name="TextBox 14"/>
          <p:cNvSpPr txBox="1">
            <a:spLocks noChangeArrowheads="1"/>
          </p:cNvSpPr>
          <p:nvPr/>
        </p:nvSpPr>
        <p:spPr bwMode="auto">
          <a:xfrm>
            <a:off x="4114800" y="1062038"/>
            <a:ext cx="4572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cxnSp>
        <p:nvCxnSpPr>
          <p:cNvPr id="16" name="Straight Connector 15"/>
          <p:cNvCxnSpPr>
            <a:endCxn id="106499" idx="0"/>
          </p:cNvCxnSpPr>
          <p:nvPr/>
        </p:nvCxnSpPr>
        <p:spPr>
          <a:xfrm rot="5400000">
            <a:off x="2838450" y="628650"/>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3644900" y="5969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543800" y="31242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20" name="Straight Connector 19"/>
          <p:cNvCxnSpPr/>
          <p:nvPr/>
        </p:nvCxnSpPr>
        <p:spPr>
          <a:xfrm>
            <a:off x="7543800" y="3581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543800" y="3962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515" name="TextBox 27"/>
          <p:cNvSpPr txBox="1">
            <a:spLocks noChangeArrowheads="1"/>
          </p:cNvSpPr>
          <p:nvPr/>
        </p:nvSpPr>
        <p:spPr bwMode="auto">
          <a:xfrm>
            <a:off x="7924800" y="3943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29" name="Rectangle 28"/>
          <p:cNvSpPr/>
          <p:nvPr/>
        </p:nvSpPr>
        <p:spPr>
          <a:xfrm>
            <a:off x="7543800" y="4799014"/>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30" name="Straight Connector 29"/>
          <p:cNvCxnSpPr/>
          <p:nvPr/>
        </p:nvCxnSpPr>
        <p:spPr>
          <a:xfrm>
            <a:off x="7543800" y="5256214"/>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543800" y="5637214"/>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519" name="TextBox 31"/>
          <p:cNvSpPr txBox="1">
            <a:spLocks noChangeArrowheads="1"/>
          </p:cNvSpPr>
          <p:nvPr/>
        </p:nvSpPr>
        <p:spPr bwMode="auto">
          <a:xfrm>
            <a:off x="7924800" y="5618163"/>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6520" name="TextBox 32"/>
          <p:cNvSpPr txBox="1">
            <a:spLocks noChangeArrowheads="1"/>
          </p:cNvSpPr>
          <p:nvPr/>
        </p:nvSpPr>
        <p:spPr bwMode="auto">
          <a:xfrm>
            <a:off x="7924800" y="5257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Tree>
    <p:extLst>
      <p:ext uri="{BB962C8B-B14F-4D97-AF65-F5344CB8AC3E}">
        <p14:creationId xmlns="" xmlns:p14="http://schemas.microsoft.com/office/powerpoint/2010/main" val="11471638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839200" cy="6553200"/>
          </a:xfrm>
        </p:spPr>
        <p:txBody>
          <a:bodyPr rtlCol="0">
            <a:noAutofit/>
          </a:bodyPr>
          <a:lstStyle/>
          <a:p>
            <a:pPr marL="514350" indent="-514350">
              <a:lnSpc>
                <a:spcPts val="2700"/>
              </a:lnSpc>
              <a:spcAft>
                <a:spcPts val="0"/>
              </a:spcAft>
              <a:buFont typeface="Arial" pitchFamily="34" charset="0"/>
              <a:buAutoNum type="arabicPeriod" startAt="3"/>
              <a:defRPr/>
            </a:pPr>
            <a:r>
              <a:rPr lang="en-US" u="sng" dirty="0">
                <a:latin typeface="Times New Roman" pitchFamily="18" charset="0"/>
                <a:cs typeface="Times New Roman" pitchFamily="18" charset="0"/>
              </a:rPr>
              <a:t>After 3</a:t>
            </a:r>
            <a:r>
              <a:rPr lang="en-US" u="sng" baseline="30000" dirty="0">
                <a:latin typeface="Times New Roman" pitchFamily="18" charset="0"/>
                <a:cs typeface="Times New Roman" pitchFamily="18" charset="0"/>
              </a:rPr>
              <a:t>rd</a:t>
            </a:r>
            <a:r>
              <a:rPr lang="en-US" u="sng" dirty="0">
                <a:latin typeface="Times New Roman" pitchFamily="18" charset="0"/>
                <a:cs typeface="Times New Roman" pitchFamily="18" charset="0"/>
              </a:rPr>
              <a:t>   iteration of while loop</a:t>
            </a:r>
          </a:p>
          <a:p>
            <a:pPr marL="514350" indent="-514350">
              <a:lnSpc>
                <a:spcPts val="2700"/>
              </a:lnSpc>
              <a:spcAft>
                <a:spcPts val="0"/>
              </a:spcAft>
              <a:buNone/>
              <a:defRPr/>
            </a:pPr>
            <a:r>
              <a:rPr lang="en-US" dirty="0">
                <a:latin typeface="Times New Roman" pitchFamily="18" charset="0"/>
                <a:cs typeface="Times New Roman" pitchFamily="18" charset="0"/>
              </a:rPr>
              <a:t>Node 5 is pushed to stack</a:t>
            </a:r>
          </a:p>
          <a:p>
            <a:pPr>
              <a:lnSpc>
                <a:spcPts val="2700"/>
              </a:lnSpc>
              <a:spcAft>
                <a:spcPts val="0"/>
              </a:spcAft>
              <a:buNone/>
              <a:defRPr/>
            </a:pPr>
            <a:r>
              <a:rPr lang="en-US" dirty="0">
                <a:latin typeface="Times New Roman" pitchFamily="18" charset="0"/>
                <a:cs typeface="Times New Roman" pitchFamily="18" charset="0"/>
              </a:rPr>
              <a:t>Cur=</a:t>
            </a:r>
            <a:r>
              <a:rPr lang="en-US" dirty="0" err="1">
                <a:latin typeface="Times New Roman" pitchFamily="18" charset="0"/>
                <a:cs typeface="Times New Roman" pitchFamily="18" charset="0"/>
              </a:rPr>
              <a:t>cur</a:t>
            </a:r>
            <a:r>
              <a:rPr lang="en-US" dirty="0" err="1">
                <a:latin typeface="Times New Roman" pitchFamily="18" charset="0"/>
                <a:cs typeface="Times New Roman" pitchFamily="18" charset="0"/>
                <a:sym typeface="Wingdings" pitchFamily="2" charset="2"/>
              </a:rPr>
              <a:t>llink</a:t>
            </a:r>
            <a:r>
              <a:rPr lang="en-US" dirty="0">
                <a:latin typeface="Times New Roman" pitchFamily="18" charset="0"/>
                <a:cs typeface="Times New Roman" pitchFamily="18" charset="0"/>
                <a:sym typeface="Wingdings" pitchFamily="2" charset="2"/>
              </a:rPr>
              <a:t>; </a:t>
            </a:r>
            <a:r>
              <a:rPr lang="en-US" dirty="0" err="1">
                <a:latin typeface="Times New Roman" pitchFamily="18" charset="0"/>
                <a:cs typeface="Times New Roman" pitchFamily="18" charset="0"/>
                <a:sym typeface="Wingdings" pitchFamily="2" charset="2"/>
              </a:rPr>
              <a:t>i.e</a:t>
            </a:r>
            <a:r>
              <a:rPr lang="en-US" dirty="0">
                <a:latin typeface="Times New Roman" pitchFamily="18" charset="0"/>
                <a:cs typeface="Times New Roman" pitchFamily="18" charset="0"/>
                <a:sym typeface="Wingdings" pitchFamily="2" charset="2"/>
              </a:rPr>
              <a:t> </a:t>
            </a:r>
            <a:r>
              <a:rPr lang="en-US" dirty="0">
                <a:latin typeface="Times New Roman" pitchFamily="18" charset="0"/>
                <a:cs typeface="Times New Roman" pitchFamily="18" charset="0"/>
              </a:rPr>
              <a:t>Cur=NULL</a:t>
            </a:r>
          </a:p>
          <a:p>
            <a:pPr marL="514350" indent="-514350">
              <a:lnSpc>
                <a:spcPts val="2700"/>
              </a:lnSpc>
              <a:spcAft>
                <a:spcPts val="0"/>
              </a:spcAft>
              <a:buNone/>
              <a:defRPr/>
            </a:pPr>
            <a:endParaRPr lang="en-US" u="sng" dirty="0" smtClean="0">
              <a:latin typeface="Times New Roman" pitchFamily="18" charset="0"/>
              <a:cs typeface="Times New Roman" pitchFamily="18" charset="0"/>
            </a:endParaRPr>
          </a:p>
          <a:p>
            <a:pPr marL="514350" indent="-514350">
              <a:lnSpc>
                <a:spcPts val="2700"/>
              </a:lnSpc>
              <a:spcAft>
                <a:spcPts val="0"/>
              </a:spcAft>
              <a:buNone/>
              <a:defRPr/>
            </a:pPr>
            <a:r>
              <a:rPr lang="en-US" u="sng" dirty="0" smtClean="0">
                <a:latin typeface="Times New Roman" pitchFamily="18" charset="0"/>
                <a:cs typeface="Times New Roman" pitchFamily="18" charset="0"/>
              </a:rPr>
              <a:t>4</a:t>
            </a:r>
            <a:r>
              <a:rPr lang="en-US" u="sng" dirty="0">
                <a:latin typeface="Times New Roman" pitchFamily="18" charset="0"/>
                <a:cs typeface="Times New Roman" pitchFamily="18" charset="0"/>
              </a:rPr>
              <a:t>. While loop terminates since cur==NULL</a:t>
            </a:r>
          </a:p>
          <a:p>
            <a:pPr marL="514350" indent="-514350">
              <a:lnSpc>
                <a:spcPts val="2700"/>
              </a:lnSpc>
              <a:spcAft>
                <a:spcPts val="0"/>
              </a:spcAft>
              <a:buNone/>
              <a:defRPr/>
            </a:pPr>
            <a:r>
              <a:rPr lang="en-US" dirty="0">
                <a:latin typeface="Times New Roman" pitchFamily="18" charset="0"/>
                <a:cs typeface="Times New Roman" pitchFamily="18" charset="0"/>
              </a:rPr>
              <a:t>Stack is not empty</a:t>
            </a:r>
          </a:p>
          <a:p>
            <a:pPr marL="514350" indent="-514350">
              <a:lnSpc>
                <a:spcPts val="2700"/>
              </a:lnSpc>
              <a:spcAft>
                <a:spcPts val="0"/>
              </a:spcAft>
              <a:buNone/>
              <a:defRPr/>
            </a:pPr>
            <a:r>
              <a:rPr lang="en-US" dirty="0">
                <a:latin typeface="Times New Roman" pitchFamily="18" charset="0"/>
                <a:cs typeface="Times New Roman" pitchFamily="18" charset="0"/>
              </a:rPr>
              <a:t>cur=</a:t>
            </a:r>
            <a:r>
              <a:rPr lang="en-US" dirty="0" err="1">
                <a:latin typeface="Times New Roman" pitchFamily="18" charset="0"/>
                <a:cs typeface="Times New Roman" pitchFamily="18" charset="0"/>
              </a:rPr>
              <a:t>s.pop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cur=node 5;</a:t>
            </a:r>
          </a:p>
          <a:p>
            <a:pPr marL="514350" indent="-514350">
              <a:lnSpc>
                <a:spcPts val="2700"/>
              </a:lnSpc>
              <a:spcAft>
                <a:spcPts val="0"/>
              </a:spcAft>
              <a:buNone/>
              <a:defRPr/>
            </a:pPr>
            <a:r>
              <a:rPr lang="en-US" dirty="0">
                <a:latin typeface="Times New Roman" pitchFamily="18" charset="0"/>
                <a:cs typeface="Times New Roman" pitchFamily="18" charset="0"/>
              </a:rPr>
              <a:t>Print 5</a:t>
            </a:r>
          </a:p>
          <a:p>
            <a:pPr marL="514350" indent="-514350">
              <a:lnSpc>
                <a:spcPts val="2700"/>
              </a:lnSpc>
              <a:spcAft>
                <a:spcPts val="0"/>
              </a:spcAft>
              <a:buNone/>
              <a:defRPr/>
            </a:pPr>
            <a:r>
              <a:rPr lang="en-US" dirty="0">
                <a:latin typeface="Times New Roman" pitchFamily="18" charset="0"/>
                <a:cs typeface="Times New Roman" pitchFamily="18" charset="0"/>
              </a:rPr>
              <a:t>cur=</a:t>
            </a:r>
            <a:r>
              <a:rPr lang="en-US" dirty="0" err="1">
                <a:latin typeface="Times New Roman" pitchFamily="18" charset="0"/>
                <a:cs typeface="Times New Roman" pitchFamily="18" charset="0"/>
              </a:rPr>
              <a:t>cur</a:t>
            </a:r>
            <a:r>
              <a:rPr lang="en-US" dirty="0" err="1">
                <a:latin typeface="Times New Roman" pitchFamily="18" charset="0"/>
                <a:cs typeface="Times New Roman" pitchFamily="18" charset="0"/>
                <a:sym typeface="Wingdings" pitchFamily="2" charset="2"/>
              </a:rPr>
              <a:t>rlink</a:t>
            </a:r>
            <a:r>
              <a:rPr lang="en-US" dirty="0">
                <a:latin typeface="Times New Roman" pitchFamily="18" charset="0"/>
                <a:cs typeface="Times New Roman" pitchFamily="18" charset="0"/>
                <a:sym typeface="Wingdings" pitchFamily="2" charset="2"/>
              </a:rPr>
              <a:t>; </a:t>
            </a:r>
            <a:r>
              <a:rPr lang="en-US" dirty="0" err="1">
                <a:latin typeface="Times New Roman" pitchFamily="18" charset="0"/>
                <a:cs typeface="Times New Roman" pitchFamily="18" charset="0"/>
                <a:sym typeface="Wingdings" pitchFamily="2" charset="2"/>
              </a:rPr>
              <a:t>i.e</a:t>
            </a:r>
            <a:r>
              <a:rPr lang="en-US" dirty="0">
                <a:latin typeface="Times New Roman" pitchFamily="18" charset="0"/>
                <a:cs typeface="Times New Roman" pitchFamily="18" charset="0"/>
                <a:sym typeface="Wingdings" pitchFamily="2" charset="2"/>
              </a:rPr>
              <a:t>  cur=NULL</a:t>
            </a:r>
          </a:p>
          <a:p>
            <a:pPr marL="514350" indent="-514350">
              <a:lnSpc>
                <a:spcPts val="2700"/>
              </a:lnSpc>
              <a:spcAft>
                <a:spcPts val="0"/>
              </a:spcAft>
              <a:buFont typeface="Arial" pitchFamily="34" charset="0"/>
              <a:buAutoNum type="arabicPeriod" startAt="5"/>
              <a:defRPr/>
            </a:pPr>
            <a:r>
              <a:rPr lang="en-US" u="sng" dirty="0" smtClean="0">
                <a:latin typeface="Times New Roman" pitchFamily="18" charset="0"/>
                <a:cs typeface="Times New Roman" pitchFamily="18" charset="0"/>
                <a:sym typeface="Wingdings" pitchFamily="2" charset="2"/>
              </a:rPr>
              <a:t>cur</a:t>
            </a:r>
            <a:r>
              <a:rPr lang="en-US" u="sng" dirty="0">
                <a:latin typeface="Times New Roman" pitchFamily="18" charset="0"/>
                <a:cs typeface="Times New Roman" pitchFamily="18" charset="0"/>
                <a:sym typeface="Wingdings" pitchFamily="2" charset="2"/>
              </a:rPr>
              <a:t>==NULL, while loop not entered</a:t>
            </a:r>
          </a:p>
          <a:p>
            <a:pPr marL="514350" indent="-514350">
              <a:lnSpc>
                <a:spcPts val="2700"/>
              </a:lnSpc>
              <a:spcAft>
                <a:spcPts val="0"/>
              </a:spcAft>
              <a:buNone/>
              <a:defRPr/>
            </a:pPr>
            <a:r>
              <a:rPr lang="en-US" dirty="0">
                <a:latin typeface="Times New Roman" pitchFamily="18" charset="0"/>
                <a:cs typeface="Times New Roman" pitchFamily="18" charset="0"/>
                <a:sym typeface="Wingdings" pitchFamily="2" charset="2"/>
              </a:rPr>
              <a:t>Stack not empty</a:t>
            </a:r>
          </a:p>
          <a:p>
            <a:pPr marL="514350" indent="-514350">
              <a:lnSpc>
                <a:spcPts val="2700"/>
              </a:lnSpc>
              <a:spcAft>
                <a:spcPts val="0"/>
              </a:spcAft>
              <a:buNone/>
              <a:defRPr/>
            </a:pPr>
            <a:r>
              <a:rPr lang="en-US" dirty="0">
                <a:latin typeface="Times New Roman" pitchFamily="18" charset="0"/>
                <a:cs typeface="Times New Roman" pitchFamily="18" charset="0"/>
                <a:sym typeface="Wingdings" pitchFamily="2" charset="2"/>
              </a:rPr>
              <a:t>cur=</a:t>
            </a:r>
            <a:r>
              <a:rPr lang="en-US" dirty="0" err="1">
                <a:latin typeface="Times New Roman" pitchFamily="18" charset="0"/>
                <a:cs typeface="Times New Roman" pitchFamily="18" charset="0"/>
                <a:sym typeface="Wingdings" pitchFamily="2" charset="2"/>
              </a:rPr>
              <a:t>s.pop</a:t>
            </a:r>
            <a:r>
              <a:rPr lang="en-US" dirty="0">
                <a:latin typeface="Times New Roman" pitchFamily="18" charset="0"/>
                <a:cs typeface="Times New Roman" pitchFamily="18" charset="0"/>
                <a:sym typeface="Wingdings" pitchFamily="2" charset="2"/>
              </a:rPr>
              <a:t>( ); </a:t>
            </a:r>
            <a:r>
              <a:rPr lang="en-US" dirty="0" err="1">
                <a:latin typeface="Times New Roman" pitchFamily="18" charset="0"/>
                <a:cs typeface="Times New Roman" pitchFamily="18" charset="0"/>
                <a:sym typeface="Wingdings" pitchFamily="2" charset="2"/>
              </a:rPr>
              <a:t>i.e</a:t>
            </a:r>
            <a:r>
              <a:rPr lang="en-US" dirty="0">
                <a:latin typeface="Times New Roman" pitchFamily="18" charset="0"/>
                <a:cs typeface="Times New Roman" pitchFamily="18" charset="0"/>
                <a:sym typeface="Wingdings" pitchFamily="2" charset="2"/>
              </a:rPr>
              <a:t> cur=node 20 </a:t>
            </a:r>
          </a:p>
          <a:p>
            <a:pPr marL="514350" indent="-514350">
              <a:lnSpc>
                <a:spcPts val="2700"/>
              </a:lnSpc>
              <a:spcAft>
                <a:spcPts val="0"/>
              </a:spcAft>
              <a:buNone/>
              <a:defRPr/>
            </a:pPr>
            <a:r>
              <a:rPr lang="en-US" dirty="0">
                <a:latin typeface="Times New Roman" pitchFamily="18" charset="0"/>
                <a:cs typeface="Times New Roman" pitchFamily="18" charset="0"/>
              </a:rPr>
              <a:t>Print 20</a:t>
            </a:r>
          </a:p>
          <a:p>
            <a:pPr marL="514350" indent="-514350">
              <a:lnSpc>
                <a:spcPts val="2700"/>
              </a:lnSpc>
              <a:spcAft>
                <a:spcPts val="0"/>
              </a:spcAft>
              <a:buNone/>
              <a:defRPr/>
            </a:pPr>
            <a:r>
              <a:rPr lang="en-US" dirty="0">
                <a:latin typeface="Times New Roman" pitchFamily="18" charset="0"/>
                <a:cs typeface="Times New Roman" pitchFamily="18" charset="0"/>
              </a:rPr>
              <a:t>cur=</a:t>
            </a:r>
            <a:r>
              <a:rPr lang="en-US" dirty="0" err="1">
                <a:latin typeface="Times New Roman" pitchFamily="18" charset="0"/>
                <a:cs typeface="Times New Roman" pitchFamily="18" charset="0"/>
              </a:rPr>
              <a:t>cur</a:t>
            </a:r>
            <a:r>
              <a:rPr lang="en-US" dirty="0" err="1">
                <a:latin typeface="Times New Roman" pitchFamily="18" charset="0"/>
                <a:cs typeface="Times New Roman" pitchFamily="18" charset="0"/>
                <a:sym typeface="Wingdings" pitchFamily="2" charset="2"/>
              </a:rPr>
              <a:t>rlink</a:t>
            </a:r>
            <a:r>
              <a:rPr lang="en-US" dirty="0">
                <a:latin typeface="Times New Roman" pitchFamily="18" charset="0"/>
                <a:cs typeface="Times New Roman" pitchFamily="18" charset="0"/>
                <a:sym typeface="Wingdings" pitchFamily="2" charset="2"/>
              </a:rPr>
              <a:t>; </a:t>
            </a:r>
            <a:r>
              <a:rPr lang="en-US" dirty="0" err="1">
                <a:latin typeface="Times New Roman" pitchFamily="18" charset="0"/>
                <a:cs typeface="Times New Roman" pitchFamily="18" charset="0"/>
                <a:sym typeface="Wingdings" pitchFamily="2" charset="2"/>
              </a:rPr>
              <a:t>i.e</a:t>
            </a:r>
            <a:r>
              <a:rPr lang="en-US" dirty="0">
                <a:latin typeface="Times New Roman" pitchFamily="18" charset="0"/>
                <a:cs typeface="Times New Roman" pitchFamily="18" charset="0"/>
                <a:sym typeface="Wingdings" pitchFamily="2" charset="2"/>
              </a:rPr>
              <a:t> cur=30</a:t>
            </a:r>
            <a:endParaRPr lang="en-US" dirty="0">
              <a:latin typeface="Times New Roman" pitchFamily="18" charset="0"/>
              <a:cs typeface="Times New Roman" pitchFamily="18" charset="0"/>
            </a:endParaRPr>
          </a:p>
          <a:p>
            <a:pPr>
              <a:spcAft>
                <a:spcPts val="0"/>
              </a:spcAft>
              <a:buNone/>
              <a:defRPr/>
            </a:pPr>
            <a:endParaRPr lang="en-US" dirty="0">
              <a:latin typeface="Times New Roman" pitchFamily="18" charset="0"/>
              <a:cs typeface="Times New Roman" pitchFamily="18" charset="0"/>
            </a:endParaRPr>
          </a:p>
        </p:txBody>
      </p:sp>
      <p:sp>
        <p:nvSpPr>
          <p:cNvPr id="4" name="Rectangle 3"/>
          <p:cNvSpPr/>
          <p:nvPr/>
        </p:nvSpPr>
        <p:spPr>
          <a:xfrm>
            <a:off x="7924800" y="3048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5" name="Straight Connector 4"/>
          <p:cNvCxnSpPr/>
          <p:nvPr/>
        </p:nvCxnSpPr>
        <p:spPr>
          <a:xfrm>
            <a:off x="7924800" y="762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924800" y="1143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525" name="TextBox 6"/>
          <p:cNvSpPr txBox="1">
            <a:spLocks noChangeArrowheads="1"/>
          </p:cNvSpPr>
          <p:nvPr/>
        </p:nvSpPr>
        <p:spPr bwMode="auto">
          <a:xfrm>
            <a:off x="8305800" y="11239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7526" name="TextBox 7"/>
          <p:cNvSpPr txBox="1">
            <a:spLocks noChangeArrowheads="1"/>
          </p:cNvSpPr>
          <p:nvPr/>
        </p:nvSpPr>
        <p:spPr bwMode="auto">
          <a:xfrm>
            <a:off x="8305800" y="76358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07527" name="TextBox 8"/>
          <p:cNvSpPr txBox="1">
            <a:spLocks noChangeArrowheads="1"/>
          </p:cNvSpPr>
          <p:nvPr/>
        </p:nvSpPr>
        <p:spPr bwMode="auto">
          <a:xfrm>
            <a:off x="8305800" y="3810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5</a:t>
            </a:r>
            <a:r>
              <a:rPr lang="en-US">
                <a:latin typeface="Calibri" pitchFamily="34" charset="0"/>
              </a:rPr>
              <a:t> </a:t>
            </a:r>
          </a:p>
        </p:txBody>
      </p:sp>
      <p:sp>
        <p:nvSpPr>
          <p:cNvPr id="10" name="Rectangle 9"/>
          <p:cNvSpPr/>
          <p:nvPr/>
        </p:nvSpPr>
        <p:spPr>
          <a:xfrm>
            <a:off x="7924800" y="2817814"/>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1" name="Straight Connector 10"/>
          <p:cNvCxnSpPr/>
          <p:nvPr/>
        </p:nvCxnSpPr>
        <p:spPr>
          <a:xfrm>
            <a:off x="7924800" y="3275014"/>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924800" y="3656014"/>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531" name="TextBox 12"/>
          <p:cNvSpPr txBox="1">
            <a:spLocks noChangeArrowheads="1"/>
          </p:cNvSpPr>
          <p:nvPr/>
        </p:nvSpPr>
        <p:spPr bwMode="auto">
          <a:xfrm>
            <a:off x="8305800" y="36385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7532" name="TextBox 13"/>
          <p:cNvSpPr txBox="1">
            <a:spLocks noChangeArrowheads="1"/>
          </p:cNvSpPr>
          <p:nvPr/>
        </p:nvSpPr>
        <p:spPr bwMode="auto">
          <a:xfrm>
            <a:off x="8305800" y="32575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5" name="Rectangle 14"/>
          <p:cNvSpPr/>
          <p:nvPr/>
        </p:nvSpPr>
        <p:spPr>
          <a:xfrm>
            <a:off x="7924800" y="49530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6" name="Straight Connector 15"/>
          <p:cNvCxnSpPr/>
          <p:nvPr/>
        </p:nvCxnSpPr>
        <p:spPr>
          <a:xfrm>
            <a:off x="7924800" y="5410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924800" y="5791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536" name="TextBox 17"/>
          <p:cNvSpPr txBox="1">
            <a:spLocks noChangeArrowheads="1"/>
          </p:cNvSpPr>
          <p:nvPr/>
        </p:nvSpPr>
        <p:spPr bwMode="auto">
          <a:xfrm>
            <a:off x="8305800" y="577373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Tree>
    <p:extLst>
      <p:ext uri="{BB962C8B-B14F-4D97-AF65-F5344CB8AC3E}">
        <p14:creationId xmlns="" xmlns:p14="http://schemas.microsoft.com/office/powerpoint/2010/main" val="6902521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839200" cy="6553200"/>
          </a:xfrm>
        </p:spPr>
        <p:txBody>
          <a:bodyPr rtlCol="0">
            <a:noAutofit/>
          </a:bodyPr>
          <a:lstStyle/>
          <a:p>
            <a:pPr>
              <a:spcAft>
                <a:spcPts val="0"/>
              </a:spcAft>
              <a:buNone/>
              <a:defRPr/>
            </a:pPr>
            <a:r>
              <a:rPr lang="en-US" u="sng" dirty="0">
                <a:latin typeface="Times New Roman" pitchFamily="18" charset="0"/>
                <a:cs typeface="Times New Roman" pitchFamily="18" charset="0"/>
              </a:rPr>
              <a:t>6. While loop is entered</a:t>
            </a:r>
          </a:p>
          <a:p>
            <a:pPr>
              <a:lnSpc>
                <a:spcPts val="2700"/>
              </a:lnSpc>
              <a:spcAft>
                <a:spcPts val="0"/>
              </a:spcAft>
              <a:buNone/>
              <a:defRPr/>
            </a:pPr>
            <a:r>
              <a:rPr lang="en-US" dirty="0">
                <a:latin typeface="Times New Roman" pitchFamily="18" charset="0"/>
                <a:cs typeface="Times New Roman" pitchFamily="18" charset="0"/>
              </a:rPr>
              <a:t>Node 30 is pushed to stack</a:t>
            </a:r>
          </a:p>
          <a:p>
            <a:pPr>
              <a:lnSpc>
                <a:spcPts val="2700"/>
              </a:lnSpc>
              <a:spcAft>
                <a:spcPts val="0"/>
              </a:spcAft>
              <a:buNone/>
              <a:defRPr/>
            </a:pPr>
            <a:r>
              <a:rPr lang="en-US" dirty="0">
                <a:latin typeface="Times New Roman" pitchFamily="18" charset="0"/>
                <a:cs typeface="Times New Roman" pitchFamily="18" charset="0"/>
              </a:rPr>
              <a:t>Cur=</a:t>
            </a:r>
            <a:r>
              <a:rPr lang="en-US" dirty="0" err="1">
                <a:latin typeface="Times New Roman" pitchFamily="18" charset="0"/>
                <a:cs typeface="Times New Roman" pitchFamily="18" charset="0"/>
              </a:rPr>
              <a:t>cur</a:t>
            </a:r>
            <a:r>
              <a:rPr lang="en-US" dirty="0" err="1">
                <a:latin typeface="Times New Roman" pitchFamily="18" charset="0"/>
                <a:cs typeface="Times New Roman" pitchFamily="18" charset="0"/>
                <a:sym typeface="Wingdings" pitchFamily="2" charset="2"/>
              </a:rPr>
              <a:t>llink</a:t>
            </a:r>
            <a:r>
              <a:rPr lang="en-US" dirty="0">
                <a:latin typeface="Times New Roman" pitchFamily="18" charset="0"/>
                <a:cs typeface="Times New Roman" pitchFamily="18" charset="0"/>
                <a:sym typeface="Wingdings" pitchFamily="2" charset="2"/>
              </a:rPr>
              <a:t>; </a:t>
            </a:r>
            <a:r>
              <a:rPr lang="en-US" dirty="0" err="1">
                <a:latin typeface="Times New Roman" pitchFamily="18" charset="0"/>
                <a:cs typeface="Times New Roman" pitchFamily="18" charset="0"/>
                <a:sym typeface="Wingdings" pitchFamily="2" charset="2"/>
              </a:rPr>
              <a:t>i.e</a:t>
            </a:r>
            <a:r>
              <a:rPr lang="en-US" dirty="0">
                <a:latin typeface="Times New Roman" pitchFamily="18" charset="0"/>
                <a:cs typeface="Times New Roman" pitchFamily="18" charset="0"/>
                <a:sym typeface="Wingdings" pitchFamily="2" charset="2"/>
              </a:rPr>
              <a:t> cur=NULL</a:t>
            </a:r>
          </a:p>
          <a:p>
            <a:pPr>
              <a:spcAft>
                <a:spcPts val="0"/>
              </a:spcAft>
              <a:buNone/>
              <a:defRPr/>
            </a:pPr>
            <a:r>
              <a:rPr lang="en-US" u="sng" dirty="0" smtClean="0">
                <a:latin typeface="Times New Roman" pitchFamily="18" charset="0"/>
                <a:cs typeface="Times New Roman" pitchFamily="18" charset="0"/>
              </a:rPr>
              <a:t>7</a:t>
            </a:r>
            <a:r>
              <a:rPr lang="en-US" u="sng" dirty="0">
                <a:latin typeface="Times New Roman" pitchFamily="18" charset="0"/>
                <a:cs typeface="Times New Roman" pitchFamily="18" charset="0"/>
              </a:rPr>
              <a:t>. While loop terminates since cur==NULL</a:t>
            </a:r>
          </a:p>
          <a:p>
            <a:pPr>
              <a:lnSpc>
                <a:spcPts val="2700"/>
              </a:lnSpc>
              <a:spcAft>
                <a:spcPts val="0"/>
              </a:spcAft>
              <a:buNone/>
              <a:defRPr/>
            </a:pPr>
            <a:r>
              <a:rPr lang="en-US" dirty="0">
                <a:latin typeface="Times New Roman" pitchFamily="18" charset="0"/>
                <a:cs typeface="Times New Roman" pitchFamily="18" charset="0"/>
              </a:rPr>
              <a:t>Stack not empty</a:t>
            </a:r>
          </a:p>
          <a:p>
            <a:pPr marL="514350" indent="-514350">
              <a:lnSpc>
                <a:spcPts val="2700"/>
              </a:lnSpc>
              <a:spcAft>
                <a:spcPts val="0"/>
              </a:spcAft>
              <a:buNone/>
              <a:defRPr/>
            </a:pPr>
            <a:r>
              <a:rPr lang="en-US" dirty="0">
                <a:latin typeface="Times New Roman" pitchFamily="18" charset="0"/>
                <a:cs typeface="Times New Roman" pitchFamily="18" charset="0"/>
              </a:rPr>
              <a:t>cur=</a:t>
            </a:r>
            <a:r>
              <a:rPr lang="en-US" dirty="0" err="1">
                <a:latin typeface="Times New Roman" pitchFamily="18" charset="0"/>
                <a:cs typeface="Times New Roman" pitchFamily="18" charset="0"/>
              </a:rPr>
              <a:t>s.pop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cur=node 30;</a:t>
            </a:r>
          </a:p>
          <a:p>
            <a:pPr marL="514350" indent="-514350">
              <a:lnSpc>
                <a:spcPts val="2700"/>
              </a:lnSpc>
              <a:spcAft>
                <a:spcPts val="0"/>
              </a:spcAft>
              <a:buNone/>
              <a:defRPr/>
            </a:pPr>
            <a:r>
              <a:rPr lang="en-US" dirty="0">
                <a:latin typeface="Times New Roman" pitchFamily="18" charset="0"/>
                <a:cs typeface="Times New Roman" pitchFamily="18" charset="0"/>
              </a:rPr>
              <a:t>Print 30</a:t>
            </a:r>
          </a:p>
          <a:p>
            <a:pPr marL="514350" indent="-514350">
              <a:lnSpc>
                <a:spcPts val="2700"/>
              </a:lnSpc>
              <a:spcAft>
                <a:spcPts val="0"/>
              </a:spcAft>
              <a:buNone/>
              <a:defRPr/>
            </a:pPr>
            <a:r>
              <a:rPr lang="en-US" dirty="0">
                <a:latin typeface="Times New Roman" pitchFamily="18" charset="0"/>
                <a:cs typeface="Times New Roman" pitchFamily="18" charset="0"/>
              </a:rPr>
              <a:t>cur=</a:t>
            </a:r>
            <a:r>
              <a:rPr lang="en-US" dirty="0" err="1">
                <a:latin typeface="Times New Roman" pitchFamily="18" charset="0"/>
                <a:cs typeface="Times New Roman" pitchFamily="18" charset="0"/>
              </a:rPr>
              <a:t>cur</a:t>
            </a:r>
            <a:r>
              <a:rPr lang="en-US" dirty="0" err="1">
                <a:latin typeface="Times New Roman" pitchFamily="18" charset="0"/>
                <a:cs typeface="Times New Roman" pitchFamily="18" charset="0"/>
                <a:sym typeface="Wingdings" pitchFamily="2" charset="2"/>
              </a:rPr>
              <a:t>rlink</a:t>
            </a:r>
            <a:r>
              <a:rPr lang="en-US" dirty="0">
                <a:latin typeface="Times New Roman" pitchFamily="18" charset="0"/>
                <a:cs typeface="Times New Roman" pitchFamily="18" charset="0"/>
                <a:sym typeface="Wingdings" pitchFamily="2" charset="2"/>
              </a:rPr>
              <a:t>; </a:t>
            </a:r>
            <a:r>
              <a:rPr lang="en-US" dirty="0" err="1">
                <a:latin typeface="Times New Roman" pitchFamily="18" charset="0"/>
                <a:cs typeface="Times New Roman" pitchFamily="18" charset="0"/>
                <a:sym typeface="Wingdings" pitchFamily="2" charset="2"/>
              </a:rPr>
              <a:t>i.e</a:t>
            </a:r>
            <a:r>
              <a:rPr lang="en-US" dirty="0">
                <a:latin typeface="Times New Roman" pitchFamily="18" charset="0"/>
                <a:cs typeface="Times New Roman" pitchFamily="18" charset="0"/>
                <a:sym typeface="Wingdings" pitchFamily="2" charset="2"/>
              </a:rPr>
              <a:t>  cur=NULL</a:t>
            </a:r>
          </a:p>
          <a:p>
            <a:pPr marL="514350" indent="-514350">
              <a:lnSpc>
                <a:spcPts val="2700"/>
              </a:lnSpc>
              <a:spcAft>
                <a:spcPts val="0"/>
              </a:spcAft>
              <a:buNone/>
              <a:defRPr/>
            </a:pPr>
            <a:r>
              <a:rPr lang="en-US" u="sng" dirty="0" smtClean="0">
                <a:latin typeface="Times New Roman" pitchFamily="18" charset="0"/>
                <a:cs typeface="Times New Roman" pitchFamily="18" charset="0"/>
                <a:sym typeface="Wingdings" pitchFamily="2" charset="2"/>
              </a:rPr>
              <a:t>8</a:t>
            </a:r>
            <a:r>
              <a:rPr lang="en-US" u="sng" dirty="0">
                <a:latin typeface="Times New Roman" pitchFamily="18" charset="0"/>
                <a:cs typeface="Times New Roman" pitchFamily="18" charset="0"/>
                <a:sym typeface="Wingdings" pitchFamily="2" charset="2"/>
              </a:rPr>
              <a:t>.  cur==NULL, while loop not entered</a:t>
            </a:r>
          </a:p>
          <a:p>
            <a:pPr marL="514350" indent="-514350">
              <a:lnSpc>
                <a:spcPts val="2700"/>
              </a:lnSpc>
              <a:spcAft>
                <a:spcPts val="0"/>
              </a:spcAft>
              <a:buNone/>
              <a:defRPr/>
            </a:pPr>
            <a:r>
              <a:rPr lang="en-US" dirty="0">
                <a:latin typeface="Times New Roman" pitchFamily="18" charset="0"/>
                <a:cs typeface="Times New Roman" pitchFamily="18" charset="0"/>
                <a:sym typeface="Wingdings" pitchFamily="2" charset="2"/>
              </a:rPr>
              <a:t>Stack not empty</a:t>
            </a:r>
          </a:p>
          <a:p>
            <a:pPr marL="514350" indent="-514350">
              <a:lnSpc>
                <a:spcPts val="2700"/>
              </a:lnSpc>
              <a:spcAft>
                <a:spcPts val="0"/>
              </a:spcAft>
              <a:buNone/>
              <a:defRPr/>
            </a:pPr>
            <a:r>
              <a:rPr lang="en-US" dirty="0">
                <a:latin typeface="Times New Roman" pitchFamily="18" charset="0"/>
                <a:cs typeface="Times New Roman" pitchFamily="18" charset="0"/>
                <a:sym typeface="Wingdings" pitchFamily="2" charset="2"/>
              </a:rPr>
              <a:t>cur=</a:t>
            </a:r>
            <a:r>
              <a:rPr lang="en-US" dirty="0" err="1">
                <a:latin typeface="Times New Roman" pitchFamily="18" charset="0"/>
                <a:cs typeface="Times New Roman" pitchFamily="18" charset="0"/>
                <a:sym typeface="Wingdings" pitchFamily="2" charset="2"/>
              </a:rPr>
              <a:t>s.pop</a:t>
            </a:r>
            <a:r>
              <a:rPr lang="en-US" dirty="0">
                <a:latin typeface="Times New Roman" pitchFamily="18" charset="0"/>
                <a:cs typeface="Times New Roman" pitchFamily="18" charset="0"/>
                <a:sym typeface="Wingdings" pitchFamily="2" charset="2"/>
              </a:rPr>
              <a:t>( ); </a:t>
            </a:r>
            <a:r>
              <a:rPr lang="en-US" dirty="0" err="1">
                <a:latin typeface="Times New Roman" pitchFamily="18" charset="0"/>
                <a:cs typeface="Times New Roman" pitchFamily="18" charset="0"/>
                <a:sym typeface="Wingdings" pitchFamily="2" charset="2"/>
              </a:rPr>
              <a:t>i.e</a:t>
            </a:r>
            <a:r>
              <a:rPr lang="en-US" dirty="0">
                <a:latin typeface="Times New Roman" pitchFamily="18" charset="0"/>
                <a:cs typeface="Times New Roman" pitchFamily="18" charset="0"/>
                <a:sym typeface="Wingdings" pitchFamily="2" charset="2"/>
              </a:rPr>
              <a:t> cur=node 10 </a:t>
            </a:r>
          </a:p>
          <a:p>
            <a:pPr marL="514350" indent="-514350">
              <a:lnSpc>
                <a:spcPts val="2700"/>
              </a:lnSpc>
              <a:spcAft>
                <a:spcPts val="0"/>
              </a:spcAft>
              <a:buNone/>
              <a:defRPr/>
            </a:pPr>
            <a:r>
              <a:rPr lang="en-US" dirty="0">
                <a:latin typeface="Times New Roman" pitchFamily="18" charset="0"/>
                <a:cs typeface="Times New Roman" pitchFamily="18" charset="0"/>
                <a:sym typeface="Wingdings" pitchFamily="2" charset="2"/>
              </a:rPr>
              <a:t>Print 10</a:t>
            </a:r>
            <a:endParaRPr lang="en-US" dirty="0">
              <a:latin typeface="Times New Roman" pitchFamily="18" charset="0"/>
              <a:cs typeface="Times New Roman" pitchFamily="18" charset="0"/>
            </a:endParaRPr>
          </a:p>
          <a:p>
            <a:pPr marL="514350" indent="-514350">
              <a:lnSpc>
                <a:spcPts val="2700"/>
              </a:lnSpc>
              <a:spcAft>
                <a:spcPts val="0"/>
              </a:spcAft>
              <a:buNone/>
              <a:defRPr/>
            </a:pPr>
            <a:r>
              <a:rPr lang="en-US" dirty="0">
                <a:latin typeface="Times New Roman" pitchFamily="18" charset="0"/>
                <a:cs typeface="Times New Roman" pitchFamily="18" charset="0"/>
              </a:rPr>
              <a:t>cur=</a:t>
            </a:r>
            <a:r>
              <a:rPr lang="en-US" dirty="0" err="1">
                <a:latin typeface="Times New Roman" pitchFamily="18" charset="0"/>
                <a:cs typeface="Times New Roman" pitchFamily="18" charset="0"/>
              </a:rPr>
              <a:t>cur</a:t>
            </a:r>
            <a:r>
              <a:rPr lang="en-US" dirty="0" err="1">
                <a:latin typeface="Times New Roman" pitchFamily="18" charset="0"/>
                <a:cs typeface="Times New Roman" pitchFamily="18" charset="0"/>
                <a:sym typeface="Wingdings" pitchFamily="2" charset="2"/>
              </a:rPr>
              <a:t>rlink</a:t>
            </a:r>
            <a:r>
              <a:rPr lang="en-US" dirty="0">
                <a:latin typeface="Times New Roman" pitchFamily="18" charset="0"/>
                <a:cs typeface="Times New Roman" pitchFamily="18" charset="0"/>
                <a:sym typeface="Wingdings" pitchFamily="2" charset="2"/>
              </a:rPr>
              <a:t>; </a:t>
            </a:r>
            <a:r>
              <a:rPr lang="en-US" dirty="0" err="1">
                <a:latin typeface="Times New Roman" pitchFamily="18" charset="0"/>
                <a:cs typeface="Times New Roman" pitchFamily="18" charset="0"/>
                <a:sym typeface="Wingdings" pitchFamily="2" charset="2"/>
              </a:rPr>
              <a:t>i.e</a:t>
            </a:r>
            <a:r>
              <a:rPr lang="en-US" dirty="0">
                <a:latin typeface="Times New Roman" pitchFamily="18" charset="0"/>
                <a:cs typeface="Times New Roman" pitchFamily="18" charset="0"/>
                <a:sym typeface="Wingdings" pitchFamily="2" charset="2"/>
              </a:rPr>
              <a:t> cur=40</a:t>
            </a:r>
            <a:endParaRPr lang="en-US" dirty="0">
              <a:latin typeface="Times New Roman" pitchFamily="18" charset="0"/>
              <a:cs typeface="Times New Roman" pitchFamily="18" charset="0"/>
            </a:endParaRPr>
          </a:p>
          <a:p>
            <a:pPr marL="514350" indent="-514350">
              <a:lnSpc>
                <a:spcPts val="2700"/>
              </a:lnSpc>
              <a:spcAft>
                <a:spcPts val="0"/>
              </a:spcAft>
              <a:buNone/>
              <a:defRPr/>
            </a:pPr>
            <a:endParaRPr lang="en-US" dirty="0">
              <a:latin typeface="Times New Roman" pitchFamily="18" charset="0"/>
              <a:cs typeface="Times New Roman" pitchFamily="18" charset="0"/>
              <a:sym typeface="Wingdings" pitchFamily="2" charset="2"/>
            </a:endParaRPr>
          </a:p>
          <a:p>
            <a:pPr>
              <a:spcAft>
                <a:spcPts val="0"/>
              </a:spcAft>
              <a:buNone/>
              <a:defRPr/>
            </a:pPr>
            <a:endParaRPr lang="en-US" dirty="0">
              <a:latin typeface="Times New Roman" pitchFamily="18" charset="0"/>
              <a:cs typeface="Times New Roman" pitchFamily="18" charset="0"/>
            </a:endParaRPr>
          </a:p>
        </p:txBody>
      </p:sp>
      <p:sp>
        <p:nvSpPr>
          <p:cNvPr id="4" name="Rectangle 3"/>
          <p:cNvSpPr/>
          <p:nvPr/>
        </p:nvSpPr>
        <p:spPr>
          <a:xfrm>
            <a:off x="7924800" y="1524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5" name="Straight Connector 4"/>
          <p:cNvCxnSpPr/>
          <p:nvPr/>
        </p:nvCxnSpPr>
        <p:spPr>
          <a:xfrm>
            <a:off x="7924800" y="6096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924800" y="9906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549" name="TextBox 6"/>
          <p:cNvSpPr txBox="1">
            <a:spLocks noChangeArrowheads="1"/>
          </p:cNvSpPr>
          <p:nvPr/>
        </p:nvSpPr>
        <p:spPr bwMode="auto">
          <a:xfrm>
            <a:off x="8305800" y="97313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8550" name="TextBox 7"/>
          <p:cNvSpPr txBox="1">
            <a:spLocks noChangeArrowheads="1"/>
          </p:cNvSpPr>
          <p:nvPr/>
        </p:nvSpPr>
        <p:spPr bwMode="auto">
          <a:xfrm>
            <a:off x="8305800" y="6096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30</a:t>
            </a:r>
            <a:r>
              <a:rPr lang="en-US">
                <a:latin typeface="Calibri" pitchFamily="34" charset="0"/>
              </a:rPr>
              <a:t> </a:t>
            </a:r>
          </a:p>
        </p:txBody>
      </p:sp>
      <p:sp>
        <p:nvSpPr>
          <p:cNvPr id="9" name="Rectangle 8"/>
          <p:cNvSpPr/>
          <p:nvPr/>
        </p:nvSpPr>
        <p:spPr>
          <a:xfrm>
            <a:off x="8534400" y="25908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0" name="Straight Connector 9"/>
          <p:cNvCxnSpPr/>
          <p:nvPr/>
        </p:nvCxnSpPr>
        <p:spPr>
          <a:xfrm>
            <a:off x="8534400" y="3048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534400" y="3429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554" name="TextBox 11"/>
          <p:cNvSpPr txBox="1">
            <a:spLocks noChangeArrowheads="1"/>
          </p:cNvSpPr>
          <p:nvPr/>
        </p:nvSpPr>
        <p:spPr bwMode="auto">
          <a:xfrm>
            <a:off x="8915400" y="341153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Rectangle 13"/>
          <p:cNvSpPr/>
          <p:nvPr/>
        </p:nvSpPr>
        <p:spPr>
          <a:xfrm>
            <a:off x="8534400" y="5103814"/>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5" name="Straight Connector 14"/>
          <p:cNvCxnSpPr/>
          <p:nvPr/>
        </p:nvCxnSpPr>
        <p:spPr>
          <a:xfrm>
            <a:off x="8534400" y="5561014"/>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534400" y="5942014"/>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410026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763000" cy="6477000"/>
          </a:xfrm>
        </p:spPr>
        <p:txBody>
          <a:bodyPr rtlCol="0">
            <a:normAutofit/>
          </a:bodyPr>
          <a:lstStyle/>
          <a:p>
            <a:pPr>
              <a:spcAft>
                <a:spcPts val="0"/>
              </a:spcAft>
              <a:buNone/>
              <a:defRPr/>
            </a:pPr>
            <a:r>
              <a:rPr lang="en-US" sz="2800" u="sng" dirty="0">
                <a:latin typeface="Times New Roman" pitchFamily="18" charset="0"/>
                <a:cs typeface="Times New Roman" pitchFamily="18" charset="0"/>
              </a:rPr>
              <a:t>9. While loop is entered</a:t>
            </a:r>
          </a:p>
          <a:p>
            <a:pPr>
              <a:lnSpc>
                <a:spcPts val="2700"/>
              </a:lnSpc>
              <a:spcAft>
                <a:spcPts val="0"/>
              </a:spcAft>
              <a:buNone/>
              <a:defRPr/>
            </a:pPr>
            <a:r>
              <a:rPr lang="en-US" sz="2800" dirty="0">
                <a:latin typeface="Times New Roman" pitchFamily="18" charset="0"/>
                <a:cs typeface="Times New Roman" pitchFamily="18" charset="0"/>
              </a:rPr>
              <a:t>Node 40 is pushed to stack</a:t>
            </a:r>
          </a:p>
          <a:p>
            <a:pPr>
              <a:lnSpc>
                <a:spcPts val="2700"/>
              </a:lnSpc>
              <a:spcAft>
                <a:spcPts val="0"/>
              </a:spcAft>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llink</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cur=NULL</a:t>
            </a:r>
          </a:p>
          <a:p>
            <a:pPr>
              <a:lnSpc>
                <a:spcPts val="2700"/>
              </a:lnSpc>
              <a:spcAft>
                <a:spcPts val="0"/>
              </a:spcAft>
              <a:buNone/>
              <a:defRPr/>
            </a:pPr>
            <a:endParaRPr lang="en-US" sz="2800" dirty="0">
              <a:latin typeface="Times New Roman" pitchFamily="18" charset="0"/>
              <a:cs typeface="Times New Roman" pitchFamily="18" charset="0"/>
              <a:sym typeface="Wingdings" pitchFamily="2" charset="2"/>
            </a:endParaRPr>
          </a:p>
          <a:p>
            <a:pPr>
              <a:spcAft>
                <a:spcPts val="0"/>
              </a:spcAft>
              <a:buNone/>
              <a:defRPr/>
            </a:pPr>
            <a:r>
              <a:rPr lang="en-US" sz="2800" u="sng" dirty="0">
                <a:latin typeface="Times New Roman" pitchFamily="18" charset="0"/>
                <a:cs typeface="Times New Roman" pitchFamily="18" charset="0"/>
              </a:rPr>
              <a:t>10. While loop terminates since cur==NULL</a:t>
            </a:r>
          </a:p>
          <a:p>
            <a:pPr>
              <a:lnSpc>
                <a:spcPts val="2700"/>
              </a:lnSpc>
              <a:spcAft>
                <a:spcPts val="0"/>
              </a:spcAft>
              <a:buNone/>
              <a:defRPr/>
            </a:pPr>
            <a:r>
              <a:rPr lang="en-US" sz="2800" dirty="0">
                <a:latin typeface="Times New Roman" pitchFamily="18" charset="0"/>
                <a:cs typeface="Times New Roman" pitchFamily="18" charset="0"/>
              </a:rPr>
              <a:t>Stack not empty</a:t>
            </a:r>
          </a:p>
          <a:p>
            <a:pPr marL="514350" indent="-514350">
              <a:lnSpc>
                <a:spcPts val="2700"/>
              </a:lnSpc>
              <a:spcAft>
                <a:spcPts val="0"/>
              </a:spcAft>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s.pop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cur=node 40;</a:t>
            </a:r>
          </a:p>
          <a:p>
            <a:pPr marL="514350" indent="-514350">
              <a:lnSpc>
                <a:spcPts val="2700"/>
              </a:lnSpc>
              <a:spcAft>
                <a:spcPts val="0"/>
              </a:spcAft>
              <a:buNone/>
              <a:defRPr/>
            </a:pPr>
            <a:r>
              <a:rPr lang="en-US" sz="2800" dirty="0">
                <a:latin typeface="Times New Roman" pitchFamily="18" charset="0"/>
                <a:cs typeface="Times New Roman" pitchFamily="18" charset="0"/>
              </a:rPr>
              <a:t>Print 40</a:t>
            </a:r>
          </a:p>
          <a:p>
            <a:pPr marL="514350" indent="-514350">
              <a:lnSpc>
                <a:spcPts val="2700"/>
              </a:lnSpc>
              <a:spcAft>
                <a:spcPts val="0"/>
              </a:spcAft>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rlink</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cur=NULL</a:t>
            </a:r>
          </a:p>
          <a:p>
            <a:pPr marL="514350" indent="-514350">
              <a:lnSpc>
                <a:spcPts val="2700"/>
              </a:lnSpc>
              <a:spcAft>
                <a:spcPts val="0"/>
              </a:spcAft>
              <a:buNone/>
              <a:defRPr/>
            </a:pPr>
            <a:endParaRPr lang="en-US" sz="2800" dirty="0">
              <a:latin typeface="Times New Roman" pitchFamily="18" charset="0"/>
              <a:cs typeface="Times New Roman" pitchFamily="18" charset="0"/>
              <a:sym typeface="Wingdings" pitchFamily="2" charset="2"/>
            </a:endParaRPr>
          </a:p>
          <a:p>
            <a:pPr marL="514350" indent="-514350">
              <a:lnSpc>
                <a:spcPts val="2700"/>
              </a:lnSpc>
              <a:spcAft>
                <a:spcPts val="0"/>
              </a:spcAft>
              <a:buNone/>
              <a:defRPr/>
            </a:pPr>
            <a:r>
              <a:rPr lang="en-US" sz="2800" u="sng" dirty="0">
                <a:latin typeface="Times New Roman" pitchFamily="18" charset="0"/>
                <a:cs typeface="Times New Roman" pitchFamily="18" charset="0"/>
                <a:sym typeface="Wingdings" pitchFamily="2" charset="2"/>
              </a:rPr>
              <a:t>11. cur==NULL and stack empty</a:t>
            </a:r>
          </a:p>
          <a:p>
            <a:pPr marL="514350" indent="-514350">
              <a:lnSpc>
                <a:spcPts val="2700"/>
              </a:lnSpc>
              <a:spcAft>
                <a:spcPts val="0"/>
              </a:spcAft>
              <a:buNone/>
              <a:defRPr/>
            </a:pPr>
            <a:r>
              <a:rPr lang="en-US" sz="2800" dirty="0">
                <a:latin typeface="Times New Roman" pitchFamily="18" charset="0"/>
                <a:cs typeface="Times New Roman" pitchFamily="18" charset="0"/>
                <a:sym typeface="Wingdings" pitchFamily="2" charset="2"/>
              </a:rPr>
              <a:t> return </a:t>
            </a:r>
          </a:p>
          <a:p>
            <a:pPr marL="514350" indent="-514350">
              <a:lnSpc>
                <a:spcPts val="2700"/>
              </a:lnSpc>
              <a:spcAft>
                <a:spcPts val="0"/>
              </a:spcAft>
              <a:buNone/>
              <a:defRPr/>
            </a:pPr>
            <a:endParaRPr lang="en-US" sz="2800" dirty="0">
              <a:latin typeface="Times New Roman" pitchFamily="18" charset="0"/>
              <a:cs typeface="Times New Roman" pitchFamily="18" charset="0"/>
              <a:sym typeface="Wingdings" pitchFamily="2" charset="2"/>
            </a:endParaRPr>
          </a:p>
          <a:p>
            <a:pPr marL="514350" indent="-514350">
              <a:lnSpc>
                <a:spcPts val="2700"/>
              </a:lnSpc>
              <a:spcAft>
                <a:spcPts val="0"/>
              </a:spcAft>
              <a:buNone/>
              <a:defRPr/>
            </a:pPr>
            <a:r>
              <a:rPr lang="en-US" sz="2800" dirty="0">
                <a:latin typeface="Times New Roman" pitchFamily="18" charset="0"/>
                <a:cs typeface="Times New Roman" pitchFamily="18" charset="0"/>
                <a:sym typeface="Wingdings" pitchFamily="2" charset="2"/>
              </a:rPr>
              <a:t>Hence elements printed are: 5 20 30 10 40</a:t>
            </a:r>
          </a:p>
          <a:p>
            <a:pPr>
              <a:lnSpc>
                <a:spcPts val="2700"/>
              </a:lnSpc>
              <a:spcAft>
                <a:spcPts val="0"/>
              </a:spcAft>
              <a:buNone/>
              <a:defRPr/>
            </a:pPr>
            <a:endParaRPr lang="en-US" sz="2800" dirty="0">
              <a:latin typeface="Times New Roman" pitchFamily="18" charset="0"/>
              <a:cs typeface="Times New Roman" pitchFamily="18" charset="0"/>
            </a:endParaRPr>
          </a:p>
        </p:txBody>
      </p:sp>
      <p:sp>
        <p:nvSpPr>
          <p:cNvPr id="4" name="Rectangle 3"/>
          <p:cNvSpPr/>
          <p:nvPr/>
        </p:nvSpPr>
        <p:spPr>
          <a:xfrm>
            <a:off x="7924800" y="227014"/>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5" name="Straight Connector 4"/>
          <p:cNvCxnSpPr/>
          <p:nvPr/>
        </p:nvCxnSpPr>
        <p:spPr>
          <a:xfrm>
            <a:off x="7924800" y="684214"/>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924800" y="1065214"/>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573" name="TextBox 6"/>
          <p:cNvSpPr txBox="1">
            <a:spLocks noChangeArrowheads="1"/>
          </p:cNvSpPr>
          <p:nvPr/>
        </p:nvSpPr>
        <p:spPr bwMode="auto">
          <a:xfrm>
            <a:off x="8305800" y="10477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sp>
        <p:nvSpPr>
          <p:cNvPr id="8" name="Rectangle 7"/>
          <p:cNvSpPr/>
          <p:nvPr/>
        </p:nvSpPr>
        <p:spPr>
          <a:xfrm>
            <a:off x="8610600" y="27432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9" name="Straight Connector 8"/>
          <p:cNvCxnSpPr/>
          <p:nvPr/>
        </p:nvCxnSpPr>
        <p:spPr>
          <a:xfrm>
            <a:off x="8610600" y="3200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610600" y="3581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8655976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Content Placeholder 2"/>
          <p:cNvSpPr>
            <a:spLocks noGrp="1"/>
          </p:cNvSpPr>
          <p:nvPr>
            <p:ph idx="1"/>
          </p:nvPr>
        </p:nvSpPr>
        <p:spPr>
          <a:xfrm>
            <a:off x="1676400" y="152400"/>
            <a:ext cx="8839200" cy="6477000"/>
          </a:xfrm>
        </p:spPr>
        <p:txBody>
          <a:bodyPr>
            <a:normAutofit/>
          </a:bodyPr>
          <a:lstStyle/>
          <a:p>
            <a:pPr>
              <a:buFont typeface="Arial" charset="0"/>
              <a:buNone/>
            </a:pPr>
            <a:r>
              <a:rPr lang="en-US" sz="2800" u="sng">
                <a:latin typeface="Times New Roman" pitchFamily="18" charset="0"/>
                <a:cs typeface="Times New Roman" pitchFamily="18" charset="0"/>
              </a:rPr>
              <a:t>Iterative postorder traversal</a:t>
            </a:r>
          </a:p>
          <a:p>
            <a:r>
              <a:rPr lang="en-US" sz="2800">
                <a:latin typeface="Times New Roman" pitchFamily="18" charset="0"/>
                <a:cs typeface="Times New Roman" pitchFamily="18" charset="0"/>
              </a:rPr>
              <a:t>Here a flag variable to keep track of traversing. Flag is associated with each node. Flag==-1 indicates that traversing right subtree of that node is over.</a:t>
            </a:r>
          </a:p>
          <a:p>
            <a:pPr>
              <a:buFont typeface="Arial" charset="0"/>
              <a:buNone/>
            </a:pPr>
            <a:r>
              <a:rPr lang="en-US" sz="2800">
                <a:latin typeface="Times New Roman" pitchFamily="18" charset="0"/>
                <a:cs typeface="Times New Roman" pitchFamily="18" charset="0"/>
              </a:rPr>
              <a:t>Algorithm:</a:t>
            </a:r>
          </a:p>
          <a:p>
            <a:r>
              <a:rPr lang="en-US" sz="2800">
                <a:latin typeface="Times New Roman" pitchFamily="18" charset="0"/>
                <a:cs typeface="Times New Roman" pitchFamily="18" charset="0"/>
              </a:rPr>
              <a:t>Traverse left and push the nodes to stack with their flags set to 1, until NULL is reached.</a:t>
            </a:r>
          </a:p>
          <a:p>
            <a:r>
              <a:rPr lang="en-US" sz="2800">
                <a:latin typeface="Times New Roman" pitchFamily="18" charset="0"/>
                <a:cs typeface="Times New Roman" pitchFamily="18" charset="0"/>
              </a:rPr>
              <a:t>Then flag of current node is set to -1 and its right subtree is traversed. Flag is set to -1 to indicate that traversing right subtree of that node is over.</a:t>
            </a:r>
          </a:p>
          <a:p>
            <a:r>
              <a:rPr lang="en-US" sz="2800">
                <a:latin typeface="Times New Roman" pitchFamily="18" charset="0"/>
                <a:cs typeface="Times New Roman" pitchFamily="18" charset="0"/>
              </a:rPr>
              <a:t>Hence is flag is -1, it means traversing right subtree of that node is over and you can print the item. if flag is not –ve, traversing right is not done, hence traverse right.      </a:t>
            </a:r>
          </a:p>
        </p:txBody>
      </p:sp>
    </p:spTree>
    <p:extLst>
      <p:ext uri="{BB962C8B-B14F-4D97-AF65-F5344CB8AC3E}">
        <p14:creationId xmlns="" xmlns:p14="http://schemas.microsoft.com/office/powerpoint/2010/main" val="26099687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839200" cy="6477000"/>
          </a:xfrm>
        </p:spPr>
        <p:txBody>
          <a:bodyPr rtlCol="0">
            <a:normAutofit fontScale="85000" lnSpcReduction="20000"/>
          </a:bodyPr>
          <a:lstStyle/>
          <a:p>
            <a:pPr>
              <a:spcAft>
                <a:spcPts val="0"/>
              </a:spcAft>
              <a:buNone/>
              <a:defRPr/>
            </a:pPr>
            <a:r>
              <a:rPr lang="en-US" sz="2800" dirty="0">
                <a:latin typeface="Times New Roman" pitchFamily="18" charset="0"/>
                <a:cs typeface="Times New Roman" pitchFamily="18" charset="0"/>
              </a:rPr>
              <a:t>/*function for iterative </a:t>
            </a:r>
            <a:r>
              <a:rPr lang="en-US" sz="2800" dirty="0" err="1">
                <a:latin typeface="Times New Roman" pitchFamily="18" charset="0"/>
                <a:cs typeface="Times New Roman" pitchFamily="18" charset="0"/>
              </a:rPr>
              <a:t>postorder</a:t>
            </a:r>
            <a:r>
              <a:rPr lang="en-US" sz="2800" dirty="0">
                <a:latin typeface="Times New Roman" pitchFamily="18" charset="0"/>
                <a:cs typeface="Times New Roman" pitchFamily="18" charset="0"/>
              </a:rPr>
              <a:t> traversal*/</a:t>
            </a:r>
          </a:p>
          <a:p>
            <a:pPr>
              <a:spcAft>
                <a:spcPts val="0"/>
              </a:spcAft>
              <a:buNone/>
              <a:defRPr/>
            </a:pPr>
            <a:r>
              <a:rPr lang="en-US" sz="2800" dirty="0">
                <a:latin typeface="Times New Roman" pitchFamily="18" charset="0"/>
                <a:cs typeface="Times New Roman" pitchFamily="18" charset="0"/>
              </a:rPr>
              <a:t>Void </a:t>
            </a:r>
            <a:r>
              <a:rPr lang="en-US" sz="2800" dirty="0" err="1">
                <a:latin typeface="Times New Roman" pitchFamily="18" charset="0"/>
                <a:cs typeface="Times New Roman" pitchFamily="18" charset="0"/>
              </a:rPr>
              <a:t>postorder</a:t>
            </a:r>
            <a:r>
              <a:rPr lang="en-US" sz="2800" dirty="0">
                <a:latin typeface="Times New Roman" pitchFamily="18" charset="0"/>
                <a:cs typeface="Times New Roman" pitchFamily="18" charset="0"/>
              </a:rPr>
              <a:t>(NODEPTR root)</a:t>
            </a:r>
          </a:p>
          <a:p>
            <a:pPr>
              <a:spcAft>
                <a:spcPts val="0"/>
              </a:spcAft>
              <a:buNone/>
              <a:defRPr/>
            </a:pPr>
            <a:r>
              <a:rPr lang="en-US" sz="2800" dirty="0">
                <a:latin typeface="Times New Roman" pitchFamily="18" charset="0"/>
                <a:cs typeface="Times New Roman" pitchFamily="18" charset="0"/>
              </a:rPr>
              <a:t>{</a:t>
            </a:r>
          </a:p>
          <a:p>
            <a:pPr>
              <a:spcAft>
                <a:spcPts val="0"/>
              </a:spcAft>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struct</a:t>
            </a:r>
            <a:r>
              <a:rPr lang="en-US" sz="2800" dirty="0">
                <a:latin typeface="Times New Roman" pitchFamily="18" charset="0"/>
                <a:cs typeface="Times New Roman" pitchFamily="18" charset="0"/>
              </a:rPr>
              <a:t> record</a:t>
            </a:r>
          </a:p>
          <a:p>
            <a:pPr>
              <a:spcAft>
                <a:spcPts val="0"/>
              </a:spcAft>
              <a:buNone/>
              <a:defRPr/>
            </a:pPr>
            <a:r>
              <a:rPr lang="en-US" sz="2800" dirty="0">
                <a:latin typeface="Times New Roman" pitchFamily="18" charset="0"/>
                <a:cs typeface="Times New Roman" pitchFamily="18" charset="0"/>
              </a:rPr>
              <a:t>	{</a:t>
            </a:r>
          </a:p>
          <a:p>
            <a:pPr>
              <a:spcAft>
                <a:spcPts val="0"/>
              </a:spcAft>
              <a:buNone/>
              <a:defRPr/>
            </a:pPr>
            <a:r>
              <a:rPr lang="en-US" sz="2800" dirty="0">
                <a:latin typeface="Times New Roman" pitchFamily="18" charset="0"/>
                <a:cs typeface="Times New Roman" pitchFamily="18" charset="0"/>
              </a:rPr>
              <a:t>		NODEPTR node;</a:t>
            </a:r>
          </a:p>
          <a:p>
            <a:pPr>
              <a:spcAft>
                <a:spcPts val="0"/>
              </a:spcAft>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flag;</a:t>
            </a:r>
          </a:p>
          <a:p>
            <a:pPr>
              <a:spcAft>
                <a:spcPts val="0"/>
              </a:spcAft>
              <a:buNone/>
              <a:defRPr/>
            </a:pPr>
            <a:r>
              <a:rPr lang="en-US" sz="2800" dirty="0">
                <a:latin typeface="Times New Roman" pitchFamily="18" charset="0"/>
                <a:cs typeface="Times New Roman" pitchFamily="18" charset="0"/>
              </a:rPr>
              <a:t>	}; </a:t>
            </a:r>
          </a:p>
          <a:p>
            <a:pPr>
              <a:spcAft>
                <a:spcPts val="0"/>
              </a:spcAft>
              <a:buNone/>
              <a:defRPr/>
            </a:pPr>
            <a:r>
              <a:rPr lang="en-US" sz="2800" dirty="0">
                <a:latin typeface="Times New Roman" pitchFamily="18" charset="0"/>
                <a:cs typeface="Times New Roman" pitchFamily="18" charset="0"/>
              </a:rPr>
              <a:t>	record r;</a:t>
            </a:r>
          </a:p>
          <a:p>
            <a:pPr>
              <a:spcAft>
                <a:spcPts val="0"/>
              </a:spcAft>
              <a:buNone/>
              <a:defRPr/>
            </a:pPr>
            <a:r>
              <a:rPr lang="en-US" sz="2800" dirty="0">
                <a:latin typeface="Times New Roman" pitchFamily="18" charset="0"/>
                <a:cs typeface="Times New Roman" pitchFamily="18" charset="0"/>
              </a:rPr>
              <a:t>	NODEPTR cur;</a:t>
            </a:r>
          </a:p>
          <a:p>
            <a:pPr>
              <a:spcAft>
                <a:spcPts val="0"/>
              </a:spcAft>
              <a:buNone/>
              <a:defRPr/>
            </a:pPr>
            <a:r>
              <a:rPr lang="en-US" sz="2800" dirty="0">
                <a:latin typeface="Times New Roman" pitchFamily="18" charset="0"/>
                <a:cs typeface="Times New Roman" pitchFamily="18" charset="0"/>
              </a:rPr>
              <a:t>	stack&lt;record&gt; s;</a:t>
            </a:r>
          </a:p>
          <a:p>
            <a:pPr>
              <a:spcAft>
                <a:spcPts val="0"/>
              </a:spcAft>
              <a:buNone/>
              <a:defRPr/>
            </a:pPr>
            <a:r>
              <a:rPr lang="en-US" sz="2800" dirty="0">
                <a:latin typeface="Times New Roman" pitchFamily="18" charset="0"/>
                <a:cs typeface="Times New Roman" pitchFamily="18" charset="0"/>
              </a:rPr>
              <a:t>	if(root==NULL)</a:t>
            </a:r>
          </a:p>
          <a:p>
            <a:pPr>
              <a:spcAft>
                <a:spcPts val="0"/>
              </a:spcAft>
              <a:buNone/>
              <a:defRPr/>
            </a:pPr>
            <a:r>
              <a:rPr lang="en-US" sz="2800" dirty="0">
                <a:latin typeface="Times New Roman" pitchFamily="18" charset="0"/>
                <a:cs typeface="Times New Roman" pitchFamily="18" charset="0"/>
              </a:rPr>
              <a:t>	{</a:t>
            </a:r>
          </a:p>
          <a:p>
            <a:pPr>
              <a:spcAft>
                <a:spcPts val="0"/>
              </a:spcAft>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cout</a:t>
            </a:r>
            <a:r>
              <a:rPr lang="en-US" sz="2800" dirty="0">
                <a:latin typeface="Times New Roman" pitchFamily="18" charset="0"/>
                <a:cs typeface="Times New Roman" pitchFamily="18" charset="0"/>
              </a:rPr>
              <a:t>&lt;&lt;“tree is empty”;</a:t>
            </a:r>
          </a:p>
          <a:p>
            <a:pPr>
              <a:spcAft>
                <a:spcPts val="0"/>
              </a:spcAft>
              <a:buNone/>
              <a:defRPr/>
            </a:pPr>
            <a:r>
              <a:rPr lang="en-US" sz="2800" dirty="0">
                <a:latin typeface="Times New Roman" pitchFamily="18" charset="0"/>
                <a:cs typeface="Times New Roman" pitchFamily="18" charset="0"/>
              </a:rPr>
              <a:t>		return;</a:t>
            </a:r>
          </a:p>
          <a:p>
            <a:pPr>
              <a:spcAft>
                <a:spcPts val="0"/>
              </a:spcAft>
              <a:buNone/>
              <a:defRPr/>
            </a:pPr>
            <a:r>
              <a:rPr lang="en-US" sz="2800" dirty="0">
                <a:latin typeface="Times New Roman" pitchFamily="18" charset="0"/>
                <a:cs typeface="Times New Roman" pitchFamily="18" charset="0"/>
              </a:rPr>
              <a:t>	}</a:t>
            </a:r>
          </a:p>
          <a:p>
            <a:pPr>
              <a:spcAft>
                <a:spcPts val="0"/>
              </a:spcAft>
              <a:buNone/>
              <a:defRPr/>
            </a:pP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2368080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Content Placeholder 2"/>
          <p:cNvSpPr>
            <a:spLocks noGrp="1"/>
          </p:cNvSpPr>
          <p:nvPr>
            <p:ph idx="1"/>
          </p:nvPr>
        </p:nvSpPr>
        <p:spPr>
          <a:xfrm>
            <a:off x="1676400" y="228600"/>
            <a:ext cx="8839200" cy="6553200"/>
          </a:xfrm>
        </p:spPr>
        <p:txBody>
          <a:bodyPr>
            <a:normAutofit/>
          </a:bodyPr>
          <a:lstStyle/>
          <a:p>
            <a:pPr>
              <a:buFont typeface="Arial" charset="0"/>
              <a:buNone/>
            </a:pPr>
            <a:r>
              <a:rPr lang="en-US" sz="2800" u="sng" dirty="0">
                <a:latin typeface="Times New Roman" pitchFamily="18" charset="0"/>
                <a:cs typeface="Times New Roman" pitchFamily="18" charset="0"/>
              </a:rPr>
              <a:t>Left </a:t>
            </a:r>
            <a:r>
              <a:rPr lang="en-US" sz="2800" u="sng" dirty="0" err="1">
                <a:latin typeface="Times New Roman" pitchFamily="18" charset="0"/>
                <a:cs typeface="Times New Roman" pitchFamily="18" charset="0"/>
              </a:rPr>
              <a:t>subtree</a:t>
            </a:r>
            <a:r>
              <a:rPr lang="en-US" sz="2800" u="sng" dirty="0">
                <a:latin typeface="Times New Roman" pitchFamily="18" charset="0"/>
                <a:cs typeface="Times New Roman" pitchFamily="18" charset="0"/>
              </a:rPr>
              <a:t> and right </a:t>
            </a:r>
            <a:r>
              <a:rPr lang="en-US" sz="2800" u="sng" dirty="0" err="1">
                <a:latin typeface="Times New Roman" pitchFamily="18" charset="0"/>
                <a:cs typeface="Times New Roman" pitchFamily="18" charset="0"/>
              </a:rPr>
              <a:t>subtree</a:t>
            </a:r>
            <a:r>
              <a:rPr lang="en-US" sz="2800" u="sng" dirty="0">
                <a:latin typeface="Times New Roman" pitchFamily="18" charset="0"/>
                <a:cs typeface="Times New Roman" pitchFamily="18" charset="0"/>
              </a:rPr>
              <a:t> of a node:</a:t>
            </a:r>
          </a:p>
          <a:p>
            <a:r>
              <a:rPr lang="en-US" sz="2800" dirty="0">
                <a:latin typeface="Times New Roman" pitchFamily="18" charset="0"/>
                <a:cs typeface="Times New Roman" pitchFamily="18" charset="0"/>
              </a:rPr>
              <a:t>All nodes that are all left descendants of a node form the left </a:t>
            </a:r>
            <a:r>
              <a:rPr lang="en-US" sz="2800" dirty="0" err="1">
                <a:latin typeface="Times New Roman" pitchFamily="18" charset="0"/>
                <a:cs typeface="Times New Roman" pitchFamily="18" charset="0"/>
              </a:rPr>
              <a:t>subtree</a:t>
            </a:r>
            <a:r>
              <a:rPr lang="en-US" sz="2800" dirty="0">
                <a:latin typeface="Times New Roman" pitchFamily="18" charset="0"/>
                <a:cs typeface="Times New Roman" pitchFamily="18" charset="0"/>
              </a:rPr>
              <a:t> of that node.																																																		</a:t>
            </a:r>
          </a:p>
          <a:p>
            <a:pPr>
              <a:buFont typeface="Arial" charset="0"/>
              <a:buNone/>
            </a:pPr>
            <a:r>
              <a:rPr lang="en-US" sz="2800" dirty="0">
                <a:latin typeface="Times New Roman" pitchFamily="18" charset="0"/>
                <a:cs typeface="Times New Roman" pitchFamily="18" charset="0"/>
              </a:rPr>
              <a:t>	left </a:t>
            </a:r>
            <a:r>
              <a:rPr lang="en-US" sz="2800" dirty="0" err="1">
                <a:latin typeface="Times New Roman" pitchFamily="18" charset="0"/>
                <a:cs typeface="Times New Roman" pitchFamily="18" charset="0"/>
              </a:rPr>
              <a:t>subtree</a:t>
            </a:r>
            <a:r>
              <a:rPr lang="en-US" sz="2800" dirty="0">
                <a:latin typeface="Times New Roman" pitchFamily="18" charset="0"/>
                <a:cs typeface="Times New Roman" pitchFamily="18" charset="0"/>
              </a:rPr>
              <a:t> of A is 																							</a:t>
            </a:r>
          </a:p>
          <a:p>
            <a:pPr>
              <a:buFont typeface="Arial" charset="0"/>
              <a:buNone/>
            </a:pPr>
            <a:r>
              <a:rPr lang="en-US" sz="2800" dirty="0">
                <a:latin typeface="Times New Roman" pitchFamily="18" charset="0"/>
                <a:cs typeface="Times New Roman" pitchFamily="18" charset="0"/>
              </a:rPr>
              <a:t>	left </a:t>
            </a:r>
            <a:r>
              <a:rPr lang="en-US" sz="2800" dirty="0" err="1">
                <a:latin typeface="Times New Roman" pitchFamily="18" charset="0"/>
                <a:cs typeface="Times New Roman" pitchFamily="18" charset="0"/>
              </a:rPr>
              <a:t>subtree</a:t>
            </a:r>
            <a:r>
              <a:rPr lang="en-US" sz="2800" dirty="0">
                <a:latin typeface="Times New Roman" pitchFamily="18" charset="0"/>
                <a:cs typeface="Times New Roman" pitchFamily="18" charset="0"/>
              </a:rPr>
              <a:t> of B is 	</a:t>
            </a:r>
          </a:p>
          <a:p>
            <a:pPr>
              <a:buFont typeface="Arial" charset="0"/>
              <a:buNone/>
            </a:pPr>
            <a:r>
              <a:rPr lang="en-US" sz="2800" dirty="0">
                <a:latin typeface="Times New Roman" pitchFamily="18" charset="0"/>
                <a:cs typeface="Times New Roman" pitchFamily="18" charset="0"/>
              </a:rPr>
              <a:t>									</a:t>
            </a:r>
          </a:p>
          <a:p>
            <a:pPr>
              <a:buFont typeface="Arial" charset="0"/>
              <a:buNone/>
            </a:pPr>
            <a:r>
              <a:rPr lang="en-US" sz="2800" dirty="0">
                <a:latin typeface="Times New Roman" pitchFamily="18" charset="0"/>
                <a:cs typeface="Times New Roman" pitchFamily="18" charset="0"/>
              </a:rPr>
              <a:t>	 </a:t>
            </a:r>
          </a:p>
        </p:txBody>
      </p:sp>
      <p:sp>
        <p:nvSpPr>
          <p:cNvPr id="4" name="Oval 3"/>
          <p:cNvSpPr/>
          <p:nvPr/>
        </p:nvSpPr>
        <p:spPr>
          <a:xfrm>
            <a:off x="4953000" y="1524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59" name="TextBox 4"/>
          <p:cNvSpPr txBox="1">
            <a:spLocks noChangeArrowheads="1"/>
          </p:cNvSpPr>
          <p:nvPr/>
        </p:nvSpPr>
        <p:spPr bwMode="auto">
          <a:xfrm>
            <a:off x="5105400" y="16002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4267200" y="228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61" name="TextBox 6"/>
          <p:cNvSpPr txBox="1">
            <a:spLocks noChangeArrowheads="1"/>
          </p:cNvSpPr>
          <p:nvPr/>
        </p:nvSpPr>
        <p:spPr bwMode="auto">
          <a:xfrm>
            <a:off x="4419600" y="23622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5715000" y="228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63" name="TextBox 8"/>
          <p:cNvSpPr txBox="1">
            <a:spLocks noChangeArrowheads="1"/>
          </p:cNvSpPr>
          <p:nvPr/>
        </p:nvSpPr>
        <p:spPr bwMode="auto">
          <a:xfrm>
            <a:off x="5867400" y="23622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38100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65" name="TextBox 10"/>
          <p:cNvSpPr txBox="1">
            <a:spLocks noChangeArrowheads="1"/>
          </p:cNvSpPr>
          <p:nvPr/>
        </p:nvSpPr>
        <p:spPr bwMode="auto">
          <a:xfrm>
            <a:off x="3962400" y="31242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47244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67" name="TextBox 12"/>
          <p:cNvSpPr txBox="1">
            <a:spLocks noChangeArrowheads="1"/>
          </p:cNvSpPr>
          <p:nvPr/>
        </p:nvSpPr>
        <p:spPr bwMode="auto">
          <a:xfrm>
            <a:off x="4876800" y="31242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a:endCxn id="6" idx="0"/>
          </p:cNvCxnSpPr>
          <p:nvPr/>
        </p:nvCxnSpPr>
        <p:spPr>
          <a:xfrm rot="5400000">
            <a:off x="4621213" y="18653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5334000" y="1981201"/>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9461" idx="2"/>
            <a:endCxn id="12" idx="1"/>
          </p:cNvCxnSpPr>
          <p:nvPr/>
        </p:nvCxnSpPr>
        <p:spPr>
          <a:xfrm rot="16200000" flipH="1">
            <a:off x="4520407" y="28217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4076700" y="2705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3246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73" name="TextBox 18"/>
          <p:cNvSpPr txBox="1">
            <a:spLocks noChangeArrowheads="1"/>
          </p:cNvSpPr>
          <p:nvPr/>
        </p:nvSpPr>
        <p:spPr bwMode="auto">
          <a:xfrm>
            <a:off x="6477000" y="3733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20" name="Oval 19"/>
          <p:cNvSpPr/>
          <p:nvPr/>
        </p:nvSpPr>
        <p:spPr>
          <a:xfrm>
            <a:off x="5867400" y="4419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75" name="TextBox 20"/>
          <p:cNvSpPr txBox="1">
            <a:spLocks noChangeArrowheads="1"/>
          </p:cNvSpPr>
          <p:nvPr/>
        </p:nvSpPr>
        <p:spPr bwMode="auto">
          <a:xfrm>
            <a:off x="6019800" y="4495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22" name="Oval 21"/>
          <p:cNvSpPr/>
          <p:nvPr/>
        </p:nvSpPr>
        <p:spPr>
          <a:xfrm>
            <a:off x="6781800" y="4419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77" name="TextBox 22"/>
          <p:cNvSpPr txBox="1">
            <a:spLocks noChangeArrowheads="1"/>
          </p:cNvSpPr>
          <p:nvPr/>
        </p:nvSpPr>
        <p:spPr bwMode="auto">
          <a:xfrm>
            <a:off x="6934200" y="4495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24" name="Straight Connector 23"/>
          <p:cNvCxnSpPr>
            <a:stCxn id="19473" idx="2"/>
            <a:endCxn id="22" idx="1"/>
          </p:cNvCxnSpPr>
          <p:nvPr/>
        </p:nvCxnSpPr>
        <p:spPr>
          <a:xfrm rot="16200000" flipH="1">
            <a:off x="6577807" y="41933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20" idx="0"/>
          </p:cNvCxnSpPr>
          <p:nvPr/>
        </p:nvCxnSpPr>
        <p:spPr>
          <a:xfrm rot="10800000" flipV="1">
            <a:off x="6172200" y="4124326"/>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943600" y="556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81" name="TextBox 26"/>
          <p:cNvSpPr txBox="1">
            <a:spLocks noChangeArrowheads="1"/>
          </p:cNvSpPr>
          <p:nvPr/>
        </p:nvSpPr>
        <p:spPr bwMode="auto">
          <a:xfrm>
            <a:off x="6096000" y="5638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Tree>
    <p:extLst>
      <p:ext uri="{BB962C8B-B14F-4D97-AF65-F5344CB8AC3E}">
        <p14:creationId xmlns="" xmlns:p14="http://schemas.microsoft.com/office/powerpoint/2010/main" val="37657326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839200" cy="6553200"/>
          </a:xfrm>
        </p:spPr>
        <p:txBody>
          <a:bodyPr rtlCol="0">
            <a:noAutofit/>
          </a:bodyPr>
          <a:lstStyle/>
          <a:p>
            <a:pPr>
              <a:lnSpc>
                <a:spcPct val="100000"/>
              </a:lnSpc>
              <a:spcBef>
                <a:spcPts val="0"/>
              </a:spcBef>
              <a:buNone/>
              <a:defRPr/>
            </a:pPr>
            <a:r>
              <a:rPr lang="en-US" sz="2400" dirty="0">
                <a:latin typeface="Times New Roman" pitchFamily="18" charset="0"/>
                <a:cs typeface="Times New Roman" pitchFamily="18" charset="0"/>
              </a:rPr>
              <a:t>cur=root;</a:t>
            </a:r>
          </a:p>
          <a:p>
            <a:pPr>
              <a:lnSpc>
                <a:spcPct val="100000"/>
              </a:lnSpc>
              <a:spcBef>
                <a:spcPts val="0"/>
              </a:spcBef>
              <a:buNone/>
              <a:defRPr/>
            </a:pPr>
            <a:r>
              <a:rPr lang="en-US" sz="2400" dirty="0">
                <a:latin typeface="Times New Roman" pitchFamily="18" charset="0"/>
                <a:cs typeface="Times New Roman" pitchFamily="18" charset="0"/>
              </a:rPr>
              <a:t>for(; ;)</a:t>
            </a:r>
          </a:p>
          <a:p>
            <a:pPr>
              <a:lnSpc>
                <a:spcPct val="100000"/>
              </a:lnSpc>
              <a:spcBef>
                <a:spcPts val="0"/>
              </a:spcBef>
              <a:buNone/>
              <a:defRPr/>
            </a:pPr>
            <a:r>
              <a:rPr lang="en-US" sz="2400" dirty="0">
                <a:latin typeface="Times New Roman" pitchFamily="18" charset="0"/>
                <a:cs typeface="Times New Roman" pitchFamily="18" charset="0"/>
              </a:rPr>
              <a:t>{</a:t>
            </a:r>
          </a:p>
          <a:p>
            <a:pPr>
              <a:lnSpc>
                <a:spcPct val="100000"/>
              </a:lnSpc>
              <a:spcBef>
                <a:spcPts val="0"/>
              </a:spcBef>
              <a:buNone/>
              <a:defRPr/>
            </a:pPr>
            <a:r>
              <a:rPr lang="en-US" sz="2400" dirty="0">
                <a:latin typeface="Times New Roman" pitchFamily="18" charset="0"/>
                <a:cs typeface="Times New Roman" pitchFamily="18" charset="0"/>
              </a:rPr>
              <a:t>	while(cur!=NULL)</a:t>
            </a:r>
          </a:p>
          <a:p>
            <a:pPr>
              <a:lnSpc>
                <a:spcPct val="100000"/>
              </a:lnSpc>
              <a:spcBef>
                <a:spcPts val="0"/>
              </a:spcBef>
              <a:buNone/>
              <a:defRPr/>
            </a:pPr>
            <a:r>
              <a:rPr lang="en-US" sz="2400" dirty="0">
                <a:latin typeface="Times New Roman" pitchFamily="18" charset="0"/>
                <a:cs typeface="Times New Roman" pitchFamily="18" charset="0"/>
              </a:rPr>
              <a:t>	{					/*traverse left of tree and push</a:t>
            </a:r>
          </a:p>
          <a:p>
            <a:pPr>
              <a:lnSpc>
                <a:spcPct val="100000"/>
              </a:lnSpc>
              <a:spcBef>
                <a:spcPts val="0"/>
              </a:spcBef>
              <a:buNone/>
              <a:defRPr/>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r.node</a:t>
            </a:r>
            <a:r>
              <a:rPr lang="en-US" sz="2400" dirty="0">
                <a:latin typeface="Times New Roman" pitchFamily="18" charset="0"/>
                <a:cs typeface="Times New Roman" pitchFamily="18" charset="0"/>
              </a:rPr>
              <a:t> = cur;			the nodes to the stack and</a:t>
            </a:r>
          </a:p>
          <a:p>
            <a:pPr>
              <a:lnSpc>
                <a:spcPct val="100000"/>
              </a:lnSpc>
              <a:spcBef>
                <a:spcPts val="0"/>
              </a:spcBef>
              <a:buNone/>
              <a:defRPr/>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r.flag</a:t>
            </a:r>
            <a:r>
              <a:rPr lang="en-US" sz="2400" dirty="0">
                <a:latin typeface="Times New Roman" pitchFamily="18" charset="0"/>
                <a:cs typeface="Times New Roman" pitchFamily="18" charset="0"/>
              </a:rPr>
              <a:t>=1;				s[top].flag=1;	</a:t>
            </a:r>
          </a:p>
          <a:p>
            <a:pPr>
              <a:lnSpc>
                <a:spcPct val="100000"/>
              </a:lnSpc>
              <a:spcBef>
                <a:spcPts val="0"/>
              </a:spcBef>
              <a:buNone/>
              <a:defRPr/>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s.push</a:t>
            </a:r>
            <a:r>
              <a:rPr lang="en-US" sz="2400" dirty="0">
                <a:latin typeface="Times New Roman" pitchFamily="18" charset="0"/>
                <a:cs typeface="Times New Roman" pitchFamily="18" charset="0"/>
              </a:rPr>
              <a:t>(r);		  	   	  set flag to 1*/	</a:t>
            </a:r>
          </a:p>
          <a:p>
            <a:pPr>
              <a:lnSpc>
                <a:spcPct val="100000"/>
              </a:lnSpc>
              <a:spcBef>
                <a:spcPts val="0"/>
              </a:spcBef>
              <a:buNone/>
              <a:defRPr/>
            </a:pPr>
            <a:r>
              <a:rPr lang="en-US" sz="2400" dirty="0">
                <a:latin typeface="Times New Roman" pitchFamily="18" charset="0"/>
                <a:cs typeface="Times New Roman" pitchFamily="18" charset="0"/>
              </a:rPr>
              <a:t>		cur=</a:t>
            </a:r>
            <a:r>
              <a:rPr lang="en-US" sz="2400" dirty="0" err="1">
                <a:latin typeface="Times New Roman" pitchFamily="18" charset="0"/>
                <a:cs typeface="Times New Roman" pitchFamily="18" charset="0"/>
              </a:rPr>
              <a:t>cur</a:t>
            </a:r>
            <a:r>
              <a:rPr lang="en-US" sz="2400" dirty="0" err="1">
                <a:latin typeface="Times New Roman" pitchFamily="18" charset="0"/>
                <a:cs typeface="Times New Roman" pitchFamily="18" charset="0"/>
                <a:sym typeface="Wingdings" pitchFamily="2" charset="2"/>
              </a:rPr>
              <a:t>llink</a:t>
            </a:r>
            <a:r>
              <a:rPr lang="en-US" sz="2400" dirty="0">
                <a:latin typeface="Times New Roman" pitchFamily="18" charset="0"/>
                <a:cs typeface="Times New Roman" pitchFamily="18" charset="0"/>
                <a:sym typeface="Wingdings" pitchFamily="2" charset="2"/>
              </a:rPr>
              <a:t>;</a:t>
            </a:r>
            <a:endParaRPr lang="en-US" sz="2400" dirty="0">
              <a:latin typeface="Times New Roman" pitchFamily="18" charset="0"/>
              <a:cs typeface="Times New Roman" pitchFamily="18" charset="0"/>
            </a:endParaRPr>
          </a:p>
          <a:p>
            <a:pPr>
              <a:lnSpc>
                <a:spcPct val="100000"/>
              </a:lnSpc>
              <a:spcBef>
                <a:spcPts val="0"/>
              </a:spcBef>
              <a:buNone/>
              <a:defRPr/>
            </a:pPr>
            <a:r>
              <a:rPr lang="en-US" sz="2400" dirty="0">
                <a:latin typeface="Times New Roman" pitchFamily="18" charset="0"/>
                <a:cs typeface="Times New Roman" pitchFamily="18" charset="0"/>
                <a:sym typeface="Wingdings" pitchFamily="2" charset="2"/>
              </a:rPr>
              <a:t>	}</a:t>
            </a:r>
          </a:p>
          <a:p>
            <a:pPr>
              <a:lnSpc>
                <a:spcPct val="100000"/>
              </a:lnSpc>
              <a:spcBef>
                <a:spcPts val="0"/>
              </a:spcBef>
              <a:buNone/>
              <a:defRPr/>
            </a:pPr>
            <a:r>
              <a:rPr lang="en-US" sz="2400" dirty="0">
                <a:latin typeface="Times New Roman" pitchFamily="18" charset="0"/>
                <a:cs typeface="Times New Roman" pitchFamily="18" charset="0"/>
                <a:sym typeface="Wingdings" pitchFamily="2" charset="2"/>
              </a:rPr>
              <a:t>	while(</a:t>
            </a:r>
            <a:r>
              <a:rPr lang="en-US" sz="2400" dirty="0" err="1">
                <a:latin typeface="Times New Roman" pitchFamily="18" charset="0"/>
                <a:cs typeface="Times New Roman" pitchFamily="18" charset="0"/>
                <a:sym typeface="Wingdings" pitchFamily="2" charset="2"/>
              </a:rPr>
              <a:t>s.checkflag</a:t>
            </a:r>
            <a:r>
              <a:rPr lang="en-US" sz="2400" dirty="0">
                <a:latin typeface="Times New Roman" pitchFamily="18" charset="0"/>
                <a:cs typeface="Times New Roman" pitchFamily="18" charset="0"/>
                <a:sym typeface="Wingdings" pitchFamily="2" charset="2"/>
              </a:rPr>
              <a:t>()&lt;0)  			// s[top].flag&lt;0</a:t>
            </a:r>
          </a:p>
          <a:p>
            <a:pPr>
              <a:lnSpc>
                <a:spcPct val="100000"/>
              </a:lnSpc>
              <a:spcBef>
                <a:spcPts val="0"/>
              </a:spcBef>
              <a:buNone/>
              <a:defRPr/>
            </a:pPr>
            <a:r>
              <a:rPr lang="en-US" sz="2400" dirty="0">
                <a:latin typeface="Times New Roman" pitchFamily="18" charset="0"/>
                <a:cs typeface="Times New Roman" pitchFamily="18" charset="0"/>
                <a:sym typeface="Wingdings" pitchFamily="2" charset="2"/>
              </a:rPr>
              <a:t>	{        r =</a:t>
            </a:r>
            <a:r>
              <a:rPr lang="en-US" sz="2400" dirty="0" err="1">
                <a:latin typeface="Times New Roman" pitchFamily="18" charset="0"/>
                <a:cs typeface="Times New Roman" pitchFamily="18" charset="0"/>
                <a:sym typeface="Wingdings" pitchFamily="2" charset="2"/>
              </a:rPr>
              <a:t>s.pop</a:t>
            </a:r>
            <a:r>
              <a:rPr lang="en-US" sz="2400" dirty="0">
                <a:latin typeface="Times New Roman" pitchFamily="18" charset="0"/>
                <a:cs typeface="Times New Roman" pitchFamily="18" charset="0"/>
                <a:sym typeface="Wingdings" pitchFamily="2" charset="2"/>
              </a:rPr>
              <a:t>();</a:t>
            </a:r>
          </a:p>
          <a:p>
            <a:pPr>
              <a:lnSpc>
                <a:spcPct val="100000"/>
              </a:lnSpc>
              <a:spcBef>
                <a:spcPts val="0"/>
              </a:spcBef>
              <a:buNone/>
              <a:defRPr/>
            </a:pPr>
            <a:r>
              <a:rPr lang="en-US" sz="2400" dirty="0">
                <a:latin typeface="Times New Roman" pitchFamily="18" charset="0"/>
                <a:cs typeface="Times New Roman" pitchFamily="18" charset="0"/>
                <a:sym typeface="Wingdings" pitchFamily="2" charset="2"/>
              </a:rPr>
              <a:t>		cur=</a:t>
            </a:r>
            <a:r>
              <a:rPr lang="en-US" sz="2400" dirty="0" err="1">
                <a:latin typeface="Times New Roman" pitchFamily="18" charset="0"/>
                <a:cs typeface="Times New Roman" pitchFamily="18" charset="0"/>
                <a:sym typeface="Wingdings" pitchFamily="2" charset="2"/>
              </a:rPr>
              <a:t>r.node</a:t>
            </a:r>
            <a:r>
              <a:rPr lang="en-US" sz="2400" dirty="0">
                <a:latin typeface="Times New Roman" pitchFamily="18" charset="0"/>
                <a:cs typeface="Times New Roman" pitchFamily="18" charset="0"/>
                <a:sym typeface="Wingdings" pitchFamily="2" charset="2"/>
              </a:rPr>
              <a:t>;		/*if flag is –</a:t>
            </a:r>
            <a:r>
              <a:rPr lang="en-US" sz="2400" dirty="0" err="1">
                <a:latin typeface="Times New Roman" pitchFamily="18" charset="0"/>
                <a:cs typeface="Times New Roman" pitchFamily="18" charset="0"/>
                <a:sym typeface="Wingdings" pitchFamily="2" charset="2"/>
              </a:rPr>
              <a:t>ve</a:t>
            </a:r>
            <a:r>
              <a:rPr lang="en-US" sz="2400" dirty="0">
                <a:latin typeface="Times New Roman" pitchFamily="18" charset="0"/>
                <a:cs typeface="Times New Roman" pitchFamily="18" charset="0"/>
                <a:sym typeface="Wingdings" pitchFamily="2" charset="2"/>
              </a:rPr>
              <a:t>, right subtree </a:t>
            </a:r>
          </a:p>
          <a:p>
            <a:pPr>
              <a:lnSpc>
                <a:spcPct val="100000"/>
              </a:lnSpc>
              <a:spcBef>
                <a:spcPts val="0"/>
              </a:spcBef>
              <a:buNone/>
              <a:defRPr/>
            </a:pPr>
            <a:r>
              <a:rPr lang="en-US" sz="2400" dirty="0">
                <a:latin typeface="Times New Roman" pitchFamily="18" charset="0"/>
                <a:cs typeface="Times New Roman" pitchFamily="18" charset="0"/>
                <a:sym typeface="Wingdings" pitchFamily="2" charset="2"/>
              </a:rPr>
              <a:t>		</a:t>
            </a:r>
            <a:r>
              <a:rPr lang="en-US" sz="2400" dirty="0" err="1">
                <a:latin typeface="Times New Roman" pitchFamily="18" charset="0"/>
                <a:cs typeface="Times New Roman" pitchFamily="18" charset="0"/>
                <a:sym typeface="Wingdings" pitchFamily="2" charset="2"/>
              </a:rPr>
              <a:t>cout</a:t>
            </a:r>
            <a:r>
              <a:rPr lang="en-US" sz="2400" dirty="0">
                <a:latin typeface="Times New Roman" pitchFamily="18" charset="0"/>
                <a:cs typeface="Times New Roman" pitchFamily="18" charset="0"/>
                <a:sym typeface="Wingdings" pitchFamily="2" charset="2"/>
              </a:rPr>
              <a:t>&lt;&lt;</a:t>
            </a:r>
            <a:r>
              <a:rPr lang="en-US" sz="2400" dirty="0" err="1">
                <a:latin typeface="Times New Roman" pitchFamily="18" charset="0"/>
                <a:cs typeface="Times New Roman" pitchFamily="18" charset="0"/>
                <a:sym typeface="Wingdings" pitchFamily="2" charset="2"/>
              </a:rPr>
              <a:t>curinfo</a:t>
            </a:r>
            <a:r>
              <a:rPr lang="en-US" sz="2400" dirty="0">
                <a:latin typeface="Times New Roman" pitchFamily="18" charset="0"/>
                <a:cs typeface="Times New Roman" pitchFamily="18" charset="0"/>
                <a:sym typeface="Wingdings" pitchFamily="2" charset="2"/>
              </a:rPr>
              <a:t>&lt;&lt;</a:t>
            </a:r>
            <a:r>
              <a:rPr lang="en-US" sz="2400" dirty="0" err="1">
                <a:latin typeface="Times New Roman" pitchFamily="18" charset="0"/>
                <a:cs typeface="Times New Roman" pitchFamily="18" charset="0"/>
                <a:sym typeface="Wingdings" pitchFamily="2" charset="2"/>
              </a:rPr>
              <a:t>endl</a:t>
            </a:r>
            <a:r>
              <a:rPr lang="en-US" sz="2400" dirty="0">
                <a:latin typeface="Times New Roman" pitchFamily="18" charset="0"/>
                <a:cs typeface="Times New Roman" pitchFamily="18" charset="0"/>
                <a:sym typeface="Wingdings" pitchFamily="2" charset="2"/>
              </a:rPr>
              <a:t>;	   is visited and hence node 	</a:t>
            </a:r>
          </a:p>
          <a:p>
            <a:pPr>
              <a:lnSpc>
                <a:spcPct val="100000"/>
              </a:lnSpc>
              <a:spcBef>
                <a:spcPts val="0"/>
              </a:spcBef>
              <a:buNone/>
              <a:defRPr/>
            </a:pPr>
            <a:r>
              <a:rPr lang="en-US" sz="2400" dirty="0">
                <a:latin typeface="Times New Roman" pitchFamily="18" charset="0"/>
                <a:cs typeface="Times New Roman" pitchFamily="18" charset="0"/>
                <a:sym typeface="Wingdings" pitchFamily="2" charset="2"/>
              </a:rPr>
              <a:t>						   is </a:t>
            </a:r>
            <a:r>
              <a:rPr lang="en-US" sz="2400" dirty="0" err="1">
                <a:latin typeface="Times New Roman" pitchFamily="18" charset="0"/>
                <a:cs typeface="Times New Roman" pitchFamily="18" charset="0"/>
                <a:sym typeface="Wingdings" pitchFamily="2" charset="2"/>
              </a:rPr>
              <a:t>poped</a:t>
            </a:r>
            <a:r>
              <a:rPr lang="en-US" sz="2400" dirty="0">
                <a:latin typeface="Times New Roman" pitchFamily="18" charset="0"/>
                <a:cs typeface="Times New Roman" pitchFamily="18" charset="0"/>
                <a:sym typeface="Wingdings" pitchFamily="2" charset="2"/>
              </a:rPr>
              <a:t> and printed*/ 	</a:t>
            </a:r>
          </a:p>
          <a:p>
            <a:pPr>
              <a:lnSpc>
                <a:spcPct val="100000"/>
              </a:lnSpc>
              <a:spcBef>
                <a:spcPts val="0"/>
              </a:spcBef>
              <a:buNone/>
              <a:defRPr/>
            </a:pPr>
            <a:r>
              <a:rPr lang="en-US" sz="2400" dirty="0">
                <a:latin typeface="Times New Roman" pitchFamily="18" charset="0"/>
                <a:cs typeface="Times New Roman" pitchFamily="18" charset="0"/>
                <a:sym typeface="Wingdings" pitchFamily="2" charset="2"/>
              </a:rPr>
              <a:t>		if(</a:t>
            </a:r>
            <a:r>
              <a:rPr lang="en-US" sz="2400" dirty="0" err="1">
                <a:latin typeface="Times New Roman" pitchFamily="18" charset="0"/>
                <a:cs typeface="Times New Roman" pitchFamily="18" charset="0"/>
                <a:sym typeface="Wingdings" pitchFamily="2" charset="2"/>
              </a:rPr>
              <a:t>s.IsEmpty</a:t>
            </a:r>
            <a:r>
              <a:rPr lang="en-US" sz="2400" dirty="0">
                <a:latin typeface="Times New Roman" pitchFamily="18" charset="0"/>
                <a:cs typeface="Times New Roman" pitchFamily="18" charset="0"/>
                <a:sym typeface="Wingdings" pitchFamily="2" charset="2"/>
              </a:rPr>
              <a:t>())		/*if stack is empty, traversal</a:t>
            </a:r>
          </a:p>
          <a:p>
            <a:pPr>
              <a:lnSpc>
                <a:spcPct val="100000"/>
              </a:lnSpc>
              <a:spcBef>
                <a:spcPts val="0"/>
              </a:spcBef>
              <a:buNone/>
              <a:defRPr/>
            </a:pPr>
            <a:r>
              <a:rPr lang="en-US" sz="2400" dirty="0">
                <a:latin typeface="Times New Roman" pitchFamily="18" charset="0"/>
                <a:cs typeface="Times New Roman" pitchFamily="18" charset="0"/>
                <a:sym typeface="Wingdings" pitchFamily="2" charset="2"/>
              </a:rPr>
              <a:t>			return;			   is complete*/	</a:t>
            </a:r>
          </a:p>
          <a:p>
            <a:pPr>
              <a:lnSpc>
                <a:spcPct val="100000"/>
              </a:lnSpc>
              <a:spcBef>
                <a:spcPts val="0"/>
              </a:spcBef>
              <a:buNone/>
              <a:defRPr/>
            </a:pPr>
            <a:r>
              <a:rPr lang="en-US" sz="2400" dirty="0">
                <a:latin typeface="Times New Roman" pitchFamily="18" charset="0"/>
                <a:cs typeface="Times New Roman" pitchFamily="18" charset="0"/>
                <a:sym typeface="Wingdings" pitchFamily="2" charset="2"/>
              </a:rPr>
              <a:t>	}</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03728945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Content Placeholder 2"/>
          <p:cNvSpPr>
            <a:spLocks noGrp="1"/>
          </p:cNvSpPr>
          <p:nvPr>
            <p:ph idx="1"/>
          </p:nvPr>
        </p:nvSpPr>
        <p:spPr>
          <a:xfrm>
            <a:off x="1676400" y="152400"/>
            <a:ext cx="8839200" cy="6553200"/>
          </a:xfrm>
        </p:spPr>
        <p:txBody>
          <a:bodyPr/>
          <a:lstStyle/>
          <a:p>
            <a:pPr>
              <a:buFont typeface="Arial" charset="0"/>
              <a:buNone/>
            </a:pPr>
            <a:r>
              <a:rPr lang="en-US" sz="2800" dirty="0">
                <a:latin typeface="Times New Roman" pitchFamily="18" charset="0"/>
                <a:cs typeface="Times New Roman" pitchFamily="18" charset="0"/>
              </a:rPr>
              <a:t>	</a:t>
            </a:r>
          </a:p>
          <a:p>
            <a:pPr>
              <a:buFont typeface="Arial" charset="0"/>
              <a:buNone/>
            </a:pPr>
            <a:r>
              <a:rPr lang="en-US" sz="2800" dirty="0">
                <a:latin typeface="Times New Roman" pitchFamily="18" charset="0"/>
                <a:cs typeface="Times New Roman" pitchFamily="18" charset="0"/>
              </a:rPr>
              <a:t>	cur=  </a:t>
            </a:r>
            <a:r>
              <a:rPr lang="en-US" sz="2800" dirty="0" err="1">
                <a:latin typeface="Times New Roman" pitchFamily="18" charset="0"/>
                <a:cs typeface="Times New Roman" pitchFamily="18" charset="0"/>
              </a:rPr>
              <a:t>s.topnode</a:t>
            </a:r>
            <a:r>
              <a:rPr lang="en-US" sz="2800" dirty="0">
                <a:latin typeface="Times New Roman" pitchFamily="18" charset="0"/>
                <a:cs typeface="Times New Roman" pitchFamily="18" charset="0"/>
              </a:rPr>
              <a:t>(); // s[top].node;	/*after left subtree is </a:t>
            </a:r>
          </a:p>
          <a:p>
            <a:pPr>
              <a:buFont typeface="Arial" charset="0"/>
              <a:buNone/>
            </a:pPr>
            <a:r>
              <a:rPr lang="en-US" sz="2800" dirty="0">
                <a:latin typeface="Times New Roman" pitchFamily="18" charset="0"/>
                <a:cs typeface="Times New Roman" pitchFamily="18" charset="0"/>
              </a:rPr>
              <a:t>	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rlink</a:t>
            </a:r>
            <a:r>
              <a:rPr lang="en-US" sz="2800" dirty="0">
                <a:latin typeface="Times New Roman" pitchFamily="18" charset="0"/>
                <a:cs typeface="Times New Roman" pitchFamily="18" charset="0"/>
                <a:sym typeface="Wingdings" pitchFamily="2" charset="2"/>
              </a:rPr>
              <a:t>; // traversed, move to right and set its flag 		//to -1 to indicate  right subtree is traversed</a:t>
            </a:r>
          </a:p>
          <a:p>
            <a:pPr>
              <a:buFont typeface="Arial" charset="0"/>
              <a:buNone/>
            </a:pP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s.setflag</a:t>
            </a:r>
            <a:r>
              <a:rPr lang="en-US" sz="2800" dirty="0">
                <a:latin typeface="Times New Roman" pitchFamily="18" charset="0"/>
                <a:cs typeface="Times New Roman" pitchFamily="18" charset="0"/>
                <a:sym typeface="Wingdings" pitchFamily="2" charset="2"/>
              </a:rPr>
              <a:t>(); 	//s[top].flag=-1;	   								</a:t>
            </a:r>
          </a:p>
          <a:p>
            <a:pPr>
              <a:buFont typeface="Arial" charset="0"/>
              <a:buNone/>
            </a:pPr>
            <a:r>
              <a:rPr lang="en-US" sz="2800" dirty="0">
                <a:latin typeface="Times New Roman" pitchFamily="18" charset="0"/>
                <a:cs typeface="Times New Roman" pitchFamily="18" charset="0"/>
                <a:sym typeface="Wingdings" pitchFamily="2" charset="2"/>
              </a:rPr>
              <a:t>}</a:t>
            </a:r>
          </a:p>
          <a:p>
            <a:pPr>
              <a:buFont typeface="Arial" charset="0"/>
              <a:buNone/>
            </a:pPr>
            <a:r>
              <a:rPr lang="en-US" sz="2800" dirty="0">
                <a:latin typeface="Times New Roman" pitchFamily="18" charset="0"/>
                <a:cs typeface="Times New Roman" pitchFamily="18" charset="0"/>
                <a:sym typeface="Wingdings" pitchFamily="2" charset="2"/>
              </a:rPr>
              <a:t>}</a:t>
            </a: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384499783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839200" cy="6477000"/>
          </a:xfrm>
        </p:spPr>
        <p:txBody>
          <a:bodyPr rtlCol="0">
            <a:normAutofit/>
          </a:bodyPr>
          <a:lstStyle/>
          <a:p>
            <a:pPr>
              <a:spcAft>
                <a:spcPts val="0"/>
              </a:spcAft>
              <a:buNone/>
              <a:defRPr/>
            </a:pPr>
            <a:r>
              <a:rPr lang="en-US" sz="2800" dirty="0">
                <a:latin typeface="Times New Roman" pitchFamily="18" charset="0"/>
                <a:cs typeface="Times New Roman" pitchFamily="18" charset="0"/>
              </a:rPr>
              <a:t>Ex:																																												</a:t>
            </a:r>
          </a:p>
          <a:p>
            <a:pPr>
              <a:spcAft>
                <a:spcPts val="0"/>
              </a:spcAft>
              <a:buNone/>
              <a:defRPr/>
            </a:pPr>
            <a:r>
              <a:rPr lang="en-US" sz="2800" dirty="0">
                <a:latin typeface="Times New Roman" pitchFamily="18" charset="0"/>
                <a:cs typeface="Times New Roman" pitchFamily="18" charset="0"/>
              </a:rPr>
              <a:t>Initially cur =10;							</a:t>
            </a:r>
          </a:p>
          <a:p>
            <a:pPr marL="514350" indent="-514350">
              <a:lnSpc>
                <a:spcPts val="2700"/>
              </a:lnSpc>
              <a:spcAft>
                <a:spcPts val="0"/>
              </a:spcAft>
              <a:buFont typeface="Arial" pitchFamily="34" charset="0"/>
              <a:buAutoNum type="arabicPeriod"/>
              <a:defRPr/>
            </a:pPr>
            <a:r>
              <a:rPr lang="en-US" sz="2800" u="sng" dirty="0">
                <a:latin typeface="Times New Roman" pitchFamily="18" charset="0"/>
                <a:cs typeface="Times New Roman" pitchFamily="18" charset="0"/>
              </a:rPr>
              <a:t>After 1</a:t>
            </a:r>
            <a:r>
              <a:rPr lang="en-US" sz="2800" u="sng" baseline="30000" dirty="0">
                <a:latin typeface="Times New Roman" pitchFamily="18" charset="0"/>
                <a:cs typeface="Times New Roman" pitchFamily="18" charset="0"/>
              </a:rPr>
              <a:t>st</a:t>
            </a:r>
            <a:r>
              <a:rPr lang="en-US" sz="2800" u="sng" dirty="0">
                <a:latin typeface="Times New Roman" pitchFamily="18" charset="0"/>
                <a:cs typeface="Times New Roman" pitchFamily="18" charset="0"/>
              </a:rPr>
              <a:t> iteration of 1</a:t>
            </a:r>
            <a:r>
              <a:rPr lang="en-US" sz="2800" u="sng" baseline="30000" dirty="0">
                <a:latin typeface="Times New Roman" pitchFamily="18" charset="0"/>
                <a:cs typeface="Times New Roman" pitchFamily="18" charset="0"/>
              </a:rPr>
              <a:t>st</a:t>
            </a:r>
            <a:r>
              <a:rPr lang="en-US" sz="2800" u="sng" dirty="0">
                <a:latin typeface="Times New Roman" pitchFamily="18" charset="0"/>
                <a:cs typeface="Times New Roman" pitchFamily="18" charset="0"/>
              </a:rPr>
              <a:t> while loop</a:t>
            </a:r>
          </a:p>
          <a:p>
            <a:pPr marL="514350" indent="-514350">
              <a:lnSpc>
                <a:spcPts val="2700"/>
              </a:lnSpc>
              <a:spcAft>
                <a:spcPts val="0"/>
              </a:spcAft>
              <a:buNone/>
              <a:defRPr/>
            </a:pPr>
            <a:r>
              <a:rPr lang="en-US" sz="2800" dirty="0">
                <a:latin typeface="Times New Roman" pitchFamily="18" charset="0"/>
                <a:cs typeface="Times New Roman" pitchFamily="18" charset="0"/>
              </a:rPr>
              <a:t>Node 10 is pushed to stack &amp; its flag set to 1.</a:t>
            </a:r>
          </a:p>
          <a:p>
            <a:pPr>
              <a:lnSpc>
                <a:spcPts val="2700"/>
              </a:lnSpc>
              <a:spcAft>
                <a:spcPts val="0"/>
              </a:spcAft>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llink</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a:t>
            </a:r>
            <a:r>
              <a:rPr lang="en-US" sz="2800" dirty="0">
                <a:latin typeface="Times New Roman" pitchFamily="18" charset="0"/>
                <a:cs typeface="Times New Roman" pitchFamily="18" charset="0"/>
              </a:rPr>
              <a:t>Cur=20</a:t>
            </a:r>
          </a:p>
          <a:p>
            <a:pPr>
              <a:lnSpc>
                <a:spcPts val="2700"/>
              </a:lnSpc>
              <a:spcAft>
                <a:spcPts val="0"/>
              </a:spcAft>
              <a:buNone/>
              <a:defRPr/>
            </a:pPr>
            <a:endParaRPr lang="en-US" sz="2800" u="sng" dirty="0">
              <a:latin typeface="Times New Roman" pitchFamily="18" charset="0"/>
              <a:cs typeface="Times New Roman" pitchFamily="18" charset="0"/>
            </a:endParaRPr>
          </a:p>
          <a:p>
            <a:pPr marL="514350" indent="-514350">
              <a:lnSpc>
                <a:spcPts val="2700"/>
              </a:lnSpc>
              <a:spcAft>
                <a:spcPts val="0"/>
              </a:spcAft>
              <a:buFont typeface="Arial" pitchFamily="34" charset="0"/>
              <a:buAutoNum type="arabicPeriod" startAt="2"/>
              <a:defRPr/>
            </a:pPr>
            <a:r>
              <a:rPr lang="en-US" sz="2800" u="sng" dirty="0">
                <a:latin typeface="Times New Roman" pitchFamily="18" charset="0"/>
                <a:cs typeface="Times New Roman" pitchFamily="18" charset="0"/>
              </a:rPr>
              <a:t>After 2</a:t>
            </a:r>
            <a:r>
              <a:rPr lang="en-US" sz="2800" u="sng" baseline="30000" dirty="0">
                <a:latin typeface="Times New Roman" pitchFamily="18" charset="0"/>
                <a:cs typeface="Times New Roman" pitchFamily="18" charset="0"/>
              </a:rPr>
              <a:t>nd</a:t>
            </a:r>
            <a:r>
              <a:rPr lang="en-US" sz="2800" u="sng" dirty="0">
                <a:latin typeface="Times New Roman" pitchFamily="18" charset="0"/>
                <a:cs typeface="Times New Roman" pitchFamily="18" charset="0"/>
              </a:rPr>
              <a:t>  iteration of 1</a:t>
            </a:r>
            <a:r>
              <a:rPr lang="en-US" sz="2800" u="sng" baseline="30000" dirty="0">
                <a:latin typeface="Times New Roman" pitchFamily="18" charset="0"/>
                <a:cs typeface="Times New Roman" pitchFamily="18" charset="0"/>
              </a:rPr>
              <a:t>st</a:t>
            </a:r>
            <a:r>
              <a:rPr lang="en-US" sz="2800" u="sng" dirty="0">
                <a:latin typeface="Times New Roman" pitchFamily="18" charset="0"/>
                <a:cs typeface="Times New Roman" pitchFamily="18" charset="0"/>
              </a:rPr>
              <a:t> while loop</a:t>
            </a:r>
          </a:p>
          <a:p>
            <a:pPr marL="514350" indent="-514350">
              <a:lnSpc>
                <a:spcPts val="2700"/>
              </a:lnSpc>
              <a:spcAft>
                <a:spcPts val="0"/>
              </a:spcAft>
              <a:buNone/>
              <a:defRPr/>
            </a:pPr>
            <a:r>
              <a:rPr lang="en-US" sz="2800" dirty="0">
                <a:latin typeface="Times New Roman" pitchFamily="18" charset="0"/>
                <a:cs typeface="Times New Roman" pitchFamily="18" charset="0"/>
              </a:rPr>
              <a:t>Node 20 is pushed to stack &amp; its flag set to 1</a:t>
            </a:r>
          </a:p>
          <a:p>
            <a:pPr>
              <a:lnSpc>
                <a:spcPts val="2700"/>
              </a:lnSpc>
              <a:spcAft>
                <a:spcPts val="0"/>
              </a:spcAft>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llink</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a:t>
            </a:r>
            <a:r>
              <a:rPr lang="en-US" sz="2800" dirty="0">
                <a:latin typeface="Times New Roman" pitchFamily="18" charset="0"/>
                <a:cs typeface="Times New Roman" pitchFamily="18" charset="0"/>
              </a:rPr>
              <a:t>Cur=5</a:t>
            </a:r>
          </a:p>
          <a:p>
            <a:pPr>
              <a:lnSpc>
                <a:spcPts val="2700"/>
              </a:lnSpc>
              <a:spcAft>
                <a:spcPts val="0"/>
              </a:spcAft>
              <a:buNone/>
              <a:defRPr/>
            </a:pPr>
            <a:endParaRPr lang="en-US" sz="2800" dirty="0">
              <a:latin typeface="Times New Roman" pitchFamily="18" charset="0"/>
              <a:cs typeface="Times New Roman" pitchFamily="18" charset="0"/>
            </a:endParaRPr>
          </a:p>
        </p:txBody>
      </p:sp>
      <p:sp>
        <p:nvSpPr>
          <p:cNvPr id="4" name="Oval 3"/>
          <p:cNvSpPr/>
          <p:nvPr/>
        </p:nvSpPr>
        <p:spPr>
          <a:xfrm>
            <a:off x="2590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4691" name="TextBox 4"/>
          <p:cNvSpPr txBox="1">
            <a:spLocks noChangeArrowheads="1"/>
          </p:cNvSpPr>
          <p:nvPr/>
        </p:nvSpPr>
        <p:spPr bwMode="auto">
          <a:xfrm>
            <a:off x="2667000" y="1066800"/>
            <a:ext cx="5334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20</a:t>
            </a:r>
            <a:r>
              <a:rPr lang="en-US">
                <a:latin typeface="Calibri" pitchFamily="34" charset="0"/>
              </a:rPr>
              <a:t> </a:t>
            </a:r>
          </a:p>
        </p:txBody>
      </p:sp>
      <p:sp>
        <p:nvSpPr>
          <p:cNvPr id="6" name="Oval 5"/>
          <p:cNvSpPr/>
          <p:nvPr/>
        </p:nvSpPr>
        <p:spPr>
          <a:xfrm>
            <a:off x="19812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4693" name="TextBox 6"/>
          <p:cNvSpPr txBox="1">
            <a:spLocks noChangeArrowheads="1"/>
          </p:cNvSpPr>
          <p:nvPr/>
        </p:nvSpPr>
        <p:spPr bwMode="auto">
          <a:xfrm>
            <a:off x="2133600" y="17526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8" name="Oval 7"/>
          <p:cNvSpPr/>
          <p:nvPr/>
        </p:nvSpPr>
        <p:spPr>
          <a:xfrm>
            <a:off x="32004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4695" name="TextBox 8"/>
          <p:cNvSpPr txBox="1">
            <a:spLocks noChangeArrowheads="1"/>
          </p:cNvSpPr>
          <p:nvPr/>
        </p:nvSpPr>
        <p:spPr bwMode="auto">
          <a:xfrm>
            <a:off x="3276600" y="17526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0" name="Straight Connector 9"/>
          <p:cNvCxnSpPr>
            <a:stCxn id="4" idx="3"/>
          </p:cNvCxnSpPr>
          <p:nvPr/>
        </p:nvCxnSpPr>
        <p:spPr>
          <a:xfrm rot="5400000">
            <a:off x="2411413" y="1408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3057525" y="15113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200400" y="152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4699" name="TextBox 12"/>
          <p:cNvSpPr txBox="1">
            <a:spLocks noChangeArrowheads="1"/>
          </p:cNvSpPr>
          <p:nvPr/>
        </p:nvSpPr>
        <p:spPr bwMode="auto">
          <a:xfrm>
            <a:off x="3200400" y="1524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Oval 13"/>
          <p:cNvSpPr/>
          <p:nvPr/>
        </p:nvSpPr>
        <p:spPr>
          <a:xfrm>
            <a:off x="3962400" y="10620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4701" name="TextBox 14"/>
          <p:cNvSpPr txBox="1">
            <a:spLocks noChangeArrowheads="1"/>
          </p:cNvSpPr>
          <p:nvPr/>
        </p:nvSpPr>
        <p:spPr bwMode="auto">
          <a:xfrm>
            <a:off x="4114800" y="1062038"/>
            <a:ext cx="4572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cxnSp>
        <p:nvCxnSpPr>
          <p:cNvPr id="16" name="Straight Connector 15"/>
          <p:cNvCxnSpPr>
            <a:endCxn id="114691" idx="0"/>
          </p:cNvCxnSpPr>
          <p:nvPr/>
        </p:nvCxnSpPr>
        <p:spPr>
          <a:xfrm rot="5400000">
            <a:off x="2838450" y="628650"/>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3644900" y="5969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305800" y="31242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20" name="Straight Connector 19"/>
          <p:cNvCxnSpPr/>
          <p:nvPr/>
        </p:nvCxnSpPr>
        <p:spPr>
          <a:xfrm>
            <a:off x="8305800" y="35814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305800" y="39624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707" name="TextBox 27"/>
          <p:cNvSpPr txBox="1">
            <a:spLocks noChangeArrowheads="1"/>
          </p:cNvSpPr>
          <p:nvPr/>
        </p:nvSpPr>
        <p:spPr bwMode="auto">
          <a:xfrm>
            <a:off x="8534400" y="3943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cxnSp>
        <p:nvCxnSpPr>
          <p:cNvPr id="39" name="Straight Connector 38"/>
          <p:cNvCxnSpPr>
            <a:stCxn id="18" idx="0"/>
            <a:endCxn id="18" idx="2"/>
          </p:cNvCxnSpPr>
          <p:nvPr/>
        </p:nvCxnSpPr>
        <p:spPr>
          <a:xfrm rot="16200000" flipH="1">
            <a:off x="8495508" y="3734595"/>
            <a:ext cx="1220787"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8305800" y="50260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41" name="Straight Connector 40"/>
          <p:cNvCxnSpPr/>
          <p:nvPr/>
        </p:nvCxnSpPr>
        <p:spPr>
          <a:xfrm>
            <a:off x="8305800" y="5483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305800" y="5864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712" name="TextBox 42"/>
          <p:cNvSpPr txBox="1">
            <a:spLocks noChangeArrowheads="1"/>
          </p:cNvSpPr>
          <p:nvPr/>
        </p:nvSpPr>
        <p:spPr bwMode="auto">
          <a:xfrm>
            <a:off x="8534400" y="58451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cxnSp>
        <p:nvCxnSpPr>
          <p:cNvPr id="44" name="Straight Connector 43"/>
          <p:cNvCxnSpPr>
            <a:stCxn id="40" idx="0"/>
            <a:endCxn id="40" idx="2"/>
          </p:cNvCxnSpPr>
          <p:nvPr/>
        </p:nvCxnSpPr>
        <p:spPr>
          <a:xfrm rot="16200000" flipH="1">
            <a:off x="8495508" y="5636420"/>
            <a:ext cx="1220787"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714" name="TextBox 44"/>
          <p:cNvSpPr txBox="1">
            <a:spLocks noChangeArrowheads="1"/>
          </p:cNvSpPr>
          <p:nvPr/>
        </p:nvSpPr>
        <p:spPr bwMode="auto">
          <a:xfrm>
            <a:off x="9220200" y="39624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4715" name="TextBox 45"/>
          <p:cNvSpPr txBox="1">
            <a:spLocks noChangeArrowheads="1"/>
          </p:cNvSpPr>
          <p:nvPr/>
        </p:nvSpPr>
        <p:spPr bwMode="auto">
          <a:xfrm>
            <a:off x="9220200" y="5848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4716" name="TextBox 46"/>
          <p:cNvSpPr txBox="1">
            <a:spLocks noChangeArrowheads="1"/>
          </p:cNvSpPr>
          <p:nvPr/>
        </p:nvSpPr>
        <p:spPr bwMode="auto">
          <a:xfrm>
            <a:off x="8534400" y="5467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4717" name="TextBox 47"/>
          <p:cNvSpPr txBox="1">
            <a:spLocks noChangeArrowheads="1"/>
          </p:cNvSpPr>
          <p:nvPr/>
        </p:nvSpPr>
        <p:spPr bwMode="auto">
          <a:xfrm>
            <a:off x="9220200" y="5467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Tree>
    <p:extLst>
      <p:ext uri="{BB962C8B-B14F-4D97-AF65-F5344CB8AC3E}">
        <p14:creationId xmlns="" xmlns:p14="http://schemas.microsoft.com/office/powerpoint/2010/main" val="26939065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839200" cy="6553200"/>
          </a:xfrm>
        </p:spPr>
        <p:txBody>
          <a:bodyPr rtlCol="0">
            <a:noAutofit/>
          </a:bodyPr>
          <a:lstStyle/>
          <a:p>
            <a:pPr marL="514350" indent="-514350">
              <a:lnSpc>
                <a:spcPct val="100000"/>
              </a:lnSpc>
              <a:spcBef>
                <a:spcPts val="0"/>
              </a:spcBef>
              <a:spcAft>
                <a:spcPts val="0"/>
              </a:spcAft>
              <a:buFont typeface="Arial" pitchFamily="34" charset="0"/>
              <a:buAutoNum type="arabicPeriod" startAt="3"/>
              <a:defRPr/>
            </a:pPr>
            <a:r>
              <a:rPr lang="en-US" sz="2400" u="sng" dirty="0">
                <a:latin typeface="Times New Roman" pitchFamily="18" charset="0"/>
                <a:cs typeface="Times New Roman" pitchFamily="18" charset="0"/>
              </a:rPr>
              <a:t>After 3</a:t>
            </a:r>
            <a:r>
              <a:rPr lang="en-US" sz="2400" u="sng" baseline="30000" dirty="0">
                <a:latin typeface="Times New Roman" pitchFamily="18" charset="0"/>
                <a:cs typeface="Times New Roman" pitchFamily="18" charset="0"/>
              </a:rPr>
              <a:t>rd</a:t>
            </a:r>
            <a:r>
              <a:rPr lang="en-US" sz="2400" u="sng" dirty="0">
                <a:latin typeface="Times New Roman" pitchFamily="18" charset="0"/>
                <a:cs typeface="Times New Roman" pitchFamily="18" charset="0"/>
              </a:rPr>
              <a:t>   iteration of 1</a:t>
            </a:r>
            <a:r>
              <a:rPr lang="en-US" sz="2400" u="sng" baseline="30000" dirty="0">
                <a:latin typeface="Times New Roman" pitchFamily="18" charset="0"/>
                <a:cs typeface="Times New Roman" pitchFamily="18" charset="0"/>
              </a:rPr>
              <a:t>st</a:t>
            </a:r>
            <a:r>
              <a:rPr lang="en-US" sz="2400" u="sng" dirty="0">
                <a:latin typeface="Times New Roman" pitchFamily="18" charset="0"/>
                <a:cs typeface="Times New Roman" pitchFamily="18" charset="0"/>
              </a:rPr>
              <a:t> while loop</a:t>
            </a:r>
          </a:p>
          <a:p>
            <a:pPr marL="514350" indent="-514350">
              <a:lnSpc>
                <a:spcPct val="100000"/>
              </a:lnSpc>
              <a:spcBef>
                <a:spcPts val="0"/>
              </a:spcBef>
              <a:spcAft>
                <a:spcPts val="0"/>
              </a:spcAft>
              <a:buNone/>
              <a:defRPr/>
            </a:pPr>
            <a:r>
              <a:rPr lang="en-US" sz="2400" dirty="0">
                <a:latin typeface="Times New Roman" pitchFamily="18" charset="0"/>
                <a:cs typeface="Times New Roman" pitchFamily="18" charset="0"/>
              </a:rPr>
              <a:t>Node 5 is pushed to stack &amp; its flag set to 1.</a:t>
            </a:r>
          </a:p>
          <a:p>
            <a:pPr>
              <a:lnSpc>
                <a:spcPct val="100000"/>
              </a:lnSpc>
              <a:spcBef>
                <a:spcPts val="0"/>
              </a:spcBef>
              <a:spcAft>
                <a:spcPts val="0"/>
              </a:spcAft>
              <a:buNone/>
              <a:defRPr/>
            </a:pPr>
            <a:r>
              <a:rPr lang="en-US" sz="2400" dirty="0">
                <a:latin typeface="Times New Roman" pitchFamily="18" charset="0"/>
                <a:cs typeface="Times New Roman" pitchFamily="18" charset="0"/>
              </a:rPr>
              <a:t>Cur=</a:t>
            </a:r>
            <a:r>
              <a:rPr lang="en-US" sz="2400" dirty="0" err="1">
                <a:latin typeface="Times New Roman" pitchFamily="18" charset="0"/>
                <a:cs typeface="Times New Roman" pitchFamily="18" charset="0"/>
              </a:rPr>
              <a:t>cur</a:t>
            </a:r>
            <a:r>
              <a:rPr lang="en-US" sz="2400" dirty="0" err="1">
                <a:latin typeface="Times New Roman" pitchFamily="18" charset="0"/>
                <a:cs typeface="Times New Roman" pitchFamily="18" charset="0"/>
                <a:sym typeface="Wingdings" pitchFamily="2" charset="2"/>
              </a:rPr>
              <a:t>llink</a:t>
            </a:r>
            <a:r>
              <a:rPr lang="en-US" sz="2400" dirty="0">
                <a:latin typeface="Times New Roman" pitchFamily="18" charset="0"/>
                <a:cs typeface="Times New Roman" pitchFamily="18" charset="0"/>
                <a:sym typeface="Wingdings" pitchFamily="2" charset="2"/>
              </a:rPr>
              <a:t>; </a:t>
            </a:r>
            <a:r>
              <a:rPr lang="en-US" sz="2400" dirty="0" err="1">
                <a:latin typeface="Times New Roman" pitchFamily="18" charset="0"/>
                <a:cs typeface="Times New Roman" pitchFamily="18" charset="0"/>
                <a:sym typeface="Wingdings" pitchFamily="2" charset="2"/>
              </a:rPr>
              <a:t>i.e</a:t>
            </a:r>
            <a:r>
              <a:rPr lang="en-US" sz="2400" dirty="0">
                <a:latin typeface="Times New Roman" pitchFamily="18" charset="0"/>
                <a:cs typeface="Times New Roman" pitchFamily="18" charset="0"/>
                <a:sym typeface="Wingdings" pitchFamily="2" charset="2"/>
              </a:rPr>
              <a:t> </a:t>
            </a:r>
            <a:r>
              <a:rPr lang="en-US" sz="2400" dirty="0">
                <a:latin typeface="Times New Roman" pitchFamily="18" charset="0"/>
                <a:cs typeface="Times New Roman" pitchFamily="18" charset="0"/>
              </a:rPr>
              <a:t>Cur=NULL</a:t>
            </a:r>
          </a:p>
          <a:p>
            <a:pPr>
              <a:lnSpc>
                <a:spcPct val="100000"/>
              </a:lnSpc>
              <a:spcBef>
                <a:spcPts val="0"/>
              </a:spcBef>
              <a:spcAft>
                <a:spcPts val="0"/>
              </a:spcAft>
              <a:buNone/>
              <a:defRPr/>
            </a:pPr>
            <a:endParaRPr lang="en-US" sz="2400" dirty="0">
              <a:latin typeface="Times New Roman" pitchFamily="18" charset="0"/>
              <a:cs typeface="Times New Roman" pitchFamily="18" charset="0"/>
            </a:endParaRPr>
          </a:p>
          <a:p>
            <a:pPr marL="514350" indent="-514350">
              <a:lnSpc>
                <a:spcPct val="100000"/>
              </a:lnSpc>
              <a:spcBef>
                <a:spcPts val="0"/>
              </a:spcBef>
              <a:spcAft>
                <a:spcPts val="0"/>
              </a:spcAft>
              <a:buNone/>
              <a:defRPr/>
            </a:pPr>
            <a:r>
              <a:rPr lang="en-US" sz="2400" u="sng" dirty="0">
                <a:latin typeface="Times New Roman" pitchFamily="18" charset="0"/>
                <a:cs typeface="Times New Roman" pitchFamily="18" charset="0"/>
              </a:rPr>
              <a:t>4. While loop terminates since cur==NULL</a:t>
            </a:r>
          </a:p>
          <a:p>
            <a:pPr marL="514350" indent="-514350">
              <a:lnSpc>
                <a:spcPct val="100000"/>
              </a:lnSpc>
              <a:spcBef>
                <a:spcPts val="0"/>
              </a:spcBef>
              <a:spcAft>
                <a:spcPts val="0"/>
              </a:spcAft>
              <a:buNone/>
              <a:defRPr/>
            </a:pPr>
            <a:r>
              <a:rPr lang="en-US" sz="2400" dirty="0">
                <a:latin typeface="Times New Roman" pitchFamily="18" charset="0"/>
                <a:cs typeface="Times New Roman" pitchFamily="18" charset="0"/>
              </a:rPr>
              <a:t>Since </a:t>
            </a:r>
            <a:r>
              <a:rPr lang="en-US" sz="2400" dirty="0" err="1">
                <a:latin typeface="Times New Roman" pitchFamily="18" charset="0"/>
                <a:cs typeface="Times New Roman" pitchFamily="18" charset="0"/>
              </a:rPr>
              <a:t>s.checkflag</a:t>
            </a:r>
            <a:r>
              <a:rPr lang="en-US" sz="2400" dirty="0">
                <a:latin typeface="Times New Roman" pitchFamily="18" charset="0"/>
                <a:cs typeface="Times New Roman" pitchFamily="18" charset="0"/>
              </a:rPr>
              <a:t>() !=-1, 2</a:t>
            </a:r>
            <a:r>
              <a:rPr lang="en-US" sz="2400" baseline="30000" dirty="0">
                <a:latin typeface="Times New Roman" pitchFamily="18" charset="0"/>
                <a:cs typeface="Times New Roman" pitchFamily="18" charset="0"/>
              </a:rPr>
              <a:t>nd</a:t>
            </a:r>
            <a:r>
              <a:rPr lang="en-US" sz="2400" dirty="0">
                <a:latin typeface="Times New Roman" pitchFamily="18" charset="0"/>
                <a:cs typeface="Times New Roman" pitchFamily="18" charset="0"/>
              </a:rPr>
              <a:t> while  not entered.  </a:t>
            </a:r>
          </a:p>
          <a:p>
            <a:pPr marL="514350" indent="-514350">
              <a:lnSpc>
                <a:spcPct val="100000"/>
              </a:lnSpc>
              <a:spcBef>
                <a:spcPts val="0"/>
              </a:spcBef>
              <a:spcAft>
                <a:spcPts val="0"/>
              </a:spcAft>
              <a:buNone/>
              <a:defRPr/>
            </a:pPr>
            <a:r>
              <a:rPr lang="en-US" sz="2400" dirty="0">
                <a:latin typeface="Times New Roman" pitchFamily="18" charset="0"/>
                <a:cs typeface="Times New Roman" pitchFamily="18" charset="0"/>
              </a:rPr>
              <a:t>cur= </a:t>
            </a:r>
            <a:r>
              <a:rPr lang="en-US" sz="2400" dirty="0" err="1">
                <a:latin typeface="Times New Roman" pitchFamily="18" charset="0"/>
                <a:cs typeface="Times New Roman" pitchFamily="18" charset="0"/>
              </a:rPr>
              <a:t>s.topnode</a:t>
            </a:r>
            <a:r>
              <a:rPr lang="en-US" sz="2400" dirty="0">
                <a:latin typeface="Times New Roman" pitchFamily="18" charset="0"/>
                <a:cs typeface="Times New Roman" pitchFamily="18" charset="0"/>
              </a:rPr>
              <a:t>() ;//s[top].node;  </a:t>
            </a:r>
            <a:r>
              <a:rPr lang="en-US" sz="2400" dirty="0" err="1">
                <a:latin typeface="Times New Roman" pitchFamily="18" charset="0"/>
                <a:cs typeface="Times New Roman" pitchFamily="18" charset="0"/>
              </a:rPr>
              <a:t>i.e</a:t>
            </a:r>
            <a:r>
              <a:rPr lang="en-US" sz="2400" dirty="0">
                <a:latin typeface="Times New Roman" pitchFamily="18" charset="0"/>
                <a:cs typeface="Times New Roman" pitchFamily="18" charset="0"/>
              </a:rPr>
              <a:t> cur=node 5;</a:t>
            </a:r>
          </a:p>
          <a:p>
            <a:pPr marL="514350" indent="-514350">
              <a:lnSpc>
                <a:spcPct val="100000"/>
              </a:lnSpc>
              <a:spcBef>
                <a:spcPts val="0"/>
              </a:spcBef>
              <a:spcAft>
                <a:spcPts val="0"/>
              </a:spcAft>
              <a:buNone/>
              <a:defRPr/>
            </a:pPr>
            <a:r>
              <a:rPr lang="en-US" sz="2400" dirty="0">
                <a:latin typeface="Times New Roman" pitchFamily="18" charset="0"/>
                <a:cs typeface="Times New Roman" pitchFamily="18" charset="0"/>
              </a:rPr>
              <a:t>Cur=</a:t>
            </a:r>
            <a:r>
              <a:rPr lang="en-US" sz="2400" dirty="0" err="1">
                <a:latin typeface="Times New Roman" pitchFamily="18" charset="0"/>
                <a:cs typeface="Times New Roman" pitchFamily="18" charset="0"/>
              </a:rPr>
              <a:t>cur</a:t>
            </a:r>
            <a:r>
              <a:rPr lang="en-US" sz="2400" dirty="0" err="1">
                <a:latin typeface="Times New Roman" pitchFamily="18" charset="0"/>
                <a:cs typeface="Times New Roman" pitchFamily="18" charset="0"/>
                <a:sym typeface="Wingdings" pitchFamily="2" charset="2"/>
              </a:rPr>
              <a:t>rlink</a:t>
            </a:r>
            <a:r>
              <a:rPr lang="en-US" sz="2400" dirty="0">
                <a:latin typeface="Times New Roman" pitchFamily="18" charset="0"/>
                <a:cs typeface="Times New Roman" pitchFamily="18" charset="0"/>
                <a:sym typeface="Wingdings" pitchFamily="2" charset="2"/>
              </a:rPr>
              <a:t>;   </a:t>
            </a:r>
            <a:r>
              <a:rPr lang="en-US" sz="2400" dirty="0" err="1">
                <a:latin typeface="Times New Roman" pitchFamily="18" charset="0"/>
                <a:cs typeface="Times New Roman" pitchFamily="18" charset="0"/>
                <a:sym typeface="Wingdings" pitchFamily="2" charset="2"/>
              </a:rPr>
              <a:t>i.e</a:t>
            </a:r>
            <a:r>
              <a:rPr lang="en-US" sz="2400" dirty="0">
                <a:latin typeface="Times New Roman" pitchFamily="18" charset="0"/>
                <a:cs typeface="Times New Roman" pitchFamily="18" charset="0"/>
                <a:sym typeface="Wingdings" pitchFamily="2" charset="2"/>
              </a:rPr>
              <a:t> cur=NULL;</a:t>
            </a:r>
          </a:p>
          <a:p>
            <a:pPr marL="514350" indent="-514350">
              <a:lnSpc>
                <a:spcPct val="100000"/>
              </a:lnSpc>
              <a:spcBef>
                <a:spcPts val="0"/>
              </a:spcBef>
              <a:spcAft>
                <a:spcPts val="0"/>
              </a:spcAft>
              <a:buNone/>
              <a:defRPr/>
            </a:pPr>
            <a:r>
              <a:rPr lang="en-US" sz="2400" dirty="0" err="1">
                <a:latin typeface="Times New Roman" pitchFamily="18" charset="0"/>
                <a:cs typeface="Times New Roman" pitchFamily="18" charset="0"/>
                <a:sym typeface="Wingdings" pitchFamily="2" charset="2"/>
              </a:rPr>
              <a:t>s.setflag</a:t>
            </a:r>
            <a:r>
              <a:rPr lang="en-US" sz="2400" dirty="0">
                <a:latin typeface="Times New Roman" pitchFamily="18" charset="0"/>
                <a:cs typeface="Times New Roman" pitchFamily="18" charset="0"/>
                <a:sym typeface="Wingdings" pitchFamily="2" charset="2"/>
              </a:rPr>
              <a:t>(); //s[top].flag =-1</a:t>
            </a:r>
            <a:endParaRPr lang="en-US" sz="2400" dirty="0">
              <a:latin typeface="Times New Roman" pitchFamily="18" charset="0"/>
              <a:cs typeface="Times New Roman" pitchFamily="18" charset="0"/>
            </a:endParaRPr>
          </a:p>
          <a:p>
            <a:pPr marL="514350" indent="-514350">
              <a:lnSpc>
                <a:spcPct val="100000"/>
              </a:lnSpc>
              <a:spcBef>
                <a:spcPts val="0"/>
              </a:spcBef>
              <a:spcAft>
                <a:spcPts val="0"/>
              </a:spcAft>
              <a:buNone/>
              <a:defRPr/>
            </a:pPr>
            <a:endParaRPr lang="en-US" sz="2400" dirty="0">
              <a:latin typeface="Times New Roman" pitchFamily="18" charset="0"/>
              <a:cs typeface="Times New Roman" pitchFamily="18" charset="0"/>
              <a:sym typeface="Wingdings" pitchFamily="2" charset="2"/>
            </a:endParaRPr>
          </a:p>
          <a:p>
            <a:pPr marL="514350" indent="-514350">
              <a:lnSpc>
                <a:spcPct val="100000"/>
              </a:lnSpc>
              <a:spcBef>
                <a:spcPts val="0"/>
              </a:spcBef>
              <a:spcAft>
                <a:spcPts val="0"/>
              </a:spcAft>
              <a:buFont typeface="Arial" pitchFamily="34" charset="0"/>
              <a:buAutoNum type="arabicPeriod" startAt="5"/>
              <a:defRPr/>
            </a:pPr>
            <a:r>
              <a:rPr lang="en-US" sz="2400" u="sng" dirty="0">
                <a:latin typeface="Times New Roman" pitchFamily="18" charset="0"/>
                <a:cs typeface="Times New Roman" pitchFamily="18" charset="0"/>
                <a:sym typeface="Wingdings" pitchFamily="2" charset="2"/>
              </a:rPr>
              <a:t>cur==NULL, 1</a:t>
            </a:r>
            <a:r>
              <a:rPr lang="en-US" sz="2400" u="sng" baseline="30000" dirty="0">
                <a:latin typeface="Times New Roman" pitchFamily="18" charset="0"/>
                <a:cs typeface="Times New Roman" pitchFamily="18" charset="0"/>
                <a:sym typeface="Wingdings" pitchFamily="2" charset="2"/>
              </a:rPr>
              <a:t>st</a:t>
            </a:r>
            <a:r>
              <a:rPr lang="en-US" sz="2400" u="sng" dirty="0">
                <a:latin typeface="Times New Roman" pitchFamily="18" charset="0"/>
                <a:cs typeface="Times New Roman" pitchFamily="18" charset="0"/>
                <a:sym typeface="Wingdings" pitchFamily="2" charset="2"/>
              </a:rPr>
              <a:t> while loop not entered</a:t>
            </a:r>
          </a:p>
          <a:p>
            <a:pPr marL="514350" indent="-514350">
              <a:lnSpc>
                <a:spcPct val="100000"/>
              </a:lnSpc>
              <a:spcBef>
                <a:spcPts val="0"/>
              </a:spcBef>
              <a:spcAft>
                <a:spcPts val="0"/>
              </a:spcAft>
              <a:buNone/>
              <a:defRPr/>
            </a:pPr>
            <a:r>
              <a:rPr lang="en-US" sz="2400" dirty="0">
                <a:latin typeface="Times New Roman" pitchFamily="18" charset="0"/>
                <a:cs typeface="Times New Roman" pitchFamily="18" charset="0"/>
                <a:sym typeface="Wingdings" pitchFamily="2" charset="2"/>
              </a:rPr>
              <a:t>Since </a:t>
            </a:r>
            <a:r>
              <a:rPr lang="en-US" sz="2400" dirty="0" err="1">
                <a:latin typeface="Times New Roman" pitchFamily="18" charset="0"/>
                <a:cs typeface="Times New Roman" pitchFamily="18" charset="0"/>
                <a:sym typeface="Wingdings" pitchFamily="2" charset="2"/>
              </a:rPr>
              <a:t>s.checkflag</a:t>
            </a:r>
            <a:r>
              <a:rPr lang="en-US" sz="2400" dirty="0">
                <a:latin typeface="Times New Roman" pitchFamily="18" charset="0"/>
                <a:cs typeface="Times New Roman" pitchFamily="18" charset="0"/>
                <a:sym typeface="Wingdings" pitchFamily="2" charset="2"/>
              </a:rPr>
              <a:t>()&lt;0, 2</a:t>
            </a:r>
            <a:r>
              <a:rPr lang="en-US" sz="2400" baseline="30000" dirty="0">
                <a:latin typeface="Times New Roman" pitchFamily="18" charset="0"/>
                <a:cs typeface="Times New Roman" pitchFamily="18" charset="0"/>
                <a:sym typeface="Wingdings" pitchFamily="2" charset="2"/>
              </a:rPr>
              <a:t>nd</a:t>
            </a:r>
            <a:r>
              <a:rPr lang="en-US" sz="2400" dirty="0">
                <a:latin typeface="Times New Roman" pitchFamily="18" charset="0"/>
                <a:cs typeface="Times New Roman" pitchFamily="18" charset="0"/>
                <a:sym typeface="Wingdings" pitchFamily="2" charset="2"/>
              </a:rPr>
              <a:t> while is entered.</a:t>
            </a:r>
          </a:p>
          <a:p>
            <a:pPr marL="514350" indent="-514350">
              <a:lnSpc>
                <a:spcPct val="100000"/>
              </a:lnSpc>
              <a:spcBef>
                <a:spcPts val="0"/>
              </a:spcBef>
              <a:spcAft>
                <a:spcPts val="0"/>
              </a:spcAft>
              <a:buNone/>
              <a:defRPr/>
            </a:pPr>
            <a:r>
              <a:rPr lang="en-US" sz="2400" dirty="0">
                <a:latin typeface="Times New Roman" pitchFamily="18" charset="0"/>
                <a:cs typeface="Times New Roman" pitchFamily="18" charset="0"/>
                <a:sym typeface="Wingdings" pitchFamily="2" charset="2"/>
              </a:rPr>
              <a:t>r=</a:t>
            </a:r>
            <a:r>
              <a:rPr lang="en-US" sz="2400" dirty="0" err="1">
                <a:latin typeface="Times New Roman" pitchFamily="18" charset="0"/>
                <a:cs typeface="Times New Roman" pitchFamily="18" charset="0"/>
                <a:sym typeface="Wingdings" pitchFamily="2" charset="2"/>
              </a:rPr>
              <a:t>s.pop</a:t>
            </a:r>
            <a:r>
              <a:rPr lang="en-US" sz="2400" dirty="0">
                <a:latin typeface="Times New Roman" pitchFamily="18" charset="0"/>
                <a:cs typeface="Times New Roman" pitchFamily="18" charset="0"/>
                <a:sym typeface="Wingdings" pitchFamily="2" charset="2"/>
              </a:rPr>
              <a:t>();</a:t>
            </a:r>
          </a:p>
          <a:p>
            <a:pPr marL="514350" indent="-514350">
              <a:lnSpc>
                <a:spcPct val="100000"/>
              </a:lnSpc>
              <a:spcBef>
                <a:spcPts val="0"/>
              </a:spcBef>
              <a:spcAft>
                <a:spcPts val="0"/>
              </a:spcAft>
              <a:buNone/>
              <a:defRPr/>
            </a:pPr>
            <a:r>
              <a:rPr lang="en-US" sz="2400" dirty="0">
                <a:latin typeface="Times New Roman" pitchFamily="18" charset="0"/>
                <a:cs typeface="Times New Roman" pitchFamily="18" charset="0"/>
              </a:rPr>
              <a:t>cur=</a:t>
            </a:r>
            <a:r>
              <a:rPr lang="en-US" sz="2400" dirty="0" err="1">
                <a:latin typeface="Times New Roman" pitchFamily="18" charset="0"/>
                <a:cs typeface="Times New Roman" pitchFamily="18" charset="0"/>
              </a:rPr>
              <a:t>r.node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i.e</a:t>
            </a:r>
            <a:r>
              <a:rPr lang="en-US" sz="2400" dirty="0">
                <a:latin typeface="Times New Roman" pitchFamily="18" charset="0"/>
                <a:cs typeface="Times New Roman" pitchFamily="18" charset="0"/>
              </a:rPr>
              <a:t> cur=node 5;</a:t>
            </a:r>
          </a:p>
          <a:p>
            <a:pPr marL="514350" indent="-514350">
              <a:lnSpc>
                <a:spcPct val="100000"/>
              </a:lnSpc>
              <a:spcBef>
                <a:spcPts val="0"/>
              </a:spcBef>
              <a:spcAft>
                <a:spcPts val="0"/>
              </a:spcAft>
              <a:buNone/>
              <a:defRPr/>
            </a:pPr>
            <a:r>
              <a:rPr lang="en-US" sz="2400" dirty="0">
                <a:latin typeface="Times New Roman" pitchFamily="18" charset="0"/>
                <a:cs typeface="Times New Roman" pitchFamily="18" charset="0"/>
              </a:rPr>
              <a:t>Print 5</a:t>
            </a:r>
          </a:p>
          <a:p>
            <a:pPr marL="514350" indent="-514350">
              <a:lnSpc>
                <a:spcPct val="100000"/>
              </a:lnSpc>
              <a:spcBef>
                <a:spcPts val="0"/>
              </a:spcBef>
              <a:spcAft>
                <a:spcPts val="0"/>
              </a:spcAft>
              <a:buNone/>
              <a:defRPr/>
            </a:pPr>
            <a:r>
              <a:rPr lang="en-US" sz="2400" dirty="0">
                <a:latin typeface="Times New Roman" pitchFamily="18" charset="0"/>
                <a:cs typeface="Times New Roman" pitchFamily="18" charset="0"/>
              </a:rPr>
              <a:t>Stack is not empty, continue;</a:t>
            </a:r>
          </a:p>
          <a:p>
            <a:pPr>
              <a:lnSpc>
                <a:spcPct val="100000"/>
              </a:lnSpc>
              <a:spcBef>
                <a:spcPts val="0"/>
              </a:spcBef>
              <a:spcAft>
                <a:spcPts val="0"/>
              </a:spcAft>
              <a:buNone/>
              <a:defRPr/>
            </a:pPr>
            <a:endParaRPr lang="en-US" sz="2400" dirty="0">
              <a:latin typeface="Times New Roman" pitchFamily="18" charset="0"/>
              <a:cs typeface="Times New Roman" pitchFamily="18" charset="0"/>
            </a:endParaRPr>
          </a:p>
        </p:txBody>
      </p:sp>
      <p:sp>
        <p:nvSpPr>
          <p:cNvPr id="19" name="Rectangle 18"/>
          <p:cNvSpPr/>
          <p:nvPr/>
        </p:nvSpPr>
        <p:spPr>
          <a:xfrm>
            <a:off x="8686800" y="50260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20" name="Straight Connector 19"/>
          <p:cNvCxnSpPr/>
          <p:nvPr/>
        </p:nvCxnSpPr>
        <p:spPr>
          <a:xfrm>
            <a:off x="8686800" y="5483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686800" y="5864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717" name="TextBox 21"/>
          <p:cNvSpPr txBox="1">
            <a:spLocks noChangeArrowheads="1"/>
          </p:cNvSpPr>
          <p:nvPr/>
        </p:nvSpPr>
        <p:spPr bwMode="auto">
          <a:xfrm>
            <a:off x="8915400" y="58451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5718" name="TextBox 22"/>
          <p:cNvSpPr txBox="1">
            <a:spLocks noChangeArrowheads="1"/>
          </p:cNvSpPr>
          <p:nvPr/>
        </p:nvSpPr>
        <p:spPr bwMode="auto">
          <a:xfrm>
            <a:off x="9601200" y="5848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5719" name="TextBox 23"/>
          <p:cNvSpPr txBox="1">
            <a:spLocks noChangeArrowheads="1"/>
          </p:cNvSpPr>
          <p:nvPr/>
        </p:nvSpPr>
        <p:spPr bwMode="auto">
          <a:xfrm>
            <a:off x="8915400" y="5467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5720" name="TextBox 24"/>
          <p:cNvSpPr txBox="1">
            <a:spLocks noChangeArrowheads="1"/>
          </p:cNvSpPr>
          <p:nvPr/>
        </p:nvSpPr>
        <p:spPr bwMode="auto">
          <a:xfrm>
            <a:off x="9601200" y="5467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26" name="Rectangle 25"/>
          <p:cNvSpPr/>
          <p:nvPr/>
        </p:nvSpPr>
        <p:spPr>
          <a:xfrm>
            <a:off x="8610600" y="23622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27" name="Straight Connector 26"/>
          <p:cNvCxnSpPr/>
          <p:nvPr/>
        </p:nvCxnSpPr>
        <p:spPr>
          <a:xfrm>
            <a:off x="8610600" y="28194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610600" y="32004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724" name="TextBox 28"/>
          <p:cNvSpPr txBox="1">
            <a:spLocks noChangeArrowheads="1"/>
          </p:cNvSpPr>
          <p:nvPr/>
        </p:nvSpPr>
        <p:spPr bwMode="auto">
          <a:xfrm>
            <a:off x="8839200" y="32004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5725" name="TextBox 29"/>
          <p:cNvSpPr txBox="1">
            <a:spLocks noChangeArrowheads="1"/>
          </p:cNvSpPr>
          <p:nvPr/>
        </p:nvSpPr>
        <p:spPr bwMode="auto">
          <a:xfrm>
            <a:off x="9525000" y="3182939"/>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5726" name="TextBox 30"/>
          <p:cNvSpPr txBox="1">
            <a:spLocks noChangeArrowheads="1"/>
          </p:cNvSpPr>
          <p:nvPr/>
        </p:nvSpPr>
        <p:spPr bwMode="auto">
          <a:xfrm>
            <a:off x="8839200" y="2801939"/>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5727" name="TextBox 31"/>
          <p:cNvSpPr txBox="1">
            <a:spLocks noChangeArrowheads="1"/>
          </p:cNvSpPr>
          <p:nvPr/>
        </p:nvSpPr>
        <p:spPr bwMode="auto">
          <a:xfrm>
            <a:off x="9525000" y="2801939"/>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33" name="Rectangle 32"/>
          <p:cNvSpPr/>
          <p:nvPr/>
        </p:nvSpPr>
        <p:spPr>
          <a:xfrm>
            <a:off x="8610600" y="1524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34" name="Straight Connector 33"/>
          <p:cNvCxnSpPr/>
          <p:nvPr/>
        </p:nvCxnSpPr>
        <p:spPr>
          <a:xfrm>
            <a:off x="8610600" y="6096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610600" y="9906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731" name="TextBox 35"/>
          <p:cNvSpPr txBox="1">
            <a:spLocks noChangeArrowheads="1"/>
          </p:cNvSpPr>
          <p:nvPr/>
        </p:nvSpPr>
        <p:spPr bwMode="auto">
          <a:xfrm>
            <a:off x="8839200" y="9715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5732" name="TextBox 36"/>
          <p:cNvSpPr txBox="1">
            <a:spLocks noChangeArrowheads="1"/>
          </p:cNvSpPr>
          <p:nvPr/>
        </p:nvSpPr>
        <p:spPr bwMode="auto">
          <a:xfrm>
            <a:off x="9525000" y="973139"/>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5733" name="TextBox 37"/>
          <p:cNvSpPr txBox="1">
            <a:spLocks noChangeArrowheads="1"/>
          </p:cNvSpPr>
          <p:nvPr/>
        </p:nvSpPr>
        <p:spPr bwMode="auto">
          <a:xfrm>
            <a:off x="8839200" y="592139"/>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5734" name="TextBox 38"/>
          <p:cNvSpPr txBox="1">
            <a:spLocks noChangeArrowheads="1"/>
          </p:cNvSpPr>
          <p:nvPr/>
        </p:nvSpPr>
        <p:spPr bwMode="auto">
          <a:xfrm>
            <a:off x="9525000" y="592139"/>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40" name="Straight Connector 39"/>
          <p:cNvCxnSpPr/>
          <p:nvPr/>
        </p:nvCxnSpPr>
        <p:spPr>
          <a:xfrm rot="16200000" flipH="1">
            <a:off x="8761414" y="760414"/>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8761414" y="2970214"/>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8837614" y="5637214"/>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738" name="TextBox 42"/>
          <p:cNvSpPr txBox="1">
            <a:spLocks noChangeArrowheads="1"/>
          </p:cNvSpPr>
          <p:nvPr/>
        </p:nvSpPr>
        <p:spPr bwMode="auto">
          <a:xfrm>
            <a:off x="8839200" y="133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5</a:t>
            </a:r>
            <a:r>
              <a:rPr lang="en-US">
                <a:latin typeface="Calibri" pitchFamily="34" charset="0"/>
              </a:rPr>
              <a:t> </a:t>
            </a:r>
          </a:p>
        </p:txBody>
      </p:sp>
      <p:sp>
        <p:nvSpPr>
          <p:cNvPr id="115739" name="TextBox 43"/>
          <p:cNvSpPr txBox="1">
            <a:spLocks noChangeArrowheads="1"/>
          </p:cNvSpPr>
          <p:nvPr/>
        </p:nvSpPr>
        <p:spPr bwMode="auto">
          <a:xfrm>
            <a:off x="9525000" y="133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5740" name="TextBox 44"/>
          <p:cNvSpPr txBox="1">
            <a:spLocks noChangeArrowheads="1"/>
          </p:cNvSpPr>
          <p:nvPr/>
        </p:nvSpPr>
        <p:spPr bwMode="auto">
          <a:xfrm>
            <a:off x="8839200" y="23431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5</a:t>
            </a:r>
            <a:r>
              <a:rPr lang="en-US">
                <a:latin typeface="Calibri" pitchFamily="34" charset="0"/>
              </a:rPr>
              <a:t> </a:t>
            </a:r>
          </a:p>
        </p:txBody>
      </p:sp>
      <p:sp>
        <p:nvSpPr>
          <p:cNvPr id="115741" name="TextBox 45"/>
          <p:cNvSpPr txBox="1">
            <a:spLocks noChangeArrowheads="1"/>
          </p:cNvSpPr>
          <p:nvPr/>
        </p:nvSpPr>
        <p:spPr bwMode="auto">
          <a:xfrm>
            <a:off x="9525000" y="23431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Tree>
    <p:extLst>
      <p:ext uri="{BB962C8B-B14F-4D97-AF65-F5344CB8AC3E}">
        <p14:creationId xmlns="" xmlns:p14="http://schemas.microsoft.com/office/powerpoint/2010/main" val="19463493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839200" cy="6553200"/>
          </a:xfrm>
        </p:spPr>
        <p:txBody>
          <a:bodyPr rtlCol="0">
            <a:normAutofit/>
          </a:bodyPr>
          <a:lstStyle/>
          <a:p>
            <a:pPr>
              <a:spcAft>
                <a:spcPts val="0"/>
              </a:spcAft>
              <a:buNone/>
              <a:defRPr/>
            </a:pPr>
            <a:r>
              <a:rPr lang="en-US" sz="2800" u="sng" dirty="0">
                <a:latin typeface="Times New Roman" pitchFamily="18" charset="0"/>
                <a:cs typeface="Times New Roman" pitchFamily="18" charset="0"/>
              </a:rPr>
              <a:t>6. s[top].flag!=-1, 2</a:t>
            </a:r>
            <a:r>
              <a:rPr lang="en-US" sz="2800" u="sng" baseline="30000" dirty="0">
                <a:latin typeface="Times New Roman" pitchFamily="18" charset="0"/>
                <a:cs typeface="Times New Roman" pitchFamily="18" charset="0"/>
              </a:rPr>
              <a:t>nd</a:t>
            </a:r>
            <a:r>
              <a:rPr lang="en-US" sz="2800" u="sng" dirty="0">
                <a:latin typeface="Times New Roman" pitchFamily="18" charset="0"/>
                <a:cs typeface="Times New Roman" pitchFamily="18" charset="0"/>
              </a:rPr>
              <a:t> While loop is exited</a:t>
            </a:r>
          </a:p>
          <a:p>
            <a:pPr>
              <a:lnSpc>
                <a:spcPts val="2700"/>
              </a:lnSpc>
              <a:spcAft>
                <a:spcPts val="0"/>
              </a:spcAft>
              <a:buNone/>
              <a:defRPr/>
            </a:pPr>
            <a:r>
              <a:rPr lang="en-US" sz="2800" dirty="0">
                <a:latin typeface="Times New Roman" pitchFamily="18" charset="0"/>
                <a:cs typeface="Times New Roman" pitchFamily="18" charset="0"/>
              </a:rPr>
              <a:t>Cur=s[top].node;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cur=20;</a:t>
            </a:r>
            <a:endParaRPr lang="en-US" sz="2800" dirty="0">
              <a:latin typeface="Times New Roman" pitchFamily="18" charset="0"/>
              <a:cs typeface="Times New Roman" pitchFamily="18" charset="0"/>
              <a:sym typeface="Wingdings" pitchFamily="2" charset="2"/>
            </a:endParaRPr>
          </a:p>
          <a:p>
            <a:pPr>
              <a:lnSpc>
                <a:spcPts val="2700"/>
              </a:lnSpc>
              <a:spcAft>
                <a:spcPts val="0"/>
              </a:spcAft>
              <a:buNone/>
              <a:defRPr/>
            </a:pPr>
            <a:r>
              <a:rPr lang="en-US" sz="2800" dirty="0">
                <a:latin typeface="Times New Roman" pitchFamily="18" charset="0"/>
                <a:cs typeface="Times New Roman" pitchFamily="18" charset="0"/>
                <a:sym typeface="Wingdings" pitchFamily="2" charset="2"/>
              </a:rPr>
              <a:t>Cur=</a:t>
            </a:r>
            <a:r>
              <a:rPr lang="en-US" sz="2800" dirty="0" err="1">
                <a:latin typeface="Times New Roman" pitchFamily="18" charset="0"/>
                <a:cs typeface="Times New Roman" pitchFamily="18" charset="0"/>
                <a:sym typeface="Wingdings" pitchFamily="2" charset="2"/>
              </a:rPr>
              <a:t>currlink</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cur=30;</a:t>
            </a:r>
          </a:p>
          <a:p>
            <a:pPr>
              <a:lnSpc>
                <a:spcPts val="2700"/>
              </a:lnSpc>
              <a:spcAft>
                <a:spcPts val="0"/>
              </a:spcAft>
              <a:buNone/>
              <a:defRPr/>
            </a:pPr>
            <a:r>
              <a:rPr lang="en-US" sz="2800" dirty="0">
                <a:latin typeface="Times New Roman" pitchFamily="18" charset="0"/>
                <a:cs typeface="Times New Roman" pitchFamily="18" charset="0"/>
                <a:sym typeface="Wingdings" pitchFamily="2" charset="2"/>
              </a:rPr>
              <a:t>s[top].flag =-1</a:t>
            </a:r>
          </a:p>
          <a:p>
            <a:pPr>
              <a:lnSpc>
                <a:spcPts val="2700"/>
              </a:lnSpc>
              <a:spcAft>
                <a:spcPts val="0"/>
              </a:spcAft>
              <a:buNone/>
              <a:defRPr/>
            </a:pPr>
            <a:endParaRPr lang="en-US" sz="2800" dirty="0">
              <a:latin typeface="Times New Roman" pitchFamily="18" charset="0"/>
              <a:cs typeface="Times New Roman" pitchFamily="18" charset="0"/>
            </a:endParaRPr>
          </a:p>
          <a:p>
            <a:pPr>
              <a:spcAft>
                <a:spcPts val="0"/>
              </a:spcAft>
              <a:buNone/>
              <a:defRPr/>
            </a:pPr>
            <a:r>
              <a:rPr lang="en-US" sz="2800" u="sng" dirty="0">
                <a:latin typeface="Times New Roman" pitchFamily="18" charset="0"/>
                <a:cs typeface="Times New Roman" pitchFamily="18" charset="0"/>
              </a:rPr>
              <a:t>7. 1</a:t>
            </a:r>
            <a:r>
              <a:rPr lang="en-US" sz="2800" u="sng" baseline="30000" dirty="0">
                <a:latin typeface="Times New Roman" pitchFamily="18" charset="0"/>
                <a:cs typeface="Times New Roman" pitchFamily="18" charset="0"/>
              </a:rPr>
              <a:t>st</a:t>
            </a:r>
            <a:r>
              <a:rPr lang="en-US" sz="2800" u="sng" dirty="0">
                <a:latin typeface="Times New Roman" pitchFamily="18" charset="0"/>
                <a:cs typeface="Times New Roman" pitchFamily="18" charset="0"/>
              </a:rPr>
              <a:t> while is entered</a:t>
            </a:r>
          </a:p>
          <a:p>
            <a:pPr marL="514350" indent="-514350">
              <a:lnSpc>
                <a:spcPts val="2700"/>
              </a:lnSpc>
              <a:spcAft>
                <a:spcPts val="0"/>
              </a:spcAft>
              <a:buNone/>
              <a:defRPr/>
            </a:pPr>
            <a:r>
              <a:rPr lang="en-US" sz="2800" dirty="0">
                <a:latin typeface="Times New Roman" pitchFamily="18" charset="0"/>
                <a:cs typeface="Times New Roman" pitchFamily="18" charset="0"/>
              </a:rPr>
              <a:t>Node 30 is pushed to stack &amp; its flag set to 1.</a:t>
            </a:r>
          </a:p>
          <a:p>
            <a:pPr>
              <a:lnSpc>
                <a:spcPts val="2700"/>
              </a:lnSpc>
              <a:spcAft>
                <a:spcPts val="0"/>
              </a:spcAft>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llink</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a:t>
            </a:r>
            <a:r>
              <a:rPr lang="en-US" sz="2800" dirty="0">
                <a:latin typeface="Times New Roman" pitchFamily="18" charset="0"/>
                <a:cs typeface="Times New Roman" pitchFamily="18" charset="0"/>
              </a:rPr>
              <a:t>Cur=NULL</a:t>
            </a:r>
          </a:p>
          <a:p>
            <a:pPr marL="514350" indent="-514350">
              <a:lnSpc>
                <a:spcPts val="2700"/>
              </a:lnSpc>
              <a:spcAft>
                <a:spcPts val="0"/>
              </a:spcAft>
              <a:buNone/>
              <a:defRPr/>
            </a:pPr>
            <a:endParaRPr lang="en-US" sz="2800" dirty="0">
              <a:latin typeface="Times New Roman" pitchFamily="18" charset="0"/>
              <a:cs typeface="Times New Roman" pitchFamily="18" charset="0"/>
              <a:sym typeface="Wingdings" pitchFamily="2" charset="2"/>
            </a:endParaRPr>
          </a:p>
          <a:p>
            <a:pPr marL="514350" indent="-514350">
              <a:lnSpc>
                <a:spcPts val="2700"/>
              </a:lnSpc>
              <a:spcAft>
                <a:spcPts val="0"/>
              </a:spcAft>
              <a:buFont typeface="Arial" pitchFamily="34" charset="0"/>
              <a:buAutoNum type="arabicPeriod" startAt="8"/>
              <a:defRPr/>
            </a:pPr>
            <a:r>
              <a:rPr lang="en-US" sz="2800" u="sng" dirty="0">
                <a:latin typeface="Times New Roman" pitchFamily="18" charset="0"/>
                <a:cs typeface="Times New Roman" pitchFamily="18" charset="0"/>
                <a:sym typeface="Wingdings" pitchFamily="2" charset="2"/>
              </a:rPr>
              <a:t>cur==NULL, 1</a:t>
            </a:r>
            <a:r>
              <a:rPr lang="en-US" sz="2800" u="sng" baseline="30000" dirty="0">
                <a:latin typeface="Times New Roman" pitchFamily="18" charset="0"/>
                <a:cs typeface="Times New Roman" pitchFamily="18" charset="0"/>
                <a:sym typeface="Wingdings" pitchFamily="2" charset="2"/>
              </a:rPr>
              <a:t>st</a:t>
            </a:r>
            <a:r>
              <a:rPr lang="en-US" sz="2800" u="sng" dirty="0">
                <a:latin typeface="Times New Roman" pitchFamily="18" charset="0"/>
                <a:cs typeface="Times New Roman" pitchFamily="18" charset="0"/>
                <a:sym typeface="Wingdings" pitchFamily="2" charset="2"/>
              </a:rPr>
              <a:t> while loop exits</a:t>
            </a:r>
          </a:p>
          <a:p>
            <a:pPr marL="514350" indent="-514350">
              <a:lnSpc>
                <a:spcPts val="2700"/>
              </a:lnSpc>
              <a:spcAft>
                <a:spcPts val="0"/>
              </a:spcAft>
              <a:buNone/>
              <a:defRPr/>
            </a:pPr>
            <a:r>
              <a:rPr lang="en-US" sz="2800" dirty="0">
                <a:latin typeface="Times New Roman" pitchFamily="18" charset="0"/>
                <a:cs typeface="Times New Roman" pitchFamily="18" charset="0"/>
                <a:sym typeface="Wingdings" pitchFamily="2" charset="2"/>
              </a:rPr>
              <a:t>Since s[top]!=-1, 2</a:t>
            </a:r>
            <a:r>
              <a:rPr lang="en-US" sz="2800" baseline="30000" dirty="0">
                <a:latin typeface="Times New Roman" pitchFamily="18" charset="0"/>
                <a:cs typeface="Times New Roman" pitchFamily="18" charset="0"/>
                <a:sym typeface="Wingdings" pitchFamily="2" charset="2"/>
              </a:rPr>
              <a:t>nd</a:t>
            </a:r>
            <a:r>
              <a:rPr lang="en-US" sz="2800" dirty="0">
                <a:latin typeface="Times New Roman" pitchFamily="18" charset="0"/>
                <a:cs typeface="Times New Roman" pitchFamily="18" charset="0"/>
                <a:sym typeface="Wingdings" pitchFamily="2" charset="2"/>
              </a:rPr>
              <a:t> while not entered.</a:t>
            </a:r>
          </a:p>
          <a:p>
            <a:pPr marL="514350" indent="-514350">
              <a:lnSpc>
                <a:spcPts val="2700"/>
              </a:lnSpc>
              <a:spcAft>
                <a:spcPts val="0"/>
              </a:spcAft>
              <a:buNone/>
              <a:defRPr/>
            </a:pPr>
            <a:r>
              <a:rPr lang="en-US" sz="2800" dirty="0">
                <a:latin typeface="Times New Roman" pitchFamily="18" charset="0"/>
                <a:cs typeface="Times New Roman" pitchFamily="18" charset="0"/>
                <a:sym typeface="Wingdings" pitchFamily="2" charset="2"/>
              </a:rPr>
              <a:t>cur=s[top].node;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cur=30;</a:t>
            </a:r>
          </a:p>
          <a:p>
            <a:pPr>
              <a:spcAft>
                <a:spcPts val="0"/>
              </a:spcAft>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rlink</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cur=NULL;</a:t>
            </a:r>
          </a:p>
          <a:p>
            <a:pPr>
              <a:spcAft>
                <a:spcPts val="0"/>
              </a:spcAft>
              <a:buNone/>
              <a:defRPr/>
            </a:pPr>
            <a:r>
              <a:rPr lang="en-US" sz="2800" dirty="0">
                <a:latin typeface="Times New Roman" pitchFamily="18" charset="0"/>
                <a:cs typeface="Times New Roman" pitchFamily="18" charset="0"/>
                <a:sym typeface="Wingdings" pitchFamily="2" charset="2"/>
              </a:rPr>
              <a:t>s[top].flag =-1</a:t>
            </a:r>
          </a:p>
          <a:p>
            <a:pPr>
              <a:spcAft>
                <a:spcPts val="0"/>
              </a:spcAft>
              <a:buNone/>
              <a:defRPr/>
            </a:pPr>
            <a:endParaRPr lang="en-US" sz="2800" dirty="0">
              <a:latin typeface="Times New Roman" pitchFamily="18" charset="0"/>
              <a:cs typeface="Times New Roman" pitchFamily="18" charset="0"/>
            </a:endParaRPr>
          </a:p>
        </p:txBody>
      </p:sp>
      <p:sp>
        <p:nvSpPr>
          <p:cNvPr id="17" name="Rectangle 16"/>
          <p:cNvSpPr/>
          <p:nvPr/>
        </p:nvSpPr>
        <p:spPr>
          <a:xfrm>
            <a:off x="8763000" y="50260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8" name="Straight Connector 17"/>
          <p:cNvCxnSpPr/>
          <p:nvPr/>
        </p:nvCxnSpPr>
        <p:spPr>
          <a:xfrm>
            <a:off x="8763000" y="5483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763000" y="5864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741" name="TextBox 19"/>
          <p:cNvSpPr txBox="1">
            <a:spLocks noChangeArrowheads="1"/>
          </p:cNvSpPr>
          <p:nvPr/>
        </p:nvSpPr>
        <p:spPr bwMode="auto">
          <a:xfrm>
            <a:off x="8991600" y="58451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6742" name="TextBox 20"/>
          <p:cNvSpPr txBox="1">
            <a:spLocks noChangeArrowheads="1"/>
          </p:cNvSpPr>
          <p:nvPr/>
        </p:nvSpPr>
        <p:spPr bwMode="auto">
          <a:xfrm>
            <a:off x="9677400" y="5848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6743" name="TextBox 21"/>
          <p:cNvSpPr txBox="1">
            <a:spLocks noChangeArrowheads="1"/>
          </p:cNvSpPr>
          <p:nvPr/>
        </p:nvSpPr>
        <p:spPr bwMode="auto">
          <a:xfrm>
            <a:off x="8991600" y="5467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cxnSp>
        <p:nvCxnSpPr>
          <p:cNvPr id="24" name="Straight Connector 23"/>
          <p:cNvCxnSpPr/>
          <p:nvPr/>
        </p:nvCxnSpPr>
        <p:spPr>
          <a:xfrm rot="16200000" flipH="1">
            <a:off x="8913814" y="5637214"/>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8763000" y="25876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26" name="Straight Connector 25"/>
          <p:cNvCxnSpPr/>
          <p:nvPr/>
        </p:nvCxnSpPr>
        <p:spPr>
          <a:xfrm>
            <a:off x="8763000" y="30448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763000" y="34258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748" name="TextBox 27"/>
          <p:cNvSpPr txBox="1">
            <a:spLocks noChangeArrowheads="1"/>
          </p:cNvSpPr>
          <p:nvPr/>
        </p:nvSpPr>
        <p:spPr bwMode="auto">
          <a:xfrm>
            <a:off x="8991600" y="34067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6749" name="TextBox 28"/>
          <p:cNvSpPr txBox="1">
            <a:spLocks noChangeArrowheads="1"/>
          </p:cNvSpPr>
          <p:nvPr/>
        </p:nvSpPr>
        <p:spPr bwMode="auto">
          <a:xfrm>
            <a:off x="9677400" y="34099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6750" name="TextBox 29"/>
          <p:cNvSpPr txBox="1">
            <a:spLocks noChangeArrowheads="1"/>
          </p:cNvSpPr>
          <p:nvPr/>
        </p:nvSpPr>
        <p:spPr bwMode="auto">
          <a:xfrm>
            <a:off x="8991600" y="30289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6751" name="TextBox 30"/>
          <p:cNvSpPr txBox="1">
            <a:spLocks noChangeArrowheads="1"/>
          </p:cNvSpPr>
          <p:nvPr/>
        </p:nvSpPr>
        <p:spPr bwMode="auto">
          <a:xfrm>
            <a:off x="9677400" y="30289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32" name="Straight Connector 31"/>
          <p:cNvCxnSpPr/>
          <p:nvPr/>
        </p:nvCxnSpPr>
        <p:spPr>
          <a:xfrm rot="16200000" flipH="1">
            <a:off x="8913814" y="3198814"/>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763000" y="2286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34" name="Straight Connector 33"/>
          <p:cNvCxnSpPr/>
          <p:nvPr/>
        </p:nvCxnSpPr>
        <p:spPr>
          <a:xfrm>
            <a:off x="8763000" y="6858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763000" y="10668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756" name="TextBox 35"/>
          <p:cNvSpPr txBox="1">
            <a:spLocks noChangeArrowheads="1"/>
          </p:cNvSpPr>
          <p:nvPr/>
        </p:nvSpPr>
        <p:spPr bwMode="auto">
          <a:xfrm>
            <a:off x="8991600" y="10477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6757" name="TextBox 36"/>
          <p:cNvSpPr txBox="1">
            <a:spLocks noChangeArrowheads="1"/>
          </p:cNvSpPr>
          <p:nvPr/>
        </p:nvSpPr>
        <p:spPr bwMode="auto">
          <a:xfrm>
            <a:off x="9677400" y="1049339"/>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6758" name="TextBox 37"/>
          <p:cNvSpPr txBox="1">
            <a:spLocks noChangeArrowheads="1"/>
          </p:cNvSpPr>
          <p:nvPr/>
        </p:nvSpPr>
        <p:spPr bwMode="auto">
          <a:xfrm>
            <a:off x="8991600" y="668339"/>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6759" name="TextBox 38"/>
          <p:cNvSpPr txBox="1">
            <a:spLocks noChangeArrowheads="1"/>
          </p:cNvSpPr>
          <p:nvPr/>
        </p:nvSpPr>
        <p:spPr bwMode="auto">
          <a:xfrm>
            <a:off x="9601200" y="668339"/>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40" name="Straight Connector 39"/>
          <p:cNvCxnSpPr/>
          <p:nvPr/>
        </p:nvCxnSpPr>
        <p:spPr>
          <a:xfrm rot="16200000" flipH="1">
            <a:off x="8913814" y="839789"/>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761" name="TextBox 40"/>
          <p:cNvSpPr txBox="1">
            <a:spLocks noChangeArrowheads="1"/>
          </p:cNvSpPr>
          <p:nvPr/>
        </p:nvSpPr>
        <p:spPr bwMode="auto">
          <a:xfrm>
            <a:off x="8991600" y="2590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30</a:t>
            </a:r>
            <a:r>
              <a:rPr lang="en-US">
                <a:latin typeface="Calibri" pitchFamily="34" charset="0"/>
              </a:rPr>
              <a:t> </a:t>
            </a:r>
          </a:p>
        </p:txBody>
      </p:sp>
      <p:sp>
        <p:nvSpPr>
          <p:cNvPr id="116762" name="TextBox 41"/>
          <p:cNvSpPr txBox="1">
            <a:spLocks noChangeArrowheads="1"/>
          </p:cNvSpPr>
          <p:nvPr/>
        </p:nvSpPr>
        <p:spPr bwMode="auto">
          <a:xfrm>
            <a:off x="9677400" y="2590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6763" name="TextBox 42"/>
          <p:cNvSpPr txBox="1">
            <a:spLocks noChangeArrowheads="1"/>
          </p:cNvSpPr>
          <p:nvPr/>
        </p:nvSpPr>
        <p:spPr bwMode="auto">
          <a:xfrm>
            <a:off x="8991600" y="50101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30</a:t>
            </a:r>
            <a:r>
              <a:rPr lang="en-US">
                <a:latin typeface="Calibri" pitchFamily="34" charset="0"/>
              </a:rPr>
              <a:t> </a:t>
            </a:r>
          </a:p>
        </p:txBody>
      </p:sp>
      <p:sp>
        <p:nvSpPr>
          <p:cNvPr id="116764" name="TextBox 43"/>
          <p:cNvSpPr txBox="1">
            <a:spLocks noChangeArrowheads="1"/>
          </p:cNvSpPr>
          <p:nvPr/>
        </p:nvSpPr>
        <p:spPr bwMode="auto">
          <a:xfrm>
            <a:off x="9677400" y="50101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6765" name="TextBox 44"/>
          <p:cNvSpPr txBox="1">
            <a:spLocks noChangeArrowheads="1"/>
          </p:cNvSpPr>
          <p:nvPr/>
        </p:nvSpPr>
        <p:spPr bwMode="auto">
          <a:xfrm>
            <a:off x="9677400" y="5467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Tree>
    <p:extLst>
      <p:ext uri="{BB962C8B-B14F-4D97-AF65-F5344CB8AC3E}">
        <p14:creationId xmlns="" xmlns:p14="http://schemas.microsoft.com/office/powerpoint/2010/main" val="12249095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763000" cy="6477000"/>
          </a:xfrm>
        </p:spPr>
        <p:txBody>
          <a:bodyPr rtlCol="0">
            <a:normAutofit/>
          </a:bodyPr>
          <a:lstStyle/>
          <a:p>
            <a:pPr marL="514350" indent="-514350">
              <a:lnSpc>
                <a:spcPts val="2700"/>
              </a:lnSpc>
              <a:spcAft>
                <a:spcPts val="0"/>
              </a:spcAft>
              <a:buNone/>
              <a:defRPr/>
            </a:pPr>
            <a:r>
              <a:rPr lang="en-US" sz="2800" u="sng" dirty="0">
                <a:latin typeface="Times New Roman" pitchFamily="18" charset="0"/>
                <a:cs typeface="Times New Roman" pitchFamily="18" charset="0"/>
              </a:rPr>
              <a:t>9. </a:t>
            </a:r>
            <a:r>
              <a:rPr lang="en-US" sz="2800" u="sng" dirty="0">
                <a:latin typeface="Times New Roman" pitchFamily="18" charset="0"/>
                <a:cs typeface="Times New Roman" pitchFamily="18" charset="0"/>
                <a:sym typeface="Wingdings" pitchFamily="2" charset="2"/>
              </a:rPr>
              <a:t>cur==NULL, 1</a:t>
            </a:r>
            <a:r>
              <a:rPr lang="en-US" sz="2800" u="sng" baseline="30000" dirty="0">
                <a:latin typeface="Times New Roman" pitchFamily="18" charset="0"/>
                <a:cs typeface="Times New Roman" pitchFamily="18" charset="0"/>
                <a:sym typeface="Wingdings" pitchFamily="2" charset="2"/>
              </a:rPr>
              <a:t>st</a:t>
            </a:r>
            <a:r>
              <a:rPr lang="en-US" sz="2800" u="sng" dirty="0">
                <a:latin typeface="Times New Roman" pitchFamily="18" charset="0"/>
                <a:cs typeface="Times New Roman" pitchFamily="18" charset="0"/>
                <a:sym typeface="Wingdings" pitchFamily="2" charset="2"/>
              </a:rPr>
              <a:t> while loop not entered</a:t>
            </a:r>
          </a:p>
          <a:p>
            <a:pPr marL="514350" indent="-514350">
              <a:lnSpc>
                <a:spcPts val="2700"/>
              </a:lnSpc>
              <a:spcAft>
                <a:spcPts val="0"/>
              </a:spcAft>
              <a:buNone/>
              <a:defRPr/>
            </a:pPr>
            <a:r>
              <a:rPr lang="en-US" sz="2800" dirty="0">
                <a:latin typeface="Times New Roman" pitchFamily="18" charset="0"/>
                <a:cs typeface="Times New Roman" pitchFamily="18" charset="0"/>
                <a:sym typeface="Wingdings" pitchFamily="2" charset="2"/>
              </a:rPr>
              <a:t>Since s.[top].flag&lt;0, 2</a:t>
            </a:r>
            <a:r>
              <a:rPr lang="en-US" sz="2800" baseline="30000" dirty="0">
                <a:latin typeface="Times New Roman" pitchFamily="18" charset="0"/>
                <a:cs typeface="Times New Roman" pitchFamily="18" charset="0"/>
                <a:sym typeface="Wingdings" pitchFamily="2" charset="2"/>
              </a:rPr>
              <a:t>nd</a:t>
            </a:r>
            <a:r>
              <a:rPr lang="en-US" sz="2800" dirty="0">
                <a:latin typeface="Times New Roman" pitchFamily="18" charset="0"/>
                <a:cs typeface="Times New Roman" pitchFamily="18" charset="0"/>
                <a:sym typeface="Wingdings" pitchFamily="2" charset="2"/>
              </a:rPr>
              <a:t> while is entered.</a:t>
            </a:r>
          </a:p>
          <a:p>
            <a:pPr marL="514350" indent="-514350">
              <a:lnSpc>
                <a:spcPts val="2700"/>
              </a:lnSpc>
              <a:spcAft>
                <a:spcPts val="0"/>
              </a:spcAft>
              <a:buNone/>
              <a:defRPr/>
            </a:pPr>
            <a:r>
              <a:rPr lang="en-US" sz="2800" dirty="0">
                <a:latin typeface="Times New Roman" pitchFamily="18" charset="0"/>
                <a:cs typeface="Times New Roman" pitchFamily="18" charset="0"/>
              </a:rPr>
              <a:t>cur=s[top].node;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cur=node 30;</a:t>
            </a:r>
          </a:p>
          <a:p>
            <a:pPr marL="514350" indent="-514350">
              <a:lnSpc>
                <a:spcPts val="2700"/>
              </a:lnSpc>
              <a:spcAft>
                <a:spcPts val="0"/>
              </a:spcAft>
              <a:buNone/>
              <a:defRPr/>
            </a:pPr>
            <a:r>
              <a:rPr lang="en-US" sz="2800" dirty="0">
                <a:latin typeface="Times New Roman" pitchFamily="18" charset="0"/>
                <a:cs typeface="Times New Roman" pitchFamily="18" charset="0"/>
              </a:rPr>
              <a:t>Print 30</a:t>
            </a:r>
          </a:p>
          <a:p>
            <a:pPr marL="514350" indent="-514350">
              <a:lnSpc>
                <a:spcPts val="2700"/>
              </a:lnSpc>
              <a:spcAft>
                <a:spcPts val="0"/>
              </a:spcAft>
              <a:buNone/>
              <a:defRPr/>
            </a:pPr>
            <a:r>
              <a:rPr lang="en-US" sz="2800" dirty="0">
                <a:latin typeface="Times New Roman" pitchFamily="18" charset="0"/>
                <a:cs typeface="Times New Roman" pitchFamily="18" charset="0"/>
              </a:rPr>
              <a:t>Stack is not empty, continue;</a:t>
            </a:r>
          </a:p>
          <a:p>
            <a:pPr>
              <a:spcAft>
                <a:spcPts val="0"/>
              </a:spcAft>
              <a:buNone/>
              <a:defRPr/>
            </a:pPr>
            <a:r>
              <a:rPr lang="en-US" sz="2800" u="sng" dirty="0">
                <a:latin typeface="Times New Roman" pitchFamily="18" charset="0"/>
                <a:cs typeface="Times New Roman" pitchFamily="18" charset="0"/>
              </a:rPr>
              <a:t>10. s[top].flag&lt;0, 2</a:t>
            </a:r>
            <a:r>
              <a:rPr lang="en-US" sz="2800" u="sng" baseline="30000" dirty="0">
                <a:latin typeface="Times New Roman" pitchFamily="18" charset="0"/>
                <a:cs typeface="Times New Roman" pitchFamily="18" charset="0"/>
              </a:rPr>
              <a:t>nd</a:t>
            </a:r>
            <a:r>
              <a:rPr lang="en-US" sz="2800" u="sng" dirty="0">
                <a:latin typeface="Times New Roman" pitchFamily="18" charset="0"/>
                <a:cs typeface="Times New Roman" pitchFamily="18" charset="0"/>
              </a:rPr>
              <a:t> While loop continues </a:t>
            </a:r>
          </a:p>
          <a:p>
            <a:pPr marL="514350" indent="-514350">
              <a:lnSpc>
                <a:spcPts val="2700"/>
              </a:lnSpc>
              <a:spcAft>
                <a:spcPts val="0"/>
              </a:spcAft>
              <a:buNone/>
              <a:defRPr/>
            </a:pPr>
            <a:r>
              <a:rPr lang="en-US" sz="2800" dirty="0">
                <a:latin typeface="Times New Roman" pitchFamily="18" charset="0"/>
                <a:cs typeface="Times New Roman" pitchFamily="18" charset="0"/>
              </a:rPr>
              <a:t>cur=s[top].node;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cur=node 20;</a:t>
            </a:r>
          </a:p>
          <a:p>
            <a:pPr marL="514350" indent="-514350">
              <a:lnSpc>
                <a:spcPts val="2700"/>
              </a:lnSpc>
              <a:spcAft>
                <a:spcPts val="0"/>
              </a:spcAft>
              <a:buNone/>
              <a:defRPr/>
            </a:pPr>
            <a:r>
              <a:rPr lang="en-US" sz="2800" dirty="0">
                <a:latin typeface="Times New Roman" pitchFamily="18" charset="0"/>
                <a:cs typeface="Times New Roman" pitchFamily="18" charset="0"/>
              </a:rPr>
              <a:t>Print 20</a:t>
            </a:r>
          </a:p>
          <a:p>
            <a:pPr marL="514350" indent="-514350">
              <a:lnSpc>
                <a:spcPts val="2700"/>
              </a:lnSpc>
              <a:spcAft>
                <a:spcPts val="0"/>
              </a:spcAft>
              <a:buNone/>
              <a:defRPr/>
            </a:pPr>
            <a:r>
              <a:rPr lang="en-US" sz="2800" dirty="0">
                <a:latin typeface="Times New Roman" pitchFamily="18" charset="0"/>
                <a:cs typeface="Times New Roman" pitchFamily="18" charset="0"/>
              </a:rPr>
              <a:t>Stack is not empty, continue;</a:t>
            </a:r>
          </a:p>
          <a:p>
            <a:pPr marL="514350" indent="-514350">
              <a:lnSpc>
                <a:spcPts val="2700"/>
              </a:lnSpc>
              <a:spcAft>
                <a:spcPts val="0"/>
              </a:spcAft>
              <a:buNone/>
              <a:defRPr/>
            </a:pPr>
            <a:endParaRPr lang="en-US" sz="2800" dirty="0">
              <a:latin typeface="Times New Roman" pitchFamily="18" charset="0"/>
              <a:cs typeface="Times New Roman" pitchFamily="18" charset="0"/>
              <a:sym typeface="Wingdings" pitchFamily="2" charset="2"/>
            </a:endParaRPr>
          </a:p>
          <a:p>
            <a:pPr>
              <a:spcAft>
                <a:spcPts val="0"/>
              </a:spcAft>
              <a:buNone/>
              <a:defRPr/>
            </a:pPr>
            <a:r>
              <a:rPr lang="en-US" sz="2800" u="sng" dirty="0">
                <a:latin typeface="Times New Roman" pitchFamily="18" charset="0"/>
                <a:cs typeface="Times New Roman" pitchFamily="18" charset="0"/>
                <a:sym typeface="Wingdings" pitchFamily="2" charset="2"/>
              </a:rPr>
              <a:t>11. </a:t>
            </a:r>
            <a:r>
              <a:rPr lang="en-US" sz="2800" u="sng" dirty="0">
                <a:latin typeface="Times New Roman" pitchFamily="18" charset="0"/>
                <a:cs typeface="Times New Roman" pitchFamily="18" charset="0"/>
              </a:rPr>
              <a:t>s[top].flag!=-1, 2</a:t>
            </a:r>
            <a:r>
              <a:rPr lang="en-US" sz="2800" u="sng" baseline="30000" dirty="0">
                <a:latin typeface="Times New Roman" pitchFamily="18" charset="0"/>
                <a:cs typeface="Times New Roman" pitchFamily="18" charset="0"/>
              </a:rPr>
              <a:t>nd</a:t>
            </a:r>
            <a:r>
              <a:rPr lang="en-US" sz="2800" u="sng" dirty="0">
                <a:latin typeface="Times New Roman" pitchFamily="18" charset="0"/>
                <a:cs typeface="Times New Roman" pitchFamily="18" charset="0"/>
              </a:rPr>
              <a:t> While loop is exited</a:t>
            </a:r>
          </a:p>
          <a:p>
            <a:pPr>
              <a:lnSpc>
                <a:spcPts val="2700"/>
              </a:lnSpc>
              <a:spcAft>
                <a:spcPts val="0"/>
              </a:spcAft>
              <a:buNone/>
              <a:defRPr/>
            </a:pPr>
            <a:r>
              <a:rPr lang="en-US" sz="2800" dirty="0">
                <a:latin typeface="Times New Roman" pitchFamily="18" charset="0"/>
                <a:cs typeface="Times New Roman" pitchFamily="18" charset="0"/>
              </a:rPr>
              <a:t>Cur=s[top].node;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cur=10;</a:t>
            </a:r>
            <a:endParaRPr lang="en-US" sz="2800" dirty="0">
              <a:latin typeface="Times New Roman" pitchFamily="18" charset="0"/>
              <a:cs typeface="Times New Roman" pitchFamily="18" charset="0"/>
              <a:sym typeface="Wingdings" pitchFamily="2" charset="2"/>
            </a:endParaRPr>
          </a:p>
          <a:p>
            <a:pPr>
              <a:lnSpc>
                <a:spcPts val="2700"/>
              </a:lnSpc>
              <a:spcAft>
                <a:spcPts val="0"/>
              </a:spcAft>
              <a:buNone/>
              <a:defRPr/>
            </a:pPr>
            <a:r>
              <a:rPr lang="en-US" sz="2800" dirty="0">
                <a:latin typeface="Times New Roman" pitchFamily="18" charset="0"/>
                <a:cs typeface="Times New Roman" pitchFamily="18" charset="0"/>
                <a:sym typeface="Wingdings" pitchFamily="2" charset="2"/>
              </a:rPr>
              <a:t>Cur=</a:t>
            </a:r>
            <a:r>
              <a:rPr lang="en-US" sz="2800" dirty="0" err="1">
                <a:latin typeface="Times New Roman" pitchFamily="18" charset="0"/>
                <a:cs typeface="Times New Roman" pitchFamily="18" charset="0"/>
                <a:sym typeface="Wingdings" pitchFamily="2" charset="2"/>
              </a:rPr>
              <a:t>currlink</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cur=40;</a:t>
            </a:r>
          </a:p>
          <a:p>
            <a:pPr>
              <a:lnSpc>
                <a:spcPts val="2700"/>
              </a:lnSpc>
              <a:spcAft>
                <a:spcPts val="0"/>
              </a:spcAft>
              <a:buNone/>
              <a:defRPr/>
            </a:pPr>
            <a:r>
              <a:rPr lang="en-US" sz="2800" dirty="0">
                <a:latin typeface="Times New Roman" pitchFamily="18" charset="0"/>
                <a:cs typeface="Times New Roman" pitchFamily="18" charset="0"/>
                <a:sym typeface="Wingdings" pitchFamily="2" charset="2"/>
              </a:rPr>
              <a:t>s[top].flag =-1</a:t>
            </a:r>
          </a:p>
          <a:p>
            <a:pPr marL="514350" indent="-514350">
              <a:lnSpc>
                <a:spcPts val="2700"/>
              </a:lnSpc>
              <a:spcAft>
                <a:spcPts val="0"/>
              </a:spcAft>
              <a:buNone/>
              <a:defRPr/>
            </a:pPr>
            <a:endParaRPr lang="en-US" sz="2800" dirty="0">
              <a:latin typeface="Times New Roman" pitchFamily="18" charset="0"/>
              <a:cs typeface="Times New Roman" pitchFamily="18" charset="0"/>
              <a:sym typeface="Wingdings" pitchFamily="2" charset="2"/>
            </a:endParaRPr>
          </a:p>
          <a:p>
            <a:pPr>
              <a:lnSpc>
                <a:spcPts val="2700"/>
              </a:lnSpc>
              <a:spcAft>
                <a:spcPts val="0"/>
              </a:spcAft>
              <a:buNone/>
              <a:defRPr/>
            </a:pPr>
            <a:endParaRPr lang="en-US" sz="2800" dirty="0">
              <a:latin typeface="Times New Roman" pitchFamily="18" charset="0"/>
              <a:cs typeface="Times New Roman" pitchFamily="18" charset="0"/>
            </a:endParaRPr>
          </a:p>
        </p:txBody>
      </p:sp>
      <p:sp>
        <p:nvSpPr>
          <p:cNvPr id="17" name="Rectangle 16"/>
          <p:cNvSpPr/>
          <p:nvPr/>
        </p:nvSpPr>
        <p:spPr>
          <a:xfrm>
            <a:off x="8763000" y="246064"/>
            <a:ext cx="1600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8" name="Straight Connector 17"/>
          <p:cNvCxnSpPr/>
          <p:nvPr/>
        </p:nvCxnSpPr>
        <p:spPr>
          <a:xfrm>
            <a:off x="8763000" y="703264"/>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763000" y="1084264"/>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7765" name="TextBox 19"/>
          <p:cNvSpPr txBox="1">
            <a:spLocks noChangeArrowheads="1"/>
          </p:cNvSpPr>
          <p:nvPr/>
        </p:nvSpPr>
        <p:spPr bwMode="auto">
          <a:xfrm>
            <a:off x="8991600" y="1063625"/>
            <a:ext cx="533400" cy="401638"/>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7766" name="TextBox 20"/>
          <p:cNvSpPr txBox="1">
            <a:spLocks noChangeArrowheads="1"/>
          </p:cNvSpPr>
          <p:nvPr/>
        </p:nvSpPr>
        <p:spPr bwMode="auto">
          <a:xfrm>
            <a:off x="9677400" y="1066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7767" name="TextBox 21"/>
          <p:cNvSpPr txBox="1">
            <a:spLocks noChangeArrowheads="1"/>
          </p:cNvSpPr>
          <p:nvPr/>
        </p:nvSpPr>
        <p:spPr bwMode="auto">
          <a:xfrm>
            <a:off x="8991600" y="685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7768" name="TextBox 22"/>
          <p:cNvSpPr txBox="1">
            <a:spLocks noChangeArrowheads="1"/>
          </p:cNvSpPr>
          <p:nvPr/>
        </p:nvSpPr>
        <p:spPr bwMode="auto">
          <a:xfrm>
            <a:off x="9677400" y="685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24" name="Straight Connector 23"/>
          <p:cNvCxnSpPr/>
          <p:nvPr/>
        </p:nvCxnSpPr>
        <p:spPr>
          <a:xfrm rot="16200000" flipH="1">
            <a:off x="8913814" y="855664"/>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763000" y="29686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4" name="Straight Connector 13"/>
          <p:cNvCxnSpPr/>
          <p:nvPr/>
        </p:nvCxnSpPr>
        <p:spPr>
          <a:xfrm>
            <a:off x="8763000" y="34258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63000" y="38068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7773" name="TextBox 15"/>
          <p:cNvSpPr txBox="1">
            <a:spLocks noChangeArrowheads="1"/>
          </p:cNvSpPr>
          <p:nvPr/>
        </p:nvSpPr>
        <p:spPr bwMode="auto">
          <a:xfrm>
            <a:off x="8991600" y="37877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7774" name="TextBox 26"/>
          <p:cNvSpPr txBox="1">
            <a:spLocks noChangeArrowheads="1"/>
          </p:cNvSpPr>
          <p:nvPr/>
        </p:nvSpPr>
        <p:spPr bwMode="auto">
          <a:xfrm>
            <a:off x="9677400" y="37909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28" name="Straight Connector 27"/>
          <p:cNvCxnSpPr/>
          <p:nvPr/>
        </p:nvCxnSpPr>
        <p:spPr>
          <a:xfrm rot="16200000" flipH="1">
            <a:off x="8915401" y="3579813"/>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8763000" y="49498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30" name="Straight Connector 29"/>
          <p:cNvCxnSpPr/>
          <p:nvPr/>
        </p:nvCxnSpPr>
        <p:spPr>
          <a:xfrm>
            <a:off x="8763000" y="54070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763000" y="57880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7779" name="TextBox 31"/>
          <p:cNvSpPr txBox="1">
            <a:spLocks noChangeArrowheads="1"/>
          </p:cNvSpPr>
          <p:nvPr/>
        </p:nvSpPr>
        <p:spPr bwMode="auto">
          <a:xfrm>
            <a:off x="8991600" y="57689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7780" name="TextBox 32"/>
          <p:cNvSpPr txBox="1">
            <a:spLocks noChangeArrowheads="1"/>
          </p:cNvSpPr>
          <p:nvPr/>
        </p:nvSpPr>
        <p:spPr bwMode="auto">
          <a:xfrm>
            <a:off x="9677400" y="57721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34" name="Straight Connector 33"/>
          <p:cNvCxnSpPr/>
          <p:nvPr/>
        </p:nvCxnSpPr>
        <p:spPr>
          <a:xfrm rot="16200000" flipH="1">
            <a:off x="8915401" y="5561013"/>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675302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839200" cy="6553200"/>
          </a:xfrm>
        </p:spPr>
        <p:txBody>
          <a:bodyPr rtlCol="0">
            <a:noAutofit/>
          </a:bodyPr>
          <a:lstStyle/>
          <a:p>
            <a:pPr>
              <a:spcAft>
                <a:spcPts val="0"/>
              </a:spcAft>
              <a:buNone/>
              <a:defRPr/>
            </a:pPr>
            <a:r>
              <a:rPr lang="en-US" u="sng" dirty="0">
                <a:latin typeface="Times New Roman" pitchFamily="18" charset="0"/>
                <a:cs typeface="Times New Roman" pitchFamily="18" charset="0"/>
              </a:rPr>
              <a:t>12.	1</a:t>
            </a:r>
            <a:r>
              <a:rPr lang="en-US" u="sng" baseline="30000" dirty="0">
                <a:latin typeface="Times New Roman" pitchFamily="18" charset="0"/>
                <a:cs typeface="Times New Roman" pitchFamily="18" charset="0"/>
              </a:rPr>
              <a:t>st</a:t>
            </a:r>
            <a:r>
              <a:rPr lang="en-US" u="sng" dirty="0">
                <a:latin typeface="Times New Roman" pitchFamily="18" charset="0"/>
                <a:cs typeface="Times New Roman" pitchFamily="18" charset="0"/>
              </a:rPr>
              <a:t> while is entered</a:t>
            </a:r>
          </a:p>
          <a:p>
            <a:pPr marL="514350" indent="-514350">
              <a:lnSpc>
                <a:spcPts val="2700"/>
              </a:lnSpc>
              <a:spcAft>
                <a:spcPts val="0"/>
              </a:spcAft>
              <a:buNone/>
              <a:defRPr/>
            </a:pPr>
            <a:r>
              <a:rPr lang="en-US" dirty="0">
                <a:latin typeface="Times New Roman" pitchFamily="18" charset="0"/>
                <a:cs typeface="Times New Roman" pitchFamily="18" charset="0"/>
              </a:rPr>
              <a:t>Node 40 is pushed to stack &amp; its flag set to 1.</a:t>
            </a:r>
          </a:p>
          <a:p>
            <a:pPr>
              <a:lnSpc>
                <a:spcPts val="2700"/>
              </a:lnSpc>
              <a:spcAft>
                <a:spcPts val="0"/>
              </a:spcAft>
              <a:buNone/>
              <a:defRPr/>
            </a:pPr>
            <a:r>
              <a:rPr lang="en-US" dirty="0">
                <a:latin typeface="Times New Roman" pitchFamily="18" charset="0"/>
                <a:cs typeface="Times New Roman" pitchFamily="18" charset="0"/>
              </a:rPr>
              <a:t>Cur=</a:t>
            </a:r>
            <a:r>
              <a:rPr lang="en-US" dirty="0" err="1">
                <a:latin typeface="Times New Roman" pitchFamily="18" charset="0"/>
                <a:cs typeface="Times New Roman" pitchFamily="18" charset="0"/>
              </a:rPr>
              <a:t>cur</a:t>
            </a:r>
            <a:r>
              <a:rPr lang="en-US" dirty="0" err="1">
                <a:latin typeface="Times New Roman" pitchFamily="18" charset="0"/>
                <a:cs typeface="Times New Roman" pitchFamily="18" charset="0"/>
                <a:sym typeface="Wingdings" pitchFamily="2" charset="2"/>
              </a:rPr>
              <a:t>llink</a:t>
            </a:r>
            <a:r>
              <a:rPr lang="en-US" dirty="0">
                <a:latin typeface="Times New Roman" pitchFamily="18" charset="0"/>
                <a:cs typeface="Times New Roman" pitchFamily="18" charset="0"/>
                <a:sym typeface="Wingdings" pitchFamily="2" charset="2"/>
              </a:rPr>
              <a:t>; </a:t>
            </a:r>
            <a:r>
              <a:rPr lang="en-US" dirty="0" err="1">
                <a:latin typeface="Times New Roman" pitchFamily="18" charset="0"/>
                <a:cs typeface="Times New Roman" pitchFamily="18" charset="0"/>
                <a:sym typeface="Wingdings" pitchFamily="2" charset="2"/>
              </a:rPr>
              <a:t>i.e</a:t>
            </a:r>
            <a:r>
              <a:rPr lang="en-US" dirty="0">
                <a:latin typeface="Times New Roman" pitchFamily="18" charset="0"/>
                <a:cs typeface="Times New Roman" pitchFamily="18" charset="0"/>
                <a:sym typeface="Wingdings" pitchFamily="2" charset="2"/>
              </a:rPr>
              <a:t> </a:t>
            </a:r>
            <a:r>
              <a:rPr lang="en-US" dirty="0">
                <a:latin typeface="Times New Roman" pitchFamily="18" charset="0"/>
                <a:cs typeface="Times New Roman" pitchFamily="18" charset="0"/>
              </a:rPr>
              <a:t>Cur=NULL</a:t>
            </a:r>
          </a:p>
          <a:p>
            <a:pPr marL="514350" indent="-514350">
              <a:lnSpc>
                <a:spcPts val="2700"/>
              </a:lnSpc>
              <a:spcAft>
                <a:spcPts val="0"/>
              </a:spcAft>
              <a:buNone/>
              <a:defRPr/>
            </a:pPr>
            <a:r>
              <a:rPr lang="en-US" u="sng" dirty="0" smtClean="0">
                <a:latin typeface="Times New Roman" pitchFamily="18" charset="0"/>
                <a:cs typeface="Times New Roman" pitchFamily="18" charset="0"/>
                <a:sym typeface="Wingdings" pitchFamily="2" charset="2"/>
              </a:rPr>
              <a:t>13</a:t>
            </a:r>
            <a:r>
              <a:rPr lang="en-US" u="sng" dirty="0">
                <a:latin typeface="Times New Roman" pitchFamily="18" charset="0"/>
                <a:cs typeface="Times New Roman" pitchFamily="18" charset="0"/>
                <a:sym typeface="Wingdings" pitchFamily="2" charset="2"/>
              </a:rPr>
              <a:t>.		cur==NULL, 1</a:t>
            </a:r>
            <a:r>
              <a:rPr lang="en-US" u="sng" baseline="30000" dirty="0">
                <a:latin typeface="Times New Roman" pitchFamily="18" charset="0"/>
                <a:cs typeface="Times New Roman" pitchFamily="18" charset="0"/>
                <a:sym typeface="Wingdings" pitchFamily="2" charset="2"/>
              </a:rPr>
              <a:t>st</a:t>
            </a:r>
            <a:r>
              <a:rPr lang="en-US" u="sng" dirty="0">
                <a:latin typeface="Times New Roman" pitchFamily="18" charset="0"/>
                <a:cs typeface="Times New Roman" pitchFamily="18" charset="0"/>
                <a:sym typeface="Wingdings" pitchFamily="2" charset="2"/>
              </a:rPr>
              <a:t> while loop exits</a:t>
            </a:r>
          </a:p>
          <a:p>
            <a:pPr marL="514350" indent="-514350">
              <a:lnSpc>
                <a:spcPts val="2700"/>
              </a:lnSpc>
              <a:spcAft>
                <a:spcPts val="0"/>
              </a:spcAft>
              <a:buNone/>
              <a:defRPr/>
            </a:pPr>
            <a:r>
              <a:rPr lang="en-US" dirty="0">
                <a:latin typeface="Times New Roman" pitchFamily="18" charset="0"/>
                <a:cs typeface="Times New Roman" pitchFamily="18" charset="0"/>
                <a:sym typeface="Wingdings" pitchFamily="2" charset="2"/>
              </a:rPr>
              <a:t>Since s[top]!=-1, 2</a:t>
            </a:r>
            <a:r>
              <a:rPr lang="en-US" baseline="30000" dirty="0">
                <a:latin typeface="Times New Roman" pitchFamily="18" charset="0"/>
                <a:cs typeface="Times New Roman" pitchFamily="18" charset="0"/>
                <a:sym typeface="Wingdings" pitchFamily="2" charset="2"/>
              </a:rPr>
              <a:t>nd</a:t>
            </a:r>
            <a:r>
              <a:rPr lang="en-US" dirty="0">
                <a:latin typeface="Times New Roman" pitchFamily="18" charset="0"/>
                <a:cs typeface="Times New Roman" pitchFamily="18" charset="0"/>
                <a:sym typeface="Wingdings" pitchFamily="2" charset="2"/>
              </a:rPr>
              <a:t> while not entered.</a:t>
            </a:r>
          </a:p>
          <a:p>
            <a:pPr marL="514350" indent="-514350">
              <a:lnSpc>
                <a:spcPts val="2700"/>
              </a:lnSpc>
              <a:spcAft>
                <a:spcPts val="0"/>
              </a:spcAft>
              <a:buNone/>
              <a:defRPr/>
            </a:pPr>
            <a:r>
              <a:rPr lang="en-US" dirty="0">
                <a:latin typeface="Times New Roman" pitchFamily="18" charset="0"/>
                <a:cs typeface="Times New Roman" pitchFamily="18" charset="0"/>
                <a:sym typeface="Wingdings" pitchFamily="2" charset="2"/>
              </a:rPr>
              <a:t>cur=s[top].node; </a:t>
            </a:r>
            <a:r>
              <a:rPr lang="en-US" dirty="0" err="1">
                <a:latin typeface="Times New Roman" pitchFamily="18" charset="0"/>
                <a:cs typeface="Times New Roman" pitchFamily="18" charset="0"/>
                <a:sym typeface="Wingdings" pitchFamily="2" charset="2"/>
              </a:rPr>
              <a:t>i.e</a:t>
            </a:r>
            <a:r>
              <a:rPr lang="en-US" dirty="0">
                <a:latin typeface="Times New Roman" pitchFamily="18" charset="0"/>
                <a:cs typeface="Times New Roman" pitchFamily="18" charset="0"/>
                <a:sym typeface="Wingdings" pitchFamily="2" charset="2"/>
              </a:rPr>
              <a:t> cur=40;</a:t>
            </a:r>
          </a:p>
          <a:p>
            <a:pPr>
              <a:spcAft>
                <a:spcPts val="0"/>
              </a:spcAft>
              <a:buNone/>
              <a:defRPr/>
            </a:pPr>
            <a:r>
              <a:rPr lang="en-US" dirty="0">
                <a:latin typeface="Times New Roman" pitchFamily="18" charset="0"/>
                <a:cs typeface="Times New Roman" pitchFamily="18" charset="0"/>
              </a:rPr>
              <a:t>cur=</a:t>
            </a:r>
            <a:r>
              <a:rPr lang="en-US" dirty="0" err="1">
                <a:latin typeface="Times New Roman" pitchFamily="18" charset="0"/>
                <a:cs typeface="Times New Roman" pitchFamily="18" charset="0"/>
              </a:rPr>
              <a:t>cur</a:t>
            </a:r>
            <a:r>
              <a:rPr lang="en-US" dirty="0" err="1">
                <a:latin typeface="Times New Roman" pitchFamily="18" charset="0"/>
                <a:cs typeface="Times New Roman" pitchFamily="18" charset="0"/>
                <a:sym typeface="Wingdings" pitchFamily="2" charset="2"/>
              </a:rPr>
              <a:t>rlink</a:t>
            </a:r>
            <a:r>
              <a:rPr lang="en-US" dirty="0">
                <a:latin typeface="Times New Roman" pitchFamily="18" charset="0"/>
                <a:cs typeface="Times New Roman" pitchFamily="18" charset="0"/>
                <a:sym typeface="Wingdings" pitchFamily="2" charset="2"/>
              </a:rPr>
              <a:t>; </a:t>
            </a:r>
            <a:r>
              <a:rPr lang="en-US" dirty="0" err="1">
                <a:latin typeface="Times New Roman" pitchFamily="18" charset="0"/>
                <a:cs typeface="Times New Roman" pitchFamily="18" charset="0"/>
                <a:sym typeface="Wingdings" pitchFamily="2" charset="2"/>
              </a:rPr>
              <a:t>i.e</a:t>
            </a:r>
            <a:r>
              <a:rPr lang="en-US" dirty="0">
                <a:latin typeface="Times New Roman" pitchFamily="18" charset="0"/>
                <a:cs typeface="Times New Roman" pitchFamily="18" charset="0"/>
                <a:sym typeface="Wingdings" pitchFamily="2" charset="2"/>
              </a:rPr>
              <a:t> cur=NULL;</a:t>
            </a:r>
          </a:p>
          <a:p>
            <a:pPr>
              <a:spcAft>
                <a:spcPts val="0"/>
              </a:spcAft>
              <a:buNone/>
              <a:defRPr/>
            </a:pPr>
            <a:r>
              <a:rPr lang="en-US" dirty="0">
                <a:latin typeface="Times New Roman" pitchFamily="18" charset="0"/>
                <a:cs typeface="Times New Roman" pitchFamily="18" charset="0"/>
                <a:sym typeface="Wingdings" pitchFamily="2" charset="2"/>
              </a:rPr>
              <a:t>s[top].flag =-1</a:t>
            </a:r>
          </a:p>
          <a:p>
            <a:pPr marL="514350" indent="-514350">
              <a:lnSpc>
                <a:spcPts val="2700"/>
              </a:lnSpc>
              <a:spcAft>
                <a:spcPts val="0"/>
              </a:spcAft>
              <a:buNone/>
              <a:defRPr/>
            </a:pPr>
            <a:r>
              <a:rPr lang="en-US" u="sng" dirty="0" smtClean="0">
                <a:latin typeface="Times New Roman" pitchFamily="18" charset="0"/>
                <a:cs typeface="Times New Roman" pitchFamily="18" charset="0"/>
                <a:sym typeface="Wingdings" pitchFamily="2" charset="2"/>
              </a:rPr>
              <a:t>14</a:t>
            </a:r>
            <a:r>
              <a:rPr lang="en-US" u="sng" dirty="0">
                <a:latin typeface="Times New Roman" pitchFamily="18" charset="0"/>
                <a:cs typeface="Times New Roman" pitchFamily="18" charset="0"/>
                <a:sym typeface="Wingdings" pitchFamily="2" charset="2"/>
              </a:rPr>
              <a:t>.		cur==NULL, 1</a:t>
            </a:r>
            <a:r>
              <a:rPr lang="en-US" u="sng" baseline="30000" dirty="0">
                <a:latin typeface="Times New Roman" pitchFamily="18" charset="0"/>
                <a:cs typeface="Times New Roman" pitchFamily="18" charset="0"/>
                <a:sym typeface="Wingdings" pitchFamily="2" charset="2"/>
              </a:rPr>
              <a:t>st</a:t>
            </a:r>
            <a:r>
              <a:rPr lang="en-US" u="sng" dirty="0">
                <a:latin typeface="Times New Roman" pitchFamily="18" charset="0"/>
                <a:cs typeface="Times New Roman" pitchFamily="18" charset="0"/>
                <a:sym typeface="Wingdings" pitchFamily="2" charset="2"/>
              </a:rPr>
              <a:t> while loop not entered</a:t>
            </a:r>
          </a:p>
          <a:p>
            <a:pPr marL="514350" indent="-514350">
              <a:lnSpc>
                <a:spcPts val="2700"/>
              </a:lnSpc>
              <a:spcAft>
                <a:spcPts val="0"/>
              </a:spcAft>
              <a:buNone/>
              <a:defRPr/>
            </a:pPr>
            <a:r>
              <a:rPr lang="en-US" dirty="0">
                <a:latin typeface="Times New Roman" pitchFamily="18" charset="0"/>
                <a:cs typeface="Times New Roman" pitchFamily="18" charset="0"/>
                <a:sym typeface="Wingdings" pitchFamily="2" charset="2"/>
              </a:rPr>
              <a:t>Since s.[top].flag&lt;0, 2</a:t>
            </a:r>
            <a:r>
              <a:rPr lang="en-US" baseline="30000" dirty="0">
                <a:latin typeface="Times New Roman" pitchFamily="18" charset="0"/>
                <a:cs typeface="Times New Roman" pitchFamily="18" charset="0"/>
                <a:sym typeface="Wingdings" pitchFamily="2" charset="2"/>
              </a:rPr>
              <a:t>nd</a:t>
            </a:r>
            <a:r>
              <a:rPr lang="en-US" dirty="0">
                <a:latin typeface="Times New Roman" pitchFamily="18" charset="0"/>
                <a:cs typeface="Times New Roman" pitchFamily="18" charset="0"/>
                <a:sym typeface="Wingdings" pitchFamily="2" charset="2"/>
              </a:rPr>
              <a:t> while is entered.</a:t>
            </a:r>
          </a:p>
          <a:p>
            <a:pPr marL="514350" indent="-514350">
              <a:lnSpc>
                <a:spcPts val="2700"/>
              </a:lnSpc>
              <a:spcAft>
                <a:spcPts val="0"/>
              </a:spcAft>
              <a:buNone/>
              <a:defRPr/>
            </a:pPr>
            <a:r>
              <a:rPr lang="en-US" dirty="0">
                <a:latin typeface="Times New Roman" pitchFamily="18" charset="0"/>
                <a:cs typeface="Times New Roman" pitchFamily="18" charset="0"/>
              </a:rPr>
              <a:t>cur=s[top].node;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cur=node 40;</a:t>
            </a:r>
          </a:p>
          <a:p>
            <a:pPr marL="514350" indent="-514350">
              <a:lnSpc>
                <a:spcPts val="2700"/>
              </a:lnSpc>
              <a:spcAft>
                <a:spcPts val="0"/>
              </a:spcAft>
              <a:buNone/>
              <a:defRPr/>
            </a:pPr>
            <a:r>
              <a:rPr lang="en-US" dirty="0">
                <a:latin typeface="Times New Roman" pitchFamily="18" charset="0"/>
                <a:cs typeface="Times New Roman" pitchFamily="18" charset="0"/>
              </a:rPr>
              <a:t>Print 40</a:t>
            </a:r>
          </a:p>
          <a:p>
            <a:pPr marL="514350" indent="-514350">
              <a:lnSpc>
                <a:spcPts val="2700"/>
              </a:lnSpc>
              <a:spcAft>
                <a:spcPts val="0"/>
              </a:spcAft>
              <a:buNone/>
              <a:defRPr/>
            </a:pPr>
            <a:r>
              <a:rPr lang="en-US" dirty="0">
                <a:latin typeface="Times New Roman" pitchFamily="18" charset="0"/>
                <a:cs typeface="Times New Roman" pitchFamily="18" charset="0"/>
              </a:rPr>
              <a:t>Stack is not empty, continue;</a:t>
            </a:r>
          </a:p>
          <a:p>
            <a:pPr>
              <a:spcAft>
                <a:spcPts val="0"/>
              </a:spcAft>
              <a:buNone/>
              <a:defRPr/>
            </a:pPr>
            <a:endParaRPr lang="en-US" dirty="0">
              <a:latin typeface="Times New Roman" pitchFamily="18" charset="0"/>
              <a:cs typeface="Times New Roman" pitchFamily="18" charset="0"/>
            </a:endParaRPr>
          </a:p>
          <a:p>
            <a:pPr>
              <a:spcAft>
                <a:spcPts val="0"/>
              </a:spcAft>
              <a:buNone/>
              <a:defRPr/>
            </a:pPr>
            <a:endParaRPr lang="en-US" dirty="0">
              <a:latin typeface="Times New Roman" pitchFamily="18" charset="0"/>
              <a:cs typeface="Times New Roman" pitchFamily="18" charset="0"/>
            </a:endParaRPr>
          </a:p>
        </p:txBody>
      </p:sp>
      <p:sp>
        <p:nvSpPr>
          <p:cNvPr id="4" name="Rectangle 3"/>
          <p:cNvSpPr/>
          <p:nvPr/>
        </p:nvSpPr>
        <p:spPr>
          <a:xfrm>
            <a:off x="8763000" y="2286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5" name="Straight Connector 4"/>
          <p:cNvCxnSpPr/>
          <p:nvPr/>
        </p:nvCxnSpPr>
        <p:spPr>
          <a:xfrm>
            <a:off x="8763000" y="6858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763000" y="10668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789" name="TextBox 6"/>
          <p:cNvSpPr txBox="1">
            <a:spLocks noChangeArrowheads="1"/>
          </p:cNvSpPr>
          <p:nvPr/>
        </p:nvSpPr>
        <p:spPr bwMode="auto">
          <a:xfrm>
            <a:off x="8991600" y="10477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8790" name="TextBox 7"/>
          <p:cNvSpPr txBox="1">
            <a:spLocks noChangeArrowheads="1"/>
          </p:cNvSpPr>
          <p:nvPr/>
        </p:nvSpPr>
        <p:spPr bwMode="auto">
          <a:xfrm>
            <a:off x="9677400" y="1049339"/>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9" name="Straight Connector 8"/>
          <p:cNvCxnSpPr/>
          <p:nvPr/>
        </p:nvCxnSpPr>
        <p:spPr>
          <a:xfrm rot="16200000" flipH="1">
            <a:off x="8915401" y="839788"/>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763000" y="24384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1" name="Straight Connector 10"/>
          <p:cNvCxnSpPr/>
          <p:nvPr/>
        </p:nvCxnSpPr>
        <p:spPr>
          <a:xfrm>
            <a:off x="8763000" y="28956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763000" y="32766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795" name="TextBox 12"/>
          <p:cNvSpPr txBox="1">
            <a:spLocks noChangeArrowheads="1"/>
          </p:cNvSpPr>
          <p:nvPr/>
        </p:nvSpPr>
        <p:spPr bwMode="auto">
          <a:xfrm>
            <a:off x="8991600" y="32575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8796" name="TextBox 13"/>
          <p:cNvSpPr txBox="1">
            <a:spLocks noChangeArrowheads="1"/>
          </p:cNvSpPr>
          <p:nvPr/>
        </p:nvSpPr>
        <p:spPr bwMode="auto">
          <a:xfrm>
            <a:off x="9677400" y="3259139"/>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15" name="Straight Connector 14"/>
          <p:cNvCxnSpPr/>
          <p:nvPr/>
        </p:nvCxnSpPr>
        <p:spPr>
          <a:xfrm rot="16200000" flipH="1">
            <a:off x="8915401" y="3049588"/>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763000" y="49498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7" name="Straight Connector 16"/>
          <p:cNvCxnSpPr/>
          <p:nvPr/>
        </p:nvCxnSpPr>
        <p:spPr>
          <a:xfrm>
            <a:off x="8763000" y="54070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763000" y="57880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801" name="TextBox 18"/>
          <p:cNvSpPr txBox="1">
            <a:spLocks noChangeArrowheads="1"/>
          </p:cNvSpPr>
          <p:nvPr/>
        </p:nvSpPr>
        <p:spPr bwMode="auto">
          <a:xfrm>
            <a:off x="8991600" y="57689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8802" name="TextBox 19"/>
          <p:cNvSpPr txBox="1">
            <a:spLocks noChangeArrowheads="1"/>
          </p:cNvSpPr>
          <p:nvPr/>
        </p:nvSpPr>
        <p:spPr bwMode="auto">
          <a:xfrm>
            <a:off x="9677400" y="57721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21" name="Straight Connector 20"/>
          <p:cNvCxnSpPr/>
          <p:nvPr/>
        </p:nvCxnSpPr>
        <p:spPr>
          <a:xfrm rot="16200000" flipH="1">
            <a:off x="8915401" y="5561013"/>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804" name="TextBox 21"/>
          <p:cNvSpPr txBox="1">
            <a:spLocks noChangeArrowheads="1"/>
          </p:cNvSpPr>
          <p:nvPr/>
        </p:nvSpPr>
        <p:spPr bwMode="auto">
          <a:xfrm>
            <a:off x="8991600" y="685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sp>
        <p:nvSpPr>
          <p:cNvPr id="118805" name="TextBox 22"/>
          <p:cNvSpPr txBox="1">
            <a:spLocks noChangeArrowheads="1"/>
          </p:cNvSpPr>
          <p:nvPr/>
        </p:nvSpPr>
        <p:spPr bwMode="auto">
          <a:xfrm>
            <a:off x="9677400" y="6889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 1</a:t>
            </a:r>
            <a:r>
              <a:rPr lang="en-US">
                <a:latin typeface="Calibri" pitchFamily="34" charset="0"/>
              </a:rPr>
              <a:t> </a:t>
            </a:r>
          </a:p>
        </p:txBody>
      </p:sp>
      <p:sp>
        <p:nvSpPr>
          <p:cNvPr id="118806" name="TextBox 23"/>
          <p:cNvSpPr txBox="1">
            <a:spLocks noChangeArrowheads="1"/>
          </p:cNvSpPr>
          <p:nvPr/>
        </p:nvSpPr>
        <p:spPr bwMode="auto">
          <a:xfrm>
            <a:off x="8991600" y="29495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sp>
        <p:nvSpPr>
          <p:cNvPr id="118807" name="TextBox 24"/>
          <p:cNvSpPr txBox="1">
            <a:spLocks noChangeArrowheads="1"/>
          </p:cNvSpPr>
          <p:nvPr/>
        </p:nvSpPr>
        <p:spPr bwMode="auto">
          <a:xfrm>
            <a:off x="9677400" y="29527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 -1</a:t>
            </a:r>
            <a:r>
              <a:rPr lang="en-US">
                <a:latin typeface="Calibri" pitchFamily="34" charset="0"/>
              </a:rPr>
              <a:t> </a:t>
            </a:r>
          </a:p>
        </p:txBody>
      </p:sp>
    </p:spTree>
    <p:extLst>
      <p:ext uri="{BB962C8B-B14F-4D97-AF65-F5344CB8AC3E}">
        <p14:creationId xmlns="" xmlns:p14="http://schemas.microsoft.com/office/powerpoint/2010/main" val="24994076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839200" cy="6553200"/>
          </a:xfrm>
        </p:spPr>
        <p:txBody>
          <a:bodyPr rtlCol="0">
            <a:normAutofit/>
          </a:bodyPr>
          <a:lstStyle/>
          <a:p>
            <a:pPr>
              <a:spcAft>
                <a:spcPts val="0"/>
              </a:spcAft>
              <a:buNone/>
              <a:defRPr/>
            </a:pPr>
            <a:r>
              <a:rPr lang="en-US" sz="2800" u="sng" dirty="0">
                <a:latin typeface="Times New Roman" pitchFamily="18" charset="0"/>
                <a:cs typeface="Times New Roman" pitchFamily="18" charset="0"/>
              </a:rPr>
              <a:t>15.	s[top].flag&lt;0, 2</a:t>
            </a:r>
            <a:r>
              <a:rPr lang="en-US" sz="2800" u="sng" baseline="30000" dirty="0">
                <a:latin typeface="Times New Roman" pitchFamily="18" charset="0"/>
                <a:cs typeface="Times New Roman" pitchFamily="18" charset="0"/>
              </a:rPr>
              <a:t>nd</a:t>
            </a:r>
            <a:r>
              <a:rPr lang="en-US" sz="2800" u="sng" dirty="0">
                <a:latin typeface="Times New Roman" pitchFamily="18" charset="0"/>
                <a:cs typeface="Times New Roman" pitchFamily="18" charset="0"/>
              </a:rPr>
              <a:t> While loop continues </a:t>
            </a:r>
          </a:p>
          <a:p>
            <a:pPr marL="514350" indent="-514350">
              <a:lnSpc>
                <a:spcPts val="2700"/>
              </a:lnSpc>
              <a:spcAft>
                <a:spcPts val="0"/>
              </a:spcAft>
              <a:buNone/>
              <a:defRPr/>
            </a:pPr>
            <a:r>
              <a:rPr lang="en-US" sz="2800" dirty="0">
                <a:latin typeface="Times New Roman" pitchFamily="18" charset="0"/>
                <a:cs typeface="Times New Roman" pitchFamily="18" charset="0"/>
              </a:rPr>
              <a:t>cur=s[top].node;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cur=node 10;</a:t>
            </a:r>
          </a:p>
          <a:p>
            <a:pPr marL="514350" indent="-514350">
              <a:lnSpc>
                <a:spcPts val="2700"/>
              </a:lnSpc>
              <a:spcAft>
                <a:spcPts val="0"/>
              </a:spcAft>
              <a:buNone/>
              <a:defRPr/>
            </a:pPr>
            <a:r>
              <a:rPr lang="en-US" sz="2800" dirty="0">
                <a:latin typeface="Times New Roman" pitchFamily="18" charset="0"/>
                <a:cs typeface="Times New Roman" pitchFamily="18" charset="0"/>
              </a:rPr>
              <a:t>Print 10</a:t>
            </a:r>
          </a:p>
          <a:p>
            <a:pPr marL="514350" indent="-514350">
              <a:lnSpc>
                <a:spcPts val="2700"/>
              </a:lnSpc>
              <a:spcAft>
                <a:spcPts val="0"/>
              </a:spcAft>
              <a:buNone/>
              <a:defRPr/>
            </a:pPr>
            <a:r>
              <a:rPr lang="en-US" sz="2800" dirty="0">
                <a:latin typeface="Times New Roman" pitchFamily="18" charset="0"/>
                <a:cs typeface="Times New Roman" pitchFamily="18" charset="0"/>
              </a:rPr>
              <a:t>Stack is empty, stop;</a:t>
            </a:r>
          </a:p>
          <a:p>
            <a:pPr>
              <a:spcAft>
                <a:spcPts val="0"/>
              </a:spcAft>
              <a:buNone/>
              <a:defRPr/>
            </a:pPr>
            <a:endParaRPr lang="en-US" sz="2800" dirty="0">
              <a:latin typeface="Times New Roman" pitchFamily="18" charset="0"/>
              <a:cs typeface="Times New Roman" pitchFamily="18" charset="0"/>
            </a:endParaRPr>
          </a:p>
          <a:p>
            <a:pPr>
              <a:spcAft>
                <a:spcPts val="0"/>
              </a:spcAft>
              <a:buNone/>
              <a:defRPr/>
            </a:pPr>
            <a:r>
              <a:rPr lang="en-US" sz="2800" dirty="0">
                <a:latin typeface="Times New Roman" pitchFamily="18" charset="0"/>
                <a:cs typeface="Times New Roman" pitchFamily="18" charset="0"/>
              </a:rPr>
              <a:t>Hence elements printed in </a:t>
            </a:r>
            <a:r>
              <a:rPr lang="en-US" sz="2800" dirty="0" err="1">
                <a:latin typeface="Times New Roman" pitchFamily="18" charset="0"/>
                <a:cs typeface="Times New Roman" pitchFamily="18" charset="0"/>
              </a:rPr>
              <a:t>postorder</a:t>
            </a:r>
            <a:r>
              <a:rPr lang="en-US" sz="2800" dirty="0">
                <a:latin typeface="Times New Roman" pitchFamily="18" charset="0"/>
                <a:cs typeface="Times New Roman" pitchFamily="18" charset="0"/>
              </a:rPr>
              <a:t> are: 5, 30, 20, 40, 10 </a:t>
            </a:r>
          </a:p>
        </p:txBody>
      </p:sp>
      <p:sp>
        <p:nvSpPr>
          <p:cNvPr id="4" name="Rectangle 3"/>
          <p:cNvSpPr/>
          <p:nvPr/>
        </p:nvSpPr>
        <p:spPr>
          <a:xfrm>
            <a:off x="8763000" y="4540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5" name="Straight Connector 4"/>
          <p:cNvCxnSpPr/>
          <p:nvPr/>
        </p:nvCxnSpPr>
        <p:spPr>
          <a:xfrm>
            <a:off x="8763000" y="911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763000" y="1292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8915401" y="1065213"/>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19860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5900" y="0"/>
            <a:ext cx="10502900" cy="6858000"/>
          </a:xfrm>
        </p:spPr>
        <p:txBody>
          <a:bodyPr rtlCol="0">
            <a:normAutofit fontScale="47500" lnSpcReduction="20000"/>
          </a:bodyPr>
          <a:lstStyle/>
          <a:p>
            <a:pPr fontAlgn="auto">
              <a:spcAft>
                <a:spcPts val="0"/>
              </a:spcAft>
              <a:buFont typeface="Arial" pitchFamily="34" charset="0"/>
              <a:buNone/>
              <a:defRPr/>
            </a:pPr>
            <a:r>
              <a:rPr lang="en-US" sz="5900" u="sng" dirty="0" smtClean="0">
                <a:latin typeface="Times New Roman" pitchFamily="18" charset="0"/>
                <a:cs typeface="Times New Roman" pitchFamily="18" charset="0"/>
              </a:rPr>
              <a:t>Binary search tree(BST)</a:t>
            </a:r>
          </a:p>
          <a:p>
            <a:pPr fontAlgn="auto">
              <a:spcAft>
                <a:spcPts val="0"/>
              </a:spcAft>
              <a:buFont typeface="Arial" pitchFamily="34" charset="0"/>
              <a:buChar char="•"/>
              <a:defRPr/>
            </a:pPr>
            <a:r>
              <a:rPr lang="en-US" sz="5900" dirty="0" smtClean="0">
                <a:latin typeface="Times New Roman" pitchFamily="18" charset="0"/>
                <a:cs typeface="Times New Roman" pitchFamily="18" charset="0"/>
              </a:rPr>
              <a:t>Is a special case of binary tree in which for any node, say A, elements in the left </a:t>
            </a:r>
            <a:r>
              <a:rPr lang="en-US" sz="5900" dirty="0" err="1" smtClean="0">
                <a:latin typeface="Times New Roman" pitchFamily="18" charset="0"/>
                <a:cs typeface="Times New Roman" pitchFamily="18" charset="0"/>
              </a:rPr>
              <a:t>subtree</a:t>
            </a:r>
            <a:r>
              <a:rPr lang="en-US" sz="5900" dirty="0" smtClean="0">
                <a:latin typeface="Times New Roman" pitchFamily="18" charset="0"/>
                <a:cs typeface="Times New Roman" pitchFamily="18" charset="0"/>
              </a:rPr>
              <a:t> are less than info of A and elements in right </a:t>
            </a:r>
            <a:r>
              <a:rPr lang="en-US" sz="5900" dirty="0" err="1" smtClean="0">
                <a:latin typeface="Times New Roman" pitchFamily="18" charset="0"/>
                <a:cs typeface="Times New Roman" pitchFamily="18" charset="0"/>
              </a:rPr>
              <a:t>subtree</a:t>
            </a:r>
            <a:r>
              <a:rPr lang="en-US" sz="5900" dirty="0" smtClean="0">
                <a:latin typeface="Times New Roman" pitchFamily="18" charset="0"/>
                <a:cs typeface="Times New Roman" pitchFamily="18" charset="0"/>
              </a:rPr>
              <a:t> are greater than or equal to info of A.</a:t>
            </a:r>
            <a:r>
              <a:rPr lang="en-US" sz="5100" dirty="0" smtClean="0">
                <a:latin typeface="Times New Roman" pitchFamily="18" charset="0"/>
                <a:cs typeface="Times New Roman" pitchFamily="18" charset="0"/>
              </a:rPr>
              <a:t>																																																													</a:t>
            </a:r>
          </a:p>
          <a:p>
            <a:pPr fontAlgn="auto">
              <a:spcAft>
                <a:spcPts val="0"/>
              </a:spcAft>
              <a:buFont typeface="Arial" pitchFamily="34" charset="0"/>
              <a:buNone/>
              <a:defRPr/>
            </a:pPr>
            <a:r>
              <a:rPr lang="en-US" sz="5100" dirty="0" smtClean="0">
                <a:latin typeface="Times New Roman" pitchFamily="18" charset="0"/>
                <a:cs typeface="Times New Roman" pitchFamily="18" charset="0"/>
              </a:rPr>
              <a:t>																		</a:t>
            </a:r>
          </a:p>
          <a:p>
            <a:pPr fontAlgn="auto">
              <a:spcAft>
                <a:spcPts val="0"/>
              </a:spcAft>
              <a:buFont typeface="Arial" pitchFamily="34" charset="0"/>
              <a:buNone/>
              <a:defRPr/>
            </a:pPr>
            <a:r>
              <a:rPr lang="en-US" sz="5100" dirty="0" smtClean="0">
                <a:latin typeface="Times New Roman" pitchFamily="18" charset="0"/>
                <a:cs typeface="Times New Roman" pitchFamily="18" charset="0"/>
              </a:rPr>
              <a:t>	</a:t>
            </a:r>
            <a:r>
              <a:rPr lang="en-US" sz="5900" dirty="0" smtClean="0">
                <a:latin typeface="Times New Roman" pitchFamily="18" charset="0"/>
                <a:cs typeface="Times New Roman" pitchFamily="18" charset="0"/>
              </a:rPr>
              <a:t>Here for any node, elements to its left are less than its info and elements to its right are either greater than or equal to its info.</a:t>
            </a:r>
          </a:p>
          <a:p>
            <a:pPr fontAlgn="auto">
              <a:spcAft>
                <a:spcPts val="0"/>
              </a:spcAft>
              <a:buFont typeface="Arial" pitchFamily="34" charset="0"/>
              <a:buChar char="•"/>
              <a:defRPr/>
            </a:pPr>
            <a:r>
              <a:rPr lang="en-US" sz="5900" dirty="0" err="1" smtClean="0">
                <a:latin typeface="Times New Roman" pitchFamily="18" charset="0"/>
                <a:cs typeface="Times New Roman" pitchFamily="18" charset="0"/>
              </a:rPr>
              <a:t>Inorder</a:t>
            </a:r>
            <a:r>
              <a:rPr lang="en-US" sz="5900" dirty="0" smtClean="0">
                <a:latin typeface="Times New Roman" pitchFamily="18" charset="0"/>
                <a:cs typeface="Times New Roman" pitchFamily="18" charset="0"/>
              </a:rPr>
              <a:t> traversal of BST results in ascending order of elements	</a:t>
            </a:r>
            <a:r>
              <a:rPr lang="en-US" sz="5100" dirty="0" smtClean="0">
                <a:latin typeface="Times New Roman" pitchFamily="18" charset="0"/>
                <a:cs typeface="Times New Roman" pitchFamily="18" charset="0"/>
              </a:rPr>
              <a:t>			</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4" name="Oval 3"/>
          <p:cNvSpPr/>
          <p:nvPr/>
        </p:nvSpPr>
        <p:spPr>
          <a:xfrm>
            <a:off x="3727450" y="177165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51" name="TextBox 4"/>
          <p:cNvSpPr txBox="1">
            <a:spLocks noChangeArrowheads="1"/>
          </p:cNvSpPr>
          <p:nvPr/>
        </p:nvSpPr>
        <p:spPr bwMode="auto">
          <a:xfrm>
            <a:off x="3829050" y="1847850"/>
            <a:ext cx="609600" cy="369888"/>
          </a:xfrm>
          <a:prstGeom prst="rect">
            <a:avLst/>
          </a:prstGeom>
          <a:noFill/>
          <a:ln w="9525">
            <a:noFill/>
            <a:miter lim="800000"/>
            <a:headEnd/>
            <a:tailEnd/>
          </a:ln>
        </p:spPr>
        <p:txBody>
          <a:bodyPr>
            <a:spAutoFit/>
          </a:bodyPr>
          <a:lstStyle/>
          <a:p>
            <a:r>
              <a:rPr lang="en-US">
                <a:latin typeface="Calibri" pitchFamily="34" charset="0"/>
              </a:rPr>
              <a:t>10 </a:t>
            </a:r>
          </a:p>
        </p:txBody>
      </p:sp>
      <p:sp>
        <p:nvSpPr>
          <p:cNvPr id="6" name="Oval 5"/>
          <p:cNvSpPr/>
          <p:nvPr/>
        </p:nvSpPr>
        <p:spPr>
          <a:xfrm>
            <a:off x="2813050" y="253365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53" name="TextBox 6"/>
          <p:cNvSpPr txBox="1">
            <a:spLocks noChangeArrowheads="1"/>
          </p:cNvSpPr>
          <p:nvPr/>
        </p:nvSpPr>
        <p:spPr bwMode="auto">
          <a:xfrm>
            <a:off x="3016250" y="2609850"/>
            <a:ext cx="609600" cy="369888"/>
          </a:xfrm>
          <a:prstGeom prst="rect">
            <a:avLst/>
          </a:prstGeom>
          <a:noFill/>
          <a:ln w="9525">
            <a:noFill/>
            <a:miter lim="800000"/>
            <a:headEnd/>
            <a:tailEnd/>
          </a:ln>
        </p:spPr>
        <p:txBody>
          <a:bodyPr>
            <a:spAutoFit/>
          </a:bodyPr>
          <a:lstStyle/>
          <a:p>
            <a:r>
              <a:rPr lang="en-US">
                <a:latin typeface="Calibri" pitchFamily="34" charset="0"/>
              </a:rPr>
              <a:t>8 </a:t>
            </a:r>
          </a:p>
        </p:txBody>
      </p:sp>
      <p:sp>
        <p:nvSpPr>
          <p:cNvPr id="8" name="Oval 7"/>
          <p:cNvSpPr/>
          <p:nvPr/>
        </p:nvSpPr>
        <p:spPr>
          <a:xfrm>
            <a:off x="4743450" y="253365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55" name="TextBox 8"/>
          <p:cNvSpPr txBox="1">
            <a:spLocks noChangeArrowheads="1"/>
          </p:cNvSpPr>
          <p:nvPr/>
        </p:nvSpPr>
        <p:spPr bwMode="auto">
          <a:xfrm>
            <a:off x="4845050" y="2609850"/>
            <a:ext cx="609600" cy="369888"/>
          </a:xfrm>
          <a:prstGeom prst="rect">
            <a:avLst/>
          </a:prstGeom>
          <a:noFill/>
          <a:ln w="9525">
            <a:noFill/>
            <a:miter lim="800000"/>
            <a:headEnd/>
            <a:tailEnd/>
          </a:ln>
        </p:spPr>
        <p:txBody>
          <a:bodyPr>
            <a:spAutoFit/>
          </a:bodyPr>
          <a:lstStyle/>
          <a:p>
            <a:r>
              <a:rPr lang="en-US">
                <a:latin typeface="Calibri" pitchFamily="34" charset="0"/>
              </a:rPr>
              <a:t>15 </a:t>
            </a:r>
          </a:p>
        </p:txBody>
      </p:sp>
      <p:sp>
        <p:nvSpPr>
          <p:cNvPr id="10" name="Oval 9"/>
          <p:cNvSpPr/>
          <p:nvPr/>
        </p:nvSpPr>
        <p:spPr>
          <a:xfrm>
            <a:off x="2203450" y="329565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57" name="TextBox 10"/>
          <p:cNvSpPr txBox="1">
            <a:spLocks noChangeArrowheads="1"/>
          </p:cNvSpPr>
          <p:nvPr/>
        </p:nvSpPr>
        <p:spPr bwMode="auto">
          <a:xfrm>
            <a:off x="2406650" y="3371850"/>
            <a:ext cx="508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12" name="Oval 11"/>
          <p:cNvSpPr/>
          <p:nvPr/>
        </p:nvSpPr>
        <p:spPr>
          <a:xfrm>
            <a:off x="3422650" y="329565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59" name="TextBox 12"/>
          <p:cNvSpPr txBox="1">
            <a:spLocks noChangeArrowheads="1"/>
          </p:cNvSpPr>
          <p:nvPr/>
        </p:nvSpPr>
        <p:spPr bwMode="auto">
          <a:xfrm>
            <a:off x="3625850" y="3371850"/>
            <a:ext cx="508000" cy="369888"/>
          </a:xfrm>
          <a:prstGeom prst="rect">
            <a:avLst/>
          </a:prstGeom>
          <a:noFill/>
          <a:ln w="9525">
            <a:noFill/>
            <a:miter lim="800000"/>
            <a:headEnd/>
            <a:tailEnd/>
          </a:ln>
        </p:spPr>
        <p:txBody>
          <a:bodyPr>
            <a:spAutoFit/>
          </a:bodyPr>
          <a:lstStyle/>
          <a:p>
            <a:r>
              <a:rPr lang="en-US">
                <a:latin typeface="Calibri" pitchFamily="34" charset="0"/>
              </a:rPr>
              <a:t>9 </a:t>
            </a:r>
          </a:p>
        </p:txBody>
      </p:sp>
      <p:cxnSp>
        <p:nvCxnSpPr>
          <p:cNvPr id="14" name="Straight Connector 13"/>
          <p:cNvCxnSpPr>
            <a:stCxn id="4" idx="3"/>
            <a:endCxn id="6" idx="0"/>
          </p:cNvCxnSpPr>
          <p:nvPr/>
        </p:nvCxnSpPr>
        <p:spPr>
          <a:xfrm rot="5400000">
            <a:off x="3346979" y="2034647"/>
            <a:ext cx="371475" cy="626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4235450" y="2228851"/>
            <a:ext cx="626533"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3253" idx="2"/>
            <a:endCxn id="12" idx="1"/>
          </p:cNvCxnSpPr>
          <p:nvPr/>
        </p:nvCxnSpPr>
        <p:spPr>
          <a:xfrm rot="16200000" flipH="1">
            <a:off x="3239823" y="3060966"/>
            <a:ext cx="382587" cy="220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2622550" y="290195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337050" y="337185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3265" name="TextBox 18"/>
          <p:cNvSpPr txBox="1">
            <a:spLocks noChangeArrowheads="1"/>
          </p:cNvSpPr>
          <p:nvPr/>
        </p:nvSpPr>
        <p:spPr bwMode="auto">
          <a:xfrm>
            <a:off x="4540250" y="3448050"/>
            <a:ext cx="609600" cy="369888"/>
          </a:xfrm>
          <a:prstGeom prst="rect">
            <a:avLst/>
          </a:prstGeom>
          <a:noFill/>
          <a:ln w="9525">
            <a:noFill/>
            <a:miter lim="800000"/>
            <a:headEnd/>
            <a:tailEnd/>
          </a:ln>
        </p:spPr>
        <p:txBody>
          <a:bodyPr>
            <a:spAutoFit/>
          </a:bodyPr>
          <a:lstStyle/>
          <a:p>
            <a:r>
              <a:rPr lang="en-US">
                <a:latin typeface="Calibri" pitchFamily="34" charset="0"/>
              </a:rPr>
              <a:t>12</a:t>
            </a:r>
          </a:p>
        </p:txBody>
      </p:sp>
      <p:sp>
        <p:nvSpPr>
          <p:cNvPr id="20" name="Oval 19"/>
          <p:cNvSpPr/>
          <p:nvPr/>
        </p:nvSpPr>
        <p:spPr>
          <a:xfrm>
            <a:off x="5556250" y="3306763"/>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67" name="TextBox 20"/>
          <p:cNvSpPr txBox="1">
            <a:spLocks noChangeArrowheads="1"/>
          </p:cNvSpPr>
          <p:nvPr/>
        </p:nvSpPr>
        <p:spPr bwMode="auto">
          <a:xfrm>
            <a:off x="5759450" y="3382963"/>
            <a:ext cx="711200" cy="369887"/>
          </a:xfrm>
          <a:prstGeom prst="rect">
            <a:avLst/>
          </a:prstGeom>
          <a:noFill/>
          <a:ln w="9525">
            <a:noFill/>
            <a:miter lim="800000"/>
            <a:headEnd/>
            <a:tailEnd/>
          </a:ln>
        </p:spPr>
        <p:txBody>
          <a:bodyPr>
            <a:spAutoFit/>
          </a:bodyPr>
          <a:lstStyle/>
          <a:p>
            <a:r>
              <a:rPr lang="en-US">
                <a:latin typeface="Calibri" pitchFamily="34" charset="0"/>
              </a:rPr>
              <a:t>17 </a:t>
            </a:r>
          </a:p>
        </p:txBody>
      </p:sp>
      <p:cxnSp>
        <p:nvCxnSpPr>
          <p:cNvPr id="22" name="Straight Connector 21"/>
          <p:cNvCxnSpPr>
            <a:endCxn id="20" idx="1"/>
          </p:cNvCxnSpPr>
          <p:nvPr/>
        </p:nvCxnSpPr>
        <p:spPr>
          <a:xfrm rot="16200000" flipH="1">
            <a:off x="5347229" y="3047472"/>
            <a:ext cx="384175" cy="2709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4756150" y="297815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52400"/>
            <a:ext cx="105410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Operations performed on BST</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Insertion.</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Search.</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Deletion.</a:t>
            </a:r>
          </a:p>
          <a:p>
            <a:pPr marL="514350" indent="-514350" fontAlgn="auto">
              <a:spcAft>
                <a:spcPts val="0"/>
              </a:spcAft>
              <a:buFont typeface="Arial" pitchFamily="34" charset="0"/>
              <a:buNone/>
              <a:defRPr/>
            </a:pPr>
            <a:r>
              <a:rPr lang="en-US" sz="2800" u="sng" dirty="0" smtClean="0">
                <a:latin typeface="Times New Roman" pitchFamily="18" charset="0"/>
                <a:cs typeface="Times New Roman" pitchFamily="18" charset="0"/>
              </a:rPr>
              <a:t>Insertion</a:t>
            </a:r>
          </a:p>
          <a:p>
            <a:pPr marL="514350" indent="-514350" fontAlgn="auto">
              <a:spcAft>
                <a:spcPts val="0"/>
              </a:spcAft>
              <a:buFont typeface="Arial" pitchFamily="34" charset="0"/>
              <a:buChar char="•"/>
              <a:defRPr/>
            </a:pPr>
            <a:r>
              <a:rPr lang="en-US" sz="2800" dirty="0" smtClean="0">
                <a:latin typeface="Times New Roman" pitchFamily="18" charset="0"/>
                <a:cs typeface="Times New Roman" pitchFamily="18" charset="0"/>
              </a:rPr>
              <a:t>Initially item to be inserted is compared with the root item.</a:t>
            </a:r>
          </a:p>
          <a:p>
            <a:pPr marL="514350" indent="-514350" fontAlgn="auto">
              <a:spcAft>
                <a:spcPts val="0"/>
              </a:spcAft>
              <a:buFont typeface="Arial" pitchFamily="34" charset="0"/>
              <a:buChar char="•"/>
              <a:defRPr/>
            </a:pPr>
            <a:r>
              <a:rPr lang="en-US" sz="2800" dirty="0" smtClean="0">
                <a:latin typeface="Times New Roman" pitchFamily="18" charset="0"/>
                <a:cs typeface="Times New Roman" pitchFamily="18" charset="0"/>
              </a:rPr>
              <a:t>If item is lesser than the root item, move to left or else move to the right of root node.</a:t>
            </a:r>
          </a:p>
          <a:p>
            <a:pPr marL="514350" indent="-514350" fontAlgn="auto">
              <a:spcAft>
                <a:spcPts val="0"/>
              </a:spcAft>
              <a:buFont typeface="Arial" pitchFamily="34" charset="0"/>
              <a:buChar char="•"/>
              <a:defRPr/>
            </a:pPr>
            <a:r>
              <a:rPr lang="en-US" sz="2800" dirty="0" smtClean="0">
                <a:latin typeface="Times New Roman" pitchFamily="18" charset="0"/>
                <a:cs typeface="Times New Roman" pitchFamily="18" charset="0"/>
              </a:rPr>
              <a:t>This process is repeated until the correct position id found.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Content Placeholder 2"/>
          <p:cNvSpPr>
            <a:spLocks noGrp="1"/>
          </p:cNvSpPr>
          <p:nvPr>
            <p:ph idx="1"/>
          </p:nvPr>
        </p:nvSpPr>
        <p:spPr>
          <a:xfrm>
            <a:off x="1676400" y="152400"/>
            <a:ext cx="8763000" cy="6477000"/>
          </a:xfrm>
        </p:spPr>
        <p:txBody>
          <a:bodyPr/>
          <a:lstStyle/>
          <a:p>
            <a:r>
              <a:rPr lang="en-US" sz="2800">
                <a:latin typeface="Times New Roman" pitchFamily="18" charset="0"/>
                <a:cs typeface="Times New Roman" pitchFamily="18" charset="0"/>
              </a:rPr>
              <a:t>All nodes that are right descendants of a node form the right subtree of that node.</a:t>
            </a:r>
          </a:p>
          <a:p>
            <a:pPr>
              <a:buFont typeface="Arial" charset="0"/>
              <a:buNone/>
            </a:pPr>
            <a:r>
              <a:rPr lang="en-US" sz="2800">
                <a:latin typeface="Times New Roman" pitchFamily="18" charset="0"/>
                <a:cs typeface="Times New Roman" pitchFamily="18" charset="0"/>
              </a:rPr>
              <a:t>	</a:t>
            </a:r>
          </a:p>
          <a:p>
            <a:pPr>
              <a:buFont typeface="Arial" charset="0"/>
              <a:buNone/>
            </a:pPr>
            <a:r>
              <a:rPr lang="en-US" sz="2800">
                <a:latin typeface="Times New Roman" pitchFamily="18" charset="0"/>
                <a:cs typeface="Times New Roman" pitchFamily="18" charset="0"/>
              </a:rPr>
              <a:t>	right subtree of A is																							</a:t>
            </a:r>
          </a:p>
          <a:p>
            <a:pPr>
              <a:buFont typeface="Arial" charset="0"/>
              <a:buNone/>
            </a:pPr>
            <a:r>
              <a:rPr lang="en-US" sz="2800">
                <a:latin typeface="Times New Roman" pitchFamily="18" charset="0"/>
                <a:cs typeface="Times New Roman" pitchFamily="18" charset="0"/>
              </a:rPr>
              <a:t>	right subtree of B is 												</a:t>
            </a:r>
          </a:p>
          <a:p>
            <a:pPr>
              <a:buFont typeface="Arial" charset="0"/>
              <a:buNone/>
            </a:pPr>
            <a:endParaRPr lang="en-US" sz="2800">
              <a:latin typeface="Times New Roman" pitchFamily="18" charset="0"/>
              <a:cs typeface="Times New Roman" pitchFamily="18" charset="0"/>
            </a:endParaRPr>
          </a:p>
          <a:p>
            <a:pPr>
              <a:buFont typeface="Arial" charset="0"/>
              <a:buNone/>
            </a:pPr>
            <a:r>
              <a:rPr lang="en-US" sz="2800">
                <a:latin typeface="Times New Roman" pitchFamily="18" charset="0"/>
                <a:cs typeface="Times New Roman" pitchFamily="18" charset="0"/>
              </a:rPr>
              <a:t>	right subtree of E is empty tree.				</a:t>
            </a:r>
          </a:p>
        </p:txBody>
      </p:sp>
      <p:sp>
        <p:nvSpPr>
          <p:cNvPr id="4" name="Oval 3"/>
          <p:cNvSpPr/>
          <p:nvPr/>
        </p:nvSpPr>
        <p:spPr>
          <a:xfrm>
            <a:off x="5791200" y="175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483" name="TextBox 4"/>
          <p:cNvSpPr txBox="1">
            <a:spLocks noChangeArrowheads="1"/>
          </p:cNvSpPr>
          <p:nvPr/>
        </p:nvSpPr>
        <p:spPr bwMode="auto">
          <a:xfrm>
            <a:off x="5943600" y="18288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6" name="Oval 5"/>
          <p:cNvSpPr/>
          <p:nvPr/>
        </p:nvSpPr>
        <p:spPr>
          <a:xfrm>
            <a:off x="57912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485" name="TextBox 6"/>
          <p:cNvSpPr txBox="1">
            <a:spLocks noChangeArrowheads="1"/>
          </p:cNvSpPr>
          <p:nvPr/>
        </p:nvSpPr>
        <p:spPr bwMode="auto">
          <a:xfrm>
            <a:off x="5943600" y="31242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spTree>
    <p:extLst>
      <p:ext uri="{BB962C8B-B14F-4D97-AF65-F5344CB8AC3E}">
        <p14:creationId xmlns="" xmlns:p14="http://schemas.microsoft.com/office/powerpoint/2010/main" val="254969032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Content Placeholder 2"/>
          <p:cNvSpPr>
            <a:spLocks noGrp="1"/>
          </p:cNvSpPr>
          <p:nvPr>
            <p:ph idx="1"/>
          </p:nvPr>
        </p:nvSpPr>
        <p:spPr>
          <a:xfrm>
            <a:off x="1371600" y="228600"/>
            <a:ext cx="10617200" cy="6400800"/>
          </a:xfrm>
        </p:spPr>
        <p:txBody>
          <a:bodyPr/>
          <a:lstStyle/>
          <a:p>
            <a:pPr>
              <a:buFont typeface="Arial" charset="0"/>
              <a:buNone/>
            </a:pPr>
            <a:r>
              <a:rPr lang="en-US" sz="2800" dirty="0" smtClean="0">
                <a:latin typeface="Times New Roman" pitchFamily="18" charset="0"/>
                <a:cs typeface="Times New Roman" pitchFamily="18" charset="0"/>
              </a:rPr>
              <a:t>																																																							</a:t>
            </a:r>
          </a:p>
          <a:p>
            <a:pPr>
              <a:buFont typeface="Arial" charset="0"/>
              <a:buNone/>
            </a:pPr>
            <a:r>
              <a:rPr lang="en-US" sz="2800" dirty="0" smtClean="0">
                <a:latin typeface="Times New Roman" pitchFamily="18" charset="0"/>
                <a:cs typeface="Times New Roman" pitchFamily="18" charset="0"/>
              </a:rPr>
              <a:t>To insert item 13 to above BST</a:t>
            </a:r>
          </a:p>
          <a:p>
            <a:r>
              <a:rPr lang="en-US" sz="2800" dirty="0" smtClean="0">
                <a:latin typeface="Times New Roman" pitchFamily="18" charset="0"/>
                <a:cs typeface="Times New Roman" pitchFamily="18" charset="0"/>
              </a:rPr>
              <a:t>Compare with the root item. 13&gt; 10, hence move to right and reach 15.</a:t>
            </a:r>
          </a:p>
          <a:p>
            <a:r>
              <a:rPr lang="en-US" sz="2800" dirty="0" smtClean="0">
                <a:latin typeface="Times New Roman" pitchFamily="18" charset="0"/>
                <a:cs typeface="Times New Roman" pitchFamily="18" charset="0"/>
              </a:rPr>
              <a:t>Now 13&lt;15, So go to left and reach 12.</a:t>
            </a:r>
          </a:p>
          <a:p>
            <a:r>
              <a:rPr lang="en-US" sz="2800" dirty="0" smtClean="0">
                <a:latin typeface="Times New Roman" pitchFamily="18" charset="0"/>
                <a:cs typeface="Times New Roman" pitchFamily="18" charset="0"/>
              </a:rPr>
              <a:t>13&gt;12, hence move right. </a:t>
            </a:r>
          </a:p>
          <a:p>
            <a:r>
              <a:rPr lang="en-US" sz="2800" dirty="0" smtClean="0">
                <a:latin typeface="Times New Roman" pitchFamily="18" charset="0"/>
                <a:cs typeface="Times New Roman" pitchFamily="18" charset="0"/>
              </a:rPr>
              <a:t>Now the correct position is found and hence insert the new node to the right of 12.</a:t>
            </a:r>
          </a:p>
        </p:txBody>
      </p:sp>
      <p:sp>
        <p:nvSpPr>
          <p:cNvPr id="4" name="Oval 3"/>
          <p:cNvSpPr/>
          <p:nvPr/>
        </p:nvSpPr>
        <p:spPr>
          <a:xfrm>
            <a:off x="2851150" y="381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299" name="TextBox 4"/>
          <p:cNvSpPr txBox="1">
            <a:spLocks noChangeArrowheads="1"/>
          </p:cNvSpPr>
          <p:nvPr/>
        </p:nvSpPr>
        <p:spPr bwMode="auto">
          <a:xfrm>
            <a:off x="2952750" y="457200"/>
            <a:ext cx="609600" cy="369888"/>
          </a:xfrm>
          <a:prstGeom prst="rect">
            <a:avLst/>
          </a:prstGeom>
          <a:noFill/>
          <a:ln w="9525">
            <a:noFill/>
            <a:miter lim="800000"/>
            <a:headEnd/>
            <a:tailEnd/>
          </a:ln>
        </p:spPr>
        <p:txBody>
          <a:bodyPr>
            <a:spAutoFit/>
          </a:bodyPr>
          <a:lstStyle/>
          <a:p>
            <a:r>
              <a:rPr lang="en-US">
                <a:latin typeface="Calibri" pitchFamily="34" charset="0"/>
              </a:rPr>
              <a:t>10 </a:t>
            </a:r>
          </a:p>
        </p:txBody>
      </p:sp>
      <p:sp>
        <p:nvSpPr>
          <p:cNvPr id="6" name="Oval 5"/>
          <p:cNvSpPr/>
          <p:nvPr/>
        </p:nvSpPr>
        <p:spPr>
          <a:xfrm>
            <a:off x="1936750" y="1143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01" name="TextBox 6"/>
          <p:cNvSpPr txBox="1">
            <a:spLocks noChangeArrowheads="1"/>
          </p:cNvSpPr>
          <p:nvPr/>
        </p:nvSpPr>
        <p:spPr bwMode="auto">
          <a:xfrm>
            <a:off x="2139950" y="1219200"/>
            <a:ext cx="609600" cy="369888"/>
          </a:xfrm>
          <a:prstGeom prst="rect">
            <a:avLst/>
          </a:prstGeom>
          <a:noFill/>
          <a:ln w="9525">
            <a:noFill/>
            <a:miter lim="800000"/>
            <a:headEnd/>
            <a:tailEnd/>
          </a:ln>
        </p:spPr>
        <p:txBody>
          <a:bodyPr>
            <a:spAutoFit/>
          </a:bodyPr>
          <a:lstStyle/>
          <a:p>
            <a:r>
              <a:rPr lang="en-US">
                <a:latin typeface="Calibri" pitchFamily="34" charset="0"/>
              </a:rPr>
              <a:t>8 </a:t>
            </a:r>
          </a:p>
        </p:txBody>
      </p:sp>
      <p:sp>
        <p:nvSpPr>
          <p:cNvPr id="8" name="Oval 7"/>
          <p:cNvSpPr/>
          <p:nvPr/>
        </p:nvSpPr>
        <p:spPr>
          <a:xfrm>
            <a:off x="3867150" y="1143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03" name="TextBox 8"/>
          <p:cNvSpPr txBox="1">
            <a:spLocks noChangeArrowheads="1"/>
          </p:cNvSpPr>
          <p:nvPr/>
        </p:nvSpPr>
        <p:spPr bwMode="auto">
          <a:xfrm>
            <a:off x="3968750" y="1219200"/>
            <a:ext cx="609600" cy="369888"/>
          </a:xfrm>
          <a:prstGeom prst="rect">
            <a:avLst/>
          </a:prstGeom>
          <a:noFill/>
          <a:ln w="9525">
            <a:noFill/>
            <a:miter lim="800000"/>
            <a:headEnd/>
            <a:tailEnd/>
          </a:ln>
        </p:spPr>
        <p:txBody>
          <a:bodyPr>
            <a:spAutoFit/>
          </a:bodyPr>
          <a:lstStyle/>
          <a:p>
            <a:r>
              <a:rPr lang="en-US">
                <a:latin typeface="Calibri" pitchFamily="34" charset="0"/>
              </a:rPr>
              <a:t>15 </a:t>
            </a:r>
          </a:p>
        </p:txBody>
      </p:sp>
      <p:sp>
        <p:nvSpPr>
          <p:cNvPr id="10" name="Oval 9"/>
          <p:cNvSpPr/>
          <p:nvPr/>
        </p:nvSpPr>
        <p:spPr>
          <a:xfrm>
            <a:off x="1327150" y="1905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05" name="TextBox 10"/>
          <p:cNvSpPr txBox="1">
            <a:spLocks noChangeArrowheads="1"/>
          </p:cNvSpPr>
          <p:nvPr/>
        </p:nvSpPr>
        <p:spPr bwMode="auto">
          <a:xfrm>
            <a:off x="1530350" y="1981200"/>
            <a:ext cx="508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12" name="Oval 11"/>
          <p:cNvSpPr/>
          <p:nvPr/>
        </p:nvSpPr>
        <p:spPr>
          <a:xfrm>
            <a:off x="2546350" y="1905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07" name="TextBox 12"/>
          <p:cNvSpPr txBox="1">
            <a:spLocks noChangeArrowheads="1"/>
          </p:cNvSpPr>
          <p:nvPr/>
        </p:nvSpPr>
        <p:spPr bwMode="auto">
          <a:xfrm>
            <a:off x="2749550" y="1981200"/>
            <a:ext cx="508000" cy="369888"/>
          </a:xfrm>
          <a:prstGeom prst="rect">
            <a:avLst/>
          </a:prstGeom>
          <a:noFill/>
          <a:ln w="9525">
            <a:noFill/>
            <a:miter lim="800000"/>
            <a:headEnd/>
            <a:tailEnd/>
          </a:ln>
        </p:spPr>
        <p:txBody>
          <a:bodyPr>
            <a:spAutoFit/>
          </a:bodyPr>
          <a:lstStyle/>
          <a:p>
            <a:r>
              <a:rPr lang="en-US">
                <a:latin typeface="Calibri" pitchFamily="34" charset="0"/>
              </a:rPr>
              <a:t>9 </a:t>
            </a:r>
          </a:p>
        </p:txBody>
      </p:sp>
      <p:cxnSp>
        <p:nvCxnSpPr>
          <p:cNvPr id="14" name="Straight Connector 13"/>
          <p:cNvCxnSpPr>
            <a:stCxn id="4" idx="3"/>
            <a:endCxn id="6" idx="0"/>
          </p:cNvCxnSpPr>
          <p:nvPr/>
        </p:nvCxnSpPr>
        <p:spPr>
          <a:xfrm rot="5400000">
            <a:off x="2470679" y="643997"/>
            <a:ext cx="371475" cy="626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3359150" y="838200"/>
            <a:ext cx="626533"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5301" idx="2"/>
            <a:endCxn id="12" idx="1"/>
          </p:cNvCxnSpPr>
          <p:nvPr/>
        </p:nvCxnSpPr>
        <p:spPr>
          <a:xfrm rot="16200000" flipH="1">
            <a:off x="2363523" y="1670315"/>
            <a:ext cx="382587" cy="220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1746250" y="15113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460750" y="1981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313" name="TextBox 18"/>
          <p:cNvSpPr txBox="1">
            <a:spLocks noChangeArrowheads="1"/>
          </p:cNvSpPr>
          <p:nvPr/>
        </p:nvSpPr>
        <p:spPr bwMode="auto">
          <a:xfrm>
            <a:off x="3663950" y="2057400"/>
            <a:ext cx="609600" cy="369888"/>
          </a:xfrm>
          <a:prstGeom prst="rect">
            <a:avLst/>
          </a:prstGeom>
          <a:noFill/>
          <a:ln w="9525">
            <a:noFill/>
            <a:miter lim="800000"/>
            <a:headEnd/>
            <a:tailEnd/>
          </a:ln>
        </p:spPr>
        <p:txBody>
          <a:bodyPr>
            <a:spAutoFit/>
          </a:bodyPr>
          <a:lstStyle/>
          <a:p>
            <a:r>
              <a:rPr lang="en-US">
                <a:latin typeface="Calibri" pitchFamily="34" charset="0"/>
              </a:rPr>
              <a:t>12</a:t>
            </a:r>
          </a:p>
        </p:txBody>
      </p:sp>
      <p:sp>
        <p:nvSpPr>
          <p:cNvPr id="20" name="Oval 19"/>
          <p:cNvSpPr/>
          <p:nvPr/>
        </p:nvSpPr>
        <p:spPr>
          <a:xfrm>
            <a:off x="4679950" y="1916113"/>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15" name="TextBox 20"/>
          <p:cNvSpPr txBox="1">
            <a:spLocks noChangeArrowheads="1"/>
          </p:cNvSpPr>
          <p:nvPr/>
        </p:nvSpPr>
        <p:spPr bwMode="auto">
          <a:xfrm>
            <a:off x="4883150" y="1992314"/>
            <a:ext cx="711200" cy="369887"/>
          </a:xfrm>
          <a:prstGeom prst="rect">
            <a:avLst/>
          </a:prstGeom>
          <a:noFill/>
          <a:ln w="9525">
            <a:noFill/>
            <a:miter lim="800000"/>
            <a:headEnd/>
            <a:tailEnd/>
          </a:ln>
        </p:spPr>
        <p:txBody>
          <a:bodyPr>
            <a:spAutoFit/>
          </a:bodyPr>
          <a:lstStyle/>
          <a:p>
            <a:r>
              <a:rPr lang="en-US">
                <a:latin typeface="Calibri" pitchFamily="34" charset="0"/>
              </a:rPr>
              <a:t>17 </a:t>
            </a:r>
          </a:p>
        </p:txBody>
      </p:sp>
      <p:cxnSp>
        <p:nvCxnSpPr>
          <p:cNvPr id="22" name="Straight Connector 21"/>
          <p:cNvCxnSpPr>
            <a:endCxn id="20" idx="1"/>
          </p:cNvCxnSpPr>
          <p:nvPr/>
        </p:nvCxnSpPr>
        <p:spPr>
          <a:xfrm rot="16200000" flipH="1">
            <a:off x="4470929" y="1656821"/>
            <a:ext cx="384175" cy="2709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3879850" y="15875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8229600" y="381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19" name="TextBox 24"/>
          <p:cNvSpPr txBox="1">
            <a:spLocks noChangeArrowheads="1"/>
          </p:cNvSpPr>
          <p:nvPr/>
        </p:nvSpPr>
        <p:spPr bwMode="auto">
          <a:xfrm>
            <a:off x="8331200" y="457200"/>
            <a:ext cx="609600" cy="369888"/>
          </a:xfrm>
          <a:prstGeom prst="rect">
            <a:avLst/>
          </a:prstGeom>
          <a:noFill/>
          <a:ln w="9525">
            <a:noFill/>
            <a:miter lim="800000"/>
            <a:headEnd/>
            <a:tailEnd/>
          </a:ln>
        </p:spPr>
        <p:txBody>
          <a:bodyPr>
            <a:spAutoFit/>
          </a:bodyPr>
          <a:lstStyle/>
          <a:p>
            <a:r>
              <a:rPr lang="en-US">
                <a:latin typeface="Calibri" pitchFamily="34" charset="0"/>
              </a:rPr>
              <a:t>10 </a:t>
            </a:r>
          </a:p>
        </p:txBody>
      </p:sp>
      <p:sp>
        <p:nvSpPr>
          <p:cNvPr id="26" name="Oval 25"/>
          <p:cNvSpPr/>
          <p:nvPr/>
        </p:nvSpPr>
        <p:spPr>
          <a:xfrm>
            <a:off x="7315200" y="1143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21" name="TextBox 26"/>
          <p:cNvSpPr txBox="1">
            <a:spLocks noChangeArrowheads="1"/>
          </p:cNvSpPr>
          <p:nvPr/>
        </p:nvSpPr>
        <p:spPr bwMode="auto">
          <a:xfrm>
            <a:off x="7518400" y="1219200"/>
            <a:ext cx="609600" cy="369888"/>
          </a:xfrm>
          <a:prstGeom prst="rect">
            <a:avLst/>
          </a:prstGeom>
          <a:noFill/>
          <a:ln w="9525">
            <a:noFill/>
            <a:miter lim="800000"/>
            <a:headEnd/>
            <a:tailEnd/>
          </a:ln>
        </p:spPr>
        <p:txBody>
          <a:bodyPr>
            <a:spAutoFit/>
          </a:bodyPr>
          <a:lstStyle/>
          <a:p>
            <a:r>
              <a:rPr lang="en-US">
                <a:latin typeface="Calibri" pitchFamily="34" charset="0"/>
              </a:rPr>
              <a:t>8 </a:t>
            </a:r>
          </a:p>
        </p:txBody>
      </p:sp>
      <p:sp>
        <p:nvSpPr>
          <p:cNvPr id="28" name="Oval 27"/>
          <p:cNvSpPr/>
          <p:nvPr/>
        </p:nvSpPr>
        <p:spPr>
          <a:xfrm>
            <a:off x="9245600" y="1143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23" name="TextBox 28"/>
          <p:cNvSpPr txBox="1">
            <a:spLocks noChangeArrowheads="1"/>
          </p:cNvSpPr>
          <p:nvPr/>
        </p:nvSpPr>
        <p:spPr bwMode="auto">
          <a:xfrm>
            <a:off x="9347200" y="1219200"/>
            <a:ext cx="609600" cy="369888"/>
          </a:xfrm>
          <a:prstGeom prst="rect">
            <a:avLst/>
          </a:prstGeom>
          <a:noFill/>
          <a:ln w="9525">
            <a:noFill/>
            <a:miter lim="800000"/>
            <a:headEnd/>
            <a:tailEnd/>
          </a:ln>
        </p:spPr>
        <p:txBody>
          <a:bodyPr>
            <a:spAutoFit/>
          </a:bodyPr>
          <a:lstStyle/>
          <a:p>
            <a:r>
              <a:rPr lang="en-US">
                <a:latin typeface="Calibri" pitchFamily="34" charset="0"/>
              </a:rPr>
              <a:t>15 </a:t>
            </a:r>
          </a:p>
        </p:txBody>
      </p:sp>
      <p:sp>
        <p:nvSpPr>
          <p:cNvPr id="30" name="Oval 29"/>
          <p:cNvSpPr/>
          <p:nvPr/>
        </p:nvSpPr>
        <p:spPr>
          <a:xfrm>
            <a:off x="6705600" y="1905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25" name="TextBox 30"/>
          <p:cNvSpPr txBox="1">
            <a:spLocks noChangeArrowheads="1"/>
          </p:cNvSpPr>
          <p:nvPr/>
        </p:nvSpPr>
        <p:spPr bwMode="auto">
          <a:xfrm>
            <a:off x="6908800" y="1981200"/>
            <a:ext cx="508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32" name="Oval 31"/>
          <p:cNvSpPr/>
          <p:nvPr/>
        </p:nvSpPr>
        <p:spPr>
          <a:xfrm>
            <a:off x="7924800" y="1905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27" name="TextBox 32"/>
          <p:cNvSpPr txBox="1">
            <a:spLocks noChangeArrowheads="1"/>
          </p:cNvSpPr>
          <p:nvPr/>
        </p:nvSpPr>
        <p:spPr bwMode="auto">
          <a:xfrm>
            <a:off x="8128000" y="1981200"/>
            <a:ext cx="508000" cy="369888"/>
          </a:xfrm>
          <a:prstGeom prst="rect">
            <a:avLst/>
          </a:prstGeom>
          <a:noFill/>
          <a:ln w="9525">
            <a:noFill/>
            <a:miter lim="800000"/>
            <a:headEnd/>
            <a:tailEnd/>
          </a:ln>
        </p:spPr>
        <p:txBody>
          <a:bodyPr>
            <a:spAutoFit/>
          </a:bodyPr>
          <a:lstStyle/>
          <a:p>
            <a:r>
              <a:rPr lang="en-US">
                <a:latin typeface="Calibri" pitchFamily="34" charset="0"/>
              </a:rPr>
              <a:t>9 </a:t>
            </a:r>
          </a:p>
        </p:txBody>
      </p:sp>
      <p:cxnSp>
        <p:nvCxnSpPr>
          <p:cNvPr id="34" name="Straight Connector 33"/>
          <p:cNvCxnSpPr>
            <a:stCxn id="24" idx="3"/>
            <a:endCxn id="26" idx="0"/>
          </p:cNvCxnSpPr>
          <p:nvPr/>
        </p:nvCxnSpPr>
        <p:spPr>
          <a:xfrm rot="5400000">
            <a:off x="7849129" y="643997"/>
            <a:ext cx="371475" cy="626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28" idx="1"/>
          </p:cNvCxnSpPr>
          <p:nvPr/>
        </p:nvCxnSpPr>
        <p:spPr>
          <a:xfrm>
            <a:off x="8737600" y="838200"/>
            <a:ext cx="626533"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5321" idx="2"/>
            <a:endCxn id="32" idx="1"/>
          </p:cNvCxnSpPr>
          <p:nvPr/>
        </p:nvCxnSpPr>
        <p:spPr>
          <a:xfrm rot="16200000" flipH="1">
            <a:off x="7741973" y="1670315"/>
            <a:ext cx="382587" cy="220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30" idx="0"/>
          </p:cNvCxnSpPr>
          <p:nvPr/>
        </p:nvCxnSpPr>
        <p:spPr>
          <a:xfrm rot="5400000">
            <a:off x="7124700" y="15113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8839200" y="1981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333" name="TextBox 38"/>
          <p:cNvSpPr txBox="1">
            <a:spLocks noChangeArrowheads="1"/>
          </p:cNvSpPr>
          <p:nvPr/>
        </p:nvSpPr>
        <p:spPr bwMode="auto">
          <a:xfrm>
            <a:off x="9042400" y="2057400"/>
            <a:ext cx="609600" cy="369888"/>
          </a:xfrm>
          <a:prstGeom prst="rect">
            <a:avLst/>
          </a:prstGeom>
          <a:noFill/>
          <a:ln w="9525">
            <a:noFill/>
            <a:miter lim="800000"/>
            <a:headEnd/>
            <a:tailEnd/>
          </a:ln>
        </p:spPr>
        <p:txBody>
          <a:bodyPr>
            <a:spAutoFit/>
          </a:bodyPr>
          <a:lstStyle/>
          <a:p>
            <a:r>
              <a:rPr lang="en-US">
                <a:latin typeface="Calibri" pitchFamily="34" charset="0"/>
              </a:rPr>
              <a:t>12</a:t>
            </a:r>
          </a:p>
        </p:txBody>
      </p:sp>
      <p:sp>
        <p:nvSpPr>
          <p:cNvPr id="40" name="Oval 39"/>
          <p:cNvSpPr/>
          <p:nvPr/>
        </p:nvSpPr>
        <p:spPr>
          <a:xfrm>
            <a:off x="10058400" y="1916113"/>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35" name="TextBox 40"/>
          <p:cNvSpPr txBox="1">
            <a:spLocks noChangeArrowheads="1"/>
          </p:cNvSpPr>
          <p:nvPr/>
        </p:nvSpPr>
        <p:spPr bwMode="auto">
          <a:xfrm>
            <a:off x="10261600" y="1992314"/>
            <a:ext cx="711200" cy="369887"/>
          </a:xfrm>
          <a:prstGeom prst="rect">
            <a:avLst/>
          </a:prstGeom>
          <a:noFill/>
          <a:ln w="9525">
            <a:noFill/>
            <a:miter lim="800000"/>
            <a:headEnd/>
            <a:tailEnd/>
          </a:ln>
        </p:spPr>
        <p:txBody>
          <a:bodyPr>
            <a:spAutoFit/>
          </a:bodyPr>
          <a:lstStyle/>
          <a:p>
            <a:r>
              <a:rPr lang="en-US">
                <a:latin typeface="Calibri" pitchFamily="34" charset="0"/>
              </a:rPr>
              <a:t>17 </a:t>
            </a:r>
          </a:p>
        </p:txBody>
      </p:sp>
      <p:cxnSp>
        <p:nvCxnSpPr>
          <p:cNvPr id="42" name="Straight Connector 41"/>
          <p:cNvCxnSpPr>
            <a:endCxn id="40" idx="1"/>
          </p:cNvCxnSpPr>
          <p:nvPr/>
        </p:nvCxnSpPr>
        <p:spPr>
          <a:xfrm rot="16200000" flipH="1">
            <a:off x="9849379" y="1656821"/>
            <a:ext cx="384175" cy="2709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8" idx="0"/>
          </p:cNvCxnSpPr>
          <p:nvPr/>
        </p:nvCxnSpPr>
        <p:spPr>
          <a:xfrm rot="5400000">
            <a:off x="9258300" y="15875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9652000" y="2667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39" name="TextBox 44"/>
          <p:cNvSpPr txBox="1">
            <a:spLocks noChangeArrowheads="1"/>
          </p:cNvSpPr>
          <p:nvPr/>
        </p:nvSpPr>
        <p:spPr bwMode="auto">
          <a:xfrm>
            <a:off x="9855200" y="2743200"/>
            <a:ext cx="609600" cy="369888"/>
          </a:xfrm>
          <a:prstGeom prst="rect">
            <a:avLst/>
          </a:prstGeom>
          <a:noFill/>
          <a:ln w="9525">
            <a:noFill/>
            <a:miter lim="800000"/>
            <a:headEnd/>
            <a:tailEnd/>
          </a:ln>
        </p:spPr>
        <p:txBody>
          <a:bodyPr>
            <a:spAutoFit/>
          </a:bodyPr>
          <a:lstStyle/>
          <a:p>
            <a:r>
              <a:rPr lang="en-US">
                <a:latin typeface="Calibri" pitchFamily="34" charset="0"/>
              </a:rPr>
              <a:t>13 </a:t>
            </a:r>
          </a:p>
        </p:txBody>
      </p:sp>
      <p:cxnSp>
        <p:nvCxnSpPr>
          <p:cNvPr id="46" name="Straight Connector 45"/>
          <p:cNvCxnSpPr>
            <a:endCxn id="44" idx="1"/>
          </p:cNvCxnSpPr>
          <p:nvPr/>
        </p:nvCxnSpPr>
        <p:spPr>
          <a:xfrm rot="16200000" flipH="1">
            <a:off x="9469173" y="2432316"/>
            <a:ext cx="382587" cy="220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ight Arrow 47"/>
          <p:cNvSpPr/>
          <p:nvPr/>
        </p:nvSpPr>
        <p:spPr>
          <a:xfrm>
            <a:off x="5080000" y="990600"/>
            <a:ext cx="1625600"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9700" y="228600"/>
            <a:ext cx="10579100" cy="6477000"/>
          </a:xfrm>
        </p:spPr>
        <p:txBody>
          <a:bodyPr rtlCol="0">
            <a:normAutofit fontScale="25000" lnSpcReduction="20000"/>
          </a:bodyPr>
          <a:lstStyle/>
          <a:p>
            <a:pPr fontAlgn="auto">
              <a:spcAft>
                <a:spcPts val="0"/>
              </a:spcAft>
              <a:buFont typeface="Arial" pitchFamily="34" charset="0"/>
              <a:buNone/>
              <a:defRPr/>
            </a:pPr>
            <a:r>
              <a:rPr lang="en-US" dirty="0" smtClean="0">
                <a:latin typeface="Times New Roman" pitchFamily="18" charset="0"/>
                <a:cs typeface="Times New Roman" pitchFamily="18" charset="0"/>
              </a:rPr>
              <a:t>																																																						</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8600" dirty="0" smtClean="0">
                <a:latin typeface="Times New Roman" pitchFamily="18" charset="0"/>
                <a:cs typeface="Times New Roman" pitchFamily="18" charset="0"/>
              </a:rPr>
              <a:t>To insert 8 into the above tree				</a:t>
            </a:r>
          </a:p>
          <a:p>
            <a:pPr fontAlgn="auto">
              <a:spcAft>
                <a:spcPts val="0"/>
              </a:spcAft>
              <a:buFont typeface="Arial" pitchFamily="34" charset="0"/>
              <a:buChar char="•"/>
              <a:defRPr/>
            </a:pPr>
            <a:r>
              <a:rPr lang="en-US" sz="8600" dirty="0" smtClean="0">
                <a:latin typeface="Times New Roman" pitchFamily="18" charset="0"/>
                <a:cs typeface="Times New Roman" pitchFamily="18" charset="0"/>
              </a:rPr>
              <a:t>Compare with root item. 8&lt;10, hence move left and reach 7.</a:t>
            </a:r>
          </a:p>
          <a:p>
            <a:pPr fontAlgn="auto">
              <a:spcAft>
                <a:spcPts val="0"/>
              </a:spcAft>
              <a:buFont typeface="Arial" pitchFamily="34" charset="0"/>
              <a:buChar char="•"/>
              <a:defRPr/>
            </a:pPr>
            <a:r>
              <a:rPr lang="en-US" sz="8600" dirty="0" smtClean="0">
                <a:latin typeface="Times New Roman" pitchFamily="18" charset="0"/>
                <a:cs typeface="Times New Roman" pitchFamily="18" charset="0"/>
              </a:rPr>
              <a:t>Now 8&gt;7. So move right and reach 9.</a:t>
            </a:r>
          </a:p>
          <a:p>
            <a:pPr fontAlgn="auto">
              <a:spcAft>
                <a:spcPts val="0"/>
              </a:spcAft>
              <a:buFont typeface="Arial" pitchFamily="34" charset="0"/>
              <a:buChar char="•"/>
              <a:defRPr/>
            </a:pPr>
            <a:r>
              <a:rPr lang="en-US" sz="8600" dirty="0" smtClean="0">
                <a:latin typeface="Times New Roman" pitchFamily="18" charset="0"/>
                <a:cs typeface="Times New Roman" pitchFamily="18" charset="0"/>
              </a:rPr>
              <a:t>8&lt;9. Move left and the correct position is obtained.</a:t>
            </a:r>
          </a:p>
          <a:p>
            <a:pPr fontAlgn="auto">
              <a:spcAft>
                <a:spcPts val="0"/>
              </a:spcAft>
              <a:buFont typeface="Arial" pitchFamily="34" charset="0"/>
              <a:buChar char="•"/>
              <a:defRPr/>
            </a:pPr>
            <a:r>
              <a:rPr lang="en-US" sz="8600" dirty="0" smtClean="0">
                <a:latin typeface="Times New Roman" pitchFamily="18" charset="0"/>
                <a:cs typeface="Times New Roman" pitchFamily="18" charset="0"/>
              </a:rPr>
              <a:t>Insert 8 to the left of 9.</a:t>
            </a:r>
            <a:r>
              <a:rPr lang="en-US" sz="7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28" name="Oval 27"/>
          <p:cNvSpPr/>
          <p:nvPr/>
        </p:nvSpPr>
        <p:spPr>
          <a:xfrm>
            <a:off x="2336800" y="381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23" name="TextBox 28"/>
          <p:cNvSpPr txBox="1">
            <a:spLocks noChangeArrowheads="1"/>
          </p:cNvSpPr>
          <p:nvPr/>
        </p:nvSpPr>
        <p:spPr bwMode="auto">
          <a:xfrm>
            <a:off x="2438400" y="457200"/>
            <a:ext cx="609600" cy="369888"/>
          </a:xfrm>
          <a:prstGeom prst="rect">
            <a:avLst/>
          </a:prstGeom>
          <a:noFill/>
          <a:ln w="9525">
            <a:noFill/>
            <a:miter lim="800000"/>
            <a:headEnd/>
            <a:tailEnd/>
          </a:ln>
        </p:spPr>
        <p:txBody>
          <a:bodyPr>
            <a:spAutoFit/>
          </a:bodyPr>
          <a:lstStyle/>
          <a:p>
            <a:r>
              <a:rPr lang="en-US">
                <a:latin typeface="Calibri" pitchFamily="34" charset="0"/>
              </a:rPr>
              <a:t>10 </a:t>
            </a:r>
          </a:p>
        </p:txBody>
      </p:sp>
      <p:sp>
        <p:nvSpPr>
          <p:cNvPr id="30" name="Oval 29"/>
          <p:cNvSpPr/>
          <p:nvPr/>
        </p:nvSpPr>
        <p:spPr>
          <a:xfrm>
            <a:off x="1422400" y="1143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25" name="TextBox 30"/>
          <p:cNvSpPr txBox="1">
            <a:spLocks noChangeArrowheads="1"/>
          </p:cNvSpPr>
          <p:nvPr/>
        </p:nvSpPr>
        <p:spPr bwMode="auto">
          <a:xfrm>
            <a:off x="1625600" y="1219200"/>
            <a:ext cx="609600" cy="369888"/>
          </a:xfrm>
          <a:prstGeom prst="rect">
            <a:avLst/>
          </a:prstGeom>
          <a:noFill/>
          <a:ln w="9525">
            <a:noFill/>
            <a:miter lim="800000"/>
            <a:headEnd/>
            <a:tailEnd/>
          </a:ln>
        </p:spPr>
        <p:txBody>
          <a:bodyPr>
            <a:spAutoFit/>
          </a:bodyPr>
          <a:lstStyle/>
          <a:p>
            <a:r>
              <a:rPr lang="en-US">
                <a:latin typeface="Calibri" pitchFamily="34" charset="0"/>
              </a:rPr>
              <a:t>7 </a:t>
            </a:r>
          </a:p>
        </p:txBody>
      </p:sp>
      <p:sp>
        <p:nvSpPr>
          <p:cNvPr id="32" name="Oval 31"/>
          <p:cNvSpPr/>
          <p:nvPr/>
        </p:nvSpPr>
        <p:spPr>
          <a:xfrm>
            <a:off x="3352800" y="1143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27" name="TextBox 32"/>
          <p:cNvSpPr txBox="1">
            <a:spLocks noChangeArrowheads="1"/>
          </p:cNvSpPr>
          <p:nvPr/>
        </p:nvSpPr>
        <p:spPr bwMode="auto">
          <a:xfrm>
            <a:off x="3454400" y="1219200"/>
            <a:ext cx="609600" cy="369888"/>
          </a:xfrm>
          <a:prstGeom prst="rect">
            <a:avLst/>
          </a:prstGeom>
          <a:noFill/>
          <a:ln w="9525">
            <a:noFill/>
            <a:miter lim="800000"/>
            <a:headEnd/>
            <a:tailEnd/>
          </a:ln>
        </p:spPr>
        <p:txBody>
          <a:bodyPr>
            <a:spAutoFit/>
          </a:bodyPr>
          <a:lstStyle/>
          <a:p>
            <a:r>
              <a:rPr lang="en-US">
                <a:latin typeface="Calibri" pitchFamily="34" charset="0"/>
              </a:rPr>
              <a:t>15 </a:t>
            </a:r>
          </a:p>
        </p:txBody>
      </p:sp>
      <p:sp>
        <p:nvSpPr>
          <p:cNvPr id="34" name="Oval 33"/>
          <p:cNvSpPr/>
          <p:nvPr/>
        </p:nvSpPr>
        <p:spPr>
          <a:xfrm>
            <a:off x="812800" y="1905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29" name="TextBox 34"/>
          <p:cNvSpPr txBox="1">
            <a:spLocks noChangeArrowheads="1"/>
          </p:cNvSpPr>
          <p:nvPr/>
        </p:nvSpPr>
        <p:spPr bwMode="auto">
          <a:xfrm>
            <a:off x="1016000" y="1981200"/>
            <a:ext cx="508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36" name="Oval 35"/>
          <p:cNvSpPr/>
          <p:nvPr/>
        </p:nvSpPr>
        <p:spPr>
          <a:xfrm>
            <a:off x="2032000" y="1905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31" name="TextBox 36"/>
          <p:cNvSpPr txBox="1">
            <a:spLocks noChangeArrowheads="1"/>
          </p:cNvSpPr>
          <p:nvPr/>
        </p:nvSpPr>
        <p:spPr bwMode="auto">
          <a:xfrm>
            <a:off x="2235200" y="1981200"/>
            <a:ext cx="508000" cy="369888"/>
          </a:xfrm>
          <a:prstGeom prst="rect">
            <a:avLst/>
          </a:prstGeom>
          <a:noFill/>
          <a:ln w="9525">
            <a:noFill/>
            <a:miter lim="800000"/>
            <a:headEnd/>
            <a:tailEnd/>
          </a:ln>
        </p:spPr>
        <p:txBody>
          <a:bodyPr>
            <a:spAutoFit/>
          </a:bodyPr>
          <a:lstStyle/>
          <a:p>
            <a:r>
              <a:rPr lang="en-US">
                <a:latin typeface="Calibri" pitchFamily="34" charset="0"/>
              </a:rPr>
              <a:t>9 </a:t>
            </a:r>
          </a:p>
        </p:txBody>
      </p:sp>
      <p:cxnSp>
        <p:nvCxnSpPr>
          <p:cNvPr id="38" name="Straight Connector 37"/>
          <p:cNvCxnSpPr>
            <a:stCxn id="28" idx="3"/>
            <a:endCxn id="30" idx="0"/>
          </p:cNvCxnSpPr>
          <p:nvPr/>
        </p:nvCxnSpPr>
        <p:spPr>
          <a:xfrm rot="5400000">
            <a:off x="1956329" y="643997"/>
            <a:ext cx="371475" cy="626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32" idx="1"/>
          </p:cNvCxnSpPr>
          <p:nvPr/>
        </p:nvCxnSpPr>
        <p:spPr>
          <a:xfrm>
            <a:off x="2844800" y="838200"/>
            <a:ext cx="626533"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56325" idx="2"/>
            <a:endCxn id="36" idx="1"/>
          </p:cNvCxnSpPr>
          <p:nvPr/>
        </p:nvCxnSpPr>
        <p:spPr>
          <a:xfrm rot="16200000" flipH="1">
            <a:off x="1849173" y="1670315"/>
            <a:ext cx="382587" cy="220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4" idx="0"/>
          </p:cNvCxnSpPr>
          <p:nvPr/>
        </p:nvCxnSpPr>
        <p:spPr>
          <a:xfrm rot="5400000">
            <a:off x="1231900" y="15113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2946400" y="1981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6337" name="TextBox 42"/>
          <p:cNvSpPr txBox="1">
            <a:spLocks noChangeArrowheads="1"/>
          </p:cNvSpPr>
          <p:nvPr/>
        </p:nvSpPr>
        <p:spPr bwMode="auto">
          <a:xfrm>
            <a:off x="3149600" y="2057400"/>
            <a:ext cx="609600" cy="369888"/>
          </a:xfrm>
          <a:prstGeom prst="rect">
            <a:avLst/>
          </a:prstGeom>
          <a:noFill/>
          <a:ln w="9525">
            <a:noFill/>
            <a:miter lim="800000"/>
            <a:headEnd/>
            <a:tailEnd/>
          </a:ln>
        </p:spPr>
        <p:txBody>
          <a:bodyPr>
            <a:spAutoFit/>
          </a:bodyPr>
          <a:lstStyle/>
          <a:p>
            <a:r>
              <a:rPr lang="en-US">
                <a:latin typeface="Calibri" pitchFamily="34" charset="0"/>
              </a:rPr>
              <a:t>12</a:t>
            </a:r>
          </a:p>
        </p:txBody>
      </p:sp>
      <p:sp>
        <p:nvSpPr>
          <p:cNvPr id="44" name="Oval 43"/>
          <p:cNvSpPr/>
          <p:nvPr/>
        </p:nvSpPr>
        <p:spPr>
          <a:xfrm>
            <a:off x="4165600" y="1916113"/>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39" name="TextBox 44"/>
          <p:cNvSpPr txBox="1">
            <a:spLocks noChangeArrowheads="1"/>
          </p:cNvSpPr>
          <p:nvPr/>
        </p:nvSpPr>
        <p:spPr bwMode="auto">
          <a:xfrm>
            <a:off x="4368800" y="1992314"/>
            <a:ext cx="711200" cy="369887"/>
          </a:xfrm>
          <a:prstGeom prst="rect">
            <a:avLst/>
          </a:prstGeom>
          <a:noFill/>
          <a:ln w="9525">
            <a:noFill/>
            <a:miter lim="800000"/>
            <a:headEnd/>
            <a:tailEnd/>
          </a:ln>
        </p:spPr>
        <p:txBody>
          <a:bodyPr>
            <a:spAutoFit/>
          </a:bodyPr>
          <a:lstStyle/>
          <a:p>
            <a:r>
              <a:rPr lang="en-US">
                <a:latin typeface="Calibri" pitchFamily="34" charset="0"/>
              </a:rPr>
              <a:t>17 </a:t>
            </a:r>
          </a:p>
        </p:txBody>
      </p:sp>
      <p:cxnSp>
        <p:nvCxnSpPr>
          <p:cNvPr id="46" name="Straight Connector 45"/>
          <p:cNvCxnSpPr>
            <a:endCxn id="44" idx="1"/>
          </p:cNvCxnSpPr>
          <p:nvPr/>
        </p:nvCxnSpPr>
        <p:spPr>
          <a:xfrm rot="16200000" flipH="1">
            <a:off x="3956579" y="1656821"/>
            <a:ext cx="384175" cy="2709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42" idx="0"/>
          </p:cNvCxnSpPr>
          <p:nvPr/>
        </p:nvCxnSpPr>
        <p:spPr>
          <a:xfrm rot="5400000">
            <a:off x="3365500" y="15875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8839200" y="533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43" name="TextBox 48"/>
          <p:cNvSpPr txBox="1">
            <a:spLocks noChangeArrowheads="1"/>
          </p:cNvSpPr>
          <p:nvPr/>
        </p:nvSpPr>
        <p:spPr bwMode="auto">
          <a:xfrm>
            <a:off x="8940800" y="609600"/>
            <a:ext cx="609600" cy="369888"/>
          </a:xfrm>
          <a:prstGeom prst="rect">
            <a:avLst/>
          </a:prstGeom>
          <a:noFill/>
          <a:ln w="9525">
            <a:noFill/>
            <a:miter lim="800000"/>
            <a:headEnd/>
            <a:tailEnd/>
          </a:ln>
        </p:spPr>
        <p:txBody>
          <a:bodyPr>
            <a:spAutoFit/>
          </a:bodyPr>
          <a:lstStyle/>
          <a:p>
            <a:r>
              <a:rPr lang="en-US">
                <a:latin typeface="Calibri" pitchFamily="34" charset="0"/>
              </a:rPr>
              <a:t>10 </a:t>
            </a:r>
          </a:p>
        </p:txBody>
      </p:sp>
      <p:sp>
        <p:nvSpPr>
          <p:cNvPr id="50" name="Oval 49"/>
          <p:cNvSpPr/>
          <p:nvPr/>
        </p:nvSpPr>
        <p:spPr>
          <a:xfrm>
            <a:off x="7924800" y="1295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45" name="TextBox 50"/>
          <p:cNvSpPr txBox="1">
            <a:spLocks noChangeArrowheads="1"/>
          </p:cNvSpPr>
          <p:nvPr/>
        </p:nvSpPr>
        <p:spPr bwMode="auto">
          <a:xfrm>
            <a:off x="8128000" y="1371600"/>
            <a:ext cx="609600" cy="369888"/>
          </a:xfrm>
          <a:prstGeom prst="rect">
            <a:avLst/>
          </a:prstGeom>
          <a:noFill/>
          <a:ln w="9525">
            <a:noFill/>
            <a:miter lim="800000"/>
            <a:headEnd/>
            <a:tailEnd/>
          </a:ln>
        </p:spPr>
        <p:txBody>
          <a:bodyPr>
            <a:spAutoFit/>
          </a:bodyPr>
          <a:lstStyle/>
          <a:p>
            <a:r>
              <a:rPr lang="en-US">
                <a:latin typeface="Calibri" pitchFamily="34" charset="0"/>
              </a:rPr>
              <a:t>7 </a:t>
            </a:r>
          </a:p>
        </p:txBody>
      </p:sp>
      <p:sp>
        <p:nvSpPr>
          <p:cNvPr id="52" name="Oval 51"/>
          <p:cNvSpPr/>
          <p:nvPr/>
        </p:nvSpPr>
        <p:spPr>
          <a:xfrm>
            <a:off x="9855200" y="1295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47" name="TextBox 52"/>
          <p:cNvSpPr txBox="1">
            <a:spLocks noChangeArrowheads="1"/>
          </p:cNvSpPr>
          <p:nvPr/>
        </p:nvSpPr>
        <p:spPr bwMode="auto">
          <a:xfrm>
            <a:off x="9956800" y="1371600"/>
            <a:ext cx="609600" cy="369888"/>
          </a:xfrm>
          <a:prstGeom prst="rect">
            <a:avLst/>
          </a:prstGeom>
          <a:noFill/>
          <a:ln w="9525">
            <a:noFill/>
            <a:miter lim="800000"/>
            <a:headEnd/>
            <a:tailEnd/>
          </a:ln>
        </p:spPr>
        <p:txBody>
          <a:bodyPr>
            <a:spAutoFit/>
          </a:bodyPr>
          <a:lstStyle/>
          <a:p>
            <a:r>
              <a:rPr lang="en-US">
                <a:latin typeface="Calibri" pitchFamily="34" charset="0"/>
              </a:rPr>
              <a:t>15 </a:t>
            </a:r>
          </a:p>
        </p:txBody>
      </p:sp>
      <p:sp>
        <p:nvSpPr>
          <p:cNvPr id="54" name="Oval 53"/>
          <p:cNvSpPr/>
          <p:nvPr/>
        </p:nvSpPr>
        <p:spPr>
          <a:xfrm>
            <a:off x="7315200" y="2057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49" name="TextBox 54"/>
          <p:cNvSpPr txBox="1">
            <a:spLocks noChangeArrowheads="1"/>
          </p:cNvSpPr>
          <p:nvPr/>
        </p:nvSpPr>
        <p:spPr bwMode="auto">
          <a:xfrm>
            <a:off x="7518400" y="2133600"/>
            <a:ext cx="508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56" name="Oval 55"/>
          <p:cNvSpPr/>
          <p:nvPr/>
        </p:nvSpPr>
        <p:spPr>
          <a:xfrm>
            <a:off x="8534400" y="2057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51" name="TextBox 56"/>
          <p:cNvSpPr txBox="1">
            <a:spLocks noChangeArrowheads="1"/>
          </p:cNvSpPr>
          <p:nvPr/>
        </p:nvSpPr>
        <p:spPr bwMode="auto">
          <a:xfrm>
            <a:off x="8737600" y="2133600"/>
            <a:ext cx="508000" cy="369888"/>
          </a:xfrm>
          <a:prstGeom prst="rect">
            <a:avLst/>
          </a:prstGeom>
          <a:noFill/>
          <a:ln w="9525">
            <a:noFill/>
            <a:miter lim="800000"/>
            <a:headEnd/>
            <a:tailEnd/>
          </a:ln>
        </p:spPr>
        <p:txBody>
          <a:bodyPr>
            <a:spAutoFit/>
          </a:bodyPr>
          <a:lstStyle/>
          <a:p>
            <a:r>
              <a:rPr lang="en-US">
                <a:latin typeface="Calibri" pitchFamily="34" charset="0"/>
              </a:rPr>
              <a:t>9 </a:t>
            </a:r>
          </a:p>
        </p:txBody>
      </p:sp>
      <p:cxnSp>
        <p:nvCxnSpPr>
          <p:cNvPr id="58" name="Straight Connector 57"/>
          <p:cNvCxnSpPr>
            <a:stCxn id="48" idx="3"/>
            <a:endCxn id="50" idx="0"/>
          </p:cNvCxnSpPr>
          <p:nvPr/>
        </p:nvCxnSpPr>
        <p:spPr>
          <a:xfrm rot="5400000">
            <a:off x="8458729" y="796397"/>
            <a:ext cx="371475" cy="626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52" idx="1"/>
          </p:cNvCxnSpPr>
          <p:nvPr/>
        </p:nvCxnSpPr>
        <p:spPr>
          <a:xfrm>
            <a:off x="9347200" y="990601"/>
            <a:ext cx="626533"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6345" idx="2"/>
            <a:endCxn id="56" idx="1"/>
          </p:cNvCxnSpPr>
          <p:nvPr/>
        </p:nvCxnSpPr>
        <p:spPr>
          <a:xfrm rot="16200000" flipH="1">
            <a:off x="8351573" y="1822716"/>
            <a:ext cx="382587" cy="220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54" idx="0"/>
          </p:cNvCxnSpPr>
          <p:nvPr/>
        </p:nvCxnSpPr>
        <p:spPr>
          <a:xfrm rot="5400000">
            <a:off x="7734300" y="16637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9448800" y="2133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6357" name="TextBox 62"/>
          <p:cNvSpPr txBox="1">
            <a:spLocks noChangeArrowheads="1"/>
          </p:cNvSpPr>
          <p:nvPr/>
        </p:nvSpPr>
        <p:spPr bwMode="auto">
          <a:xfrm>
            <a:off x="9652000" y="2209800"/>
            <a:ext cx="609600" cy="369888"/>
          </a:xfrm>
          <a:prstGeom prst="rect">
            <a:avLst/>
          </a:prstGeom>
          <a:noFill/>
          <a:ln w="9525">
            <a:noFill/>
            <a:miter lim="800000"/>
            <a:headEnd/>
            <a:tailEnd/>
          </a:ln>
        </p:spPr>
        <p:txBody>
          <a:bodyPr>
            <a:spAutoFit/>
          </a:bodyPr>
          <a:lstStyle/>
          <a:p>
            <a:r>
              <a:rPr lang="en-US">
                <a:latin typeface="Calibri" pitchFamily="34" charset="0"/>
              </a:rPr>
              <a:t>12</a:t>
            </a:r>
          </a:p>
        </p:txBody>
      </p:sp>
      <p:sp>
        <p:nvSpPr>
          <p:cNvPr id="64" name="Oval 63"/>
          <p:cNvSpPr/>
          <p:nvPr/>
        </p:nvSpPr>
        <p:spPr>
          <a:xfrm>
            <a:off x="10668000" y="2068513"/>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59" name="TextBox 64"/>
          <p:cNvSpPr txBox="1">
            <a:spLocks noChangeArrowheads="1"/>
          </p:cNvSpPr>
          <p:nvPr/>
        </p:nvSpPr>
        <p:spPr bwMode="auto">
          <a:xfrm>
            <a:off x="10871200" y="2144714"/>
            <a:ext cx="711200" cy="369887"/>
          </a:xfrm>
          <a:prstGeom prst="rect">
            <a:avLst/>
          </a:prstGeom>
          <a:noFill/>
          <a:ln w="9525">
            <a:noFill/>
            <a:miter lim="800000"/>
            <a:headEnd/>
            <a:tailEnd/>
          </a:ln>
        </p:spPr>
        <p:txBody>
          <a:bodyPr>
            <a:spAutoFit/>
          </a:bodyPr>
          <a:lstStyle/>
          <a:p>
            <a:r>
              <a:rPr lang="en-US">
                <a:latin typeface="Calibri" pitchFamily="34" charset="0"/>
              </a:rPr>
              <a:t>17 </a:t>
            </a:r>
          </a:p>
        </p:txBody>
      </p:sp>
      <p:cxnSp>
        <p:nvCxnSpPr>
          <p:cNvPr id="66" name="Straight Connector 65"/>
          <p:cNvCxnSpPr>
            <a:endCxn id="64" idx="1"/>
          </p:cNvCxnSpPr>
          <p:nvPr/>
        </p:nvCxnSpPr>
        <p:spPr>
          <a:xfrm rot="16200000" flipH="1">
            <a:off x="10458979" y="1809222"/>
            <a:ext cx="384175" cy="2709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62" idx="0"/>
          </p:cNvCxnSpPr>
          <p:nvPr/>
        </p:nvCxnSpPr>
        <p:spPr>
          <a:xfrm rot="5400000">
            <a:off x="9867900" y="17399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Right Arrow 67"/>
          <p:cNvSpPr/>
          <p:nvPr/>
        </p:nvSpPr>
        <p:spPr>
          <a:xfrm>
            <a:off x="5080000" y="990600"/>
            <a:ext cx="1625600"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 name="Oval 68"/>
          <p:cNvSpPr/>
          <p:nvPr/>
        </p:nvSpPr>
        <p:spPr>
          <a:xfrm>
            <a:off x="8026400" y="2906713"/>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64" name="TextBox 69"/>
          <p:cNvSpPr txBox="1">
            <a:spLocks noChangeArrowheads="1"/>
          </p:cNvSpPr>
          <p:nvPr/>
        </p:nvSpPr>
        <p:spPr bwMode="auto">
          <a:xfrm>
            <a:off x="8229600" y="2982914"/>
            <a:ext cx="508000" cy="369887"/>
          </a:xfrm>
          <a:prstGeom prst="rect">
            <a:avLst/>
          </a:prstGeom>
          <a:noFill/>
          <a:ln w="9525">
            <a:noFill/>
            <a:miter lim="800000"/>
            <a:headEnd/>
            <a:tailEnd/>
          </a:ln>
        </p:spPr>
        <p:txBody>
          <a:bodyPr>
            <a:spAutoFit/>
          </a:bodyPr>
          <a:lstStyle/>
          <a:p>
            <a:r>
              <a:rPr lang="en-US">
                <a:latin typeface="Calibri" pitchFamily="34" charset="0"/>
              </a:rPr>
              <a:t>8 </a:t>
            </a:r>
          </a:p>
        </p:txBody>
      </p:sp>
      <p:cxnSp>
        <p:nvCxnSpPr>
          <p:cNvPr id="71" name="Straight Connector 70"/>
          <p:cNvCxnSpPr/>
          <p:nvPr/>
        </p:nvCxnSpPr>
        <p:spPr>
          <a:xfrm rot="5400000">
            <a:off x="8496300" y="2654300"/>
            <a:ext cx="381000" cy="10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3500" y="0"/>
            <a:ext cx="10858500" cy="6858000"/>
          </a:xfrm>
        </p:spPr>
        <p:txBody>
          <a:bodyPr rtlCol="0">
            <a:noAutofit/>
          </a:bodyPr>
          <a:lstStyle/>
          <a:p>
            <a:pPr fontAlgn="auto">
              <a:lnSpc>
                <a:spcPts val="1900"/>
              </a:lnSpc>
              <a:spcAft>
                <a:spcPts val="0"/>
              </a:spcAft>
              <a:buFont typeface="Arial" pitchFamily="34" charset="0"/>
              <a:buNone/>
              <a:defRPr/>
            </a:pPr>
            <a:r>
              <a:rPr lang="en-US" sz="2000" dirty="0" smtClean="0">
                <a:latin typeface="Times New Roman" pitchFamily="18" charset="0"/>
                <a:cs typeface="Times New Roman" pitchFamily="18" charset="0"/>
              </a:rPr>
              <a:t>/* program to insert an item into BST(duplicate not allowed)*/</a:t>
            </a:r>
          </a:p>
          <a:p>
            <a:pPr fontAlgn="auto">
              <a:lnSpc>
                <a:spcPts val="1900"/>
              </a:lnSpc>
              <a:spcAft>
                <a:spcPts val="0"/>
              </a:spcAft>
              <a:buFont typeface="Arial" pitchFamily="34" charset="0"/>
              <a:buNone/>
              <a:defRPr/>
            </a:pPr>
            <a:r>
              <a:rPr lang="en-US" sz="2400" dirty="0" smtClean="0">
                <a:latin typeface="Times New Roman" pitchFamily="18" charset="0"/>
                <a:cs typeface="Times New Roman" pitchFamily="18" charset="0"/>
              </a:rPr>
              <a:t>NODEPTR insert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item)</a:t>
            </a:r>
          </a:p>
          <a:p>
            <a:pPr fontAlgn="auto">
              <a:lnSpc>
                <a:spcPts val="1900"/>
              </a:lnSpc>
              <a:spcAft>
                <a:spcPts val="0"/>
              </a:spcAft>
              <a:buFont typeface="Arial" pitchFamily="34" charset="0"/>
              <a:buNone/>
              <a:defRPr/>
            </a:pPr>
            <a:r>
              <a:rPr lang="en-US" sz="2400" dirty="0" smtClean="0">
                <a:latin typeface="Times New Roman" pitchFamily="18" charset="0"/>
                <a:cs typeface="Times New Roman" pitchFamily="18" charset="0"/>
              </a:rPr>
              <a:t>{</a:t>
            </a:r>
          </a:p>
          <a:p>
            <a:pPr fontAlgn="auto">
              <a:lnSpc>
                <a:spcPts val="1900"/>
              </a:lnSpc>
              <a:spcAft>
                <a:spcPts val="0"/>
              </a:spcAft>
              <a:buFont typeface="Arial" pitchFamily="34" charset="0"/>
              <a:buNone/>
              <a:defRPr/>
            </a:pPr>
            <a:r>
              <a:rPr lang="en-US" sz="2400" dirty="0" smtClean="0">
                <a:latin typeface="Times New Roman" pitchFamily="18" charset="0"/>
                <a:cs typeface="Times New Roman" pitchFamily="18" charset="0"/>
              </a:rPr>
              <a:t>	NODEPTR cur, </a:t>
            </a:r>
            <a:r>
              <a:rPr lang="en-US" sz="2400" dirty="0" err="1" smtClean="0">
                <a:latin typeface="Times New Roman" pitchFamily="18" charset="0"/>
                <a:cs typeface="Times New Roman" pitchFamily="18" charset="0"/>
              </a:rPr>
              <a:t>prev</a:t>
            </a:r>
            <a:r>
              <a:rPr lang="en-US" sz="2400" dirty="0" smtClean="0">
                <a:latin typeface="Times New Roman" pitchFamily="18" charset="0"/>
                <a:cs typeface="Times New Roman" pitchFamily="18" charset="0"/>
              </a:rPr>
              <a:t>;</a:t>
            </a:r>
          </a:p>
          <a:p>
            <a:pPr fontAlgn="auto">
              <a:lnSpc>
                <a:spcPts val="1900"/>
              </a:lnSpc>
              <a:spcAft>
                <a:spcPts val="0"/>
              </a:spcAft>
              <a:buFont typeface="Arial" pitchFamily="34" charset="0"/>
              <a:buNone/>
              <a:defRPr/>
            </a:pPr>
            <a:endParaRPr lang="en-US" sz="2400" dirty="0" smtClean="0">
              <a:latin typeface="Times New Roman" pitchFamily="18" charset="0"/>
              <a:cs typeface="Times New Roman" pitchFamily="18" charset="0"/>
            </a:endParaRPr>
          </a:p>
          <a:p>
            <a:pPr fontAlgn="auto">
              <a:lnSpc>
                <a:spcPts val="1900"/>
              </a:lnSpc>
              <a:spcAft>
                <a:spcPts val="0"/>
              </a:spcAft>
              <a:buFont typeface="Arial" pitchFamily="34" charset="0"/>
              <a:buNone/>
              <a:defRPr/>
            </a:pPr>
            <a:r>
              <a:rPr lang="en-US" sz="2400" dirty="0" smtClean="0">
                <a:latin typeface="Times New Roman" pitchFamily="18" charset="0"/>
                <a:cs typeface="Times New Roman" pitchFamily="18" charset="0"/>
              </a:rPr>
              <a:t>	NODEPTR temp=new Node(item);</a:t>
            </a:r>
          </a:p>
          <a:p>
            <a:pPr fontAlgn="auto">
              <a:lnSpc>
                <a:spcPts val="1900"/>
              </a:lnSpc>
              <a:spcAft>
                <a:spcPts val="0"/>
              </a:spcAft>
              <a:buFont typeface="Arial" pitchFamily="34" charset="0"/>
              <a:buNone/>
              <a:defRPr/>
            </a:pP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sym typeface="Wingdings" pitchFamily="2" charset="2"/>
            </a:endParaRPr>
          </a:p>
          <a:p>
            <a:pPr fontAlgn="auto">
              <a:lnSpc>
                <a:spcPts val="1900"/>
              </a:lnSpc>
              <a:spcAft>
                <a:spcPts val="0"/>
              </a:spcAft>
              <a:buFont typeface="Arial" pitchFamily="34" charset="0"/>
              <a:buNone/>
              <a:defRPr/>
            </a:pPr>
            <a:r>
              <a:rPr lang="en-US" sz="2400" dirty="0" smtClean="0">
                <a:latin typeface="Times New Roman" pitchFamily="18" charset="0"/>
                <a:cs typeface="Times New Roman" pitchFamily="18" charset="0"/>
                <a:sym typeface="Wingdings" pitchFamily="2" charset="2"/>
              </a:rPr>
              <a:t>	if(root==NULL)</a:t>
            </a:r>
          </a:p>
          <a:p>
            <a:pPr fontAlgn="auto">
              <a:lnSpc>
                <a:spcPts val="1900"/>
              </a:lnSpc>
              <a:spcAft>
                <a:spcPts val="0"/>
              </a:spcAft>
              <a:buFont typeface="Arial" pitchFamily="34" charset="0"/>
              <a:buNone/>
              <a:defRPr/>
            </a:pPr>
            <a:r>
              <a:rPr lang="en-US" sz="2400" dirty="0" smtClean="0">
                <a:latin typeface="Times New Roman" pitchFamily="18" charset="0"/>
                <a:cs typeface="Times New Roman" pitchFamily="18" charset="0"/>
                <a:sym typeface="Wingdings" pitchFamily="2" charset="2"/>
              </a:rPr>
              <a:t>		return temp;</a:t>
            </a:r>
          </a:p>
          <a:p>
            <a:pPr fontAlgn="auto">
              <a:lnSpc>
                <a:spcPts val="1900"/>
              </a:lnSpc>
              <a:spcAft>
                <a:spcPts val="0"/>
              </a:spcAft>
              <a:buFont typeface="Arial" pitchFamily="34" charset="0"/>
              <a:buNone/>
              <a:defRPr/>
            </a:pPr>
            <a:r>
              <a:rPr lang="en-US" sz="2400" dirty="0" smtClean="0">
                <a:latin typeface="Times New Roman" pitchFamily="18" charset="0"/>
                <a:cs typeface="Times New Roman" pitchFamily="18" charset="0"/>
                <a:sym typeface="Wingdings" pitchFamily="2" charset="2"/>
              </a:rPr>
              <a:t>	</a:t>
            </a:r>
            <a:r>
              <a:rPr lang="en-US" sz="2400" dirty="0" err="1" smtClean="0">
                <a:latin typeface="Times New Roman" pitchFamily="18" charset="0"/>
                <a:cs typeface="Times New Roman" pitchFamily="18" charset="0"/>
                <a:sym typeface="Wingdings" pitchFamily="2" charset="2"/>
              </a:rPr>
              <a:t>prev</a:t>
            </a:r>
            <a:r>
              <a:rPr lang="en-US" sz="2400" dirty="0" smtClean="0">
                <a:latin typeface="Times New Roman" pitchFamily="18" charset="0"/>
                <a:cs typeface="Times New Roman" pitchFamily="18" charset="0"/>
                <a:sym typeface="Wingdings" pitchFamily="2" charset="2"/>
              </a:rPr>
              <a:t>=NULL;</a:t>
            </a:r>
          </a:p>
          <a:p>
            <a:pPr fontAlgn="auto">
              <a:lnSpc>
                <a:spcPts val="1900"/>
              </a:lnSpc>
              <a:spcAft>
                <a:spcPts val="0"/>
              </a:spcAft>
              <a:buFont typeface="Arial" pitchFamily="34" charset="0"/>
              <a:buNone/>
              <a:defRPr/>
            </a:pPr>
            <a:r>
              <a:rPr lang="en-US" sz="2400" dirty="0" smtClean="0">
                <a:latin typeface="Times New Roman" pitchFamily="18" charset="0"/>
                <a:cs typeface="Times New Roman" pitchFamily="18" charset="0"/>
                <a:sym typeface="Wingdings" pitchFamily="2" charset="2"/>
              </a:rPr>
              <a:t>	cur=root;</a:t>
            </a:r>
          </a:p>
          <a:p>
            <a:pPr fontAlgn="auto">
              <a:lnSpc>
                <a:spcPts val="1900"/>
              </a:lnSpc>
              <a:spcAft>
                <a:spcPts val="0"/>
              </a:spcAft>
              <a:buFont typeface="Arial" pitchFamily="34" charset="0"/>
              <a:buNone/>
              <a:defRPr/>
            </a:pPr>
            <a:r>
              <a:rPr lang="en-US" sz="2400" dirty="0" smtClean="0">
                <a:latin typeface="Times New Roman" pitchFamily="18" charset="0"/>
                <a:cs typeface="Times New Roman" pitchFamily="18" charset="0"/>
              </a:rPr>
              <a:t>	while(cur!=NULL)           /* traverse until correct position is found*/ </a:t>
            </a:r>
          </a:p>
          <a:p>
            <a:pPr fontAlgn="auto">
              <a:lnSpc>
                <a:spcPts val="1900"/>
              </a:lnSpc>
              <a:spcAft>
                <a:spcPts val="0"/>
              </a:spcAft>
              <a:buFont typeface="Arial" pitchFamily="34" charset="0"/>
              <a:buNone/>
              <a:defRPr/>
            </a:pPr>
            <a:r>
              <a:rPr lang="en-US" sz="2400" dirty="0" smtClean="0">
                <a:latin typeface="Times New Roman" pitchFamily="18" charset="0"/>
                <a:cs typeface="Times New Roman" pitchFamily="18" charset="0"/>
              </a:rPr>
              <a:t>	 {	</a:t>
            </a:r>
          </a:p>
          <a:p>
            <a:pPr fontAlgn="auto">
              <a:lnSpc>
                <a:spcPts val="1900"/>
              </a:lnSpc>
              <a:spcAft>
                <a:spcPts val="0"/>
              </a:spcAft>
              <a:buFont typeface="Arial" pitchFamily="34" charset="0"/>
              <a:buNone/>
              <a:defRP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prev</a:t>
            </a:r>
            <a:r>
              <a:rPr lang="en-US" sz="2400" dirty="0" smtClean="0">
                <a:latin typeface="Times New Roman" pitchFamily="18" charset="0"/>
                <a:cs typeface="Times New Roman" pitchFamily="18" charset="0"/>
              </a:rPr>
              <a:t>=cur;</a:t>
            </a:r>
          </a:p>
          <a:p>
            <a:pPr fontAlgn="auto">
              <a:lnSpc>
                <a:spcPts val="1900"/>
              </a:lnSpc>
              <a:spcAft>
                <a:spcPts val="0"/>
              </a:spcAft>
              <a:buFont typeface="Arial" pitchFamily="34" charset="0"/>
              <a:buNone/>
              <a:defRPr/>
            </a:pPr>
            <a:r>
              <a:rPr lang="en-US" sz="2400" dirty="0" smtClean="0">
                <a:latin typeface="Times New Roman" pitchFamily="18" charset="0"/>
                <a:cs typeface="Times New Roman" pitchFamily="18" charset="0"/>
              </a:rPr>
              <a:t>		if (item==</a:t>
            </a:r>
            <a:r>
              <a:rPr lang="en-US" sz="2400" dirty="0" err="1" smtClean="0">
                <a:latin typeface="Times New Roman" pitchFamily="18" charset="0"/>
                <a:cs typeface="Times New Roman" pitchFamily="18" charset="0"/>
              </a:rPr>
              <a:t>cur</a:t>
            </a:r>
            <a:r>
              <a:rPr lang="en-US" sz="2400" dirty="0" err="1" smtClean="0">
                <a:latin typeface="Times New Roman" pitchFamily="18" charset="0"/>
                <a:cs typeface="Times New Roman" pitchFamily="18" charset="0"/>
                <a:sym typeface="Wingdings" pitchFamily="2" charset="2"/>
              </a:rPr>
              <a:t>info</a:t>
            </a:r>
            <a:r>
              <a:rPr lang="en-US" sz="2400" dirty="0" smtClean="0">
                <a:latin typeface="Times New Roman" pitchFamily="18" charset="0"/>
                <a:cs typeface="Times New Roman" pitchFamily="18" charset="0"/>
                <a:sym typeface="Wingdings" pitchFamily="2" charset="2"/>
              </a:rPr>
              <a:t>)</a:t>
            </a:r>
          </a:p>
          <a:p>
            <a:pPr fontAlgn="auto">
              <a:lnSpc>
                <a:spcPts val="1900"/>
              </a:lnSpc>
              <a:spcAft>
                <a:spcPts val="0"/>
              </a:spcAft>
              <a:buFont typeface="Arial" pitchFamily="34" charset="0"/>
              <a:buNone/>
              <a:defRPr/>
            </a:pPr>
            <a:r>
              <a:rPr lang="en-US" sz="2400" dirty="0" smtClean="0">
                <a:latin typeface="Times New Roman" pitchFamily="18" charset="0"/>
                <a:cs typeface="Times New Roman" pitchFamily="18" charset="0"/>
                <a:sym typeface="Wingdings" pitchFamily="2" charset="2"/>
              </a:rPr>
              <a:t>		{</a:t>
            </a:r>
          </a:p>
          <a:p>
            <a:pPr fontAlgn="auto">
              <a:lnSpc>
                <a:spcPts val="1900"/>
              </a:lnSpc>
              <a:spcAft>
                <a:spcPts val="0"/>
              </a:spcAft>
              <a:buFont typeface="Arial" pitchFamily="34" charset="0"/>
              <a:buNone/>
              <a:defRPr/>
            </a:pPr>
            <a:r>
              <a:rPr lang="en-US" sz="2400" dirty="0" smtClean="0">
                <a:latin typeface="Times New Roman" pitchFamily="18" charset="0"/>
                <a:cs typeface="Times New Roman" pitchFamily="18" charset="0"/>
                <a:sym typeface="Wingdings" pitchFamily="2" charset="2"/>
              </a:rPr>
              <a:t>			</a:t>
            </a:r>
            <a:r>
              <a:rPr lang="en-US" sz="2400" dirty="0" err="1" smtClean="0">
                <a:latin typeface="Times New Roman" pitchFamily="18" charset="0"/>
                <a:cs typeface="Times New Roman" pitchFamily="18" charset="0"/>
                <a:sym typeface="Wingdings" pitchFamily="2" charset="2"/>
              </a:rPr>
              <a:t>cout</a:t>
            </a:r>
            <a:r>
              <a:rPr lang="en-US" sz="2400" dirty="0" smtClean="0">
                <a:latin typeface="Times New Roman" pitchFamily="18" charset="0"/>
                <a:cs typeface="Times New Roman" pitchFamily="18" charset="0"/>
                <a:sym typeface="Wingdings" pitchFamily="2" charset="2"/>
              </a:rPr>
              <a:t>&lt;&lt;“duplicate not allowed”;</a:t>
            </a:r>
          </a:p>
          <a:p>
            <a:pPr fontAlgn="auto">
              <a:lnSpc>
                <a:spcPts val="1900"/>
              </a:lnSpc>
              <a:spcAft>
                <a:spcPts val="0"/>
              </a:spcAft>
              <a:buFont typeface="Arial" pitchFamily="34" charset="0"/>
              <a:buNone/>
              <a:defRPr/>
            </a:pPr>
            <a:r>
              <a:rPr lang="en-US" sz="2400" dirty="0" smtClean="0">
                <a:latin typeface="Times New Roman" pitchFamily="18" charset="0"/>
                <a:cs typeface="Times New Roman" pitchFamily="18" charset="0"/>
                <a:sym typeface="Wingdings" pitchFamily="2" charset="2"/>
              </a:rPr>
              <a:t>			delete temp;</a:t>
            </a:r>
          </a:p>
          <a:p>
            <a:pPr fontAlgn="auto">
              <a:lnSpc>
                <a:spcPts val="1900"/>
              </a:lnSpc>
              <a:spcAft>
                <a:spcPts val="0"/>
              </a:spcAft>
              <a:buFont typeface="Arial" pitchFamily="34" charset="0"/>
              <a:buNone/>
              <a:defRPr/>
            </a:pPr>
            <a:r>
              <a:rPr lang="en-US" sz="2400" dirty="0" smtClean="0">
                <a:latin typeface="Times New Roman" pitchFamily="18" charset="0"/>
                <a:cs typeface="Times New Roman" pitchFamily="18" charset="0"/>
                <a:sym typeface="Wingdings" pitchFamily="2" charset="2"/>
              </a:rPr>
              <a:t>			return;</a:t>
            </a:r>
          </a:p>
          <a:p>
            <a:pPr fontAlgn="auto">
              <a:lnSpc>
                <a:spcPts val="1900"/>
              </a:lnSpc>
              <a:spcAft>
                <a:spcPts val="0"/>
              </a:spcAft>
              <a:buFont typeface="Arial" pitchFamily="34" charset="0"/>
              <a:buNone/>
              <a:defRPr/>
            </a:pPr>
            <a:r>
              <a:rPr lang="en-US" sz="2400" dirty="0" smtClean="0">
                <a:latin typeface="Times New Roman" pitchFamily="18" charset="0"/>
                <a:cs typeface="Times New Roman" pitchFamily="18" charset="0"/>
                <a:sym typeface="Wingdings" pitchFamily="2" charset="2"/>
              </a:rPr>
              <a:t>		}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Content Placeholder 2"/>
          <p:cNvSpPr>
            <a:spLocks noGrp="1"/>
          </p:cNvSpPr>
          <p:nvPr>
            <p:ph idx="1"/>
          </p:nvPr>
        </p:nvSpPr>
        <p:spPr>
          <a:xfrm>
            <a:off x="1371600" y="152400"/>
            <a:ext cx="10617200" cy="6553200"/>
          </a:xfrm>
        </p:spPr>
        <p:txBody>
          <a:bodyPr/>
          <a:lstStyle/>
          <a:p>
            <a:pPr>
              <a:buFont typeface="Arial" charset="0"/>
              <a:buNone/>
            </a:pPr>
            <a:r>
              <a:rPr lang="en-US" sz="2800" dirty="0" smtClean="0">
                <a:latin typeface="Times New Roman" pitchFamily="18" charset="0"/>
                <a:cs typeface="Times New Roman" pitchFamily="18" charset="0"/>
              </a:rPr>
              <a:t>else if(item&lt; </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info</a:t>
            </a:r>
            <a:r>
              <a:rPr lang="en-US" sz="2800" dirty="0" smtClean="0">
                <a:latin typeface="Times New Roman" pitchFamily="18" charset="0"/>
                <a:cs typeface="Times New Roman" pitchFamily="18" charset="0"/>
                <a:sym typeface="Wingdings" pitchFamily="2" charset="2"/>
              </a:rPr>
              <a:t>)		/*if item&lt; info of current 		 cur=</a:t>
            </a:r>
            <a:r>
              <a:rPr lang="en-US" sz="2800" dirty="0" err="1" smtClean="0">
                <a:latin typeface="Times New Roman" pitchFamily="18" charset="0"/>
                <a:cs typeface="Times New Roman" pitchFamily="18" charset="0"/>
                <a:sym typeface="Wingdings" pitchFamily="2" charset="2"/>
              </a:rPr>
              <a:t>curllink</a:t>
            </a:r>
            <a:r>
              <a:rPr lang="en-US" sz="2800" dirty="0" smtClean="0">
                <a:latin typeface="Times New Roman" pitchFamily="18" charset="0"/>
                <a:cs typeface="Times New Roman" pitchFamily="18" charset="0"/>
                <a:sym typeface="Wingdings" pitchFamily="2" charset="2"/>
              </a:rPr>
              <a:t>; 		   node, move left*/</a:t>
            </a:r>
          </a:p>
          <a:p>
            <a:pPr>
              <a:buFont typeface="Arial" charset="0"/>
              <a:buNone/>
            </a:pPr>
            <a:r>
              <a:rPr lang="en-US" sz="2800" dirty="0" smtClean="0">
                <a:latin typeface="Times New Roman" pitchFamily="18" charset="0"/>
                <a:cs typeface="Times New Roman" pitchFamily="18" charset="0"/>
                <a:sym typeface="Wingdings" pitchFamily="2" charset="2"/>
              </a:rPr>
              <a:t>else</a:t>
            </a:r>
          </a:p>
          <a:p>
            <a:pPr>
              <a:buFont typeface="Arial" charset="0"/>
              <a:buNone/>
            </a:pPr>
            <a:r>
              <a:rPr lang="en-US" sz="2800" dirty="0" smtClean="0">
                <a:latin typeface="Times New Roman" pitchFamily="18" charset="0"/>
                <a:cs typeface="Times New Roman" pitchFamily="18" charset="0"/>
                <a:sym typeface="Wingdings" pitchFamily="2" charset="2"/>
              </a:rPr>
              <a:t>		cur=</a:t>
            </a:r>
            <a:r>
              <a:rPr lang="en-US" sz="2800" dirty="0" err="1" smtClean="0">
                <a:latin typeface="Times New Roman" pitchFamily="18" charset="0"/>
                <a:cs typeface="Times New Roman" pitchFamily="18" charset="0"/>
                <a:sym typeface="Wingdings" pitchFamily="2" charset="2"/>
              </a:rPr>
              <a:t>currlink</a:t>
            </a:r>
            <a:r>
              <a:rPr lang="en-US" sz="2800" dirty="0" smtClean="0">
                <a:latin typeface="Times New Roman" pitchFamily="18" charset="0"/>
                <a:cs typeface="Times New Roman" pitchFamily="18" charset="0"/>
                <a:sym typeface="Wingdings" pitchFamily="2" charset="2"/>
              </a:rPr>
              <a:t>;		/*else move right*/	</a:t>
            </a:r>
          </a:p>
          <a:p>
            <a:pPr>
              <a:buFont typeface="Arial" charset="0"/>
              <a:buNone/>
            </a:pPr>
            <a:r>
              <a:rPr lang="en-US" sz="2800" dirty="0" smtClean="0">
                <a:latin typeface="Times New Roman" pitchFamily="18" charset="0"/>
                <a:cs typeface="Times New Roman" pitchFamily="18" charset="0"/>
                <a:sym typeface="Wingdings" pitchFamily="2" charset="2"/>
              </a:rPr>
              <a:t>}						/*end of while*/</a:t>
            </a:r>
          </a:p>
          <a:p>
            <a:pPr>
              <a:buFont typeface="Arial" charset="0"/>
              <a:buNone/>
            </a:pPr>
            <a:r>
              <a:rPr lang="en-US" sz="2800" dirty="0" smtClean="0">
                <a:latin typeface="Times New Roman" pitchFamily="18" charset="0"/>
                <a:cs typeface="Times New Roman" pitchFamily="18" charset="0"/>
                <a:sym typeface="Wingdings" pitchFamily="2" charset="2"/>
              </a:rPr>
              <a:t>if(item&lt; </a:t>
            </a:r>
            <a:r>
              <a:rPr lang="en-US" sz="2800" dirty="0" err="1" smtClean="0">
                <a:latin typeface="Times New Roman" pitchFamily="18" charset="0"/>
                <a:cs typeface="Times New Roman" pitchFamily="18" charset="0"/>
                <a:sym typeface="Wingdings" pitchFamily="2" charset="2"/>
              </a:rPr>
              <a:t>previnfo</a:t>
            </a:r>
            <a:r>
              <a:rPr lang="en-US" sz="2800" dirty="0" smtClean="0">
                <a:latin typeface="Times New Roman" pitchFamily="18" charset="0"/>
                <a:cs typeface="Times New Roman" pitchFamily="18" charset="0"/>
                <a:sym typeface="Wingdings" pitchFamily="2" charset="2"/>
              </a:rPr>
              <a:t>)		/*if item&lt; parent, insert </a:t>
            </a:r>
            <a:r>
              <a:rPr lang="en-US" sz="2800" dirty="0" err="1" smtClean="0">
                <a:latin typeface="Times New Roman" pitchFamily="18" charset="0"/>
                <a:cs typeface="Times New Roman" pitchFamily="18" charset="0"/>
                <a:sym typeface="Wingdings" pitchFamily="2" charset="2"/>
              </a:rPr>
              <a:t>prevllink</a:t>
            </a:r>
            <a:r>
              <a:rPr lang="en-US" sz="2800" dirty="0" smtClean="0">
                <a:latin typeface="Times New Roman" pitchFamily="18" charset="0"/>
                <a:cs typeface="Times New Roman" pitchFamily="18" charset="0"/>
                <a:sym typeface="Wingdings" pitchFamily="2" charset="2"/>
              </a:rPr>
              <a:t>=temp;		   new node to its left*/</a:t>
            </a:r>
          </a:p>
          <a:p>
            <a:pPr>
              <a:buFont typeface="Arial" charset="0"/>
              <a:buNone/>
            </a:pPr>
            <a:endParaRPr lang="en-US" sz="2800" dirty="0" smtClean="0">
              <a:latin typeface="Times New Roman" pitchFamily="18" charset="0"/>
              <a:cs typeface="Times New Roman" pitchFamily="18" charset="0"/>
              <a:sym typeface="Wingdings" pitchFamily="2" charset="2"/>
            </a:endParaRPr>
          </a:p>
          <a:p>
            <a:pPr>
              <a:buFont typeface="Arial" charset="0"/>
              <a:buNone/>
            </a:pPr>
            <a:r>
              <a:rPr lang="en-US" sz="2800" dirty="0" smtClean="0">
                <a:latin typeface="Times New Roman" pitchFamily="18" charset="0"/>
                <a:cs typeface="Times New Roman" pitchFamily="18" charset="0"/>
                <a:sym typeface="Wingdings" pitchFamily="2" charset="2"/>
              </a:rPr>
              <a:t>else					/*else insert to its right*/</a:t>
            </a:r>
          </a:p>
          <a:p>
            <a:pPr>
              <a:buFont typeface="Arial" charset="0"/>
              <a:buNone/>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prevrlink</a:t>
            </a:r>
            <a:r>
              <a:rPr lang="en-US" sz="2800" dirty="0" smtClean="0">
                <a:latin typeface="Times New Roman" pitchFamily="18" charset="0"/>
                <a:cs typeface="Times New Roman" pitchFamily="18" charset="0"/>
                <a:sym typeface="Wingdings" pitchFamily="2" charset="2"/>
              </a:rPr>
              <a:t>=temp;</a:t>
            </a:r>
          </a:p>
          <a:p>
            <a:pPr>
              <a:buFont typeface="Arial" charset="0"/>
              <a:buNone/>
            </a:pPr>
            <a:endParaRPr lang="en-US" sz="2800" dirty="0" smtClean="0">
              <a:latin typeface="Times New Roman" pitchFamily="18" charset="0"/>
              <a:cs typeface="Times New Roman" pitchFamily="18" charset="0"/>
              <a:sym typeface="Wingdings" pitchFamily="2" charset="2"/>
            </a:endParaRPr>
          </a:p>
          <a:p>
            <a:pPr>
              <a:buFont typeface="Arial" charset="0"/>
              <a:buNone/>
            </a:pPr>
            <a:r>
              <a:rPr lang="en-US" sz="2800" dirty="0" smtClean="0">
                <a:latin typeface="Times New Roman" pitchFamily="18" charset="0"/>
                <a:cs typeface="Times New Roman" pitchFamily="18" charset="0"/>
              </a:rPr>
              <a:t>return root;</a:t>
            </a:r>
          </a:p>
          <a:p>
            <a:pPr>
              <a:buFont typeface="Arial" charset="0"/>
              <a:buNone/>
            </a:pPr>
            <a:r>
              <a:rPr lang="en-US" sz="2800" dirty="0" smtClean="0">
                <a:latin typeface="Times New Roman" pitchFamily="18" charset="0"/>
                <a:cs typeface="Times New Roman" pitchFamily="18" charset="0"/>
              </a:rPr>
              <a:t>}</a:t>
            </a:r>
          </a:p>
          <a:p>
            <a:pPr>
              <a:buFont typeface="Arial" charset="0"/>
              <a:buNone/>
            </a:pP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52400"/>
            <a:ext cx="106172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Searching for an item in BST:</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Searching is similar to insertion when it comes to traversal.</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Start from root and compare the item to be searched with the nodes. Hence there are 3 cases</a:t>
            </a:r>
          </a:p>
          <a:p>
            <a:pPr marL="914400" lvl="1" indent="-514350" fontAlgn="auto">
              <a:spcAft>
                <a:spcPts val="0"/>
              </a:spcAft>
              <a:buFont typeface="+mj-lt"/>
              <a:buAutoNum type="arabicPeriod"/>
              <a:defRPr/>
            </a:pPr>
            <a:r>
              <a:rPr lang="en-US" sz="2400" dirty="0" smtClean="0">
                <a:latin typeface="Times New Roman" pitchFamily="18" charset="0"/>
                <a:cs typeface="Times New Roman" pitchFamily="18" charset="0"/>
              </a:rPr>
              <a:t>Item is equal to info of node: search is successful.</a:t>
            </a:r>
          </a:p>
          <a:p>
            <a:pPr marL="914400" lvl="1" indent="-514350" fontAlgn="auto">
              <a:spcAft>
                <a:spcPts val="0"/>
              </a:spcAft>
              <a:buFont typeface="+mj-lt"/>
              <a:buAutoNum type="arabicPeriod"/>
              <a:defRPr/>
            </a:pPr>
            <a:r>
              <a:rPr lang="en-US" sz="2400" dirty="0" smtClean="0">
                <a:latin typeface="Times New Roman" pitchFamily="18" charset="0"/>
                <a:cs typeface="Times New Roman" pitchFamily="18" charset="0"/>
              </a:rPr>
              <a:t>Item less than the info of node: move to the left of node and continue the process.</a:t>
            </a:r>
          </a:p>
          <a:p>
            <a:pPr marL="914400" lvl="1" indent="-514350" fontAlgn="auto">
              <a:spcAft>
                <a:spcPts val="0"/>
              </a:spcAft>
              <a:buFont typeface="+mj-lt"/>
              <a:buAutoNum type="arabicPeriod"/>
              <a:defRPr/>
            </a:pPr>
            <a:r>
              <a:rPr lang="en-US" sz="2400" dirty="0" smtClean="0">
                <a:latin typeface="Times New Roman" pitchFamily="18" charset="0"/>
                <a:cs typeface="Times New Roman" pitchFamily="18" charset="0"/>
              </a:rPr>
              <a:t>Item greater than the info of node: move to the right of node and continue the process.</a:t>
            </a:r>
          </a:p>
          <a:p>
            <a:pPr marL="514350" indent="-514350" fontAlgn="auto">
              <a:spcAft>
                <a:spcPts val="0"/>
              </a:spcAft>
              <a:buFont typeface="Arial" pitchFamily="34" charset="0"/>
              <a:buChar char="•"/>
              <a:defRPr/>
            </a:pPr>
            <a:r>
              <a:rPr lang="en-US" sz="2800" dirty="0" smtClean="0">
                <a:latin typeface="Times New Roman" pitchFamily="18" charset="0"/>
                <a:cs typeface="Times New Roman" pitchFamily="18" charset="0"/>
              </a:rPr>
              <a:t>The above process is repeated until the search is successful or item not found.</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Content Placeholder 2"/>
          <p:cNvSpPr>
            <a:spLocks noGrp="1"/>
          </p:cNvSpPr>
          <p:nvPr>
            <p:ph idx="1"/>
          </p:nvPr>
        </p:nvSpPr>
        <p:spPr>
          <a:xfrm>
            <a:off x="1352550" y="152400"/>
            <a:ext cx="10534650" cy="6553200"/>
          </a:xfrm>
        </p:spPr>
        <p:txBody>
          <a:bodyPr/>
          <a:lstStyle/>
          <a:p>
            <a:pPr>
              <a:buFont typeface="Arial" charset="0"/>
              <a:buNone/>
            </a:pPr>
            <a:r>
              <a:rPr lang="en-US" sz="2800" dirty="0" smtClean="0">
                <a:latin typeface="Times New Roman" pitchFamily="18" charset="0"/>
                <a:cs typeface="Times New Roman" pitchFamily="18" charset="0"/>
              </a:rPr>
              <a:t>/*program for search in BST*/</a:t>
            </a:r>
          </a:p>
          <a:p>
            <a:pPr>
              <a:buFont typeface="Arial" charset="0"/>
              <a:buNone/>
            </a:pPr>
            <a:r>
              <a:rPr lang="en-US" sz="2800" dirty="0" smtClean="0">
                <a:latin typeface="Times New Roman" pitchFamily="18" charset="0"/>
                <a:cs typeface="Times New Roman" pitchFamily="18" charset="0"/>
              </a:rPr>
              <a:t>main()</a:t>
            </a:r>
          </a:p>
          <a:p>
            <a:pPr>
              <a:buFont typeface="Arial" charset="0"/>
              <a:buNone/>
            </a:pPr>
            <a:r>
              <a:rPr lang="en-US" sz="2800" dirty="0" smtClean="0">
                <a:latin typeface="Times New Roman" pitchFamily="18" charset="0"/>
                <a:cs typeface="Times New Roman" pitchFamily="18" charset="0"/>
              </a:rPr>
              <a:t>{</a:t>
            </a:r>
          </a:p>
          <a:p>
            <a:pPr>
              <a:buFont typeface="Arial" charset="0"/>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item=50, flag=0;</a:t>
            </a:r>
          </a:p>
          <a:p>
            <a:pPr>
              <a:buFont typeface="Arial" charset="0"/>
              <a:buNone/>
            </a:pPr>
            <a:r>
              <a:rPr lang="en-US" sz="2800" dirty="0" smtClean="0">
                <a:latin typeface="Times New Roman" pitchFamily="18" charset="0"/>
                <a:cs typeface="Times New Roman" pitchFamily="18" charset="0"/>
              </a:rPr>
              <a:t>	search(item, root, flag);</a:t>
            </a:r>
          </a:p>
          <a:p>
            <a:pPr>
              <a:buFont typeface="Arial" charset="0"/>
              <a:buNone/>
            </a:pPr>
            <a:r>
              <a:rPr lang="en-US" sz="2800" dirty="0" smtClean="0">
                <a:latin typeface="Times New Roman" pitchFamily="18" charset="0"/>
                <a:cs typeface="Times New Roman" pitchFamily="18" charset="0"/>
              </a:rPr>
              <a:t>	if(flag==1)</a:t>
            </a:r>
          </a:p>
          <a:p>
            <a:pPr>
              <a:buFont typeface="Arial" charset="0"/>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cout</a:t>
            </a:r>
            <a:r>
              <a:rPr lang="en-US" sz="2800" dirty="0" smtClean="0">
                <a:latin typeface="Times New Roman" pitchFamily="18" charset="0"/>
                <a:cs typeface="Times New Roman" pitchFamily="18" charset="0"/>
              </a:rPr>
              <a:t>&lt;&lt;“search successful”;</a:t>
            </a:r>
          </a:p>
          <a:p>
            <a:pPr>
              <a:buFont typeface="Arial" charset="0"/>
              <a:buNone/>
            </a:pPr>
            <a:r>
              <a:rPr lang="en-US" sz="2800" dirty="0" smtClean="0">
                <a:latin typeface="Times New Roman" pitchFamily="18" charset="0"/>
                <a:cs typeface="Times New Roman" pitchFamily="18" charset="0"/>
              </a:rPr>
              <a:t>	else</a:t>
            </a:r>
          </a:p>
          <a:p>
            <a:pPr>
              <a:buFont typeface="Arial" charset="0"/>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cout</a:t>
            </a:r>
            <a:r>
              <a:rPr lang="en-US" sz="2800" dirty="0" smtClean="0">
                <a:latin typeface="Times New Roman" pitchFamily="18" charset="0"/>
                <a:cs typeface="Times New Roman" pitchFamily="18" charset="0"/>
              </a:rPr>
              <a:t>&lt;&lt;“search is unsuccessful”;</a:t>
            </a:r>
          </a:p>
          <a:p>
            <a:pPr>
              <a:buFont typeface="Arial" charset="0"/>
              <a:buNone/>
            </a:pPr>
            <a:r>
              <a:rPr lang="en-US" sz="28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Content Placeholder 2"/>
          <p:cNvSpPr>
            <a:spLocks noGrp="1"/>
          </p:cNvSpPr>
          <p:nvPr>
            <p:ph idx="1"/>
          </p:nvPr>
        </p:nvSpPr>
        <p:spPr>
          <a:xfrm>
            <a:off x="1390650" y="152400"/>
            <a:ext cx="10598150" cy="6705600"/>
          </a:xfrm>
        </p:spPr>
        <p:txBody>
          <a:bodyPr/>
          <a:lstStyle/>
          <a:p>
            <a:pPr>
              <a:lnSpc>
                <a:spcPts val="2000"/>
              </a:lnSpc>
              <a:buFont typeface="Arial" charset="0"/>
              <a:buNone/>
            </a:pPr>
            <a:r>
              <a:rPr lang="en-US" sz="2800" dirty="0" smtClean="0">
                <a:latin typeface="Times New Roman" pitchFamily="18" charset="0"/>
                <a:cs typeface="Times New Roman" pitchFamily="18" charset="0"/>
              </a:rPr>
              <a:t>Void search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item,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&amp;flag)</a:t>
            </a:r>
          </a:p>
          <a:p>
            <a:pPr>
              <a:lnSpc>
                <a:spcPts val="2000"/>
              </a:lnSpc>
              <a:buFont typeface="Arial" charset="0"/>
              <a:buNone/>
            </a:pPr>
            <a:r>
              <a:rPr lang="en-US" sz="2800" dirty="0" smtClean="0">
                <a:latin typeface="Times New Roman" pitchFamily="18" charset="0"/>
                <a:cs typeface="Times New Roman" pitchFamily="18" charset="0"/>
              </a:rPr>
              <a:t>{</a:t>
            </a:r>
          </a:p>
          <a:p>
            <a:pPr>
              <a:lnSpc>
                <a:spcPts val="2000"/>
              </a:lnSpc>
              <a:buFont typeface="Arial" charset="0"/>
              <a:buNone/>
            </a:pPr>
            <a:r>
              <a:rPr lang="en-US" sz="2800" dirty="0" smtClean="0">
                <a:latin typeface="Times New Roman" pitchFamily="18" charset="0"/>
                <a:cs typeface="Times New Roman" pitchFamily="18" charset="0"/>
              </a:rPr>
              <a:t>	NODEPTR temp;</a:t>
            </a:r>
          </a:p>
          <a:p>
            <a:pPr>
              <a:lnSpc>
                <a:spcPts val="2000"/>
              </a:lnSpc>
              <a:buFont typeface="Arial" charset="0"/>
              <a:buNone/>
            </a:pPr>
            <a:r>
              <a:rPr lang="en-US" sz="2800" dirty="0" smtClean="0">
                <a:latin typeface="Times New Roman" pitchFamily="18" charset="0"/>
                <a:cs typeface="Times New Roman" pitchFamily="18" charset="0"/>
              </a:rPr>
              <a:t>	temp=root;</a:t>
            </a:r>
          </a:p>
          <a:p>
            <a:pPr>
              <a:lnSpc>
                <a:spcPts val="2000"/>
              </a:lnSpc>
              <a:buFont typeface="Arial" charset="0"/>
              <a:buNone/>
            </a:pPr>
            <a:r>
              <a:rPr lang="en-US" sz="2800" dirty="0" smtClean="0">
                <a:latin typeface="Times New Roman" pitchFamily="18" charset="0"/>
                <a:cs typeface="Times New Roman" pitchFamily="18" charset="0"/>
              </a:rPr>
              <a:t>	while(temp!=NULL)		/*loop until there are no 						   nodes to be searched*/</a:t>
            </a:r>
          </a:p>
          <a:p>
            <a:pPr>
              <a:lnSpc>
                <a:spcPts val="2000"/>
              </a:lnSpc>
              <a:buFont typeface="Arial" charset="0"/>
              <a:buNone/>
            </a:pPr>
            <a:r>
              <a:rPr lang="en-US" sz="2800" dirty="0" smtClean="0">
                <a:latin typeface="Times New Roman" pitchFamily="18" charset="0"/>
                <a:cs typeface="Times New Roman" pitchFamily="18" charset="0"/>
              </a:rPr>
              <a:t>	{</a:t>
            </a:r>
          </a:p>
          <a:p>
            <a:pPr>
              <a:lnSpc>
                <a:spcPts val="2000"/>
              </a:lnSpc>
              <a:buFont typeface="Arial" charset="0"/>
              <a:buNone/>
            </a:pPr>
            <a:r>
              <a:rPr lang="en-US" sz="2800" dirty="0" smtClean="0">
                <a:latin typeface="Times New Roman" pitchFamily="18" charset="0"/>
                <a:cs typeface="Times New Roman" pitchFamily="18" charset="0"/>
              </a:rPr>
              <a:t>		if(item==</a:t>
            </a:r>
            <a:r>
              <a:rPr lang="en-US" sz="2800" dirty="0" err="1" smtClean="0">
                <a:latin typeface="Times New Roman" pitchFamily="18" charset="0"/>
                <a:cs typeface="Times New Roman" pitchFamily="18" charset="0"/>
              </a:rPr>
              <a:t>temp</a:t>
            </a:r>
            <a:r>
              <a:rPr lang="en-US" sz="2800" dirty="0" err="1" smtClean="0">
                <a:latin typeface="Times New Roman" pitchFamily="18" charset="0"/>
                <a:cs typeface="Times New Roman" pitchFamily="18" charset="0"/>
                <a:sym typeface="Wingdings" pitchFamily="2" charset="2"/>
              </a:rPr>
              <a:t>info</a:t>
            </a:r>
            <a:r>
              <a:rPr lang="en-US" sz="2800" dirty="0" smtClean="0">
                <a:latin typeface="Times New Roman" pitchFamily="18" charset="0"/>
                <a:cs typeface="Times New Roman" pitchFamily="18" charset="0"/>
                <a:sym typeface="Wingdings" pitchFamily="2" charset="2"/>
              </a:rPr>
              <a:t>)</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flag=1;</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return;</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else if(item&lt;</a:t>
            </a:r>
            <a:r>
              <a:rPr lang="en-US" sz="2800" dirty="0" err="1" smtClean="0">
                <a:latin typeface="Times New Roman" pitchFamily="18" charset="0"/>
                <a:cs typeface="Times New Roman" pitchFamily="18" charset="0"/>
                <a:sym typeface="Wingdings" pitchFamily="2" charset="2"/>
              </a:rPr>
              <a:t>tempinfo</a:t>
            </a:r>
            <a:r>
              <a:rPr lang="en-US" sz="2800" dirty="0" smtClean="0">
                <a:latin typeface="Times New Roman" pitchFamily="18" charset="0"/>
                <a:cs typeface="Times New Roman" pitchFamily="18" charset="0"/>
                <a:sym typeface="Wingdings" pitchFamily="2" charset="2"/>
              </a:rPr>
              <a:t>)	/*if item is less than info of 					   node, move to left*/</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temp=</a:t>
            </a:r>
            <a:r>
              <a:rPr lang="en-US" sz="2800" dirty="0" err="1" smtClean="0">
                <a:latin typeface="Times New Roman" pitchFamily="18" charset="0"/>
                <a:cs typeface="Times New Roman" pitchFamily="18" charset="0"/>
                <a:sym typeface="Wingdings" pitchFamily="2" charset="2"/>
              </a:rPr>
              <a:t>templlink</a:t>
            </a:r>
            <a:r>
              <a:rPr lang="en-US" sz="2800" dirty="0" smtClean="0">
                <a:latin typeface="Times New Roman" pitchFamily="18" charset="0"/>
                <a:cs typeface="Times New Roman" pitchFamily="18" charset="0"/>
                <a:sym typeface="Wingdings" pitchFamily="2" charset="2"/>
              </a:rPr>
              <a:t>;</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else</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temp=</a:t>
            </a:r>
            <a:r>
              <a:rPr lang="en-US" sz="2800" dirty="0" err="1" smtClean="0">
                <a:latin typeface="Times New Roman" pitchFamily="18" charset="0"/>
                <a:cs typeface="Times New Roman" pitchFamily="18" charset="0"/>
                <a:sym typeface="Wingdings" pitchFamily="2" charset="2"/>
              </a:rPr>
              <a:t>temprlink</a:t>
            </a:r>
            <a:r>
              <a:rPr lang="en-US" sz="2800" dirty="0" smtClean="0">
                <a:latin typeface="Times New Roman" pitchFamily="18" charset="0"/>
                <a:cs typeface="Times New Roman" pitchFamily="18" charset="0"/>
                <a:sym typeface="Wingdings" pitchFamily="2" charset="2"/>
              </a:rPr>
              <a:t>;		/*else move right*/</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a:t>
            </a: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52400"/>
            <a:ext cx="105410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Other operations:</a:t>
            </a:r>
          </a:p>
          <a:p>
            <a:pPr marL="514350" indent="-514350" fontAlgn="auto">
              <a:spcAft>
                <a:spcPts val="0"/>
              </a:spcAft>
              <a:buFont typeface="+mj-lt"/>
              <a:buAutoNum type="arabicPeriod"/>
              <a:defRPr/>
            </a:pPr>
            <a:r>
              <a:rPr lang="en-US" sz="2800" u="sng" dirty="0" smtClean="0">
                <a:latin typeface="Times New Roman" pitchFamily="18" charset="0"/>
                <a:cs typeface="Times New Roman" pitchFamily="18" charset="0"/>
              </a:rPr>
              <a:t>Finding the maximum element in BST</a:t>
            </a:r>
            <a:r>
              <a:rPr lang="en-US" sz="2800" dirty="0" smtClean="0">
                <a:latin typeface="Times New Roman" pitchFamily="18" charset="0"/>
                <a:cs typeface="Times New Roman" pitchFamily="18" charset="0"/>
              </a:rPr>
              <a:t>: maximum element will always be the last right child in a BST. Move to the rightmost node in a BST and you will end up in the maximum element.</a:t>
            </a:r>
          </a:p>
          <a:p>
            <a:pPr marL="514350" indent="-514350" fontAlgn="auto">
              <a:spcAft>
                <a:spcPts val="0"/>
              </a:spcAft>
              <a:buFont typeface="+mj-lt"/>
              <a:buAutoNum type="arabicPeriod"/>
              <a:defRPr/>
            </a:pPr>
            <a:r>
              <a:rPr lang="en-US" sz="2800" u="sng" dirty="0" smtClean="0">
                <a:latin typeface="Times New Roman" pitchFamily="18" charset="0"/>
                <a:cs typeface="Times New Roman" pitchFamily="18" charset="0"/>
              </a:rPr>
              <a:t>Finding the minimum element: </a:t>
            </a:r>
            <a:r>
              <a:rPr lang="en-US" sz="2800" dirty="0" smtClean="0">
                <a:latin typeface="Times New Roman" pitchFamily="18" charset="0"/>
                <a:cs typeface="Times New Roman" pitchFamily="18" charset="0"/>
              </a:rPr>
              <a:t>Move to the leftmost child and you will reach the least element in BST. </a:t>
            </a:r>
            <a:r>
              <a:rPr lang="en-US" sz="2800" u="sng" dirty="0" smtClean="0">
                <a:latin typeface="Times New Roman" pitchFamily="18" charset="0"/>
                <a:cs typeface="Times New Roman" pitchFamily="18" charset="0"/>
              </a:rPr>
              <a:t> </a:t>
            </a:r>
          </a:p>
          <a:p>
            <a:pPr marL="514350" indent="-514350" fontAlgn="auto">
              <a:spcAft>
                <a:spcPts val="0"/>
              </a:spcAft>
              <a:buFont typeface="+mj-lt"/>
              <a:buAutoNum type="arabicPeriod"/>
              <a:defRPr/>
            </a:pPr>
            <a:r>
              <a:rPr lang="en-US" sz="2800" u="sng" dirty="0" smtClean="0">
                <a:latin typeface="Times New Roman" pitchFamily="18" charset="0"/>
                <a:cs typeface="Times New Roman" pitchFamily="18" charset="0"/>
              </a:rPr>
              <a:t>Finding the height of a tree: </a:t>
            </a:r>
            <a:r>
              <a:rPr lang="en-US" sz="2800" dirty="0" smtClean="0">
                <a:latin typeface="Times New Roman" pitchFamily="18" charset="0"/>
                <a:cs typeface="Times New Roman" pitchFamily="18" charset="0"/>
              </a:rPr>
              <a:t>height is nothing but maximum level in the tree plus one. It can be easily found using recursion.</a:t>
            </a:r>
            <a:endParaRPr lang="en-US" sz="2800" u="sng"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Content Placeholder 2"/>
          <p:cNvSpPr>
            <a:spLocks noGrp="1"/>
          </p:cNvSpPr>
          <p:nvPr>
            <p:ph idx="1"/>
          </p:nvPr>
        </p:nvSpPr>
        <p:spPr>
          <a:xfrm>
            <a:off x="1409700" y="152400"/>
            <a:ext cx="10579100" cy="6553200"/>
          </a:xfrm>
        </p:spPr>
        <p:txBody>
          <a:bodyPr/>
          <a:lstStyle/>
          <a:p>
            <a:pPr>
              <a:buFont typeface="Arial" charset="0"/>
              <a:buNone/>
            </a:pPr>
            <a:r>
              <a:rPr lang="en-US" sz="2800" u="sng" dirty="0" smtClean="0">
                <a:latin typeface="Times New Roman" pitchFamily="18" charset="0"/>
                <a:cs typeface="Times New Roman" pitchFamily="18" charset="0"/>
              </a:rPr>
              <a:t>Deleting a node from a BST:</a:t>
            </a:r>
          </a:p>
          <a:p>
            <a:r>
              <a:rPr lang="en-US" sz="2800" dirty="0" smtClean="0">
                <a:latin typeface="Times New Roman" pitchFamily="18" charset="0"/>
                <a:cs typeface="Times New Roman" pitchFamily="18" charset="0"/>
              </a:rPr>
              <a:t>Search for the item to be deleted by traversing the tree.</a:t>
            </a:r>
          </a:p>
          <a:p>
            <a:r>
              <a:rPr lang="en-US" sz="2800" dirty="0" smtClean="0">
                <a:latin typeface="Times New Roman" pitchFamily="18" charset="0"/>
                <a:cs typeface="Times New Roman" pitchFamily="18" charset="0"/>
              </a:rPr>
              <a:t>If item not found, appropriate message is printed.</a:t>
            </a:r>
          </a:p>
          <a:p>
            <a:r>
              <a:rPr lang="en-US" sz="2800" dirty="0" smtClean="0">
                <a:latin typeface="Times New Roman" pitchFamily="18" charset="0"/>
                <a:cs typeface="Times New Roman" pitchFamily="18" charset="0"/>
              </a:rPr>
              <a:t>If item is found, node is deleted and ordering of tree is maintained by adjusting the links.</a:t>
            </a:r>
          </a:p>
          <a:p>
            <a:pPr>
              <a:buFont typeface="Arial" charset="0"/>
              <a:buNone/>
            </a:pPr>
            <a:endParaRPr lang="en-US" sz="2800" dirty="0" smtClean="0">
              <a:latin typeface="Times New Roman" pitchFamily="18" charset="0"/>
              <a:cs typeface="Times New Roman" pitchFamily="18" charset="0"/>
            </a:endParaRPr>
          </a:p>
          <a:p>
            <a:pPr>
              <a:buFont typeface="Arial" charset="0"/>
              <a:buNone/>
            </a:pPr>
            <a:r>
              <a:rPr lang="en-US" sz="2800" dirty="0" smtClean="0">
                <a:latin typeface="Times New Roman" pitchFamily="18" charset="0"/>
                <a:cs typeface="Times New Roman" pitchFamily="18" charset="0"/>
              </a:rPr>
              <a:t>	In the third step, ordering should be maintained means even after deleting the node, elements in the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should be lesser and elements in the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should be higher.</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Content Placeholder 2"/>
          <p:cNvSpPr>
            <a:spLocks noGrp="1"/>
          </p:cNvSpPr>
          <p:nvPr>
            <p:ph idx="1"/>
          </p:nvPr>
        </p:nvSpPr>
        <p:spPr>
          <a:xfrm>
            <a:off x="1333500" y="152400"/>
            <a:ext cx="10655300" cy="6553200"/>
          </a:xfrm>
        </p:spPr>
        <p:txBody>
          <a:bodyPr/>
          <a:lstStyle/>
          <a:p>
            <a:pPr>
              <a:buFont typeface="Arial" charset="0"/>
              <a:buNone/>
            </a:pPr>
            <a:r>
              <a:rPr lang="en-US" sz="2800" u="sng" smtClean="0">
                <a:latin typeface="Times New Roman" pitchFamily="18" charset="0"/>
                <a:cs typeface="Times New Roman" pitchFamily="18" charset="0"/>
              </a:rPr>
              <a:t>For ex: In the tree given below, after deleting 20(1</a:t>
            </a:r>
            <a:r>
              <a:rPr lang="en-US" sz="2800" u="sng" baseline="30000" smtClean="0">
                <a:latin typeface="Times New Roman" pitchFamily="18" charset="0"/>
                <a:cs typeface="Times New Roman" pitchFamily="18" charset="0"/>
              </a:rPr>
              <a:t>st</a:t>
            </a:r>
            <a:r>
              <a:rPr lang="en-US" sz="2800" u="sng" smtClean="0">
                <a:latin typeface="Times New Roman" pitchFamily="18" charset="0"/>
                <a:cs typeface="Times New Roman" pitchFamily="18" charset="0"/>
              </a:rPr>
              <a:t> case)</a:t>
            </a:r>
          </a:p>
        </p:txBody>
      </p:sp>
      <p:sp>
        <p:nvSpPr>
          <p:cNvPr id="4" name="Oval 3"/>
          <p:cNvSpPr/>
          <p:nvPr/>
        </p:nvSpPr>
        <p:spPr>
          <a:xfrm>
            <a:off x="2032000" y="16652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59" name="TextBox 4"/>
          <p:cNvSpPr txBox="1">
            <a:spLocks noChangeArrowheads="1"/>
          </p:cNvSpPr>
          <p:nvPr/>
        </p:nvSpPr>
        <p:spPr bwMode="auto">
          <a:xfrm>
            <a:off x="2133600" y="1741488"/>
            <a:ext cx="609600" cy="368300"/>
          </a:xfrm>
          <a:prstGeom prst="rect">
            <a:avLst/>
          </a:prstGeom>
          <a:noFill/>
          <a:ln w="9525">
            <a:noFill/>
            <a:miter lim="800000"/>
            <a:headEnd/>
            <a:tailEnd/>
          </a:ln>
        </p:spPr>
        <p:txBody>
          <a:bodyPr>
            <a:spAutoFit/>
          </a:bodyPr>
          <a:lstStyle/>
          <a:p>
            <a:r>
              <a:rPr lang="en-US">
                <a:latin typeface="Calibri" pitchFamily="34" charset="0"/>
              </a:rPr>
              <a:t>50 </a:t>
            </a:r>
          </a:p>
        </p:txBody>
      </p:sp>
      <p:sp>
        <p:nvSpPr>
          <p:cNvPr id="6" name="Oval 5"/>
          <p:cNvSpPr/>
          <p:nvPr/>
        </p:nvSpPr>
        <p:spPr>
          <a:xfrm>
            <a:off x="1117600" y="24272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61" name="TextBox 6"/>
          <p:cNvSpPr txBox="1">
            <a:spLocks noChangeArrowheads="1"/>
          </p:cNvSpPr>
          <p:nvPr/>
        </p:nvSpPr>
        <p:spPr bwMode="auto">
          <a:xfrm>
            <a:off x="1320800" y="2503488"/>
            <a:ext cx="609600" cy="368300"/>
          </a:xfrm>
          <a:prstGeom prst="rect">
            <a:avLst/>
          </a:prstGeom>
          <a:noFill/>
          <a:ln w="9525">
            <a:noFill/>
            <a:miter lim="800000"/>
            <a:headEnd/>
            <a:tailEnd/>
          </a:ln>
        </p:spPr>
        <p:txBody>
          <a:bodyPr>
            <a:spAutoFit/>
          </a:bodyPr>
          <a:lstStyle/>
          <a:p>
            <a:r>
              <a:rPr lang="en-US">
                <a:latin typeface="Calibri" pitchFamily="34" charset="0"/>
              </a:rPr>
              <a:t>20 </a:t>
            </a:r>
          </a:p>
        </p:txBody>
      </p:sp>
      <p:sp>
        <p:nvSpPr>
          <p:cNvPr id="8" name="Oval 7"/>
          <p:cNvSpPr/>
          <p:nvPr/>
        </p:nvSpPr>
        <p:spPr>
          <a:xfrm>
            <a:off x="3048000" y="24272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63" name="TextBox 8"/>
          <p:cNvSpPr txBox="1">
            <a:spLocks noChangeArrowheads="1"/>
          </p:cNvSpPr>
          <p:nvPr/>
        </p:nvSpPr>
        <p:spPr bwMode="auto">
          <a:xfrm>
            <a:off x="3149600" y="2503488"/>
            <a:ext cx="609600" cy="368300"/>
          </a:xfrm>
          <a:prstGeom prst="rect">
            <a:avLst/>
          </a:prstGeom>
          <a:noFill/>
          <a:ln w="9525">
            <a:noFill/>
            <a:miter lim="800000"/>
            <a:headEnd/>
            <a:tailEnd/>
          </a:ln>
        </p:spPr>
        <p:txBody>
          <a:bodyPr>
            <a:spAutoFit/>
          </a:bodyPr>
          <a:lstStyle/>
          <a:p>
            <a:r>
              <a:rPr lang="en-US">
                <a:latin typeface="Calibri" pitchFamily="34" charset="0"/>
              </a:rPr>
              <a:t>70 </a:t>
            </a:r>
          </a:p>
        </p:txBody>
      </p:sp>
      <p:sp>
        <p:nvSpPr>
          <p:cNvPr id="10" name="Oval 9"/>
          <p:cNvSpPr/>
          <p:nvPr/>
        </p:nvSpPr>
        <p:spPr>
          <a:xfrm>
            <a:off x="3352800" y="4038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65" name="TextBox 10"/>
          <p:cNvSpPr txBox="1">
            <a:spLocks noChangeArrowheads="1"/>
          </p:cNvSpPr>
          <p:nvPr/>
        </p:nvSpPr>
        <p:spPr bwMode="auto">
          <a:xfrm>
            <a:off x="3556000" y="4114800"/>
            <a:ext cx="609600" cy="369888"/>
          </a:xfrm>
          <a:prstGeom prst="rect">
            <a:avLst/>
          </a:prstGeom>
          <a:noFill/>
          <a:ln w="9525">
            <a:noFill/>
            <a:miter lim="800000"/>
            <a:headEnd/>
            <a:tailEnd/>
          </a:ln>
        </p:spPr>
        <p:txBody>
          <a:bodyPr>
            <a:spAutoFit/>
          </a:bodyPr>
          <a:lstStyle/>
          <a:p>
            <a:r>
              <a:rPr lang="en-US">
                <a:latin typeface="Calibri" pitchFamily="34" charset="0"/>
              </a:rPr>
              <a:t>75 </a:t>
            </a:r>
          </a:p>
        </p:txBody>
      </p:sp>
      <p:sp>
        <p:nvSpPr>
          <p:cNvPr id="12" name="Oval 11"/>
          <p:cNvSpPr/>
          <p:nvPr/>
        </p:nvSpPr>
        <p:spPr>
          <a:xfrm>
            <a:off x="1727200" y="31892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67" name="TextBox 12"/>
          <p:cNvSpPr txBox="1">
            <a:spLocks noChangeArrowheads="1"/>
          </p:cNvSpPr>
          <p:nvPr/>
        </p:nvSpPr>
        <p:spPr bwMode="auto">
          <a:xfrm>
            <a:off x="1930400" y="3265488"/>
            <a:ext cx="609600" cy="368300"/>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4" name="Straight Connector 13"/>
          <p:cNvCxnSpPr>
            <a:stCxn id="4" idx="3"/>
            <a:endCxn id="6" idx="0"/>
          </p:cNvCxnSpPr>
          <p:nvPr/>
        </p:nvCxnSpPr>
        <p:spPr>
          <a:xfrm rot="5400000">
            <a:off x="1650735" y="1927491"/>
            <a:ext cx="373063" cy="626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2540000" y="2122489"/>
            <a:ext cx="626533"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0661" idx="2"/>
            <a:endCxn id="12" idx="1"/>
          </p:cNvCxnSpPr>
          <p:nvPr/>
        </p:nvCxnSpPr>
        <p:spPr>
          <a:xfrm rot="16200000" flipH="1">
            <a:off x="1543579" y="2953810"/>
            <a:ext cx="384175" cy="220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3771900" y="36449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641600" y="32654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0673" name="TextBox 18"/>
          <p:cNvSpPr txBox="1">
            <a:spLocks noChangeArrowheads="1"/>
          </p:cNvSpPr>
          <p:nvPr/>
        </p:nvSpPr>
        <p:spPr bwMode="auto">
          <a:xfrm>
            <a:off x="2844800" y="3341688"/>
            <a:ext cx="609600" cy="368300"/>
          </a:xfrm>
          <a:prstGeom prst="rect">
            <a:avLst/>
          </a:prstGeom>
          <a:noFill/>
          <a:ln w="9525">
            <a:noFill/>
            <a:miter lim="800000"/>
            <a:headEnd/>
            <a:tailEnd/>
          </a:ln>
        </p:spPr>
        <p:txBody>
          <a:bodyPr>
            <a:spAutoFit/>
          </a:bodyPr>
          <a:lstStyle/>
          <a:p>
            <a:r>
              <a:rPr lang="en-US">
                <a:latin typeface="Calibri" pitchFamily="34" charset="0"/>
              </a:rPr>
              <a:t>60</a:t>
            </a:r>
          </a:p>
        </p:txBody>
      </p:sp>
      <p:sp>
        <p:nvSpPr>
          <p:cNvPr id="20" name="Oval 19"/>
          <p:cNvSpPr/>
          <p:nvPr/>
        </p:nvSpPr>
        <p:spPr>
          <a:xfrm>
            <a:off x="3860800" y="3200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75" name="TextBox 20"/>
          <p:cNvSpPr txBox="1">
            <a:spLocks noChangeArrowheads="1"/>
          </p:cNvSpPr>
          <p:nvPr/>
        </p:nvSpPr>
        <p:spPr bwMode="auto">
          <a:xfrm>
            <a:off x="4064000" y="3276600"/>
            <a:ext cx="711200" cy="369888"/>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22" name="Straight Connector 21"/>
          <p:cNvCxnSpPr>
            <a:endCxn id="20" idx="1"/>
          </p:cNvCxnSpPr>
          <p:nvPr/>
        </p:nvCxnSpPr>
        <p:spPr>
          <a:xfrm rot="16200000" flipH="1">
            <a:off x="3652573" y="2940316"/>
            <a:ext cx="382587" cy="2709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3060700" y="2871788"/>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219200" y="4038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79" name="TextBox 24"/>
          <p:cNvSpPr txBox="1">
            <a:spLocks noChangeArrowheads="1"/>
          </p:cNvSpPr>
          <p:nvPr/>
        </p:nvSpPr>
        <p:spPr bwMode="auto">
          <a:xfrm>
            <a:off x="1422400" y="4114800"/>
            <a:ext cx="609600" cy="369888"/>
          </a:xfrm>
          <a:prstGeom prst="rect">
            <a:avLst/>
          </a:prstGeom>
          <a:noFill/>
          <a:ln w="9525">
            <a:noFill/>
            <a:miter lim="800000"/>
            <a:headEnd/>
            <a:tailEnd/>
          </a:ln>
        </p:spPr>
        <p:txBody>
          <a:bodyPr>
            <a:spAutoFit/>
          </a:bodyPr>
          <a:lstStyle/>
          <a:p>
            <a:r>
              <a:rPr lang="en-US">
                <a:latin typeface="Calibri" pitchFamily="34" charset="0"/>
              </a:rPr>
              <a:t>25 </a:t>
            </a:r>
          </a:p>
        </p:txBody>
      </p:sp>
      <p:cxnSp>
        <p:nvCxnSpPr>
          <p:cNvPr id="26" name="Straight Connector 25"/>
          <p:cNvCxnSpPr>
            <a:endCxn id="24" idx="0"/>
          </p:cNvCxnSpPr>
          <p:nvPr/>
        </p:nvCxnSpPr>
        <p:spPr>
          <a:xfrm rot="5400000">
            <a:off x="1581944" y="3690144"/>
            <a:ext cx="392112"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ight Arrow 26"/>
          <p:cNvSpPr/>
          <p:nvPr/>
        </p:nvSpPr>
        <p:spPr>
          <a:xfrm>
            <a:off x="5181600" y="2743200"/>
            <a:ext cx="1625600"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Oval 27"/>
          <p:cNvSpPr/>
          <p:nvPr/>
        </p:nvSpPr>
        <p:spPr>
          <a:xfrm>
            <a:off x="8737600" y="1600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TextBox 28"/>
          <p:cNvSpPr txBox="1">
            <a:spLocks noChangeArrowheads="1"/>
          </p:cNvSpPr>
          <p:nvPr/>
        </p:nvSpPr>
        <p:spPr bwMode="auto">
          <a:xfrm>
            <a:off x="8839200" y="1676400"/>
            <a:ext cx="609600" cy="369888"/>
          </a:xfrm>
          <a:prstGeom prst="rect">
            <a:avLst/>
          </a:prstGeom>
          <a:noFill/>
          <a:ln w="9525">
            <a:noFill/>
            <a:miter lim="800000"/>
            <a:headEnd/>
            <a:tailEnd/>
          </a:ln>
        </p:spPr>
        <p:txBody>
          <a:bodyPr>
            <a:spAutoFit/>
          </a:bodyPr>
          <a:lstStyle/>
          <a:p>
            <a:r>
              <a:rPr lang="en-US">
                <a:latin typeface="Calibri" pitchFamily="34" charset="0"/>
              </a:rPr>
              <a:t>50 </a:t>
            </a:r>
          </a:p>
        </p:txBody>
      </p:sp>
      <p:sp>
        <p:nvSpPr>
          <p:cNvPr id="30" name="Oval 29"/>
          <p:cNvSpPr/>
          <p:nvPr/>
        </p:nvSpPr>
        <p:spPr>
          <a:xfrm>
            <a:off x="7823200" y="2362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TextBox 30"/>
          <p:cNvSpPr txBox="1">
            <a:spLocks noChangeArrowheads="1"/>
          </p:cNvSpPr>
          <p:nvPr/>
        </p:nvSpPr>
        <p:spPr bwMode="auto">
          <a:xfrm>
            <a:off x="8026400" y="2438400"/>
            <a:ext cx="609600" cy="369888"/>
          </a:xfrm>
          <a:prstGeom prst="rect">
            <a:avLst/>
          </a:prstGeom>
          <a:noFill/>
          <a:ln w="9525">
            <a:noFill/>
            <a:miter lim="800000"/>
            <a:headEnd/>
            <a:tailEnd/>
          </a:ln>
        </p:spPr>
        <p:txBody>
          <a:bodyPr>
            <a:spAutoFit/>
          </a:bodyPr>
          <a:lstStyle/>
          <a:p>
            <a:r>
              <a:rPr lang="en-US">
                <a:latin typeface="Calibri" pitchFamily="34" charset="0"/>
              </a:rPr>
              <a:t>30 </a:t>
            </a:r>
          </a:p>
        </p:txBody>
      </p:sp>
      <p:sp>
        <p:nvSpPr>
          <p:cNvPr id="32" name="Oval 31"/>
          <p:cNvSpPr/>
          <p:nvPr/>
        </p:nvSpPr>
        <p:spPr>
          <a:xfrm>
            <a:off x="9753600" y="2362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TextBox 32"/>
          <p:cNvSpPr txBox="1">
            <a:spLocks noChangeArrowheads="1"/>
          </p:cNvSpPr>
          <p:nvPr/>
        </p:nvSpPr>
        <p:spPr bwMode="auto">
          <a:xfrm>
            <a:off x="9855200" y="2438400"/>
            <a:ext cx="609600" cy="369888"/>
          </a:xfrm>
          <a:prstGeom prst="rect">
            <a:avLst/>
          </a:prstGeom>
          <a:noFill/>
          <a:ln w="9525">
            <a:noFill/>
            <a:miter lim="800000"/>
            <a:headEnd/>
            <a:tailEnd/>
          </a:ln>
        </p:spPr>
        <p:txBody>
          <a:bodyPr>
            <a:spAutoFit/>
          </a:bodyPr>
          <a:lstStyle/>
          <a:p>
            <a:r>
              <a:rPr lang="en-US">
                <a:latin typeface="Calibri" pitchFamily="34" charset="0"/>
              </a:rPr>
              <a:t>70 </a:t>
            </a:r>
          </a:p>
        </p:txBody>
      </p:sp>
      <p:sp>
        <p:nvSpPr>
          <p:cNvPr id="34" name="Oval 33"/>
          <p:cNvSpPr/>
          <p:nvPr/>
        </p:nvSpPr>
        <p:spPr>
          <a:xfrm>
            <a:off x="10058400" y="3973513"/>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TextBox 34"/>
          <p:cNvSpPr txBox="1">
            <a:spLocks noChangeArrowheads="1"/>
          </p:cNvSpPr>
          <p:nvPr/>
        </p:nvSpPr>
        <p:spPr bwMode="auto">
          <a:xfrm>
            <a:off x="10261600" y="4049714"/>
            <a:ext cx="609600" cy="369887"/>
          </a:xfrm>
          <a:prstGeom prst="rect">
            <a:avLst/>
          </a:prstGeom>
          <a:noFill/>
          <a:ln w="9525">
            <a:noFill/>
            <a:miter lim="800000"/>
            <a:headEnd/>
            <a:tailEnd/>
          </a:ln>
        </p:spPr>
        <p:txBody>
          <a:bodyPr>
            <a:spAutoFit/>
          </a:bodyPr>
          <a:lstStyle/>
          <a:p>
            <a:r>
              <a:rPr lang="en-US">
                <a:latin typeface="Calibri" pitchFamily="34" charset="0"/>
              </a:rPr>
              <a:t>75 </a:t>
            </a:r>
          </a:p>
        </p:txBody>
      </p:sp>
      <p:sp>
        <p:nvSpPr>
          <p:cNvPr id="36" name="Oval 35"/>
          <p:cNvSpPr/>
          <p:nvPr/>
        </p:nvSpPr>
        <p:spPr>
          <a:xfrm>
            <a:off x="6908800" y="3124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TextBox 36"/>
          <p:cNvSpPr txBox="1">
            <a:spLocks noChangeArrowheads="1"/>
          </p:cNvSpPr>
          <p:nvPr/>
        </p:nvSpPr>
        <p:spPr bwMode="auto">
          <a:xfrm>
            <a:off x="7112000" y="3200400"/>
            <a:ext cx="609600" cy="369888"/>
          </a:xfrm>
          <a:prstGeom prst="rect">
            <a:avLst/>
          </a:prstGeom>
          <a:noFill/>
          <a:ln w="9525">
            <a:noFill/>
            <a:miter lim="800000"/>
            <a:headEnd/>
            <a:tailEnd/>
          </a:ln>
        </p:spPr>
        <p:txBody>
          <a:bodyPr>
            <a:spAutoFit/>
          </a:bodyPr>
          <a:lstStyle/>
          <a:p>
            <a:r>
              <a:rPr lang="en-US">
                <a:latin typeface="Calibri" pitchFamily="34" charset="0"/>
              </a:rPr>
              <a:t>25 </a:t>
            </a:r>
          </a:p>
        </p:txBody>
      </p:sp>
      <p:cxnSp>
        <p:nvCxnSpPr>
          <p:cNvPr id="38" name="Straight Connector 37"/>
          <p:cNvCxnSpPr>
            <a:stCxn id="28" idx="3"/>
            <a:endCxn id="30" idx="0"/>
          </p:cNvCxnSpPr>
          <p:nvPr/>
        </p:nvCxnSpPr>
        <p:spPr>
          <a:xfrm rot="5400000">
            <a:off x="8357129" y="1863197"/>
            <a:ext cx="371475" cy="626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32" idx="1"/>
          </p:cNvCxnSpPr>
          <p:nvPr/>
        </p:nvCxnSpPr>
        <p:spPr>
          <a:xfrm>
            <a:off x="9245600" y="2057401"/>
            <a:ext cx="626533"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36" idx="7"/>
          </p:cNvCxnSpPr>
          <p:nvPr/>
        </p:nvCxnSpPr>
        <p:spPr>
          <a:xfrm rot="5400000">
            <a:off x="7628996" y="2793472"/>
            <a:ext cx="371475"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4" idx="0"/>
          </p:cNvCxnSpPr>
          <p:nvPr/>
        </p:nvCxnSpPr>
        <p:spPr>
          <a:xfrm rot="5400000">
            <a:off x="10477500" y="3579813"/>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9347200" y="3200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TextBox 42"/>
          <p:cNvSpPr txBox="1">
            <a:spLocks noChangeArrowheads="1"/>
          </p:cNvSpPr>
          <p:nvPr/>
        </p:nvSpPr>
        <p:spPr bwMode="auto">
          <a:xfrm>
            <a:off x="9550400" y="3276600"/>
            <a:ext cx="609600" cy="369888"/>
          </a:xfrm>
          <a:prstGeom prst="rect">
            <a:avLst/>
          </a:prstGeom>
          <a:noFill/>
          <a:ln w="9525">
            <a:noFill/>
            <a:miter lim="800000"/>
            <a:headEnd/>
            <a:tailEnd/>
          </a:ln>
        </p:spPr>
        <p:txBody>
          <a:bodyPr>
            <a:spAutoFit/>
          </a:bodyPr>
          <a:lstStyle/>
          <a:p>
            <a:r>
              <a:rPr lang="en-US">
                <a:latin typeface="Calibri" pitchFamily="34" charset="0"/>
              </a:rPr>
              <a:t>60</a:t>
            </a:r>
          </a:p>
        </p:txBody>
      </p:sp>
      <p:sp>
        <p:nvSpPr>
          <p:cNvPr id="44" name="Oval 43"/>
          <p:cNvSpPr/>
          <p:nvPr/>
        </p:nvSpPr>
        <p:spPr>
          <a:xfrm>
            <a:off x="10566400" y="3135313"/>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TextBox 44"/>
          <p:cNvSpPr txBox="1">
            <a:spLocks noChangeArrowheads="1"/>
          </p:cNvSpPr>
          <p:nvPr/>
        </p:nvSpPr>
        <p:spPr bwMode="auto">
          <a:xfrm>
            <a:off x="10769600" y="3211514"/>
            <a:ext cx="711200" cy="369887"/>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46" name="Straight Connector 45"/>
          <p:cNvCxnSpPr>
            <a:endCxn id="44" idx="1"/>
          </p:cNvCxnSpPr>
          <p:nvPr/>
        </p:nvCxnSpPr>
        <p:spPr>
          <a:xfrm rot="16200000" flipH="1">
            <a:off x="10357379" y="2876022"/>
            <a:ext cx="384175" cy="2709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42" idx="0"/>
          </p:cNvCxnSpPr>
          <p:nvPr/>
        </p:nvCxnSpPr>
        <p:spPr>
          <a:xfrm rot="5400000">
            <a:off x="9766300" y="28067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linds(horizontal)">
                                      <p:cBhvr>
                                        <p:cTn id="10" dur="500"/>
                                        <p:tgtEl>
                                          <p:spTgt spid="28"/>
                                        </p:tgtEl>
                                      </p:cBhvr>
                                    </p:animEffect>
                                  </p:childTnLst>
                                </p:cTn>
                              </p:par>
                              <p:par>
                                <p:cTn id="11" presetID="3" presetClass="entr" presetSubtype="1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linds(horizontal)">
                                      <p:cBhvr>
                                        <p:cTn id="13" dur="500"/>
                                        <p:tgtEl>
                                          <p:spTgt spid="3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linds(horizontal)">
                                      <p:cBhvr>
                                        <p:cTn id="16" dur="500"/>
                                        <p:tgtEl>
                                          <p:spTgt spid="3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linds(horizontal)">
                                      <p:cBhvr>
                                        <p:cTn id="19" dur="500"/>
                                        <p:tgtEl>
                                          <p:spTgt spid="31"/>
                                        </p:tgtEl>
                                      </p:cBhvr>
                                    </p:animEffect>
                                  </p:childTnLst>
                                </p:cTn>
                              </p:par>
                              <p:par>
                                <p:cTn id="20" presetID="3" presetClass="entr" presetSubtype="10"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linds(horizontal)">
                                      <p:cBhvr>
                                        <p:cTn id="22" dur="500"/>
                                        <p:tgtEl>
                                          <p:spTgt spid="4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blinds(horizontal)">
                                      <p:cBhvr>
                                        <p:cTn id="25" dur="500"/>
                                        <p:tgtEl>
                                          <p:spTgt spid="3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blinds(horizontal)">
                                      <p:cBhvr>
                                        <p:cTn id="28" dur="500"/>
                                        <p:tgtEl>
                                          <p:spTgt spid="37"/>
                                        </p:tgtEl>
                                      </p:cBhvr>
                                    </p:animEffect>
                                  </p:childTnLst>
                                </p:cTn>
                              </p:par>
                              <p:par>
                                <p:cTn id="29" presetID="3" presetClass="entr" presetSubtype="1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blinds(horizontal)">
                                      <p:cBhvr>
                                        <p:cTn id="31" dur="500"/>
                                        <p:tgtEl>
                                          <p:spTgt spid="3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blinds(horizontal)">
                                      <p:cBhvr>
                                        <p:cTn id="34" dur="500"/>
                                        <p:tgtEl>
                                          <p:spTgt spid="3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linds(horizontal)">
                                      <p:cBhvr>
                                        <p:cTn id="37" dur="500"/>
                                        <p:tgtEl>
                                          <p:spTgt spid="33"/>
                                        </p:tgtEl>
                                      </p:cBhvr>
                                    </p:animEffect>
                                  </p:childTnLst>
                                </p:cTn>
                              </p:par>
                              <p:par>
                                <p:cTn id="38" presetID="3" presetClass="entr" presetSubtype="10"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blinds(horizontal)">
                                      <p:cBhvr>
                                        <p:cTn id="40" dur="500"/>
                                        <p:tgtEl>
                                          <p:spTgt spid="47"/>
                                        </p:tgtEl>
                                      </p:cBhvr>
                                    </p:animEffect>
                                  </p:childTnLst>
                                </p:cTn>
                              </p:par>
                              <p:par>
                                <p:cTn id="41" presetID="3" presetClass="entr" presetSubtype="1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blinds(horizontal)">
                                      <p:cBhvr>
                                        <p:cTn id="43" dur="500"/>
                                        <p:tgtEl>
                                          <p:spTgt spid="4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blinds(horizontal)">
                                      <p:cBhvr>
                                        <p:cTn id="46" dur="500"/>
                                        <p:tgtEl>
                                          <p:spTgt spid="4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blinds(horizontal)">
                                      <p:cBhvr>
                                        <p:cTn id="49" dur="500"/>
                                        <p:tgtEl>
                                          <p:spTgt spid="43"/>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blinds(horizontal)">
                                      <p:cBhvr>
                                        <p:cTn id="52" dur="500"/>
                                        <p:tgtEl>
                                          <p:spTgt spid="45"/>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blinds(horizontal)">
                                      <p:cBhvr>
                                        <p:cTn id="55" dur="500"/>
                                        <p:tgtEl>
                                          <p:spTgt spid="44"/>
                                        </p:tgtEl>
                                      </p:cBhvr>
                                    </p:animEffect>
                                  </p:childTnLst>
                                </p:cTn>
                              </p:par>
                              <p:par>
                                <p:cTn id="56" presetID="3" presetClass="entr" presetSubtype="10" fill="hold"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blinds(horizontal)">
                                      <p:cBhvr>
                                        <p:cTn id="58" dur="500"/>
                                        <p:tgtEl>
                                          <p:spTgt spid="41"/>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linds(horizontal)">
                                      <p:cBhvr>
                                        <p:cTn id="61" dur="500"/>
                                        <p:tgtEl>
                                          <p:spTgt spid="3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blinds(horizontal)">
                                      <p:cBhvr>
                                        <p:cTn id="6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0" grpId="0" animBg="1"/>
      <p:bldP spid="31" grpId="0"/>
      <p:bldP spid="32" grpId="0" animBg="1"/>
      <p:bldP spid="33" grpId="0"/>
      <p:bldP spid="34" grpId="0" animBg="1"/>
      <p:bldP spid="35" grpId="0"/>
      <p:bldP spid="36" grpId="0" animBg="1"/>
      <p:bldP spid="37" grpId="0"/>
      <p:bldP spid="42" grpId="0" animBg="1"/>
      <p:bldP spid="43" grpId="0"/>
      <p:bldP spid="44" grpId="0" animBg="1"/>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Content Placeholder 2"/>
          <p:cNvSpPr>
            <a:spLocks noGrp="1"/>
          </p:cNvSpPr>
          <p:nvPr>
            <p:ph idx="1"/>
          </p:nvPr>
        </p:nvSpPr>
        <p:spPr>
          <a:xfrm>
            <a:off x="1524000" y="0"/>
            <a:ext cx="9144000" cy="6858000"/>
          </a:xfrm>
        </p:spPr>
        <p:txBody>
          <a:bodyPr>
            <a:normAutofit/>
          </a:bodyPr>
          <a:lstStyle/>
          <a:p>
            <a:pPr>
              <a:lnSpc>
                <a:spcPts val="2500"/>
              </a:lnSpc>
              <a:buNone/>
            </a:pPr>
            <a:r>
              <a:rPr lang="en-US" sz="2800" u="sng" dirty="0">
                <a:latin typeface="Times New Roman" pitchFamily="18" charset="0"/>
                <a:cs typeface="Times New Roman" pitchFamily="18" charset="0"/>
              </a:rPr>
              <a:t>Terminal node or leaf node:</a:t>
            </a:r>
          </a:p>
          <a:p>
            <a:pPr>
              <a:lnSpc>
                <a:spcPts val="2500"/>
              </a:lnSpc>
            </a:pPr>
            <a:r>
              <a:rPr lang="en-US" sz="2800" dirty="0">
                <a:latin typeface="Times New Roman" pitchFamily="18" charset="0"/>
                <a:cs typeface="Times New Roman" pitchFamily="18" charset="0"/>
              </a:rPr>
              <a:t>All nodes in a tree with </a:t>
            </a:r>
            <a:r>
              <a:rPr lang="en-US" sz="2800" dirty="0" err="1">
                <a:latin typeface="Times New Roman" pitchFamily="18" charset="0"/>
                <a:cs typeface="Times New Roman" pitchFamily="18" charset="0"/>
              </a:rPr>
              <a:t>outdegree</a:t>
            </a:r>
            <a:r>
              <a:rPr lang="en-US" sz="2800" dirty="0">
                <a:latin typeface="Times New Roman" pitchFamily="18" charset="0"/>
                <a:cs typeface="Times New Roman" pitchFamily="18" charset="0"/>
              </a:rPr>
              <a:t> zero are called the terminal nodes, leaf nodes or external nodes of the tree.</a:t>
            </a:r>
          </a:p>
          <a:p>
            <a:pPr>
              <a:lnSpc>
                <a:spcPts val="2500"/>
              </a:lnSpc>
            </a:pPr>
            <a:r>
              <a:rPr lang="en-US" sz="2800" dirty="0">
                <a:latin typeface="Times New Roman" pitchFamily="18" charset="0"/>
                <a:cs typeface="Times New Roman" pitchFamily="18" charset="0"/>
              </a:rPr>
              <a:t>All other nodes other than leaf nodes are called non leaf nodes or internal nodes of the tree.</a:t>
            </a:r>
          </a:p>
          <a:p>
            <a:pPr>
              <a:lnSpc>
                <a:spcPts val="2500"/>
              </a:lnSpc>
              <a:buNone/>
            </a:pPr>
            <a:r>
              <a:rPr lang="en-US" sz="2800" dirty="0">
                <a:latin typeface="Times New Roman" pitchFamily="18" charset="0"/>
                <a:cs typeface="Times New Roman" pitchFamily="18" charset="0"/>
              </a:rPr>
              <a:t>	In the previous tree, C, D and E are leaf nodes and A, B are non leaf nodes.</a:t>
            </a:r>
          </a:p>
          <a:p>
            <a:pPr>
              <a:lnSpc>
                <a:spcPts val="2500"/>
              </a:lnSpc>
              <a:buNone/>
            </a:pPr>
            <a:r>
              <a:rPr lang="en-US" sz="2800" u="sng" dirty="0">
                <a:latin typeface="Times New Roman" pitchFamily="18" charset="0"/>
                <a:cs typeface="Times New Roman" pitchFamily="18" charset="0"/>
              </a:rPr>
              <a:t>Levels of a tree:</a:t>
            </a:r>
          </a:p>
          <a:p>
            <a:pPr>
              <a:lnSpc>
                <a:spcPts val="2500"/>
              </a:lnSpc>
            </a:pPr>
            <a:r>
              <a:rPr lang="en-US" sz="2800" dirty="0">
                <a:latin typeface="Times New Roman" pitchFamily="18" charset="0"/>
                <a:cs typeface="Times New Roman" pitchFamily="18" charset="0"/>
              </a:rPr>
              <a:t>Level of a node is the number of edges in the path from root node.</a:t>
            </a:r>
          </a:p>
          <a:p>
            <a:pPr>
              <a:lnSpc>
                <a:spcPts val="2500"/>
              </a:lnSpc>
              <a:buNone/>
            </a:pPr>
            <a:r>
              <a:rPr lang="en-US" sz="2800" dirty="0">
                <a:latin typeface="Times New Roman" pitchFamily="18" charset="0"/>
                <a:cs typeface="Times New Roman" pitchFamily="18" charset="0"/>
              </a:rPr>
              <a:t>	Level of A is 0.</a:t>
            </a:r>
          </a:p>
          <a:p>
            <a:pPr>
              <a:lnSpc>
                <a:spcPts val="2500"/>
              </a:lnSpc>
              <a:buNone/>
            </a:pPr>
            <a:r>
              <a:rPr lang="en-US" sz="2800" dirty="0">
                <a:latin typeface="Times New Roman" pitchFamily="18" charset="0"/>
                <a:cs typeface="Times New Roman" pitchFamily="18" charset="0"/>
              </a:rPr>
              <a:t>	Level of B and E is 1.</a:t>
            </a:r>
          </a:p>
          <a:p>
            <a:pPr>
              <a:lnSpc>
                <a:spcPts val="2500"/>
              </a:lnSpc>
              <a:buNone/>
            </a:pPr>
            <a:r>
              <a:rPr lang="en-US" sz="2800" dirty="0">
                <a:latin typeface="Times New Roman" pitchFamily="18" charset="0"/>
                <a:cs typeface="Times New Roman" pitchFamily="18" charset="0"/>
              </a:rPr>
              <a:t>	Level of C and D is 2.</a:t>
            </a:r>
          </a:p>
          <a:p>
            <a:pPr>
              <a:lnSpc>
                <a:spcPts val="2500"/>
              </a:lnSpc>
              <a:buNone/>
            </a:pPr>
            <a:r>
              <a:rPr lang="en-US" sz="2800" u="sng" dirty="0">
                <a:latin typeface="Times New Roman" pitchFamily="18" charset="0"/>
                <a:cs typeface="Times New Roman" pitchFamily="18" charset="0"/>
              </a:rPr>
              <a:t>Height of a tree:</a:t>
            </a:r>
          </a:p>
          <a:p>
            <a:pPr>
              <a:lnSpc>
                <a:spcPts val="2500"/>
              </a:lnSpc>
            </a:pPr>
            <a:r>
              <a:rPr lang="en-US" sz="2800" dirty="0">
                <a:latin typeface="Times New Roman" pitchFamily="18" charset="0"/>
                <a:cs typeface="Times New Roman" pitchFamily="18" charset="0"/>
              </a:rPr>
              <a:t>Height of a tree is one more than the maximum level in the tree.    </a:t>
            </a:r>
          </a:p>
          <a:p>
            <a:pPr>
              <a:lnSpc>
                <a:spcPts val="2500"/>
              </a:lnSpc>
              <a:buNone/>
            </a:pPr>
            <a:r>
              <a:rPr lang="en-US" sz="2800" dirty="0">
                <a:latin typeface="Times New Roman" pitchFamily="18" charset="0"/>
                <a:cs typeface="Times New Roman" pitchFamily="18" charset="0"/>
              </a:rPr>
              <a:t>	 In the previous tree , maximum level is 2 and height is 3  </a:t>
            </a:r>
          </a:p>
        </p:txBody>
      </p:sp>
    </p:spTree>
    <p:extLst>
      <p:ext uri="{BB962C8B-B14F-4D97-AF65-F5344CB8AC3E}">
        <p14:creationId xmlns="" xmlns:p14="http://schemas.microsoft.com/office/powerpoint/2010/main" val="273032847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Content Placeholder 2"/>
          <p:cNvSpPr>
            <a:spLocks noGrp="1"/>
          </p:cNvSpPr>
          <p:nvPr>
            <p:ph idx="1"/>
          </p:nvPr>
        </p:nvSpPr>
        <p:spPr>
          <a:xfrm>
            <a:off x="203200" y="152400"/>
            <a:ext cx="11785600" cy="6553200"/>
          </a:xfrm>
        </p:spPr>
        <p:txBody>
          <a:bodyPr/>
          <a:lstStyle/>
          <a:p>
            <a:pPr>
              <a:buFont typeface="Arial" charset="0"/>
              <a:buNone/>
            </a:pPr>
            <a:r>
              <a:rPr lang="en-US" sz="2800" u="sng" smtClean="0">
                <a:latin typeface="Times New Roman" pitchFamily="18" charset="0"/>
                <a:cs typeface="Times New Roman" pitchFamily="18" charset="0"/>
              </a:rPr>
              <a:t>After deleting 30 from the below tree( 2</a:t>
            </a:r>
            <a:r>
              <a:rPr lang="en-US" sz="2800" u="sng" baseline="30000" smtClean="0">
                <a:latin typeface="Times New Roman" pitchFamily="18" charset="0"/>
                <a:cs typeface="Times New Roman" pitchFamily="18" charset="0"/>
              </a:rPr>
              <a:t>nd</a:t>
            </a:r>
            <a:r>
              <a:rPr lang="en-US" sz="2800" u="sng" smtClean="0">
                <a:latin typeface="Times New Roman" pitchFamily="18" charset="0"/>
                <a:cs typeface="Times New Roman" pitchFamily="18" charset="0"/>
              </a:rPr>
              <a:t> case)</a:t>
            </a:r>
          </a:p>
        </p:txBody>
      </p:sp>
      <p:sp>
        <p:nvSpPr>
          <p:cNvPr id="4" name="Oval 3"/>
          <p:cNvSpPr/>
          <p:nvPr/>
        </p:nvSpPr>
        <p:spPr>
          <a:xfrm>
            <a:off x="2032000" y="838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683" name="TextBox 4"/>
          <p:cNvSpPr txBox="1">
            <a:spLocks noChangeArrowheads="1"/>
          </p:cNvSpPr>
          <p:nvPr/>
        </p:nvSpPr>
        <p:spPr bwMode="auto">
          <a:xfrm>
            <a:off x="2133600" y="914400"/>
            <a:ext cx="609600" cy="369888"/>
          </a:xfrm>
          <a:prstGeom prst="rect">
            <a:avLst/>
          </a:prstGeom>
          <a:noFill/>
          <a:ln w="9525">
            <a:noFill/>
            <a:miter lim="800000"/>
            <a:headEnd/>
            <a:tailEnd/>
          </a:ln>
        </p:spPr>
        <p:txBody>
          <a:bodyPr>
            <a:spAutoFit/>
          </a:bodyPr>
          <a:lstStyle/>
          <a:p>
            <a:r>
              <a:rPr lang="en-US">
                <a:latin typeface="Calibri" pitchFamily="34" charset="0"/>
              </a:rPr>
              <a:t>50 </a:t>
            </a:r>
          </a:p>
        </p:txBody>
      </p:sp>
      <p:sp>
        <p:nvSpPr>
          <p:cNvPr id="6" name="Oval 5"/>
          <p:cNvSpPr/>
          <p:nvPr/>
        </p:nvSpPr>
        <p:spPr>
          <a:xfrm>
            <a:off x="1117600" y="1600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685" name="TextBox 6"/>
          <p:cNvSpPr txBox="1">
            <a:spLocks noChangeArrowheads="1"/>
          </p:cNvSpPr>
          <p:nvPr/>
        </p:nvSpPr>
        <p:spPr bwMode="auto">
          <a:xfrm>
            <a:off x="1320800" y="1676400"/>
            <a:ext cx="609600" cy="369888"/>
          </a:xfrm>
          <a:prstGeom prst="rect">
            <a:avLst/>
          </a:prstGeom>
          <a:noFill/>
          <a:ln w="9525">
            <a:noFill/>
            <a:miter lim="800000"/>
            <a:headEnd/>
            <a:tailEnd/>
          </a:ln>
        </p:spPr>
        <p:txBody>
          <a:bodyPr>
            <a:spAutoFit/>
          </a:bodyPr>
          <a:lstStyle/>
          <a:p>
            <a:r>
              <a:rPr lang="en-US">
                <a:latin typeface="Calibri" pitchFamily="34" charset="0"/>
              </a:rPr>
              <a:t>20 </a:t>
            </a:r>
          </a:p>
        </p:txBody>
      </p:sp>
      <p:sp>
        <p:nvSpPr>
          <p:cNvPr id="8" name="Oval 7"/>
          <p:cNvSpPr/>
          <p:nvPr/>
        </p:nvSpPr>
        <p:spPr>
          <a:xfrm>
            <a:off x="3048000" y="1600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687" name="TextBox 8"/>
          <p:cNvSpPr txBox="1">
            <a:spLocks noChangeArrowheads="1"/>
          </p:cNvSpPr>
          <p:nvPr/>
        </p:nvSpPr>
        <p:spPr bwMode="auto">
          <a:xfrm>
            <a:off x="3149600" y="1676400"/>
            <a:ext cx="609600" cy="369888"/>
          </a:xfrm>
          <a:prstGeom prst="rect">
            <a:avLst/>
          </a:prstGeom>
          <a:noFill/>
          <a:ln w="9525">
            <a:noFill/>
            <a:miter lim="800000"/>
            <a:headEnd/>
            <a:tailEnd/>
          </a:ln>
        </p:spPr>
        <p:txBody>
          <a:bodyPr>
            <a:spAutoFit/>
          </a:bodyPr>
          <a:lstStyle/>
          <a:p>
            <a:r>
              <a:rPr lang="en-US">
                <a:latin typeface="Calibri" pitchFamily="34" charset="0"/>
              </a:rPr>
              <a:t>70 </a:t>
            </a:r>
          </a:p>
        </p:txBody>
      </p:sp>
      <p:sp>
        <p:nvSpPr>
          <p:cNvPr id="10" name="Oval 9"/>
          <p:cNvSpPr/>
          <p:nvPr/>
        </p:nvSpPr>
        <p:spPr>
          <a:xfrm>
            <a:off x="3352800" y="3211513"/>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689" name="TextBox 10"/>
          <p:cNvSpPr txBox="1">
            <a:spLocks noChangeArrowheads="1"/>
          </p:cNvSpPr>
          <p:nvPr/>
        </p:nvSpPr>
        <p:spPr bwMode="auto">
          <a:xfrm>
            <a:off x="3556000" y="3287714"/>
            <a:ext cx="609600" cy="369887"/>
          </a:xfrm>
          <a:prstGeom prst="rect">
            <a:avLst/>
          </a:prstGeom>
          <a:noFill/>
          <a:ln w="9525">
            <a:noFill/>
            <a:miter lim="800000"/>
            <a:headEnd/>
            <a:tailEnd/>
          </a:ln>
        </p:spPr>
        <p:txBody>
          <a:bodyPr>
            <a:spAutoFit/>
          </a:bodyPr>
          <a:lstStyle/>
          <a:p>
            <a:r>
              <a:rPr lang="en-US">
                <a:latin typeface="Calibri" pitchFamily="34" charset="0"/>
              </a:rPr>
              <a:t>75 </a:t>
            </a:r>
          </a:p>
        </p:txBody>
      </p:sp>
      <p:sp>
        <p:nvSpPr>
          <p:cNvPr id="12" name="Oval 11"/>
          <p:cNvSpPr/>
          <p:nvPr/>
        </p:nvSpPr>
        <p:spPr>
          <a:xfrm>
            <a:off x="1727200" y="2362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691" name="TextBox 12"/>
          <p:cNvSpPr txBox="1">
            <a:spLocks noChangeArrowheads="1"/>
          </p:cNvSpPr>
          <p:nvPr/>
        </p:nvSpPr>
        <p:spPr bwMode="auto">
          <a:xfrm>
            <a:off x="1930400" y="2438400"/>
            <a:ext cx="6096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4" name="Straight Connector 13"/>
          <p:cNvCxnSpPr>
            <a:stCxn id="4" idx="3"/>
            <a:endCxn id="6" idx="0"/>
          </p:cNvCxnSpPr>
          <p:nvPr/>
        </p:nvCxnSpPr>
        <p:spPr>
          <a:xfrm rot="5400000">
            <a:off x="1651529" y="1101197"/>
            <a:ext cx="371475" cy="626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2540000" y="1295401"/>
            <a:ext cx="626533"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1685" idx="2"/>
            <a:endCxn id="12" idx="1"/>
          </p:cNvCxnSpPr>
          <p:nvPr/>
        </p:nvCxnSpPr>
        <p:spPr>
          <a:xfrm rot="16200000" flipH="1">
            <a:off x="1544373" y="2127516"/>
            <a:ext cx="382587" cy="220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3771900" y="2817813"/>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641600" y="2438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1697" name="TextBox 18"/>
          <p:cNvSpPr txBox="1">
            <a:spLocks noChangeArrowheads="1"/>
          </p:cNvSpPr>
          <p:nvPr/>
        </p:nvSpPr>
        <p:spPr bwMode="auto">
          <a:xfrm>
            <a:off x="2844800" y="2514600"/>
            <a:ext cx="609600" cy="369888"/>
          </a:xfrm>
          <a:prstGeom prst="rect">
            <a:avLst/>
          </a:prstGeom>
          <a:noFill/>
          <a:ln w="9525">
            <a:noFill/>
            <a:miter lim="800000"/>
            <a:headEnd/>
            <a:tailEnd/>
          </a:ln>
        </p:spPr>
        <p:txBody>
          <a:bodyPr>
            <a:spAutoFit/>
          </a:bodyPr>
          <a:lstStyle/>
          <a:p>
            <a:r>
              <a:rPr lang="en-US">
                <a:latin typeface="Calibri" pitchFamily="34" charset="0"/>
              </a:rPr>
              <a:t>60</a:t>
            </a:r>
          </a:p>
        </p:txBody>
      </p:sp>
      <p:sp>
        <p:nvSpPr>
          <p:cNvPr id="20" name="Oval 19"/>
          <p:cNvSpPr/>
          <p:nvPr/>
        </p:nvSpPr>
        <p:spPr>
          <a:xfrm>
            <a:off x="3860800" y="2373313"/>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699" name="TextBox 20"/>
          <p:cNvSpPr txBox="1">
            <a:spLocks noChangeArrowheads="1"/>
          </p:cNvSpPr>
          <p:nvPr/>
        </p:nvSpPr>
        <p:spPr bwMode="auto">
          <a:xfrm>
            <a:off x="4064000" y="2449514"/>
            <a:ext cx="711200" cy="369887"/>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22" name="Straight Connector 21"/>
          <p:cNvCxnSpPr>
            <a:endCxn id="20" idx="1"/>
          </p:cNvCxnSpPr>
          <p:nvPr/>
        </p:nvCxnSpPr>
        <p:spPr>
          <a:xfrm rot="16200000" flipH="1">
            <a:off x="3651779" y="2114022"/>
            <a:ext cx="384175" cy="2709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3060700" y="20447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06400" y="2362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703" name="TextBox 24"/>
          <p:cNvSpPr txBox="1">
            <a:spLocks noChangeArrowheads="1"/>
          </p:cNvSpPr>
          <p:nvPr/>
        </p:nvSpPr>
        <p:spPr bwMode="auto">
          <a:xfrm>
            <a:off x="609600" y="2438400"/>
            <a:ext cx="609600" cy="369888"/>
          </a:xfrm>
          <a:prstGeom prst="rect">
            <a:avLst/>
          </a:prstGeom>
          <a:noFill/>
          <a:ln w="9525">
            <a:noFill/>
            <a:miter lim="800000"/>
            <a:headEnd/>
            <a:tailEnd/>
          </a:ln>
        </p:spPr>
        <p:txBody>
          <a:bodyPr>
            <a:spAutoFit/>
          </a:bodyPr>
          <a:lstStyle/>
          <a:p>
            <a:r>
              <a:rPr lang="en-US">
                <a:latin typeface="Calibri" pitchFamily="34" charset="0"/>
              </a:rPr>
              <a:t>10 </a:t>
            </a:r>
          </a:p>
        </p:txBody>
      </p:sp>
      <p:cxnSp>
        <p:nvCxnSpPr>
          <p:cNvPr id="26" name="Straight Connector 25"/>
          <p:cNvCxnSpPr>
            <a:endCxn id="24" idx="0"/>
          </p:cNvCxnSpPr>
          <p:nvPr/>
        </p:nvCxnSpPr>
        <p:spPr>
          <a:xfrm rot="5400000">
            <a:off x="825500" y="19685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117600" y="3200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1706" name="TextBox 27"/>
          <p:cNvSpPr txBox="1">
            <a:spLocks noChangeArrowheads="1"/>
          </p:cNvSpPr>
          <p:nvPr/>
        </p:nvSpPr>
        <p:spPr bwMode="auto">
          <a:xfrm>
            <a:off x="1320800" y="3276600"/>
            <a:ext cx="609600" cy="369888"/>
          </a:xfrm>
          <a:prstGeom prst="rect">
            <a:avLst/>
          </a:prstGeom>
          <a:noFill/>
          <a:ln w="9525">
            <a:noFill/>
            <a:miter lim="800000"/>
            <a:headEnd/>
            <a:tailEnd/>
          </a:ln>
        </p:spPr>
        <p:txBody>
          <a:bodyPr>
            <a:spAutoFit/>
          </a:bodyPr>
          <a:lstStyle/>
          <a:p>
            <a:r>
              <a:rPr lang="en-US">
                <a:latin typeface="Calibri" pitchFamily="34" charset="0"/>
              </a:rPr>
              <a:t>25</a:t>
            </a:r>
          </a:p>
        </p:txBody>
      </p:sp>
      <p:sp>
        <p:nvSpPr>
          <p:cNvPr id="29" name="Oval 28"/>
          <p:cNvSpPr/>
          <p:nvPr/>
        </p:nvSpPr>
        <p:spPr>
          <a:xfrm>
            <a:off x="2336800" y="3135313"/>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708" name="TextBox 29"/>
          <p:cNvSpPr txBox="1">
            <a:spLocks noChangeArrowheads="1"/>
          </p:cNvSpPr>
          <p:nvPr/>
        </p:nvSpPr>
        <p:spPr bwMode="auto">
          <a:xfrm>
            <a:off x="2540000" y="3211514"/>
            <a:ext cx="711200" cy="369887"/>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31" name="Straight Connector 30"/>
          <p:cNvCxnSpPr>
            <a:endCxn id="29" idx="1"/>
          </p:cNvCxnSpPr>
          <p:nvPr/>
        </p:nvCxnSpPr>
        <p:spPr>
          <a:xfrm rot="16200000" flipH="1">
            <a:off x="2127779" y="2876022"/>
            <a:ext cx="384175" cy="2709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27" idx="0"/>
          </p:cNvCxnSpPr>
          <p:nvPr/>
        </p:nvCxnSpPr>
        <p:spPr>
          <a:xfrm rot="5400000">
            <a:off x="1536700" y="28067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727200" y="3962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712" name="TextBox 33"/>
          <p:cNvSpPr txBox="1">
            <a:spLocks noChangeArrowheads="1"/>
          </p:cNvSpPr>
          <p:nvPr/>
        </p:nvSpPr>
        <p:spPr bwMode="auto">
          <a:xfrm>
            <a:off x="1930400" y="4038600"/>
            <a:ext cx="609600" cy="369888"/>
          </a:xfrm>
          <a:prstGeom prst="rect">
            <a:avLst/>
          </a:prstGeom>
          <a:noFill/>
          <a:ln w="9525">
            <a:noFill/>
            <a:miter lim="800000"/>
            <a:headEnd/>
            <a:tailEnd/>
          </a:ln>
        </p:spPr>
        <p:txBody>
          <a:bodyPr>
            <a:spAutoFit/>
          </a:bodyPr>
          <a:lstStyle/>
          <a:p>
            <a:r>
              <a:rPr lang="en-US">
                <a:latin typeface="Calibri" pitchFamily="34" charset="0"/>
              </a:rPr>
              <a:t>33 </a:t>
            </a:r>
          </a:p>
        </p:txBody>
      </p:sp>
      <p:cxnSp>
        <p:nvCxnSpPr>
          <p:cNvPr id="35" name="Straight Connector 34"/>
          <p:cNvCxnSpPr>
            <a:endCxn id="33" idx="0"/>
          </p:cNvCxnSpPr>
          <p:nvPr/>
        </p:nvCxnSpPr>
        <p:spPr>
          <a:xfrm rot="5400000">
            <a:off x="2146300" y="35687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ight Arrow 35"/>
          <p:cNvSpPr/>
          <p:nvPr/>
        </p:nvSpPr>
        <p:spPr>
          <a:xfrm>
            <a:off x="5181600" y="1981200"/>
            <a:ext cx="1625600"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Oval 36"/>
          <p:cNvSpPr/>
          <p:nvPr/>
        </p:nvSpPr>
        <p:spPr>
          <a:xfrm>
            <a:off x="8940800" y="838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TextBox 37"/>
          <p:cNvSpPr txBox="1">
            <a:spLocks noChangeArrowheads="1"/>
          </p:cNvSpPr>
          <p:nvPr/>
        </p:nvSpPr>
        <p:spPr bwMode="auto">
          <a:xfrm>
            <a:off x="9042400" y="914400"/>
            <a:ext cx="609600" cy="369888"/>
          </a:xfrm>
          <a:prstGeom prst="rect">
            <a:avLst/>
          </a:prstGeom>
          <a:noFill/>
          <a:ln w="9525">
            <a:noFill/>
            <a:miter lim="800000"/>
            <a:headEnd/>
            <a:tailEnd/>
          </a:ln>
        </p:spPr>
        <p:txBody>
          <a:bodyPr>
            <a:spAutoFit/>
          </a:bodyPr>
          <a:lstStyle/>
          <a:p>
            <a:r>
              <a:rPr lang="en-US">
                <a:latin typeface="Calibri" pitchFamily="34" charset="0"/>
              </a:rPr>
              <a:t>50 </a:t>
            </a:r>
          </a:p>
        </p:txBody>
      </p:sp>
      <p:sp>
        <p:nvSpPr>
          <p:cNvPr id="39" name="Oval 38"/>
          <p:cNvSpPr/>
          <p:nvPr/>
        </p:nvSpPr>
        <p:spPr>
          <a:xfrm>
            <a:off x="8026400" y="1600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TextBox 39"/>
          <p:cNvSpPr txBox="1">
            <a:spLocks noChangeArrowheads="1"/>
          </p:cNvSpPr>
          <p:nvPr/>
        </p:nvSpPr>
        <p:spPr bwMode="auto">
          <a:xfrm>
            <a:off x="8229600" y="1676400"/>
            <a:ext cx="609600" cy="369888"/>
          </a:xfrm>
          <a:prstGeom prst="rect">
            <a:avLst/>
          </a:prstGeom>
          <a:noFill/>
          <a:ln w="9525">
            <a:noFill/>
            <a:miter lim="800000"/>
            <a:headEnd/>
            <a:tailEnd/>
          </a:ln>
        </p:spPr>
        <p:txBody>
          <a:bodyPr>
            <a:spAutoFit/>
          </a:bodyPr>
          <a:lstStyle/>
          <a:p>
            <a:r>
              <a:rPr lang="en-US">
                <a:latin typeface="Calibri" pitchFamily="34" charset="0"/>
              </a:rPr>
              <a:t>20 </a:t>
            </a:r>
          </a:p>
        </p:txBody>
      </p:sp>
      <p:sp>
        <p:nvSpPr>
          <p:cNvPr id="41" name="Oval 40"/>
          <p:cNvSpPr/>
          <p:nvPr/>
        </p:nvSpPr>
        <p:spPr>
          <a:xfrm>
            <a:off x="9956800" y="1600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TextBox 41"/>
          <p:cNvSpPr txBox="1">
            <a:spLocks noChangeArrowheads="1"/>
          </p:cNvSpPr>
          <p:nvPr/>
        </p:nvSpPr>
        <p:spPr bwMode="auto">
          <a:xfrm>
            <a:off x="10058400" y="1676400"/>
            <a:ext cx="609600" cy="369888"/>
          </a:xfrm>
          <a:prstGeom prst="rect">
            <a:avLst/>
          </a:prstGeom>
          <a:noFill/>
          <a:ln w="9525">
            <a:noFill/>
            <a:miter lim="800000"/>
            <a:headEnd/>
            <a:tailEnd/>
          </a:ln>
        </p:spPr>
        <p:txBody>
          <a:bodyPr>
            <a:spAutoFit/>
          </a:bodyPr>
          <a:lstStyle/>
          <a:p>
            <a:r>
              <a:rPr lang="en-US">
                <a:latin typeface="Calibri" pitchFamily="34" charset="0"/>
              </a:rPr>
              <a:t>70 </a:t>
            </a:r>
          </a:p>
        </p:txBody>
      </p:sp>
      <p:sp>
        <p:nvSpPr>
          <p:cNvPr id="43" name="Oval 42"/>
          <p:cNvSpPr/>
          <p:nvPr/>
        </p:nvSpPr>
        <p:spPr>
          <a:xfrm>
            <a:off x="10261600" y="3211513"/>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TextBox 43"/>
          <p:cNvSpPr txBox="1">
            <a:spLocks noChangeArrowheads="1"/>
          </p:cNvSpPr>
          <p:nvPr/>
        </p:nvSpPr>
        <p:spPr bwMode="auto">
          <a:xfrm>
            <a:off x="10464800" y="3287714"/>
            <a:ext cx="609600" cy="369887"/>
          </a:xfrm>
          <a:prstGeom prst="rect">
            <a:avLst/>
          </a:prstGeom>
          <a:noFill/>
          <a:ln w="9525">
            <a:noFill/>
            <a:miter lim="800000"/>
            <a:headEnd/>
            <a:tailEnd/>
          </a:ln>
        </p:spPr>
        <p:txBody>
          <a:bodyPr>
            <a:spAutoFit/>
          </a:bodyPr>
          <a:lstStyle/>
          <a:p>
            <a:r>
              <a:rPr lang="en-US">
                <a:latin typeface="Calibri" pitchFamily="34" charset="0"/>
              </a:rPr>
              <a:t>75 </a:t>
            </a:r>
          </a:p>
        </p:txBody>
      </p:sp>
      <p:sp>
        <p:nvSpPr>
          <p:cNvPr id="45" name="Oval 44"/>
          <p:cNvSpPr/>
          <p:nvPr/>
        </p:nvSpPr>
        <p:spPr>
          <a:xfrm>
            <a:off x="8636000" y="2362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TextBox 45"/>
          <p:cNvSpPr txBox="1">
            <a:spLocks noChangeArrowheads="1"/>
          </p:cNvSpPr>
          <p:nvPr/>
        </p:nvSpPr>
        <p:spPr bwMode="auto">
          <a:xfrm>
            <a:off x="8839200" y="2438400"/>
            <a:ext cx="609600" cy="369888"/>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47" name="Straight Connector 46"/>
          <p:cNvCxnSpPr>
            <a:stCxn id="37" idx="3"/>
            <a:endCxn id="39" idx="0"/>
          </p:cNvCxnSpPr>
          <p:nvPr/>
        </p:nvCxnSpPr>
        <p:spPr>
          <a:xfrm rot="5400000">
            <a:off x="8560329" y="1101197"/>
            <a:ext cx="371475" cy="626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41" idx="1"/>
          </p:cNvCxnSpPr>
          <p:nvPr/>
        </p:nvCxnSpPr>
        <p:spPr>
          <a:xfrm>
            <a:off x="9448800" y="1295401"/>
            <a:ext cx="626533"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a:endCxn id="45" idx="1"/>
          </p:cNvCxnSpPr>
          <p:nvPr/>
        </p:nvCxnSpPr>
        <p:spPr>
          <a:xfrm rot="16200000" flipH="1">
            <a:off x="8453173" y="2127516"/>
            <a:ext cx="382587" cy="220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43" idx="0"/>
          </p:cNvCxnSpPr>
          <p:nvPr/>
        </p:nvCxnSpPr>
        <p:spPr>
          <a:xfrm rot="5400000">
            <a:off x="10680700" y="2817813"/>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9550400" y="2438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2" name="TextBox 51"/>
          <p:cNvSpPr txBox="1">
            <a:spLocks noChangeArrowheads="1"/>
          </p:cNvSpPr>
          <p:nvPr/>
        </p:nvSpPr>
        <p:spPr bwMode="auto">
          <a:xfrm>
            <a:off x="9753600" y="2514600"/>
            <a:ext cx="609600" cy="369888"/>
          </a:xfrm>
          <a:prstGeom prst="rect">
            <a:avLst/>
          </a:prstGeom>
          <a:noFill/>
          <a:ln w="9525">
            <a:noFill/>
            <a:miter lim="800000"/>
            <a:headEnd/>
            <a:tailEnd/>
          </a:ln>
        </p:spPr>
        <p:txBody>
          <a:bodyPr>
            <a:spAutoFit/>
          </a:bodyPr>
          <a:lstStyle/>
          <a:p>
            <a:r>
              <a:rPr lang="en-US">
                <a:latin typeface="Calibri" pitchFamily="34" charset="0"/>
              </a:rPr>
              <a:t>60</a:t>
            </a:r>
          </a:p>
        </p:txBody>
      </p:sp>
      <p:sp>
        <p:nvSpPr>
          <p:cNvPr id="53" name="Oval 52"/>
          <p:cNvSpPr/>
          <p:nvPr/>
        </p:nvSpPr>
        <p:spPr>
          <a:xfrm>
            <a:off x="10769600" y="2373313"/>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 name="TextBox 53"/>
          <p:cNvSpPr txBox="1">
            <a:spLocks noChangeArrowheads="1"/>
          </p:cNvSpPr>
          <p:nvPr/>
        </p:nvSpPr>
        <p:spPr bwMode="auto">
          <a:xfrm>
            <a:off x="10972800" y="2449514"/>
            <a:ext cx="711200" cy="369887"/>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55" name="Straight Connector 54"/>
          <p:cNvCxnSpPr>
            <a:endCxn id="53" idx="1"/>
          </p:cNvCxnSpPr>
          <p:nvPr/>
        </p:nvCxnSpPr>
        <p:spPr>
          <a:xfrm rot="16200000" flipH="1">
            <a:off x="10560579" y="2114022"/>
            <a:ext cx="384175" cy="2709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51" idx="0"/>
          </p:cNvCxnSpPr>
          <p:nvPr/>
        </p:nvCxnSpPr>
        <p:spPr>
          <a:xfrm rot="5400000">
            <a:off x="9969500" y="20447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7315200" y="2362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extBox 57"/>
          <p:cNvSpPr txBox="1">
            <a:spLocks noChangeArrowheads="1"/>
          </p:cNvSpPr>
          <p:nvPr/>
        </p:nvSpPr>
        <p:spPr bwMode="auto">
          <a:xfrm>
            <a:off x="7518400" y="2438400"/>
            <a:ext cx="609600" cy="369888"/>
          </a:xfrm>
          <a:prstGeom prst="rect">
            <a:avLst/>
          </a:prstGeom>
          <a:noFill/>
          <a:ln w="9525">
            <a:noFill/>
            <a:miter lim="800000"/>
            <a:headEnd/>
            <a:tailEnd/>
          </a:ln>
        </p:spPr>
        <p:txBody>
          <a:bodyPr>
            <a:spAutoFit/>
          </a:bodyPr>
          <a:lstStyle/>
          <a:p>
            <a:r>
              <a:rPr lang="en-US">
                <a:latin typeface="Calibri" pitchFamily="34" charset="0"/>
              </a:rPr>
              <a:t>10 </a:t>
            </a:r>
          </a:p>
        </p:txBody>
      </p:sp>
      <p:cxnSp>
        <p:nvCxnSpPr>
          <p:cNvPr id="59" name="Straight Connector 58"/>
          <p:cNvCxnSpPr>
            <a:endCxn id="57" idx="0"/>
          </p:cNvCxnSpPr>
          <p:nvPr/>
        </p:nvCxnSpPr>
        <p:spPr>
          <a:xfrm rot="5400000">
            <a:off x="7734300" y="19685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8026400" y="32004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1" name="TextBox 60"/>
          <p:cNvSpPr txBox="1">
            <a:spLocks noChangeArrowheads="1"/>
          </p:cNvSpPr>
          <p:nvPr/>
        </p:nvSpPr>
        <p:spPr bwMode="auto">
          <a:xfrm>
            <a:off x="8229600" y="3276600"/>
            <a:ext cx="609600" cy="369888"/>
          </a:xfrm>
          <a:prstGeom prst="rect">
            <a:avLst/>
          </a:prstGeom>
          <a:noFill/>
          <a:ln w="9525">
            <a:noFill/>
            <a:miter lim="800000"/>
            <a:headEnd/>
            <a:tailEnd/>
          </a:ln>
        </p:spPr>
        <p:txBody>
          <a:bodyPr>
            <a:spAutoFit/>
          </a:bodyPr>
          <a:lstStyle/>
          <a:p>
            <a:r>
              <a:rPr lang="en-US">
                <a:latin typeface="Calibri" pitchFamily="34" charset="0"/>
              </a:rPr>
              <a:t>33</a:t>
            </a:r>
          </a:p>
        </p:txBody>
      </p:sp>
      <p:cxnSp>
        <p:nvCxnSpPr>
          <p:cNvPr id="62" name="Straight Connector 61"/>
          <p:cNvCxnSpPr>
            <a:endCxn id="60" idx="0"/>
          </p:cNvCxnSpPr>
          <p:nvPr/>
        </p:nvCxnSpPr>
        <p:spPr>
          <a:xfrm rot="5400000">
            <a:off x="8445500" y="28067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7416800" y="4038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4" name="TextBox 63"/>
          <p:cNvSpPr txBox="1">
            <a:spLocks noChangeArrowheads="1"/>
          </p:cNvSpPr>
          <p:nvPr/>
        </p:nvSpPr>
        <p:spPr bwMode="auto">
          <a:xfrm>
            <a:off x="7620000" y="4114800"/>
            <a:ext cx="609600" cy="369888"/>
          </a:xfrm>
          <a:prstGeom prst="rect">
            <a:avLst/>
          </a:prstGeom>
          <a:noFill/>
          <a:ln w="9525">
            <a:noFill/>
            <a:miter lim="800000"/>
            <a:headEnd/>
            <a:tailEnd/>
          </a:ln>
        </p:spPr>
        <p:txBody>
          <a:bodyPr>
            <a:spAutoFit/>
          </a:bodyPr>
          <a:lstStyle/>
          <a:p>
            <a:r>
              <a:rPr lang="en-US">
                <a:latin typeface="Calibri" pitchFamily="34" charset="0"/>
              </a:rPr>
              <a:t>25</a:t>
            </a:r>
          </a:p>
        </p:txBody>
      </p:sp>
      <p:cxnSp>
        <p:nvCxnSpPr>
          <p:cNvPr id="65" name="Straight Connector 64"/>
          <p:cNvCxnSpPr>
            <a:endCxn id="63" idx="0"/>
          </p:cNvCxnSpPr>
          <p:nvPr/>
        </p:nvCxnSpPr>
        <p:spPr>
          <a:xfrm rot="5400000">
            <a:off x="7835900" y="36449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linds(horizontal)">
                                      <p:cBhvr>
                                        <p:cTn id="10" dur="500"/>
                                        <p:tgtEl>
                                          <p:spTgt spid="38"/>
                                        </p:tgtEl>
                                      </p:cBhvr>
                                    </p:animEffect>
                                  </p:childTnLst>
                                </p:cTn>
                              </p:par>
                              <p:par>
                                <p:cTn id="11" presetID="3" presetClass="entr" presetSubtype="1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blinds(horizontal)">
                                      <p:cBhvr>
                                        <p:cTn id="13" dur="500"/>
                                        <p:tgtEl>
                                          <p:spTgt spid="47"/>
                                        </p:tgtEl>
                                      </p:cBhvr>
                                    </p:animEffect>
                                  </p:childTnLst>
                                </p:cTn>
                              </p:par>
                              <p:par>
                                <p:cTn id="14" presetID="3" presetClass="entr" presetSubtype="1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blinds(horizontal)">
                                      <p:cBhvr>
                                        <p:cTn id="16" dur="500"/>
                                        <p:tgtEl>
                                          <p:spTgt spid="4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blinds(horizontal)">
                                      <p:cBhvr>
                                        <p:cTn id="19" dur="500"/>
                                        <p:tgtEl>
                                          <p:spTgt spid="3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linds(horizontal)">
                                      <p:cBhvr>
                                        <p:cTn id="22" dur="500"/>
                                        <p:tgtEl>
                                          <p:spTgt spid="40"/>
                                        </p:tgtEl>
                                      </p:cBhvr>
                                    </p:animEffect>
                                  </p:childTnLst>
                                </p:cTn>
                              </p:par>
                              <p:par>
                                <p:cTn id="23" presetID="3" presetClass="entr" presetSubtype="1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blinds(horizontal)">
                                      <p:cBhvr>
                                        <p:cTn id="25" dur="500"/>
                                        <p:tgtEl>
                                          <p:spTgt spid="59"/>
                                        </p:tgtEl>
                                      </p:cBhvr>
                                    </p:animEffect>
                                  </p:childTnLst>
                                </p:cTn>
                              </p:par>
                              <p:par>
                                <p:cTn id="26" presetID="3" presetClass="entr" presetSubtype="1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blinds(horizontal)">
                                      <p:cBhvr>
                                        <p:cTn id="28" dur="500"/>
                                        <p:tgtEl>
                                          <p:spTgt spid="4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blinds(horizontal)">
                                      <p:cBhvr>
                                        <p:cTn id="31" dur="500"/>
                                        <p:tgtEl>
                                          <p:spTgt spid="5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blinds(horizontal)">
                                      <p:cBhvr>
                                        <p:cTn id="34" dur="500"/>
                                        <p:tgtEl>
                                          <p:spTgt spid="5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blinds(horizontal)">
                                      <p:cBhvr>
                                        <p:cTn id="37" dur="500"/>
                                        <p:tgtEl>
                                          <p:spTgt spid="4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blinds(horizontal)">
                                      <p:cBhvr>
                                        <p:cTn id="40" dur="500"/>
                                        <p:tgtEl>
                                          <p:spTgt spid="46"/>
                                        </p:tgtEl>
                                      </p:cBhvr>
                                    </p:animEffect>
                                  </p:childTnLst>
                                </p:cTn>
                              </p:par>
                              <p:par>
                                <p:cTn id="41" presetID="3" presetClass="entr" presetSubtype="10"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blinds(horizontal)">
                                      <p:cBhvr>
                                        <p:cTn id="43" dur="500"/>
                                        <p:tgtEl>
                                          <p:spTgt spid="6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blinds(horizontal)">
                                      <p:cBhvr>
                                        <p:cTn id="46" dur="500"/>
                                        <p:tgtEl>
                                          <p:spTgt spid="6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blinds(horizontal)">
                                      <p:cBhvr>
                                        <p:cTn id="49" dur="500"/>
                                        <p:tgtEl>
                                          <p:spTgt spid="61"/>
                                        </p:tgtEl>
                                      </p:cBhvr>
                                    </p:animEffect>
                                  </p:childTnLst>
                                </p:cTn>
                              </p:par>
                              <p:par>
                                <p:cTn id="50" presetID="3" presetClass="entr" presetSubtype="10" fill="hold"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blinds(horizontal)">
                                      <p:cBhvr>
                                        <p:cTn id="52" dur="500"/>
                                        <p:tgtEl>
                                          <p:spTgt spid="65"/>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blinds(horizontal)">
                                      <p:cBhvr>
                                        <p:cTn id="55" dur="500"/>
                                        <p:tgtEl>
                                          <p:spTgt spid="64"/>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blinds(horizontal)">
                                      <p:cBhvr>
                                        <p:cTn id="58" dur="500"/>
                                        <p:tgtEl>
                                          <p:spTgt spid="63"/>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blinds(horizontal)">
                                      <p:cBhvr>
                                        <p:cTn id="61" dur="500"/>
                                        <p:tgtEl>
                                          <p:spTgt spid="41"/>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blinds(horizontal)">
                                      <p:cBhvr>
                                        <p:cTn id="64" dur="500"/>
                                        <p:tgtEl>
                                          <p:spTgt spid="42"/>
                                        </p:tgtEl>
                                      </p:cBhvr>
                                    </p:animEffect>
                                  </p:childTnLst>
                                </p:cTn>
                              </p:par>
                              <p:par>
                                <p:cTn id="65" presetID="3" presetClass="entr" presetSubtype="1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blinds(horizontal)">
                                      <p:cBhvr>
                                        <p:cTn id="67" dur="500"/>
                                        <p:tgtEl>
                                          <p:spTgt spid="56"/>
                                        </p:tgtEl>
                                      </p:cBhvr>
                                    </p:animEffect>
                                  </p:childTnLst>
                                </p:cTn>
                              </p:par>
                              <p:par>
                                <p:cTn id="68" presetID="3" presetClass="entr" presetSubtype="10" fill="hold" nodeType="with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blinds(horizontal)">
                                      <p:cBhvr>
                                        <p:cTn id="70" dur="500"/>
                                        <p:tgtEl>
                                          <p:spTgt spid="55"/>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blinds(horizontal)">
                                      <p:cBhvr>
                                        <p:cTn id="73" dur="500"/>
                                        <p:tgtEl>
                                          <p:spTgt spid="52"/>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blinds(horizontal)">
                                      <p:cBhvr>
                                        <p:cTn id="76" dur="500"/>
                                        <p:tgtEl>
                                          <p:spTgt spid="51"/>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blinds(horizontal)">
                                      <p:cBhvr>
                                        <p:cTn id="79" dur="500"/>
                                        <p:tgtEl>
                                          <p:spTgt spid="54"/>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blinds(horizontal)">
                                      <p:cBhvr>
                                        <p:cTn id="82" dur="500"/>
                                        <p:tgtEl>
                                          <p:spTgt spid="53"/>
                                        </p:tgtEl>
                                      </p:cBhvr>
                                    </p:animEffect>
                                  </p:childTnLst>
                                </p:cTn>
                              </p:par>
                              <p:par>
                                <p:cTn id="83" presetID="3" presetClass="entr" presetSubtype="10" fill="hold" nodeType="with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blinds(horizontal)">
                                      <p:cBhvr>
                                        <p:cTn id="85" dur="500"/>
                                        <p:tgtEl>
                                          <p:spTgt spid="50"/>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blinds(horizontal)">
                                      <p:cBhvr>
                                        <p:cTn id="88" dur="500"/>
                                        <p:tgtEl>
                                          <p:spTgt spid="44"/>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animEffect transition="in" filter="blinds(horizontal)">
                                      <p:cBhvr>
                                        <p:cTn id="9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39" grpId="0" animBg="1"/>
      <p:bldP spid="40" grpId="0"/>
      <p:bldP spid="41" grpId="0" animBg="1"/>
      <p:bldP spid="42" grpId="0"/>
      <p:bldP spid="43" grpId="0" animBg="1"/>
      <p:bldP spid="44" grpId="0"/>
      <p:bldP spid="45" grpId="0" animBg="1"/>
      <p:bldP spid="46" grpId="0"/>
      <p:bldP spid="51" grpId="0" animBg="1"/>
      <p:bldP spid="52" grpId="0"/>
      <p:bldP spid="53" grpId="0" animBg="1"/>
      <p:bldP spid="54" grpId="0"/>
      <p:bldP spid="57" grpId="0" animBg="1"/>
      <p:bldP spid="58" grpId="0"/>
      <p:bldP spid="60" grpId="0" animBg="1"/>
      <p:bldP spid="61" grpId="0"/>
      <p:bldP spid="63" grpId="0" animBg="1"/>
      <p:bldP spid="6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2100" y="152400"/>
            <a:ext cx="10426700" cy="6477000"/>
          </a:xfrm>
        </p:spPr>
        <p:txBody>
          <a:bodyPr rtlCol="0">
            <a:normAutofit/>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In a BST, node to be deleted will have 2 cases</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Node to be deleted will have an empty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and non empty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or an empty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and non empty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.(node having empty left child and empty right child is also considered in this case).</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Node to be deleted is will have non empty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and non empty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Content Placeholder 2"/>
          <p:cNvSpPr>
            <a:spLocks noGrp="1"/>
          </p:cNvSpPr>
          <p:nvPr>
            <p:ph idx="1"/>
          </p:nvPr>
        </p:nvSpPr>
        <p:spPr>
          <a:xfrm>
            <a:off x="1428750" y="152400"/>
            <a:ext cx="10560050" cy="6553200"/>
          </a:xfrm>
        </p:spPr>
        <p:txBody>
          <a:bodyPr/>
          <a:lstStyle/>
          <a:p>
            <a:pPr>
              <a:buFont typeface="Arial" charset="0"/>
              <a:buNone/>
            </a:pPr>
            <a:r>
              <a:rPr lang="en-US" sz="2800" dirty="0" smtClean="0">
                <a:latin typeface="Times New Roman" pitchFamily="18" charset="0"/>
                <a:cs typeface="Times New Roman" pitchFamily="18" charset="0"/>
              </a:rPr>
              <a:t>Case 1: </a:t>
            </a:r>
          </a:p>
          <a:p>
            <a:r>
              <a:rPr lang="en-US" sz="2800" dirty="0" smtClean="0">
                <a:latin typeface="Times New Roman" pitchFamily="18" charset="0"/>
                <a:cs typeface="Times New Roman" pitchFamily="18" charset="0"/>
              </a:rPr>
              <a:t>Simple and straight forward.</a:t>
            </a:r>
          </a:p>
          <a:p>
            <a:r>
              <a:rPr lang="en-US" sz="2800" dirty="0" smtClean="0">
                <a:latin typeface="Times New Roman" pitchFamily="18" charset="0"/>
                <a:cs typeface="Times New Roman" pitchFamily="18" charset="0"/>
              </a:rPr>
              <a:t>Parent of the node to be deleted is made to point to non empty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of the node to be deleted.</a:t>
            </a:r>
          </a:p>
          <a:p>
            <a:r>
              <a:rPr lang="en-US" sz="2800" dirty="0" smtClean="0">
                <a:latin typeface="Times New Roman" pitchFamily="18" charset="0"/>
                <a:cs typeface="Times New Roman" pitchFamily="18" charset="0"/>
              </a:rPr>
              <a:t>Node to be deleted is freed.</a:t>
            </a:r>
          </a:p>
        </p:txBody>
      </p:sp>
      <p:sp>
        <p:nvSpPr>
          <p:cNvPr id="4" name="Oval 3"/>
          <p:cNvSpPr/>
          <p:nvPr/>
        </p:nvSpPr>
        <p:spPr>
          <a:xfrm>
            <a:off x="2032000" y="25796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31" name="TextBox 4"/>
          <p:cNvSpPr txBox="1">
            <a:spLocks noChangeArrowheads="1"/>
          </p:cNvSpPr>
          <p:nvPr/>
        </p:nvSpPr>
        <p:spPr bwMode="auto">
          <a:xfrm>
            <a:off x="2133600" y="2655888"/>
            <a:ext cx="609600" cy="368300"/>
          </a:xfrm>
          <a:prstGeom prst="rect">
            <a:avLst/>
          </a:prstGeom>
          <a:noFill/>
          <a:ln w="9525">
            <a:noFill/>
            <a:miter lim="800000"/>
            <a:headEnd/>
            <a:tailEnd/>
          </a:ln>
        </p:spPr>
        <p:txBody>
          <a:bodyPr>
            <a:spAutoFit/>
          </a:bodyPr>
          <a:lstStyle/>
          <a:p>
            <a:r>
              <a:rPr lang="en-US">
                <a:latin typeface="Calibri" pitchFamily="34" charset="0"/>
              </a:rPr>
              <a:t>50 </a:t>
            </a:r>
          </a:p>
        </p:txBody>
      </p:sp>
      <p:sp>
        <p:nvSpPr>
          <p:cNvPr id="6" name="Oval 5"/>
          <p:cNvSpPr/>
          <p:nvPr/>
        </p:nvSpPr>
        <p:spPr>
          <a:xfrm>
            <a:off x="1117600" y="33416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33" name="TextBox 6"/>
          <p:cNvSpPr txBox="1">
            <a:spLocks noChangeArrowheads="1"/>
          </p:cNvSpPr>
          <p:nvPr/>
        </p:nvSpPr>
        <p:spPr bwMode="auto">
          <a:xfrm>
            <a:off x="1320800" y="3417888"/>
            <a:ext cx="609600" cy="368300"/>
          </a:xfrm>
          <a:prstGeom prst="rect">
            <a:avLst/>
          </a:prstGeom>
          <a:noFill/>
          <a:ln w="9525">
            <a:noFill/>
            <a:miter lim="800000"/>
            <a:headEnd/>
            <a:tailEnd/>
          </a:ln>
        </p:spPr>
        <p:txBody>
          <a:bodyPr>
            <a:spAutoFit/>
          </a:bodyPr>
          <a:lstStyle/>
          <a:p>
            <a:r>
              <a:rPr lang="en-US">
                <a:latin typeface="Calibri" pitchFamily="34" charset="0"/>
              </a:rPr>
              <a:t>20 </a:t>
            </a:r>
          </a:p>
        </p:txBody>
      </p:sp>
      <p:sp>
        <p:nvSpPr>
          <p:cNvPr id="8" name="Oval 7"/>
          <p:cNvSpPr/>
          <p:nvPr/>
        </p:nvSpPr>
        <p:spPr>
          <a:xfrm>
            <a:off x="3048000" y="33416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35" name="TextBox 8"/>
          <p:cNvSpPr txBox="1">
            <a:spLocks noChangeArrowheads="1"/>
          </p:cNvSpPr>
          <p:nvPr/>
        </p:nvSpPr>
        <p:spPr bwMode="auto">
          <a:xfrm>
            <a:off x="3149600" y="3417888"/>
            <a:ext cx="609600" cy="368300"/>
          </a:xfrm>
          <a:prstGeom prst="rect">
            <a:avLst/>
          </a:prstGeom>
          <a:noFill/>
          <a:ln w="9525">
            <a:noFill/>
            <a:miter lim="800000"/>
            <a:headEnd/>
            <a:tailEnd/>
          </a:ln>
        </p:spPr>
        <p:txBody>
          <a:bodyPr>
            <a:spAutoFit/>
          </a:bodyPr>
          <a:lstStyle/>
          <a:p>
            <a:r>
              <a:rPr lang="en-US">
                <a:latin typeface="Calibri" pitchFamily="34" charset="0"/>
              </a:rPr>
              <a:t>70 </a:t>
            </a:r>
          </a:p>
        </p:txBody>
      </p:sp>
      <p:sp>
        <p:nvSpPr>
          <p:cNvPr id="10" name="Oval 9"/>
          <p:cNvSpPr/>
          <p:nvPr/>
        </p:nvSpPr>
        <p:spPr>
          <a:xfrm>
            <a:off x="3352800" y="4953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37" name="TextBox 10"/>
          <p:cNvSpPr txBox="1">
            <a:spLocks noChangeArrowheads="1"/>
          </p:cNvSpPr>
          <p:nvPr/>
        </p:nvSpPr>
        <p:spPr bwMode="auto">
          <a:xfrm>
            <a:off x="3556000" y="5029200"/>
            <a:ext cx="609600" cy="369888"/>
          </a:xfrm>
          <a:prstGeom prst="rect">
            <a:avLst/>
          </a:prstGeom>
          <a:noFill/>
          <a:ln w="9525">
            <a:noFill/>
            <a:miter lim="800000"/>
            <a:headEnd/>
            <a:tailEnd/>
          </a:ln>
        </p:spPr>
        <p:txBody>
          <a:bodyPr>
            <a:spAutoFit/>
          </a:bodyPr>
          <a:lstStyle/>
          <a:p>
            <a:r>
              <a:rPr lang="en-US">
                <a:latin typeface="Calibri" pitchFamily="34" charset="0"/>
              </a:rPr>
              <a:t>75 </a:t>
            </a:r>
          </a:p>
        </p:txBody>
      </p:sp>
      <p:sp>
        <p:nvSpPr>
          <p:cNvPr id="12" name="Oval 11"/>
          <p:cNvSpPr/>
          <p:nvPr/>
        </p:nvSpPr>
        <p:spPr>
          <a:xfrm>
            <a:off x="1524000" y="41036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39" name="TextBox 12"/>
          <p:cNvSpPr txBox="1">
            <a:spLocks noChangeArrowheads="1"/>
          </p:cNvSpPr>
          <p:nvPr/>
        </p:nvSpPr>
        <p:spPr bwMode="auto">
          <a:xfrm>
            <a:off x="1727200" y="4179888"/>
            <a:ext cx="609600" cy="368300"/>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4" name="Straight Connector 13"/>
          <p:cNvCxnSpPr>
            <a:stCxn id="4" idx="3"/>
            <a:endCxn id="6" idx="0"/>
          </p:cNvCxnSpPr>
          <p:nvPr/>
        </p:nvCxnSpPr>
        <p:spPr>
          <a:xfrm rot="5400000">
            <a:off x="1650735" y="2841891"/>
            <a:ext cx="373063" cy="626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2540000" y="3036889"/>
            <a:ext cx="626533"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3733" idx="2"/>
            <a:endCxn id="12" idx="0"/>
          </p:cNvCxnSpPr>
          <p:nvPr/>
        </p:nvCxnSpPr>
        <p:spPr>
          <a:xfrm rot="16200000" flipH="1">
            <a:off x="1619250" y="3792538"/>
            <a:ext cx="3175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3771900" y="45593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641600" y="41798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3745" name="TextBox 18"/>
          <p:cNvSpPr txBox="1">
            <a:spLocks noChangeArrowheads="1"/>
          </p:cNvSpPr>
          <p:nvPr/>
        </p:nvSpPr>
        <p:spPr bwMode="auto">
          <a:xfrm>
            <a:off x="2844800" y="4256088"/>
            <a:ext cx="609600" cy="368300"/>
          </a:xfrm>
          <a:prstGeom prst="rect">
            <a:avLst/>
          </a:prstGeom>
          <a:noFill/>
          <a:ln w="9525">
            <a:noFill/>
            <a:miter lim="800000"/>
            <a:headEnd/>
            <a:tailEnd/>
          </a:ln>
        </p:spPr>
        <p:txBody>
          <a:bodyPr>
            <a:spAutoFit/>
          </a:bodyPr>
          <a:lstStyle/>
          <a:p>
            <a:r>
              <a:rPr lang="en-US">
                <a:latin typeface="Calibri" pitchFamily="34" charset="0"/>
              </a:rPr>
              <a:t>60</a:t>
            </a:r>
          </a:p>
        </p:txBody>
      </p:sp>
      <p:sp>
        <p:nvSpPr>
          <p:cNvPr id="20" name="Oval 19"/>
          <p:cNvSpPr/>
          <p:nvPr/>
        </p:nvSpPr>
        <p:spPr>
          <a:xfrm>
            <a:off x="3860800" y="4114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47" name="TextBox 20"/>
          <p:cNvSpPr txBox="1">
            <a:spLocks noChangeArrowheads="1"/>
          </p:cNvSpPr>
          <p:nvPr/>
        </p:nvSpPr>
        <p:spPr bwMode="auto">
          <a:xfrm>
            <a:off x="4064000" y="4191000"/>
            <a:ext cx="711200" cy="369888"/>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22" name="Straight Connector 21"/>
          <p:cNvCxnSpPr>
            <a:endCxn id="20" idx="1"/>
          </p:cNvCxnSpPr>
          <p:nvPr/>
        </p:nvCxnSpPr>
        <p:spPr>
          <a:xfrm rot="16200000" flipH="1">
            <a:off x="3652573" y="3854716"/>
            <a:ext cx="382587" cy="2709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3060700" y="3786188"/>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812800" y="4953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51" name="TextBox 24"/>
          <p:cNvSpPr txBox="1">
            <a:spLocks noChangeArrowheads="1"/>
          </p:cNvSpPr>
          <p:nvPr/>
        </p:nvSpPr>
        <p:spPr bwMode="auto">
          <a:xfrm>
            <a:off x="1016000" y="5029200"/>
            <a:ext cx="609600" cy="369888"/>
          </a:xfrm>
          <a:prstGeom prst="rect">
            <a:avLst/>
          </a:prstGeom>
          <a:noFill/>
          <a:ln w="9525">
            <a:noFill/>
            <a:miter lim="800000"/>
            <a:headEnd/>
            <a:tailEnd/>
          </a:ln>
        </p:spPr>
        <p:txBody>
          <a:bodyPr>
            <a:spAutoFit/>
          </a:bodyPr>
          <a:lstStyle/>
          <a:p>
            <a:r>
              <a:rPr lang="en-US">
                <a:latin typeface="Calibri" pitchFamily="34" charset="0"/>
              </a:rPr>
              <a:t>25 </a:t>
            </a:r>
          </a:p>
        </p:txBody>
      </p:sp>
      <p:cxnSp>
        <p:nvCxnSpPr>
          <p:cNvPr id="26" name="Straight Connector 25"/>
          <p:cNvCxnSpPr>
            <a:endCxn id="24" idx="0"/>
          </p:cNvCxnSpPr>
          <p:nvPr/>
        </p:nvCxnSpPr>
        <p:spPr>
          <a:xfrm rot="5400000">
            <a:off x="1244600" y="4470400"/>
            <a:ext cx="457200" cy="5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2235200" y="4887913"/>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54" name="TextBox 32"/>
          <p:cNvSpPr txBox="1">
            <a:spLocks noChangeArrowheads="1"/>
          </p:cNvSpPr>
          <p:nvPr/>
        </p:nvSpPr>
        <p:spPr bwMode="auto">
          <a:xfrm>
            <a:off x="2438400" y="4964114"/>
            <a:ext cx="711200" cy="369887"/>
          </a:xfrm>
          <a:prstGeom prst="rect">
            <a:avLst/>
          </a:prstGeom>
          <a:noFill/>
          <a:ln w="9525">
            <a:noFill/>
            <a:miter lim="800000"/>
            <a:headEnd/>
            <a:tailEnd/>
          </a:ln>
        </p:spPr>
        <p:txBody>
          <a:bodyPr>
            <a:spAutoFit/>
          </a:bodyPr>
          <a:lstStyle/>
          <a:p>
            <a:r>
              <a:rPr lang="en-US">
                <a:latin typeface="Calibri" pitchFamily="34" charset="0"/>
              </a:rPr>
              <a:t>40 </a:t>
            </a:r>
          </a:p>
        </p:txBody>
      </p:sp>
      <p:cxnSp>
        <p:nvCxnSpPr>
          <p:cNvPr id="34" name="Straight Connector 33"/>
          <p:cNvCxnSpPr>
            <a:endCxn id="32" idx="1"/>
          </p:cNvCxnSpPr>
          <p:nvPr/>
        </p:nvCxnSpPr>
        <p:spPr>
          <a:xfrm rot="16200000" flipH="1">
            <a:off x="2026179" y="4628622"/>
            <a:ext cx="384175" cy="2709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ight Arrow 34"/>
          <p:cNvSpPr/>
          <p:nvPr/>
        </p:nvSpPr>
        <p:spPr>
          <a:xfrm>
            <a:off x="4876800" y="3962400"/>
            <a:ext cx="1727200"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57" name="TextBox 35"/>
          <p:cNvSpPr txBox="1">
            <a:spLocks noChangeArrowheads="1"/>
          </p:cNvSpPr>
          <p:nvPr/>
        </p:nvSpPr>
        <p:spPr bwMode="auto">
          <a:xfrm>
            <a:off x="4775200" y="3352801"/>
            <a:ext cx="1930400" cy="369332"/>
          </a:xfrm>
          <a:prstGeom prst="rect">
            <a:avLst/>
          </a:prstGeom>
          <a:noFill/>
          <a:ln w="9525">
            <a:noFill/>
            <a:miter lim="800000"/>
            <a:headEnd/>
            <a:tailEnd/>
          </a:ln>
        </p:spPr>
        <p:txBody>
          <a:bodyPr>
            <a:spAutoFit/>
          </a:bodyPr>
          <a:lstStyle/>
          <a:p>
            <a:r>
              <a:rPr lang="en-US">
                <a:latin typeface="Calibri" pitchFamily="34" charset="0"/>
              </a:rPr>
              <a:t>After deleting  20</a:t>
            </a:r>
          </a:p>
        </p:txBody>
      </p:sp>
      <p:sp>
        <p:nvSpPr>
          <p:cNvPr id="37" name="Oval 36"/>
          <p:cNvSpPr/>
          <p:nvPr/>
        </p:nvSpPr>
        <p:spPr>
          <a:xfrm>
            <a:off x="8331200" y="26558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TextBox 37"/>
          <p:cNvSpPr txBox="1">
            <a:spLocks noChangeArrowheads="1"/>
          </p:cNvSpPr>
          <p:nvPr/>
        </p:nvSpPr>
        <p:spPr bwMode="auto">
          <a:xfrm>
            <a:off x="8432800" y="2732088"/>
            <a:ext cx="609600" cy="368300"/>
          </a:xfrm>
          <a:prstGeom prst="rect">
            <a:avLst/>
          </a:prstGeom>
          <a:noFill/>
          <a:ln w="9525">
            <a:noFill/>
            <a:miter lim="800000"/>
            <a:headEnd/>
            <a:tailEnd/>
          </a:ln>
        </p:spPr>
        <p:txBody>
          <a:bodyPr>
            <a:spAutoFit/>
          </a:bodyPr>
          <a:lstStyle/>
          <a:p>
            <a:r>
              <a:rPr lang="en-US">
                <a:latin typeface="Calibri" pitchFamily="34" charset="0"/>
              </a:rPr>
              <a:t>50 </a:t>
            </a:r>
          </a:p>
        </p:txBody>
      </p:sp>
      <p:sp>
        <p:nvSpPr>
          <p:cNvPr id="39" name="Oval 38"/>
          <p:cNvSpPr/>
          <p:nvPr/>
        </p:nvSpPr>
        <p:spPr>
          <a:xfrm>
            <a:off x="9347200" y="34178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TextBox 39"/>
          <p:cNvSpPr txBox="1">
            <a:spLocks noChangeArrowheads="1"/>
          </p:cNvSpPr>
          <p:nvPr/>
        </p:nvSpPr>
        <p:spPr bwMode="auto">
          <a:xfrm>
            <a:off x="9448800" y="3494088"/>
            <a:ext cx="609600" cy="368300"/>
          </a:xfrm>
          <a:prstGeom prst="rect">
            <a:avLst/>
          </a:prstGeom>
          <a:noFill/>
          <a:ln w="9525">
            <a:noFill/>
            <a:miter lim="800000"/>
            <a:headEnd/>
            <a:tailEnd/>
          </a:ln>
        </p:spPr>
        <p:txBody>
          <a:bodyPr>
            <a:spAutoFit/>
          </a:bodyPr>
          <a:lstStyle/>
          <a:p>
            <a:r>
              <a:rPr lang="en-US">
                <a:latin typeface="Calibri" pitchFamily="34" charset="0"/>
              </a:rPr>
              <a:t>70 </a:t>
            </a:r>
          </a:p>
        </p:txBody>
      </p:sp>
      <p:sp>
        <p:nvSpPr>
          <p:cNvPr id="41" name="Oval 40"/>
          <p:cNvSpPr/>
          <p:nvPr/>
        </p:nvSpPr>
        <p:spPr>
          <a:xfrm>
            <a:off x="9652000" y="5029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TextBox 41"/>
          <p:cNvSpPr txBox="1">
            <a:spLocks noChangeArrowheads="1"/>
          </p:cNvSpPr>
          <p:nvPr/>
        </p:nvSpPr>
        <p:spPr bwMode="auto">
          <a:xfrm>
            <a:off x="9855200" y="5105400"/>
            <a:ext cx="609600" cy="369888"/>
          </a:xfrm>
          <a:prstGeom prst="rect">
            <a:avLst/>
          </a:prstGeom>
          <a:noFill/>
          <a:ln w="9525">
            <a:noFill/>
            <a:miter lim="800000"/>
            <a:headEnd/>
            <a:tailEnd/>
          </a:ln>
        </p:spPr>
        <p:txBody>
          <a:bodyPr>
            <a:spAutoFit/>
          </a:bodyPr>
          <a:lstStyle/>
          <a:p>
            <a:r>
              <a:rPr lang="en-US">
                <a:latin typeface="Calibri" pitchFamily="34" charset="0"/>
              </a:rPr>
              <a:t>75 </a:t>
            </a:r>
          </a:p>
        </p:txBody>
      </p:sp>
      <p:sp>
        <p:nvSpPr>
          <p:cNvPr id="43" name="Oval 42"/>
          <p:cNvSpPr/>
          <p:nvPr/>
        </p:nvSpPr>
        <p:spPr>
          <a:xfrm>
            <a:off x="7620000" y="34178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TextBox 43"/>
          <p:cNvSpPr txBox="1">
            <a:spLocks noChangeArrowheads="1"/>
          </p:cNvSpPr>
          <p:nvPr/>
        </p:nvSpPr>
        <p:spPr bwMode="auto">
          <a:xfrm>
            <a:off x="7823200" y="3494088"/>
            <a:ext cx="609600" cy="368300"/>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45" name="Straight Connector 44"/>
          <p:cNvCxnSpPr>
            <a:stCxn id="37" idx="3"/>
          </p:cNvCxnSpPr>
          <p:nvPr/>
        </p:nvCxnSpPr>
        <p:spPr>
          <a:xfrm rot="5400000">
            <a:off x="8096779" y="3076047"/>
            <a:ext cx="384175" cy="321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39" idx="1"/>
          </p:cNvCxnSpPr>
          <p:nvPr/>
        </p:nvCxnSpPr>
        <p:spPr>
          <a:xfrm>
            <a:off x="8839200" y="3113089"/>
            <a:ext cx="626533"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41" idx="0"/>
          </p:cNvCxnSpPr>
          <p:nvPr/>
        </p:nvCxnSpPr>
        <p:spPr>
          <a:xfrm rot="5400000">
            <a:off x="10071100" y="46355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9042400" y="4191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9" name="TextBox 48"/>
          <p:cNvSpPr txBox="1">
            <a:spLocks noChangeArrowheads="1"/>
          </p:cNvSpPr>
          <p:nvPr/>
        </p:nvSpPr>
        <p:spPr bwMode="auto">
          <a:xfrm>
            <a:off x="9245600" y="4267200"/>
            <a:ext cx="609600" cy="369888"/>
          </a:xfrm>
          <a:prstGeom prst="rect">
            <a:avLst/>
          </a:prstGeom>
          <a:noFill/>
          <a:ln w="9525">
            <a:noFill/>
            <a:miter lim="800000"/>
            <a:headEnd/>
            <a:tailEnd/>
          </a:ln>
        </p:spPr>
        <p:txBody>
          <a:bodyPr>
            <a:spAutoFit/>
          </a:bodyPr>
          <a:lstStyle/>
          <a:p>
            <a:r>
              <a:rPr lang="en-US">
                <a:latin typeface="Calibri" pitchFamily="34" charset="0"/>
              </a:rPr>
              <a:t>60</a:t>
            </a:r>
          </a:p>
        </p:txBody>
      </p:sp>
      <p:sp>
        <p:nvSpPr>
          <p:cNvPr id="50" name="Oval 49"/>
          <p:cNvSpPr/>
          <p:nvPr/>
        </p:nvSpPr>
        <p:spPr>
          <a:xfrm>
            <a:off x="10160000" y="4191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TextBox 50"/>
          <p:cNvSpPr txBox="1">
            <a:spLocks noChangeArrowheads="1"/>
          </p:cNvSpPr>
          <p:nvPr/>
        </p:nvSpPr>
        <p:spPr bwMode="auto">
          <a:xfrm>
            <a:off x="10363200" y="4267200"/>
            <a:ext cx="711200" cy="369888"/>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52" name="Straight Connector 51"/>
          <p:cNvCxnSpPr>
            <a:endCxn id="50" idx="1"/>
          </p:cNvCxnSpPr>
          <p:nvPr/>
        </p:nvCxnSpPr>
        <p:spPr>
          <a:xfrm rot="16200000" flipH="1">
            <a:off x="9951773" y="3930915"/>
            <a:ext cx="382587" cy="2709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48" idx="0"/>
          </p:cNvCxnSpPr>
          <p:nvPr/>
        </p:nvCxnSpPr>
        <p:spPr>
          <a:xfrm rot="5400000">
            <a:off x="9347200" y="3987800"/>
            <a:ext cx="304800" cy="10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6908800" y="4114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 name="TextBox 54"/>
          <p:cNvSpPr txBox="1">
            <a:spLocks noChangeArrowheads="1"/>
          </p:cNvSpPr>
          <p:nvPr/>
        </p:nvSpPr>
        <p:spPr bwMode="auto">
          <a:xfrm>
            <a:off x="7112000" y="4191000"/>
            <a:ext cx="609600" cy="369888"/>
          </a:xfrm>
          <a:prstGeom prst="rect">
            <a:avLst/>
          </a:prstGeom>
          <a:noFill/>
          <a:ln w="9525">
            <a:noFill/>
            <a:miter lim="800000"/>
            <a:headEnd/>
            <a:tailEnd/>
          </a:ln>
        </p:spPr>
        <p:txBody>
          <a:bodyPr>
            <a:spAutoFit/>
          </a:bodyPr>
          <a:lstStyle/>
          <a:p>
            <a:r>
              <a:rPr lang="en-US">
                <a:latin typeface="Calibri" pitchFamily="34" charset="0"/>
              </a:rPr>
              <a:t>25 </a:t>
            </a:r>
          </a:p>
        </p:txBody>
      </p:sp>
      <p:cxnSp>
        <p:nvCxnSpPr>
          <p:cNvPr id="56" name="Straight Connector 55"/>
          <p:cNvCxnSpPr/>
          <p:nvPr/>
        </p:nvCxnSpPr>
        <p:spPr>
          <a:xfrm rot="5400000">
            <a:off x="7467600" y="3759200"/>
            <a:ext cx="3048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8128000" y="4114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extBox 57"/>
          <p:cNvSpPr txBox="1">
            <a:spLocks noChangeArrowheads="1"/>
          </p:cNvSpPr>
          <p:nvPr/>
        </p:nvSpPr>
        <p:spPr bwMode="auto">
          <a:xfrm>
            <a:off x="8331200" y="4191000"/>
            <a:ext cx="711200" cy="369888"/>
          </a:xfrm>
          <a:prstGeom prst="rect">
            <a:avLst/>
          </a:prstGeom>
          <a:noFill/>
          <a:ln w="9525">
            <a:noFill/>
            <a:miter lim="800000"/>
            <a:headEnd/>
            <a:tailEnd/>
          </a:ln>
        </p:spPr>
        <p:txBody>
          <a:bodyPr>
            <a:spAutoFit/>
          </a:bodyPr>
          <a:lstStyle/>
          <a:p>
            <a:r>
              <a:rPr lang="en-US">
                <a:latin typeface="Calibri" pitchFamily="34" charset="0"/>
              </a:rPr>
              <a:t>40 </a:t>
            </a:r>
          </a:p>
        </p:txBody>
      </p:sp>
      <p:cxnSp>
        <p:nvCxnSpPr>
          <p:cNvPr id="59" name="Straight Connector 58"/>
          <p:cNvCxnSpPr/>
          <p:nvPr/>
        </p:nvCxnSpPr>
        <p:spPr>
          <a:xfrm rot="16200000" flipH="1">
            <a:off x="8140700" y="39243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linds(horizontal)">
                                      <p:cBhvr>
                                        <p:cTn id="10" dur="500"/>
                                        <p:tgtEl>
                                          <p:spTgt spid="38"/>
                                        </p:tgtEl>
                                      </p:cBhvr>
                                    </p:animEffect>
                                  </p:childTnLst>
                                </p:cTn>
                              </p:par>
                              <p:par>
                                <p:cTn id="11" presetID="3" presetClass="entr" presetSubtype="1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blinds(horizontal)">
                                      <p:cBhvr>
                                        <p:cTn id="13" dur="500"/>
                                        <p:tgtEl>
                                          <p:spTgt spid="4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blinds(horizontal)">
                                      <p:cBhvr>
                                        <p:cTn id="16" dur="500"/>
                                        <p:tgtEl>
                                          <p:spTgt spid="4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blinds(horizontal)">
                                      <p:cBhvr>
                                        <p:cTn id="19" dur="500"/>
                                        <p:tgtEl>
                                          <p:spTgt spid="44"/>
                                        </p:tgtEl>
                                      </p:cBhvr>
                                    </p:animEffect>
                                  </p:childTnLst>
                                </p:cTn>
                              </p:par>
                              <p:par>
                                <p:cTn id="20" presetID="3" presetClass="entr" presetSubtype="1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blinds(horizontal)">
                                      <p:cBhvr>
                                        <p:cTn id="22" dur="500"/>
                                        <p:tgtEl>
                                          <p:spTgt spid="4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blinds(horizontal)">
                                      <p:cBhvr>
                                        <p:cTn id="25" dur="500"/>
                                        <p:tgtEl>
                                          <p:spTgt spid="3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blinds(horizontal)">
                                      <p:cBhvr>
                                        <p:cTn id="28" dur="500"/>
                                        <p:tgtEl>
                                          <p:spTgt spid="40"/>
                                        </p:tgtEl>
                                      </p:cBhvr>
                                    </p:animEffect>
                                  </p:childTnLst>
                                </p:cTn>
                              </p:par>
                              <p:par>
                                <p:cTn id="29" presetID="3" presetClass="entr" presetSubtype="1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blinds(horizontal)">
                                      <p:cBhvr>
                                        <p:cTn id="31" dur="500"/>
                                        <p:tgtEl>
                                          <p:spTgt spid="56"/>
                                        </p:tgtEl>
                                      </p:cBhvr>
                                    </p:animEffect>
                                  </p:childTnLst>
                                </p:cTn>
                              </p:par>
                              <p:par>
                                <p:cTn id="32" presetID="3" presetClass="entr" presetSubtype="10" fill="hold"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blinds(horizontal)">
                                      <p:cBhvr>
                                        <p:cTn id="34" dur="500"/>
                                        <p:tgtEl>
                                          <p:spTgt spid="5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blinds(horizontal)">
                                      <p:cBhvr>
                                        <p:cTn id="37" dur="500"/>
                                        <p:tgtEl>
                                          <p:spTgt spid="5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blinds(horizontal)">
                                      <p:cBhvr>
                                        <p:cTn id="40" dur="500"/>
                                        <p:tgtEl>
                                          <p:spTgt spid="5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blinds(horizontal)">
                                      <p:cBhvr>
                                        <p:cTn id="43" dur="500"/>
                                        <p:tgtEl>
                                          <p:spTgt spid="5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blinds(horizontal)">
                                      <p:cBhvr>
                                        <p:cTn id="46" dur="500"/>
                                        <p:tgtEl>
                                          <p:spTgt spid="58"/>
                                        </p:tgtEl>
                                      </p:cBhvr>
                                    </p:animEffect>
                                  </p:childTnLst>
                                </p:cTn>
                              </p:par>
                              <p:par>
                                <p:cTn id="47" presetID="3" presetClass="entr" presetSubtype="1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blinds(horizontal)">
                                      <p:cBhvr>
                                        <p:cTn id="49" dur="500"/>
                                        <p:tgtEl>
                                          <p:spTgt spid="53"/>
                                        </p:tgtEl>
                                      </p:cBhvr>
                                    </p:animEffect>
                                  </p:childTnLst>
                                </p:cTn>
                              </p:par>
                              <p:par>
                                <p:cTn id="50" presetID="3" presetClass="entr" presetSubtype="1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blinds(horizontal)">
                                      <p:cBhvr>
                                        <p:cTn id="52" dur="500"/>
                                        <p:tgtEl>
                                          <p:spTgt spid="5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blinds(horizontal)">
                                      <p:cBhvr>
                                        <p:cTn id="55" dur="500"/>
                                        <p:tgtEl>
                                          <p:spTgt spid="4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blinds(horizontal)">
                                      <p:cBhvr>
                                        <p:cTn id="58" dur="500"/>
                                        <p:tgtEl>
                                          <p:spTgt spid="4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blinds(horizontal)">
                                      <p:cBhvr>
                                        <p:cTn id="61" dur="500"/>
                                        <p:tgtEl>
                                          <p:spTgt spid="50"/>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blinds(horizontal)">
                                      <p:cBhvr>
                                        <p:cTn id="64" dur="500"/>
                                        <p:tgtEl>
                                          <p:spTgt spid="51"/>
                                        </p:tgtEl>
                                      </p:cBhvr>
                                    </p:animEffect>
                                  </p:childTnLst>
                                </p:cTn>
                              </p:par>
                              <p:par>
                                <p:cTn id="65" presetID="3" presetClass="entr" presetSubtype="10"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blinds(horizontal)">
                                      <p:cBhvr>
                                        <p:cTn id="67" dur="500"/>
                                        <p:tgtEl>
                                          <p:spTgt spid="47"/>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blinds(horizontal)">
                                      <p:cBhvr>
                                        <p:cTn id="70" dur="500"/>
                                        <p:tgtEl>
                                          <p:spTgt spid="42"/>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blinds(horizontal)">
                                      <p:cBhvr>
                                        <p:cTn id="7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39" grpId="0" animBg="1"/>
      <p:bldP spid="40" grpId="0"/>
      <p:bldP spid="41" grpId="0" animBg="1"/>
      <p:bldP spid="42" grpId="0"/>
      <p:bldP spid="43" grpId="0" animBg="1"/>
      <p:bldP spid="44" grpId="0"/>
      <p:bldP spid="48" grpId="0" animBg="1"/>
      <p:bldP spid="49" grpId="0"/>
      <p:bldP spid="50" grpId="0" animBg="1"/>
      <p:bldP spid="51" grpId="0"/>
      <p:bldP spid="54" grpId="0" animBg="1"/>
      <p:bldP spid="55" grpId="0"/>
      <p:bldP spid="57" grpId="0" animBg="1"/>
      <p:bldP spid="5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Content Placeholder 2"/>
          <p:cNvSpPr>
            <a:spLocks noGrp="1"/>
          </p:cNvSpPr>
          <p:nvPr>
            <p:ph idx="1"/>
          </p:nvPr>
        </p:nvSpPr>
        <p:spPr>
          <a:xfrm>
            <a:off x="1390650" y="152400"/>
            <a:ext cx="10496550" cy="6705600"/>
          </a:xfrm>
        </p:spPr>
        <p:txBody>
          <a:bodyPr/>
          <a:lstStyle/>
          <a:p>
            <a:pPr>
              <a:buFont typeface="Arial" charset="0"/>
              <a:buNone/>
            </a:pPr>
            <a:r>
              <a:rPr lang="en-US" sz="2800" dirty="0" smtClean="0">
                <a:latin typeface="Times New Roman" pitchFamily="18" charset="0"/>
                <a:cs typeface="Times New Roman" pitchFamily="18" charset="0"/>
              </a:rPr>
              <a:t>Case 2:</a:t>
            </a:r>
          </a:p>
          <a:p>
            <a:r>
              <a:rPr lang="en-US" sz="2800" dirty="0" smtClean="0">
                <a:latin typeface="Times New Roman" pitchFamily="18" charset="0"/>
                <a:cs typeface="Times New Roman" pitchFamily="18" charset="0"/>
              </a:rPr>
              <a:t>First move one step right of the node to be deleted.</a:t>
            </a:r>
          </a:p>
          <a:p>
            <a:r>
              <a:rPr lang="en-US" sz="2800" dirty="0" smtClean="0">
                <a:latin typeface="Times New Roman" pitchFamily="18" charset="0"/>
                <a:cs typeface="Times New Roman" pitchFamily="18" charset="0"/>
              </a:rPr>
              <a:t>Then move to the extreme left of the node just visited in the first step.</a:t>
            </a:r>
          </a:p>
          <a:p>
            <a:r>
              <a:rPr lang="en-US" sz="2800" dirty="0" smtClean="0">
                <a:latin typeface="Times New Roman" pitchFamily="18" charset="0"/>
                <a:cs typeface="Times New Roman" pitchFamily="18" charset="0"/>
              </a:rPr>
              <a:t>Then left link of the extreme left node visited is made point to the left sub tree of the node to be deleted.</a:t>
            </a:r>
          </a:p>
          <a:p>
            <a:r>
              <a:rPr lang="en-US" sz="2800" dirty="0" smtClean="0">
                <a:latin typeface="Times New Roman" pitchFamily="18" charset="0"/>
                <a:cs typeface="Times New Roman" pitchFamily="18" charset="0"/>
              </a:rPr>
              <a:t>Finally parent of the node to be deleted is made to point to the node visited in first step.</a:t>
            </a:r>
          </a:p>
          <a:p>
            <a:r>
              <a:rPr lang="en-US" sz="2800" dirty="0" smtClean="0">
                <a:latin typeface="Times New Roman" pitchFamily="18" charset="0"/>
                <a:cs typeface="Times New Roman" pitchFamily="18" charset="0"/>
              </a:rPr>
              <a:t>The node to be deleted is freed.</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Content Placeholder 2"/>
          <p:cNvSpPr>
            <a:spLocks noGrp="1"/>
          </p:cNvSpPr>
          <p:nvPr>
            <p:ph idx="1"/>
          </p:nvPr>
        </p:nvSpPr>
        <p:spPr>
          <a:xfrm>
            <a:off x="203200" y="152400"/>
            <a:ext cx="11785600" cy="6553200"/>
          </a:xfrm>
        </p:spPr>
        <p:txBody>
          <a:bodyPr/>
          <a:lstStyle/>
          <a:p>
            <a:pPr>
              <a:buFont typeface="Arial" charset="0"/>
              <a:buNone/>
            </a:pPr>
            <a:r>
              <a:rPr lang="en-US" sz="2800" u="sng" smtClean="0">
                <a:latin typeface="Times New Roman" pitchFamily="18" charset="0"/>
                <a:cs typeface="Times New Roman" pitchFamily="18" charset="0"/>
              </a:rPr>
              <a:t>After deleting node with item 30</a:t>
            </a:r>
          </a:p>
        </p:txBody>
      </p:sp>
      <p:sp>
        <p:nvSpPr>
          <p:cNvPr id="4" name="Oval 3"/>
          <p:cNvSpPr/>
          <p:nvPr/>
        </p:nvSpPr>
        <p:spPr>
          <a:xfrm>
            <a:off x="2032000" y="1447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79" name="TextBox 4"/>
          <p:cNvSpPr txBox="1">
            <a:spLocks noChangeArrowheads="1"/>
          </p:cNvSpPr>
          <p:nvPr/>
        </p:nvSpPr>
        <p:spPr bwMode="auto">
          <a:xfrm>
            <a:off x="2133600" y="1524000"/>
            <a:ext cx="609600" cy="369888"/>
          </a:xfrm>
          <a:prstGeom prst="rect">
            <a:avLst/>
          </a:prstGeom>
          <a:noFill/>
          <a:ln w="9525">
            <a:noFill/>
            <a:miter lim="800000"/>
            <a:headEnd/>
            <a:tailEnd/>
          </a:ln>
        </p:spPr>
        <p:txBody>
          <a:bodyPr>
            <a:spAutoFit/>
          </a:bodyPr>
          <a:lstStyle/>
          <a:p>
            <a:r>
              <a:rPr lang="en-US">
                <a:latin typeface="Calibri" pitchFamily="34" charset="0"/>
              </a:rPr>
              <a:t>50 </a:t>
            </a:r>
          </a:p>
        </p:txBody>
      </p:sp>
      <p:sp>
        <p:nvSpPr>
          <p:cNvPr id="6" name="Oval 5"/>
          <p:cNvSpPr/>
          <p:nvPr/>
        </p:nvSpPr>
        <p:spPr>
          <a:xfrm>
            <a:off x="1117600" y="2209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81" name="TextBox 6"/>
          <p:cNvSpPr txBox="1">
            <a:spLocks noChangeArrowheads="1"/>
          </p:cNvSpPr>
          <p:nvPr/>
        </p:nvSpPr>
        <p:spPr bwMode="auto">
          <a:xfrm>
            <a:off x="1320800" y="2286000"/>
            <a:ext cx="609600" cy="369888"/>
          </a:xfrm>
          <a:prstGeom prst="rect">
            <a:avLst/>
          </a:prstGeom>
          <a:noFill/>
          <a:ln w="9525">
            <a:noFill/>
            <a:miter lim="800000"/>
            <a:headEnd/>
            <a:tailEnd/>
          </a:ln>
        </p:spPr>
        <p:txBody>
          <a:bodyPr>
            <a:spAutoFit/>
          </a:bodyPr>
          <a:lstStyle/>
          <a:p>
            <a:r>
              <a:rPr lang="en-US">
                <a:latin typeface="Calibri" pitchFamily="34" charset="0"/>
              </a:rPr>
              <a:t>20 </a:t>
            </a:r>
          </a:p>
        </p:txBody>
      </p:sp>
      <p:sp>
        <p:nvSpPr>
          <p:cNvPr id="8" name="Oval 7"/>
          <p:cNvSpPr/>
          <p:nvPr/>
        </p:nvSpPr>
        <p:spPr>
          <a:xfrm>
            <a:off x="3048000" y="2209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83" name="TextBox 8"/>
          <p:cNvSpPr txBox="1">
            <a:spLocks noChangeArrowheads="1"/>
          </p:cNvSpPr>
          <p:nvPr/>
        </p:nvSpPr>
        <p:spPr bwMode="auto">
          <a:xfrm>
            <a:off x="3149600" y="2286000"/>
            <a:ext cx="609600" cy="369888"/>
          </a:xfrm>
          <a:prstGeom prst="rect">
            <a:avLst/>
          </a:prstGeom>
          <a:noFill/>
          <a:ln w="9525">
            <a:noFill/>
            <a:miter lim="800000"/>
            <a:headEnd/>
            <a:tailEnd/>
          </a:ln>
        </p:spPr>
        <p:txBody>
          <a:bodyPr>
            <a:spAutoFit/>
          </a:bodyPr>
          <a:lstStyle/>
          <a:p>
            <a:r>
              <a:rPr lang="en-US">
                <a:latin typeface="Calibri" pitchFamily="34" charset="0"/>
              </a:rPr>
              <a:t>70 </a:t>
            </a:r>
          </a:p>
        </p:txBody>
      </p:sp>
      <p:sp>
        <p:nvSpPr>
          <p:cNvPr id="10" name="Oval 9"/>
          <p:cNvSpPr/>
          <p:nvPr/>
        </p:nvSpPr>
        <p:spPr>
          <a:xfrm>
            <a:off x="3352800" y="3821113"/>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85" name="TextBox 10"/>
          <p:cNvSpPr txBox="1">
            <a:spLocks noChangeArrowheads="1"/>
          </p:cNvSpPr>
          <p:nvPr/>
        </p:nvSpPr>
        <p:spPr bwMode="auto">
          <a:xfrm>
            <a:off x="3556000" y="3897314"/>
            <a:ext cx="609600" cy="369887"/>
          </a:xfrm>
          <a:prstGeom prst="rect">
            <a:avLst/>
          </a:prstGeom>
          <a:noFill/>
          <a:ln w="9525">
            <a:noFill/>
            <a:miter lim="800000"/>
            <a:headEnd/>
            <a:tailEnd/>
          </a:ln>
        </p:spPr>
        <p:txBody>
          <a:bodyPr>
            <a:spAutoFit/>
          </a:bodyPr>
          <a:lstStyle/>
          <a:p>
            <a:r>
              <a:rPr lang="en-US">
                <a:latin typeface="Calibri" pitchFamily="34" charset="0"/>
              </a:rPr>
              <a:t>75 </a:t>
            </a:r>
          </a:p>
        </p:txBody>
      </p:sp>
      <p:sp>
        <p:nvSpPr>
          <p:cNvPr id="12" name="Oval 11"/>
          <p:cNvSpPr/>
          <p:nvPr/>
        </p:nvSpPr>
        <p:spPr>
          <a:xfrm>
            <a:off x="1727200" y="2971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87" name="TextBox 12"/>
          <p:cNvSpPr txBox="1">
            <a:spLocks noChangeArrowheads="1"/>
          </p:cNvSpPr>
          <p:nvPr/>
        </p:nvSpPr>
        <p:spPr bwMode="auto">
          <a:xfrm>
            <a:off x="1930400" y="3048000"/>
            <a:ext cx="6096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4" name="Straight Connector 13"/>
          <p:cNvCxnSpPr>
            <a:stCxn id="4" idx="3"/>
            <a:endCxn id="6" idx="0"/>
          </p:cNvCxnSpPr>
          <p:nvPr/>
        </p:nvCxnSpPr>
        <p:spPr>
          <a:xfrm rot="5400000">
            <a:off x="1651529" y="1710797"/>
            <a:ext cx="371475" cy="626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2540000" y="1905001"/>
            <a:ext cx="626533"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5781" idx="2"/>
            <a:endCxn id="12" idx="1"/>
          </p:cNvCxnSpPr>
          <p:nvPr/>
        </p:nvCxnSpPr>
        <p:spPr>
          <a:xfrm rot="16200000" flipH="1">
            <a:off x="1544373" y="2737116"/>
            <a:ext cx="382587" cy="220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3771900" y="3427413"/>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641600" y="3048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5793" name="TextBox 18"/>
          <p:cNvSpPr txBox="1">
            <a:spLocks noChangeArrowheads="1"/>
          </p:cNvSpPr>
          <p:nvPr/>
        </p:nvSpPr>
        <p:spPr bwMode="auto">
          <a:xfrm>
            <a:off x="2844800" y="3124200"/>
            <a:ext cx="609600" cy="369888"/>
          </a:xfrm>
          <a:prstGeom prst="rect">
            <a:avLst/>
          </a:prstGeom>
          <a:noFill/>
          <a:ln w="9525">
            <a:noFill/>
            <a:miter lim="800000"/>
            <a:headEnd/>
            <a:tailEnd/>
          </a:ln>
        </p:spPr>
        <p:txBody>
          <a:bodyPr>
            <a:spAutoFit/>
          </a:bodyPr>
          <a:lstStyle/>
          <a:p>
            <a:r>
              <a:rPr lang="en-US">
                <a:latin typeface="Calibri" pitchFamily="34" charset="0"/>
              </a:rPr>
              <a:t>60</a:t>
            </a:r>
          </a:p>
        </p:txBody>
      </p:sp>
      <p:sp>
        <p:nvSpPr>
          <p:cNvPr id="20" name="Oval 19"/>
          <p:cNvSpPr/>
          <p:nvPr/>
        </p:nvSpPr>
        <p:spPr>
          <a:xfrm>
            <a:off x="3860800" y="2982913"/>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95" name="TextBox 20"/>
          <p:cNvSpPr txBox="1">
            <a:spLocks noChangeArrowheads="1"/>
          </p:cNvSpPr>
          <p:nvPr/>
        </p:nvSpPr>
        <p:spPr bwMode="auto">
          <a:xfrm>
            <a:off x="4064000" y="3059114"/>
            <a:ext cx="711200" cy="369887"/>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22" name="Straight Connector 21"/>
          <p:cNvCxnSpPr>
            <a:endCxn id="20" idx="1"/>
          </p:cNvCxnSpPr>
          <p:nvPr/>
        </p:nvCxnSpPr>
        <p:spPr>
          <a:xfrm rot="16200000" flipH="1">
            <a:off x="3651779" y="2723622"/>
            <a:ext cx="384175" cy="2709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3060700" y="26543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06400" y="2971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99" name="TextBox 24"/>
          <p:cNvSpPr txBox="1">
            <a:spLocks noChangeArrowheads="1"/>
          </p:cNvSpPr>
          <p:nvPr/>
        </p:nvSpPr>
        <p:spPr bwMode="auto">
          <a:xfrm>
            <a:off x="609600" y="3048000"/>
            <a:ext cx="609600" cy="369888"/>
          </a:xfrm>
          <a:prstGeom prst="rect">
            <a:avLst/>
          </a:prstGeom>
          <a:noFill/>
          <a:ln w="9525">
            <a:noFill/>
            <a:miter lim="800000"/>
            <a:headEnd/>
            <a:tailEnd/>
          </a:ln>
        </p:spPr>
        <p:txBody>
          <a:bodyPr>
            <a:spAutoFit/>
          </a:bodyPr>
          <a:lstStyle/>
          <a:p>
            <a:r>
              <a:rPr lang="en-US">
                <a:latin typeface="Calibri" pitchFamily="34" charset="0"/>
              </a:rPr>
              <a:t>10 </a:t>
            </a:r>
          </a:p>
        </p:txBody>
      </p:sp>
      <p:cxnSp>
        <p:nvCxnSpPr>
          <p:cNvPr id="26" name="Straight Connector 25"/>
          <p:cNvCxnSpPr>
            <a:endCxn id="24" idx="0"/>
          </p:cNvCxnSpPr>
          <p:nvPr/>
        </p:nvCxnSpPr>
        <p:spPr>
          <a:xfrm rot="5400000">
            <a:off x="825500" y="25781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117600" y="3810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5802" name="TextBox 27"/>
          <p:cNvSpPr txBox="1">
            <a:spLocks noChangeArrowheads="1"/>
          </p:cNvSpPr>
          <p:nvPr/>
        </p:nvSpPr>
        <p:spPr bwMode="auto">
          <a:xfrm>
            <a:off x="1320800" y="3886200"/>
            <a:ext cx="609600" cy="369888"/>
          </a:xfrm>
          <a:prstGeom prst="rect">
            <a:avLst/>
          </a:prstGeom>
          <a:noFill/>
          <a:ln w="9525">
            <a:noFill/>
            <a:miter lim="800000"/>
            <a:headEnd/>
            <a:tailEnd/>
          </a:ln>
        </p:spPr>
        <p:txBody>
          <a:bodyPr>
            <a:spAutoFit/>
          </a:bodyPr>
          <a:lstStyle/>
          <a:p>
            <a:r>
              <a:rPr lang="en-US">
                <a:latin typeface="Calibri" pitchFamily="34" charset="0"/>
              </a:rPr>
              <a:t>25</a:t>
            </a:r>
          </a:p>
        </p:txBody>
      </p:sp>
      <p:sp>
        <p:nvSpPr>
          <p:cNvPr id="29" name="Oval 28"/>
          <p:cNvSpPr/>
          <p:nvPr/>
        </p:nvSpPr>
        <p:spPr>
          <a:xfrm>
            <a:off x="2336800" y="3744913"/>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804" name="TextBox 29"/>
          <p:cNvSpPr txBox="1">
            <a:spLocks noChangeArrowheads="1"/>
          </p:cNvSpPr>
          <p:nvPr/>
        </p:nvSpPr>
        <p:spPr bwMode="auto">
          <a:xfrm>
            <a:off x="2540000" y="3821113"/>
            <a:ext cx="711200" cy="369887"/>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31" name="Straight Connector 30"/>
          <p:cNvCxnSpPr>
            <a:endCxn id="29" idx="1"/>
          </p:cNvCxnSpPr>
          <p:nvPr/>
        </p:nvCxnSpPr>
        <p:spPr>
          <a:xfrm rot="16200000" flipH="1">
            <a:off x="2127779" y="3485622"/>
            <a:ext cx="384175" cy="2709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27" idx="0"/>
          </p:cNvCxnSpPr>
          <p:nvPr/>
        </p:nvCxnSpPr>
        <p:spPr>
          <a:xfrm rot="5400000">
            <a:off x="1536700" y="34163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727200" y="4572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808" name="TextBox 33"/>
          <p:cNvSpPr txBox="1">
            <a:spLocks noChangeArrowheads="1"/>
          </p:cNvSpPr>
          <p:nvPr/>
        </p:nvSpPr>
        <p:spPr bwMode="auto">
          <a:xfrm>
            <a:off x="1930400" y="4648200"/>
            <a:ext cx="609600" cy="369888"/>
          </a:xfrm>
          <a:prstGeom prst="rect">
            <a:avLst/>
          </a:prstGeom>
          <a:noFill/>
          <a:ln w="9525">
            <a:noFill/>
            <a:miter lim="800000"/>
            <a:headEnd/>
            <a:tailEnd/>
          </a:ln>
        </p:spPr>
        <p:txBody>
          <a:bodyPr>
            <a:spAutoFit/>
          </a:bodyPr>
          <a:lstStyle/>
          <a:p>
            <a:r>
              <a:rPr lang="en-US">
                <a:latin typeface="Calibri" pitchFamily="34" charset="0"/>
              </a:rPr>
              <a:t>33 </a:t>
            </a:r>
          </a:p>
        </p:txBody>
      </p:sp>
      <p:cxnSp>
        <p:nvCxnSpPr>
          <p:cNvPr id="35" name="Straight Connector 34"/>
          <p:cNvCxnSpPr>
            <a:endCxn id="33" idx="0"/>
          </p:cNvCxnSpPr>
          <p:nvPr/>
        </p:nvCxnSpPr>
        <p:spPr>
          <a:xfrm rot="5400000">
            <a:off x="2146300" y="41783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ight Arrow 35"/>
          <p:cNvSpPr/>
          <p:nvPr/>
        </p:nvSpPr>
        <p:spPr>
          <a:xfrm>
            <a:off x="5181600" y="2590800"/>
            <a:ext cx="1625600"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Oval 36"/>
          <p:cNvSpPr/>
          <p:nvPr/>
        </p:nvSpPr>
        <p:spPr>
          <a:xfrm>
            <a:off x="8839200" y="1447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TextBox 37"/>
          <p:cNvSpPr txBox="1">
            <a:spLocks noChangeArrowheads="1"/>
          </p:cNvSpPr>
          <p:nvPr/>
        </p:nvSpPr>
        <p:spPr bwMode="auto">
          <a:xfrm>
            <a:off x="8940800" y="1524000"/>
            <a:ext cx="609600" cy="369888"/>
          </a:xfrm>
          <a:prstGeom prst="rect">
            <a:avLst/>
          </a:prstGeom>
          <a:noFill/>
          <a:ln w="9525">
            <a:noFill/>
            <a:miter lim="800000"/>
            <a:headEnd/>
            <a:tailEnd/>
          </a:ln>
        </p:spPr>
        <p:txBody>
          <a:bodyPr>
            <a:spAutoFit/>
          </a:bodyPr>
          <a:lstStyle/>
          <a:p>
            <a:r>
              <a:rPr lang="en-US">
                <a:latin typeface="Calibri" pitchFamily="34" charset="0"/>
              </a:rPr>
              <a:t>50 </a:t>
            </a:r>
          </a:p>
        </p:txBody>
      </p:sp>
      <p:sp>
        <p:nvSpPr>
          <p:cNvPr id="39" name="Oval 38"/>
          <p:cNvSpPr/>
          <p:nvPr/>
        </p:nvSpPr>
        <p:spPr>
          <a:xfrm>
            <a:off x="7924800" y="2209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TextBox 39"/>
          <p:cNvSpPr txBox="1">
            <a:spLocks noChangeArrowheads="1"/>
          </p:cNvSpPr>
          <p:nvPr/>
        </p:nvSpPr>
        <p:spPr bwMode="auto">
          <a:xfrm>
            <a:off x="8128000" y="2286000"/>
            <a:ext cx="609600" cy="369888"/>
          </a:xfrm>
          <a:prstGeom prst="rect">
            <a:avLst/>
          </a:prstGeom>
          <a:noFill/>
          <a:ln w="9525">
            <a:noFill/>
            <a:miter lim="800000"/>
            <a:headEnd/>
            <a:tailEnd/>
          </a:ln>
        </p:spPr>
        <p:txBody>
          <a:bodyPr>
            <a:spAutoFit/>
          </a:bodyPr>
          <a:lstStyle/>
          <a:p>
            <a:r>
              <a:rPr lang="en-US">
                <a:latin typeface="Calibri" pitchFamily="34" charset="0"/>
              </a:rPr>
              <a:t>20 </a:t>
            </a:r>
          </a:p>
        </p:txBody>
      </p:sp>
      <p:sp>
        <p:nvSpPr>
          <p:cNvPr id="41" name="Oval 40"/>
          <p:cNvSpPr/>
          <p:nvPr/>
        </p:nvSpPr>
        <p:spPr>
          <a:xfrm>
            <a:off x="9855200" y="2209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TextBox 41"/>
          <p:cNvSpPr txBox="1">
            <a:spLocks noChangeArrowheads="1"/>
          </p:cNvSpPr>
          <p:nvPr/>
        </p:nvSpPr>
        <p:spPr bwMode="auto">
          <a:xfrm>
            <a:off x="9956800" y="2286000"/>
            <a:ext cx="609600" cy="369888"/>
          </a:xfrm>
          <a:prstGeom prst="rect">
            <a:avLst/>
          </a:prstGeom>
          <a:noFill/>
          <a:ln w="9525">
            <a:noFill/>
            <a:miter lim="800000"/>
            <a:headEnd/>
            <a:tailEnd/>
          </a:ln>
        </p:spPr>
        <p:txBody>
          <a:bodyPr>
            <a:spAutoFit/>
          </a:bodyPr>
          <a:lstStyle/>
          <a:p>
            <a:r>
              <a:rPr lang="en-US">
                <a:latin typeface="Calibri" pitchFamily="34" charset="0"/>
              </a:rPr>
              <a:t>70 </a:t>
            </a:r>
          </a:p>
        </p:txBody>
      </p:sp>
      <p:sp>
        <p:nvSpPr>
          <p:cNvPr id="43" name="Oval 42"/>
          <p:cNvSpPr/>
          <p:nvPr/>
        </p:nvSpPr>
        <p:spPr>
          <a:xfrm>
            <a:off x="10160000" y="3821113"/>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TextBox 43"/>
          <p:cNvSpPr txBox="1">
            <a:spLocks noChangeArrowheads="1"/>
          </p:cNvSpPr>
          <p:nvPr/>
        </p:nvSpPr>
        <p:spPr bwMode="auto">
          <a:xfrm>
            <a:off x="10363200" y="3897314"/>
            <a:ext cx="609600" cy="369887"/>
          </a:xfrm>
          <a:prstGeom prst="rect">
            <a:avLst/>
          </a:prstGeom>
          <a:noFill/>
          <a:ln w="9525">
            <a:noFill/>
            <a:miter lim="800000"/>
            <a:headEnd/>
            <a:tailEnd/>
          </a:ln>
        </p:spPr>
        <p:txBody>
          <a:bodyPr>
            <a:spAutoFit/>
          </a:bodyPr>
          <a:lstStyle/>
          <a:p>
            <a:r>
              <a:rPr lang="en-US">
                <a:latin typeface="Calibri" pitchFamily="34" charset="0"/>
              </a:rPr>
              <a:t>75 </a:t>
            </a:r>
          </a:p>
        </p:txBody>
      </p:sp>
      <p:cxnSp>
        <p:nvCxnSpPr>
          <p:cNvPr id="47" name="Straight Connector 46"/>
          <p:cNvCxnSpPr>
            <a:stCxn id="37" idx="3"/>
            <a:endCxn id="39" idx="0"/>
          </p:cNvCxnSpPr>
          <p:nvPr/>
        </p:nvCxnSpPr>
        <p:spPr>
          <a:xfrm rot="5400000">
            <a:off x="8458729" y="1710797"/>
            <a:ext cx="371475" cy="626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41" idx="1"/>
          </p:cNvCxnSpPr>
          <p:nvPr/>
        </p:nvCxnSpPr>
        <p:spPr>
          <a:xfrm>
            <a:off x="9347200" y="1905001"/>
            <a:ext cx="626533"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rot="16200000" flipH="1">
            <a:off x="8351573" y="2737116"/>
            <a:ext cx="382587" cy="220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43" idx="0"/>
          </p:cNvCxnSpPr>
          <p:nvPr/>
        </p:nvCxnSpPr>
        <p:spPr>
          <a:xfrm rot="5400000">
            <a:off x="10579100" y="3427413"/>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9448800" y="3048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2" name="TextBox 51"/>
          <p:cNvSpPr txBox="1">
            <a:spLocks noChangeArrowheads="1"/>
          </p:cNvSpPr>
          <p:nvPr/>
        </p:nvSpPr>
        <p:spPr bwMode="auto">
          <a:xfrm>
            <a:off x="9652000" y="3124200"/>
            <a:ext cx="609600" cy="369888"/>
          </a:xfrm>
          <a:prstGeom prst="rect">
            <a:avLst/>
          </a:prstGeom>
          <a:noFill/>
          <a:ln w="9525">
            <a:noFill/>
            <a:miter lim="800000"/>
            <a:headEnd/>
            <a:tailEnd/>
          </a:ln>
        </p:spPr>
        <p:txBody>
          <a:bodyPr>
            <a:spAutoFit/>
          </a:bodyPr>
          <a:lstStyle/>
          <a:p>
            <a:r>
              <a:rPr lang="en-US">
                <a:latin typeface="Calibri" pitchFamily="34" charset="0"/>
              </a:rPr>
              <a:t>60</a:t>
            </a:r>
          </a:p>
        </p:txBody>
      </p:sp>
      <p:sp>
        <p:nvSpPr>
          <p:cNvPr id="53" name="Oval 52"/>
          <p:cNvSpPr/>
          <p:nvPr/>
        </p:nvSpPr>
        <p:spPr>
          <a:xfrm>
            <a:off x="10668000" y="2982913"/>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 name="TextBox 53"/>
          <p:cNvSpPr txBox="1">
            <a:spLocks noChangeArrowheads="1"/>
          </p:cNvSpPr>
          <p:nvPr/>
        </p:nvSpPr>
        <p:spPr bwMode="auto">
          <a:xfrm>
            <a:off x="10871200" y="3059114"/>
            <a:ext cx="711200" cy="369887"/>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55" name="Straight Connector 54"/>
          <p:cNvCxnSpPr>
            <a:endCxn id="53" idx="1"/>
          </p:cNvCxnSpPr>
          <p:nvPr/>
        </p:nvCxnSpPr>
        <p:spPr>
          <a:xfrm rot="16200000" flipH="1">
            <a:off x="10458979" y="2723622"/>
            <a:ext cx="384175" cy="2709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51" idx="0"/>
          </p:cNvCxnSpPr>
          <p:nvPr/>
        </p:nvCxnSpPr>
        <p:spPr>
          <a:xfrm rot="5400000">
            <a:off x="9867900" y="26543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7213600" y="29718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extBox 57"/>
          <p:cNvSpPr txBox="1">
            <a:spLocks noChangeArrowheads="1"/>
          </p:cNvSpPr>
          <p:nvPr/>
        </p:nvSpPr>
        <p:spPr bwMode="auto">
          <a:xfrm>
            <a:off x="7416800" y="3048000"/>
            <a:ext cx="609600" cy="369888"/>
          </a:xfrm>
          <a:prstGeom prst="rect">
            <a:avLst/>
          </a:prstGeom>
          <a:noFill/>
          <a:ln w="9525">
            <a:noFill/>
            <a:miter lim="800000"/>
            <a:headEnd/>
            <a:tailEnd/>
          </a:ln>
        </p:spPr>
        <p:txBody>
          <a:bodyPr>
            <a:spAutoFit/>
          </a:bodyPr>
          <a:lstStyle/>
          <a:p>
            <a:r>
              <a:rPr lang="en-US">
                <a:latin typeface="Calibri" pitchFamily="34" charset="0"/>
              </a:rPr>
              <a:t>10 </a:t>
            </a:r>
          </a:p>
        </p:txBody>
      </p:sp>
      <p:cxnSp>
        <p:nvCxnSpPr>
          <p:cNvPr id="59" name="Straight Connector 58"/>
          <p:cNvCxnSpPr>
            <a:endCxn id="57" idx="0"/>
          </p:cNvCxnSpPr>
          <p:nvPr/>
        </p:nvCxnSpPr>
        <p:spPr>
          <a:xfrm rot="5400000">
            <a:off x="7632700" y="25781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6807200" y="55514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1" name="TextBox 60"/>
          <p:cNvSpPr txBox="1">
            <a:spLocks noChangeArrowheads="1"/>
          </p:cNvSpPr>
          <p:nvPr/>
        </p:nvSpPr>
        <p:spPr bwMode="auto">
          <a:xfrm>
            <a:off x="7010400" y="5627688"/>
            <a:ext cx="609600" cy="368300"/>
          </a:xfrm>
          <a:prstGeom prst="rect">
            <a:avLst/>
          </a:prstGeom>
          <a:noFill/>
          <a:ln w="9525">
            <a:noFill/>
            <a:miter lim="800000"/>
            <a:headEnd/>
            <a:tailEnd/>
          </a:ln>
        </p:spPr>
        <p:txBody>
          <a:bodyPr>
            <a:spAutoFit/>
          </a:bodyPr>
          <a:lstStyle/>
          <a:p>
            <a:r>
              <a:rPr lang="en-US">
                <a:latin typeface="Calibri" pitchFamily="34" charset="0"/>
              </a:rPr>
              <a:t>25</a:t>
            </a:r>
          </a:p>
        </p:txBody>
      </p:sp>
      <p:sp>
        <p:nvSpPr>
          <p:cNvPr id="62" name="Oval 61"/>
          <p:cNvSpPr/>
          <p:nvPr/>
        </p:nvSpPr>
        <p:spPr>
          <a:xfrm>
            <a:off x="8331200" y="3048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 name="TextBox 62"/>
          <p:cNvSpPr txBox="1">
            <a:spLocks noChangeArrowheads="1"/>
          </p:cNvSpPr>
          <p:nvPr/>
        </p:nvSpPr>
        <p:spPr bwMode="auto">
          <a:xfrm>
            <a:off x="8534400" y="3124200"/>
            <a:ext cx="711200" cy="369888"/>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65" name="Straight Connector 64"/>
          <p:cNvCxnSpPr>
            <a:endCxn id="60" idx="0"/>
          </p:cNvCxnSpPr>
          <p:nvPr/>
        </p:nvCxnSpPr>
        <p:spPr>
          <a:xfrm rot="5400000">
            <a:off x="7226300" y="5157788"/>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7721600" y="38750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 name="TextBox 66"/>
          <p:cNvSpPr txBox="1">
            <a:spLocks noChangeArrowheads="1"/>
          </p:cNvSpPr>
          <p:nvPr/>
        </p:nvSpPr>
        <p:spPr bwMode="auto">
          <a:xfrm>
            <a:off x="7924800" y="3951288"/>
            <a:ext cx="609600" cy="368300"/>
          </a:xfrm>
          <a:prstGeom prst="rect">
            <a:avLst/>
          </a:prstGeom>
          <a:noFill/>
          <a:ln w="9525">
            <a:noFill/>
            <a:miter lim="800000"/>
            <a:headEnd/>
            <a:tailEnd/>
          </a:ln>
        </p:spPr>
        <p:txBody>
          <a:bodyPr>
            <a:spAutoFit/>
          </a:bodyPr>
          <a:lstStyle/>
          <a:p>
            <a:r>
              <a:rPr lang="en-US">
                <a:latin typeface="Calibri" pitchFamily="34" charset="0"/>
              </a:rPr>
              <a:t>33 </a:t>
            </a:r>
          </a:p>
        </p:txBody>
      </p:sp>
      <p:cxnSp>
        <p:nvCxnSpPr>
          <p:cNvPr id="68" name="Straight Connector 67"/>
          <p:cNvCxnSpPr>
            <a:endCxn id="66" idx="0"/>
          </p:cNvCxnSpPr>
          <p:nvPr/>
        </p:nvCxnSpPr>
        <p:spPr>
          <a:xfrm rot="5400000">
            <a:off x="8140700" y="3481388"/>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1219200" y="5410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841" name="TextBox 69"/>
          <p:cNvSpPr txBox="1">
            <a:spLocks noChangeArrowheads="1"/>
          </p:cNvSpPr>
          <p:nvPr/>
        </p:nvSpPr>
        <p:spPr bwMode="auto">
          <a:xfrm>
            <a:off x="1422400" y="5486400"/>
            <a:ext cx="609600" cy="369888"/>
          </a:xfrm>
          <a:prstGeom prst="rect">
            <a:avLst/>
          </a:prstGeom>
          <a:noFill/>
          <a:ln w="9525">
            <a:noFill/>
            <a:miter lim="800000"/>
            <a:headEnd/>
            <a:tailEnd/>
          </a:ln>
        </p:spPr>
        <p:txBody>
          <a:bodyPr>
            <a:spAutoFit/>
          </a:bodyPr>
          <a:lstStyle/>
          <a:p>
            <a:r>
              <a:rPr lang="en-US">
                <a:latin typeface="Calibri" pitchFamily="34" charset="0"/>
              </a:rPr>
              <a:t>32 </a:t>
            </a:r>
          </a:p>
        </p:txBody>
      </p:sp>
      <p:cxnSp>
        <p:nvCxnSpPr>
          <p:cNvPr id="71" name="Straight Connector 70"/>
          <p:cNvCxnSpPr>
            <a:endCxn id="69" idx="0"/>
          </p:cNvCxnSpPr>
          <p:nvPr/>
        </p:nvCxnSpPr>
        <p:spPr>
          <a:xfrm rot="5400000">
            <a:off x="1638300" y="5016500"/>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7213600" y="4713288"/>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 name="TextBox 72"/>
          <p:cNvSpPr txBox="1">
            <a:spLocks noChangeArrowheads="1"/>
          </p:cNvSpPr>
          <p:nvPr/>
        </p:nvSpPr>
        <p:spPr bwMode="auto">
          <a:xfrm>
            <a:off x="7416800" y="4789488"/>
            <a:ext cx="609600" cy="368300"/>
          </a:xfrm>
          <a:prstGeom prst="rect">
            <a:avLst/>
          </a:prstGeom>
          <a:noFill/>
          <a:ln w="9525">
            <a:noFill/>
            <a:miter lim="800000"/>
            <a:headEnd/>
            <a:tailEnd/>
          </a:ln>
        </p:spPr>
        <p:txBody>
          <a:bodyPr>
            <a:spAutoFit/>
          </a:bodyPr>
          <a:lstStyle/>
          <a:p>
            <a:r>
              <a:rPr lang="en-US">
                <a:latin typeface="Calibri" pitchFamily="34" charset="0"/>
              </a:rPr>
              <a:t>32 </a:t>
            </a:r>
          </a:p>
        </p:txBody>
      </p:sp>
      <p:cxnSp>
        <p:nvCxnSpPr>
          <p:cNvPr id="74" name="Straight Connector 73"/>
          <p:cNvCxnSpPr>
            <a:endCxn id="72" idx="0"/>
          </p:cNvCxnSpPr>
          <p:nvPr/>
        </p:nvCxnSpPr>
        <p:spPr>
          <a:xfrm rot="5400000">
            <a:off x="7632700" y="4319588"/>
            <a:ext cx="3810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ox(in)">
                                      <p:cBhvr>
                                        <p:cTn id="7" dur="500"/>
                                        <p:tgtEl>
                                          <p:spTgt spid="3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ox(in)">
                                      <p:cBhvr>
                                        <p:cTn id="10" dur="500"/>
                                        <p:tgtEl>
                                          <p:spTgt spid="37"/>
                                        </p:tgtEl>
                                      </p:cBhvr>
                                    </p:animEffect>
                                  </p:childTnLst>
                                </p:cTn>
                              </p:par>
                              <p:par>
                                <p:cTn id="11" presetID="4" presetClass="entr" presetSubtype="16"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box(in)">
                                      <p:cBhvr>
                                        <p:cTn id="13" dur="500"/>
                                        <p:tgtEl>
                                          <p:spTgt spid="4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box(in)">
                                      <p:cBhvr>
                                        <p:cTn id="16" dur="500"/>
                                        <p:tgtEl>
                                          <p:spTgt spid="39"/>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box(in)">
                                      <p:cBhvr>
                                        <p:cTn id="19" dur="500"/>
                                        <p:tgtEl>
                                          <p:spTgt spid="40"/>
                                        </p:tgtEl>
                                      </p:cBhvr>
                                    </p:animEffect>
                                  </p:childTnLst>
                                </p:cTn>
                              </p:par>
                              <p:par>
                                <p:cTn id="20" presetID="4" presetClass="entr" presetSubtype="16"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box(in)">
                                      <p:cBhvr>
                                        <p:cTn id="22" dur="500"/>
                                        <p:tgtEl>
                                          <p:spTgt spid="48"/>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ox(in)">
                                      <p:cBhvr>
                                        <p:cTn id="25" dur="500"/>
                                        <p:tgtEl>
                                          <p:spTgt spid="4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box(in)">
                                      <p:cBhvr>
                                        <p:cTn id="28" dur="500"/>
                                        <p:tgtEl>
                                          <p:spTgt spid="42"/>
                                        </p:tgtEl>
                                      </p:cBhvr>
                                    </p:animEffect>
                                  </p:childTnLst>
                                </p:cTn>
                              </p:par>
                              <p:par>
                                <p:cTn id="29" presetID="4" presetClass="entr" presetSubtype="16"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box(in)">
                                      <p:cBhvr>
                                        <p:cTn id="31" dur="500"/>
                                        <p:tgtEl>
                                          <p:spTgt spid="59"/>
                                        </p:tgtEl>
                                      </p:cBhvr>
                                    </p:animEffect>
                                  </p:childTnLst>
                                </p:cTn>
                              </p:par>
                              <p:par>
                                <p:cTn id="32" presetID="4" presetClass="entr" presetSubtype="16"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box(in)">
                                      <p:cBhvr>
                                        <p:cTn id="34" dur="500"/>
                                        <p:tgtEl>
                                          <p:spTgt spid="49"/>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box(in)">
                                      <p:cBhvr>
                                        <p:cTn id="37" dur="500"/>
                                        <p:tgtEl>
                                          <p:spTgt spid="57"/>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box(in)">
                                      <p:cBhvr>
                                        <p:cTn id="40" dur="500"/>
                                        <p:tgtEl>
                                          <p:spTgt spid="58"/>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box(in)">
                                      <p:cBhvr>
                                        <p:cTn id="43" dur="500"/>
                                        <p:tgtEl>
                                          <p:spTgt spid="63"/>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box(in)">
                                      <p:cBhvr>
                                        <p:cTn id="46" dur="500"/>
                                        <p:tgtEl>
                                          <p:spTgt spid="62"/>
                                        </p:tgtEl>
                                      </p:cBhvr>
                                    </p:animEffect>
                                  </p:childTnLst>
                                </p:cTn>
                              </p:par>
                              <p:par>
                                <p:cTn id="47" presetID="4" presetClass="entr" presetSubtype="16"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box(in)">
                                      <p:cBhvr>
                                        <p:cTn id="49" dur="500"/>
                                        <p:tgtEl>
                                          <p:spTgt spid="56"/>
                                        </p:tgtEl>
                                      </p:cBhvr>
                                    </p:animEffect>
                                  </p:childTnLst>
                                </p:cTn>
                              </p:par>
                              <p:par>
                                <p:cTn id="50" presetID="4" presetClass="entr" presetSubtype="16" fill="hold"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box(in)">
                                      <p:cBhvr>
                                        <p:cTn id="52" dur="500"/>
                                        <p:tgtEl>
                                          <p:spTgt spid="55"/>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box(in)">
                                      <p:cBhvr>
                                        <p:cTn id="55" dur="500"/>
                                        <p:tgtEl>
                                          <p:spTgt spid="51"/>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box(in)">
                                      <p:cBhvr>
                                        <p:cTn id="58" dur="500"/>
                                        <p:tgtEl>
                                          <p:spTgt spid="52"/>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box(in)">
                                      <p:cBhvr>
                                        <p:cTn id="61" dur="500"/>
                                        <p:tgtEl>
                                          <p:spTgt spid="54"/>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box(in)">
                                      <p:cBhvr>
                                        <p:cTn id="64" dur="500"/>
                                        <p:tgtEl>
                                          <p:spTgt spid="53"/>
                                        </p:tgtEl>
                                      </p:cBhvr>
                                    </p:animEffect>
                                  </p:childTnLst>
                                </p:cTn>
                              </p:par>
                              <p:par>
                                <p:cTn id="65" presetID="4" presetClass="entr" presetSubtype="16" fill="hold" nodeType="withEffect">
                                  <p:stCondLst>
                                    <p:cond delay="0"/>
                                  </p:stCondLst>
                                  <p:childTnLst>
                                    <p:set>
                                      <p:cBhvr>
                                        <p:cTn id="66" dur="1" fill="hold">
                                          <p:stCondLst>
                                            <p:cond delay="0"/>
                                          </p:stCondLst>
                                        </p:cTn>
                                        <p:tgtEl>
                                          <p:spTgt spid="68"/>
                                        </p:tgtEl>
                                        <p:attrNameLst>
                                          <p:attrName>style.visibility</p:attrName>
                                        </p:attrNameLst>
                                      </p:cBhvr>
                                      <p:to>
                                        <p:strVal val="visible"/>
                                      </p:to>
                                    </p:set>
                                    <p:animEffect transition="in" filter="box(in)">
                                      <p:cBhvr>
                                        <p:cTn id="67" dur="500"/>
                                        <p:tgtEl>
                                          <p:spTgt spid="68"/>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66"/>
                                        </p:tgtEl>
                                        <p:attrNameLst>
                                          <p:attrName>style.visibility</p:attrName>
                                        </p:attrNameLst>
                                      </p:cBhvr>
                                      <p:to>
                                        <p:strVal val="visible"/>
                                      </p:to>
                                    </p:set>
                                    <p:animEffect transition="in" filter="box(in)">
                                      <p:cBhvr>
                                        <p:cTn id="70" dur="500"/>
                                        <p:tgtEl>
                                          <p:spTgt spid="66"/>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67"/>
                                        </p:tgtEl>
                                        <p:attrNameLst>
                                          <p:attrName>style.visibility</p:attrName>
                                        </p:attrNameLst>
                                      </p:cBhvr>
                                      <p:to>
                                        <p:strVal val="visible"/>
                                      </p:to>
                                    </p:set>
                                    <p:animEffect transition="in" filter="box(in)">
                                      <p:cBhvr>
                                        <p:cTn id="73" dur="500"/>
                                        <p:tgtEl>
                                          <p:spTgt spid="67"/>
                                        </p:tgtEl>
                                      </p:cBhvr>
                                    </p:animEffect>
                                  </p:childTnLst>
                                </p:cTn>
                              </p:par>
                              <p:par>
                                <p:cTn id="74" presetID="4" presetClass="entr" presetSubtype="16" fill="hold" nodeType="withEffect">
                                  <p:stCondLst>
                                    <p:cond delay="0"/>
                                  </p:stCondLst>
                                  <p:childTnLst>
                                    <p:set>
                                      <p:cBhvr>
                                        <p:cTn id="75" dur="1" fill="hold">
                                          <p:stCondLst>
                                            <p:cond delay="0"/>
                                          </p:stCondLst>
                                        </p:cTn>
                                        <p:tgtEl>
                                          <p:spTgt spid="74"/>
                                        </p:tgtEl>
                                        <p:attrNameLst>
                                          <p:attrName>style.visibility</p:attrName>
                                        </p:attrNameLst>
                                      </p:cBhvr>
                                      <p:to>
                                        <p:strVal val="visible"/>
                                      </p:to>
                                    </p:set>
                                    <p:animEffect transition="in" filter="box(in)">
                                      <p:cBhvr>
                                        <p:cTn id="76" dur="500"/>
                                        <p:tgtEl>
                                          <p:spTgt spid="74"/>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72"/>
                                        </p:tgtEl>
                                        <p:attrNameLst>
                                          <p:attrName>style.visibility</p:attrName>
                                        </p:attrNameLst>
                                      </p:cBhvr>
                                      <p:to>
                                        <p:strVal val="visible"/>
                                      </p:to>
                                    </p:set>
                                    <p:animEffect transition="in" filter="box(in)">
                                      <p:cBhvr>
                                        <p:cTn id="79" dur="500"/>
                                        <p:tgtEl>
                                          <p:spTgt spid="72"/>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73"/>
                                        </p:tgtEl>
                                        <p:attrNameLst>
                                          <p:attrName>style.visibility</p:attrName>
                                        </p:attrNameLst>
                                      </p:cBhvr>
                                      <p:to>
                                        <p:strVal val="visible"/>
                                      </p:to>
                                    </p:set>
                                    <p:animEffect transition="in" filter="box(in)">
                                      <p:cBhvr>
                                        <p:cTn id="82" dur="500"/>
                                        <p:tgtEl>
                                          <p:spTgt spid="73"/>
                                        </p:tgtEl>
                                      </p:cBhvr>
                                    </p:animEffect>
                                  </p:childTnLst>
                                </p:cTn>
                              </p:par>
                              <p:par>
                                <p:cTn id="83" presetID="4" presetClass="entr" presetSubtype="16" fill="hold" nodeType="withEffect">
                                  <p:stCondLst>
                                    <p:cond delay="0"/>
                                  </p:stCondLst>
                                  <p:childTnLst>
                                    <p:set>
                                      <p:cBhvr>
                                        <p:cTn id="84" dur="1" fill="hold">
                                          <p:stCondLst>
                                            <p:cond delay="0"/>
                                          </p:stCondLst>
                                        </p:cTn>
                                        <p:tgtEl>
                                          <p:spTgt spid="65"/>
                                        </p:tgtEl>
                                        <p:attrNameLst>
                                          <p:attrName>style.visibility</p:attrName>
                                        </p:attrNameLst>
                                      </p:cBhvr>
                                      <p:to>
                                        <p:strVal val="visible"/>
                                      </p:to>
                                    </p:set>
                                    <p:animEffect transition="in" filter="box(in)">
                                      <p:cBhvr>
                                        <p:cTn id="85" dur="500"/>
                                        <p:tgtEl>
                                          <p:spTgt spid="65"/>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60"/>
                                        </p:tgtEl>
                                        <p:attrNameLst>
                                          <p:attrName>style.visibility</p:attrName>
                                        </p:attrNameLst>
                                      </p:cBhvr>
                                      <p:to>
                                        <p:strVal val="visible"/>
                                      </p:to>
                                    </p:set>
                                    <p:animEffect transition="in" filter="box(in)">
                                      <p:cBhvr>
                                        <p:cTn id="88" dur="500"/>
                                        <p:tgtEl>
                                          <p:spTgt spid="60"/>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61"/>
                                        </p:tgtEl>
                                        <p:attrNameLst>
                                          <p:attrName>style.visibility</p:attrName>
                                        </p:attrNameLst>
                                      </p:cBhvr>
                                      <p:to>
                                        <p:strVal val="visible"/>
                                      </p:to>
                                    </p:set>
                                    <p:animEffect transition="in" filter="box(in)">
                                      <p:cBhvr>
                                        <p:cTn id="91" dur="500"/>
                                        <p:tgtEl>
                                          <p:spTgt spid="61"/>
                                        </p:tgtEl>
                                      </p:cBhvr>
                                    </p:animEffect>
                                  </p:childTnLst>
                                </p:cTn>
                              </p:par>
                              <p:par>
                                <p:cTn id="92" presetID="4" presetClass="entr" presetSubtype="16" fill="hold"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box(in)">
                                      <p:cBhvr>
                                        <p:cTn id="94" dur="500"/>
                                        <p:tgtEl>
                                          <p:spTgt spid="50"/>
                                        </p:tgtEl>
                                      </p:cBhvr>
                                    </p:animEffect>
                                  </p:childTnLst>
                                </p:cTn>
                              </p:par>
                              <p:par>
                                <p:cTn id="95" presetID="4" presetClass="entr" presetSubtype="16"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box(in)">
                                      <p:cBhvr>
                                        <p:cTn id="97" dur="500"/>
                                        <p:tgtEl>
                                          <p:spTgt spid="43"/>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box(in)">
                                      <p:cBhvr>
                                        <p:cTn id="10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39" grpId="0" animBg="1"/>
      <p:bldP spid="40" grpId="0"/>
      <p:bldP spid="41" grpId="0" animBg="1"/>
      <p:bldP spid="42" grpId="0"/>
      <p:bldP spid="43" grpId="0" animBg="1"/>
      <p:bldP spid="44" grpId="0"/>
      <p:bldP spid="51" grpId="0" animBg="1"/>
      <p:bldP spid="52" grpId="0"/>
      <p:bldP spid="53" grpId="0" animBg="1"/>
      <p:bldP spid="54" grpId="0"/>
      <p:bldP spid="57" grpId="0" animBg="1"/>
      <p:bldP spid="58" grpId="0"/>
      <p:bldP spid="60" grpId="0" animBg="1"/>
      <p:bldP spid="61" grpId="0"/>
      <p:bldP spid="62" grpId="0" animBg="1"/>
      <p:bldP spid="63" grpId="0"/>
      <p:bldP spid="66" grpId="0" animBg="1"/>
      <p:bldP spid="67" grpId="0"/>
      <p:bldP spid="72" grpId="0" animBg="1"/>
      <p:bldP spid="7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5900" y="152400"/>
            <a:ext cx="10502900" cy="6477000"/>
          </a:xfrm>
        </p:spPr>
        <p:txBody>
          <a:bodyPr rtlCol="0">
            <a:normAutofit fontScale="92500" lnSpcReduction="10000"/>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/*c function to delete an item from the tree*/</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void </a:t>
            </a:r>
            <a:r>
              <a:rPr lang="en-US" sz="2800" dirty="0" err="1" smtClean="0">
                <a:latin typeface="Times New Roman" pitchFamily="18" charset="0"/>
                <a:cs typeface="Times New Roman" pitchFamily="18" charset="0"/>
              </a:rPr>
              <a:t>delete_item</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item)</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NODEPTR cur, parent , </a:t>
            </a:r>
            <a:r>
              <a:rPr lang="en-US" sz="2800" dirty="0" err="1" smtClean="0">
                <a:latin typeface="Times New Roman" pitchFamily="18" charset="0"/>
                <a:cs typeface="Times New Roman" pitchFamily="18" charset="0"/>
              </a:rPr>
              <a:t>suc</a:t>
            </a:r>
            <a:r>
              <a:rPr lang="en-US" sz="2800" dirty="0" smtClean="0">
                <a:latin typeface="Times New Roman" pitchFamily="18" charset="0"/>
                <a:cs typeface="Times New Roman" pitchFamily="18" charset="0"/>
              </a:rPr>
              <a:t>, q;</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if(root == NULL)</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cout</a:t>
            </a:r>
            <a:r>
              <a:rPr lang="en-US" sz="2800" dirty="0" smtClean="0">
                <a:latin typeface="Times New Roman" pitchFamily="18" charset="0"/>
                <a:cs typeface="Times New Roman" pitchFamily="18" charset="0"/>
              </a:rPr>
              <a:t>&lt;&lt;“tree is empty”;</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return root;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 traverse the tree until item found or not found*/</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parent=NULL;</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cur=root;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while(cur!=NULL &amp;&amp; item!=</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info</a:t>
            </a:r>
            <a:r>
              <a:rPr lang="en-US" sz="2800" dirty="0" smtClean="0">
                <a:latin typeface="Times New Roman" pitchFamily="18" charset="0"/>
                <a:cs typeface="Times New Roman" pitchFamily="18" charset="0"/>
                <a:sym typeface="Wingdings" pitchFamily="2" charset="2"/>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parent =cur;		/*keep track of parent node*/</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if(item&lt;</a:t>
            </a:r>
            <a:r>
              <a:rPr lang="en-US" sz="2800" dirty="0" err="1" smtClean="0">
                <a:latin typeface="Times New Roman" pitchFamily="18" charset="0"/>
                <a:cs typeface="Times New Roman" pitchFamily="18" charset="0"/>
                <a:sym typeface="Wingdings" pitchFamily="2" charset="2"/>
              </a:rPr>
              <a:t>curinfo</a:t>
            </a:r>
            <a:r>
              <a:rPr lang="en-US" sz="2800" dirty="0" smtClean="0">
                <a:latin typeface="Times New Roman" pitchFamily="18" charset="0"/>
                <a:cs typeface="Times New Roman" pitchFamily="18" charset="0"/>
                <a:sym typeface="Wingdings" pitchFamily="2" charset="2"/>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cur=</a:t>
            </a:r>
            <a:r>
              <a:rPr lang="en-US" sz="2800" dirty="0" err="1" smtClean="0">
                <a:latin typeface="Times New Roman" pitchFamily="18" charset="0"/>
                <a:cs typeface="Times New Roman" pitchFamily="18" charset="0"/>
                <a:sym typeface="Wingdings" pitchFamily="2" charset="2"/>
              </a:rPr>
              <a:t>curllink</a:t>
            </a:r>
            <a:r>
              <a:rPr lang="en-US" sz="2800" dirty="0" smtClean="0">
                <a:latin typeface="Times New Roman" pitchFamily="18" charset="0"/>
                <a:cs typeface="Times New Roman" pitchFamily="18" charset="0"/>
                <a:sym typeface="Wingdings" pitchFamily="2" charset="2"/>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else</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cur=</a:t>
            </a:r>
            <a:r>
              <a:rPr lang="en-US" sz="2800" dirty="0" err="1" smtClean="0">
                <a:latin typeface="Times New Roman" pitchFamily="18" charset="0"/>
                <a:cs typeface="Times New Roman" pitchFamily="18" charset="0"/>
                <a:sym typeface="Wingdings" pitchFamily="2" charset="2"/>
              </a:rPr>
              <a:t>currlink</a:t>
            </a:r>
            <a:r>
              <a:rPr lang="en-US" sz="2800" dirty="0" smtClean="0">
                <a:latin typeface="Times New Roman" pitchFamily="18" charset="0"/>
                <a:cs typeface="Times New Roman" pitchFamily="18" charset="0"/>
                <a:sym typeface="Wingdings" pitchFamily="2" charset="2"/>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3050" y="152400"/>
            <a:ext cx="10445750" cy="6477000"/>
          </a:xfrm>
        </p:spPr>
        <p:txBody>
          <a:bodyPr rtlCol="0">
            <a:normAutofit fontScale="85000" lnSpcReduction="20000"/>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if(cur==NULL)		</a:t>
            </a:r>
          </a:p>
          <a:p>
            <a:pPr fontAlgn="auto">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cout</a:t>
            </a:r>
            <a:r>
              <a:rPr lang="en-US" sz="2800" dirty="0" smtClean="0">
                <a:latin typeface="Times New Roman" pitchFamily="18" charset="0"/>
                <a:cs typeface="Times New Roman" pitchFamily="18" charset="0"/>
              </a:rPr>
              <a:t>&lt;&lt;“item not found”;</a:t>
            </a:r>
          </a:p>
          <a:p>
            <a:pPr fontAlgn="auto">
              <a:spcAft>
                <a:spcPts val="0"/>
              </a:spcAft>
              <a:buFont typeface="Arial" pitchFamily="34" charset="0"/>
              <a:buNone/>
              <a:defRPr/>
            </a:pPr>
            <a:r>
              <a:rPr lang="en-US" sz="2800" dirty="0" smtClean="0">
                <a:latin typeface="Times New Roman" pitchFamily="18" charset="0"/>
                <a:cs typeface="Times New Roman" pitchFamily="18" charset="0"/>
              </a:rPr>
              <a:t>	return root;</a:t>
            </a:r>
          </a:p>
          <a:p>
            <a:pPr fontAlgn="auto">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item found and check for case 1*/</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2800" dirty="0" smtClean="0">
                <a:latin typeface="Times New Roman" pitchFamily="18" charset="0"/>
                <a:cs typeface="Times New Roman" pitchFamily="18" charset="0"/>
              </a:rPr>
              <a:t>If(</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==NULL)	/*node to be deleted has empty left 				   </a:t>
            </a:r>
            <a:r>
              <a:rPr lang="en-US" sz="2800" dirty="0" err="1" smtClean="0">
                <a:latin typeface="Times New Roman" pitchFamily="18" charset="0"/>
                <a:cs typeface="Times New Roman" pitchFamily="18" charset="0"/>
                <a:sym typeface="Wingdings" pitchFamily="2" charset="2"/>
              </a:rPr>
              <a:t>subtree</a:t>
            </a:r>
            <a:r>
              <a:rPr lang="en-US" sz="2800" dirty="0" smtClean="0">
                <a:latin typeface="Times New Roman" pitchFamily="18" charset="0"/>
                <a:cs typeface="Times New Roman" pitchFamily="18" charset="0"/>
                <a:sym typeface="Wingdings" pitchFamily="2" charset="2"/>
              </a:rPr>
              <a:t>. So get the address of right </a:t>
            </a: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q=</a:t>
            </a:r>
            <a:r>
              <a:rPr lang="en-US" sz="2800" dirty="0" err="1" smtClean="0">
                <a:latin typeface="Times New Roman" pitchFamily="18" charset="0"/>
                <a:cs typeface="Times New Roman" pitchFamily="18" charset="0"/>
                <a:sym typeface="Wingdings" pitchFamily="2" charset="2"/>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subtree</a:t>
            </a: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else if(</a:t>
            </a:r>
            <a:r>
              <a:rPr lang="en-US" sz="2800" dirty="0" err="1" smtClean="0">
                <a:latin typeface="Times New Roman" pitchFamily="18" charset="0"/>
                <a:cs typeface="Times New Roman" pitchFamily="18" charset="0"/>
                <a:sym typeface="Wingdings" pitchFamily="2" charset="2"/>
              </a:rPr>
              <a:t>currlink</a:t>
            </a:r>
            <a:r>
              <a:rPr lang="en-US" sz="2800" dirty="0" smtClean="0">
                <a:latin typeface="Times New Roman" pitchFamily="18" charset="0"/>
                <a:cs typeface="Times New Roman" pitchFamily="18" charset="0"/>
                <a:sym typeface="Wingdings" pitchFamily="2" charset="2"/>
              </a:rPr>
              <a:t>==NULL) /*node to be deleted has empty right 				   </a:t>
            </a:r>
            <a:r>
              <a:rPr lang="en-US" sz="2800" dirty="0" err="1" smtClean="0">
                <a:latin typeface="Times New Roman" pitchFamily="18" charset="0"/>
                <a:cs typeface="Times New Roman" pitchFamily="18" charset="0"/>
                <a:sym typeface="Wingdings" pitchFamily="2" charset="2"/>
              </a:rPr>
              <a:t>subtree</a:t>
            </a:r>
            <a:r>
              <a:rPr lang="en-US" sz="2800" dirty="0" smtClean="0">
                <a:latin typeface="Times New Roman" pitchFamily="18" charset="0"/>
                <a:cs typeface="Times New Roman" pitchFamily="18" charset="0"/>
                <a:sym typeface="Wingdings" pitchFamily="2" charset="2"/>
              </a:rPr>
              <a:t>. So get the address of left </a:t>
            </a: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q=</a:t>
            </a:r>
            <a:r>
              <a:rPr lang="en-US" sz="2800" dirty="0" err="1" smtClean="0">
                <a:latin typeface="Times New Roman" pitchFamily="18" charset="0"/>
                <a:cs typeface="Times New Roman" pitchFamily="18" charset="0"/>
                <a:sym typeface="Wingdings" pitchFamily="2" charset="2"/>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subtree</a:t>
            </a: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Content Placeholder 2"/>
          <p:cNvSpPr>
            <a:spLocks noGrp="1"/>
          </p:cNvSpPr>
          <p:nvPr>
            <p:ph idx="1"/>
          </p:nvPr>
        </p:nvSpPr>
        <p:spPr>
          <a:xfrm>
            <a:off x="1600200" y="152400"/>
            <a:ext cx="10287000" cy="6553200"/>
          </a:xfrm>
        </p:spPr>
        <p:txBody>
          <a:bodyPr/>
          <a:lstStyle/>
          <a:p>
            <a:pPr>
              <a:lnSpc>
                <a:spcPts val="2700"/>
              </a:lnSpc>
              <a:buFont typeface="Arial" charset="0"/>
              <a:buNone/>
            </a:pPr>
            <a:r>
              <a:rPr lang="en-US" sz="2800" dirty="0" smtClean="0">
                <a:latin typeface="Times New Roman" pitchFamily="18" charset="0"/>
                <a:cs typeface="Times New Roman" pitchFamily="18" charset="0"/>
              </a:rPr>
              <a:t>/*case 2*/</a:t>
            </a:r>
          </a:p>
          <a:p>
            <a:pPr>
              <a:lnSpc>
                <a:spcPts val="2700"/>
              </a:lnSpc>
              <a:buFont typeface="Arial" charset="0"/>
              <a:buNone/>
            </a:pPr>
            <a:r>
              <a:rPr lang="en-US" sz="2800" dirty="0" smtClean="0">
                <a:latin typeface="Times New Roman" pitchFamily="18" charset="0"/>
                <a:cs typeface="Times New Roman" pitchFamily="18" charset="0"/>
              </a:rPr>
              <a:t>else</a:t>
            </a:r>
          </a:p>
          <a:p>
            <a:pPr>
              <a:lnSpc>
                <a:spcPts val="2700"/>
              </a:lnSpc>
              <a:buFont typeface="Arial" charset="0"/>
              <a:buNone/>
            </a:pPr>
            <a:r>
              <a:rPr lang="en-US" sz="2800" dirty="0" smtClean="0">
                <a:latin typeface="Times New Roman" pitchFamily="18" charset="0"/>
                <a:cs typeface="Times New Roman" pitchFamily="18" charset="0"/>
              </a:rPr>
              <a:t>{</a:t>
            </a:r>
          </a:p>
          <a:p>
            <a:pPr>
              <a:lnSpc>
                <a:spcPts val="2700"/>
              </a:lnSpc>
              <a:buFont typeface="Arial" charset="0"/>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suc</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/*get the address of the right node 				   of the node to be deleted*/</a:t>
            </a:r>
          </a:p>
          <a:p>
            <a:pPr>
              <a:lnSpc>
                <a:spcPts val="2700"/>
              </a:lnSpc>
              <a:buFont typeface="Arial" charset="0"/>
              <a:buNone/>
            </a:pPr>
            <a:r>
              <a:rPr lang="en-US" sz="2800" dirty="0" smtClean="0">
                <a:latin typeface="Times New Roman" pitchFamily="18" charset="0"/>
                <a:cs typeface="Times New Roman" pitchFamily="18" charset="0"/>
                <a:sym typeface="Wingdings" pitchFamily="2" charset="2"/>
              </a:rPr>
              <a:t>	while(</a:t>
            </a:r>
            <a:r>
              <a:rPr lang="en-US" sz="2800" dirty="0" err="1" smtClean="0">
                <a:latin typeface="Times New Roman" pitchFamily="18" charset="0"/>
                <a:cs typeface="Times New Roman" pitchFamily="18" charset="0"/>
                <a:sym typeface="Wingdings" pitchFamily="2" charset="2"/>
              </a:rPr>
              <a:t>sucllink</a:t>
            </a:r>
            <a:r>
              <a:rPr lang="en-US" sz="2800" dirty="0" smtClean="0">
                <a:latin typeface="Times New Roman" pitchFamily="18" charset="0"/>
                <a:cs typeface="Times New Roman" pitchFamily="18" charset="0"/>
                <a:sym typeface="Wingdings" pitchFamily="2" charset="2"/>
              </a:rPr>
              <a:t>!=NULL)</a:t>
            </a:r>
          </a:p>
          <a:p>
            <a:pPr>
              <a:lnSpc>
                <a:spcPts val="2700"/>
              </a:lnSpc>
              <a:buFont typeface="Arial" charset="0"/>
              <a:buNone/>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suc</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sucllink</a:t>
            </a:r>
            <a:r>
              <a:rPr lang="en-US" sz="2800" dirty="0" smtClean="0">
                <a:latin typeface="Times New Roman" pitchFamily="18" charset="0"/>
                <a:cs typeface="Times New Roman" pitchFamily="18" charset="0"/>
                <a:sym typeface="Wingdings" pitchFamily="2" charset="2"/>
              </a:rPr>
              <a:t>;	/*then move to the leftmost node 				   of the node visited in previous </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sym typeface="Wingdings" pitchFamily="2" charset="2"/>
              </a:rPr>
              <a:t>step</a:t>
            </a:r>
            <a:r>
              <a:rPr lang="en-US" sz="2800" dirty="0" smtClean="0">
                <a:latin typeface="Times New Roman" pitchFamily="18" charset="0"/>
                <a:cs typeface="Times New Roman" pitchFamily="18" charset="0"/>
                <a:sym typeface="Wingdings" pitchFamily="2" charset="2"/>
              </a:rPr>
              <a:t>*/</a:t>
            </a:r>
          </a:p>
          <a:p>
            <a:pPr>
              <a:lnSpc>
                <a:spcPts val="2700"/>
              </a:lnSpc>
              <a:buFont typeface="Arial" charset="0"/>
              <a:buNone/>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sucllink</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curllink</a:t>
            </a:r>
            <a:r>
              <a:rPr lang="en-US" sz="2800" dirty="0" smtClean="0">
                <a:latin typeface="Times New Roman" pitchFamily="18" charset="0"/>
                <a:cs typeface="Times New Roman" pitchFamily="18" charset="0"/>
                <a:sym typeface="Wingdings" pitchFamily="2" charset="2"/>
              </a:rPr>
              <a:t>;	/* attach left </a:t>
            </a:r>
            <a:r>
              <a:rPr lang="en-US" sz="2800" dirty="0" err="1" smtClean="0">
                <a:latin typeface="Times New Roman" pitchFamily="18" charset="0"/>
                <a:cs typeface="Times New Roman" pitchFamily="18" charset="0"/>
                <a:sym typeface="Wingdings" pitchFamily="2" charset="2"/>
              </a:rPr>
              <a:t>subtree</a:t>
            </a:r>
            <a:r>
              <a:rPr lang="en-US" sz="2800" dirty="0" smtClean="0">
                <a:latin typeface="Times New Roman" pitchFamily="18" charset="0"/>
                <a:cs typeface="Times New Roman" pitchFamily="18" charset="0"/>
                <a:sym typeface="Wingdings" pitchFamily="2" charset="2"/>
              </a:rPr>
              <a:t> of node to be 				  </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sym typeface="Wingdings" pitchFamily="2" charset="2"/>
              </a:rPr>
              <a:t>deleted to the left of the leftmost 			              </a:t>
            </a:r>
            <a:r>
              <a:rPr lang="en-US" sz="2800" dirty="0" smtClean="0">
                <a:latin typeface="Times New Roman" pitchFamily="18" charset="0"/>
                <a:cs typeface="Times New Roman" pitchFamily="18" charset="0"/>
                <a:sym typeface="Wingdings" pitchFamily="2" charset="2"/>
              </a:rPr>
              <a:t>			//node </a:t>
            </a:r>
            <a:r>
              <a:rPr lang="en-US" sz="2800" dirty="0" smtClean="0">
                <a:latin typeface="Times New Roman" pitchFamily="18" charset="0"/>
                <a:cs typeface="Times New Roman" pitchFamily="18" charset="0"/>
                <a:sym typeface="Wingdings" pitchFamily="2" charset="2"/>
              </a:rPr>
              <a:t>reached in previous step*/</a:t>
            </a:r>
          </a:p>
          <a:p>
            <a:pPr>
              <a:lnSpc>
                <a:spcPts val="2700"/>
              </a:lnSpc>
              <a:buFont typeface="Arial" charset="0"/>
              <a:buNone/>
            </a:pPr>
            <a:r>
              <a:rPr lang="en-US" sz="2800" dirty="0" smtClean="0">
                <a:latin typeface="Times New Roman" pitchFamily="18" charset="0"/>
                <a:cs typeface="Times New Roman" pitchFamily="18" charset="0"/>
                <a:sym typeface="Wingdings" pitchFamily="2" charset="2"/>
              </a:rPr>
              <a:t>	 q=</a:t>
            </a:r>
            <a:r>
              <a:rPr lang="en-US" sz="2800" dirty="0" err="1" smtClean="0">
                <a:latin typeface="Times New Roman" pitchFamily="18" charset="0"/>
                <a:cs typeface="Times New Roman" pitchFamily="18" charset="0"/>
                <a:sym typeface="Wingdings" pitchFamily="2" charset="2"/>
              </a:rPr>
              <a:t>currlink</a:t>
            </a:r>
            <a:r>
              <a:rPr lang="en-US" sz="2800" dirty="0" smtClean="0">
                <a:latin typeface="Times New Roman" pitchFamily="18" charset="0"/>
                <a:cs typeface="Times New Roman" pitchFamily="18" charset="0"/>
                <a:sym typeface="Wingdings" pitchFamily="2" charset="2"/>
              </a:rPr>
              <a:t>;		/*obtain address of the right 					   </a:t>
            </a:r>
            <a:r>
              <a:rPr lang="en-US" sz="2800" dirty="0" err="1" smtClean="0">
                <a:latin typeface="Times New Roman" pitchFamily="18" charset="0"/>
                <a:cs typeface="Times New Roman" pitchFamily="18" charset="0"/>
                <a:sym typeface="Wingdings" pitchFamily="2" charset="2"/>
              </a:rPr>
              <a:t>subtree</a:t>
            </a:r>
            <a:r>
              <a:rPr lang="en-US" sz="2800" dirty="0" smtClean="0">
                <a:latin typeface="Times New Roman" pitchFamily="18" charset="0"/>
                <a:cs typeface="Times New Roman" pitchFamily="18" charset="0"/>
                <a:sym typeface="Wingdings" pitchFamily="2" charset="2"/>
              </a:rPr>
              <a:t> of the node to be </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sym typeface="Wingdings" pitchFamily="2" charset="2"/>
              </a:rPr>
              <a:t>deleted*/</a:t>
            </a:r>
          </a:p>
          <a:p>
            <a:pPr>
              <a:lnSpc>
                <a:spcPts val="2700"/>
              </a:lnSpc>
              <a:buFont typeface="Arial" charset="0"/>
              <a:buNone/>
            </a:pPr>
            <a:r>
              <a:rPr lang="en-US" sz="2800" dirty="0" smtClean="0">
                <a:latin typeface="Times New Roman" pitchFamily="18" charset="0"/>
                <a:cs typeface="Times New Roman" pitchFamily="18" charset="0"/>
                <a:sym typeface="Wingdings" pitchFamily="2" charset="2"/>
              </a:rPr>
              <a:t>}</a:t>
            </a: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Content Placeholder 2"/>
          <p:cNvSpPr>
            <a:spLocks noGrp="1"/>
          </p:cNvSpPr>
          <p:nvPr>
            <p:ph idx="1"/>
          </p:nvPr>
        </p:nvSpPr>
        <p:spPr>
          <a:xfrm>
            <a:off x="1371600" y="152400"/>
            <a:ext cx="10617200" cy="6553200"/>
          </a:xfrm>
        </p:spPr>
        <p:txBody>
          <a:bodyPr/>
          <a:lstStyle/>
          <a:p>
            <a:pPr>
              <a:buFont typeface="Arial" charset="0"/>
              <a:buNone/>
            </a:pPr>
            <a:r>
              <a:rPr lang="en-US" sz="2800" dirty="0" smtClean="0">
                <a:latin typeface="Times New Roman" pitchFamily="18" charset="0"/>
                <a:cs typeface="Times New Roman" pitchFamily="18" charset="0"/>
              </a:rPr>
              <a:t>if(parent ==NULL)	/* if parent does not exist, return</a:t>
            </a:r>
          </a:p>
          <a:p>
            <a:pPr>
              <a:buFont typeface="Arial" charset="0"/>
              <a:buNone/>
            </a:pPr>
            <a:r>
              <a:rPr lang="en-US" sz="2800" dirty="0" smtClean="0">
                <a:latin typeface="Times New Roman" pitchFamily="18" charset="0"/>
                <a:cs typeface="Times New Roman" pitchFamily="18" charset="0"/>
              </a:rPr>
              <a:t>	return q;			  q as root*/</a:t>
            </a:r>
          </a:p>
          <a:p>
            <a:pPr>
              <a:buFont typeface="Arial" charset="0"/>
              <a:buNone/>
            </a:pPr>
            <a:r>
              <a:rPr lang="en-US" sz="2800" dirty="0" smtClean="0">
                <a:latin typeface="Times New Roman" pitchFamily="18" charset="0"/>
                <a:cs typeface="Times New Roman" pitchFamily="18" charset="0"/>
              </a:rPr>
              <a:t>if(cur==</a:t>
            </a:r>
            <a:r>
              <a:rPr lang="en-US" sz="2800" dirty="0" err="1" smtClean="0">
                <a:latin typeface="Times New Roman" pitchFamily="18" charset="0"/>
                <a:cs typeface="Times New Roman" pitchFamily="18" charset="0"/>
              </a:rPr>
              <a:t>parent</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 if root to be deleted is left of</a:t>
            </a:r>
          </a:p>
          <a:p>
            <a:pPr>
              <a:buFont typeface="Arial" charset="0"/>
              <a:buNone/>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parentllink</a:t>
            </a:r>
            <a:r>
              <a:rPr lang="en-US" sz="2800" dirty="0" smtClean="0">
                <a:latin typeface="Times New Roman" pitchFamily="18" charset="0"/>
                <a:cs typeface="Times New Roman" pitchFamily="18" charset="0"/>
                <a:sym typeface="Wingdings" pitchFamily="2" charset="2"/>
              </a:rPr>
              <a:t>=q;		 parent, connect left of parent to</a:t>
            </a:r>
          </a:p>
          <a:p>
            <a:pPr>
              <a:buFont typeface="Arial" charset="0"/>
              <a:buNone/>
            </a:pPr>
            <a:r>
              <a:rPr lang="en-US" sz="2800" dirty="0" smtClean="0">
                <a:latin typeface="Times New Roman" pitchFamily="18" charset="0"/>
                <a:cs typeface="Times New Roman" pitchFamily="18" charset="0"/>
                <a:sym typeface="Wingdings" pitchFamily="2" charset="2"/>
              </a:rPr>
              <a:t>					 q*/</a:t>
            </a:r>
          </a:p>
          <a:p>
            <a:pPr>
              <a:buFont typeface="Arial" charset="0"/>
              <a:buNone/>
            </a:pPr>
            <a:r>
              <a:rPr lang="en-US" sz="2800" dirty="0" smtClean="0">
                <a:latin typeface="Times New Roman" pitchFamily="18" charset="0"/>
                <a:cs typeface="Times New Roman" pitchFamily="18" charset="0"/>
                <a:sym typeface="Wingdings" pitchFamily="2" charset="2"/>
              </a:rPr>
              <a:t>else</a:t>
            </a:r>
          </a:p>
          <a:p>
            <a:pPr>
              <a:buFont typeface="Arial" charset="0"/>
              <a:buNone/>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parentrlink</a:t>
            </a:r>
            <a:r>
              <a:rPr lang="en-US" sz="2800" dirty="0" smtClean="0">
                <a:latin typeface="Times New Roman" pitchFamily="18" charset="0"/>
                <a:cs typeface="Times New Roman" pitchFamily="18" charset="0"/>
                <a:sym typeface="Wingdings" pitchFamily="2" charset="2"/>
              </a:rPr>
              <a:t>=q;		/*else connect right of parent to q</a:t>
            </a:r>
          </a:p>
          <a:p>
            <a:pPr>
              <a:buFont typeface="Arial" charset="0"/>
              <a:buNone/>
            </a:pPr>
            <a:endParaRPr lang="en-US" sz="2800" dirty="0" smtClean="0">
              <a:latin typeface="Times New Roman" pitchFamily="18" charset="0"/>
              <a:cs typeface="Times New Roman" pitchFamily="18" charset="0"/>
              <a:sym typeface="Wingdings" pitchFamily="2" charset="2"/>
            </a:endParaRPr>
          </a:p>
          <a:p>
            <a:pPr>
              <a:buFont typeface="Arial" charset="0"/>
              <a:buNone/>
            </a:pPr>
            <a:r>
              <a:rPr lang="en-US" sz="2800" dirty="0" smtClean="0">
                <a:latin typeface="Times New Roman" pitchFamily="18" charset="0"/>
                <a:cs typeface="Times New Roman" pitchFamily="18" charset="0"/>
                <a:sym typeface="Wingdings" pitchFamily="2" charset="2"/>
              </a:rPr>
              <a:t>delete cur;</a:t>
            </a:r>
            <a:endParaRPr lang="en-US" sz="2800" dirty="0" smtClean="0">
              <a:latin typeface="Times New Roman" pitchFamily="18" charset="0"/>
              <a:cs typeface="Times New Roman" pitchFamily="18" charset="0"/>
              <a:sym typeface="Wingdings" pitchFamily="2" charset="2"/>
            </a:endParaRPr>
          </a:p>
          <a:p>
            <a:pPr>
              <a:buFont typeface="Arial" charset="0"/>
              <a:buNone/>
            </a:pPr>
            <a:r>
              <a:rPr lang="en-US" sz="2800" dirty="0" smtClean="0">
                <a:latin typeface="Times New Roman" pitchFamily="18" charset="0"/>
                <a:cs typeface="Times New Roman" pitchFamily="18" charset="0"/>
                <a:sym typeface="Wingdings" pitchFamily="2" charset="2"/>
              </a:rPr>
              <a:t>}</a:t>
            </a: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Content Placeholder 2"/>
          <p:cNvSpPr>
            <a:spLocks noGrp="1"/>
          </p:cNvSpPr>
          <p:nvPr>
            <p:ph idx="1"/>
          </p:nvPr>
        </p:nvSpPr>
        <p:spPr>
          <a:xfrm>
            <a:off x="1447800" y="228600"/>
            <a:ext cx="10541000" cy="6629400"/>
          </a:xfrm>
        </p:spPr>
        <p:txBody>
          <a:bodyPr/>
          <a:lstStyle/>
          <a:p>
            <a:pPr algn="ctr">
              <a:buFont typeface="Arial" charset="0"/>
              <a:buNone/>
            </a:pPr>
            <a:r>
              <a:rPr lang="en-US" u="sng" dirty="0" smtClean="0">
                <a:latin typeface="Times New Roman" pitchFamily="18" charset="0"/>
                <a:cs typeface="Times New Roman" pitchFamily="18" charset="0"/>
              </a:rPr>
              <a:t>Applications of binary trees</a:t>
            </a:r>
          </a:p>
          <a:p>
            <a:pPr>
              <a:buFont typeface="Arial" charset="0"/>
              <a:buNone/>
            </a:pPr>
            <a:r>
              <a:rPr lang="en-US" sz="2800" u="sng" dirty="0" smtClean="0">
                <a:latin typeface="Times New Roman" pitchFamily="18" charset="0"/>
                <a:cs typeface="Times New Roman" pitchFamily="18" charset="0"/>
              </a:rPr>
              <a:t>Conversion of expressions:</a:t>
            </a:r>
          </a:p>
          <a:p>
            <a:r>
              <a:rPr lang="en-US" sz="2800" dirty="0" smtClean="0">
                <a:latin typeface="Times New Roman" pitchFamily="18" charset="0"/>
                <a:cs typeface="Times New Roman" pitchFamily="18" charset="0"/>
              </a:rPr>
              <a:t>An infix expression consisting of operators and operands can be represented using a binary tree with root as operator.</a:t>
            </a:r>
          </a:p>
          <a:p>
            <a:r>
              <a:rPr lang="en-US" sz="2800" dirty="0" smtClean="0">
                <a:latin typeface="Times New Roman" pitchFamily="18" charset="0"/>
                <a:cs typeface="Times New Roman" pitchFamily="18" charset="0"/>
              </a:rPr>
              <a:t>Non leaf node contains the operator and leaf nodes contain operands.</a:t>
            </a:r>
          </a:p>
          <a:p>
            <a:pPr>
              <a:buFont typeface="Arial" charset="0"/>
              <a:buNone/>
            </a:pPr>
            <a:r>
              <a:rPr lang="en-US" sz="2800" dirty="0" smtClean="0">
                <a:latin typeface="Times New Roman" pitchFamily="18" charset="0"/>
                <a:cs typeface="Times New Roman" pitchFamily="18" charset="0"/>
              </a:rPr>
              <a:t>	(3-2) can be represented as 																						</a:t>
            </a:r>
          </a:p>
          <a:p>
            <a:pPr>
              <a:buFont typeface="Arial" charset="0"/>
              <a:buNone/>
            </a:pPr>
            <a:r>
              <a:rPr lang="en-US" sz="2800" dirty="0" smtClean="0">
                <a:latin typeface="Times New Roman" pitchFamily="18" charset="0"/>
                <a:cs typeface="Times New Roman" pitchFamily="18" charset="0"/>
              </a:rPr>
              <a:t>	((3-2)*6) can be represented as</a:t>
            </a:r>
          </a:p>
          <a:p>
            <a:pPr>
              <a:buFont typeface="Arial" charset="0"/>
              <a:buNone/>
            </a:pPr>
            <a:r>
              <a:rPr lang="en-US" sz="2800" dirty="0" smtClean="0">
                <a:latin typeface="Times New Roman" pitchFamily="18" charset="0"/>
                <a:cs typeface="Times New Roman" pitchFamily="18" charset="0"/>
              </a:rPr>
              <a:t>										</a:t>
            </a:r>
          </a:p>
          <a:p>
            <a:pPr>
              <a:buFont typeface="Arial" charset="0"/>
              <a:buNone/>
            </a:pPr>
            <a:r>
              <a:rPr lang="en-US" sz="2800" dirty="0" smtClean="0">
                <a:latin typeface="Times New Roman" pitchFamily="18" charset="0"/>
                <a:cs typeface="Times New Roman" pitchFamily="18" charset="0"/>
              </a:rPr>
              <a:t>						 </a:t>
            </a:r>
          </a:p>
          <a:p>
            <a:pPr>
              <a:buFont typeface="Arial" charset="0"/>
              <a:buNone/>
            </a:pPr>
            <a:endParaRPr lang="en-US" sz="2800" u="sng" dirty="0" smtClean="0">
              <a:latin typeface="Times New Roman" pitchFamily="18" charset="0"/>
              <a:cs typeface="Times New Roman" pitchFamily="18" charset="0"/>
            </a:endParaRPr>
          </a:p>
          <a:p>
            <a:pPr>
              <a:buFont typeface="Arial" charset="0"/>
              <a:buNone/>
            </a:pPr>
            <a:endParaRPr lang="en-US" sz="2800" u="sng" dirty="0" smtClean="0">
              <a:latin typeface="Times New Roman" pitchFamily="18" charset="0"/>
              <a:cs typeface="Times New Roman" pitchFamily="18" charset="0"/>
            </a:endParaRPr>
          </a:p>
        </p:txBody>
      </p:sp>
      <p:sp>
        <p:nvSpPr>
          <p:cNvPr id="4" name="Oval 3"/>
          <p:cNvSpPr/>
          <p:nvPr/>
        </p:nvSpPr>
        <p:spPr>
          <a:xfrm>
            <a:off x="6807200" y="3657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23" name="TextBox 4"/>
          <p:cNvSpPr txBox="1">
            <a:spLocks noChangeArrowheads="1"/>
          </p:cNvSpPr>
          <p:nvPr/>
        </p:nvSpPr>
        <p:spPr bwMode="auto">
          <a:xfrm>
            <a:off x="6908800" y="3733801"/>
            <a:ext cx="6096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6" name="Oval 5"/>
          <p:cNvSpPr/>
          <p:nvPr/>
        </p:nvSpPr>
        <p:spPr>
          <a:xfrm>
            <a:off x="5994400" y="4267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25" name="TextBox 6"/>
          <p:cNvSpPr txBox="1">
            <a:spLocks noChangeArrowheads="1"/>
          </p:cNvSpPr>
          <p:nvPr/>
        </p:nvSpPr>
        <p:spPr bwMode="auto">
          <a:xfrm>
            <a:off x="6197600" y="4343400"/>
            <a:ext cx="6096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8" name="Oval 7"/>
          <p:cNvSpPr/>
          <p:nvPr/>
        </p:nvSpPr>
        <p:spPr>
          <a:xfrm>
            <a:off x="7416800" y="4267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27" name="TextBox 8"/>
          <p:cNvSpPr txBox="1">
            <a:spLocks noChangeArrowheads="1"/>
          </p:cNvSpPr>
          <p:nvPr/>
        </p:nvSpPr>
        <p:spPr bwMode="auto">
          <a:xfrm>
            <a:off x="7518400" y="4343400"/>
            <a:ext cx="6096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10" name="Straight Connector 9"/>
          <p:cNvCxnSpPr>
            <a:stCxn id="4" idx="3"/>
          </p:cNvCxnSpPr>
          <p:nvPr/>
        </p:nvCxnSpPr>
        <p:spPr>
          <a:xfrm rot="5400000">
            <a:off x="6604529" y="3945996"/>
            <a:ext cx="219075"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315200" y="4114800"/>
            <a:ext cx="304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839200" y="5562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31" name="TextBox 14"/>
          <p:cNvSpPr txBox="1">
            <a:spLocks noChangeArrowheads="1"/>
          </p:cNvSpPr>
          <p:nvPr/>
        </p:nvSpPr>
        <p:spPr bwMode="auto">
          <a:xfrm>
            <a:off x="8940800" y="5638801"/>
            <a:ext cx="6096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6" name="Oval 15"/>
          <p:cNvSpPr/>
          <p:nvPr/>
        </p:nvSpPr>
        <p:spPr>
          <a:xfrm>
            <a:off x="8026400" y="6172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33" name="TextBox 16"/>
          <p:cNvSpPr txBox="1">
            <a:spLocks noChangeArrowheads="1"/>
          </p:cNvSpPr>
          <p:nvPr/>
        </p:nvSpPr>
        <p:spPr bwMode="auto">
          <a:xfrm>
            <a:off x="8229600" y="6248400"/>
            <a:ext cx="6096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18" name="Oval 17"/>
          <p:cNvSpPr/>
          <p:nvPr/>
        </p:nvSpPr>
        <p:spPr>
          <a:xfrm>
            <a:off x="9448800" y="61722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35" name="TextBox 18"/>
          <p:cNvSpPr txBox="1">
            <a:spLocks noChangeArrowheads="1"/>
          </p:cNvSpPr>
          <p:nvPr/>
        </p:nvSpPr>
        <p:spPr bwMode="auto">
          <a:xfrm>
            <a:off x="9550400" y="6248400"/>
            <a:ext cx="6096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20" name="Straight Connector 19"/>
          <p:cNvCxnSpPr>
            <a:stCxn id="14" idx="3"/>
          </p:cNvCxnSpPr>
          <p:nvPr/>
        </p:nvCxnSpPr>
        <p:spPr>
          <a:xfrm rot="5400000">
            <a:off x="8636529" y="5850997"/>
            <a:ext cx="219075"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347200" y="6019800"/>
            <a:ext cx="304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9652000" y="49530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39" name="TextBox 22"/>
          <p:cNvSpPr txBox="1">
            <a:spLocks noChangeArrowheads="1"/>
          </p:cNvSpPr>
          <p:nvPr/>
        </p:nvSpPr>
        <p:spPr bwMode="auto">
          <a:xfrm>
            <a:off x="9753600" y="5029201"/>
            <a:ext cx="609600" cy="923925"/>
          </a:xfrm>
          <a:prstGeom prst="rect">
            <a:avLst/>
          </a:prstGeom>
          <a:noFill/>
          <a:ln w="9525">
            <a:noFill/>
            <a:miter lim="800000"/>
            <a:headEnd/>
            <a:tailEnd/>
          </a:ln>
        </p:spPr>
        <p:txBody>
          <a:bodyPr>
            <a:spAutoFit/>
          </a:bodyPr>
          <a:lstStyle/>
          <a:p>
            <a:endParaRPr lang="en-US">
              <a:latin typeface="Calibri" pitchFamily="34" charset="0"/>
            </a:endParaRPr>
          </a:p>
          <a:p>
            <a:endParaRPr lang="en-US">
              <a:latin typeface="Calibri" pitchFamily="34" charset="0"/>
            </a:endParaRPr>
          </a:p>
          <a:p>
            <a:r>
              <a:rPr lang="en-US">
                <a:latin typeface="Calibri" pitchFamily="34" charset="0"/>
              </a:rPr>
              <a:t> </a:t>
            </a:r>
          </a:p>
        </p:txBody>
      </p:sp>
      <p:sp>
        <p:nvSpPr>
          <p:cNvPr id="24" name="Oval 23"/>
          <p:cNvSpPr/>
          <p:nvPr/>
        </p:nvSpPr>
        <p:spPr>
          <a:xfrm>
            <a:off x="10261600" y="5562600"/>
            <a:ext cx="812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41" name="TextBox 24"/>
          <p:cNvSpPr txBox="1">
            <a:spLocks noChangeArrowheads="1"/>
          </p:cNvSpPr>
          <p:nvPr/>
        </p:nvSpPr>
        <p:spPr bwMode="auto">
          <a:xfrm>
            <a:off x="10363200" y="5638800"/>
            <a:ext cx="609600" cy="369888"/>
          </a:xfrm>
          <a:prstGeom prst="rect">
            <a:avLst/>
          </a:prstGeom>
          <a:noFill/>
          <a:ln w="9525">
            <a:noFill/>
            <a:miter lim="800000"/>
            <a:headEnd/>
            <a:tailEnd/>
          </a:ln>
        </p:spPr>
        <p:txBody>
          <a:bodyPr>
            <a:spAutoFit/>
          </a:bodyPr>
          <a:lstStyle/>
          <a:p>
            <a:r>
              <a:rPr lang="en-US">
                <a:latin typeface="Calibri" pitchFamily="34" charset="0"/>
              </a:rPr>
              <a:t>6 </a:t>
            </a:r>
          </a:p>
        </p:txBody>
      </p:sp>
      <p:cxnSp>
        <p:nvCxnSpPr>
          <p:cNvPr id="26" name="Straight Connector 25"/>
          <p:cNvCxnSpPr>
            <a:stCxn id="22" idx="3"/>
          </p:cNvCxnSpPr>
          <p:nvPr/>
        </p:nvCxnSpPr>
        <p:spPr>
          <a:xfrm rot="5400000">
            <a:off x="9449329" y="5241397"/>
            <a:ext cx="219075" cy="42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0160000" y="5410200"/>
            <a:ext cx="304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944" name="TextBox 27"/>
          <p:cNvSpPr txBox="1">
            <a:spLocks noChangeArrowheads="1"/>
          </p:cNvSpPr>
          <p:nvPr/>
        </p:nvSpPr>
        <p:spPr bwMode="auto">
          <a:xfrm>
            <a:off x="9753600" y="4948238"/>
            <a:ext cx="6096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137</TotalTime>
  <Words>5789</Words>
  <Application>Microsoft Office PowerPoint</Application>
  <PresentationFormat>Custom</PresentationFormat>
  <Paragraphs>2095</Paragraphs>
  <Slides>137</Slides>
  <Notes>107</Notes>
  <HiddenSlides>0</HiddenSlides>
  <MMClips>0</MMClips>
  <ScaleCrop>false</ScaleCrop>
  <HeadingPairs>
    <vt:vector size="4" baseType="variant">
      <vt:variant>
        <vt:lpstr>Theme</vt:lpstr>
      </vt:variant>
      <vt:variant>
        <vt:i4>1</vt:i4>
      </vt:variant>
      <vt:variant>
        <vt:lpstr>Slide Titles</vt:lpstr>
      </vt:variant>
      <vt:variant>
        <vt:i4>137</vt:i4>
      </vt:variant>
    </vt:vector>
  </HeadingPairs>
  <TitlesOfParts>
    <vt:vector size="138" baseType="lpstr">
      <vt:lpstr>Solstice</vt:lpstr>
      <vt:lpstr>Binary trees</vt:lpstr>
      <vt:lpstr>Slide 2</vt:lpstr>
      <vt:lpstr>Slide 3</vt:lpstr>
      <vt:lpstr>Slide 4</vt:lpstr>
      <vt:lpstr>Slide 5</vt:lpstr>
      <vt:lpstr>Slide 6</vt:lpstr>
      <vt:lpstr>Slide 7</vt:lpstr>
      <vt:lpstr>Slide 8</vt:lpstr>
      <vt:lpstr>Slide 9</vt:lpstr>
      <vt:lpstr>Slide 10</vt:lpstr>
      <vt:lpstr>Binary tree</vt:lpstr>
      <vt:lpstr>Slide 12</vt:lpstr>
      <vt:lpstr>Slide 13</vt:lpstr>
      <vt:lpstr>Slide 14</vt:lpstr>
      <vt:lpstr>Slide 15</vt:lpstr>
      <vt:lpstr>Slide 16</vt:lpstr>
      <vt:lpstr>Almost Complete BT</vt:lpstr>
      <vt:lpstr>Slide 18</vt:lpstr>
      <vt:lpstr>Advantages and disadvantages of linked representation</vt:lpstr>
      <vt:lpstr>Slide 20</vt:lpstr>
      <vt:lpstr>Slide 21</vt:lpstr>
      <vt:lpstr>Advantages and disadvantages of Array representation</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trees</dc:title>
  <dc:creator>shiva</dc:creator>
  <cp:lastModifiedBy>hp</cp:lastModifiedBy>
  <cp:revision>17</cp:revision>
  <dcterms:created xsi:type="dcterms:W3CDTF">2016-09-25T18:15:31Z</dcterms:created>
  <dcterms:modified xsi:type="dcterms:W3CDTF">2016-10-05T10:42:59Z</dcterms:modified>
</cp:coreProperties>
</file>