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7"/>
  </p:notesMasterIdLst>
  <p:sldIdLst>
    <p:sldId id="373" r:id="rId2"/>
    <p:sldId id="256" r:id="rId3"/>
    <p:sldId id="257" r:id="rId4"/>
    <p:sldId id="258" r:id="rId5"/>
    <p:sldId id="259" r:id="rId6"/>
    <p:sldId id="260" r:id="rId7"/>
    <p:sldId id="261" r:id="rId8"/>
    <p:sldId id="262" r:id="rId9"/>
    <p:sldId id="263" r:id="rId10"/>
    <p:sldId id="399" r:id="rId11"/>
    <p:sldId id="264" r:id="rId12"/>
    <p:sldId id="265" r:id="rId13"/>
    <p:sldId id="400" r:id="rId14"/>
    <p:sldId id="266" r:id="rId15"/>
    <p:sldId id="401" r:id="rId16"/>
    <p:sldId id="402" r:id="rId17"/>
    <p:sldId id="267" r:id="rId18"/>
    <p:sldId id="268" r:id="rId19"/>
    <p:sldId id="270" r:id="rId20"/>
    <p:sldId id="269"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4" r:id="rId36"/>
    <p:sldId id="286" r:id="rId37"/>
    <p:sldId id="287" r:id="rId38"/>
    <p:sldId id="288" r:id="rId39"/>
    <p:sldId id="290" r:id="rId40"/>
    <p:sldId id="291" r:id="rId41"/>
    <p:sldId id="289" r:id="rId42"/>
    <p:sldId id="29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7" r:id="rId68"/>
    <p:sldId id="428" r:id="rId69"/>
    <p:sldId id="429" r:id="rId70"/>
    <p:sldId id="430" r:id="rId71"/>
    <p:sldId id="431" r:id="rId72"/>
    <p:sldId id="432" r:id="rId73"/>
    <p:sldId id="433" r:id="rId74"/>
    <p:sldId id="293" r:id="rId75"/>
    <p:sldId id="294" r:id="rId76"/>
    <p:sldId id="295" r:id="rId77"/>
    <p:sldId id="296" r:id="rId78"/>
    <p:sldId id="297" r:id="rId79"/>
    <p:sldId id="298" r:id="rId80"/>
    <p:sldId id="299" r:id="rId81"/>
    <p:sldId id="300" r:id="rId82"/>
    <p:sldId id="301" r:id="rId83"/>
    <p:sldId id="302" r:id="rId84"/>
    <p:sldId id="309" r:id="rId85"/>
    <p:sldId id="310" r:id="rId86"/>
    <p:sldId id="311" r:id="rId87"/>
    <p:sldId id="312" r:id="rId88"/>
    <p:sldId id="313" r:id="rId89"/>
    <p:sldId id="314" r:id="rId90"/>
    <p:sldId id="315" r:id="rId91"/>
    <p:sldId id="316" r:id="rId92"/>
    <p:sldId id="317" r:id="rId93"/>
    <p:sldId id="318" r:id="rId94"/>
    <p:sldId id="374" r:id="rId95"/>
    <p:sldId id="320" r:id="rId96"/>
    <p:sldId id="434" r:id="rId97"/>
    <p:sldId id="321" r:id="rId98"/>
    <p:sldId id="322" r:id="rId99"/>
    <p:sldId id="323" r:id="rId100"/>
    <p:sldId id="324" r:id="rId101"/>
    <p:sldId id="325" r:id="rId102"/>
    <p:sldId id="326" r:id="rId103"/>
    <p:sldId id="327" r:id="rId104"/>
    <p:sldId id="328" r:id="rId105"/>
    <p:sldId id="329" r:id="rId106"/>
    <p:sldId id="330" r:id="rId107"/>
    <p:sldId id="331" r:id="rId108"/>
    <p:sldId id="332" r:id="rId109"/>
    <p:sldId id="372" r:id="rId110"/>
    <p:sldId id="375" r:id="rId111"/>
    <p:sldId id="376" r:id="rId112"/>
    <p:sldId id="377" r:id="rId113"/>
    <p:sldId id="379" r:id="rId114"/>
    <p:sldId id="378"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 id="396" r:id="rId132"/>
    <p:sldId id="397" r:id="rId133"/>
    <p:sldId id="398" r:id="rId134"/>
    <p:sldId id="435" r:id="rId135"/>
    <p:sldId id="436" r:id="rId136"/>
    <p:sldId id="437" r:id="rId137"/>
    <p:sldId id="438" r:id="rId138"/>
    <p:sldId id="439" r:id="rId139"/>
    <p:sldId id="440" r:id="rId140"/>
    <p:sldId id="441" r:id="rId141"/>
    <p:sldId id="442" r:id="rId142"/>
    <p:sldId id="443" r:id="rId143"/>
    <p:sldId id="444" r:id="rId144"/>
    <p:sldId id="445" r:id="rId145"/>
    <p:sldId id="446" r:id="rId146"/>
  </p:sldIdLst>
  <p:sldSz cx="9144000" cy="6858000" type="screen4x3"/>
  <p:notesSz cx="6858000" cy="9144000"/>
  <p:custShowLst>
    <p:custShow name="Custom Show 1" id="0">
      <p:sldLst>
        <p:sld r:id="rId34"/>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54487D4-C4E7-460A-BF09-CDE21C6BEE20}" type="datetimeFigureOut">
              <a:rPr lang="en-US"/>
              <a:pPr>
                <a:defRPr/>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A9395BC-E064-4335-8B94-65051D15B857}" type="slidenum">
              <a:rPr lang="en-US"/>
              <a:pPr>
                <a:defRPr/>
              </a:pPr>
              <a:t>‹#›</a:t>
            </a:fld>
            <a:endParaRPr lang="en-US"/>
          </a:p>
        </p:txBody>
      </p:sp>
    </p:spTree>
    <p:extLst>
      <p:ext uri="{BB962C8B-B14F-4D97-AF65-F5344CB8AC3E}">
        <p14:creationId xmlns:p14="http://schemas.microsoft.com/office/powerpoint/2010/main" val="22923502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67353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438032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noFill/>
          <a:ln>
            <a:solidFill>
              <a:srgbClr val="000000"/>
            </a:solidFill>
            <a:miter lim="800000"/>
            <a:headEnd/>
            <a:tailEnd/>
          </a:ln>
        </p:spPr>
      </p:sp>
      <p:sp>
        <p:nvSpPr>
          <p:cNvPr id="233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764699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noFill/>
          <a:ln>
            <a:solidFill>
              <a:srgbClr val="000000"/>
            </a:solidFill>
            <a:miter lim="800000"/>
            <a:headEnd/>
            <a:tailEnd/>
          </a:ln>
        </p:spPr>
      </p:sp>
      <p:sp>
        <p:nvSpPr>
          <p:cNvPr id="234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8476307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TextEdit="1"/>
          </p:cNvSpPr>
          <p:nvPr>
            <p:ph type="sldImg"/>
          </p:nvPr>
        </p:nvSpPr>
        <p:spPr bwMode="auto">
          <a:noFill/>
          <a:ln>
            <a:solidFill>
              <a:srgbClr val="000000"/>
            </a:solidFill>
            <a:miter lim="800000"/>
            <a:headEnd/>
            <a:tailEnd/>
          </a:ln>
        </p:spPr>
      </p:sp>
      <p:sp>
        <p:nvSpPr>
          <p:cNvPr id="235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688694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noFill/>
          <a:ln>
            <a:solidFill>
              <a:srgbClr val="000000"/>
            </a:solidFill>
            <a:miter lim="800000"/>
            <a:headEnd/>
            <a:tailEnd/>
          </a:ln>
        </p:spPr>
      </p:sp>
      <p:sp>
        <p:nvSpPr>
          <p:cNvPr id="236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890632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3576417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p:spPr>
      </p:sp>
      <p:sp>
        <p:nvSpPr>
          <p:cNvPr id="238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670437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p:spPr>
      </p:sp>
      <p:sp>
        <p:nvSpPr>
          <p:cNvPr id="239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034239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TextEdit="1"/>
          </p:cNvSpPr>
          <p:nvPr>
            <p:ph type="sldImg"/>
          </p:nvPr>
        </p:nvSpPr>
        <p:spPr bwMode="auto">
          <a:noFill/>
          <a:ln>
            <a:solidFill>
              <a:srgbClr val="000000"/>
            </a:solidFill>
            <a:miter lim="800000"/>
            <a:headEnd/>
            <a:tailEnd/>
          </a:ln>
        </p:spPr>
      </p:sp>
      <p:sp>
        <p:nvSpPr>
          <p:cNvPr id="240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8169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1525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49534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p:spPr>
      </p:sp>
      <p:sp>
        <p:nvSpPr>
          <p:cNvPr id="276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8437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1819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30981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0575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96439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39397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4999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157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89166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285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38776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60121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68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94895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3047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80028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85395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5570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19047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10246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3495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85289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p:spPr>
      </p:sp>
      <p:sp>
        <p:nvSpPr>
          <p:cNvPr id="189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60371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p:spPr>
      </p:sp>
      <p:sp>
        <p:nvSpPr>
          <p:cNvPr id="1904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200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3314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p:spPr>
      </p:sp>
      <p:sp>
        <p:nvSpPr>
          <p:cNvPr id="1925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93259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p:spPr>
      </p:sp>
      <p:sp>
        <p:nvSpPr>
          <p:cNvPr id="193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82110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67046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noFill/>
          <a:ln>
            <a:solidFill>
              <a:srgbClr val="000000"/>
            </a:solidFill>
            <a:miter lim="800000"/>
            <a:headEnd/>
            <a:tailEnd/>
          </a:ln>
        </p:spPr>
      </p:sp>
      <p:sp>
        <p:nvSpPr>
          <p:cNvPr id="195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7168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86165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35915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99613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p:spPr>
      </p:sp>
      <p:sp>
        <p:nvSpPr>
          <p:cNvPr id="198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43716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p:spPr>
      </p:sp>
      <p:sp>
        <p:nvSpPr>
          <p:cNvPr id="209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58752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p:spPr>
      </p:sp>
      <p:sp>
        <p:nvSpPr>
          <p:cNvPr id="210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50438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91713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p:spPr>
      </p:sp>
      <p:sp>
        <p:nvSpPr>
          <p:cNvPr id="212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7048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p:spPr>
      </p:sp>
      <p:sp>
        <p:nvSpPr>
          <p:cNvPr id="214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1888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TextEdit="1"/>
          </p:cNvSpPr>
          <p:nvPr>
            <p:ph type="sldImg"/>
          </p:nvPr>
        </p:nvSpPr>
        <p:spPr bwMode="auto">
          <a:noFill/>
          <a:ln>
            <a:solidFill>
              <a:srgbClr val="000000"/>
            </a:solidFill>
            <a:miter lim="800000"/>
            <a:headEnd/>
            <a:tailEnd/>
          </a:ln>
        </p:spPr>
      </p:sp>
      <p:sp>
        <p:nvSpPr>
          <p:cNvPr id="215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24008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TextEdit="1"/>
          </p:cNvSpPr>
          <p:nvPr>
            <p:ph type="sldImg"/>
          </p:nvPr>
        </p:nvSpPr>
        <p:spPr bwMode="auto">
          <a:noFill/>
          <a:ln>
            <a:solidFill>
              <a:srgbClr val="000000"/>
            </a:solidFill>
            <a:miter lim="800000"/>
            <a:headEnd/>
            <a:tailEnd/>
          </a:ln>
        </p:spPr>
      </p:sp>
      <p:sp>
        <p:nvSpPr>
          <p:cNvPr id="241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0624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52009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noFill/>
          <a:ln>
            <a:solidFill>
              <a:srgbClr val="000000"/>
            </a:solidFill>
            <a:miter lim="800000"/>
            <a:headEnd/>
            <a:tailEnd/>
          </a:ln>
        </p:spPr>
      </p:sp>
      <p:sp>
        <p:nvSpPr>
          <p:cNvPr id="242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029352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noFill/>
          <a:ln>
            <a:solidFill>
              <a:srgbClr val="000000"/>
            </a:solidFill>
            <a:miter lim="800000"/>
            <a:headEnd/>
            <a:tailEnd/>
          </a:ln>
        </p:spPr>
      </p:sp>
      <p:sp>
        <p:nvSpPr>
          <p:cNvPr id="243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94775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343085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noFill/>
          <a:ln>
            <a:solidFill>
              <a:srgbClr val="000000"/>
            </a:solidFill>
            <a:miter lim="800000"/>
            <a:headEnd/>
            <a:tailEnd/>
          </a:ln>
        </p:spPr>
      </p:sp>
      <p:sp>
        <p:nvSpPr>
          <p:cNvPr id="245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868247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91814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544723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32925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516378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76898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40733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128110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033288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859105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3164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567527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100323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565532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763696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251798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311633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737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039987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TextEdit="1"/>
          </p:cNvSpPr>
          <p:nvPr>
            <p:ph type="sldImg"/>
          </p:nvPr>
        </p:nvSpPr>
        <p:spPr bwMode="auto">
          <a:noFill/>
          <a:ln>
            <a:solidFill>
              <a:srgbClr val="000000"/>
            </a:solidFill>
            <a:miter lim="800000"/>
            <a:headEnd/>
            <a:tailEnd/>
          </a:ln>
        </p:spPr>
      </p:sp>
      <p:sp>
        <p:nvSpPr>
          <p:cNvPr id="263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007571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624364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TextEdit="1"/>
          </p:cNvSpPr>
          <p:nvPr>
            <p:ph type="sldImg"/>
          </p:nvPr>
        </p:nvSpPr>
        <p:spPr bwMode="auto">
          <a:noFill/>
          <a:ln>
            <a:solidFill>
              <a:srgbClr val="000000"/>
            </a:solidFill>
            <a:miter lim="800000"/>
            <a:headEnd/>
            <a:tailEnd/>
          </a:ln>
        </p:spPr>
      </p:sp>
      <p:sp>
        <p:nvSpPr>
          <p:cNvPr id="265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755772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393991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00809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p:spPr>
      </p:sp>
      <p:sp>
        <p:nvSpPr>
          <p:cNvPr id="200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451431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718414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p:spPr>
      </p:sp>
      <p:sp>
        <p:nvSpPr>
          <p:cNvPr id="202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305717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p:spPr>
      </p:sp>
      <p:sp>
        <p:nvSpPr>
          <p:cNvPr id="203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394626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p:spPr>
      </p:sp>
      <p:sp>
        <p:nvSpPr>
          <p:cNvPr id="204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5340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093342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noFill/>
          <a:ln>
            <a:solidFill>
              <a:srgbClr val="000000"/>
            </a:solidFill>
            <a:miter lim="800000"/>
            <a:headEnd/>
            <a:tailEnd/>
          </a:ln>
        </p:spPr>
      </p:sp>
      <p:sp>
        <p:nvSpPr>
          <p:cNvPr id="205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987532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noFill/>
          <a:ln>
            <a:solidFill>
              <a:srgbClr val="000000"/>
            </a:solidFill>
            <a:miter lim="800000"/>
            <a:headEnd/>
            <a:tailEnd/>
          </a:ln>
        </p:spPr>
      </p:sp>
      <p:sp>
        <p:nvSpPr>
          <p:cNvPr id="206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342665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p:spPr>
      </p:sp>
      <p:sp>
        <p:nvSpPr>
          <p:cNvPr id="207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414804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noFill/>
          <a:ln>
            <a:solidFill>
              <a:srgbClr val="000000"/>
            </a:solidFill>
            <a:miter lim="800000"/>
            <a:headEnd/>
            <a:tailEnd/>
          </a:ln>
        </p:spPr>
      </p:sp>
      <p:sp>
        <p:nvSpPr>
          <p:cNvPr id="208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050449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p:spPr>
      </p:sp>
      <p:sp>
        <p:nvSpPr>
          <p:cNvPr id="216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785892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noFill/>
          <a:ln>
            <a:solidFill>
              <a:srgbClr val="000000"/>
            </a:solidFill>
            <a:miter lim="800000"/>
            <a:headEnd/>
            <a:tailEnd/>
          </a:ln>
        </p:spPr>
      </p:sp>
      <p:sp>
        <p:nvSpPr>
          <p:cNvPr id="217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450446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p:spPr>
      </p:sp>
      <p:sp>
        <p:nvSpPr>
          <p:cNvPr id="218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854875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noFill/>
          <a:ln>
            <a:solidFill>
              <a:srgbClr val="000000"/>
            </a:solidFill>
            <a:miter lim="800000"/>
            <a:headEnd/>
            <a:tailEnd/>
          </a:ln>
        </p:spPr>
      </p:sp>
      <p:sp>
        <p:nvSpPr>
          <p:cNvPr id="219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682084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noFill/>
          <a:ln>
            <a:solidFill>
              <a:srgbClr val="000000"/>
            </a:solidFill>
            <a:miter lim="800000"/>
            <a:headEnd/>
            <a:tailEnd/>
          </a:ln>
        </p:spPr>
      </p:sp>
      <p:sp>
        <p:nvSpPr>
          <p:cNvPr id="220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130429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noFill/>
          <a:ln>
            <a:solidFill>
              <a:srgbClr val="000000"/>
            </a:solidFill>
            <a:miter lim="800000"/>
            <a:headEnd/>
            <a:tailEnd/>
          </a:ln>
        </p:spPr>
      </p:sp>
      <p:sp>
        <p:nvSpPr>
          <p:cNvPr id="221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7508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750391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noFill/>
          <a:ln>
            <a:solidFill>
              <a:srgbClr val="000000"/>
            </a:solidFill>
            <a:miter lim="800000"/>
            <a:headEnd/>
            <a:tailEnd/>
          </a:ln>
        </p:spPr>
      </p:sp>
      <p:sp>
        <p:nvSpPr>
          <p:cNvPr id="222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860200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noFill/>
          <a:ln>
            <a:solidFill>
              <a:srgbClr val="000000"/>
            </a:solidFill>
            <a:miter lim="800000"/>
            <a:headEnd/>
            <a:tailEnd/>
          </a:ln>
        </p:spPr>
      </p:sp>
      <p:sp>
        <p:nvSpPr>
          <p:cNvPr id="223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104557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noFill/>
          <a:ln>
            <a:solidFill>
              <a:srgbClr val="000000"/>
            </a:solidFill>
            <a:miter lim="800000"/>
            <a:headEnd/>
            <a:tailEnd/>
          </a:ln>
        </p:spPr>
      </p:sp>
      <p:sp>
        <p:nvSpPr>
          <p:cNvPr id="224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003208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noFill/>
          <a:ln>
            <a:solidFill>
              <a:srgbClr val="000000"/>
            </a:solidFill>
            <a:miter lim="800000"/>
            <a:headEnd/>
            <a:tailEnd/>
          </a:ln>
        </p:spPr>
      </p:sp>
      <p:sp>
        <p:nvSpPr>
          <p:cNvPr id="225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745157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noFill/>
          <a:ln>
            <a:solidFill>
              <a:srgbClr val="000000"/>
            </a:solidFill>
            <a:miter lim="800000"/>
            <a:headEnd/>
            <a:tailEnd/>
          </a:ln>
        </p:spPr>
      </p:sp>
      <p:sp>
        <p:nvSpPr>
          <p:cNvPr id="226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7007244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noFill/>
          <a:ln>
            <a:solidFill>
              <a:srgbClr val="000000"/>
            </a:solidFill>
            <a:miter lim="800000"/>
            <a:headEnd/>
            <a:tailEnd/>
          </a:ln>
        </p:spPr>
      </p:sp>
      <p:sp>
        <p:nvSpPr>
          <p:cNvPr id="228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986732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noFill/>
          <a:ln>
            <a:solidFill>
              <a:srgbClr val="000000"/>
            </a:solidFill>
            <a:miter lim="800000"/>
            <a:headEnd/>
            <a:tailEnd/>
          </a:ln>
        </p:spPr>
      </p:sp>
      <p:sp>
        <p:nvSpPr>
          <p:cNvPr id="229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59625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noFill/>
          <a:ln>
            <a:solidFill>
              <a:srgbClr val="000000"/>
            </a:solidFill>
            <a:miter lim="800000"/>
            <a:headEnd/>
            <a:tailEnd/>
          </a:ln>
        </p:spPr>
      </p:sp>
      <p:sp>
        <p:nvSpPr>
          <p:cNvPr id="230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972541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42167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TextEdit="1"/>
          </p:cNvSpPr>
          <p:nvPr>
            <p:ph type="sldImg"/>
          </p:nvPr>
        </p:nvSpPr>
        <p:spPr bwMode="auto">
          <a:noFill/>
          <a:ln>
            <a:solidFill>
              <a:srgbClr val="000000"/>
            </a:solidFill>
            <a:miter lim="800000"/>
            <a:headEnd/>
            <a:tailEnd/>
          </a:ln>
        </p:spPr>
      </p:sp>
      <p:sp>
        <p:nvSpPr>
          <p:cNvPr id="232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83375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E9DE81D7-841C-4F74-9A84-082053E9B2D3}" type="datetimeFigureOut">
              <a:rPr lang="en-US" smtClean="0"/>
              <a:pPr>
                <a:defRPr/>
              </a:pPr>
              <a:t>3/20/2017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3BFAB71-AFB0-4F6C-99EC-68C4A42A6150}" type="slidenum">
              <a:rPr lang="en-US" smtClean="0"/>
              <a:pPr>
                <a:defRPr/>
              </a:pPr>
              <a:t>‹#›</a:t>
            </a:fld>
            <a:endParaRPr lang="en-US" dirty="0"/>
          </a:p>
        </p:txBody>
      </p:sp>
    </p:spTree>
    <p:extLst>
      <p:ext uri="{BB962C8B-B14F-4D97-AF65-F5344CB8AC3E}">
        <p14:creationId xmlns:p14="http://schemas.microsoft.com/office/powerpoint/2010/main" val="31983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0B5E66D-D9EE-4A36-934C-8D8B71FFE183}" type="datetimeFigureOut">
              <a:rPr lang="en-US" smtClean="0"/>
              <a:pPr>
                <a:defRPr/>
              </a:pPr>
              <a:t>3/20/2017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FCC538-F46B-4168-8AAD-2FDA3460B331}" type="slidenum">
              <a:rPr lang="en-US" smtClean="0"/>
              <a:pPr>
                <a:defRPr/>
              </a:pPr>
              <a:t>‹#›</a:t>
            </a:fld>
            <a:endParaRPr lang="en-US" dirty="0"/>
          </a:p>
        </p:txBody>
      </p:sp>
    </p:spTree>
    <p:extLst>
      <p:ext uri="{BB962C8B-B14F-4D97-AF65-F5344CB8AC3E}">
        <p14:creationId xmlns:p14="http://schemas.microsoft.com/office/powerpoint/2010/main" val="334191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1776532-6183-4EAA-8AD9-0AD16E687CA7}" type="datetimeFigureOut">
              <a:rPr lang="en-US" smtClean="0"/>
              <a:pPr>
                <a:defRPr/>
              </a:pPr>
              <a:t>3/20/2017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A2B2C7-C0E4-458D-A365-35AABF6497A8}" type="slidenum">
              <a:rPr lang="en-US" smtClean="0"/>
              <a:pPr>
                <a:defRPr/>
              </a:pPr>
              <a:t>‹#›</a:t>
            </a:fld>
            <a:endParaRPr lang="en-US" dirty="0"/>
          </a:p>
        </p:txBody>
      </p:sp>
    </p:spTree>
    <p:extLst>
      <p:ext uri="{BB962C8B-B14F-4D97-AF65-F5344CB8AC3E}">
        <p14:creationId xmlns:p14="http://schemas.microsoft.com/office/powerpoint/2010/main" val="26780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407DDB9-FA09-43B5-9969-6852D3186D7B}" type="datetimeFigureOut">
              <a:rPr lang="en-US" smtClean="0"/>
              <a:pPr>
                <a:defRPr/>
              </a:pPr>
              <a:t>3/20/2017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CC4B8-847A-440C-A679-349FB1890530}" type="slidenum">
              <a:rPr lang="en-US" smtClean="0"/>
              <a:pPr>
                <a:defRPr/>
              </a:pPr>
              <a:t>‹#›</a:t>
            </a:fld>
            <a:endParaRPr lang="en-US" dirty="0"/>
          </a:p>
        </p:txBody>
      </p:sp>
    </p:spTree>
    <p:extLst>
      <p:ext uri="{BB962C8B-B14F-4D97-AF65-F5344CB8AC3E}">
        <p14:creationId xmlns:p14="http://schemas.microsoft.com/office/powerpoint/2010/main" val="290698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6137808-DCD0-48A7-87FC-3542D6B0BA2D}" type="datetimeFigureOut">
              <a:rPr lang="en-US" smtClean="0"/>
              <a:pPr>
                <a:defRPr/>
              </a:pPr>
              <a:t>3/20/2017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104EAA-BC6A-49A8-B222-9BAB2548798D}" type="slidenum">
              <a:rPr lang="en-US" smtClean="0"/>
              <a:pPr>
                <a:defRPr/>
              </a:pPr>
              <a:t>‹#›</a:t>
            </a:fld>
            <a:endParaRPr lang="en-US" dirty="0"/>
          </a:p>
        </p:txBody>
      </p:sp>
    </p:spTree>
    <p:extLst>
      <p:ext uri="{BB962C8B-B14F-4D97-AF65-F5344CB8AC3E}">
        <p14:creationId xmlns:p14="http://schemas.microsoft.com/office/powerpoint/2010/main" val="34593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6F77957A-D949-4391-B640-87C59B85A606}" type="datetimeFigureOut">
              <a:rPr lang="en-US" smtClean="0"/>
              <a:pPr>
                <a:defRPr/>
              </a:pPr>
              <a:t>3/20/2017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1D1117-1760-4641-B865-FA3FA31C302C}" type="slidenum">
              <a:rPr lang="en-US" smtClean="0"/>
              <a:pPr>
                <a:defRPr/>
              </a:pPr>
              <a:t>‹#›</a:t>
            </a:fld>
            <a:endParaRPr lang="en-US" dirty="0"/>
          </a:p>
        </p:txBody>
      </p:sp>
    </p:spTree>
    <p:extLst>
      <p:ext uri="{BB962C8B-B14F-4D97-AF65-F5344CB8AC3E}">
        <p14:creationId xmlns:p14="http://schemas.microsoft.com/office/powerpoint/2010/main" val="368407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AE9AB4A-684F-4F42-9135-CF120C7B1635}" type="datetimeFigureOut">
              <a:rPr lang="en-US" smtClean="0"/>
              <a:pPr>
                <a:defRPr/>
              </a:pPr>
              <a:t>3/20/2017</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AFBAE8B-82FE-4C68-A49E-09F96FBE47A7}" type="slidenum">
              <a:rPr lang="en-US" smtClean="0"/>
              <a:pPr>
                <a:defRPr/>
              </a:pPr>
              <a:t>‹#›</a:t>
            </a:fld>
            <a:endParaRPr lang="en-US" dirty="0"/>
          </a:p>
        </p:txBody>
      </p:sp>
    </p:spTree>
    <p:extLst>
      <p:ext uri="{BB962C8B-B14F-4D97-AF65-F5344CB8AC3E}">
        <p14:creationId xmlns:p14="http://schemas.microsoft.com/office/powerpoint/2010/main" val="48655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6A5BF42-4649-4A14-AD41-6C69A7D7A542}" type="datetimeFigureOut">
              <a:rPr lang="en-US" smtClean="0"/>
              <a:pPr>
                <a:defRPr/>
              </a:pPr>
              <a:t>3/20/2017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89CDE51-1F6F-475D-8E47-23E2071CB064}" type="slidenum">
              <a:rPr lang="en-US" smtClean="0"/>
              <a:pPr>
                <a:defRPr/>
              </a:pPr>
              <a:t>‹#›</a:t>
            </a:fld>
            <a:endParaRPr lang="en-US" dirty="0"/>
          </a:p>
        </p:txBody>
      </p:sp>
    </p:spTree>
    <p:extLst>
      <p:ext uri="{BB962C8B-B14F-4D97-AF65-F5344CB8AC3E}">
        <p14:creationId xmlns:p14="http://schemas.microsoft.com/office/powerpoint/2010/main" val="62989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20AC08-02B8-46F1-848B-51B7B2449781}" type="datetimeFigureOut">
              <a:rPr lang="en-US" smtClean="0"/>
              <a:pPr>
                <a:defRPr/>
              </a:pPr>
              <a:t>3/20/2017</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0E9EA00-B0F1-4EBB-8E12-0CC5437F8AB0}" type="slidenum">
              <a:rPr lang="en-US" smtClean="0"/>
              <a:pPr>
                <a:defRPr/>
              </a:pPr>
              <a:t>‹#›</a:t>
            </a:fld>
            <a:endParaRPr lang="en-US" dirty="0"/>
          </a:p>
        </p:txBody>
      </p:sp>
    </p:spTree>
    <p:extLst>
      <p:ext uri="{BB962C8B-B14F-4D97-AF65-F5344CB8AC3E}">
        <p14:creationId xmlns:p14="http://schemas.microsoft.com/office/powerpoint/2010/main" val="12801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70EB0EF-1EB0-4793-8AC4-0FD63599C920}" type="datetimeFigureOut">
              <a:rPr lang="en-US" smtClean="0"/>
              <a:pPr>
                <a:defRPr/>
              </a:pPr>
              <a:t>3/20/2017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12AC0E9-5762-4C1E-A43D-40080A5778AD}" type="slidenum">
              <a:rPr lang="en-US" smtClean="0"/>
              <a:pPr>
                <a:defRPr/>
              </a:pPr>
              <a:t>‹#›</a:t>
            </a:fld>
            <a:endParaRPr lang="en-US" dirty="0"/>
          </a:p>
        </p:txBody>
      </p:sp>
    </p:spTree>
    <p:extLst>
      <p:ext uri="{BB962C8B-B14F-4D97-AF65-F5344CB8AC3E}">
        <p14:creationId xmlns:p14="http://schemas.microsoft.com/office/powerpoint/2010/main" val="197611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2895584-0460-42A8-AFC3-1709886179FA}" type="datetimeFigureOut">
              <a:rPr lang="en-US" smtClean="0"/>
              <a:pPr>
                <a:defRPr/>
              </a:pPr>
              <a:t>3/20/2017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05772E-C230-4197-A725-83023D36E950}" type="slidenum">
              <a:rPr lang="en-US" smtClean="0"/>
              <a:pPr>
                <a:defRPr/>
              </a:pPr>
              <a:t>‹#›</a:t>
            </a:fld>
            <a:endParaRPr lang="en-US" dirty="0"/>
          </a:p>
        </p:txBody>
      </p:sp>
    </p:spTree>
    <p:extLst>
      <p:ext uri="{BB962C8B-B14F-4D97-AF65-F5344CB8AC3E}">
        <p14:creationId xmlns:p14="http://schemas.microsoft.com/office/powerpoint/2010/main" val="392929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82BF8FE-CE44-46F7-A448-7F8D82FDA257}" type="datetimeFigureOut">
              <a:rPr lang="en-US" smtClean="0"/>
              <a:pPr>
                <a:defRPr/>
              </a:pPr>
              <a:t>3/20/2017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E1B0705-0FCE-4D88-B318-39EA3AA22D9F}" type="slidenum">
              <a:rPr lang="en-US" smtClean="0"/>
              <a:pPr>
                <a:defRPr/>
              </a:pPr>
              <a:t>‹#›</a:t>
            </a:fld>
            <a:endParaRPr lang="en-US" dirty="0"/>
          </a:p>
        </p:txBody>
      </p:sp>
    </p:spTree>
    <p:extLst>
      <p:ext uri="{BB962C8B-B14F-4D97-AF65-F5344CB8AC3E}">
        <p14:creationId xmlns:p14="http://schemas.microsoft.com/office/powerpoint/2010/main" val="2746297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lstStyle/>
          <a:p>
            <a:pPr algn="ctr">
              <a:buFont typeface="Arial" charset="0"/>
              <a:buNone/>
            </a:pPr>
            <a:r>
              <a:rPr lang="en-US" dirty="0" smtClean="0">
                <a:latin typeface="Times New Roman" pitchFamily="18" charset="0"/>
                <a:cs typeface="Times New Roman" pitchFamily="18" charset="0"/>
              </a:rPr>
              <a:t>Trees</a:t>
            </a:r>
          </a:p>
          <a:p>
            <a:r>
              <a:rPr lang="en-US" sz="2400" dirty="0" smtClean="0">
                <a:latin typeface="Times New Roman" pitchFamily="18" charset="0"/>
                <a:cs typeface="Times New Roman" pitchFamily="18" charset="0"/>
              </a:rPr>
              <a:t>Trees are natural structures for representing certain kinds of hierarchical data.(How our files get saved under hierarchical directories) </a:t>
            </a:r>
          </a:p>
          <a:p>
            <a:r>
              <a:rPr lang="en-US" sz="2400" dirty="0" smtClean="0">
                <a:latin typeface="Times New Roman" pitchFamily="18" charset="0"/>
                <a:cs typeface="Times New Roman" pitchFamily="18" charset="0"/>
              </a:rPr>
              <a:t>Tree is a data structure which allows you to associate a parent-child relationship between various pieces of data and thus allows us to arrange our records, data and files in a hierarchical fashion.</a:t>
            </a:r>
          </a:p>
          <a:p>
            <a:r>
              <a:rPr lang="en-US" sz="2400" dirty="0" smtClean="0">
                <a:latin typeface="Times New Roman" pitchFamily="18" charset="0"/>
                <a:cs typeface="Times New Roman" pitchFamily="18" charset="0"/>
              </a:rPr>
              <a:t>Trees have many uses in computing. For example a </a:t>
            </a:r>
            <a:r>
              <a:rPr lang="en-US" sz="2400" i="1" dirty="0" smtClean="0">
                <a:latin typeface="Times New Roman" pitchFamily="18" charset="0"/>
                <a:cs typeface="Times New Roman" pitchFamily="18" charset="0"/>
              </a:rPr>
              <a:t>parse-tree</a:t>
            </a:r>
            <a:r>
              <a:rPr lang="en-US" sz="2400" dirty="0" smtClean="0">
                <a:latin typeface="Times New Roman" pitchFamily="18" charset="0"/>
                <a:cs typeface="Times New Roman" pitchFamily="18" charset="0"/>
              </a:rPr>
              <a:t> can represent the structure of an expression.</a:t>
            </a:r>
          </a:p>
          <a:p>
            <a:r>
              <a:rPr lang="en-US" sz="2400" dirty="0" smtClean="0">
                <a:latin typeface="Times New Roman" pitchFamily="18" charset="0"/>
                <a:cs typeface="Times New Roman" pitchFamily="18" charset="0"/>
              </a:rPr>
              <a:t>Binary Search Trees help to order the elements in such a way that the searching takes less time as compared to other data structures.( speed advantage over other D.S)</a:t>
            </a:r>
          </a:p>
          <a:p>
            <a:pPr>
              <a:buFont typeface="Arial" charset="0"/>
              <a:buNone/>
            </a:pPr>
            <a:r>
              <a:rPr lang="en-US" sz="240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p:cNvSpPr>
          <p:nvPr>
            <p:ph type="title"/>
          </p:nvPr>
        </p:nvSpPr>
        <p:spPr/>
        <p:txBody>
          <a:bodyPr/>
          <a:lstStyle/>
          <a:p>
            <a:r>
              <a:rPr lang="en-US" smtClean="0"/>
              <a:t>Binary tree</a:t>
            </a:r>
          </a:p>
        </p:txBody>
      </p:sp>
      <p:sp>
        <p:nvSpPr>
          <p:cNvPr id="273411" name="Rectangle 3"/>
          <p:cNvSpPr>
            <a:spLocks noGrp="1"/>
          </p:cNvSpPr>
          <p:nvPr>
            <p:ph idx="1"/>
          </p:nvPr>
        </p:nvSpPr>
        <p:spPr/>
        <p:txBody>
          <a:bodyPr/>
          <a:lstStyle/>
          <a:p>
            <a:r>
              <a:rPr lang="en-US" smtClean="0"/>
              <a:t>Definition: A binary tree is a finite set of elements that is either empty or partitioned into 3 disjoint subsets. The first subset contains root of the tree and other two subsets themselves are binary trees called left and right subtree. Each element of a binary tree is called a NODE of the tree.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Creating a binary tree for postfix expression: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Repeat the process for each symbol in postfix expression. Finally address of root node of expression tree is on top </a:t>
            </a:r>
            <a:r>
              <a:rPr lang="en-US" sz="2800" smtClean="0">
                <a:latin typeface="Times New Roman" pitchFamily="18" charset="0"/>
                <a:cs typeface="Times New Roman" pitchFamily="18" charset="0"/>
              </a:rPr>
              <a:t>of stack.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85000" lnSpcReduction="20000"/>
          </a:bodyPr>
          <a:lstStyle/>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create_tree</a:t>
            </a:r>
            <a:r>
              <a:rPr lang="en-US" sz="2800" dirty="0" smtClean="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stack[20];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while((symbol=postfix[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isalnum</a:t>
            </a:r>
            <a:r>
              <a:rPr lang="en-US" sz="2800" dirty="0" smtClean="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Push(temp);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=Pop();  next element and add  to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=Pop();  left. Push operator node*/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Push(temp)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return(Pop());			/* return root*/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Rectangle 3"/>
          <p:cNvSpPr/>
          <p:nvPr/>
        </p:nvSpPr>
        <p:spPr>
          <a:xfrm>
            <a:off x="6248400" y="19050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4958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667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35052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9342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1" name="TextBox 23"/>
          <p:cNvSpPr txBox="1">
            <a:spLocks noChangeArrowheads="1"/>
          </p:cNvSpPr>
          <p:nvPr/>
        </p:nvSpPr>
        <p:spPr bwMode="auto">
          <a:xfrm>
            <a:off x="7086600" y="4729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25" name="Oval 24"/>
          <p:cNvSpPr/>
          <p:nvPr/>
        </p:nvSpPr>
        <p:spPr>
          <a:xfrm>
            <a:off x="6934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3" name="TextBox 25"/>
          <p:cNvSpPr txBox="1">
            <a:spLocks noChangeArrowheads="1"/>
          </p:cNvSpPr>
          <p:nvPr/>
        </p:nvSpPr>
        <p:spPr bwMode="auto">
          <a:xfrm>
            <a:off x="7086600" y="3890963"/>
            <a:ext cx="457200" cy="368300"/>
          </a:xfrm>
          <a:prstGeom prst="rect">
            <a:avLst/>
          </a:prstGeom>
          <a:noFill/>
          <a:ln w="9525">
            <a:noFill/>
            <a:miter lim="800000"/>
            <a:headEnd/>
            <a:tailEnd/>
          </a:ln>
        </p:spPr>
        <p:txBody>
          <a:bodyPr>
            <a:spAutoFit/>
          </a:bodyPr>
          <a:lstStyle/>
          <a:p>
            <a:r>
              <a:rPr lang="en-US">
                <a:latin typeface="Calibri" pitchFamily="34" charset="0"/>
              </a:rPr>
              <a:t>B</a:t>
            </a:r>
          </a:p>
        </p:txBody>
      </p:sp>
      <p:sp>
        <p:nvSpPr>
          <p:cNvPr id="27" name="Oval 26"/>
          <p:cNvSpPr/>
          <p:nvPr/>
        </p:nvSpPr>
        <p:spPr>
          <a:xfrm>
            <a:off x="6934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5" name="TextBox 27"/>
          <p:cNvSpPr txBox="1">
            <a:spLocks noChangeArrowheads="1"/>
          </p:cNvSpPr>
          <p:nvPr/>
        </p:nvSpPr>
        <p:spPr bwMode="auto">
          <a:xfrm>
            <a:off x="7086600" y="2900363"/>
            <a:ext cx="457200" cy="368300"/>
          </a:xfrm>
          <a:prstGeom prst="rect">
            <a:avLst/>
          </a:prstGeom>
          <a:noFill/>
          <a:ln w="9525">
            <a:noFill/>
            <a:miter lim="800000"/>
            <a:headEnd/>
            <a:tailEnd/>
          </a:ln>
        </p:spPr>
        <p:txBody>
          <a:bodyPr>
            <a:spAutoFit/>
          </a:bodyPr>
          <a:lstStyle/>
          <a:p>
            <a:r>
              <a:rPr lang="en-US">
                <a:latin typeface="Calibri" pitchFamily="34" charset="0"/>
              </a:rPr>
              <a:t>C</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a:xfrm>
            <a:off x="152400" y="152400"/>
            <a:ext cx="8839200" cy="6553200"/>
          </a:xfrm>
        </p:spPr>
        <p:txBody>
          <a:bodyPr/>
          <a:lstStyle/>
          <a:p>
            <a:pPr marL="514350" indent="-514350">
              <a:buFont typeface="Arial" charset="0"/>
              <a:buNone/>
            </a:pPr>
            <a:r>
              <a:rPr lang="en-US" sz="2800" smtClean="0">
                <a:latin typeface="Times New Roman" pitchFamily="18" charset="0"/>
                <a:cs typeface="Times New Roman" pitchFamily="18" charset="0"/>
              </a:rPr>
              <a:t>2.	Now we get operator ‘–’. Pop top 2 elements and add them to right and left of node with ‘-’respectively and push node with operator ‘-’ to stack.</a:t>
            </a:r>
          </a:p>
        </p:txBody>
      </p:sp>
      <p:sp>
        <p:nvSpPr>
          <p:cNvPr id="4" name="Rectangle 3"/>
          <p:cNvSpPr/>
          <p:nvPr/>
        </p:nvSpPr>
        <p:spPr>
          <a:xfrm>
            <a:off x="6248400" y="19700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800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514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2004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5" name="TextBox 10"/>
          <p:cNvSpPr txBox="1">
            <a:spLocks noChangeArrowheads="1"/>
          </p:cNvSpPr>
          <p:nvPr/>
        </p:nvSpPr>
        <p:spPr bwMode="auto">
          <a:xfrm>
            <a:off x="1905000" y="2362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2" name="Oval 11"/>
          <p:cNvSpPr/>
          <p:nvPr/>
        </p:nvSpPr>
        <p:spPr>
          <a:xfrm>
            <a:off x="1219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7" name="TextBox 12"/>
          <p:cNvSpPr txBox="1">
            <a:spLocks noChangeArrowheads="1"/>
          </p:cNvSpPr>
          <p:nvPr/>
        </p:nvSpPr>
        <p:spPr bwMode="auto">
          <a:xfrm>
            <a:off x="1371600" y="29718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9" name="TextBox 14"/>
          <p:cNvSpPr txBox="1">
            <a:spLocks noChangeArrowheads="1"/>
          </p:cNvSpPr>
          <p:nvPr/>
        </p:nvSpPr>
        <p:spPr bwMode="auto">
          <a:xfrm>
            <a:off x="2514600" y="29718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6" name="Straight Connector 15"/>
          <p:cNvCxnSpPr>
            <a:stCxn id="10" idx="3"/>
          </p:cNvCxnSpPr>
          <p:nvPr/>
        </p:nvCxnSpPr>
        <p:spPr>
          <a:xfrm rot="5400000">
            <a:off x="1649412" y="2627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2295525" y="2730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0104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3" name="TextBox 21"/>
          <p:cNvSpPr txBox="1">
            <a:spLocks noChangeArrowheads="1"/>
          </p:cNvSpPr>
          <p:nvPr/>
        </p:nvSpPr>
        <p:spPr bwMode="auto">
          <a:xfrm>
            <a:off x="71628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3" name="Oval 22"/>
          <p:cNvSpPr/>
          <p:nvPr/>
        </p:nvSpPr>
        <p:spPr>
          <a:xfrm>
            <a:off x="69342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5" name="TextBox 23"/>
          <p:cNvSpPr txBox="1">
            <a:spLocks noChangeArrowheads="1"/>
          </p:cNvSpPr>
          <p:nvPr/>
        </p:nvSpPr>
        <p:spPr bwMode="auto">
          <a:xfrm>
            <a:off x="7086600" y="49577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3.	Push sumbol ‘D’ to stack</a:t>
            </a:r>
          </a:p>
        </p:txBody>
      </p:sp>
      <p:sp>
        <p:nvSpPr>
          <p:cNvPr id="4" name="Rectangle 3"/>
          <p:cNvSpPr/>
          <p:nvPr/>
        </p:nvSpPr>
        <p:spPr>
          <a:xfrm>
            <a:off x="5867400" y="6096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867400" y="3440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67400" y="1154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18399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53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19" name="TextBox 8"/>
          <p:cNvSpPr txBox="1">
            <a:spLocks noChangeArrowheads="1"/>
          </p:cNvSpPr>
          <p:nvPr/>
        </p:nvSpPr>
        <p:spPr bwMode="auto">
          <a:xfrm>
            <a:off x="6705600" y="2373313"/>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0" name="Oval 9"/>
          <p:cNvSpPr/>
          <p:nvPr/>
        </p:nvSpPr>
        <p:spPr>
          <a:xfrm>
            <a:off x="6553200" y="3592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1" name="TextBox 10"/>
          <p:cNvSpPr txBox="1">
            <a:spLocks noChangeArrowheads="1"/>
          </p:cNvSpPr>
          <p:nvPr/>
        </p:nvSpPr>
        <p:spPr bwMode="auto">
          <a:xfrm>
            <a:off x="6705600" y="3597275"/>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12" name="Oval 11"/>
          <p:cNvSpPr/>
          <p:nvPr/>
        </p:nvSpPr>
        <p:spPr>
          <a:xfrm>
            <a:off x="6553200" y="1290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3" name="TextBox 12"/>
          <p:cNvSpPr txBox="1">
            <a:spLocks noChangeArrowheads="1"/>
          </p:cNvSpPr>
          <p:nvPr/>
        </p:nvSpPr>
        <p:spPr bwMode="auto">
          <a:xfrm>
            <a:off x="6705600" y="1290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Content Placeholder 2"/>
          <p:cNvSpPr>
            <a:spLocks noGrp="1"/>
          </p:cNvSpPr>
          <p:nvPr>
            <p:ph idx="1"/>
          </p:nvPr>
        </p:nvSpPr>
        <p:spPr>
          <a:xfrm>
            <a:off x="152400" y="152400"/>
            <a:ext cx="8839200" cy="6553200"/>
          </a:xfrm>
        </p:spPr>
        <p:txBody>
          <a:bodyPr/>
          <a:lstStyle/>
          <a:p>
            <a:pPr marL="514350" indent="-514350">
              <a:buFont typeface="Arial" charset="0"/>
              <a:buAutoNum type="arabicPeriod" startAt="4"/>
            </a:pPr>
            <a:r>
              <a:rPr lang="en-US" sz="2800" smtClean="0">
                <a:latin typeface="Times New Roman" pitchFamily="18" charset="0"/>
                <a:cs typeface="Times New Roman" pitchFamily="18" charset="0"/>
              </a:rPr>
              <a:t>Now the operator is ‘*’. Pop top 2 elements and add it to right and left of node with ‘*’ respectively and push the operator node to stack.</a:t>
            </a:r>
          </a:p>
          <a:p>
            <a:pPr marL="514350" indent="-514350">
              <a:buFont typeface="Arial" charset="0"/>
              <a:buNone/>
            </a:pPr>
            <a:endParaRPr lang="en-US" sz="2800" smtClean="0">
              <a:latin typeface="Times New Roman" pitchFamily="18" charset="0"/>
              <a:cs typeface="Times New Roman" pitchFamily="18" charset="0"/>
            </a:endParaRPr>
          </a:p>
          <a:p>
            <a:pPr marL="514350" indent="-514350">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764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39" name="TextBox 4"/>
          <p:cNvSpPr txBox="1">
            <a:spLocks noChangeArrowheads="1"/>
          </p:cNvSpPr>
          <p:nvPr/>
        </p:nvSpPr>
        <p:spPr bwMode="auto">
          <a:xfrm>
            <a:off x="1828800" y="3124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10668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1" name="TextBox 6"/>
          <p:cNvSpPr txBox="1">
            <a:spLocks noChangeArrowheads="1"/>
          </p:cNvSpPr>
          <p:nvPr/>
        </p:nvSpPr>
        <p:spPr bwMode="auto">
          <a:xfrm>
            <a:off x="1219200" y="3810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3" name="TextBox 8"/>
          <p:cNvSpPr txBox="1">
            <a:spLocks noChangeArrowheads="1"/>
          </p:cNvSpPr>
          <p:nvPr/>
        </p:nvSpPr>
        <p:spPr bwMode="auto">
          <a:xfrm>
            <a:off x="2362200" y="3810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1497012" y="3465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143125" y="3568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7" name="TextBox 12"/>
          <p:cNvSpPr txBox="1">
            <a:spLocks noChangeArrowheads="1"/>
          </p:cNvSpPr>
          <p:nvPr/>
        </p:nvSpPr>
        <p:spPr bwMode="auto">
          <a:xfrm>
            <a:off x="2438400" y="2209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3048000" y="3119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9" name="TextBox 14"/>
          <p:cNvSpPr txBox="1">
            <a:spLocks noChangeArrowheads="1"/>
          </p:cNvSpPr>
          <p:nvPr/>
        </p:nvSpPr>
        <p:spPr bwMode="auto">
          <a:xfrm>
            <a:off x="3200400" y="3119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1139" idx="0"/>
          </p:cNvCxnSpPr>
          <p:nvPr/>
        </p:nvCxnSpPr>
        <p:spPr>
          <a:xfrm rot="5400000">
            <a:off x="1981200" y="2667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730500" y="2654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7" name="TextBox 28"/>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30" name="Oval 29"/>
          <p:cNvSpPr/>
          <p:nvPr/>
        </p:nvSpPr>
        <p:spPr>
          <a:xfrm>
            <a:off x="67056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9" name="TextBox 30"/>
          <p:cNvSpPr txBox="1">
            <a:spLocks noChangeArrowheads="1"/>
          </p:cNvSpPr>
          <p:nvPr/>
        </p:nvSpPr>
        <p:spPr bwMode="auto">
          <a:xfrm>
            <a:off x="6858000" y="434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Content Placeholder 2"/>
          <p:cNvSpPr>
            <a:spLocks noGrp="1"/>
          </p:cNvSpPr>
          <p:nvPr>
            <p:ph idx="1"/>
          </p:nvPr>
        </p:nvSpPr>
        <p:spPr>
          <a:xfrm>
            <a:off x="152400" y="152400"/>
            <a:ext cx="8763000" cy="6477000"/>
          </a:xfrm>
        </p:spPr>
        <p:txBody>
          <a:bodyPr/>
          <a:lstStyle/>
          <a:p>
            <a:pPr marL="514350" indent="-514350">
              <a:buFont typeface="Arial" charset="0"/>
              <a:buAutoNum type="arabicPeriod" startAt="5"/>
            </a:pPr>
            <a:r>
              <a:rPr lang="en-US" sz="2800" smtClean="0">
                <a:latin typeface="Times New Roman" pitchFamily="18" charset="0"/>
                <a:cs typeface="Times New Roman" pitchFamily="18" charset="0"/>
              </a:rPr>
              <a:t>Next is the operator ‘+’. Hence after popping and pushing, stack will be</a:t>
            </a:r>
          </a:p>
          <a:p>
            <a:pPr marL="514350" indent="-514350">
              <a:buFont typeface="Arial" charset="0"/>
              <a:buNone/>
            </a:pPr>
            <a:r>
              <a:rPr lang="en-US" sz="2800" smtClean="0">
                <a:latin typeface="Times New Roman" pitchFamily="18" charset="0"/>
                <a:cs typeface="Times New Roman" pitchFamily="18" charset="0"/>
              </a:rPr>
              <a:t>																																																																																																			</a:t>
            </a:r>
          </a:p>
          <a:p>
            <a:pPr marL="514350" indent="-514350">
              <a:buFont typeface="Arial" charset="0"/>
              <a:buNone/>
            </a:pPr>
            <a:r>
              <a:rPr lang="en-US" sz="2800" smtClean="0">
                <a:latin typeface="Times New Roman" pitchFamily="18" charset="0"/>
                <a:cs typeface="Times New Roman" pitchFamily="18" charset="0"/>
              </a:rPr>
              <a:t>Now stack top will have the root of the final tree.		</a:t>
            </a:r>
          </a:p>
        </p:txBody>
      </p:sp>
      <p:sp>
        <p:nvSpPr>
          <p:cNvPr id="4" name="Oval 3"/>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3" name="TextBox 4"/>
          <p:cNvSpPr txBox="1">
            <a:spLocks noChangeArrowheads="1"/>
          </p:cNvSpPr>
          <p:nvPr/>
        </p:nvSpPr>
        <p:spPr bwMode="auto">
          <a:xfrm>
            <a:off x="11430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3810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5" name="TextBox 6"/>
          <p:cNvSpPr txBox="1">
            <a:spLocks noChangeArrowheads="1"/>
          </p:cNvSpPr>
          <p:nvPr/>
        </p:nvSpPr>
        <p:spPr bwMode="auto">
          <a:xfrm>
            <a:off x="533400" y="4953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1600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7" name="TextBox 8"/>
          <p:cNvSpPr txBox="1">
            <a:spLocks noChangeArrowheads="1"/>
          </p:cNvSpPr>
          <p:nvPr/>
        </p:nvSpPr>
        <p:spPr bwMode="auto">
          <a:xfrm>
            <a:off x="1676400" y="4953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811212" y="460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4711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1" name="TextBox 12"/>
          <p:cNvSpPr txBox="1">
            <a:spLocks noChangeArrowheads="1"/>
          </p:cNvSpPr>
          <p:nvPr/>
        </p:nvSpPr>
        <p:spPr bwMode="auto">
          <a:xfrm>
            <a:off x="1752600" y="3352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2362200" y="4262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3" name="TextBox 14"/>
          <p:cNvSpPr txBox="1">
            <a:spLocks noChangeArrowheads="1"/>
          </p:cNvSpPr>
          <p:nvPr/>
        </p:nvSpPr>
        <p:spPr bwMode="auto">
          <a:xfrm>
            <a:off x="2514600" y="4262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2163" idx="0"/>
          </p:cNvCxnSpPr>
          <p:nvPr/>
        </p:nvCxnSpPr>
        <p:spPr>
          <a:xfrm rot="5400000">
            <a:off x="1295400" y="3810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3797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1" name="TextBox 30"/>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t>
            </a:r>
          </a:p>
        </p:txBody>
      </p:sp>
      <p:sp>
        <p:nvSpPr>
          <p:cNvPr id="32" name="Oval 31"/>
          <p:cNvSpPr/>
          <p:nvPr/>
        </p:nvSpPr>
        <p:spPr>
          <a:xfrm>
            <a:off x="10668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3" name="TextBox 32"/>
          <p:cNvSpPr txBox="1">
            <a:spLocks noChangeArrowheads="1"/>
          </p:cNvSpPr>
          <p:nvPr/>
        </p:nvSpPr>
        <p:spPr bwMode="auto">
          <a:xfrm>
            <a:off x="1219200" y="2667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4572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5" name="TextBox 34"/>
          <p:cNvSpPr txBox="1">
            <a:spLocks noChangeArrowheads="1"/>
          </p:cNvSpPr>
          <p:nvPr/>
        </p:nvSpPr>
        <p:spPr bwMode="auto">
          <a:xfrm>
            <a:off x="609600" y="33528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36" name="Straight Connector 35"/>
          <p:cNvCxnSpPr>
            <a:stCxn id="32" idx="3"/>
          </p:cNvCxnSpPr>
          <p:nvPr/>
        </p:nvCxnSpPr>
        <p:spPr>
          <a:xfrm rot="5400000">
            <a:off x="887412" y="3008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1533525" y="3111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Evaluating the expression tree using recursion: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eval</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switch(</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pow</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default :return(</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 – ‘0’);</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Eval(+)</a:t>
            </a:r>
          </a:p>
        </p:txBody>
      </p:sp>
      <p:sp>
        <p:nvSpPr>
          <p:cNvPr id="24" name="Oval 23"/>
          <p:cNvSpPr/>
          <p:nvPr/>
        </p:nvSpPr>
        <p:spPr>
          <a:xfrm>
            <a:off x="990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1" name="TextBox 24"/>
          <p:cNvSpPr txBox="1">
            <a:spLocks noChangeArrowheads="1"/>
          </p:cNvSpPr>
          <p:nvPr/>
        </p:nvSpPr>
        <p:spPr bwMode="auto">
          <a:xfrm>
            <a:off x="1143000" y="1905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6" name="Oval 25"/>
          <p:cNvSpPr/>
          <p:nvPr/>
        </p:nvSpPr>
        <p:spPr>
          <a:xfrm>
            <a:off x="3810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3" name="TextBox 26"/>
          <p:cNvSpPr txBox="1">
            <a:spLocks noChangeArrowheads="1"/>
          </p:cNvSpPr>
          <p:nvPr/>
        </p:nvSpPr>
        <p:spPr bwMode="auto">
          <a:xfrm>
            <a:off x="533400" y="25908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8" name="Oval 27"/>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5" name="TextBox 28"/>
          <p:cNvSpPr txBox="1">
            <a:spLocks noChangeArrowheads="1"/>
          </p:cNvSpPr>
          <p:nvPr/>
        </p:nvSpPr>
        <p:spPr bwMode="auto">
          <a:xfrm>
            <a:off x="1676400" y="25908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30" name="Straight Connector 29"/>
          <p:cNvCxnSpPr>
            <a:stCxn id="24" idx="3"/>
          </p:cNvCxnSpPr>
          <p:nvPr/>
        </p:nvCxnSpPr>
        <p:spPr>
          <a:xfrm rot="5400000">
            <a:off x="811212" y="2246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1457325" y="2349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02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9" name="TextBox 32"/>
          <p:cNvSpPr txBox="1">
            <a:spLocks noChangeArrowheads="1"/>
          </p:cNvSpPr>
          <p:nvPr/>
        </p:nvSpPr>
        <p:spPr bwMode="auto">
          <a:xfrm>
            <a:off x="1752600" y="990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2362200" y="1900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1" name="TextBox 34"/>
          <p:cNvSpPr txBox="1">
            <a:spLocks noChangeArrowheads="1"/>
          </p:cNvSpPr>
          <p:nvPr/>
        </p:nvSpPr>
        <p:spPr bwMode="auto">
          <a:xfrm>
            <a:off x="2514600" y="1900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4</a:t>
            </a:r>
            <a:r>
              <a:rPr lang="en-US">
                <a:latin typeface="Calibri" pitchFamily="34" charset="0"/>
              </a:rPr>
              <a:t> </a:t>
            </a:r>
          </a:p>
        </p:txBody>
      </p:sp>
      <p:cxnSp>
        <p:nvCxnSpPr>
          <p:cNvPr id="36" name="Straight Connector 35"/>
          <p:cNvCxnSpPr>
            <a:endCxn id="94211" idx="0"/>
          </p:cNvCxnSpPr>
          <p:nvPr/>
        </p:nvCxnSpPr>
        <p:spPr>
          <a:xfrm rot="5400000">
            <a:off x="1295400" y="14478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044700" y="1435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668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5" name="TextBox 38"/>
          <p:cNvSpPr txBox="1">
            <a:spLocks noChangeArrowheads="1"/>
          </p:cNvSpPr>
          <p:nvPr/>
        </p:nvSpPr>
        <p:spPr bwMode="auto">
          <a:xfrm>
            <a:off x="1219200" y="304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0" name="Oval 39"/>
          <p:cNvSpPr/>
          <p:nvPr/>
        </p:nvSpPr>
        <p:spPr>
          <a:xfrm>
            <a:off x="457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7" name="TextBox 40"/>
          <p:cNvSpPr txBox="1">
            <a:spLocks noChangeArrowheads="1"/>
          </p:cNvSpPr>
          <p:nvPr/>
        </p:nvSpPr>
        <p:spPr bwMode="auto">
          <a:xfrm>
            <a:off x="609600" y="990600"/>
            <a:ext cx="4572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42" name="Straight Connector 41"/>
          <p:cNvCxnSpPr>
            <a:stCxn id="38" idx="3"/>
          </p:cNvCxnSpPr>
          <p:nvPr/>
        </p:nvCxnSpPr>
        <p:spPr>
          <a:xfrm rot="5400000">
            <a:off x="887412" y="646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1533525" y="749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2001" y="38100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14400" y="3962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371600" y="3810000"/>
            <a:ext cx="990600" cy="369888"/>
          </a:xfrm>
          <a:prstGeom prst="rect">
            <a:avLst/>
          </a:prstGeom>
          <a:noFill/>
          <a:ln w="9525">
            <a:noFill/>
            <a:miter lim="800000"/>
            <a:headEnd/>
            <a:tailEnd/>
          </a:ln>
        </p:spPr>
        <p:txBody>
          <a:bodyPr>
            <a:spAutoFit/>
          </a:bodyPr>
          <a:lstStyle/>
          <a:p>
            <a:r>
              <a:rPr lang="en-US">
                <a:latin typeface="Calibri" pitchFamily="34" charset="0"/>
              </a:rPr>
              <a:t>Eval(1)</a:t>
            </a:r>
          </a:p>
        </p:txBody>
      </p:sp>
      <p:sp>
        <p:nvSpPr>
          <p:cNvPr id="49" name="TextBox 48"/>
          <p:cNvSpPr txBox="1">
            <a:spLocks noChangeArrowheads="1"/>
          </p:cNvSpPr>
          <p:nvPr/>
        </p:nvSpPr>
        <p:spPr bwMode="auto">
          <a:xfrm>
            <a:off x="2286000" y="38211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0" name="TextBox 49"/>
          <p:cNvSpPr txBox="1">
            <a:spLocks noChangeArrowheads="1"/>
          </p:cNvSpPr>
          <p:nvPr/>
        </p:nvSpPr>
        <p:spPr bwMode="auto">
          <a:xfrm>
            <a:off x="2819400" y="38100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cxnSp>
        <p:nvCxnSpPr>
          <p:cNvPr id="51" name="Straight Arrow Connector 50"/>
          <p:cNvCxnSpPr/>
          <p:nvPr/>
        </p:nvCxnSpPr>
        <p:spPr>
          <a:xfrm rot="5400000">
            <a:off x="1561307" y="43060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1600200" y="44307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54" name="Straight Connector 53"/>
          <p:cNvCxnSpPr/>
          <p:nvPr/>
        </p:nvCxnSpPr>
        <p:spPr>
          <a:xfrm rot="5400000">
            <a:off x="2972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25788" y="4418013"/>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3505200" y="42672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sp>
        <p:nvSpPr>
          <p:cNvPr id="57" name="TextBox 56"/>
          <p:cNvSpPr txBox="1">
            <a:spLocks noChangeArrowheads="1"/>
          </p:cNvSpPr>
          <p:nvPr/>
        </p:nvSpPr>
        <p:spPr bwMode="auto">
          <a:xfrm>
            <a:off x="4419600" y="42783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8" name="TextBox 57"/>
          <p:cNvSpPr txBox="1">
            <a:spLocks noChangeArrowheads="1"/>
          </p:cNvSpPr>
          <p:nvPr/>
        </p:nvSpPr>
        <p:spPr bwMode="auto">
          <a:xfrm>
            <a:off x="4953000" y="4267200"/>
            <a:ext cx="990600" cy="369888"/>
          </a:xfrm>
          <a:prstGeom prst="rect">
            <a:avLst/>
          </a:prstGeom>
          <a:noFill/>
          <a:ln w="9525">
            <a:noFill/>
            <a:miter lim="800000"/>
            <a:headEnd/>
            <a:tailEnd/>
          </a:ln>
        </p:spPr>
        <p:txBody>
          <a:bodyPr>
            <a:spAutoFit/>
          </a:bodyPr>
          <a:lstStyle/>
          <a:p>
            <a:r>
              <a:rPr lang="en-US">
                <a:latin typeface="Calibri" pitchFamily="34" charset="0"/>
              </a:rPr>
              <a:t>Eval(4)</a:t>
            </a:r>
          </a:p>
        </p:txBody>
      </p:sp>
      <p:cxnSp>
        <p:nvCxnSpPr>
          <p:cNvPr id="59" name="Straight Arrow Connector 58"/>
          <p:cNvCxnSpPr/>
          <p:nvPr/>
        </p:nvCxnSpPr>
        <p:spPr>
          <a:xfrm rot="5400000">
            <a:off x="5219701" y="4686300"/>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181600" y="4724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61" name="Straight Connector 60"/>
          <p:cNvCxnSpPr/>
          <p:nvPr/>
        </p:nvCxnSpPr>
        <p:spPr>
          <a:xfrm rot="5400000">
            <a:off x="3352800" y="5103813"/>
            <a:ext cx="9159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11588" y="5561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4191000" y="5410200"/>
            <a:ext cx="990600" cy="369888"/>
          </a:xfrm>
          <a:prstGeom prst="rect">
            <a:avLst/>
          </a:prstGeom>
          <a:noFill/>
          <a:ln w="9525">
            <a:noFill/>
            <a:miter lim="800000"/>
            <a:headEnd/>
            <a:tailEnd/>
          </a:ln>
        </p:spPr>
        <p:txBody>
          <a:bodyPr>
            <a:spAutoFit/>
          </a:bodyPr>
          <a:lstStyle/>
          <a:p>
            <a:r>
              <a:rPr lang="en-US">
                <a:latin typeface="Calibri" pitchFamily="34" charset="0"/>
              </a:rPr>
              <a:t>Eval(3)</a:t>
            </a:r>
          </a:p>
        </p:txBody>
      </p:sp>
      <p:sp>
        <p:nvSpPr>
          <p:cNvPr id="65" name="TextBox 64"/>
          <p:cNvSpPr txBox="1">
            <a:spLocks noChangeArrowheads="1"/>
          </p:cNvSpPr>
          <p:nvPr/>
        </p:nvSpPr>
        <p:spPr bwMode="auto">
          <a:xfrm>
            <a:off x="4953000" y="5421313"/>
            <a:ext cx="3810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6" name="TextBox 65"/>
          <p:cNvSpPr txBox="1">
            <a:spLocks noChangeArrowheads="1"/>
          </p:cNvSpPr>
          <p:nvPr/>
        </p:nvSpPr>
        <p:spPr bwMode="auto">
          <a:xfrm>
            <a:off x="5257800" y="5410200"/>
            <a:ext cx="990600" cy="369888"/>
          </a:xfrm>
          <a:prstGeom prst="rect">
            <a:avLst/>
          </a:prstGeom>
          <a:noFill/>
          <a:ln w="9525">
            <a:noFill/>
            <a:miter lim="800000"/>
            <a:headEnd/>
            <a:tailEnd/>
          </a:ln>
        </p:spPr>
        <p:txBody>
          <a:bodyPr>
            <a:spAutoFit/>
          </a:bodyPr>
          <a:lstStyle/>
          <a:p>
            <a:r>
              <a:rPr lang="en-US">
                <a:latin typeface="Calibri" pitchFamily="34" charset="0"/>
              </a:rPr>
              <a:t>Eval(2)</a:t>
            </a:r>
          </a:p>
        </p:txBody>
      </p:sp>
      <p:cxnSp>
        <p:nvCxnSpPr>
          <p:cNvPr id="67" name="Straight Arrow Connector 66"/>
          <p:cNvCxnSpPr/>
          <p:nvPr/>
        </p:nvCxnSpPr>
        <p:spPr>
          <a:xfrm rot="5400000">
            <a:off x="43807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19600" y="6030913"/>
            <a:ext cx="381000" cy="369887"/>
          </a:xfrm>
          <a:prstGeom prst="rect">
            <a:avLst/>
          </a:prstGeom>
          <a:noFill/>
          <a:ln w="9525">
            <a:noFill/>
            <a:miter lim="800000"/>
            <a:headEnd/>
            <a:tailEnd/>
          </a:ln>
        </p:spPr>
        <p:txBody>
          <a:bodyPr>
            <a:spAutoFit/>
          </a:bodyPr>
          <a:lstStyle/>
          <a:p>
            <a:r>
              <a:rPr lang="en-US">
                <a:latin typeface="Calibri" pitchFamily="34" charset="0"/>
              </a:rPr>
              <a:t>3</a:t>
            </a:r>
          </a:p>
        </p:txBody>
      </p:sp>
      <p:cxnSp>
        <p:nvCxnSpPr>
          <p:cNvPr id="69" name="Straight Arrow Connector 68"/>
          <p:cNvCxnSpPr/>
          <p:nvPr/>
        </p:nvCxnSpPr>
        <p:spPr>
          <a:xfrm rot="5400000">
            <a:off x="53713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410200" y="6030913"/>
            <a:ext cx="381000" cy="369887"/>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a:off x="6019800" y="56372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6477000" y="54975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74" name="Straight Arrow Connector 73"/>
          <p:cNvCxnSpPr>
            <a:endCxn id="56" idx="2"/>
          </p:cNvCxnSpPr>
          <p:nvPr/>
        </p:nvCxnSpPr>
        <p:spPr>
          <a:xfrm rot="10800000">
            <a:off x="4000500" y="4637088"/>
            <a:ext cx="26289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15000" y="44831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6172200" y="4343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78" name="Straight Arrow Connector 77"/>
          <p:cNvCxnSpPr/>
          <p:nvPr/>
        </p:nvCxnSpPr>
        <p:spPr>
          <a:xfrm rot="10800000">
            <a:off x="3505200" y="4114800"/>
            <a:ext cx="2819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581400" y="4037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4038600" y="3810000"/>
            <a:ext cx="381000" cy="369888"/>
          </a:xfrm>
          <a:prstGeom prst="rect">
            <a:avLst/>
          </a:prstGeom>
          <a:noFill/>
          <a:ln w="9525">
            <a:noFill/>
            <a:miter lim="800000"/>
            <a:headEnd/>
            <a:tailEnd/>
          </a:ln>
        </p:spPr>
        <p:txBody>
          <a:bodyPr>
            <a:spAutoFit/>
          </a:bodyPr>
          <a:lstStyle/>
          <a:p>
            <a:r>
              <a:rPr lang="en-US">
                <a:latin typeface="Calibri"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a:spLocks noGrp="1"/>
          </p:cNvSpPr>
          <p:nvPr>
            <p:ph idx="1"/>
          </p:nvPr>
        </p:nvSpPr>
        <p:spPr>
          <a:xfrm>
            <a:off x="152400" y="228600"/>
            <a:ext cx="8763000" cy="6400800"/>
          </a:xfrm>
        </p:spPr>
        <p:txBody>
          <a:bodyPr/>
          <a:lstStyle/>
          <a:p>
            <a:pPr algn="ctr">
              <a:buFont typeface="Arial" charset="0"/>
              <a:buNone/>
            </a:pPr>
            <a:r>
              <a:rPr lang="en-US" u="sng" smtClean="0">
                <a:latin typeface="Times New Roman" pitchFamily="18" charset="0"/>
                <a:cs typeface="Times New Roman" pitchFamily="18" charset="0"/>
              </a:rPr>
              <a:t>Balanced Trees</a:t>
            </a:r>
          </a:p>
          <a:p>
            <a:r>
              <a:rPr lang="en-US" sz="2800" smtClean="0">
                <a:latin typeface="Times New Roman" pitchFamily="18" charset="0"/>
                <a:cs typeface="Times New Roman" pitchFamily="18" charset="0"/>
              </a:rPr>
              <a:t>Searching BST becomes inefficient if it gets right-skewed or left skewed.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p:nvSpPr>
        <p:spPr bwMode="auto">
          <a:xfrm>
            <a:off x="19050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6" name="Oval 5"/>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1447800" y="30480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8" name="Oval 7"/>
          <p:cNvSpPr/>
          <p:nvPr/>
        </p:nvSpPr>
        <p:spPr>
          <a:xfrm>
            <a:off x="9906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a:spLocks noChangeArrowheads="1"/>
          </p:cNvSpPr>
          <p:nvPr/>
        </p:nvSpPr>
        <p:spPr bwMode="auto">
          <a:xfrm>
            <a:off x="11430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endCxn id="6" idx="0"/>
          </p:cNvCxnSpPr>
          <p:nvPr/>
        </p:nvCxnSpPr>
        <p:spPr>
          <a:xfrm rot="5400000">
            <a:off x="1524000" y="25908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rot="5400000">
            <a:off x="1219200" y="3505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a:spLocks noChangeArrowheads="1"/>
          </p:cNvSpPr>
          <p:nvPr/>
        </p:nvSpPr>
        <p:spPr bwMode="auto">
          <a:xfrm>
            <a:off x="8382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 name="Oval 13"/>
          <p:cNvSpPr/>
          <p:nvPr/>
        </p:nvSpPr>
        <p:spPr>
          <a:xfrm>
            <a:off x="381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14"/>
          <p:cNvSpPr txBox="1">
            <a:spLocks noChangeArrowheads="1"/>
          </p:cNvSpPr>
          <p:nvPr/>
        </p:nvSpPr>
        <p:spPr bwMode="auto">
          <a:xfrm>
            <a:off x="533400" y="5486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6" name="Straight Connector 15"/>
          <p:cNvCxnSpPr>
            <a:endCxn id="14" idx="0"/>
          </p:cNvCxnSpPr>
          <p:nvPr/>
        </p:nvCxnSpPr>
        <p:spPr>
          <a:xfrm rot="5400000">
            <a:off x="609600" y="51054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rot="5400000">
            <a:off x="914400" y="43434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05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Box 19"/>
          <p:cNvSpPr txBox="1">
            <a:spLocks noChangeArrowheads="1"/>
          </p:cNvSpPr>
          <p:nvPr/>
        </p:nvSpPr>
        <p:spPr bwMode="auto">
          <a:xfrm>
            <a:off x="5257800" y="2286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5715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TextBox 21"/>
          <p:cNvSpPr txBox="1">
            <a:spLocks noChangeArrowheads="1"/>
          </p:cNvSpPr>
          <p:nvPr/>
        </p:nvSpPr>
        <p:spPr bwMode="auto">
          <a:xfrm>
            <a:off x="5867400" y="3124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3" name="Oval 22"/>
          <p:cNvSpPr/>
          <p:nvPr/>
        </p:nvSpPr>
        <p:spPr>
          <a:xfrm>
            <a:off x="6172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63246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5" name="Straight Connector 24"/>
          <p:cNvCxnSpPr>
            <a:stCxn id="19" idx="5"/>
          </p:cNvCxnSpPr>
          <p:nvPr/>
        </p:nvCxnSpPr>
        <p:spPr>
          <a:xfrm rot="16200000" flipH="1">
            <a:off x="5561012" y="26654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543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7056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6858000" y="46482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29" name="Oval 28"/>
          <p:cNvSpPr/>
          <p:nvPr/>
        </p:nvSpPr>
        <p:spPr>
          <a:xfrm>
            <a:off x="7239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7391400" y="53340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31" name="Straight Connector 30"/>
          <p:cNvCxnSpPr/>
          <p:nvPr/>
        </p:nvCxnSpPr>
        <p:spPr>
          <a:xfrm>
            <a:off x="7162800" y="50292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629400" y="4267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33400" y="6183313"/>
            <a:ext cx="1676400" cy="369887"/>
          </a:xfrm>
          <a:prstGeom prst="rect">
            <a:avLst/>
          </a:prstGeom>
          <a:noFill/>
          <a:ln w="9525">
            <a:noFill/>
            <a:miter lim="800000"/>
            <a:headEnd/>
            <a:tailEnd/>
          </a:ln>
        </p:spPr>
        <p:txBody>
          <a:bodyPr>
            <a:spAutoFit/>
          </a:bodyPr>
          <a:lstStyle/>
          <a:p>
            <a:r>
              <a:rPr lang="en-US">
                <a:latin typeface="Calibri" pitchFamily="34" charset="0"/>
              </a:rPr>
              <a:t>left skewed </a:t>
            </a:r>
          </a:p>
        </p:txBody>
      </p:sp>
      <p:sp>
        <p:nvSpPr>
          <p:cNvPr id="39" name="TextBox 38"/>
          <p:cNvSpPr txBox="1">
            <a:spLocks noChangeArrowheads="1"/>
          </p:cNvSpPr>
          <p:nvPr/>
        </p:nvSpPr>
        <p:spPr bwMode="auto">
          <a:xfrm>
            <a:off x="6934200" y="6172200"/>
            <a:ext cx="1676400" cy="369888"/>
          </a:xfrm>
          <a:prstGeom prst="rect">
            <a:avLst/>
          </a:prstGeom>
          <a:noFill/>
          <a:ln w="9525">
            <a:noFill/>
            <a:miter lim="800000"/>
            <a:headEnd/>
            <a:tailEnd/>
          </a:ln>
        </p:spPr>
        <p:txBody>
          <a:bodyPr>
            <a:spAutoFit/>
          </a:bodyPr>
          <a:lstStyle/>
          <a:p>
            <a:r>
              <a:rPr lang="en-US">
                <a:latin typeface="Calibri" pitchFamily="34" charset="0"/>
              </a:rPr>
              <a:t>right skewed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2" grpId="0" animBg="1"/>
      <p:bldP spid="13" grpId="0"/>
      <p:bldP spid="14" grpId="0" animBg="1"/>
      <p:bldP spid="15" grpId="0"/>
      <p:bldP spid="19" grpId="0" animBg="1"/>
      <p:bldP spid="20" grpId="0"/>
      <p:bldP spid="21" grpId="0" animBg="1"/>
      <p:bldP spid="22" grpId="0"/>
      <p:bldP spid="23" grpId="0" animBg="1"/>
      <p:bldP spid="24" grpId="0"/>
      <p:bldP spid="27" grpId="0" animBg="1"/>
      <p:bldP spid="28" grpId="0"/>
      <p:bldP spid="29" grpId="0" animBg="1"/>
      <p:bldP spid="30"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Examples of non binary trees:</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5" name="TextBox 4"/>
          <p:cNvSpPr txBox="1">
            <a:spLocks noChangeArrowheads="1"/>
          </p:cNvSpPr>
          <p:nvPr/>
        </p:nvSpPr>
        <p:spPr bwMode="auto">
          <a:xfrm>
            <a:off x="1676400" y="129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8382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7" name="TextBox 6"/>
          <p:cNvSpPr txBox="1">
            <a:spLocks noChangeArrowheads="1"/>
          </p:cNvSpPr>
          <p:nvPr/>
        </p:nvSpPr>
        <p:spPr bwMode="auto">
          <a:xfrm>
            <a:off x="9906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9" name="TextBox 8"/>
          <p:cNvSpPr txBox="1">
            <a:spLocks noChangeArrowheads="1"/>
          </p:cNvSpPr>
          <p:nvPr/>
        </p:nvSpPr>
        <p:spPr bwMode="auto">
          <a:xfrm>
            <a:off x="2438400" y="205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1" name="TextBox 10"/>
          <p:cNvSpPr txBox="1">
            <a:spLocks noChangeArrowheads="1"/>
          </p:cNvSpPr>
          <p:nvPr/>
        </p:nvSpPr>
        <p:spPr bwMode="auto">
          <a:xfrm>
            <a:off x="533400" y="2819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600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3" name="TextBox 12"/>
          <p:cNvSpPr txBox="1">
            <a:spLocks noChangeArrowheads="1"/>
          </p:cNvSpPr>
          <p:nvPr/>
        </p:nvSpPr>
        <p:spPr bwMode="auto">
          <a:xfrm>
            <a:off x="1752600" y="2819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192212" y="1560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676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557" idx="2"/>
            <a:endCxn id="12" idx="1"/>
          </p:cNvCxnSpPr>
          <p:nvPr/>
        </p:nvCxnSpPr>
        <p:spPr>
          <a:xfrm rot="16200000" flipH="1">
            <a:off x="1243806" y="2364582"/>
            <a:ext cx="382587"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647700" y="2400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2057400" y="24384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81000" y="3581400"/>
            <a:ext cx="2438400" cy="646113"/>
          </a:xfrm>
          <a:prstGeom prst="rect">
            <a:avLst/>
          </a:prstGeom>
          <a:noFill/>
          <a:ln w="9525">
            <a:noFill/>
            <a:miter lim="800000"/>
            <a:headEnd/>
            <a:tailEnd/>
          </a:ln>
        </p:spPr>
        <p:txBody>
          <a:bodyPr>
            <a:spAutoFit/>
          </a:bodyPr>
          <a:lstStyle/>
          <a:p>
            <a:r>
              <a:rPr lang="en-US">
                <a:latin typeface="Calibri" pitchFamily="34" charset="0"/>
              </a:rPr>
              <a:t>D has indegree 2, hence not directed tree</a:t>
            </a:r>
          </a:p>
        </p:txBody>
      </p:sp>
      <p:sp>
        <p:nvSpPr>
          <p:cNvPr id="21" name="Oval 20"/>
          <p:cNvSpPr/>
          <p:nvPr/>
        </p:nvSpPr>
        <p:spPr>
          <a:xfrm>
            <a:off x="5257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1" name="TextBox 21"/>
          <p:cNvSpPr txBox="1">
            <a:spLocks noChangeArrowheads="1"/>
          </p:cNvSpPr>
          <p:nvPr/>
        </p:nvSpPr>
        <p:spPr bwMode="auto">
          <a:xfrm>
            <a:off x="5410200" y="114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3" name="Oval 22"/>
          <p:cNvSpPr/>
          <p:nvPr/>
        </p:nvSpPr>
        <p:spPr>
          <a:xfrm>
            <a:off x="4800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3" name="TextBox 23"/>
          <p:cNvSpPr txBox="1">
            <a:spLocks noChangeArrowheads="1"/>
          </p:cNvSpPr>
          <p:nvPr/>
        </p:nvSpPr>
        <p:spPr bwMode="auto">
          <a:xfrm>
            <a:off x="49530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5" name="Oval 24"/>
          <p:cNvSpPr/>
          <p:nvPr/>
        </p:nvSpPr>
        <p:spPr>
          <a:xfrm>
            <a:off x="44958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5" name="TextBox 25"/>
          <p:cNvSpPr txBox="1">
            <a:spLocks noChangeArrowheads="1"/>
          </p:cNvSpPr>
          <p:nvPr/>
        </p:nvSpPr>
        <p:spPr bwMode="auto">
          <a:xfrm>
            <a:off x="4648200" y="2895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27" name="Straight Connector 26"/>
          <p:cNvCxnSpPr>
            <a:endCxn id="23" idx="0"/>
          </p:cNvCxnSpPr>
          <p:nvPr/>
        </p:nvCxnSpPr>
        <p:spPr>
          <a:xfrm rot="5400000">
            <a:off x="5029200" y="16002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5" idx="0"/>
          </p:cNvCxnSpPr>
          <p:nvPr/>
        </p:nvCxnSpPr>
        <p:spPr>
          <a:xfrm rot="5400000">
            <a:off x="4724400" y="2514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1148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9" name="TextBox 29"/>
          <p:cNvSpPr txBox="1">
            <a:spLocks noChangeArrowheads="1"/>
          </p:cNvSpPr>
          <p:nvPr/>
        </p:nvSpPr>
        <p:spPr bwMode="auto">
          <a:xfrm>
            <a:off x="4267200" y="3733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31" name="Straight Connector 30"/>
          <p:cNvCxnSpPr>
            <a:endCxn id="29" idx="0"/>
          </p:cNvCxnSpPr>
          <p:nvPr/>
        </p:nvCxnSpPr>
        <p:spPr>
          <a:xfrm rot="5400000">
            <a:off x="4343400" y="3352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57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2" name="TextBox 32"/>
          <p:cNvSpPr txBox="1">
            <a:spLocks noChangeArrowheads="1"/>
          </p:cNvSpPr>
          <p:nvPr/>
        </p:nvSpPr>
        <p:spPr bwMode="auto">
          <a:xfrm>
            <a:off x="38100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4" name="Oval 33"/>
          <p:cNvSpPr/>
          <p:nvPr/>
        </p:nvSpPr>
        <p:spPr>
          <a:xfrm>
            <a:off x="45339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4" name="TextBox 34"/>
          <p:cNvSpPr txBox="1">
            <a:spLocks noChangeArrowheads="1"/>
          </p:cNvSpPr>
          <p:nvPr/>
        </p:nvSpPr>
        <p:spPr bwMode="auto">
          <a:xfrm>
            <a:off x="4686300" y="4572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36" name="Straight Connector 35"/>
          <p:cNvCxnSpPr>
            <a:stCxn id="23579" idx="2"/>
            <a:endCxn id="34" idx="1"/>
          </p:cNvCxnSpPr>
          <p:nvPr/>
        </p:nvCxnSpPr>
        <p:spPr>
          <a:xfrm rot="16200000" flipH="1">
            <a:off x="4310856" y="4250532"/>
            <a:ext cx="4587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2" idx="0"/>
          </p:cNvCxnSpPr>
          <p:nvPr/>
        </p:nvCxnSpPr>
        <p:spPr>
          <a:xfrm rot="5400000">
            <a:off x="39243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581400" y="5297488"/>
            <a:ext cx="2438400" cy="369887"/>
          </a:xfrm>
          <a:prstGeom prst="rect">
            <a:avLst/>
          </a:prstGeom>
          <a:noFill/>
          <a:ln w="9525">
            <a:noFill/>
            <a:miter lim="800000"/>
            <a:headEnd/>
            <a:tailEnd/>
          </a:ln>
        </p:spPr>
        <p:txBody>
          <a:bodyPr>
            <a:spAutoFit/>
          </a:bodyPr>
          <a:lstStyle/>
          <a:p>
            <a:r>
              <a:rPr lang="en-US">
                <a:latin typeface="Calibri" pitchFamily="34" charset="0"/>
              </a:rPr>
              <a:t>F has outdegree 3. </a:t>
            </a:r>
          </a:p>
        </p:txBody>
      </p:sp>
      <p:sp>
        <p:nvSpPr>
          <p:cNvPr id="43" name="Oval 42"/>
          <p:cNvSpPr/>
          <p:nvPr/>
        </p:nvSpPr>
        <p:spPr>
          <a:xfrm>
            <a:off x="52197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9" name="TextBox 43"/>
          <p:cNvSpPr txBox="1">
            <a:spLocks noChangeArrowheads="1"/>
          </p:cNvSpPr>
          <p:nvPr/>
        </p:nvSpPr>
        <p:spPr bwMode="auto">
          <a:xfrm>
            <a:off x="5372100" y="45831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5" name="Straight Connector 44"/>
          <p:cNvCxnSpPr>
            <a:endCxn id="43" idx="1"/>
          </p:cNvCxnSpPr>
          <p:nvPr/>
        </p:nvCxnSpPr>
        <p:spPr>
          <a:xfrm>
            <a:off x="4648200" y="4035425"/>
            <a:ext cx="660400" cy="52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down)">
                                      <p:cBhvr>
                                        <p:cTn id="1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42"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a:bodyPr>
          <a:lstStyle/>
          <a:p>
            <a:pPr fontAlgn="auto">
              <a:spcAft>
                <a:spcPts val="0"/>
              </a:spcAft>
              <a:buFont typeface="Arial" pitchFamily="34" charset="0"/>
              <a:buChar char="•"/>
              <a:defRPr/>
            </a:pPr>
            <a:r>
              <a:rPr lang="en-US" sz="2800" dirty="0" smtClean="0">
                <a:latin typeface="Times New Roman" pitchFamily="18" charset="0"/>
                <a:cs typeface="Times New Roman" pitchFamily="18" charset="0"/>
              </a:rPr>
              <a:t>Right skewed and left skewed problem can be overcome by using the concept of AVL trees(a type of balanced trees).</a:t>
            </a:r>
          </a:p>
          <a:p>
            <a:pPr fontAlgn="auto">
              <a:spcAft>
                <a:spcPts val="0"/>
              </a:spcAft>
              <a:buFont typeface="Arial" pitchFamily="34" charset="0"/>
              <a:buNone/>
              <a:defRPr/>
            </a:pPr>
            <a:r>
              <a:rPr lang="en-US" sz="3000" u="sng" dirty="0" smtClean="0">
                <a:latin typeface="Times New Roman" pitchFamily="18" charset="0"/>
                <a:cs typeface="Times New Roman" pitchFamily="18" charset="0"/>
              </a:rPr>
              <a:t>AVL Trees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In an AVL tree, the heights of the two child </a:t>
            </a:r>
            <a:r>
              <a:rPr lang="en-US" sz="2800" dirty="0" err="1" smtClean="0">
                <a:latin typeface="Times New Roman" pitchFamily="18" charset="0"/>
                <a:cs typeface="Times New Roman" pitchFamily="18" charset="0"/>
              </a:rPr>
              <a:t>subtrees</a:t>
            </a:r>
            <a:r>
              <a:rPr lang="en-US" sz="2800" dirty="0" smtClean="0">
                <a:latin typeface="Times New Roman" pitchFamily="18" charset="0"/>
                <a:cs typeface="Times New Roman" pitchFamily="18" charset="0"/>
              </a:rPr>
              <a:t> of any node differ by at most one. Therefore, it is also said to be height balanced.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AVL tree is named after its two inventors, </a:t>
            </a:r>
            <a:r>
              <a:rPr lang="en-US" sz="2800" u="sng" dirty="0" smtClean="0">
                <a:latin typeface="Times New Roman" pitchFamily="18" charset="0"/>
                <a:cs typeface="Times New Roman" pitchFamily="18" charset="0"/>
              </a:rPr>
              <a:t>G.M. </a:t>
            </a:r>
            <a:r>
              <a:rPr lang="en-US" sz="2800" u="sng" dirty="0" err="1" smtClean="0">
                <a:latin typeface="Times New Roman" pitchFamily="18" charset="0"/>
                <a:cs typeface="Times New Roman" pitchFamily="18" charset="0"/>
              </a:rPr>
              <a:t>Adelson-Velskii</a:t>
            </a:r>
            <a:r>
              <a:rPr lang="en-US" sz="2800" dirty="0" smtClean="0">
                <a:solidFill>
                  <a:schemeClr val="accent2"/>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and E.M. Landis.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balance factor</a:t>
            </a:r>
            <a:r>
              <a:rPr lang="en-US" sz="2800" dirty="0" smtClean="0">
                <a:latin typeface="Times New Roman" pitchFamily="18" charset="0"/>
                <a:cs typeface="Times New Roman" pitchFamily="18" charset="0"/>
              </a:rPr>
              <a:t> of a node is the height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minus the height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a node with balance factor 1, 0, or -1 is considered balanced.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2"/>
          <p:cNvSpPr>
            <a:spLocks noGrp="1"/>
          </p:cNvSpPr>
          <p:nvPr>
            <p:ph idx="1"/>
          </p:nvPr>
        </p:nvSpPr>
        <p:spPr>
          <a:xfrm>
            <a:off x="152400" y="228600"/>
            <a:ext cx="8763000" cy="6400800"/>
          </a:xfrm>
        </p:spPr>
        <p:txBody>
          <a:bodyPr/>
          <a:lstStyle/>
          <a:p>
            <a:pPr>
              <a:buFont typeface="Arial" charset="0"/>
              <a:buNone/>
            </a:pPr>
            <a:r>
              <a:rPr lang="en-US" u="sng" dirty="0" smtClean="0">
                <a:latin typeface="Times New Roman" pitchFamily="18" charset="0"/>
                <a:cs typeface="Times New Roman" pitchFamily="18" charset="0"/>
              </a:rPr>
              <a:t>Basic strategy of the AVL method</a:t>
            </a:r>
          </a:p>
          <a:p>
            <a:r>
              <a:rPr lang="en-US" sz="2800" dirty="0" smtClean="0">
                <a:latin typeface="Times New Roman" pitchFamily="18" charset="0"/>
                <a:cs typeface="Times New Roman" pitchFamily="18" charset="0"/>
              </a:rPr>
              <a:t>After each insertion or deletion check whether the tree is still balanced.</a:t>
            </a:r>
          </a:p>
          <a:p>
            <a:r>
              <a:rPr lang="en-US" sz="2800" dirty="0" smtClean="0">
                <a:latin typeface="Times New Roman" pitchFamily="18" charset="0"/>
                <a:cs typeface="Times New Roman" pitchFamily="18" charset="0"/>
              </a:rPr>
              <a:t> If the tree is unbalanced, restore the balance.</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is restoring the balance?</a:t>
            </a:r>
          </a:p>
          <a:p>
            <a:r>
              <a:rPr lang="en-US" sz="2800" dirty="0" smtClean="0">
                <a:latin typeface="Times New Roman" pitchFamily="18" charset="0"/>
                <a:cs typeface="Times New Roman" pitchFamily="18" charset="0"/>
              </a:rPr>
              <a:t>Is nothing but bringing back the tree to balanced state(AVL state) by performing rotations on the trees.</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What are different types of rotations?</a:t>
            </a:r>
          </a:p>
          <a:p>
            <a:r>
              <a:rPr lang="en-US" sz="2800" dirty="0" smtClean="0">
                <a:latin typeface="Times New Roman" pitchFamily="18" charset="0"/>
                <a:cs typeface="Times New Roman" pitchFamily="18" charset="0"/>
              </a:rPr>
              <a:t>Single rotations(L and R)</a:t>
            </a:r>
          </a:p>
          <a:p>
            <a:r>
              <a:rPr lang="en-US" sz="2800" dirty="0" smtClean="0">
                <a:latin typeface="Times New Roman" pitchFamily="18" charset="0"/>
                <a:cs typeface="Times New Roman" pitchFamily="18" charset="0"/>
              </a:rPr>
              <a:t>Double rotations(RL and LR)</a:t>
            </a:r>
          </a:p>
          <a:p>
            <a:pPr>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1" name="Picture 4" descr="fig4_32"/>
          <p:cNvPicPr>
            <a:picLocks noGrp="1" noChangeAspect="1" noChangeArrowheads="1"/>
          </p:cNvPicPr>
          <p:nvPr>
            <p:ph idx="1"/>
          </p:nvPr>
        </p:nvPicPr>
        <p:blipFill>
          <a:blip r:embed="rId2" cstate="print">
            <a:lum bright="-20000" contrast="60000"/>
          </a:blip>
          <a:srcRect/>
          <a:stretch>
            <a:fillRect/>
          </a:stretch>
        </p:blipFill>
        <p:spPr>
          <a:xfrm>
            <a:off x="381000" y="304800"/>
            <a:ext cx="7800975" cy="3238500"/>
          </a:xfrm>
        </p:spPr>
      </p:pic>
      <p:sp>
        <p:nvSpPr>
          <p:cNvPr id="138242" name="TextBox 4"/>
          <p:cNvSpPr txBox="1">
            <a:spLocks noChangeArrowheads="1"/>
          </p:cNvSpPr>
          <p:nvPr/>
        </p:nvSpPr>
        <p:spPr bwMode="auto">
          <a:xfrm>
            <a:off x="304800" y="3886200"/>
            <a:ext cx="8534400" cy="2678113"/>
          </a:xfrm>
          <a:prstGeom prst="rect">
            <a:avLst/>
          </a:prstGeom>
          <a:noFill/>
          <a:ln w="9525">
            <a:noFill/>
            <a:miter lim="800000"/>
            <a:headEnd/>
            <a:tailEnd/>
          </a:ln>
        </p:spPr>
        <p:txBody>
          <a:bodyPr>
            <a:spAutoFit/>
          </a:bodyPr>
          <a:lstStyle/>
          <a:p>
            <a:r>
              <a:rPr lang="en-US" sz="2800" dirty="0">
                <a:latin typeface="Times New Roman" pitchFamily="18" charset="0"/>
                <a:cs typeface="Times New Roman" pitchFamily="18" charset="0"/>
              </a:rPr>
              <a:t>In left tree, balance factor of 5 is 1,  2 is -1, 4 is 1, 1 is 0, 3 is 0, 8 is 1 and 7 is 0. hence it is AVL tree.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In right tree, balance factor of 7 is 2, which violates AVL property. Hence it is not AVL tree. Rotation has to be performed on it to make it AVL.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2"/>
          <p:cNvSpPr>
            <a:spLocks noGrp="1"/>
          </p:cNvSpPr>
          <p:nvPr>
            <p:ph idx="1"/>
          </p:nvPr>
        </p:nvSpPr>
        <p:spPr>
          <a:xfrm>
            <a:off x="228600" y="228600"/>
            <a:ext cx="8686800" cy="6400800"/>
          </a:xfrm>
        </p:spPr>
        <p:txBody>
          <a:bodyPr/>
          <a:lstStyle/>
          <a:p>
            <a:pPr>
              <a:buFont typeface="Arial" charset="0"/>
              <a:buNone/>
            </a:pPr>
            <a:r>
              <a:rPr lang="en-US" sz="2800" u="sng" smtClean="0">
                <a:latin typeface="Times New Roman" pitchFamily="18" charset="0"/>
                <a:cs typeface="Times New Roman" pitchFamily="18" charset="0"/>
              </a:rPr>
              <a:t>Inserting 1,2,3 ,4,5 into AVL tree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When 3 is inserted, AVL property is violated and hence rotation has to be performed to make it balanced before proceeding further.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7"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9"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71"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274"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39275"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39276"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Content Placeholder 2"/>
          <p:cNvSpPr>
            <a:spLocks noGrp="1"/>
          </p:cNvSpPr>
          <p:nvPr>
            <p:ph idx="1"/>
          </p:nvPr>
        </p:nvSpPr>
        <p:spPr>
          <a:xfrm>
            <a:off x="228600" y="228600"/>
            <a:ext cx="8763000" cy="6400800"/>
          </a:xfrm>
        </p:spPr>
        <p:txBody>
          <a:bodyPr/>
          <a:lstStyle/>
          <a:p>
            <a:pPr>
              <a:buFont typeface="Arial" charset="0"/>
              <a:buNone/>
            </a:pPr>
            <a:r>
              <a:rPr lang="en-US" smtClean="0">
                <a:latin typeface="Times New Roman" pitchFamily="18" charset="0"/>
                <a:cs typeface="Times New Roman" pitchFamily="18" charset="0"/>
              </a:rPr>
              <a:t>How to decide whether to perform a single or double ratation?</a:t>
            </a:r>
          </a:p>
          <a:p>
            <a:r>
              <a:rPr lang="en-US" sz="2800" smtClean="0">
                <a:latin typeface="Times New Roman" pitchFamily="18" charset="0"/>
                <a:cs typeface="Times New Roman" pitchFamily="18" charset="0"/>
              </a:rPr>
              <a:t>Find the youngest ancestor which is out of balance(i.e not having balance factor of -1, 0 or 1) and restrict the attention to that node and two nodes immediately below the path.(path that we have followed from leaf node).</a:t>
            </a:r>
          </a:p>
          <a:p>
            <a:r>
              <a:rPr lang="en-US" sz="2800" smtClean="0">
                <a:latin typeface="Times New Roman" pitchFamily="18" charset="0"/>
                <a:cs typeface="Times New Roman" pitchFamily="18" charset="0"/>
              </a:rPr>
              <a:t>If 3 nodes lie in a straight line, single rotation results in AVL tree.</a:t>
            </a:r>
          </a:p>
          <a:p>
            <a:r>
              <a:rPr lang="en-US" sz="2800" smtClean="0">
                <a:latin typeface="Times New Roman" pitchFamily="18" charset="0"/>
                <a:cs typeface="Times New Roman" pitchFamily="18" charset="0"/>
              </a:rPr>
              <a:t>If 3 nodes do not lie in a straight line( a bend in the path), a double rotation is required.</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2"/>
          <p:cNvSpPr>
            <a:spLocks noGrp="1"/>
          </p:cNvSpPr>
          <p:nvPr>
            <p:ph idx="1"/>
          </p:nvPr>
        </p:nvSpPr>
        <p:spPr>
          <a:xfrm>
            <a:off x="152400" y="228600"/>
            <a:ext cx="8839200" cy="6400800"/>
          </a:xfrm>
        </p:spPr>
        <p:txBody>
          <a:bodyPr/>
          <a:lstStyle/>
          <a:p>
            <a:pPr>
              <a:buFont typeface="Arial" charset="0"/>
              <a:buNone/>
            </a:pPr>
            <a:r>
              <a:rPr lang="en-US"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left(L) rotation at node 1</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mtClean="0">
                <a:latin typeface="Times New Roman" pitchFamily="18" charset="0"/>
                <a:cs typeface="Times New Roman" pitchFamily="18" charset="0"/>
              </a:rPr>
              <a:t>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5"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7"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9"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22"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41323"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1324"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6" name="TextBox 15"/>
          <p:cNvSpPr txBox="1">
            <a:spLocks noChangeArrowheads="1"/>
          </p:cNvSpPr>
          <p:nvPr/>
        </p:nvSpPr>
        <p:spPr bwMode="auto">
          <a:xfrm>
            <a:off x="1447800" y="594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8" name="TextBox 17"/>
          <p:cNvSpPr txBox="1">
            <a:spLocks noChangeArrowheads="1"/>
          </p:cNvSpPr>
          <p:nvPr/>
        </p:nvSpPr>
        <p:spPr bwMode="auto">
          <a:xfrm>
            <a:off x="2286000" y="5181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30" name="TextBox 19"/>
          <p:cNvSpPr txBox="1">
            <a:spLocks noChangeArrowheads="1"/>
          </p:cNvSpPr>
          <p:nvPr/>
        </p:nvSpPr>
        <p:spPr bwMode="auto">
          <a:xfrm>
            <a:off x="2743200" y="5943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495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600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33" name="TextBox 22"/>
          <p:cNvSpPr txBox="1">
            <a:spLocks noChangeArrowheads="1"/>
          </p:cNvSpPr>
          <p:nvPr/>
        </p:nvSpPr>
        <p:spPr bwMode="auto">
          <a:xfrm>
            <a:off x="13716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4" name="TextBox 23"/>
          <p:cNvSpPr txBox="1">
            <a:spLocks noChangeArrowheads="1"/>
          </p:cNvSpPr>
          <p:nvPr/>
        </p:nvSpPr>
        <p:spPr bwMode="auto">
          <a:xfrm>
            <a:off x="2362200" y="4811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5" name="TextBox 24"/>
          <p:cNvSpPr txBox="1">
            <a:spLocks noChangeArrowheads="1"/>
          </p:cNvSpPr>
          <p:nvPr/>
        </p:nvSpPr>
        <p:spPr bwMode="auto">
          <a:xfrm>
            <a:off x="28194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a:xfrm>
            <a:off x="228600" y="152400"/>
            <a:ext cx="8686800" cy="6477000"/>
          </a:xfrm>
        </p:spPr>
        <p:txBody>
          <a:bodyPr/>
          <a:lstStyle/>
          <a:p>
            <a:pPr>
              <a:buFont typeface="Arial" charset="0"/>
              <a:buNone/>
            </a:pPr>
            <a:r>
              <a:rPr lang="en-US" smtClean="0"/>
              <a:t>	</a:t>
            </a: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right(R) rotation at node 3</a:t>
            </a:r>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39"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1"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3"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46"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2347"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2348"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7" name="Oval 16"/>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0" name="TextBox 17"/>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2" name="TextBox 19"/>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4" name="TextBox 21"/>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57" name="TextBox 24"/>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8" name="TextBox 25"/>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9" name="TextBox 26"/>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Now consider the following tree</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Here youngest ancestor out of balance is 300. Two  nodes (250 and 270) immediately below the path are not in a straight line . Here we need double rotations( two single rotations).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3"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5"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7"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0"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3371"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3372"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6" name="Oval 15"/>
          <p:cNvSpPr/>
          <p:nvPr/>
        </p:nvSpPr>
        <p:spPr>
          <a:xfrm>
            <a:off x="1981200" y="27336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4" name="TextBox 16"/>
          <p:cNvSpPr txBox="1">
            <a:spLocks noChangeArrowheads="1"/>
          </p:cNvSpPr>
          <p:nvPr/>
        </p:nvSpPr>
        <p:spPr bwMode="auto">
          <a:xfrm>
            <a:off x="2133600" y="2809875"/>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8" name="Straight Connector 17"/>
          <p:cNvCxnSpPr>
            <a:stCxn id="16" idx="0"/>
          </p:cNvCxnSpPr>
          <p:nvPr/>
        </p:nvCxnSpPr>
        <p:spPr>
          <a:xfrm rot="5400000" flipH="1" flipV="1">
            <a:off x="2395537" y="24050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6" name="TextBox 18"/>
          <p:cNvSpPr txBox="1">
            <a:spLocks noChangeArrowheads="1"/>
          </p:cNvSpPr>
          <p:nvPr/>
        </p:nvSpPr>
        <p:spPr bwMode="auto">
          <a:xfrm>
            <a:off x="2209800" y="24415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2667000" y="36480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8" name="TextBox 21"/>
          <p:cNvSpPr txBox="1">
            <a:spLocks noChangeArrowheads="1"/>
          </p:cNvSpPr>
          <p:nvPr/>
        </p:nvSpPr>
        <p:spPr bwMode="auto">
          <a:xfrm>
            <a:off x="2819400" y="37242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3" name="Straight Connector 22"/>
          <p:cNvCxnSpPr>
            <a:stCxn id="21" idx="1"/>
            <a:endCxn id="16" idx="4"/>
          </p:cNvCxnSpPr>
          <p:nvPr/>
        </p:nvCxnSpPr>
        <p:spPr>
          <a:xfrm rot="16200000" flipV="1">
            <a:off x="2428081" y="3366294"/>
            <a:ext cx="382588"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80" name="TextBox 23"/>
          <p:cNvSpPr txBox="1">
            <a:spLocks noChangeArrowheads="1"/>
          </p:cNvSpPr>
          <p:nvPr/>
        </p:nvSpPr>
        <p:spPr bwMode="auto">
          <a:xfrm>
            <a:off x="2895600" y="33559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Content Placeholder 2"/>
          <p:cNvSpPr>
            <a:spLocks noGrp="1"/>
          </p:cNvSpPr>
          <p:nvPr>
            <p:ph idx="1"/>
          </p:nvPr>
        </p:nvSpPr>
        <p:spPr>
          <a:xfrm>
            <a:off x="228600" y="228600"/>
            <a:ext cx="8686800" cy="6477000"/>
          </a:xfrm>
        </p:spPr>
        <p:txBody>
          <a:bodyPr/>
          <a:lstStyle/>
          <a:p>
            <a:pPr>
              <a:buFont typeface="Arial" charset="0"/>
              <a:buNone/>
            </a:pPr>
            <a:r>
              <a:rPr lang="en-US" sz="2800" dirty="0" smtClean="0">
                <a:latin typeface="Times New Roman" pitchFamily="18" charset="0"/>
                <a:cs typeface="Times New Roman" pitchFamily="18" charset="0"/>
              </a:rPr>
              <a:t>First single rotation is done at the first layer below the node where imbalance is detected.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250.</a:t>
            </a:r>
          </a:p>
          <a:p>
            <a:pPr>
              <a:buFont typeface="Arial" charset="0"/>
              <a:buNone/>
            </a:pPr>
            <a:r>
              <a:rPr lang="en-US" sz="2800" u="sng" dirty="0" smtClean="0">
                <a:latin typeface="Times New Roman" pitchFamily="18" charset="0"/>
                <a:cs typeface="Times New Roman" pitchFamily="18" charset="0"/>
              </a:rPr>
              <a:t>After Rotating left at 250</a:t>
            </a:r>
            <a:r>
              <a:rPr lang="en-US" sz="2800" u="sng" dirty="0" smtClean="0">
                <a:latin typeface="Times New Roman" pitchFamily="18" charset="0"/>
                <a:cs typeface="Times New Roman" pitchFamily="18" charset="0"/>
                <a:sym typeface="Wingdings" pitchFamily="2" charset="2"/>
              </a:rPr>
              <a:t>;( first single rotation(L)) </a:t>
            </a: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2652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7" name="TextBox 4"/>
          <p:cNvSpPr txBox="1">
            <a:spLocks noChangeArrowheads="1"/>
          </p:cNvSpPr>
          <p:nvPr/>
        </p:nvSpPr>
        <p:spPr bwMode="auto">
          <a:xfrm>
            <a:off x="1066800" y="2728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752600" y="1890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9" name="TextBox 6"/>
          <p:cNvSpPr txBox="1">
            <a:spLocks noChangeArrowheads="1"/>
          </p:cNvSpPr>
          <p:nvPr/>
        </p:nvSpPr>
        <p:spPr bwMode="auto">
          <a:xfrm>
            <a:off x="1905000" y="1966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514600" y="2652713"/>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1" name="TextBox 8"/>
          <p:cNvSpPr txBox="1">
            <a:spLocks noChangeArrowheads="1"/>
          </p:cNvSpPr>
          <p:nvPr/>
        </p:nvSpPr>
        <p:spPr bwMode="auto">
          <a:xfrm>
            <a:off x="2667000" y="2728913"/>
            <a:ext cx="533400" cy="369887"/>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371600" y="2281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76500" y="2386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394" name="TextBox 11"/>
          <p:cNvSpPr txBox="1">
            <a:spLocks noChangeArrowheads="1"/>
          </p:cNvSpPr>
          <p:nvPr/>
        </p:nvSpPr>
        <p:spPr bwMode="auto">
          <a:xfrm>
            <a:off x="990600" y="2359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4395" name="TextBox 12"/>
          <p:cNvSpPr txBox="1">
            <a:spLocks noChangeArrowheads="1"/>
          </p:cNvSpPr>
          <p:nvPr/>
        </p:nvSpPr>
        <p:spPr bwMode="auto">
          <a:xfrm>
            <a:off x="1981200" y="1597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4396" name="TextBox 13"/>
          <p:cNvSpPr txBox="1">
            <a:spLocks noChangeArrowheads="1"/>
          </p:cNvSpPr>
          <p:nvPr/>
        </p:nvSpPr>
        <p:spPr bwMode="auto">
          <a:xfrm>
            <a:off x="2743200" y="2359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2209800" y="3646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8" name="TextBox 15"/>
          <p:cNvSpPr txBox="1">
            <a:spLocks noChangeArrowheads="1"/>
          </p:cNvSpPr>
          <p:nvPr/>
        </p:nvSpPr>
        <p:spPr bwMode="auto">
          <a:xfrm>
            <a:off x="2362200" y="37226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a:stCxn id="15" idx="0"/>
          </p:cNvCxnSpPr>
          <p:nvPr/>
        </p:nvCxnSpPr>
        <p:spPr>
          <a:xfrm rot="5400000" flipH="1" flipV="1">
            <a:off x="2623343" y="3317082"/>
            <a:ext cx="373063"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0" name="TextBox 17"/>
          <p:cNvSpPr txBox="1">
            <a:spLocks noChangeArrowheads="1"/>
          </p:cNvSpPr>
          <p:nvPr/>
        </p:nvSpPr>
        <p:spPr bwMode="auto">
          <a:xfrm>
            <a:off x="2286000" y="3352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1524000" y="4572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402" name="TextBox 19"/>
          <p:cNvSpPr txBox="1">
            <a:spLocks noChangeArrowheads="1"/>
          </p:cNvSpPr>
          <p:nvPr/>
        </p:nvSpPr>
        <p:spPr bwMode="auto">
          <a:xfrm>
            <a:off x="1676400" y="4724400"/>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a:stCxn id="19" idx="0"/>
            <a:endCxn id="15" idx="3"/>
          </p:cNvCxnSpPr>
          <p:nvPr/>
        </p:nvCxnSpPr>
        <p:spPr>
          <a:xfrm rot="5400000" flipH="1" flipV="1">
            <a:off x="1964531" y="4193382"/>
            <a:ext cx="395287"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4" name="TextBox 21"/>
          <p:cNvSpPr txBox="1">
            <a:spLocks noChangeArrowheads="1"/>
          </p:cNvSpPr>
          <p:nvPr/>
        </p:nvSpPr>
        <p:spPr bwMode="auto">
          <a:xfrm>
            <a:off x="1600200" y="4191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2"/>
          <p:cNvSpPr>
            <a:spLocks noGrp="1"/>
          </p:cNvSpPr>
          <p:nvPr>
            <p:ph idx="1"/>
          </p:nvPr>
        </p:nvSpPr>
        <p:spPr>
          <a:xfrm>
            <a:off x="228600" y="152400"/>
            <a:ext cx="8686800" cy="6477000"/>
          </a:xfrm>
        </p:spPr>
        <p:txBody>
          <a:bodyPr/>
          <a:lstStyle/>
          <a:p>
            <a:pPr>
              <a:buFont typeface="Arial" charset="0"/>
              <a:buNone/>
            </a:pPr>
            <a:r>
              <a:rPr lang="en-US" sz="2800" smtClean="0">
                <a:latin typeface="Times New Roman" pitchFamily="18" charset="0"/>
                <a:cs typeface="Times New Roman" pitchFamily="18" charset="0"/>
              </a:rPr>
              <a:t>Second  single rotation is done at the node where the imbalance was found i.e at node 300.</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right at 300: ( second single rotation(R))</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(LR) rotations tree is balanced.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4176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1" name="TextBox 4"/>
          <p:cNvSpPr txBox="1">
            <a:spLocks noChangeArrowheads="1"/>
          </p:cNvSpPr>
          <p:nvPr/>
        </p:nvSpPr>
        <p:spPr bwMode="auto">
          <a:xfrm>
            <a:off x="838200" y="4252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3414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3" name="TextBox 6"/>
          <p:cNvSpPr txBox="1">
            <a:spLocks noChangeArrowheads="1"/>
          </p:cNvSpPr>
          <p:nvPr/>
        </p:nvSpPr>
        <p:spPr bwMode="auto">
          <a:xfrm>
            <a:off x="1676400" y="3490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3200400" y="4941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5" name="TextBox 8"/>
          <p:cNvSpPr txBox="1">
            <a:spLocks noChangeArrowheads="1"/>
          </p:cNvSpPr>
          <p:nvPr/>
        </p:nvSpPr>
        <p:spPr bwMode="auto">
          <a:xfrm>
            <a:off x="3352800" y="50180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3805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3910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18" name="TextBox 11"/>
          <p:cNvSpPr txBox="1">
            <a:spLocks noChangeArrowheads="1"/>
          </p:cNvSpPr>
          <p:nvPr/>
        </p:nvSpPr>
        <p:spPr bwMode="auto">
          <a:xfrm>
            <a:off x="762000" y="3883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5419" name="TextBox 12"/>
          <p:cNvSpPr txBox="1">
            <a:spLocks noChangeArrowheads="1"/>
          </p:cNvSpPr>
          <p:nvPr/>
        </p:nvSpPr>
        <p:spPr bwMode="auto">
          <a:xfrm>
            <a:off x="1752600" y="3121025"/>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5420" name="TextBox 13"/>
          <p:cNvSpPr txBox="1">
            <a:spLocks noChangeArrowheads="1"/>
          </p:cNvSpPr>
          <p:nvPr/>
        </p:nvSpPr>
        <p:spPr bwMode="auto">
          <a:xfrm>
            <a:off x="3352800" y="4648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2286000" y="4179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2" name="TextBox 15"/>
          <p:cNvSpPr txBox="1">
            <a:spLocks noChangeArrowheads="1"/>
          </p:cNvSpPr>
          <p:nvPr/>
        </p:nvSpPr>
        <p:spPr bwMode="auto">
          <a:xfrm>
            <a:off x="2438400" y="42560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p:nvPr/>
        </p:nvCxnSpPr>
        <p:spPr>
          <a:xfrm rot="16200000" flipV="1">
            <a:off x="30480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4" name="TextBox 17"/>
          <p:cNvSpPr txBox="1">
            <a:spLocks noChangeArrowheads="1"/>
          </p:cNvSpPr>
          <p:nvPr/>
        </p:nvSpPr>
        <p:spPr bwMode="auto">
          <a:xfrm>
            <a:off x="2514600" y="3886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9" name="Oval 18"/>
          <p:cNvSpPr/>
          <p:nvPr/>
        </p:nvSpPr>
        <p:spPr>
          <a:xfrm>
            <a:off x="1600200" y="501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6" name="TextBox 19"/>
          <p:cNvSpPr txBox="1">
            <a:spLocks noChangeArrowheads="1"/>
          </p:cNvSpPr>
          <p:nvPr/>
        </p:nvSpPr>
        <p:spPr bwMode="auto">
          <a:xfrm>
            <a:off x="1752600" y="50942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p:nvPr/>
        </p:nvCxnSpPr>
        <p:spPr>
          <a:xfrm rot="5400000" flipH="1" flipV="1">
            <a:off x="22098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8" name="TextBox 21"/>
          <p:cNvSpPr txBox="1">
            <a:spLocks noChangeArrowheads="1"/>
          </p:cNvSpPr>
          <p:nvPr/>
        </p:nvSpPr>
        <p:spPr bwMode="auto">
          <a:xfrm>
            <a:off x="18288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a:spLocks noGrp="1"/>
          </p:cNvSpPr>
          <p:nvPr>
            <p:ph idx="1"/>
          </p:nvPr>
        </p:nvSpPr>
        <p:spPr>
          <a:xfrm>
            <a:off x="152400" y="152400"/>
            <a:ext cx="8839200" cy="6705600"/>
          </a:xfrm>
        </p:spPr>
        <p:txBody>
          <a:bodyPr/>
          <a:lstStyle/>
          <a:p>
            <a:pPr>
              <a:buFont typeface="Arial" charset="0"/>
              <a:buNone/>
            </a:pPr>
            <a:r>
              <a:rPr lang="en-US" sz="2800" u="sng" dirty="0" smtClean="0">
                <a:latin typeface="Times New Roman" pitchFamily="18" charset="0"/>
                <a:cs typeface="Times New Roman" pitchFamily="18" charset="0"/>
              </a:rPr>
              <a:t>Strictly binary tree:</a:t>
            </a:r>
          </a:p>
          <a:p>
            <a:r>
              <a:rPr lang="en-US" sz="2800" dirty="0" smtClean="0">
                <a:latin typeface="Times New Roman" pitchFamily="18" charset="0"/>
                <a:cs typeface="Times New Roman" pitchFamily="18" charset="0"/>
              </a:rPr>
              <a:t>If the out degree of every node in a tree is either 0 or 2(1 not allowed), then the tree is strictly binary tree.</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u="sng" dirty="0" smtClean="0">
                <a:latin typeface="Times New Roman" pitchFamily="18" charset="0"/>
                <a:cs typeface="Times New Roman" pitchFamily="18" charset="0"/>
              </a:rPr>
              <a:t>Tress which are binary trees but not strictly binary:</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79" name="TextBox 4"/>
          <p:cNvSpPr txBox="1">
            <a:spLocks noChangeArrowheads="1"/>
          </p:cNvSpPr>
          <p:nvPr/>
        </p:nvSpPr>
        <p:spPr bwMode="auto">
          <a:xfrm>
            <a:off x="1219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1" name="TextBox 6"/>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3" name="TextBox 8"/>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4579" idx="2"/>
            <a:endCxn id="8" idx="1"/>
          </p:cNvCxnSpPr>
          <p:nvPr/>
        </p:nvCxnSpPr>
        <p:spPr>
          <a:xfrm rot="16200000" flipH="1">
            <a:off x="1320006" y="2212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914400" y="21431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67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7" name="TextBox 12"/>
          <p:cNvSpPr txBox="1">
            <a:spLocks noChangeArrowheads="1"/>
          </p:cNvSpPr>
          <p:nvPr/>
        </p:nvSpPr>
        <p:spPr bwMode="auto">
          <a:xfrm>
            <a:off x="4419600" y="1676400"/>
            <a:ext cx="381000" cy="369888"/>
          </a:xfrm>
          <a:prstGeom prst="rect">
            <a:avLst/>
          </a:prstGeom>
          <a:noFill/>
          <a:ln w="9525">
            <a:noFill/>
            <a:miter lim="800000"/>
            <a:headEnd/>
            <a:tailEnd/>
          </a:ln>
        </p:spPr>
        <p:txBody>
          <a:bodyPr>
            <a:spAutoFit/>
          </a:bodyPr>
          <a:lstStyle/>
          <a:p>
            <a:r>
              <a:rPr lang="en-US" dirty="0">
                <a:latin typeface="Calibri" pitchFamily="34" charset="0"/>
              </a:rPr>
              <a:t>B </a:t>
            </a:r>
          </a:p>
        </p:txBody>
      </p:sp>
      <p:sp>
        <p:nvSpPr>
          <p:cNvPr id="14" name="Oval 13"/>
          <p:cNvSpPr/>
          <p:nvPr/>
        </p:nvSpPr>
        <p:spPr>
          <a:xfrm>
            <a:off x="3810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9" name="TextBox 14"/>
          <p:cNvSpPr txBox="1">
            <a:spLocks noChangeArrowheads="1"/>
          </p:cNvSpPr>
          <p:nvPr/>
        </p:nvSpPr>
        <p:spPr bwMode="auto">
          <a:xfrm>
            <a:off x="3962400" y="2438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6" name="Oval 15"/>
          <p:cNvSpPr/>
          <p:nvPr/>
        </p:nvSpPr>
        <p:spPr>
          <a:xfrm>
            <a:off x="4724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1" name="TextBox 16"/>
          <p:cNvSpPr txBox="1">
            <a:spLocks noChangeArrowheads="1"/>
          </p:cNvSpPr>
          <p:nvPr/>
        </p:nvSpPr>
        <p:spPr bwMode="auto">
          <a:xfrm>
            <a:off x="4876800" y="2438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8" name="Straight Connector 17"/>
          <p:cNvCxnSpPr>
            <a:stCxn id="24587" idx="2"/>
          </p:cNvCxnSpPr>
          <p:nvPr/>
        </p:nvCxnSpPr>
        <p:spPr>
          <a:xfrm rot="16200000" flipH="1">
            <a:off x="4520406" y="2135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4114800" y="2066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657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5" name="TextBox 20"/>
          <p:cNvSpPr txBox="1">
            <a:spLocks noChangeArrowheads="1"/>
          </p:cNvSpPr>
          <p:nvPr/>
        </p:nvSpPr>
        <p:spPr bwMode="auto">
          <a:xfrm>
            <a:off x="3810000" y="3200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Oval 21"/>
          <p:cNvSpPr/>
          <p:nvPr/>
        </p:nvSpPr>
        <p:spPr>
          <a:xfrm>
            <a:off x="3200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7" name="TextBox 22"/>
          <p:cNvSpPr txBox="1">
            <a:spLocks noChangeArrowheads="1"/>
          </p:cNvSpPr>
          <p:nvPr/>
        </p:nvSpPr>
        <p:spPr bwMode="auto">
          <a:xfrm>
            <a:off x="3352800" y="3962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4" name="Oval 23"/>
          <p:cNvSpPr/>
          <p:nvPr/>
        </p:nvSpPr>
        <p:spPr>
          <a:xfrm>
            <a:off x="41148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9" name="TextBox 24"/>
          <p:cNvSpPr txBox="1">
            <a:spLocks noChangeArrowheads="1"/>
          </p:cNvSpPr>
          <p:nvPr/>
        </p:nvSpPr>
        <p:spPr bwMode="auto">
          <a:xfrm>
            <a:off x="4267200" y="3962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6" name="Straight Connector 25"/>
          <p:cNvCxnSpPr>
            <a:stCxn id="24595" idx="2"/>
            <a:endCxn id="24" idx="1"/>
          </p:cNvCxnSpPr>
          <p:nvPr/>
        </p:nvCxnSpPr>
        <p:spPr>
          <a:xfrm rot="16200000" flipH="1">
            <a:off x="3910806" y="3659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0"/>
          </p:cNvCxnSpPr>
          <p:nvPr/>
        </p:nvCxnSpPr>
        <p:spPr>
          <a:xfrm rot="10800000" flipV="1">
            <a:off x="3505200" y="3590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0" idx="0"/>
          </p:cNvCxnSpPr>
          <p:nvPr/>
        </p:nvCxnSpPr>
        <p:spPr>
          <a:xfrm rot="5400000">
            <a:off x="3848100" y="2933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362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4" name="TextBox 31"/>
          <p:cNvSpPr txBox="1">
            <a:spLocks noChangeArrowheads="1"/>
          </p:cNvSpPr>
          <p:nvPr/>
        </p:nvSpPr>
        <p:spPr bwMode="auto">
          <a:xfrm>
            <a:off x="2514600" y="495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33" name="Oval 32"/>
          <p:cNvSpPr/>
          <p:nvPr/>
        </p:nvSpPr>
        <p:spPr>
          <a:xfrm>
            <a:off x="1981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6" name="TextBox 33"/>
          <p:cNvSpPr txBox="1">
            <a:spLocks noChangeArrowheads="1"/>
          </p:cNvSpPr>
          <p:nvPr/>
        </p:nvSpPr>
        <p:spPr bwMode="auto">
          <a:xfrm>
            <a:off x="2133600" y="5638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35" name="Oval 34"/>
          <p:cNvSpPr/>
          <p:nvPr/>
        </p:nvSpPr>
        <p:spPr>
          <a:xfrm>
            <a:off x="16764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8" name="TextBox 35"/>
          <p:cNvSpPr txBox="1">
            <a:spLocks noChangeArrowheads="1"/>
          </p:cNvSpPr>
          <p:nvPr/>
        </p:nvSpPr>
        <p:spPr bwMode="auto">
          <a:xfrm>
            <a:off x="1828800" y="632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7" name="Straight Connector 36"/>
          <p:cNvCxnSpPr/>
          <p:nvPr/>
        </p:nvCxnSpPr>
        <p:spPr>
          <a:xfrm rot="5400000">
            <a:off x="2324100" y="5372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943100" y="6057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41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2" name="TextBox 41"/>
          <p:cNvSpPr txBox="1">
            <a:spLocks noChangeArrowheads="1"/>
          </p:cNvSpPr>
          <p:nvPr/>
        </p:nvSpPr>
        <p:spPr bwMode="auto">
          <a:xfrm>
            <a:off x="4572000" y="5029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3" name="Oval 42"/>
          <p:cNvSpPr/>
          <p:nvPr/>
        </p:nvSpPr>
        <p:spPr>
          <a:xfrm>
            <a:off x="4038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4" name="TextBox 43"/>
          <p:cNvSpPr txBox="1">
            <a:spLocks noChangeArrowheads="1"/>
          </p:cNvSpPr>
          <p:nvPr/>
        </p:nvSpPr>
        <p:spPr bwMode="auto">
          <a:xfrm>
            <a:off x="4191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5" name="Oval 44"/>
          <p:cNvSpPr/>
          <p:nvPr/>
        </p:nvSpPr>
        <p:spPr>
          <a:xfrm>
            <a:off x="4800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6" name="TextBox 45"/>
          <p:cNvSpPr txBox="1">
            <a:spLocks noChangeArrowheads="1"/>
          </p:cNvSpPr>
          <p:nvPr/>
        </p:nvSpPr>
        <p:spPr bwMode="auto">
          <a:xfrm>
            <a:off x="4953000" y="5638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47" name="Straight Connector 46"/>
          <p:cNvCxnSpPr>
            <a:stCxn id="24612" idx="2"/>
          </p:cNvCxnSpPr>
          <p:nvPr/>
        </p:nvCxnSpPr>
        <p:spPr>
          <a:xfrm rot="16200000" flipH="1">
            <a:off x="4737894" y="5423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4419600" y="5419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8100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0" name="TextBox 51"/>
          <p:cNvSpPr txBox="1">
            <a:spLocks noChangeArrowheads="1"/>
          </p:cNvSpPr>
          <p:nvPr/>
        </p:nvSpPr>
        <p:spPr bwMode="auto">
          <a:xfrm>
            <a:off x="3962400" y="6248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53" name="Straight Connector 52"/>
          <p:cNvCxnSpPr>
            <a:endCxn id="51" idx="0"/>
          </p:cNvCxnSpPr>
          <p:nvPr/>
        </p:nvCxnSpPr>
        <p:spPr>
          <a:xfrm rot="10800000" flipV="1">
            <a:off x="41148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495800" y="3059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3" name="TextBox 55"/>
          <p:cNvSpPr txBox="1">
            <a:spLocks noChangeArrowheads="1"/>
          </p:cNvSpPr>
          <p:nvPr/>
        </p:nvSpPr>
        <p:spPr bwMode="auto">
          <a:xfrm>
            <a:off x="4648200" y="31353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57" name="Straight Connector 56"/>
          <p:cNvCxnSpPr>
            <a:endCxn id="55" idx="1"/>
          </p:cNvCxnSpPr>
          <p:nvPr/>
        </p:nvCxnSpPr>
        <p:spPr>
          <a:xfrm rot="16200000" flipH="1">
            <a:off x="4291012" y="2833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Content Placeholder 2"/>
          <p:cNvSpPr>
            <a:spLocks noGrp="1"/>
          </p:cNvSpPr>
          <p:nvPr>
            <p:ph idx="1"/>
          </p:nvPr>
        </p:nvSpPr>
        <p:spPr>
          <a:xfrm>
            <a:off x="152400" y="228600"/>
            <a:ext cx="8763000" cy="6400800"/>
          </a:xfrm>
        </p:spPr>
        <p:txBody>
          <a:bodyPr/>
          <a:lstStyle/>
          <a:p>
            <a:pPr>
              <a:buFont typeface="Arial" charset="0"/>
              <a:buNone/>
            </a:pPr>
            <a:r>
              <a:rPr lang="en-US" sz="2800" u="sng" smtClean="0">
                <a:latin typeface="Times New Roman" pitchFamily="18" charset="0"/>
                <a:cs typeface="Times New Roman" pitchFamily="18" charset="0"/>
              </a:rPr>
              <a:t>Consider the following tree</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5"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7"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9"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2"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3"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4"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503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46" name="TextBox 15"/>
          <p:cNvSpPr txBox="1">
            <a:spLocks noChangeArrowheads="1"/>
          </p:cNvSpPr>
          <p:nvPr/>
        </p:nvSpPr>
        <p:spPr bwMode="auto">
          <a:xfrm>
            <a:off x="1371600" y="2579688"/>
            <a:ext cx="533400" cy="368300"/>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1438" y="2332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8" name="TextBox 17"/>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3276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50" name="TextBox 19"/>
          <p:cNvSpPr txBox="1">
            <a:spLocks noChangeArrowheads="1"/>
          </p:cNvSpPr>
          <p:nvPr/>
        </p:nvSpPr>
        <p:spPr bwMode="auto">
          <a:xfrm>
            <a:off x="609600" y="33528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3086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52" name="TextBox 21"/>
          <p:cNvSpPr txBox="1">
            <a:spLocks noChangeArrowheads="1"/>
          </p:cNvSpPr>
          <p:nvPr/>
        </p:nvSpPr>
        <p:spPr bwMode="auto">
          <a:xfrm>
            <a:off x="838200" y="2906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6453" name="Rectangle 28"/>
          <p:cNvSpPr>
            <a:spLocks noChangeArrowheads="1"/>
          </p:cNvSpPr>
          <p:nvPr/>
        </p:nvSpPr>
        <p:spPr bwMode="auto">
          <a:xfrm>
            <a:off x="457200" y="4114800"/>
            <a:ext cx="8229600" cy="1816100"/>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Here youngest ancestor out of balance is 20. two nodes (35 and 30) immediately below the path are not in a straight line . Here we need double rotations( two single rotations).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228600" y="228600"/>
            <a:ext cx="8686800" cy="6477000"/>
          </a:xfrm>
        </p:spPr>
        <p:txBody>
          <a:bodyPr/>
          <a:lstStyle/>
          <a:p>
            <a:pPr>
              <a:buFont typeface="Arial" charset="0"/>
              <a:buNone/>
            </a:pPr>
            <a:r>
              <a:rPr lang="en-US" sz="2800" smtClean="0">
                <a:latin typeface="Times New Roman" pitchFamily="18" charset="0"/>
                <a:cs typeface="Times New Roman" pitchFamily="18" charset="0"/>
              </a:rPr>
              <a:t>First single rotation is done at the first layer below the node where imbalance is detected. i.e at node 35.</a:t>
            </a:r>
          </a:p>
          <a:p>
            <a:pPr>
              <a:buFont typeface="Arial" charset="0"/>
              <a:buNone/>
            </a:pPr>
            <a:r>
              <a:rPr lang="en-US" sz="2800" u="sng" smtClean="0">
                <a:latin typeface="Times New Roman" pitchFamily="18" charset="0"/>
                <a:cs typeface="Times New Roman" pitchFamily="18" charset="0"/>
              </a:rPr>
              <a:t>After Rotating right at 35</a:t>
            </a:r>
            <a:r>
              <a:rPr lang="en-US" sz="2800" u="sng" smtClean="0">
                <a:latin typeface="Times New Roman" pitchFamily="18" charset="0"/>
                <a:cs typeface="Times New Roman" pitchFamily="18" charset="0"/>
                <a:sym typeface="Wingdings" pitchFamily="2" charset="2"/>
              </a:rPr>
              <a:t>:( first single rotation(R)) </a:t>
            </a: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762000" y="2884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59" name="TextBox 23"/>
          <p:cNvSpPr txBox="1">
            <a:spLocks noChangeArrowheads="1"/>
          </p:cNvSpPr>
          <p:nvPr/>
        </p:nvSpPr>
        <p:spPr bwMode="auto">
          <a:xfrm>
            <a:off x="914400" y="2960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1600200" y="2122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1" name="TextBox 25"/>
          <p:cNvSpPr txBox="1">
            <a:spLocks noChangeArrowheads="1"/>
          </p:cNvSpPr>
          <p:nvPr/>
        </p:nvSpPr>
        <p:spPr bwMode="auto">
          <a:xfrm>
            <a:off x="1752600" y="2198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2362200" y="2884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3" name="TextBox 27"/>
          <p:cNvSpPr txBox="1">
            <a:spLocks noChangeArrowheads="1"/>
          </p:cNvSpPr>
          <p:nvPr/>
        </p:nvSpPr>
        <p:spPr bwMode="auto">
          <a:xfrm>
            <a:off x="2514600" y="2960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1219200" y="2511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3241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66" name="TextBox 30"/>
          <p:cNvSpPr txBox="1">
            <a:spLocks noChangeArrowheads="1"/>
          </p:cNvSpPr>
          <p:nvPr/>
        </p:nvSpPr>
        <p:spPr bwMode="auto">
          <a:xfrm>
            <a:off x="838200" y="2590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7" name="TextBox 31"/>
          <p:cNvSpPr txBox="1">
            <a:spLocks noChangeArrowheads="1"/>
          </p:cNvSpPr>
          <p:nvPr/>
        </p:nvSpPr>
        <p:spPr bwMode="auto">
          <a:xfrm>
            <a:off x="1828800" y="1828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8" name="TextBox 32"/>
          <p:cNvSpPr txBox="1">
            <a:spLocks noChangeArrowheads="1"/>
          </p:cNvSpPr>
          <p:nvPr/>
        </p:nvSpPr>
        <p:spPr bwMode="auto">
          <a:xfrm>
            <a:off x="2590800" y="2590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438400" y="4648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0" name="TextBox 34"/>
          <p:cNvSpPr txBox="1">
            <a:spLocks noChangeArrowheads="1"/>
          </p:cNvSpPr>
          <p:nvPr/>
        </p:nvSpPr>
        <p:spPr bwMode="auto">
          <a:xfrm>
            <a:off x="2667000" y="47244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a:endCxn id="23" idx="5"/>
          </p:cNvCxnSpPr>
          <p:nvPr/>
        </p:nvCxnSpPr>
        <p:spPr>
          <a:xfrm rot="16200000" flipV="1">
            <a:off x="1417638" y="3475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2" name="TextBox 36"/>
          <p:cNvSpPr txBox="1">
            <a:spLocks noChangeArrowheads="1"/>
          </p:cNvSpPr>
          <p:nvPr/>
        </p:nvSpPr>
        <p:spPr bwMode="auto">
          <a:xfrm>
            <a:off x="1676400" y="3276600"/>
            <a:ext cx="5334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1371600" y="3657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4" name="TextBox 38"/>
          <p:cNvSpPr txBox="1">
            <a:spLocks noChangeArrowheads="1"/>
          </p:cNvSpPr>
          <p:nvPr/>
        </p:nvSpPr>
        <p:spPr bwMode="auto">
          <a:xfrm>
            <a:off x="1600200" y="38100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a:stCxn id="34" idx="1"/>
          </p:cNvCxnSpPr>
          <p:nvPr/>
        </p:nvCxnSpPr>
        <p:spPr>
          <a:xfrm rot="16200000" flipV="1">
            <a:off x="2078831" y="4245769"/>
            <a:ext cx="471488" cy="51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6" name="TextBox 40"/>
          <p:cNvSpPr txBox="1">
            <a:spLocks noChangeArrowheads="1"/>
          </p:cNvSpPr>
          <p:nvPr/>
        </p:nvSpPr>
        <p:spPr bwMode="auto">
          <a:xfrm>
            <a:off x="2819400" y="4267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Content Placeholder 2"/>
          <p:cNvSpPr>
            <a:spLocks noGrp="1"/>
          </p:cNvSpPr>
          <p:nvPr>
            <p:ph idx="1"/>
          </p:nvPr>
        </p:nvSpPr>
        <p:spPr>
          <a:xfrm>
            <a:off x="0" y="152400"/>
            <a:ext cx="8915400" cy="6477000"/>
          </a:xfrm>
        </p:spPr>
        <p:txBody>
          <a:bodyPr/>
          <a:lstStyle/>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left at 20: ( second single rotation(L))</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(RL) rotations tree is balanced.</a:t>
            </a: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1143000" y="501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3" name="TextBox 23"/>
          <p:cNvSpPr txBox="1">
            <a:spLocks noChangeArrowheads="1"/>
          </p:cNvSpPr>
          <p:nvPr/>
        </p:nvSpPr>
        <p:spPr bwMode="auto">
          <a:xfrm>
            <a:off x="1295400" y="50942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2590800" y="30368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5" name="TextBox 25"/>
          <p:cNvSpPr txBox="1">
            <a:spLocks noChangeArrowheads="1"/>
          </p:cNvSpPr>
          <p:nvPr/>
        </p:nvSpPr>
        <p:spPr bwMode="auto">
          <a:xfrm>
            <a:off x="2743200" y="31130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3352800" y="3798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7" name="TextBox 27"/>
          <p:cNvSpPr txBox="1">
            <a:spLocks noChangeArrowheads="1"/>
          </p:cNvSpPr>
          <p:nvPr/>
        </p:nvSpPr>
        <p:spPr bwMode="auto">
          <a:xfrm>
            <a:off x="3505200" y="38750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2209800" y="34258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314700" y="35321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0" name="TextBox 30"/>
          <p:cNvSpPr txBox="1">
            <a:spLocks noChangeArrowheads="1"/>
          </p:cNvSpPr>
          <p:nvPr/>
        </p:nvSpPr>
        <p:spPr bwMode="auto">
          <a:xfrm>
            <a:off x="18288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491" name="TextBox 31"/>
          <p:cNvSpPr txBox="1">
            <a:spLocks noChangeArrowheads="1"/>
          </p:cNvSpPr>
          <p:nvPr/>
        </p:nvSpPr>
        <p:spPr bwMode="auto">
          <a:xfrm>
            <a:off x="2895600" y="2667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8492" name="TextBox 32"/>
          <p:cNvSpPr txBox="1">
            <a:spLocks noChangeArrowheads="1"/>
          </p:cNvSpPr>
          <p:nvPr/>
        </p:nvSpPr>
        <p:spPr bwMode="auto">
          <a:xfrm>
            <a:off x="35814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286000" y="48768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4" name="TextBox 34"/>
          <p:cNvSpPr txBox="1">
            <a:spLocks noChangeArrowheads="1"/>
          </p:cNvSpPr>
          <p:nvPr/>
        </p:nvSpPr>
        <p:spPr bwMode="auto">
          <a:xfrm>
            <a:off x="2514600" y="49530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p:nvPr/>
        </p:nvCxnSpPr>
        <p:spPr>
          <a:xfrm rot="5400000" flipH="1" flipV="1">
            <a:off x="1409700" y="46101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6" name="TextBox 36"/>
          <p:cNvSpPr txBox="1">
            <a:spLocks noChangeArrowheads="1"/>
          </p:cNvSpPr>
          <p:nvPr/>
        </p:nvSpPr>
        <p:spPr bwMode="auto">
          <a:xfrm>
            <a:off x="1143000" y="4637088"/>
            <a:ext cx="5334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Oval 37"/>
          <p:cNvSpPr/>
          <p:nvPr/>
        </p:nvSpPr>
        <p:spPr>
          <a:xfrm>
            <a:off x="1600200" y="3886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8" name="TextBox 38"/>
          <p:cNvSpPr txBox="1">
            <a:spLocks noChangeArrowheads="1"/>
          </p:cNvSpPr>
          <p:nvPr/>
        </p:nvSpPr>
        <p:spPr bwMode="auto">
          <a:xfrm>
            <a:off x="1828800" y="40386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p:nvPr/>
        </p:nvCxnSpPr>
        <p:spPr>
          <a:xfrm rot="16200000" flipV="1">
            <a:off x="2171700" y="45339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500" name="TextBox 40"/>
          <p:cNvSpPr txBox="1">
            <a:spLocks noChangeArrowheads="1"/>
          </p:cNvSpPr>
          <p:nvPr/>
        </p:nvSpPr>
        <p:spPr bwMode="auto">
          <a:xfrm>
            <a:off x="2667000" y="4495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501" name="Rectangle 21"/>
          <p:cNvSpPr>
            <a:spLocks noChangeArrowheads="1"/>
          </p:cNvSpPr>
          <p:nvPr/>
        </p:nvSpPr>
        <p:spPr bwMode="auto">
          <a:xfrm>
            <a:off x="381000" y="420688"/>
            <a:ext cx="8534400" cy="9540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Second  single rotation is done at the node where the imbalance was found i.e at node 20.</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R-Rotation: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left heavy) and if an item is inserted to the left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right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right-rotation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right-rotated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left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Y=left(X)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right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Z=right(Y)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right.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right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Ex1:</a:t>
            </a:r>
            <a:r>
              <a:rPr lang="en-US" smtClean="0"/>
              <a:t>	</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z="2800" smtClean="0">
                <a:latin typeface="Times New Roman" pitchFamily="18" charset="0"/>
                <a:cs typeface="Times New Roman" pitchFamily="18" charset="0"/>
              </a:rPr>
              <a:t>Imbalance found in node 3 and two nodes below it form straight line . Since left subtree is heavy (B.F 2), a single R rotation is performed to balance it. </a:t>
            </a:r>
          </a:p>
          <a:p>
            <a:pPr>
              <a:buFont typeface="Arial" charset="0"/>
              <a:buNone/>
            </a:pPr>
            <a:endParaRPr lang="en-US" smtClean="0"/>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1"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3"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5"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38"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0539"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0540"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2" name="TextBox 15"/>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4" name="TextBox 17"/>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6" name="TextBox 19"/>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49" name="TextBox 22"/>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0" name="TextBox 23"/>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1" name="TextBox 24"/>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6" name="Curved Down Arrow 25"/>
          <p:cNvSpPr/>
          <p:nvPr/>
        </p:nvSpPr>
        <p:spPr>
          <a:xfrm>
            <a:off x="1524000" y="1295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Ex2:</a:t>
            </a: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Youngest ancestor where imbalance found is node 20 and two nodes below it do not form a straight line. We need double rotation : first rotation occurs at first layer below 20 i.e 35. since B.F of 35 is 1 i.e left heavy, a right rotation is performed on 35 to make it…….</a:t>
            </a:r>
          </a:p>
        </p:txBody>
      </p:sp>
      <p:sp>
        <p:nvSpPr>
          <p:cNvPr id="4" name="Oval 3"/>
          <p:cNvSpPr/>
          <p:nvPr/>
        </p:nvSpPr>
        <p:spPr>
          <a:xfrm>
            <a:off x="685800" y="12715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5" name="TextBox 4"/>
          <p:cNvSpPr txBox="1">
            <a:spLocks noChangeArrowheads="1"/>
          </p:cNvSpPr>
          <p:nvPr/>
        </p:nvSpPr>
        <p:spPr bwMode="auto">
          <a:xfrm>
            <a:off x="838200" y="13477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5095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7" name="TextBox 6"/>
          <p:cNvSpPr txBox="1">
            <a:spLocks noChangeArrowheads="1"/>
          </p:cNvSpPr>
          <p:nvPr/>
        </p:nvSpPr>
        <p:spPr bwMode="auto">
          <a:xfrm>
            <a:off x="1676400" y="5857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271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9" name="TextBox 8"/>
          <p:cNvSpPr txBox="1">
            <a:spLocks noChangeArrowheads="1"/>
          </p:cNvSpPr>
          <p:nvPr/>
        </p:nvSpPr>
        <p:spPr bwMode="auto">
          <a:xfrm>
            <a:off x="2438400" y="13477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9001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0048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2" name="TextBox 11"/>
          <p:cNvSpPr txBox="1">
            <a:spLocks noChangeArrowheads="1"/>
          </p:cNvSpPr>
          <p:nvPr/>
        </p:nvSpPr>
        <p:spPr bwMode="auto">
          <a:xfrm>
            <a:off x="762000" y="979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3" name="TextBox 12"/>
          <p:cNvSpPr txBox="1">
            <a:spLocks noChangeArrowheads="1"/>
          </p:cNvSpPr>
          <p:nvPr/>
        </p:nvSpPr>
        <p:spPr bwMode="auto">
          <a:xfrm>
            <a:off x="1752600" y="217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4" name="TextBox 13"/>
          <p:cNvSpPr txBox="1">
            <a:spLocks noChangeArrowheads="1"/>
          </p:cNvSpPr>
          <p:nvPr/>
        </p:nvSpPr>
        <p:spPr bwMode="auto">
          <a:xfrm>
            <a:off x="2514600" y="9794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033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66" name="TextBox 15"/>
          <p:cNvSpPr txBox="1">
            <a:spLocks noChangeArrowheads="1"/>
          </p:cNvSpPr>
          <p:nvPr/>
        </p:nvSpPr>
        <p:spPr bwMode="auto">
          <a:xfrm>
            <a:off x="1371600" y="2109788"/>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0644" y="18629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8" name="TextBox 17"/>
          <p:cNvSpPr txBox="1">
            <a:spLocks noChangeArrowheads="1"/>
          </p:cNvSpPr>
          <p:nvPr/>
        </p:nvSpPr>
        <p:spPr bwMode="auto">
          <a:xfrm>
            <a:off x="1600200" y="166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28082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70" name="TextBox 19"/>
          <p:cNvSpPr txBox="1">
            <a:spLocks noChangeArrowheads="1"/>
          </p:cNvSpPr>
          <p:nvPr/>
        </p:nvSpPr>
        <p:spPr bwMode="auto">
          <a:xfrm>
            <a:off x="609600" y="2884488"/>
            <a:ext cx="5334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72" name="TextBox 21"/>
          <p:cNvSpPr txBox="1">
            <a:spLocks noChangeArrowheads="1"/>
          </p:cNvSpPr>
          <p:nvPr/>
        </p:nvSpPr>
        <p:spPr bwMode="auto">
          <a:xfrm>
            <a:off x="838200" y="2438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3" name="Oval 22"/>
          <p:cNvSpPr/>
          <p:nvPr/>
        </p:nvSpPr>
        <p:spPr>
          <a:xfrm>
            <a:off x="5562600" y="11953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5715000" y="12715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6400800" y="4333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extBox 25"/>
          <p:cNvSpPr txBox="1">
            <a:spLocks noChangeArrowheads="1"/>
          </p:cNvSpPr>
          <p:nvPr/>
        </p:nvSpPr>
        <p:spPr bwMode="auto">
          <a:xfrm>
            <a:off x="6553200" y="5095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7162800" y="1195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7315200" y="12715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6019800" y="8239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124700" y="9286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638800" y="90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2" name="TextBox 31"/>
          <p:cNvSpPr txBox="1">
            <a:spLocks noChangeArrowheads="1"/>
          </p:cNvSpPr>
          <p:nvPr/>
        </p:nvSpPr>
        <p:spPr bwMode="auto">
          <a:xfrm>
            <a:off x="6629400" y="141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3" name="TextBox 32"/>
          <p:cNvSpPr txBox="1">
            <a:spLocks noChangeArrowheads="1"/>
          </p:cNvSpPr>
          <p:nvPr/>
        </p:nvSpPr>
        <p:spPr bwMode="auto">
          <a:xfrm>
            <a:off x="7391400" y="9032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6096000" y="1957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248400" y="2033588"/>
            <a:ext cx="533400" cy="369887"/>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36" name="Straight Connector 35"/>
          <p:cNvCxnSpPr>
            <a:endCxn id="23" idx="5"/>
          </p:cNvCxnSpPr>
          <p:nvPr/>
        </p:nvCxnSpPr>
        <p:spPr>
          <a:xfrm rot="16200000" flipV="1">
            <a:off x="6217444" y="17867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477000" y="15890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6934200" y="2667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extBox 38"/>
          <p:cNvSpPr txBox="1">
            <a:spLocks noChangeArrowheads="1"/>
          </p:cNvSpPr>
          <p:nvPr/>
        </p:nvSpPr>
        <p:spPr bwMode="auto">
          <a:xfrm>
            <a:off x="7086600" y="2743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0" name="Straight Connector 39"/>
          <p:cNvCxnSpPr/>
          <p:nvPr/>
        </p:nvCxnSpPr>
        <p:spPr>
          <a:xfrm rot="10800000">
            <a:off x="6934200" y="2514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7315200" y="2297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43" name="Curved Down Arrow 42"/>
          <p:cNvSpPr/>
          <p:nvPr/>
        </p:nvSpPr>
        <p:spPr>
          <a:xfrm>
            <a:off x="1524000" y="2819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par>
                                <p:cTn id="38" presetID="3" presetClass="entr" presetSubtype="1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31" grpId="0"/>
      <p:bldP spid="32" grpId="0"/>
      <p:bldP spid="33" grpId="0"/>
      <p:bldP spid="34" grpId="0" animBg="1"/>
      <p:bldP spid="35" grpId="0"/>
      <p:bldP spid="37" grpId="0"/>
      <p:bldP spid="38" grpId="0" animBg="1"/>
      <p:bldP spid="39" grpId="0"/>
      <p:bldP spid="4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L-Rotation: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right  heavy) and if an item is inserted to the right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left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left-rotation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left-rotated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right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Y=right(X)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left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Z=left(Y)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left.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left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Ex1:</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3" name="TextBox 4"/>
          <p:cNvSpPr txBox="1">
            <a:spLocks noChangeArrowheads="1"/>
          </p:cNvSpPr>
          <p:nvPr/>
        </p:nvSpPr>
        <p:spPr bwMode="auto">
          <a:xfrm>
            <a:off x="1905000" y="6746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2362200" y="1436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5" name="TextBox 6"/>
          <p:cNvSpPr txBox="1">
            <a:spLocks noChangeArrowheads="1"/>
          </p:cNvSpPr>
          <p:nvPr/>
        </p:nvSpPr>
        <p:spPr bwMode="auto">
          <a:xfrm>
            <a:off x="2514600" y="15128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819400" y="219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7" name="TextBox 8"/>
          <p:cNvSpPr txBox="1">
            <a:spLocks noChangeArrowheads="1"/>
          </p:cNvSpPr>
          <p:nvPr/>
        </p:nvSpPr>
        <p:spPr bwMode="auto">
          <a:xfrm>
            <a:off x="2971800" y="22748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2207418" y="10533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781300" y="19319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10" name="TextBox 11"/>
          <p:cNvSpPr txBox="1">
            <a:spLocks noChangeArrowheads="1"/>
          </p:cNvSpPr>
          <p:nvPr/>
        </p:nvSpPr>
        <p:spPr bwMode="auto">
          <a:xfrm>
            <a:off x="1828800" y="304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3611" name="TextBox 12"/>
          <p:cNvSpPr txBox="1">
            <a:spLocks noChangeArrowheads="1"/>
          </p:cNvSpPr>
          <p:nvPr/>
        </p:nvSpPr>
        <p:spPr bwMode="auto">
          <a:xfrm>
            <a:off x="2590800" y="1143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3612" name="TextBox 13"/>
          <p:cNvSpPr txBox="1">
            <a:spLocks noChangeArrowheads="1"/>
          </p:cNvSpPr>
          <p:nvPr/>
        </p:nvSpPr>
        <p:spPr bwMode="auto">
          <a:xfrm>
            <a:off x="3048000" y="190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13" name="Rectangle 14"/>
          <p:cNvSpPr>
            <a:spLocks noChangeArrowheads="1"/>
          </p:cNvSpPr>
          <p:nvPr/>
        </p:nvSpPr>
        <p:spPr bwMode="auto">
          <a:xfrm>
            <a:off x="228600" y="2967038"/>
            <a:ext cx="8610600" cy="13858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Imbalance found in node 1 and two nodes below it form straight line . Since right subtree is heavy (B.F -2), a single L rotation is performed to balance it. </a:t>
            </a:r>
          </a:p>
        </p:txBody>
      </p:sp>
      <p:sp>
        <p:nvSpPr>
          <p:cNvPr id="16" name="Curved Down Arrow 15"/>
          <p:cNvSpPr/>
          <p:nvPr/>
        </p:nvSpPr>
        <p:spPr>
          <a:xfrm flipH="1">
            <a:off x="1752600" y="1143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7" name="Oval 16"/>
          <p:cNvSpPr/>
          <p:nvPr/>
        </p:nvSpPr>
        <p:spPr>
          <a:xfrm>
            <a:off x="17526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6" name="TextBox 17"/>
          <p:cNvSpPr txBox="1">
            <a:spLocks noChangeArrowheads="1"/>
          </p:cNvSpPr>
          <p:nvPr/>
        </p:nvSpPr>
        <p:spPr bwMode="auto">
          <a:xfrm>
            <a:off x="1905000" y="5562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5908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8" name="TextBox 19"/>
          <p:cNvSpPr txBox="1">
            <a:spLocks noChangeArrowheads="1"/>
          </p:cNvSpPr>
          <p:nvPr/>
        </p:nvSpPr>
        <p:spPr bwMode="auto">
          <a:xfrm>
            <a:off x="2743200" y="480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304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20" name="TextBox 21"/>
          <p:cNvSpPr txBox="1">
            <a:spLocks noChangeArrowheads="1"/>
          </p:cNvSpPr>
          <p:nvPr/>
        </p:nvSpPr>
        <p:spPr bwMode="auto">
          <a:xfrm>
            <a:off x="3200400" y="5562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2209800" y="5114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009900" y="5219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23" name="TextBox 24"/>
          <p:cNvSpPr txBox="1">
            <a:spLocks noChangeArrowheads="1"/>
          </p:cNvSpPr>
          <p:nvPr/>
        </p:nvSpPr>
        <p:spPr bwMode="auto">
          <a:xfrm>
            <a:off x="18288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4" name="TextBox 25"/>
          <p:cNvSpPr txBox="1">
            <a:spLocks noChangeArrowheads="1"/>
          </p:cNvSpPr>
          <p:nvPr/>
        </p:nvSpPr>
        <p:spPr bwMode="auto">
          <a:xfrm>
            <a:off x="2819400" y="4430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5" name="TextBox 26"/>
          <p:cNvSpPr txBox="1">
            <a:spLocks noChangeArrowheads="1"/>
          </p:cNvSpPr>
          <p:nvPr/>
        </p:nvSpPr>
        <p:spPr bwMode="auto">
          <a:xfrm>
            <a:off x="32766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Content Placeholder 2"/>
          <p:cNvSpPr>
            <a:spLocks noGrp="1"/>
          </p:cNvSpPr>
          <p:nvPr>
            <p:ph idx="1"/>
          </p:nvPr>
        </p:nvSpPr>
        <p:spPr>
          <a:xfrm>
            <a:off x="152400" y="0"/>
            <a:ext cx="8763000" cy="6629400"/>
          </a:xfrm>
        </p:spPr>
        <p:txBody>
          <a:bodyPr/>
          <a:lstStyle/>
          <a:p>
            <a:pPr>
              <a:buFont typeface="Arial" charset="0"/>
              <a:buNone/>
            </a:pPr>
            <a:r>
              <a:rPr lang="en-US" sz="2800" smtClean="0">
                <a:latin typeface="Times New Roman" pitchFamily="18" charset="0"/>
                <a:cs typeface="Times New Roman" pitchFamily="18" charset="0"/>
              </a:rPr>
              <a:t>Ex2:</a:t>
            </a:r>
          </a:p>
        </p:txBody>
      </p:sp>
      <p:sp>
        <p:nvSpPr>
          <p:cNvPr id="4" name="Oval 3"/>
          <p:cNvSpPr/>
          <p:nvPr/>
        </p:nvSpPr>
        <p:spPr>
          <a:xfrm>
            <a:off x="685800" y="14366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7" name="TextBox 4"/>
          <p:cNvSpPr txBox="1">
            <a:spLocks noChangeArrowheads="1"/>
          </p:cNvSpPr>
          <p:nvPr/>
        </p:nvSpPr>
        <p:spPr bwMode="auto">
          <a:xfrm>
            <a:off x="838200" y="15128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6746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9" name="TextBox 6"/>
          <p:cNvSpPr txBox="1">
            <a:spLocks noChangeArrowheads="1"/>
          </p:cNvSpPr>
          <p:nvPr/>
        </p:nvSpPr>
        <p:spPr bwMode="auto">
          <a:xfrm>
            <a:off x="1676400" y="7508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09800" y="1360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1" name="TextBox 8"/>
          <p:cNvSpPr txBox="1">
            <a:spLocks noChangeArrowheads="1"/>
          </p:cNvSpPr>
          <p:nvPr/>
        </p:nvSpPr>
        <p:spPr bwMode="auto">
          <a:xfrm>
            <a:off x="2362200" y="1436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0636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10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34" name="TextBox 11"/>
          <p:cNvSpPr txBox="1">
            <a:spLocks noChangeArrowheads="1"/>
          </p:cNvSpPr>
          <p:nvPr/>
        </p:nvSpPr>
        <p:spPr bwMode="auto">
          <a:xfrm>
            <a:off x="762000" y="1143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35" name="TextBox 12"/>
          <p:cNvSpPr txBox="1">
            <a:spLocks noChangeArrowheads="1"/>
          </p:cNvSpPr>
          <p:nvPr/>
        </p:nvSpPr>
        <p:spPr bwMode="auto">
          <a:xfrm>
            <a:off x="1752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4636" name="TextBox 13"/>
          <p:cNvSpPr txBox="1">
            <a:spLocks noChangeArrowheads="1"/>
          </p:cNvSpPr>
          <p:nvPr/>
        </p:nvSpPr>
        <p:spPr bwMode="auto">
          <a:xfrm>
            <a:off x="2590800" y="99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1676400" y="2274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8" name="TextBox 15"/>
          <p:cNvSpPr txBox="1">
            <a:spLocks noChangeArrowheads="1"/>
          </p:cNvSpPr>
          <p:nvPr/>
        </p:nvSpPr>
        <p:spPr bwMode="auto">
          <a:xfrm>
            <a:off x="1828800" y="23510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7" name="Straight Connector 16"/>
          <p:cNvCxnSpPr/>
          <p:nvPr/>
        </p:nvCxnSpPr>
        <p:spPr>
          <a:xfrm flipV="1">
            <a:off x="2286000" y="1981200"/>
            <a:ext cx="133350" cy="26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0" name="TextBox 17"/>
          <p:cNvSpPr txBox="1">
            <a:spLocks noChangeArrowheads="1"/>
          </p:cNvSpPr>
          <p:nvPr/>
        </p:nvSpPr>
        <p:spPr bwMode="auto">
          <a:xfrm>
            <a:off x="1752600" y="1905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0" y="3113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42" name="TextBox 19"/>
          <p:cNvSpPr txBox="1">
            <a:spLocks noChangeArrowheads="1"/>
          </p:cNvSpPr>
          <p:nvPr/>
        </p:nvSpPr>
        <p:spPr bwMode="auto">
          <a:xfrm>
            <a:off x="2438400" y="31892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1" name="Straight Connector 20"/>
          <p:cNvCxnSpPr/>
          <p:nvPr/>
        </p:nvCxnSpPr>
        <p:spPr>
          <a:xfrm rot="10800000">
            <a:off x="2209800" y="28956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4" name="TextBox 21"/>
          <p:cNvSpPr txBox="1">
            <a:spLocks noChangeArrowheads="1"/>
          </p:cNvSpPr>
          <p:nvPr/>
        </p:nvSpPr>
        <p:spPr bwMode="auto">
          <a:xfrm>
            <a:off x="2590800" y="2743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45" name="Rectangle 25"/>
          <p:cNvSpPr>
            <a:spLocks noChangeArrowheads="1"/>
          </p:cNvSpPr>
          <p:nvPr/>
        </p:nvSpPr>
        <p:spPr bwMode="auto">
          <a:xfrm>
            <a:off x="304800" y="3886200"/>
            <a:ext cx="8610600" cy="2246313"/>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Youngest ancestor where imbalance found is node 300 and two nodes below it do not form a straight line. We need double rotation : first rotation occurs at first layer below node 300 i.e 250. since B.F of 250 is -1 i.e right heavy, a left rotation is performed on 250 to make it…….</a:t>
            </a:r>
          </a:p>
        </p:txBody>
      </p:sp>
      <p:sp>
        <p:nvSpPr>
          <p:cNvPr id="29" name="Oval 28"/>
          <p:cNvSpPr/>
          <p:nvPr/>
        </p:nvSpPr>
        <p:spPr>
          <a:xfrm>
            <a:off x="6019800" y="120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6172200" y="12842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31" name="Oval 30"/>
          <p:cNvSpPr/>
          <p:nvPr/>
        </p:nvSpPr>
        <p:spPr>
          <a:xfrm>
            <a:off x="6858000" y="4460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7010400" y="5222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33" name="Oval 32"/>
          <p:cNvSpPr/>
          <p:nvPr/>
        </p:nvSpPr>
        <p:spPr>
          <a:xfrm>
            <a:off x="7620000" y="120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772400" y="12842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35" name="Straight Connector 34"/>
          <p:cNvCxnSpPr>
            <a:endCxn id="31" idx="3"/>
          </p:cNvCxnSpPr>
          <p:nvPr/>
        </p:nvCxnSpPr>
        <p:spPr>
          <a:xfrm flipV="1">
            <a:off x="6477000" y="8350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7581900" y="94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096000" y="91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TextBox 37"/>
          <p:cNvSpPr txBox="1">
            <a:spLocks noChangeArrowheads="1"/>
          </p:cNvSpPr>
          <p:nvPr/>
        </p:nvSpPr>
        <p:spPr bwMode="auto">
          <a:xfrm>
            <a:off x="7086600" y="152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39" name="TextBox 38"/>
          <p:cNvSpPr txBox="1">
            <a:spLocks noChangeArrowheads="1"/>
          </p:cNvSpPr>
          <p:nvPr/>
        </p:nvSpPr>
        <p:spPr bwMode="auto">
          <a:xfrm>
            <a:off x="7848600" y="914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Oval 39"/>
          <p:cNvSpPr/>
          <p:nvPr/>
        </p:nvSpPr>
        <p:spPr>
          <a:xfrm>
            <a:off x="7315200" y="22002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extBox 40"/>
          <p:cNvSpPr txBox="1">
            <a:spLocks noChangeArrowheads="1"/>
          </p:cNvSpPr>
          <p:nvPr/>
        </p:nvSpPr>
        <p:spPr bwMode="auto">
          <a:xfrm>
            <a:off x="7467600" y="22764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42" name="Straight Connector 41"/>
          <p:cNvCxnSpPr>
            <a:stCxn id="40" idx="0"/>
          </p:cNvCxnSpPr>
          <p:nvPr/>
        </p:nvCxnSpPr>
        <p:spPr>
          <a:xfrm rot="5400000" flipH="1" flipV="1">
            <a:off x="7729537" y="18716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7391400" y="19081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4" name="Oval 43"/>
          <p:cNvSpPr/>
          <p:nvPr/>
        </p:nvSpPr>
        <p:spPr>
          <a:xfrm>
            <a:off x="6629400" y="3127375"/>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6781800" y="3279775"/>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46" name="Straight Connector 45"/>
          <p:cNvCxnSpPr>
            <a:stCxn id="44" idx="0"/>
            <a:endCxn id="40" idx="3"/>
          </p:cNvCxnSpPr>
          <p:nvPr/>
        </p:nvCxnSpPr>
        <p:spPr>
          <a:xfrm rot="5400000" flipH="1" flipV="1">
            <a:off x="7069137" y="2747963"/>
            <a:ext cx="396875"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6705600" y="2746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8" name="Curved Down Arrow 47"/>
          <p:cNvSpPr/>
          <p:nvPr/>
        </p:nvSpPr>
        <p:spPr>
          <a:xfrm flipH="1">
            <a:off x="1676400" y="29718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linds(horizontal)">
                                      <p:cBhvr>
                                        <p:cTn id="40" dur="500"/>
                                        <p:tgtEl>
                                          <p:spTgt spid="4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linds(horizontal)">
                                      <p:cBhvr>
                                        <p:cTn id="55" dur="500"/>
                                        <p:tgtEl>
                                          <p:spTgt spid="4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animBg="1"/>
      <p:bldP spid="32" grpId="0"/>
      <p:bldP spid="33" grpId="0" animBg="1"/>
      <p:bldP spid="34" grpId="0"/>
      <p:bldP spid="37" grpId="0"/>
      <p:bldP spid="38" grpId="0"/>
      <p:bldP spid="39" grpId="0"/>
      <p:bldP spid="40" grpId="0" animBg="1"/>
      <p:bldP spid="41" grpId="0"/>
      <p:bldP spid="43" grpId="0"/>
      <p:bldP spid="44" grpId="0" animBg="1"/>
      <p:bldP spid="45" grpId="0"/>
      <p:bldP spid="4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2"/>
          <p:cNvSpPr>
            <a:spLocks noGrp="1"/>
          </p:cNvSpPr>
          <p:nvPr>
            <p:ph idx="1"/>
          </p:nvPr>
        </p:nvSpPr>
        <p:spPr>
          <a:xfrm>
            <a:off x="228600" y="228600"/>
            <a:ext cx="8686800" cy="6400800"/>
          </a:xfrm>
        </p:spPr>
        <p:txBody>
          <a:bodyPr/>
          <a:lstStyle/>
          <a:p>
            <a:pPr>
              <a:buFont typeface="Arial" charset="0"/>
              <a:buNone/>
            </a:pPr>
            <a:r>
              <a:rPr lang="en-US" u="sng" smtClean="0">
                <a:latin typeface="Times New Roman" pitchFamily="18" charset="0"/>
                <a:cs typeface="Times New Roman" pitchFamily="18" charset="0"/>
              </a:rPr>
              <a:t>Base line:</a:t>
            </a:r>
          </a:p>
          <a:p>
            <a:r>
              <a:rPr lang="en-US" smtClean="0">
                <a:latin typeface="Times New Roman" pitchFamily="18" charset="0"/>
                <a:cs typeface="Times New Roman" pitchFamily="18" charset="0"/>
              </a:rPr>
              <a:t>If the three nodes lie in a straight line and</a:t>
            </a:r>
          </a:p>
          <a:p>
            <a:pPr lvl="1"/>
            <a:r>
              <a:rPr lang="en-US" smtClean="0">
                <a:latin typeface="Times New Roman" pitchFamily="18" charset="0"/>
                <a:cs typeface="Times New Roman" pitchFamily="18" charset="0"/>
              </a:rPr>
              <a:t>If unbalanced node is right heavy, perform left rotation.</a:t>
            </a:r>
          </a:p>
          <a:p>
            <a:pPr lvl="1"/>
            <a:r>
              <a:rPr lang="en-US" smtClean="0">
                <a:latin typeface="Times New Roman" pitchFamily="18" charset="0"/>
                <a:cs typeface="Times New Roman" pitchFamily="18" charset="0"/>
              </a:rPr>
              <a:t>If unbalanced node is left heavy, perform right  rotation.</a:t>
            </a:r>
          </a:p>
          <a:p>
            <a:r>
              <a:rPr lang="en-US" smtClean="0">
                <a:latin typeface="Times New Roman" pitchFamily="18" charset="0"/>
                <a:cs typeface="Times New Roman" pitchFamily="18" charset="0"/>
              </a:rPr>
              <a:t>If three nodes do not lie in a straight line and</a:t>
            </a:r>
          </a:p>
          <a:p>
            <a:pPr lvl="1"/>
            <a:r>
              <a:rPr lang="en-US" smtClean="0">
                <a:latin typeface="Times New Roman" pitchFamily="18" charset="0"/>
                <a:cs typeface="Times New Roman" pitchFamily="18" charset="0"/>
              </a:rPr>
              <a:t>If First layer node below imbalanced node is right heavy, perform a left rotation on that node. Then perform a right rotation on the imbalanced node.</a:t>
            </a:r>
          </a:p>
          <a:p>
            <a:pPr lvl="1"/>
            <a:r>
              <a:rPr lang="en-US" smtClean="0">
                <a:latin typeface="Times New Roman" pitchFamily="18" charset="0"/>
                <a:cs typeface="Times New Roman" pitchFamily="18" charset="0"/>
              </a:rPr>
              <a:t> If First layer node below imbalanced node is left heavy, perform a right rotation on that node. Then perform a left rotation on the imbalanced node.</a:t>
            </a:r>
          </a:p>
          <a:p>
            <a:pPr lvl="1"/>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title"/>
          </p:nvPr>
        </p:nvSpPr>
        <p:spPr/>
        <p:txBody>
          <a:bodyPr/>
          <a:lstStyle/>
          <a:p>
            <a:endParaRPr lang="en-US" smtClean="0"/>
          </a:p>
        </p:txBody>
      </p:sp>
      <p:sp>
        <p:nvSpPr>
          <p:cNvPr id="275459" name="Rectangle 3"/>
          <p:cNvSpPr>
            <a:spLocks noGrp="1"/>
          </p:cNvSpPr>
          <p:nvPr>
            <p:ph idx="1"/>
          </p:nvPr>
        </p:nvSpPr>
        <p:spPr/>
        <p:txBody>
          <a:bodyPr/>
          <a:lstStyle/>
          <a:p>
            <a:r>
              <a:rPr lang="en-US" smtClean="0"/>
              <a:t>If every non leaf node in a BT has non empty left and right subtrees ,the tree is called strictly binary tree.</a:t>
            </a:r>
          </a:p>
          <a:p>
            <a:r>
              <a:rPr lang="en-US" smtClean="0"/>
              <a:t>Properties</a:t>
            </a:r>
          </a:p>
          <a:p>
            <a:r>
              <a:rPr lang="en-US" smtClean="0"/>
              <a:t>If a SBT has n leaves then it contains 2n-1 nodes.</a:t>
            </a:r>
          </a:p>
          <a:p>
            <a:r>
              <a:rPr lang="en-US" smtClean="0"/>
              <a:t>Depth: it is the maximum level of any leaf in the tree.</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Exercise:</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items 25, 26, 28, 23, 22, 24, and 27.( check if tree is balanced after every insertion. If not balanced, balance it by performing rotations)</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the items 1,2,3, 4, 5 and 6. </a:t>
            </a:r>
          </a:p>
          <a:p>
            <a:pPr marL="514350" indent="-514350" fontAlgn="auto">
              <a:spcAft>
                <a:spcPts val="0"/>
              </a:spcAft>
              <a:buFont typeface="Arial" pitchFamily="34" charset="0"/>
              <a:buAutoNum type="arabicPeriod"/>
              <a:defRPr/>
            </a:pPr>
            <a:r>
              <a:rPr lang="en-US" sz="2800" smtClean="0">
                <a:latin typeface="Times New Roman" pitchFamily="18" charset="0"/>
                <a:cs typeface="Times New Roman" pitchFamily="18" charset="0"/>
              </a:rPr>
              <a:t>Construct an AVL tree for the items </a:t>
            </a:r>
            <a:r>
              <a:rPr lang="en-US" sz="2800" smtClean="0"/>
              <a:t>4</a:t>
            </a:r>
            <a:r>
              <a:rPr lang="en-US" sz="2800" dirty="0" smtClean="0"/>
              <a:t>, 2, 1, 3, 6, 5, 7.</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0" y="0"/>
            <a:ext cx="8915400" cy="6858000"/>
          </a:xfrm>
        </p:spPr>
        <p:txBody>
          <a:bodyPr/>
          <a:lstStyle/>
          <a:p>
            <a:pPr>
              <a:buFont typeface="Arial" charset="0"/>
              <a:buNone/>
            </a:pPr>
            <a:r>
              <a:rPr lang="en-US" sz="2800" smtClean="0">
                <a:latin typeface="Times New Roman" pitchFamily="18" charset="0"/>
                <a:cs typeface="Times New Roman" pitchFamily="18" charset="0"/>
              </a:rPr>
              <a:t>Exercise1:</a:t>
            </a:r>
          </a:p>
          <a:p>
            <a:pPr>
              <a:buFont typeface="Arial" charset="0"/>
              <a:buNone/>
            </a:pPr>
            <a:r>
              <a:rPr lang="en-US" sz="2800" u="sng" smtClean="0">
                <a:latin typeface="Times New Roman" pitchFamily="18" charset="0"/>
                <a:cs typeface="Times New Roman" pitchFamily="18" charset="0"/>
              </a:rPr>
              <a:t>After inserting 25,26 and 28</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inserting 23 and 22</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762000" y="158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699" name="TextBox 4"/>
          <p:cNvSpPr txBox="1">
            <a:spLocks noChangeArrowheads="1"/>
          </p:cNvSpPr>
          <p:nvPr/>
        </p:nvSpPr>
        <p:spPr bwMode="auto">
          <a:xfrm>
            <a:off x="914400" y="1665288"/>
            <a:ext cx="4572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3716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1" name="TextBox 6"/>
          <p:cNvSpPr txBox="1">
            <a:spLocks noChangeArrowheads="1"/>
          </p:cNvSpPr>
          <p:nvPr/>
        </p:nvSpPr>
        <p:spPr bwMode="auto">
          <a:xfrm>
            <a:off x="1524000" y="2503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18288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3" name="TextBox 8"/>
          <p:cNvSpPr txBox="1">
            <a:spLocks noChangeArrowheads="1"/>
          </p:cNvSpPr>
          <p:nvPr/>
        </p:nvSpPr>
        <p:spPr bwMode="auto">
          <a:xfrm>
            <a:off x="1981200" y="3265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a:stCxn id="4" idx="5"/>
          </p:cNvCxnSpPr>
          <p:nvPr/>
        </p:nvCxnSpPr>
        <p:spPr>
          <a:xfrm rot="16200000" flipH="1">
            <a:off x="1216818" y="20439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790700" y="2922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06" name="TextBox 11"/>
          <p:cNvSpPr txBox="1">
            <a:spLocks noChangeArrowheads="1"/>
          </p:cNvSpPr>
          <p:nvPr/>
        </p:nvSpPr>
        <p:spPr bwMode="auto">
          <a:xfrm>
            <a:off x="838200" y="1295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07" name="TextBox 12"/>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7708" name="TextBox 13"/>
          <p:cNvSpPr txBox="1">
            <a:spLocks noChangeArrowheads="1"/>
          </p:cNvSpPr>
          <p:nvPr/>
        </p:nvSpPr>
        <p:spPr bwMode="auto">
          <a:xfrm>
            <a:off x="20574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Curved Down Arrow 14"/>
          <p:cNvSpPr/>
          <p:nvPr/>
        </p:nvSpPr>
        <p:spPr>
          <a:xfrm flipH="1">
            <a:off x="762000" y="2133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ight Arrow 15"/>
          <p:cNvSpPr/>
          <p:nvPr/>
        </p:nvSpPr>
        <p:spPr>
          <a:xfrm>
            <a:off x="3124200" y="2362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11" name="TextBox 16"/>
          <p:cNvSpPr txBox="1">
            <a:spLocks noChangeArrowheads="1"/>
          </p:cNvSpPr>
          <p:nvPr/>
        </p:nvSpPr>
        <p:spPr bwMode="auto">
          <a:xfrm>
            <a:off x="3200400" y="1600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25</a:t>
            </a:r>
            <a:endParaRPr lang="en-US">
              <a:latin typeface="Calibri" pitchFamily="34" charset="0"/>
            </a:endParaRPr>
          </a:p>
        </p:txBody>
      </p:sp>
      <p:sp>
        <p:nvSpPr>
          <p:cNvPr id="18" name="Oval 17"/>
          <p:cNvSpPr/>
          <p:nvPr/>
        </p:nvSpPr>
        <p:spPr>
          <a:xfrm>
            <a:off x="58674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6019800" y="2503488"/>
            <a:ext cx="5334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20" name="Oval 19"/>
          <p:cNvSpPr/>
          <p:nvPr/>
        </p:nvSpPr>
        <p:spPr>
          <a:xfrm>
            <a:off x="67056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TextBox 20"/>
          <p:cNvSpPr txBox="1">
            <a:spLocks noChangeArrowheads="1"/>
          </p:cNvSpPr>
          <p:nvPr/>
        </p:nvSpPr>
        <p:spPr bwMode="auto">
          <a:xfrm>
            <a:off x="6858000" y="1741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22" name="Oval 21"/>
          <p:cNvSpPr/>
          <p:nvPr/>
        </p:nvSpPr>
        <p:spPr>
          <a:xfrm>
            <a:off x="71628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22"/>
          <p:cNvSpPr txBox="1">
            <a:spLocks noChangeArrowheads="1"/>
          </p:cNvSpPr>
          <p:nvPr/>
        </p:nvSpPr>
        <p:spPr bwMode="auto">
          <a:xfrm>
            <a:off x="7315200" y="2503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24" name="Straight Connector 23"/>
          <p:cNvCxnSpPr>
            <a:endCxn id="20" idx="3"/>
          </p:cNvCxnSpPr>
          <p:nvPr/>
        </p:nvCxnSpPr>
        <p:spPr>
          <a:xfrm flipV="1">
            <a:off x="6324600" y="20542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7124700" y="2160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59436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TextBox 26"/>
          <p:cNvSpPr txBox="1">
            <a:spLocks noChangeArrowheads="1"/>
          </p:cNvSpPr>
          <p:nvPr/>
        </p:nvSpPr>
        <p:spPr bwMode="auto">
          <a:xfrm>
            <a:off x="6934200" y="1371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TextBox 27"/>
          <p:cNvSpPr txBox="1">
            <a:spLocks noChangeArrowheads="1"/>
          </p:cNvSpPr>
          <p:nvPr/>
        </p:nvSpPr>
        <p:spPr bwMode="auto">
          <a:xfrm>
            <a:off x="73914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9" name="Oval 28"/>
          <p:cNvSpPr/>
          <p:nvPr/>
        </p:nvSpPr>
        <p:spPr>
          <a:xfrm>
            <a:off x="1143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4" name="TextBox 29"/>
          <p:cNvSpPr txBox="1">
            <a:spLocks noChangeArrowheads="1"/>
          </p:cNvSpPr>
          <p:nvPr/>
        </p:nvSpPr>
        <p:spPr bwMode="auto">
          <a:xfrm>
            <a:off x="1295400" y="50292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1" name="Oval 30"/>
          <p:cNvSpPr/>
          <p:nvPr/>
        </p:nvSpPr>
        <p:spPr>
          <a:xfrm>
            <a:off x="1752600" y="4332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6" name="TextBox 31"/>
          <p:cNvSpPr txBox="1">
            <a:spLocks noChangeArrowheads="1"/>
          </p:cNvSpPr>
          <p:nvPr/>
        </p:nvSpPr>
        <p:spPr bwMode="auto">
          <a:xfrm>
            <a:off x="1905000" y="44084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33" name="Oval 32"/>
          <p:cNvSpPr/>
          <p:nvPr/>
        </p:nvSpPr>
        <p:spPr>
          <a:xfrm>
            <a:off x="2209800" y="5094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8" name="TextBox 33"/>
          <p:cNvSpPr txBox="1">
            <a:spLocks noChangeArrowheads="1"/>
          </p:cNvSpPr>
          <p:nvPr/>
        </p:nvSpPr>
        <p:spPr bwMode="auto">
          <a:xfrm>
            <a:off x="2362200" y="5170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5" name="Straight Connector 34"/>
          <p:cNvCxnSpPr>
            <a:endCxn id="31" idx="3"/>
          </p:cNvCxnSpPr>
          <p:nvPr/>
        </p:nvCxnSpPr>
        <p:spPr>
          <a:xfrm flipV="1">
            <a:off x="1600200" y="4721225"/>
            <a:ext cx="241300"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171700" y="4827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1" name="TextBox 36"/>
          <p:cNvSpPr txBox="1">
            <a:spLocks noChangeArrowheads="1"/>
          </p:cNvSpPr>
          <p:nvPr/>
        </p:nvSpPr>
        <p:spPr bwMode="auto">
          <a:xfrm>
            <a:off x="1219200" y="46593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2" name="TextBox 37"/>
          <p:cNvSpPr txBox="1">
            <a:spLocks noChangeArrowheads="1"/>
          </p:cNvSpPr>
          <p:nvPr/>
        </p:nvSpPr>
        <p:spPr bwMode="auto">
          <a:xfrm>
            <a:off x="1981200" y="403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3" name="TextBox 38"/>
          <p:cNvSpPr txBox="1">
            <a:spLocks noChangeArrowheads="1"/>
          </p:cNvSpPr>
          <p:nvPr/>
        </p:nvSpPr>
        <p:spPr bwMode="auto">
          <a:xfrm>
            <a:off x="2438400" y="4800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42" name="Oval 41"/>
          <p:cNvSpPr/>
          <p:nvPr/>
        </p:nvSpPr>
        <p:spPr>
          <a:xfrm>
            <a:off x="609600" y="547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5" name="TextBox 42"/>
          <p:cNvSpPr txBox="1">
            <a:spLocks noChangeArrowheads="1"/>
          </p:cNvSpPr>
          <p:nvPr/>
        </p:nvSpPr>
        <p:spPr bwMode="auto">
          <a:xfrm>
            <a:off x="762000" y="55514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4" name="Straight Connector 43"/>
          <p:cNvCxnSpPr/>
          <p:nvPr/>
        </p:nvCxnSpPr>
        <p:spPr>
          <a:xfrm flipV="1">
            <a:off x="1066800" y="5334000"/>
            <a:ext cx="165100"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7" name="TextBox 44"/>
          <p:cNvSpPr txBox="1">
            <a:spLocks noChangeArrowheads="1"/>
          </p:cNvSpPr>
          <p:nvPr/>
        </p:nvSpPr>
        <p:spPr bwMode="auto">
          <a:xfrm>
            <a:off x="685800" y="518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46" name="Oval 45"/>
          <p:cNvSpPr/>
          <p:nvPr/>
        </p:nvSpPr>
        <p:spPr>
          <a:xfrm>
            <a:off x="76200" y="600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9" name="TextBox 46"/>
          <p:cNvSpPr txBox="1">
            <a:spLocks noChangeArrowheads="1"/>
          </p:cNvSpPr>
          <p:nvPr/>
        </p:nvSpPr>
        <p:spPr bwMode="auto">
          <a:xfrm>
            <a:off x="228600" y="60848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48" name="Straight Connector 47"/>
          <p:cNvCxnSpPr>
            <a:endCxn id="42" idx="3"/>
          </p:cNvCxnSpPr>
          <p:nvPr/>
        </p:nvCxnSpPr>
        <p:spPr>
          <a:xfrm flipV="1">
            <a:off x="533400" y="5864225"/>
            <a:ext cx="165100" cy="144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41" name="TextBox 48"/>
          <p:cNvSpPr txBox="1">
            <a:spLocks noChangeArrowheads="1"/>
          </p:cNvSpPr>
          <p:nvPr/>
        </p:nvSpPr>
        <p:spPr bwMode="auto">
          <a:xfrm>
            <a:off x="152400" y="571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52" name="Curved Down Arrow 51"/>
          <p:cNvSpPr/>
          <p:nvPr/>
        </p:nvSpPr>
        <p:spPr>
          <a:xfrm>
            <a:off x="12954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3" name="Right Arrow 52"/>
          <p:cNvSpPr/>
          <p:nvPr/>
        </p:nvSpPr>
        <p:spPr>
          <a:xfrm>
            <a:off x="31242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44" name="TextBox 53"/>
          <p:cNvSpPr txBox="1">
            <a:spLocks noChangeArrowheads="1"/>
          </p:cNvSpPr>
          <p:nvPr/>
        </p:nvSpPr>
        <p:spPr bwMode="auto">
          <a:xfrm>
            <a:off x="32004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25</a:t>
            </a:r>
            <a:endParaRPr lang="en-US">
              <a:latin typeface="Calibri" pitchFamily="34" charset="0"/>
            </a:endParaRPr>
          </a:p>
        </p:txBody>
      </p:sp>
      <p:sp>
        <p:nvSpPr>
          <p:cNvPr id="55" name="Oval 54"/>
          <p:cNvSpPr/>
          <p:nvPr/>
        </p:nvSpPr>
        <p:spPr>
          <a:xfrm>
            <a:off x="68580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TextBox 55"/>
          <p:cNvSpPr txBox="1">
            <a:spLocks noChangeArrowheads="1"/>
          </p:cNvSpPr>
          <p:nvPr/>
        </p:nvSpPr>
        <p:spPr bwMode="auto">
          <a:xfrm>
            <a:off x="7010400" y="59436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57" name="Oval 56"/>
          <p:cNvSpPr/>
          <p:nvPr/>
        </p:nvSpPr>
        <p:spPr>
          <a:xfrm>
            <a:off x="7010400" y="4256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7162800" y="43322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59" name="Oval 58"/>
          <p:cNvSpPr/>
          <p:nvPr/>
        </p:nvSpPr>
        <p:spPr>
          <a:xfrm>
            <a:off x="74676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TextBox 59"/>
          <p:cNvSpPr txBox="1">
            <a:spLocks noChangeArrowheads="1"/>
          </p:cNvSpPr>
          <p:nvPr/>
        </p:nvSpPr>
        <p:spPr bwMode="auto">
          <a:xfrm>
            <a:off x="7620000" y="50942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61" name="Straight Connector 60"/>
          <p:cNvCxnSpPr>
            <a:endCxn id="57" idx="3"/>
          </p:cNvCxnSpPr>
          <p:nvPr/>
        </p:nvCxnSpPr>
        <p:spPr>
          <a:xfrm flipV="1">
            <a:off x="6705600" y="4645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429500" y="475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a:spLocks noChangeArrowheads="1"/>
          </p:cNvSpPr>
          <p:nvPr/>
        </p:nvSpPr>
        <p:spPr bwMode="auto">
          <a:xfrm>
            <a:off x="69342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64" name="TextBox 63"/>
          <p:cNvSpPr txBox="1">
            <a:spLocks noChangeArrowheads="1"/>
          </p:cNvSpPr>
          <p:nvPr/>
        </p:nvSpPr>
        <p:spPr bwMode="auto">
          <a:xfrm>
            <a:off x="7239000" y="3962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5" name="TextBox 64"/>
          <p:cNvSpPr txBox="1">
            <a:spLocks noChangeArrowheads="1"/>
          </p:cNvSpPr>
          <p:nvPr/>
        </p:nvSpPr>
        <p:spPr bwMode="auto">
          <a:xfrm>
            <a:off x="76962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6" name="Oval 65"/>
          <p:cNvSpPr/>
          <p:nvPr/>
        </p:nvSpPr>
        <p:spPr>
          <a:xfrm>
            <a:off x="62484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6400800" y="50942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68" name="Straight Connector 67"/>
          <p:cNvCxnSpPr>
            <a:stCxn id="55" idx="1"/>
          </p:cNvCxnSpPr>
          <p:nvPr/>
        </p:nvCxnSpPr>
        <p:spPr>
          <a:xfrm rot="16200000" flipV="1">
            <a:off x="6564312" y="55514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63246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70" name="Oval 69"/>
          <p:cNvSpPr/>
          <p:nvPr/>
        </p:nvSpPr>
        <p:spPr>
          <a:xfrm>
            <a:off x="54864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TextBox 70"/>
          <p:cNvSpPr txBox="1">
            <a:spLocks noChangeArrowheads="1"/>
          </p:cNvSpPr>
          <p:nvPr/>
        </p:nvSpPr>
        <p:spPr bwMode="auto">
          <a:xfrm>
            <a:off x="5638800" y="58562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72" name="Straight Connector 71"/>
          <p:cNvCxnSpPr>
            <a:endCxn id="66" idx="3"/>
          </p:cNvCxnSpPr>
          <p:nvPr/>
        </p:nvCxnSpPr>
        <p:spPr>
          <a:xfrm flipV="1">
            <a:off x="5943600" y="5407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55626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blinds(horizontal)">
                                      <p:cBhvr>
                                        <p:cTn id="42" dur="500"/>
                                        <p:tgtEl>
                                          <p:spTgt spid="6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linds(horizontal)">
                                      <p:cBhvr>
                                        <p:cTn id="45" dur="500"/>
                                        <p:tgtEl>
                                          <p:spTgt spid="5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horizontal)">
                                      <p:cBhvr>
                                        <p:cTn id="57" dur="500"/>
                                        <p:tgtEl>
                                          <p:spTgt spid="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blinds(horizontal)">
                                      <p:cBhvr>
                                        <p:cTn id="60" dur="500"/>
                                        <p:tgtEl>
                                          <p:spTgt spid="67"/>
                                        </p:tgtEl>
                                      </p:cBhvr>
                                    </p:animEffect>
                                  </p:childTnLst>
                                </p:cTn>
                              </p:par>
                              <p:par>
                                <p:cTn id="61" presetID="3" presetClass="entr" presetSubtype="1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linds(horizontal)">
                                      <p:cBhvr>
                                        <p:cTn id="63" dur="500"/>
                                        <p:tgtEl>
                                          <p:spTgt spid="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blinds(horizontal)">
                                      <p:cBhvr>
                                        <p:cTn id="66" dur="500"/>
                                        <p:tgtEl>
                                          <p:spTgt spid="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blinds(horizontal)">
                                      <p:cBhvr>
                                        <p:cTn id="69" dur="500"/>
                                        <p:tgtEl>
                                          <p:spTgt spid="7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par>
                                <p:cTn id="73" presetID="3" presetClass="entr" presetSubtype="1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blinds(horizontal)">
                                      <p:cBhvr>
                                        <p:cTn id="75" dur="500"/>
                                        <p:tgtEl>
                                          <p:spTgt spid="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linds(horizontal)">
                                      <p:cBhvr>
                                        <p:cTn id="78" dur="500"/>
                                        <p:tgtEl>
                                          <p:spTgt spid="6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blinds(horizontal)">
                                      <p:cBhvr>
                                        <p:cTn id="81" dur="500"/>
                                        <p:tgtEl>
                                          <p:spTgt spid="5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linds(horizontal)">
                                      <p:cBhvr>
                                        <p:cTn id="87" dur="500"/>
                                        <p:tgtEl>
                                          <p:spTgt spid="6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blinds(horizontal)">
                                      <p:cBhvr>
                                        <p:cTn id="90" dur="500"/>
                                        <p:tgtEl>
                                          <p:spTgt spid="6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blinds(horizontal)">
                                      <p:cBhvr>
                                        <p:cTn id="93" dur="500"/>
                                        <p:tgtEl>
                                          <p:spTgt spid="5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blinds(horizontal)">
                                      <p:cBhvr>
                                        <p:cTn id="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6" grpId="0"/>
      <p:bldP spid="27" grpId="0"/>
      <p:bldP spid="28" grpId="0"/>
      <p:bldP spid="55" grpId="0" animBg="1"/>
      <p:bldP spid="56" grpId="0"/>
      <p:bldP spid="57" grpId="0" animBg="1"/>
      <p:bldP spid="58" grpId="0"/>
      <p:bldP spid="59" grpId="0" animBg="1"/>
      <p:bldP spid="60" grpId="0"/>
      <p:bldP spid="63" grpId="0"/>
      <p:bldP spid="64" grpId="0"/>
      <p:bldP spid="65" grpId="0"/>
      <p:bldP spid="66" grpId="0" animBg="1"/>
      <p:bldP spid="67" grpId="0"/>
      <p:bldP spid="69" grpId="0"/>
      <p:bldP spid="70" grpId="0" animBg="1"/>
      <p:bldP spid="71" grpId="0"/>
      <p:bldP spid="7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24</a:t>
            </a:r>
          </a:p>
        </p:txBody>
      </p:sp>
      <p:sp>
        <p:nvSpPr>
          <p:cNvPr id="4" name="Oval 3"/>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3" name="TextBox 4"/>
          <p:cNvSpPr txBox="1">
            <a:spLocks noChangeArrowheads="1"/>
          </p:cNvSpPr>
          <p:nvPr/>
        </p:nvSpPr>
        <p:spPr bwMode="auto">
          <a:xfrm>
            <a:off x="2438400" y="22860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24384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5" name="TextBox 6"/>
          <p:cNvSpPr txBox="1">
            <a:spLocks noChangeArrowheads="1"/>
          </p:cNvSpPr>
          <p:nvPr/>
        </p:nvSpPr>
        <p:spPr bwMode="auto">
          <a:xfrm>
            <a:off x="2590800" y="6746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28956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7" name="TextBox 8"/>
          <p:cNvSpPr txBox="1">
            <a:spLocks noChangeArrowheads="1"/>
          </p:cNvSpPr>
          <p:nvPr/>
        </p:nvSpPr>
        <p:spPr bwMode="auto">
          <a:xfrm>
            <a:off x="3048000" y="14366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p:nvPr/>
        </p:nvCxnSpPr>
        <p:spPr>
          <a:xfrm rot="16200000" flipH="1">
            <a:off x="2857500" y="1093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29" name="TextBox 10"/>
          <p:cNvSpPr txBox="1">
            <a:spLocks noChangeArrowheads="1"/>
          </p:cNvSpPr>
          <p:nvPr/>
        </p:nvSpPr>
        <p:spPr bwMode="auto">
          <a:xfrm>
            <a:off x="2362200" y="1916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8730" name="TextBox 11"/>
          <p:cNvSpPr txBox="1">
            <a:spLocks noChangeArrowheads="1"/>
          </p:cNvSpPr>
          <p:nvPr/>
        </p:nvSpPr>
        <p:spPr bwMode="auto">
          <a:xfrm>
            <a:off x="2895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31" name="TextBox 12"/>
          <p:cNvSpPr txBox="1">
            <a:spLocks noChangeArrowheads="1"/>
          </p:cNvSpPr>
          <p:nvPr/>
        </p:nvSpPr>
        <p:spPr bwMode="auto">
          <a:xfrm>
            <a:off x="3124200" y="1066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 name="Oval 13"/>
          <p:cNvSpPr/>
          <p:nvPr/>
        </p:nvSpPr>
        <p:spPr>
          <a:xfrm>
            <a:off x="16764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3" name="TextBox 14"/>
          <p:cNvSpPr txBox="1">
            <a:spLocks noChangeArrowheads="1"/>
          </p:cNvSpPr>
          <p:nvPr/>
        </p:nvSpPr>
        <p:spPr bwMode="auto">
          <a:xfrm>
            <a:off x="1828800" y="14366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16" name="Straight Connector 15"/>
          <p:cNvCxnSpPr>
            <a:stCxn id="4" idx="1"/>
          </p:cNvCxnSpPr>
          <p:nvPr/>
        </p:nvCxnSpPr>
        <p:spPr>
          <a:xfrm rot="16200000" flipV="1">
            <a:off x="1992312" y="18938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5" name="TextBox 16"/>
          <p:cNvSpPr txBox="1">
            <a:spLocks noChangeArrowheads="1"/>
          </p:cNvSpPr>
          <p:nvPr/>
        </p:nvSpPr>
        <p:spPr bwMode="auto">
          <a:xfrm>
            <a:off x="1752600" y="1066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8" name="Oval 17"/>
          <p:cNvSpPr/>
          <p:nvPr/>
        </p:nvSpPr>
        <p:spPr>
          <a:xfrm>
            <a:off x="914400" y="2122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7" name="TextBox 18"/>
          <p:cNvSpPr txBox="1">
            <a:spLocks noChangeArrowheads="1"/>
          </p:cNvSpPr>
          <p:nvPr/>
        </p:nvSpPr>
        <p:spPr bwMode="auto">
          <a:xfrm>
            <a:off x="1066800" y="21986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20" name="Straight Connector 19"/>
          <p:cNvCxnSpPr>
            <a:endCxn id="14" idx="3"/>
          </p:cNvCxnSpPr>
          <p:nvPr/>
        </p:nvCxnSpPr>
        <p:spPr>
          <a:xfrm flipV="1">
            <a:off x="1371600" y="17494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9" name="TextBox 20"/>
          <p:cNvSpPr txBox="1">
            <a:spLocks noChangeArrowheads="1"/>
          </p:cNvSpPr>
          <p:nvPr/>
        </p:nvSpPr>
        <p:spPr bwMode="auto">
          <a:xfrm>
            <a:off x="990600" y="1828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3" name="Straight Connector 22"/>
          <p:cNvCxnSpPr/>
          <p:nvPr/>
        </p:nvCxnSpPr>
        <p:spPr>
          <a:xfrm flipV="1">
            <a:off x="2197100" y="9906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587500" y="296227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2" name="TextBox 24"/>
          <p:cNvSpPr txBox="1">
            <a:spLocks noChangeArrowheads="1"/>
          </p:cNvSpPr>
          <p:nvPr/>
        </p:nvSpPr>
        <p:spPr bwMode="auto">
          <a:xfrm>
            <a:off x="1739900" y="303847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6" name="Straight Connector 25"/>
          <p:cNvCxnSpPr/>
          <p:nvPr/>
        </p:nvCxnSpPr>
        <p:spPr>
          <a:xfrm flipV="1">
            <a:off x="2044700" y="25908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44" name="TextBox 26"/>
          <p:cNvSpPr txBox="1">
            <a:spLocks noChangeArrowheads="1"/>
          </p:cNvSpPr>
          <p:nvPr/>
        </p:nvSpPr>
        <p:spPr bwMode="auto">
          <a:xfrm>
            <a:off x="1663700" y="26701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Curved Down Arrow 27"/>
          <p:cNvSpPr/>
          <p:nvPr/>
        </p:nvSpPr>
        <p:spPr>
          <a:xfrm flipH="1">
            <a:off x="1676400" y="1905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ight Arrow 28"/>
          <p:cNvSpPr/>
          <p:nvPr/>
        </p:nvSpPr>
        <p:spPr>
          <a:xfrm>
            <a:off x="3733800" y="1981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7" name="TextBox 29"/>
          <p:cNvSpPr txBox="1">
            <a:spLocks noChangeArrowheads="1"/>
          </p:cNvSpPr>
          <p:nvPr/>
        </p:nvSpPr>
        <p:spPr bwMode="auto">
          <a:xfrm>
            <a:off x="3810000" y="1219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23</a:t>
            </a:r>
            <a:endParaRPr lang="en-US">
              <a:latin typeface="Calibri" pitchFamily="34" charset="0"/>
            </a:endParaRPr>
          </a:p>
        </p:txBody>
      </p:sp>
      <p:sp>
        <p:nvSpPr>
          <p:cNvPr id="31" name="Oval 30"/>
          <p:cNvSpPr/>
          <p:nvPr/>
        </p:nvSpPr>
        <p:spPr>
          <a:xfrm>
            <a:off x="5486400" y="2808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5638800" y="2884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33" name="Oval 32"/>
          <p:cNvSpPr/>
          <p:nvPr/>
        </p:nvSpPr>
        <p:spPr>
          <a:xfrm>
            <a:off x="7543800" y="606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696200" y="6826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35" name="Oval 34"/>
          <p:cNvSpPr/>
          <p:nvPr/>
        </p:nvSpPr>
        <p:spPr>
          <a:xfrm>
            <a:off x="80010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TextBox 35"/>
          <p:cNvSpPr txBox="1">
            <a:spLocks noChangeArrowheads="1"/>
          </p:cNvSpPr>
          <p:nvPr/>
        </p:nvSpPr>
        <p:spPr bwMode="auto">
          <a:xfrm>
            <a:off x="8153400" y="1444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7" name="Straight Connector 36"/>
          <p:cNvCxnSpPr/>
          <p:nvPr/>
        </p:nvCxnSpPr>
        <p:spPr>
          <a:xfrm rot="16200000" flipH="1">
            <a:off x="7962900" y="1101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562600" y="2514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9" name="TextBox 38"/>
          <p:cNvSpPr txBox="1">
            <a:spLocks noChangeArrowheads="1"/>
          </p:cNvSpPr>
          <p:nvPr/>
        </p:nvSpPr>
        <p:spPr bwMode="auto">
          <a:xfrm>
            <a:off x="7696200" y="22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TextBox 39"/>
          <p:cNvSpPr txBox="1">
            <a:spLocks noChangeArrowheads="1"/>
          </p:cNvSpPr>
          <p:nvPr/>
        </p:nvSpPr>
        <p:spPr bwMode="auto">
          <a:xfrm>
            <a:off x="8229600" y="1076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1" name="Oval 40"/>
          <p:cNvSpPr/>
          <p:nvPr/>
        </p:nvSpPr>
        <p:spPr>
          <a:xfrm>
            <a:off x="67818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934200" y="14446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43" name="Straight Connector 42"/>
          <p:cNvCxnSpPr>
            <a:endCxn id="45" idx="3"/>
          </p:cNvCxnSpPr>
          <p:nvPr/>
        </p:nvCxnSpPr>
        <p:spPr>
          <a:xfrm rot="5400000" flipH="1" flipV="1">
            <a:off x="5876925" y="2587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6858000" y="1076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45" name="Oval 44"/>
          <p:cNvSpPr/>
          <p:nvPr/>
        </p:nvSpPr>
        <p:spPr>
          <a:xfrm>
            <a:off x="6019800" y="2130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172200" y="22066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7" name="Straight Connector 46"/>
          <p:cNvCxnSpPr>
            <a:endCxn id="41" idx="3"/>
          </p:cNvCxnSpPr>
          <p:nvPr/>
        </p:nvCxnSpPr>
        <p:spPr>
          <a:xfrm flipV="1">
            <a:off x="6477000" y="17589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6096000" y="1838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9" name="Straight Connector 48"/>
          <p:cNvCxnSpPr/>
          <p:nvPr/>
        </p:nvCxnSpPr>
        <p:spPr>
          <a:xfrm flipV="1">
            <a:off x="7302500" y="1000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6929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6845300" y="3048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2" name="Straight Connector 51"/>
          <p:cNvCxnSpPr/>
          <p:nvPr/>
        </p:nvCxnSpPr>
        <p:spPr>
          <a:xfrm rot="16200000" flipV="1">
            <a:off x="6438900" y="2705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6934200" y="2678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81" name="Oval 80"/>
          <p:cNvSpPr/>
          <p:nvPr/>
        </p:nvSpPr>
        <p:spPr>
          <a:xfrm>
            <a:off x="609600" y="6084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2" name="TextBox 81"/>
          <p:cNvSpPr txBox="1">
            <a:spLocks noChangeArrowheads="1"/>
          </p:cNvSpPr>
          <p:nvPr/>
        </p:nvSpPr>
        <p:spPr bwMode="auto">
          <a:xfrm>
            <a:off x="762000" y="6161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83" name="Oval 82"/>
          <p:cNvSpPr/>
          <p:nvPr/>
        </p:nvSpPr>
        <p:spPr>
          <a:xfrm>
            <a:off x="2667000" y="3883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4" name="TextBox 83"/>
          <p:cNvSpPr txBox="1">
            <a:spLocks noChangeArrowheads="1"/>
          </p:cNvSpPr>
          <p:nvPr/>
        </p:nvSpPr>
        <p:spPr bwMode="auto">
          <a:xfrm>
            <a:off x="2819400" y="39592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85" name="Oval 84"/>
          <p:cNvSpPr/>
          <p:nvPr/>
        </p:nvSpPr>
        <p:spPr>
          <a:xfrm>
            <a:off x="31242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6" name="TextBox 85"/>
          <p:cNvSpPr txBox="1">
            <a:spLocks noChangeArrowheads="1"/>
          </p:cNvSpPr>
          <p:nvPr/>
        </p:nvSpPr>
        <p:spPr bwMode="auto">
          <a:xfrm>
            <a:off x="3276600" y="47212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H="1">
            <a:off x="3086100" y="43783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78" name="TextBox 87"/>
          <p:cNvSpPr txBox="1">
            <a:spLocks noChangeArrowheads="1"/>
          </p:cNvSpPr>
          <p:nvPr/>
        </p:nvSpPr>
        <p:spPr bwMode="auto">
          <a:xfrm>
            <a:off x="685800" y="5791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8779" name="TextBox 88"/>
          <p:cNvSpPr txBox="1">
            <a:spLocks noChangeArrowheads="1"/>
          </p:cNvSpPr>
          <p:nvPr/>
        </p:nvSpPr>
        <p:spPr bwMode="auto">
          <a:xfrm>
            <a:off x="2819400" y="3505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80" name="TextBox 89"/>
          <p:cNvSpPr txBox="1">
            <a:spLocks noChangeArrowheads="1"/>
          </p:cNvSpPr>
          <p:nvPr/>
        </p:nvSpPr>
        <p:spPr bwMode="auto">
          <a:xfrm>
            <a:off x="3352800" y="4352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91" name="Oval 90"/>
          <p:cNvSpPr/>
          <p:nvPr/>
        </p:nvSpPr>
        <p:spPr>
          <a:xfrm>
            <a:off x="19050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2" name="TextBox 91"/>
          <p:cNvSpPr txBox="1">
            <a:spLocks noChangeArrowheads="1"/>
          </p:cNvSpPr>
          <p:nvPr/>
        </p:nvSpPr>
        <p:spPr bwMode="auto">
          <a:xfrm>
            <a:off x="2057400" y="47212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93" name="Straight Connector 92"/>
          <p:cNvCxnSpPr>
            <a:endCxn id="95" idx="3"/>
          </p:cNvCxnSpPr>
          <p:nvPr/>
        </p:nvCxnSpPr>
        <p:spPr>
          <a:xfrm rot="5400000" flipH="1" flipV="1">
            <a:off x="1000125" y="5864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4" name="TextBox 93"/>
          <p:cNvSpPr txBox="1">
            <a:spLocks noChangeArrowheads="1"/>
          </p:cNvSpPr>
          <p:nvPr/>
        </p:nvSpPr>
        <p:spPr bwMode="auto">
          <a:xfrm>
            <a:off x="1981200" y="43529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95" name="Oval 94"/>
          <p:cNvSpPr/>
          <p:nvPr/>
        </p:nvSpPr>
        <p:spPr>
          <a:xfrm>
            <a:off x="1143000" y="5407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6" name="TextBox 95"/>
          <p:cNvSpPr txBox="1">
            <a:spLocks noChangeArrowheads="1"/>
          </p:cNvSpPr>
          <p:nvPr/>
        </p:nvSpPr>
        <p:spPr bwMode="auto">
          <a:xfrm>
            <a:off x="1295400" y="54832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97" name="Straight Connector 96"/>
          <p:cNvCxnSpPr>
            <a:endCxn id="91" idx="3"/>
          </p:cNvCxnSpPr>
          <p:nvPr/>
        </p:nvCxnSpPr>
        <p:spPr>
          <a:xfrm flipV="1">
            <a:off x="1600200" y="50355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8" name="TextBox 97"/>
          <p:cNvSpPr txBox="1">
            <a:spLocks noChangeArrowheads="1"/>
          </p:cNvSpPr>
          <p:nvPr/>
        </p:nvSpPr>
        <p:spPr bwMode="auto">
          <a:xfrm>
            <a:off x="1219200" y="5114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99" name="Straight Connector 98"/>
          <p:cNvCxnSpPr/>
          <p:nvPr/>
        </p:nvCxnSpPr>
        <p:spPr>
          <a:xfrm flipV="1">
            <a:off x="2425700" y="42767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8161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1" name="TextBox 100"/>
          <p:cNvSpPr txBox="1">
            <a:spLocks noChangeArrowheads="1"/>
          </p:cNvSpPr>
          <p:nvPr/>
        </p:nvSpPr>
        <p:spPr bwMode="auto">
          <a:xfrm>
            <a:off x="1968500" y="63246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02" name="Straight Connector 101"/>
          <p:cNvCxnSpPr/>
          <p:nvPr/>
        </p:nvCxnSpPr>
        <p:spPr>
          <a:xfrm rot="16200000" flipV="1">
            <a:off x="1562100" y="59817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93" name="TextBox 102"/>
          <p:cNvSpPr txBox="1">
            <a:spLocks noChangeArrowheads="1"/>
          </p:cNvSpPr>
          <p:nvPr/>
        </p:nvSpPr>
        <p:spPr bwMode="auto">
          <a:xfrm>
            <a:off x="2057400" y="5954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4" name="Right Arrow 103"/>
          <p:cNvSpPr/>
          <p:nvPr/>
        </p:nvSpPr>
        <p:spPr>
          <a:xfrm>
            <a:off x="3886200" y="4572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5" name="TextBox 104"/>
          <p:cNvSpPr txBox="1">
            <a:spLocks noChangeArrowheads="1"/>
          </p:cNvSpPr>
          <p:nvPr/>
        </p:nvSpPr>
        <p:spPr bwMode="auto">
          <a:xfrm>
            <a:off x="3962400" y="3810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26</a:t>
            </a:r>
            <a:endParaRPr lang="en-US">
              <a:latin typeface="Calibri" pitchFamily="34" charset="0"/>
            </a:endParaRPr>
          </a:p>
        </p:txBody>
      </p:sp>
      <p:sp>
        <p:nvSpPr>
          <p:cNvPr id="106" name="Curved Down Arrow 105"/>
          <p:cNvSpPr/>
          <p:nvPr/>
        </p:nvSpPr>
        <p:spPr>
          <a:xfrm>
            <a:off x="2667000" y="4419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7" name="Oval 106"/>
          <p:cNvSpPr/>
          <p:nvPr/>
        </p:nvSpPr>
        <p:spPr>
          <a:xfrm>
            <a:off x="6934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086600" y="44958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109" name="Oval 108"/>
          <p:cNvSpPr/>
          <p:nvPr/>
        </p:nvSpPr>
        <p:spPr>
          <a:xfrm>
            <a:off x="73914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TextBox 109"/>
          <p:cNvSpPr txBox="1">
            <a:spLocks noChangeArrowheads="1"/>
          </p:cNvSpPr>
          <p:nvPr/>
        </p:nvSpPr>
        <p:spPr bwMode="auto">
          <a:xfrm>
            <a:off x="7543800" y="52578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111" name="Straight Connector 110"/>
          <p:cNvCxnSpPr/>
          <p:nvPr/>
        </p:nvCxnSpPr>
        <p:spPr>
          <a:xfrm rot="16200000" flipH="1">
            <a:off x="7353300" y="491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a:spLocks noChangeArrowheads="1"/>
          </p:cNvSpPr>
          <p:nvPr/>
        </p:nvSpPr>
        <p:spPr bwMode="auto">
          <a:xfrm>
            <a:off x="7086600" y="40417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13" name="TextBox 112"/>
          <p:cNvSpPr txBox="1">
            <a:spLocks noChangeArrowheads="1"/>
          </p:cNvSpPr>
          <p:nvPr/>
        </p:nvSpPr>
        <p:spPr bwMode="auto">
          <a:xfrm>
            <a:off x="7620000" y="4887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14" name="Oval 113"/>
          <p:cNvSpPr/>
          <p:nvPr/>
        </p:nvSpPr>
        <p:spPr>
          <a:xfrm>
            <a:off x="61722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TextBox 114"/>
          <p:cNvSpPr txBox="1">
            <a:spLocks noChangeArrowheads="1"/>
          </p:cNvSpPr>
          <p:nvPr/>
        </p:nvSpPr>
        <p:spPr bwMode="auto">
          <a:xfrm>
            <a:off x="6324600" y="52578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16" name="TextBox 115"/>
          <p:cNvSpPr txBox="1">
            <a:spLocks noChangeArrowheads="1"/>
          </p:cNvSpPr>
          <p:nvPr/>
        </p:nvSpPr>
        <p:spPr bwMode="auto">
          <a:xfrm>
            <a:off x="6248400" y="4887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7" name="Straight Connector 116"/>
          <p:cNvCxnSpPr/>
          <p:nvPr/>
        </p:nvCxnSpPr>
        <p:spPr>
          <a:xfrm flipV="1">
            <a:off x="6692900" y="48117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594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TextBox 118"/>
          <p:cNvSpPr txBox="1">
            <a:spLocks noChangeArrowheads="1"/>
          </p:cNvSpPr>
          <p:nvPr/>
        </p:nvSpPr>
        <p:spPr bwMode="auto">
          <a:xfrm>
            <a:off x="8001000" y="60198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20" name="Straight Connector 119"/>
          <p:cNvCxnSpPr/>
          <p:nvPr/>
        </p:nvCxnSpPr>
        <p:spPr>
          <a:xfrm rot="16200000" flipH="1">
            <a:off x="7810500" y="5676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a:spLocks noChangeArrowheads="1"/>
          </p:cNvSpPr>
          <p:nvPr/>
        </p:nvSpPr>
        <p:spPr bwMode="auto">
          <a:xfrm>
            <a:off x="8077200" y="5649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22" name="Oval 121"/>
          <p:cNvSpPr/>
          <p:nvPr/>
        </p:nvSpPr>
        <p:spPr>
          <a:xfrm>
            <a:off x="5638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TextBox 122"/>
          <p:cNvSpPr txBox="1">
            <a:spLocks noChangeArrowheads="1"/>
          </p:cNvSpPr>
          <p:nvPr/>
        </p:nvSpPr>
        <p:spPr bwMode="auto">
          <a:xfrm>
            <a:off x="5791200" y="5932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24" name="TextBox 123"/>
          <p:cNvSpPr txBox="1">
            <a:spLocks noChangeArrowheads="1"/>
          </p:cNvSpPr>
          <p:nvPr/>
        </p:nvSpPr>
        <p:spPr bwMode="auto">
          <a:xfrm>
            <a:off x="57150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5" name="Straight Connector 124"/>
          <p:cNvCxnSpPr/>
          <p:nvPr/>
        </p:nvCxnSpPr>
        <p:spPr>
          <a:xfrm rot="5400000" flipH="1" flipV="1">
            <a:off x="6029325" y="5635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8453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TextBox 126"/>
          <p:cNvSpPr txBox="1">
            <a:spLocks noChangeArrowheads="1"/>
          </p:cNvSpPr>
          <p:nvPr/>
        </p:nvSpPr>
        <p:spPr bwMode="auto">
          <a:xfrm>
            <a:off x="6997700" y="6096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28" name="Straight Connector 127"/>
          <p:cNvCxnSpPr/>
          <p:nvPr/>
        </p:nvCxnSpPr>
        <p:spPr>
          <a:xfrm rot="16200000" flipV="1">
            <a:off x="6591300" y="5753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a:spLocks noChangeArrowheads="1"/>
          </p:cNvSpPr>
          <p:nvPr/>
        </p:nvSpPr>
        <p:spPr bwMode="auto">
          <a:xfrm>
            <a:off x="7086600" y="5726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par>
                                <p:cTn id="50" presetID="3" presetClass="entr" presetSubtype="1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linds(horizontal)">
                                      <p:cBhvr>
                                        <p:cTn id="58" dur="500"/>
                                        <p:tgtEl>
                                          <p:spTgt spid="3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linds(horizontal)">
                                      <p:cBhvr>
                                        <p:cTn id="70" dur="500"/>
                                        <p:tgtEl>
                                          <p:spTgt spid="5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blinds(horizontal)">
                                      <p:cBhvr>
                                        <p:cTn id="78" dur="500"/>
                                        <p:tgtEl>
                                          <p:spTgt spid="11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blinds(horizontal)">
                                      <p:cBhvr>
                                        <p:cTn id="81" dur="500"/>
                                        <p:tgtEl>
                                          <p:spTgt spid="10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blinds(horizontal)">
                                      <p:cBhvr>
                                        <p:cTn id="84" dur="500"/>
                                        <p:tgtEl>
                                          <p:spTgt spid="108"/>
                                        </p:tgtEl>
                                      </p:cBhvr>
                                    </p:animEffect>
                                  </p:childTnLst>
                                </p:cTn>
                              </p:par>
                              <p:par>
                                <p:cTn id="85" presetID="3" presetClass="entr" presetSubtype="1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blinds(horizontal)">
                                      <p:cBhvr>
                                        <p:cTn id="87" dur="500"/>
                                        <p:tgtEl>
                                          <p:spTgt spid="117"/>
                                        </p:tgtEl>
                                      </p:cBhvr>
                                    </p:animEffect>
                                  </p:childTnLst>
                                </p:cTn>
                              </p:par>
                              <p:par>
                                <p:cTn id="88" presetID="3" presetClass="entr" presetSubtype="10" fill="hold"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blinds(horizontal)">
                                      <p:cBhvr>
                                        <p:cTn id="90" dur="500"/>
                                        <p:tgtEl>
                                          <p:spTgt spid="111"/>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blinds(horizontal)">
                                      <p:cBhvr>
                                        <p:cTn id="96" dur="500"/>
                                        <p:tgtEl>
                                          <p:spTgt spid="10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blinds(horizontal)">
                                      <p:cBhvr>
                                        <p:cTn id="99" dur="500"/>
                                        <p:tgtEl>
                                          <p:spTgt spid="11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6"/>
                                        </p:tgtEl>
                                        <p:attrNameLst>
                                          <p:attrName>style.visibility</p:attrName>
                                        </p:attrNameLst>
                                      </p:cBhvr>
                                      <p:to>
                                        <p:strVal val="visible"/>
                                      </p:to>
                                    </p:set>
                                    <p:animEffect transition="in" filter="blinds(horizontal)">
                                      <p:cBhvr>
                                        <p:cTn id="102" dur="500"/>
                                        <p:tgtEl>
                                          <p:spTgt spid="11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blinds(horizontal)">
                                      <p:cBhvr>
                                        <p:cTn id="105" dur="500"/>
                                        <p:tgtEl>
                                          <p:spTgt spid="11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blinds(horizontal)">
                                      <p:cBhvr>
                                        <p:cTn id="108" dur="500"/>
                                        <p:tgtEl>
                                          <p:spTgt spid="115"/>
                                        </p:tgtEl>
                                      </p:cBhvr>
                                    </p:animEffect>
                                  </p:childTnLst>
                                </p:cTn>
                              </p:par>
                              <p:par>
                                <p:cTn id="109" presetID="3" presetClass="entr" presetSubtype="10"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linds(horizontal)">
                                      <p:cBhvr>
                                        <p:cTn id="111" dur="500"/>
                                        <p:tgtEl>
                                          <p:spTgt spid="125"/>
                                        </p:tgtEl>
                                      </p:cBhvr>
                                    </p:animEffect>
                                  </p:childTnLst>
                                </p:cTn>
                              </p:par>
                              <p:par>
                                <p:cTn id="112" presetID="3" presetClass="entr" presetSubtype="10" fill="hold"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
                                        </p:tgtEl>
                                        <p:attrNameLst>
                                          <p:attrName>style.visibility</p:attrName>
                                        </p:attrNameLst>
                                      </p:cBhvr>
                                      <p:to>
                                        <p:strVal val="visible"/>
                                      </p:to>
                                    </p:set>
                                    <p:animEffect transition="in" filter="blinds(horizontal)">
                                      <p:cBhvr>
                                        <p:cTn id="117" dur="500"/>
                                        <p:tgtEl>
                                          <p:spTgt spid="124"/>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2"/>
                                        </p:tgtEl>
                                        <p:attrNameLst>
                                          <p:attrName>style.visibility</p:attrName>
                                        </p:attrNameLst>
                                      </p:cBhvr>
                                      <p:to>
                                        <p:strVal val="visible"/>
                                      </p:to>
                                    </p:set>
                                    <p:animEffect transition="in" filter="blinds(horizontal)">
                                      <p:cBhvr>
                                        <p:cTn id="120" dur="500"/>
                                        <p:tgtEl>
                                          <p:spTgt spid="122"/>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linds(horizontal)">
                                      <p:cBhvr>
                                        <p:cTn id="123" dur="500"/>
                                        <p:tgtEl>
                                          <p:spTgt spid="12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linds(horizontal)">
                                      <p:cBhvr>
                                        <p:cTn id="126" dur="500"/>
                                        <p:tgtEl>
                                          <p:spTgt spid="12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26"/>
                                        </p:tgtEl>
                                        <p:attrNameLst>
                                          <p:attrName>style.visibility</p:attrName>
                                        </p:attrNameLst>
                                      </p:cBhvr>
                                      <p:to>
                                        <p:strVal val="visible"/>
                                      </p:to>
                                    </p:set>
                                    <p:animEffect transition="in" filter="blinds(horizontal)">
                                      <p:cBhvr>
                                        <p:cTn id="129" dur="500"/>
                                        <p:tgtEl>
                                          <p:spTgt spid="12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27"/>
                                        </p:tgtEl>
                                        <p:attrNameLst>
                                          <p:attrName>style.visibility</p:attrName>
                                        </p:attrNameLst>
                                      </p:cBhvr>
                                      <p:to>
                                        <p:strVal val="visible"/>
                                      </p:to>
                                    </p:set>
                                    <p:animEffect transition="in" filter="blinds(horizontal)">
                                      <p:cBhvr>
                                        <p:cTn id="132" dur="500"/>
                                        <p:tgtEl>
                                          <p:spTgt spid="127"/>
                                        </p:tgtEl>
                                      </p:cBhvr>
                                    </p:animEffect>
                                  </p:childTnLst>
                                </p:cTn>
                              </p:par>
                              <p:par>
                                <p:cTn id="133" presetID="3" presetClass="entr" presetSubtype="10" fill="hold"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linds(horizontal)">
                                      <p:cBhvr>
                                        <p:cTn id="135" dur="500"/>
                                        <p:tgtEl>
                                          <p:spTgt spid="12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linds(horizontal)">
                                      <p:cBhvr>
                                        <p:cTn id="138" dur="500"/>
                                        <p:tgtEl>
                                          <p:spTgt spid="121"/>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blinds(horizontal)">
                                      <p:cBhvr>
                                        <p:cTn id="141" dur="500"/>
                                        <p:tgtEl>
                                          <p:spTgt spid="118"/>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9"/>
                                        </p:tgtEl>
                                        <p:attrNameLst>
                                          <p:attrName>style.visibility</p:attrName>
                                        </p:attrNameLst>
                                      </p:cBhvr>
                                      <p:to>
                                        <p:strVal val="visible"/>
                                      </p:to>
                                    </p:set>
                                    <p:animEffect transition="in" filter="blinds(horizontal)">
                                      <p:cBhvr>
                                        <p:cTn id="14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p:bldP spid="38" grpId="0"/>
      <p:bldP spid="39" grpId="0"/>
      <p:bldP spid="40" grpId="0"/>
      <p:bldP spid="41" grpId="0" animBg="1"/>
      <p:bldP spid="42" grpId="0"/>
      <p:bldP spid="44" grpId="0"/>
      <p:bldP spid="45" grpId="0" animBg="1"/>
      <p:bldP spid="46" grpId="0"/>
      <p:bldP spid="48" grpId="0"/>
      <p:bldP spid="50" grpId="0" animBg="1"/>
      <p:bldP spid="51" grpId="0"/>
      <p:bldP spid="53" grpId="0"/>
      <p:bldP spid="107" grpId="0" animBg="1"/>
      <p:bldP spid="108" grpId="0"/>
      <p:bldP spid="109" grpId="0" animBg="1"/>
      <p:bldP spid="110" grpId="0"/>
      <p:bldP spid="112" grpId="0"/>
      <p:bldP spid="113" grpId="0"/>
      <p:bldP spid="114" grpId="0" animBg="1"/>
      <p:bldP spid="115" grpId="0"/>
      <p:bldP spid="116" grpId="0"/>
      <p:bldP spid="118" grpId="0" animBg="1"/>
      <p:bldP spid="119" grpId="0"/>
      <p:bldP spid="121" grpId="0"/>
      <p:bldP spid="122" grpId="0" animBg="1"/>
      <p:bldP spid="123" grpId="0"/>
      <p:bldP spid="124" grpId="0"/>
      <p:bldP spid="126" grpId="0" animBg="1"/>
      <p:bldP spid="127" grpId="0"/>
      <p:bldP spid="12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27</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987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7" name="TextBox 4"/>
          <p:cNvSpPr txBox="1">
            <a:spLocks noChangeArrowheads="1"/>
          </p:cNvSpPr>
          <p:nvPr/>
        </p:nvSpPr>
        <p:spPr bwMode="auto">
          <a:xfrm>
            <a:off x="1676400" y="1063625"/>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9812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9" name="TextBox 6"/>
          <p:cNvSpPr txBox="1">
            <a:spLocks noChangeArrowheads="1"/>
          </p:cNvSpPr>
          <p:nvPr/>
        </p:nvSpPr>
        <p:spPr bwMode="auto">
          <a:xfrm>
            <a:off x="2133600" y="1825625"/>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8" name="Straight Connector 7"/>
          <p:cNvCxnSpPr/>
          <p:nvPr/>
        </p:nvCxnSpPr>
        <p:spPr>
          <a:xfrm rot="16200000" flipH="1">
            <a:off x="1943100" y="1482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51" name="TextBox 8"/>
          <p:cNvSpPr txBox="1">
            <a:spLocks noChangeArrowheads="1"/>
          </p:cNvSpPr>
          <p:nvPr/>
        </p:nvSpPr>
        <p:spPr bwMode="auto">
          <a:xfrm>
            <a:off x="1676400" y="609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9752" name="TextBox 9"/>
          <p:cNvSpPr txBox="1">
            <a:spLocks noChangeArrowheads="1"/>
          </p:cNvSpPr>
          <p:nvPr/>
        </p:nvSpPr>
        <p:spPr bwMode="auto">
          <a:xfrm>
            <a:off x="2209800" y="1457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1" name="Oval 10"/>
          <p:cNvSpPr/>
          <p:nvPr/>
        </p:nvSpPr>
        <p:spPr>
          <a:xfrm>
            <a:off x="7620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4" name="TextBox 11"/>
          <p:cNvSpPr txBox="1">
            <a:spLocks noChangeArrowheads="1"/>
          </p:cNvSpPr>
          <p:nvPr/>
        </p:nvSpPr>
        <p:spPr bwMode="auto">
          <a:xfrm>
            <a:off x="914400" y="1825625"/>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755" name="TextBox 12"/>
          <p:cNvSpPr txBox="1">
            <a:spLocks noChangeArrowheads="1"/>
          </p:cNvSpPr>
          <p:nvPr/>
        </p:nvSpPr>
        <p:spPr bwMode="auto">
          <a:xfrm>
            <a:off x="838200" y="1457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4" name="Straight Connector 13"/>
          <p:cNvCxnSpPr/>
          <p:nvPr/>
        </p:nvCxnSpPr>
        <p:spPr>
          <a:xfrm flipV="1">
            <a:off x="1282700" y="1381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438400" y="2511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8" name="TextBox 15"/>
          <p:cNvSpPr txBox="1">
            <a:spLocks noChangeArrowheads="1"/>
          </p:cNvSpPr>
          <p:nvPr/>
        </p:nvSpPr>
        <p:spPr bwMode="auto">
          <a:xfrm>
            <a:off x="2590800" y="2587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7" name="Straight Connector 16"/>
          <p:cNvCxnSpPr/>
          <p:nvPr/>
        </p:nvCxnSpPr>
        <p:spPr>
          <a:xfrm rot="16200000" flipH="1">
            <a:off x="2400300" y="2244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0" name="TextBox 17"/>
          <p:cNvSpPr txBox="1">
            <a:spLocks noChangeArrowheads="1"/>
          </p:cNvSpPr>
          <p:nvPr/>
        </p:nvSpPr>
        <p:spPr bwMode="auto">
          <a:xfrm>
            <a:off x="2667000" y="221932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 y="2424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2" name="TextBox 19"/>
          <p:cNvSpPr txBox="1">
            <a:spLocks noChangeArrowheads="1"/>
          </p:cNvSpPr>
          <p:nvPr/>
        </p:nvSpPr>
        <p:spPr bwMode="auto">
          <a:xfrm>
            <a:off x="381000" y="2500313"/>
            <a:ext cx="533400" cy="369887"/>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763" name="TextBox 20"/>
          <p:cNvSpPr txBox="1">
            <a:spLocks noChangeArrowheads="1"/>
          </p:cNvSpPr>
          <p:nvPr/>
        </p:nvSpPr>
        <p:spPr bwMode="auto">
          <a:xfrm>
            <a:off x="304800" y="21304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2" name="Straight Connector 21"/>
          <p:cNvCxnSpPr/>
          <p:nvPr/>
        </p:nvCxnSpPr>
        <p:spPr>
          <a:xfrm rot="5400000" flipH="1" flipV="1">
            <a:off x="619919" y="2204244"/>
            <a:ext cx="296862"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35100" y="25876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6" name="TextBox 23"/>
          <p:cNvSpPr txBox="1">
            <a:spLocks noChangeArrowheads="1"/>
          </p:cNvSpPr>
          <p:nvPr/>
        </p:nvSpPr>
        <p:spPr bwMode="auto">
          <a:xfrm>
            <a:off x="1587500" y="266382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5" name="Straight Connector 24"/>
          <p:cNvCxnSpPr/>
          <p:nvPr/>
        </p:nvCxnSpPr>
        <p:spPr>
          <a:xfrm rot="16200000" flipV="1">
            <a:off x="1181100" y="23209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8" name="TextBox 25"/>
          <p:cNvSpPr txBox="1">
            <a:spLocks noChangeArrowheads="1"/>
          </p:cNvSpPr>
          <p:nvPr/>
        </p:nvSpPr>
        <p:spPr bwMode="auto">
          <a:xfrm>
            <a:off x="1676400" y="22955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Oval 26"/>
          <p:cNvSpPr/>
          <p:nvPr/>
        </p:nvSpPr>
        <p:spPr>
          <a:xfrm>
            <a:off x="1905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0" name="TextBox 27"/>
          <p:cNvSpPr txBox="1">
            <a:spLocks noChangeArrowheads="1"/>
          </p:cNvSpPr>
          <p:nvPr/>
        </p:nvSpPr>
        <p:spPr bwMode="auto">
          <a:xfrm>
            <a:off x="2057400" y="32654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sp>
        <p:nvSpPr>
          <p:cNvPr id="159771" name="TextBox 28"/>
          <p:cNvSpPr txBox="1">
            <a:spLocks noChangeArrowheads="1"/>
          </p:cNvSpPr>
          <p:nvPr/>
        </p:nvSpPr>
        <p:spPr bwMode="auto">
          <a:xfrm>
            <a:off x="19812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30" name="Straight Connector 29"/>
          <p:cNvCxnSpPr/>
          <p:nvPr/>
        </p:nvCxnSpPr>
        <p:spPr>
          <a:xfrm rot="5400000" flipH="1" flipV="1">
            <a:off x="2295525" y="2968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urved Down Arrow 30"/>
          <p:cNvSpPr/>
          <p:nvPr/>
        </p:nvSpPr>
        <p:spPr>
          <a:xfrm>
            <a:off x="2590800" y="3048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ight Arrow 31"/>
          <p:cNvSpPr/>
          <p:nvPr/>
        </p:nvSpPr>
        <p:spPr>
          <a:xfrm>
            <a:off x="3429000" y="20574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5" name="TextBox 32"/>
          <p:cNvSpPr txBox="1">
            <a:spLocks noChangeArrowheads="1"/>
          </p:cNvSpPr>
          <p:nvPr/>
        </p:nvSpPr>
        <p:spPr bwMode="auto">
          <a:xfrm>
            <a:off x="3505200" y="12954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28</a:t>
            </a:r>
            <a:endParaRPr lang="en-US">
              <a:latin typeface="Calibri" pitchFamily="34" charset="0"/>
            </a:endParaRPr>
          </a:p>
        </p:txBody>
      </p:sp>
      <p:sp>
        <p:nvSpPr>
          <p:cNvPr id="34" name="Oval 33"/>
          <p:cNvSpPr/>
          <p:nvPr/>
        </p:nvSpPr>
        <p:spPr>
          <a:xfrm>
            <a:off x="66294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781800" y="11430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6" name="Oval 35"/>
          <p:cNvSpPr/>
          <p:nvPr/>
        </p:nvSpPr>
        <p:spPr>
          <a:xfrm>
            <a:off x="70866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7239000" y="19050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38" name="Straight Connector 37"/>
          <p:cNvCxnSpPr/>
          <p:nvPr/>
        </p:nvCxnSpPr>
        <p:spPr>
          <a:xfrm rot="16200000" flipH="1">
            <a:off x="7048500" y="1562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6781800" y="6889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0" name="TextBox 39"/>
          <p:cNvSpPr txBox="1">
            <a:spLocks noChangeArrowheads="1"/>
          </p:cNvSpPr>
          <p:nvPr/>
        </p:nvSpPr>
        <p:spPr bwMode="auto">
          <a:xfrm>
            <a:off x="7315200" y="15351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41" name="Oval 40"/>
          <p:cNvSpPr/>
          <p:nvPr/>
        </p:nvSpPr>
        <p:spPr>
          <a:xfrm>
            <a:off x="58674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019800" y="19050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43" name="TextBox 42"/>
          <p:cNvSpPr txBox="1">
            <a:spLocks noChangeArrowheads="1"/>
          </p:cNvSpPr>
          <p:nvPr/>
        </p:nvSpPr>
        <p:spPr bwMode="auto">
          <a:xfrm>
            <a:off x="5943600" y="1535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4" name="Straight Connector 43"/>
          <p:cNvCxnSpPr/>
          <p:nvPr/>
        </p:nvCxnSpPr>
        <p:spPr>
          <a:xfrm flipV="1">
            <a:off x="6388100" y="14589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543800" y="2590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7696200" y="26670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47" name="Straight Connector 46"/>
          <p:cNvCxnSpPr/>
          <p:nvPr/>
        </p:nvCxnSpPr>
        <p:spPr>
          <a:xfrm rot="16200000" flipH="1">
            <a:off x="7505700" y="2324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7772400" y="2297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49" name="Oval 48"/>
          <p:cNvSpPr/>
          <p:nvPr/>
        </p:nvSpPr>
        <p:spPr>
          <a:xfrm>
            <a:off x="5334000" y="2503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TextBox 49"/>
          <p:cNvSpPr txBox="1">
            <a:spLocks noChangeArrowheads="1"/>
          </p:cNvSpPr>
          <p:nvPr/>
        </p:nvSpPr>
        <p:spPr bwMode="auto">
          <a:xfrm>
            <a:off x="5486400" y="25796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51" name="TextBox 50"/>
          <p:cNvSpPr txBox="1">
            <a:spLocks noChangeArrowheads="1"/>
          </p:cNvSpPr>
          <p:nvPr/>
        </p:nvSpPr>
        <p:spPr bwMode="auto">
          <a:xfrm>
            <a:off x="5410200" y="2209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52" name="Straight Connector 51"/>
          <p:cNvCxnSpPr/>
          <p:nvPr/>
        </p:nvCxnSpPr>
        <p:spPr>
          <a:xfrm rot="5400000" flipH="1" flipV="1">
            <a:off x="5724525" y="22828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5405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6692900" y="27432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5" name="Straight Connector 54"/>
          <p:cNvCxnSpPr/>
          <p:nvPr/>
        </p:nvCxnSpPr>
        <p:spPr>
          <a:xfrm rot="16200000" flipV="1">
            <a:off x="6286500" y="24003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6781800" y="2373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57" name="Oval 56"/>
          <p:cNvSpPr/>
          <p:nvPr/>
        </p:nvSpPr>
        <p:spPr>
          <a:xfrm>
            <a:off x="8001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8153400" y="3265488"/>
            <a:ext cx="457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59" name="Straight Connector 58"/>
          <p:cNvCxnSpPr/>
          <p:nvPr/>
        </p:nvCxnSpPr>
        <p:spPr>
          <a:xfrm rot="16200000" flipV="1">
            <a:off x="7962900" y="3086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82423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2" name="Oval 61"/>
          <p:cNvSpPr/>
          <p:nvPr/>
        </p:nvSpPr>
        <p:spPr>
          <a:xfrm>
            <a:off x="1447800" y="4278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4" name="TextBox 62"/>
          <p:cNvSpPr txBox="1">
            <a:spLocks noChangeArrowheads="1"/>
          </p:cNvSpPr>
          <p:nvPr/>
        </p:nvSpPr>
        <p:spPr bwMode="auto">
          <a:xfrm>
            <a:off x="1600200" y="4354513"/>
            <a:ext cx="609600" cy="369887"/>
          </a:xfrm>
          <a:prstGeom prst="rect">
            <a:avLst/>
          </a:prstGeom>
          <a:noFill/>
          <a:ln w="9525">
            <a:noFill/>
            <a:miter lim="800000"/>
            <a:headEnd/>
            <a:tailEnd/>
          </a:ln>
        </p:spPr>
        <p:txBody>
          <a:bodyPr>
            <a:spAutoFit/>
          </a:bodyPr>
          <a:lstStyle/>
          <a:p>
            <a:r>
              <a:rPr lang="en-US">
                <a:latin typeface="Calibri" pitchFamily="34" charset="0"/>
              </a:rPr>
              <a:t>25 </a:t>
            </a:r>
          </a:p>
        </p:txBody>
      </p:sp>
      <p:sp>
        <p:nvSpPr>
          <p:cNvPr id="64" name="Oval 63"/>
          <p:cNvSpPr/>
          <p:nvPr/>
        </p:nvSpPr>
        <p:spPr>
          <a:xfrm>
            <a:off x="1828800" y="4941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6" name="TextBox 64"/>
          <p:cNvSpPr txBox="1">
            <a:spLocks noChangeArrowheads="1"/>
          </p:cNvSpPr>
          <p:nvPr/>
        </p:nvSpPr>
        <p:spPr bwMode="auto">
          <a:xfrm>
            <a:off x="1981200" y="50180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66" name="Straight Connector 65"/>
          <p:cNvCxnSpPr/>
          <p:nvPr/>
        </p:nvCxnSpPr>
        <p:spPr>
          <a:xfrm rot="16200000" flipH="1">
            <a:off x="1872456" y="4768057"/>
            <a:ext cx="217487"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08" name="TextBox 66"/>
          <p:cNvSpPr txBox="1">
            <a:spLocks noChangeArrowheads="1"/>
          </p:cNvSpPr>
          <p:nvPr/>
        </p:nvSpPr>
        <p:spPr bwMode="auto">
          <a:xfrm>
            <a:off x="1600200" y="3900488"/>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9809" name="TextBox 67"/>
          <p:cNvSpPr txBox="1">
            <a:spLocks noChangeArrowheads="1"/>
          </p:cNvSpPr>
          <p:nvPr/>
        </p:nvSpPr>
        <p:spPr bwMode="auto">
          <a:xfrm>
            <a:off x="20574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69" name="Oval 68"/>
          <p:cNvSpPr/>
          <p:nvPr/>
        </p:nvSpPr>
        <p:spPr>
          <a:xfrm>
            <a:off x="685800" y="5040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1" name="TextBox 69"/>
          <p:cNvSpPr txBox="1">
            <a:spLocks noChangeArrowheads="1"/>
          </p:cNvSpPr>
          <p:nvPr/>
        </p:nvSpPr>
        <p:spPr bwMode="auto">
          <a:xfrm>
            <a:off x="838200" y="5116513"/>
            <a:ext cx="533400" cy="369887"/>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812" name="TextBox 70"/>
          <p:cNvSpPr txBox="1">
            <a:spLocks noChangeArrowheads="1"/>
          </p:cNvSpPr>
          <p:nvPr/>
        </p:nvSpPr>
        <p:spPr bwMode="auto">
          <a:xfrm>
            <a:off x="762000" y="47482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72" name="Straight Connector 71"/>
          <p:cNvCxnSpPr/>
          <p:nvPr/>
        </p:nvCxnSpPr>
        <p:spPr>
          <a:xfrm flipV="1">
            <a:off x="1206500" y="4672013"/>
            <a:ext cx="393700"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2860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5" name="TextBox 73"/>
          <p:cNvSpPr txBox="1">
            <a:spLocks noChangeArrowheads="1"/>
          </p:cNvSpPr>
          <p:nvPr/>
        </p:nvSpPr>
        <p:spPr bwMode="auto">
          <a:xfrm>
            <a:off x="2438400" y="56276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75" name="Straight Connector 74"/>
          <p:cNvCxnSpPr/>
          <p:nvPr/>
        </p:nvCxnSpPr>
        <p:spPr>
          <a:xfrm rot="16200000" flipH="1">
            <a:off x="2286000" y="5410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17" name="TextBox 75"/>
          <p:cNvSpPr txBox="1">
            <a:spLocks noChangeArrowheads="1"/>
          </p:cNvSpPr>
          <p:nvPr/>
        </p:nvSpPr>
        <p:spPr bwMode="auto">
          <a:xfrm>
            <a:off x="2514600" y="5257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77" name="Oval 76"/>
          <p:cNvSpPr/>
          <p:nvPr/>
        </p:nvSpPr>
        <p:spPr>
          <a:xfrm>
            <a:off x="152400" y="571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9" name="TextBox 77"/>
          <p:cNvSpPr txBox="1">
            <a:spLocks noChangeArrowheads="1"/>
          </p:cNvSpPr>
          <p:nvPr/>
        </p:nvSpPr>
        <p:spPr bwMode="auto">
          <a:xfrm>
            <a:off x="304800" y="5791200"/>
            <a:ext cx="533400" cy="369888"/>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820" name="TextBox 78"/>
          <p:cNvSpPr txBox="1">
            <a:spLocks noChangeArrowheads="1"/>
          </p:cNvSpPr>
          <p:nvPr/>
        </p:nvSpPr>
        <p:spPr bwMode="auto">
          <a:xfrm>
            <a:off x="228600" y="5421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80" name="Straight Connector 79"/>
          <p:cNvCxnSpPr/>
          <p:nvPr/>
        </p:nvCxnSpPr>
        <p:spPr>
          <a:xfrm rot="5400000" flipH="1" flipV="1">
            <a:off x="543718" y="5495132"/>
            <a:ext cx="296863"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358900" y="587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3" name="TextBox 81"/>
          <p:cNvSpPr txBox="1">
            <a:spLocks noChangeArrowheads="1"/>
          </p:cNvSpPr>
          <p:nvPr/>
        </p:nvSpPr>
        <p:spPr bwMode="auto">
          <a:xfrm>
            <a:off x="1511300" y="5954713"/>
            <a:ext cx="457200" cy="369887"/>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83" name="Straight Connector 82"/>
          <p:cNvCxnSpPr/>
          <p:nvPr/>
        </p:nvCxnSpPr>
        <p:spPr>
          <a:xfrm rot="16200000" flipV="1">
            <a:off x="1104900" y="5611813"/>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5" name="TextBox 83"/>
          <p:cNvSpPr txBox="1">
            <a:spLocks noChangeArrowheads="1"/>
          </p:cNvSpPr>
          <p:nvPr/>
        </p:nvSpPr>
        <p:spPr bwMode="auto">
          <a:xfrm>
            <a:off x="1600200" y="55864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85" name="Oval 84"/>
          <p:cNvSpPr/>
          <p:nvPr/>
        </p:nvSpPr>
        <p:spPr>
          <a:xfrm>
            <a:off x="27432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7" name="TextBox 85"/>
          <p:cNvSpPr txBox="1">
            <a:spLocks noChangeArrowheads="1"/>
          </p:cNvSpPr>
          <p:nvPr/>
        </p:nvSpPr>
        <p:spPr bwMode="auto">
          <a:xfrm>
            <a:off x="2895600" y="6248400"/>
            <a:ext cx="457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V="1">
            <a:off x="27432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9" name="TextBox 87"/>
          <p:cNvSpPr txBox="1">
            <a:spLocks noChangeArrowheads="1"/>
          </p:cNvSpPr>
          <p:nvPr/>
        </p:nvSpPr>
        <p:spPr bwMode="auto">
          <a:xfrm>
            <a:off x="2984500" y="5878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93" name="Curved Down Arrow 92"/>
          <p:cNvSpPr/>
          <p:nvPr/>
        </p:nvSpPr>
        <p:spPr>
          <a:xfrm flipH="1">
            <a:off x="18288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4" name="Right Arrow 93"/>
          <p:cNvSpPr/>
          <p:nvPr/>
        </p:nvSpPr>
        <p:spPr>
          <a:xfrm>
            <a:off x="35814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32" name="TextBox 94"/>
          <p:cNvSpPr txBox="1">
            <a:spLocks noChangeArrowheads="1"/>
          </p:cNvSpPr>
          <p:nvPr/>
        </p:nvSpPr>
        <p:spPr bwMode="auto">
          <a:xfrm>
            <a:off x="36576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26</a:t>
            </a:r>
            <a:endParaRPr lang="en-US">
              <a:latin typeface="Calibri" pitchFamily="34" charset="0"/>
            </a:endParaRPr>
          </a:p>
        </p:txBody>
      </p:sp>
      <p:sp>
        <p:nvSpPr>
          <p:cNvPr id="96" name="Oval 95"/>
          <p:cNvSpPr/>
          <p:nvPr/>
        </p:nvSpPr>
        <p:spPr>
          <a:xfrm>
            <a:off x="6858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TextBox 96"/>
          <p:cNvSpPr txBox="1">
            <a:spLocks noChangeArrowheads="1"/>
          </p:cNvSpPr>
          <p:nvPr/>
        </p:nvSpPr>
        <p:spPr bwMode="auto">
          <a:xfrm>
            <a:off x="7010400" y="43434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98" name="Oval 97"/>
          <p:cNvSpPr/>
          <p:nvPr/>
        </p:nvSpPr>
        <p:spPr>
          <a:xfrm>
            <a:off x="73152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TextBox 98"/>
          <p:cNvSpPr txBox="1">
            <a:spLocks noChangeArrowheads="1"/>
          </p:cNvSpPr>
          <p:nvPr/>
        </p:nvSpPr>
        <p:spPr bwMode="auto">
          <a:xfrm>
            <a:off x="7467600" y="51054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100" name="Straight Connector 99"/>
          <p:cNvCxnSpPr/>
          <p:nvPr/>
        </p:nvCxnSpPr>
        <p:spPr>
          <a:xfrm rot="16200000" flipH="1">
            <a:off x="7277100" y="4762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a:spLocks noChangeArrowheads="1"/>
          </p:cNvSpPr>
          <p:nvPr/>
        </p:nvSpPr>
        <p:spPr bwMode="auto">
          <a:xfrm>
            <a:off x="7010400" y="3889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02" name="TextBox 101"/>
          <p:cNvSpPr txBox="1">
            <a:spLocks noChangeArrowheads="1"/>
          </p:cNvSpPr>
          <p:nvPr/>
        </p:nvSpPr>
        <p:spPr bwMode="auto">
          <a:xfrm>
            <a:off x="75438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3" name="Oval 102"/>
          <p:cNvSpPr/>
          <p:nvPr/>
        </p:nvSpPr>
        <p:spPr>
          <a:xfrm>
            <a:off x="6096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TextBox 103"/>
          <p:cNvSpPr txBox="1">
            <a:spLocks noChangeArrowheads="1"/>
          </p:cNvSpPr>
          <p:nvPr/>
        </p:nvSpPr>
        <p:spPr bwMode="auto">
          <a:xfrm>
            <a:off x="6248400" y="51054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05" name="TextBox 104"/>
          <p:cNvSpPr txBox="1">
            <a:spLocks noChangeArrowheads="1"/>
          </p:cNvSpPr>
          <p:nvPr/>
        </p:nvSpPr>
        <p:spPr bwMode="auto">
          <a:xfrm>
            <a:off x="61722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06" name="Straight Connector 105"/>
          <p:cNvCxnSpPr/>
          <p:nvPr/>
        </p:nvCxnSpPr>
        <p:spPr>
          <a:xfrm flipV="1">
            <a:off x="6616700" y="46593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772400" y="579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924800" y="58674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9" name="Straight Connector 108"/>
          <p:cNvCxnSpPr/>
          <p:nvPr/>
        </p:nvCxnSpPr>
        <p:spPr>
          <a:xfrm rot="16200000" flipH="1">
            <a:off x="7734300" y="5524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a:spLocks noChangeArrowheads="1"/>
          </p:cNvSpPr>
          <p:nvPr/>
        </p:nvSpPr>
        <p:spPr bwMode="auto">
          <a:xfrm>
            <a:off x="8001000" y="5497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11" name="Oval 110"/>
          <p:cNvSpPr/>
          <p:nvPr/>
        </p:nvSpPr>
        <p:spPr>
          <a:xfrm>
            <a:off x="5562600" y="5703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TextBox 111"/>
          <p:cNvSpPr txBox="1">
            <a:spLocks noChangeArrowheads="1"/>
          </p:cNvSpPr>
          <p:nvPr/>
        </p:nvSpPr>
        <p:spPr bwMode="auto">
          <a:xfrm>
            <a:off x="5715000" y="5780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13" name="TextBox 112"/>
          <p:cNvSpPr txBox="1">
            <a:spLocks noChangeArrowheads="1"/>
          </p:cNvSpPr>
          <p:nvPr/>
        </p:nvSpPr>
        <p:spPr bwMode="auto">
          <a:xfrm>
            <a:off x="5638800" y="5410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4" name="Straight Connector 113"/>
          <p:cNvCxnSpPr/>
          <p:nvPr/>
        </p:nvCxnSpPr>
        <p:spPr>
          <a:xfrm rot="5400000" flipH="1" flipV="1">
            <a:off x="5953125" y="5483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64770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TextBox 115"/>
          <p:cNvSpPr txBox="1">
            <a:spLocks noChangeArrowheads="1"/>
          </p:cNvSpPr>
          <p:nvPr/>
        </p:nvSpPr>
        <p:spPr bwMode="auto">
          <a:xfrm>
            <a:off x="6629400" y="5856288"/>
            <a:ext cx="457200" cy="368300"/>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17" name="Straight Connector 116"/>
          <p:cNvCxnSpPr/>
          <p:nvPr/>
        </p:nvCxnSpPr>
        <p:spPr>
          <a:xfrm rot="16200000" flipV="1">
            <a:off x="6515100" y="5600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a:spLocks noChangeArrowheads="1"/>
          </p:cNvSpPr>
          <p:nvPr/>
        </p:nvSpPr>
        <p:spPr bwMode="auto">
          <a:xfrm>
            <a:off x="67183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20" name="Oval 119"/>
          <p:cNvSpPr/>
          <p:nvPr/>
        </p:nvSpPr>
        <p:spPr>
          <a:xfrm>
            <a:off x="7162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TextBox 120"/>
          <p:cNvSpPr txBox="1">
            <a:spLocks noChangeArrowheads="1"/>
          </p:cNvSpPr>
          <p:nvPr/>
        </p:nvSpPr>
        <p:spPr bwMode="auto">
          <a:xfrm>
            <a:off x="7315200" y="5932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122" name="TextBox 121"/>
          <p:cNvSpPr txBox="1">
            <a:spLocks noChangeArrowheads="1"/>
          </p:cNvSpPr>
          <p:nvPr/>
        </p:nvSpPr>
        <p:spPr bwMode="auto">
          <a:xfrm>
            <a:off x="73914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3" name="Straight Connector 122"/>
          <p:cNvCxnSpPr/>
          <p:nvPr/>
        </p:nvCxnSpPr>
        <p:spPr>
          <a:xfrm rot="5400000" flipH="1" flipV="1">
            <a:off x="7200900" y="56007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linds(horizontal)">
                                      <p:cBhvr>
                                        <p:cTn id="34" dur="500"/>
                                        <p:tgtEl>
                                          <p:spTgt spid="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par>
                                <p:cTn id="38" presetID="3" presetClass="entr" presetSubtype="1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linds(horizontal)">
                                      <p:cBhvr>
                                        <p:cTn id="43" dur="500"/>
                                        <p:tgtEl>
                                          <p:spTgt spid="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par>
                                <p:cTn id="62" presetID="3" presetClass="entr" presetSubtype="1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blinds(horizontal)">
                                      <p:cBhvr>
                                        <p:cTn id="64" dur="500"/>
                                        <p:tgtEl>
                                          <p:spTgt spid="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linds(horizontal)">
                                      <p:cBhvr>
                                        <p:cTn id="67" dur="500"/>
                                        <p:tgtEl>
                                          <p:spTgt spid="4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linds(horizontal)">
                                      <p:cBhvr>
                                        <p:cTn id="73" dur="500"/>
                                        <p:tgtEl>
                                          <p:spTgt spid="46"/>
                                        </p:tgtEl>
                                      </p:cBhvr>
                                    </p:animEffect>
                                  </p:childTnLst>
                                </p:cTn>
                              </p:par>
                              <p:par>
                                <p:cTn id="74" presetID="3" presetClass="entr" presetSubtype="1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blinds(horizontal)">
                                      <p:cBhvr>
                                        <p:cTn id="79" dur="500"/>
                                        <p:tgtEl>
                                          <p:spTgt spid="6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blinds(horizontal)">
                                      <p:cBhvr>
                                        <p:cTn id="90" dur="500"/>
                                        <p:tgtEl>
                                          <p:spTgt spid="9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blinds(horizontal)">
                                      <p:cBhvr>
                                        <p:cTn id="93" dur="500"/>
                                        <p:tgtEl>
                                          <p:spTgt spid="10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blinds(horizontal)">
                                      <p:cBhvr>
                                        <p:cTn id="96" dur="500"/>
                                        <p:tgtEl>
                                          <p:spTgt spid="97"/>
                                        </p:tgtEl>
                                      </p:cBhvr>
                                    </p:animEffect>
                                  </p:childTnLst>
                                </p:cTn>
                              </p:par>
                              <p:par>
                                <p:cTn id="97" presetID="3" presetClass="entr" presetSubtype="10" fill="hold" nodeType="with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blinds(horizontal)">
                                      <p:cBhvr>
                                        <p:cTn id="99" dur="500"/>
                                        <p:tgtEl>
                                          <p:spTgt spid="106"/>
                                        </p:tgtEl>
                                      </p:cBhvr>
                                    </p:animEffect>
                                  </p:childTnLst>
                                </p:cTn>
                              </p:par>
                              <p:par>
                                <p:cTn id="100" presetID="3" presetClass="entr" presetSubtype="1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blinds(horizontal)">
                                      <p:cBhvr>
                                        <p:cTn id="102" dur="500"/>
                                        <p:tgtEl>
                                          <p:spTgt spid="10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blinds(horizontal)">
                                      <p:cBhvr>
                                        <p:cTn id="108" dur="500"/>
                                        <p:tgtEl>
                                          <p:spTgt spid="10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blinds(horizontal)">
                                      <p:cBhvr>
                                        <p:cTn id="111" dur="500"/>
                                        <p:tgtEl>
                                          <p:spTgt spid="10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02"/>
                                        </p:tgtEl>
                                        <p:attrNameLst>
                                          <p:attrName>style.visibility</p:attrName>
                                        </p:attrNameLst>
                                      </p:cBhvr>
                                      <p:to>
                                        <p:strVal val="visible"/>
                                      </p:to>
                                    </p:set>
                                    <p:animEffect transition="in" filter="blinds(horizontal)">
                                      <p:cBhvr>
                                        <p:cTn id="114" dur="500"/>
                                        <p:tgtEl>
                                          <p:spTgt spid="1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blinds(horizontal)">
                                      <p:cBhvr>
                                        <p:cTn id="117" dur="500"/>
                                        <p:tgtEl>
                                          <p:spTgt spid="9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9"/>
                                        </p:tgtEl>
                                        <p:attrNameLst>
                                          <p:attrName>style.visibility</p:attrName>
                                        </p:attrNameLst>
                                      </p:cBhvr>
                                      <p:to>
                                        <p:strVal val="visible"/>
                                      </p:to>
                                    </p:set>
                                    <p:animEffect transition="in" filter="blinds(horizontal)">
                                      <p:cBhvr>
                                        <p:cTn id="120" dur="500"/>
                                        <p:tgtEl>
                                          <p:spTgt spid="99"/>
                                        </p:tgtEl>
                                      </p:cBhvr>
                                    </p:animEffect>
                                  </p:childTnLst>
                                </p:cTn>
                              </p:par>
                              <p:par>
                                <p:cTn id="121" presetID="3" presetClass="entr" presetSubtype="10" fill="hold" nodeType="with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blinds(horizontal)">
                                      <p:cBhvr>
                                        <p:cTn id="123" dur="500"/>
                                        <p:tgtEl>
                                          <p:spTgt spid="11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13"/>
                                        </p:tgtEl>
                                        <p:attrNameLst>
                                          <p:attrName>style.visibility</p:attrName>
                                        </p:attrNameLst>
                                      </p:cBhvr>
                                      <p:to>
                                        <p:strVal val="visible"/>
                                      </p:to>
                                    </p:set>
                                    <p:animEffect transition="in" filter="blinds(horizontal)">
                                      <p:cBhvr>
                                        <p:cTn id="126" dur="500"/>
                                        <p:tgtEl>
                                          <p:spTgt spid="113"/>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11"/>
                                        </p:tgtEl>
                                        <p:attrNameLst>
                                          <p:attrName>style.visibility</p:attrName>
                                        </p:attrNameLst>
                                      </p:cBhvr>
                                      <p:to>
                                        <p:strVal val="visible"/>
                                      </p:to>
                                    </p:set>
                                    <p:animEffect transition="in" filter="blinds(horizontal)">
                                      <p:cBhvr>
                                        <p:cTn id="129" dur="500"/>
                                        <p:tgtEl>
                                          <p:spTgt spid="11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blinds(horizontal)">
                                      <p:cBhvr>
                                        <p:cTn id="132" dur="500"/>
                                        <p:tgtEl>
                                          <p:spTgt spid="112"/>
                                        </p:tgtEl>
                                      </p:cBhvr>
                                    </p:animEffect>
                                  </p:childTnLst>
                                </p:cTn>
                              </p:par>
                              <p:par>
                                <p:cTn id="133" presetID="3" presetClass="entr" presetSubtype="10" fill="hold" nodeType="with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blinds(horizontal)">
                                      <p:cBhvr>
                                        <p:cTn id="135" dur="500"/>
                                        <p:tgtEl>
                                          <p:spTgt spid="117"/>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blinds(horizontal)">
                                      <p:cBhvr>
                                        <p:cTn id="138" dur="500"/>
                                        <p:tgtEl>
                                          <p:spTgt spid="118"/>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animEffect transition="in" filter="blinds(horizontal)">
                                      <p:cBhvr>
                                        <p:cTn id="141" dur="500"/>
                                        <p:tgtEl>
                                          <p:spTgt spid="115"/>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blinds(horizontal)">
                                      <p:cBhvr>
                                        <p:cTn id="144" dur="500"/>
                                        <p:tgtEl>
                                          <p:spTgt spid="116"/>
                                        </p:tgtEl>
                                      </p:cBhvr>
                                    </p:animEffect>
                                  </p:childTnLst>
                                </p:cTn>
                              </p:par>
                              <p:par>
                                <p:cTn id="145" presetID="3" presetClass="entr" presetSubtype="10" fill="hold" nodeType="withEffect">
                                  <p:stCondLst>
                                    <p:cond delay="0"/>
                                  </p:stCondLst>
                                  <p:childTnLst>
                                    <p:set>
                                      <p:cBhvr>
                                        <p:cTn id="146" dur="1" fill="hold">
                                          <p:stCondLst>
                                            <p:cond delay="0"/>
                                          </p:stCondLst>
                                        </p:cTn>
                                        <p:tgtEl>
                                          <p:spTgt spid="123"/>
                                        </p:tgtEl>
                                        <p:attrNameLst>
                                          <p:attrName>style.visibility</p:attrName>
                                        </p:attrNameLst>
                                      </p:cBhvr>
                                      <p:to>
                                        <p:strVal val="visible"/>
                                      </p:to>
                                    </p:set>
                                    <p:animEffect transition="in" filter="blinds(horizontal)">
                                      <p:cBhvr>
                                        <p:cTn id="147" dur="500"/>
                                        <p:tgtEl>
                                          <p:spTgt spid="123"/>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blinds(horizontal)">
                                      <p:cBhvr>
                                        <p:cTn id="150" dur="500"/>
                                        <p:tgtEl>
                                          <p:spTgt spid="122"/>
                                        </p:tgtEl>
                                      </p:cBhvr>
                                    </p:animEffect>
                                  </p:childTnLst>
                                </p:cTn>
                              </p:par>
                              <p:par>
                                <p:cTn id="151" presetID="3" presetClass="entr" presetSubtype="1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blinds(horizontal)">
                                      <p:cBhvr>
                                        <p:cTn id="153" dur="500"/>
                                        <p:tgtEl>
                                          <p:spTgt spid="109"/>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blinds(horizontal)">
                                      <p:cBhvr>
                                        <p:cTn id="156" dur="500"/>
                                        <p:tgtEl>
                                          <p:spTgt spid="11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21"/>
                                        </p:tgtEl>
                                        <p:attrNameLst>
                                          <p:attrName>style.visibility</p:attrName>
                                        </p:attrNameLst>
                                      </p:cBhvr>
                                      <p:to>
                                        <p:strVal val="visible"/>
                                      </p:to>
                                    </p:set>
                                    <p:animEffect transition="in" filter="blinds(horizontal)">
                                      <p:cBhvr>
                                        <p:cTn id="159" dur="500"/>
                                        <p:tgtEl>
                                          <p:spTgt spid="121"/>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20"/>
                                        </p:tgtEl>
                                        <p:attrNameLst>
                                          <p:attrName>style.visibility</p:attrName>
                                        </p:attrNameLst>
                                      </p:cBhvr>
                                      <p:to>
                                        <p:strVal val="visible"/>
                                      </p:to>
                                    </p:set>
                                    <p:animEffect transition="in" filter="blinds(horizontal)">
                                      <p:cBhvr>
                                        <p:cTn id="162" dur="500"/>
                                        <p:tgtEl>
                                          <p:spTgt spid="12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blinds(horizontal)">
                                      <p:cBhvr>
                                        <p:cTn id="165" dur="500"/>
                                        <p:tgtEl>
                                          <p:spTgt spid="10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blinds(horizontal)">
                                      <p:cBhvr>
                                        <p:cTn id="16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9" grpId="0"/>
      <p:bldP spid="40" grpId="0"/>
      <p:bldP spid="41" grpId="0" animBg="1"/>
      <p:bldP spid="42" grpId="0"/>
      <p:bldP spid="43" grpId="0"/>
      <p:bldP spid="45" grpId="0" animBg="1"/>
      <p:bldP spid="46" grpId="0"/>
      <p:bldP spid="48" grpId="0"/>
      <p:bldP spid="49" grpId="0" animBg="1"/>
      <p:bldP spid="50" grpId="0"/>
      <p:bldP spid="51" grpId="0"/>
      <p:bldP spid="53" grpId="0" animBg="1"/>
      <p:bldP spid="54" grpId="0"/>
      <p:bldP spid="56" grpId="0"/>
      <p:bldP spid="57" grpId="0" animBg="1"/>
      <p:bldP spid="58" grpId="0"/>
      <p:bldP spid="60" grpId="0"/>
      <p:bldP spid="96" grpId="0" animBg="1"/>
      <p:bldP spid="97" grpId="0"/>
      <p:bldP spid="98" grpId="0" animBg="1"/>
      <p:bldP spid="99" grpId="0"/>
      <p:bldP spid="101" grpId="0"/>
      <p:bldP spid="102" grpId="0"/>
      <p:bldP spid="103" grpId="0" animBg="1"/>
      <p:bldP spid="104" grpId="0"/>
      <p:bldP spid="105" grpId="0"/>
      <p:bldP spid="107" grpId="0" animBg="1"/>
      <p:bldP spid="108" grpId="0"/>
      <p:bldP spid="110" grpId="0"/>
      <p:bldP spid="111" grpId="0" animBg="1"/>
      <p:bldP spid="112" grpId="0"/>
      <p:bldP spid="113" grpId="0"/>
      <p:bldP spid="115" grpId="0" animBg="1"/>
      <p:bldP spid="116" grpId="0"/>
      <p:bldP spid="118" grpId="0"/>
      <p:bldP spid="120" grpId="0" animBg="1"/>
      <p:bldP spid="121" grpId="0"/>
      <p:bldP spid="12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TW" smtClean="0"/>
              <a:t>Priority Queues</a:t>
            </a:r>
          </a:p>
        </p:txBody>
      </p:sp>
      <p:sp>
        <p:nvSpPr>
          <p:cNvPr id="58371" name="Rectangle 3"/>
          <p:cNvSpPr>
            <a:spLocks noGrp="1" noChangeArrowheads="1"/>
          </p:cNvSpPr>
          <p:nvPr>
            <p:ph type="body" idx="1"/>
          </p:nvPr>
        </p:nvSpPr>
        <p:spPr/>
        <p:txBody>
          <a:bodyPr/>
          <a:lstStyle/>
          <a:p>
            <a:pPr eaLnBrk="1" hangingPunct="1">
              <a:lnSpc>
                <a:spcPct val="90000"/>
              </a:lnSpc>
            </a:pPr>
            <a:r>
              <a:rPr lang="en-US" altLang="zh-TW" sz="2800" smtClean="0"/>
              <a:t>In a priority queue, the element to be deleted is the one with highest (or lowest) priority.</a:t>
            </a:r>
          </a:p>
          <a:p>
            <a:pPr eaLnBrk="1" hangingPunct="1">
              <a:lnSpc>
                <a:spcPct val="90000"/>
              </a:lnSpc>
            </a:pPr>
            <a:r>
              <a:rPr lang="en-US" altLang="zh-TW" sz="2800" smtClean="0"/>
              <a:t>An element with arbitrary priority can be inserted into the queue according to its priority.</a:t>
            </a:r>
          </a:p>
          <a:p>
            <a:pPr eaLnBrk="1" hangingPunct="1">
              <a:lnSpc>
                <a:spcPct val="90000"/>
              </a:lnSpc>
            </a:pPr>
            <a:r>
              <a:rPr lang="en-US" altLang="zh-TW" sz="2800" smtClean="0"/>
              <a:t>A data structure supports the above two operations is called max (min) priority queue.</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TW" sz="4000" smtClean="0"/>
              <a:t>Examples of Priority Queues</a:t>
            </a:r>
          </a:p>
        </p:txBody>
      </p:sp>
      <p:sp>
        <p:nvSpPr>
          <p:cNvPr id="59395" name="Rectangle 3"/>
          <p:cNvSpPr>
            <a:spLocks noGrp="1" noChangeArrowheads="1"/>
          </p:cNvSpPr>
          <p:nvPr>
            <p:ph type="body" idx="1"/>
          </p:nvPr>
        </p:nvSpPr>
        <p:spPr>
          <a:xfrm>
            <a:off x="685800" y="1828800"/>
            <a:ext cx="7696200" cy="3914775"/>
          </a:xfrm>
        </p:spPr>
        <p:txBody>
          <a:bodyPr/>
          <a:lstStyle/>
          <a:p>
            <a:pPr eaLnBrk="1" hangingPunct="1">
              <a:lnSpc>
                <a:spcPct val="90000"/>
              </a:lnSpc>
            </a:pPr>
            <a:r>
              <a:rPr lang="en-US" altLang="zh-TW" sz="2400" smtClean="0"/>
              <a:t>Suppose a server that serve multiple users. Each user may request different amount of server time. A priority queue is used to always select the request with the smallest time. Hence, any new user</a:t>
            </a:r>
            <a:r>
              <a:rPr lang="en-US" altLang="zh-TW" sz="2400" smtClean="0">
                <a:latin typeface="Arial" charset="0"/>
              </a:rPr>
              <a:t>’</a:t>
            </a:r>
            <a:r>
              <a:rPr lang="en-US" altLang="zh-TW" sz="2400" smtClean="0"/>
              <a:t>s request is put into the priority queue. This is the min priority queue.</a:t>
            </a:r>
          </a:p>
          <a:p>
            <a:pPr eaLnBrk="1" hangingPunct="1">
              <a:lnSpc>
                <a:spcPct val="90000"/>
              </a:lnSpc>
            </a:pPr>
            <a:r>
              <a:rPr lang="en-US" altLang="zh-TW" sz="2400" smtClean="0"/>
              <a:t>If each user needs the same amount of time but willing to pay more money to obtain the service quicker, then this is max priority queue.</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TW" sz="4000" smtClean="0"/>
              <a:t>Priority Queue Representation</a:t>
            </a:r>
          </a:p>
        </p:txBody>
      </p:sp>
      <p:sp>
        <p:nvSpPr>
          <p:cNvPr id="60419" name="Rectangle 3"/>
          <p:cNvSpPr>
            <a:spLocks noGrp="1" noChangeArrowheads="1"/>
          </p:cNvSpPr>
          <p:nvPr>
            <p:ph type="body" idx="1"/>
          </p:nvPr>
        </p:nvSpPr>
        <p:spPr/>
        <p:txBody>
          <a:bodyPr/>
          <a:lstStyle/>
          <a:p>
            <a:pPr eaLnBrk="1" hangingPunct="1">
              <a:lnSpc>
                <a:spcPct val="90000"/>
              </a:lnSpc>
            </a:pPr>
            <a:r>
              <a:rPr lang="en-US" altLang="zh-TW" sz="2800" smtClean="0"/>
              <a:t>Unordered Linear List</a:t>
            </a:r>
          </a:p>
          <a:p>
            <a:pPr lvl="1" eaLnBrk="1" hangingPunct="1">
              <a:lnSpc>
                <a:spcPct val="90000"/>
              </a:lnSpc>
            </a:pPr>
            <a:r>
              <a:rPr lang="en-US" altLang="zh-TW" sz="2400" smtClean="0"/>
              <a:t>Addition complexity: O(1)</a:t>
            </a:r>
          </a:p>
          <a:p>
            <a:pPr lvl="1" eaLnBrk="1" hangingPunct="1">
              <a:lnSpc>
                <a:spcPct val="90000"/>
              </a:lnSpc>
            </a:pPr>
            <a:r>
              <a:rPr lang="en-US" altLang="zh-TW" sz="2400" smtClean="0"/>
              <a:t>Deletion complexity: O(n)</a:t>
            </a:r>
          </a:p>
          <a:p>
            <a:pPr eaLnBrk="1" hangingPunct="1">
              <a:lnSpc>
                <a:spcPct val="90000"/>
              </a:lnSpc>
            </a:pPr>
            <a:r>
              <a:rPr lang="en-US" altLang="zh-TW" sz="2800" smtClean="0"/>
              <a:t>Chain</a:t>
            </a:r>
          </a:p>
          <a:p>
            <a:pPr lvl="1" eaLnBrk="1" hangingPunct="1">
              <a:lnSpc>
                <a:spcPct val="90000"/>
              </a:lnSpc>
            </a:pPr>
            <a:r>
              <a:rPr lang="en-US" altLang="zh-TW" sz="2400" smtClean="0"/>
              <a:t>Addition complexity: O(1)</a:t>
            </a:r>
          </a:p>
          <a:p>
            <a:pPr lvl="1" eaLnBrk="1" hangingPunct="1">
              <a:lnSpc>
                <a:spcPct val="90000"/>
              </a:lnSpc>
            </a:pPr>
            <a:r>
              <a:rPr lang="en-US" altLang="zh-TW" sz="2400" smtClean="0"/>
              <a:t>Deletion complexity: O(n)</a:t>
            </a:r>
          </a:p>
          <a:p>
            <a:pPr eaLnBrk="1" hangingPunct="1">
              <a:lnSpc>
                <a:spcPct val="90000"/>
              </a:lnSpc>
            </a:pPr>
            <a:r>
              <a:rPr lang="en-US" altLang="zh-TW" sz="2800" smtClean="0"/>
              <a:t>Ordered List</a:t>
            </a:r>
          </a:p>
          <a:p>
            <a:pPr lvl="1" eaLnBrk="1" hangingPunct="1">
              <a:lnSpc>
                <a:spcPct val="90000"/>
              </a:lnSpc>
            </a:pPr>
            <a:r>
              <a:rPr lang="en-US" altLang="zh-TW" sz="2400" smtClean="0"/>
              <a:t>Addition complexity: O(n)</a:t>
            </a:r>
          </a:p>
          <a:p>
            <a:pPr lvl="1" eaLnBrk="1" hangingPunct="1">
              <a:lnSpc>
                <a:spcPct val="90000"/>
              </a:lnSpc>
            </a:pPr>
            <a:r>
              <a:rPr lang="en-US" altLang="zh-TW" sz="2400" smtClean="0"/>
              <a:t>Deletion complexity: O(1)</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TW" smtClean="0"/>
              <a:t>Max (Min) Heap</a:t>
            </a:r>
          </a:p>
        </p:txBody>
      </p:sp>
      <p:sp>
        <p:nvSpPr>
          <p:cNvPr id="61443" name="Rectangle 3"/>
          <p:cNvSpPr>
            <a:spLocks noGrp="1" noChangeArrowheads="1"/>
          </p:cNvSpPr>
          <p:nvPr>
            <p:ph type="body" idx="1"/>
          </p:nvPr>
        </p:nvSpPr>
        <p:spPr/>
        <p:txBody>
          <a:bodyPr/>
          <a:lstStyle/>
          <a:p>
            <a:pPr eaLnBrk="1" hangingPunct="1">
              <a:lnSpc>
                <a:spcPct val="90000"/>
              </a:lnSpc>
            </a:pPr>
            <a:r>
              <a:rPr lang="en-US" altLang="zh-TW" sz="2800" smtClean="0"/>
              <a:t>Heaps are frequently used to implement priority queues. </a:t>
            </a:r>
          </a:p>
          <a:p>
            <a:pPr eaLnBrk="1" hangingPunct="1">
              <a:lnSpc>
                <a:spcPct val="90000"/>
              </a:lnSpc>
            </a:pPr>
            <a:r>
              <a:rPr lang="en-US" altLang="zh-TW" sz="2800" smtClean="0"/>
              <a:t>Definition: A max (min) tree is a tree in which the key value in each node is no smaller (larger) than the key values in its children (if any). A max heap is a complete binary tree that is also a max tree. A min heap is a complete binary tree that is also a min tree.</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TW" smtClean="0"/>
              <a:t>Max Heap Examples</a:t>
            </a:r>
          </a:p>
        </p:txBody>
      </p:sp>
      <p:sp>
        <p:nvSpPr>
          <p:cNvPr id="62467" name="Line 9"/>
          <p:cNvSpPr>
            <a:spLocks noChangeShapeType="1"/>
          </p:cNvSpPr>
          <p:nvPr/>
        </p:nvSpPr>
        <p:spPr bwMode="auto">
          <a:xfrm flipH="1">
            <a:off x="1754188" y="2914650"/>
            <a:ext cx="712787" cy="623888"/>
          </a:xfrm>
          <a:prstGeom prst="line">
            <a:avLst/>
          </a:prstGeom>
          <a:noFill/>
          <a:ln w="9525">
            <a:solidFill>
              <a:schemeClr val="tx1"/>
            </a:solidFill>
            <a:round/>
            <a:headEnd/>
            <a:tailEnd/>
          </a:ln>
        </p:spPr>
        <p:txBody>
          <a:bodyPr/>
          <a:lstStyle/>
          <a:p>
            <a:endParaRPr lang="en-IN"/>
          </a:p>
        </p:txBody>
      </p:sp>
      <p:sp>
        <p:nvSpPr>
          <p:cNvPr id="62468" name="Line 10"/>
          <p:cNvSpPr>
            <a:spLocks noChangeShapeType="1"/>
          </p:cNvSpPr>
          <p:nvPr/>
        </p:nvSpPr>
        <p:spPr bwMode="auto">
          <a:xfrm>
            <a:off x="2844800" y="2914650"/>
            <a:ext cx="768350" cy="623888"/>
          </a:xfrm>
          <a:prstGeom prst="line">
            <a:avLst/>
          </a:prstGeom>
          <a:noFill/>
          <a:ln w="9525">
            <a:solidFill>
              <a:schemeClr val="tx1"/>
            </a:solidFill>
            <a:round/>
            <a:headEnd/>
            <a:tailEnd/>
          </a:ln>
        </p:spPr>
        <p:txBody>
          <a:bodyPr/>
          <a:lstStyle/>
          <a:p>
            <a:endParaRPr lang="en-IN"/>
          </a:p>
        </p:txBody>
      </p:sp>
      <p:sp>
        <p:nvSpPr>
          <p:cNvPr id="62469" name="Line 11"/>
          <p:cNvSpPr>
            <a:spLocks noChangeShapeType="1"/>
          </p:cNvSpPr>
          <p:nvPr/>
        </p:nvSpPr>
        <p:spPr bwMode="auto">
          <a:xfrm flipH="1">
            <a:off x="1030288" y="4051300"/>
            <a:ext cx="392112" cy="617538"/>
          </a:xfrm>
          <a:prstGeom prst="line">
            <a:avLst/>
          </a:prstGeom>
          <a:noFill/>
          <a:ln w="9525">
            <a:solidFill>
              <a:schemeClr val="tx1"/>
            </a:solidFill>
            <a:round/>
            <a:headEnd/>
            <a:tailEnd/>
          </a:ln>
        </p:spPr>
        <p:txBody>
          <a:bodyPr/>
          <a:lstStyle/>
          <a:p>
            <a:endParaRPr lang="en-IN"/>
          </a:p>
        </p:txBody>
      </p:sp>
      <p:sp>
        <p:nvSpPr>
          <p:cNvPr id="62470" name="Line 12"/>
          <p:cNvSpPr>
            <a:spLocks noChangeShapeType="1"/>
          </p:cNvSpPr>
          <p:nvPr/>
        </p:nvSpPr>
        <p:spPr bwMode="auto">
          <a:xfrm>
            <a:off x="1754188" y="4044950"/>
            <a:ext cx="304800" cy="627063"/>
          </a:xfrm>
          <a:prstGeom prst="line">
            <a:avLst/>
          </a:prstGeom>
          <a:noFill/>
          <a:ln w="9525">
            <a:solidFill>
              <a:schemeClr val="tx1"/>
            </a:solidFill>
            <a:round/>
            <a:headEnd/>
            <a:tailEnd/>
          </a:ln>
        </p:spPr>
        <p:txBody>
          <a:bodyPr/>
          <a:lstStyle/>
          <a:p>
            <a:endParaRPr lang="en-IN"/>
          </a:p>
        </p:txBody>
      </p:sp>
      <p:sp>
        <p:nvSpPr>
          <p:cNvPr id="62471" name="Line 13"/>
          <p:cNvSpPr>
            <a:spLocks noChangeShapeType="1"/>
          </p:cNvSpPr>
          <p:nvPr/>
        </p:nvSpPr>
        <p:spPr bwMode="auto">
          <a:xfrm flipH="1">
            <a:off x="3292475" y="4067175"/>
            <a:ext cx="320675" cy="593725"/>
          </a:xfrm>
          <a:prstGeom prst="line">
            <a:avLst/>
          </a:prstGeom>
          <a:noFill/>
          <a:ln w="9525">
            <a:solidFill>
              <a:schemeClr val="tx1"/>
            </a:solidFill>
            <a:round/>
            <a:headEnd/>
            <a:tailEnd/>
          </a:ln>
        </p:spPr>
        <p:txBody>
          <a:bodyPr/>
          <a:lstStyle/>
          <a:p>
            <a:endParaRPr lang="en-IN"/>
          </a:p>
        </p:txBody>
      </p:sp>
      <p:sp>
        <p:nvSpPr>
          <p:cNvPr id="62472" name="Line 17"/>
          <p:cNvSpPr>
            <a:spLocks noChangeShapeType="1"/>
          </p:cNvSpPr>
          <p:nvPr/>
        </p:nvSpPr>
        <p:spPr bwMode="auto">
          <a:xfrm flipH="1">
            <a:off x="5789613" y="2914650"/>
            <a:ext cx="392112" cy="623888"/>
          </a:xfrm>
          <a:prstGeom prst="line">
            <a:avLst/>
          </a:prstGeom>
          <a:noFill/>
          <a:ln w="9525">
            <a:solidFill>
              <a:schemeClr val="tx1"/>
            </a:solidFill>
            <a:round/>
            <a:headEnd/>
            <a:tailEnd/>
          </a:ln>
        </p:spPr>
        <p:txBody>
          <a:bodyPr/>
          <a:lstStyle/>
          <a:p>
            <a:endParaRPr lang="en-IN"/>
          </a:p>
        </p:txBody>
      </p:sp>
      <p:sp>
        <p:nvSpPr>
          <p:cNvPr id="62473" name="Line 18"/>
          <p:cNvSpPr>
            <a:spLocks noChangeShapeType="1"/>
          </p:cNvSpPr>
          <p:nvPr/>
        </p:nvSpPr>
        <p:spPr bwMode="auto">
          <a:xfrm>
            <a:off x="6513513" y="2925763"/>
            <a:ext cx="304800" cy="623887"/>
          </a:xfrm>
          <a:prstGeom prst="line">
            <a:avLst/>
          </a:prstGeom>
          <a:noFill/>
          <a:ln w="9525">
            <a:solidFill>
              <a:schemeClr val="tx1"/>
            </a:solidFill>
            <a:round/>
            <a:headEnd/>
            <a:tailEnd/>
          </a:ln>
        </p:spPr>
        <p:txBody>
          <a:bodyPr/>
          <a:lstStyle/>
          <a:p>
            <a:endParaRPr lang="en-IN"/>
          </a:p>
        </p:txBody>
      </p:sp>
      <p:sp>
        <p:nvSpPr>
          <p:cNvPr id="62474" name="Line 20"/>
          <p:cNvSpPr>
            <a:spLocks noChangeShapeType="1"/>
          </p:cNvSpPr>
          <p:nvPr/>
        </p:nvSpPr>
        <p:spPr bwMode="auto">
          <a:xfrm flipH="1">
            <a:off x="5240338" y="4033838"/>
            <a:ext cx="319087" cy="638175"/>
          </a:xfrm>
          <a:prstGeom prst="line">
            <a:avLst/>
          </a:prstGeom>
          <a:noFill/>
          <a:ln w="9525">
            <a:solidFill>
              <a:schemeClr val="tx1"/>
            </a:solidFill>
            <a:round/>
            <a:headEnd/>
            <a:tailEnd/>
          </a:ln>
        </p:spPr>
        <p:txBody>
          <a:bodyPr/>
          <a:lstStyle/>
          <a:p>
            <a:endParaRPr lang="en-IN"/>
          </a:p>
        </p:txBody>
      </p:sp>
      <p:sp>
        <p:nvSpPr>
          <p:cNvPr id="62475" name="Oval 3"/>
          <p:cNvSpPr>
            <a:spLocks noChangeArrowheads="1"/>
          </p:cNvSpPr>
          <p:nvPr/>
        </p:nvSpPr>
        <p:spPr bwMode="auto">
          <a:xfrm>
            <a:off x="2366963" y="238918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2476" name="Oval 4"/>
          <p:cNvSpPr>
            <a:spLocks noChangeArrowheads="1"/>
          </p:cNvSpPr>
          <p:nvPr/>
        </p:nvSpPr>
        <p:spPr bwMode="auto">
          <a:xfrm>
            <a:off x="1304925" y="35036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12</a:t>
            </a:r>
          </a:p>
        </p:txBody>
      </p:sp>
      <p:sp>
        <p:nvSpPr>
          <p:cNvPr id="62477" name="Oval 5"/>
          <p:cNvSpPr>
            <a:spLocks noChangeArrowheads="1"/>
          </p:cNvSpPr>
          <p:nvPr/>
        </p:nvSpPr>
        <p:spPr bwMode="auto">
          <a:xfrm>
            <a:off x="3436938" y="35036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7</a:t>
            </a:r>
          </a:p>
        </p:txBody>
      </p:sp>
      <p:sp>
        <p:nvSpPr>
          <p:cNvPr id="62478" name="Oval 6"/>
          <p:cNvSpPr>
            <a:spLocks noChangeArrowheads="1"/>
          </p:cNvSpPr>
          <p:nvPr/>
        </p:nvSpPr>
        <p:spPr bwMode="auto">
          <a:xfrm>
            <a:off x="650875"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2479" name="Oval 7"/>
          <p:cNvSpPr>
            <a:spLocks noChangeArrowheads="1"/>
          </p:cNvSpPr>
          <p:nvPr/>
        </p:nvSpPr>
        <p:spPr bwMode="auto">
          <a:xfrm>
            <a:off x="1852613"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8</a:t>
            </a:r>
          </a:p>
        </p:txBody>
      </p:sp>
      <p:sp>
        <p:nvSpPr>
          <p:cNvPr id="62480" name="Oval 8"/>
          <p:cNvSpPr>
            <a:spLocks noChangeArrowheads="1"/>
          </p:cNvSpPr>
          <p:nvPr/>
        </p:nvSpPr>
        <p:spPr bwMode="auto">
          <a:xfrm>
            <a:off x="2924175"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6</a:t>
            </a:r>
          </a:p>
        </p:txBody>
      </p:sp>
      <p:sp>
        <p:nvSpPr>
          <p:cNvPr id="62481" name="Oval 14"/>
          <p:cNvSpPr>
            <a:spLocks noChangeArrowheads="1"/>
          </p:cNvSpPr>
          <p:nvPr/>
        </p:nvSpPr>
        <p:spPr bwMode="auto">
          <a:xfrm>
            <a:off x="6064250" y="238918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9</a:t>
            </a:r>
          </a:p>
        </p:txBody>
      </p:sp>
      <p:sp>
        <p:nvSpPr>
          <p:cNvPr id="62482" name="Oval 15"/>
          <p:cNvSpPr>
            <a:spLocks noChangeArrowheads="1"/>
          </p:cNvSpPr>
          <p:nvPr/>
        </p:nvSpPr>
        <p:spPr bwMode="auto">
          <a:xfrm>
            <a:off x="5410200" y="35036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6</a:t>
            </a:r>
          </a:p>
        </p:txBody>
      </p:sp>
      <p:sp>
        <p:nvSpPr>
          <p:cNvPr id="62483" name="Oval 16"/>
          <p:cNvSpPr>
            <a:spLocks noChangeArrowheads="1"/>
          </p:cNvSpPr>
          <p:nvPr/>
        </p:nvSpPr>
        <p:spPr bwMode="auto">
          <a:xfrm>
            <a:off x="6611938" y="35036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3</a:t>
            </a:r>
          </a:p>
        </p:txBody>
      </p:sp>
      <p:sp>
        <p:nvSpPr>
          <p:cNvPr id="62484" name="Oval 19"/>
          <p:cNvSpPr>
            <a:spLocks noChangeArrowheads="1"/>
          </p:cNvSpPr>
          <p:nvPr/>
        </p:nvSpPr>
        <p:spPr bwMode="auto">
          <a:xfrm>
            <a:off x="4870450"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5</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430213" y="4567238"/>
            <a:ext cx="2100262" cy="1131887"/>
          </a:xfrm>
          <a:prstGeom prst="rect">
            <a:avLst/>
          </a:prstGeom>
          <a:solidFill>
            <a:srgbClr val="FFFFFF"/>
          </a:solidFill>
          <a:ln w="9525">
            <a:noFill/>
            <a:miter lim="800000"/>
            <a:headEnd/>
            <a:tailEnd/>
          </a:ln>
        </p:spPr>
        <p:txBody>
          <a:bodyPr wrap="none" anchor="ctr"/>
          <a:lstStyle/>
          <a:p>
            <a:endParaRPr lang="en-IN"/>
          </a:p>
        </p:txBody>
      </p:sp>
      <p:sp>
        <p:nvSpPr>
          <p:cNvPr id="63491" name="Rectangle 2"/>
          <p:cNvSpPr>
            <a:spLocks noGrp="1" noChangeArrowheads="1"/>
          </p:cNvSpPr>
          <p:nvPr>
            <p:ph type="title"/>
          </p:nvPr>
        </p:nvSpPr>
        <p:spPr/>
        <p:txBody>
          <a:bodyPr/>
          <a:lstStyle/>
          <a:p>
            <a:pPr eaLnBrk="1" hangingPunct="1"/>
            <a:r>
              <a:rPr lang="en-US" altLang="zh-TW" sz="4000" smtClean="0"/>
              <a:t>Insertion into a Max Heap</a:t>
            </a:r>
          </a:p>
        </p:txBody>
      </p:sp>
      <p:sp>
        <p:nvSpPr>
          <p:cNvPr id="63492" name="Rectangle 3"/>
          <p:cNvSpPr>
            <a:spLocks noGrp="1" noChangeArrowheads="1"/>
          </p:cNvSpPr>
          <p:nvPr>
            <p:ph type="body" idx="1"/>
          </p:nvPr>
        </p:nvSpPr>
        <p:spPr>
          <a:xfrm>
            <a:off x="685800" y="1901825"/>
            <a:ext cx="7696200" cy="3762375"/>
          </a:xfrm>
        </p:spPr>
        <p:txBody>
          <a:bodyPr/>
          <a:lstStyle/>
          <a:p>
            <a:pPr eaLnBrk="1" hangingPunct="1">
              <a:lnSpc>
                <a:spcPct val="80000"/>
              </a:lnSpc>
              <a:buFontTx/>
              <a:buNone/>
            </a:pPr>
            <a:r>
              <a:rPr lang="en-US" altLang="zh-TW" sz="1600" b="1" smtClean="0">
                <a:latin typeface="Arial" charset="0"/>
              </a:rPr>
              <a:t>template</a:t>
            </a:r>
            <a:r>
              <a:rPr lang="en-US" altLang="zh-TW" sz="1600" smtClean="0">
                <a:latin typeface="Arial" charset="0"/>
              </a:rPr>
              <a:t> &lt;</a:t>
            </a:r>
            <a:r>
              <a:rPr lang="en-US" altLang="zh-TW" sz="1600" b="1" smtClean="0">
                <a:latin typeface="Arial" charset="0"/>
              </a:rPr>
              <a:t>class</a:t>
            </a:r>
            <a:r>
              <a:rPr lang="en-US" altLang="zh-TW" sz="1600" smtClean="0">
                <a:latin typeface="Arial" charset="0"/>
              </a:rPr>
              <a:t> Type&gt;</a:t>
            </a:r>
          </a:p>
          <a:p>
            <a:pPr eaLnBrk="1" hangingPunct="1">
              <a:lnSpc>
                <a:spcPct val="80000"/>
              </a:lnSpc>
              <a:buFontTx/>
              <a:buNone/>
            </a:pPr>
            <a:r>
              <a:rPr lang="en-US" altLang="zh-TW" sz="1600" b="1" smtClean="0">
                <a:latin typeface="Arial" charset="0"/>
              </a:rPr>
              <a:t>void</a:t>
            </a:r>
            <a:r>
              <a:rPr lang="en-US" altLang="zh-TW" sz="1600" smtClean="0">
                <a:latin typeface="Arial" charset="0"/>
              </a:rPr>
              <a:t> MaxHeap&lt;Type&gt;::Add(</a:t>
            </a:r>
            <a:r>
              <a:rPr lang="en-US" altLang="zh-TW" sz="1600" b="1" smtClean="0">
                <a:latin typeface="Arial" charset="0"/>
              </a:rPr>
              <a:t>const</a:t>
            </a:r>
            <a:r>
              <a:rPr lang="en-US" altLang="zh-TW" sz="1600" smtClean="0">
                <a:latin typeface="Arial" charset="0"/>
              </a:rPr>
              <a:t> Type &amp;e)</a:t>
            </a:r>
          </a:p>
          <a:p>
            <a:pPr eaLnBrk="1" hangingPunct="1">
              <a:lnSpc>
                <a:spcPct val="80000"/>
              </a:lnSpc>
              <a:buFontTx/>
              <a:buNone/>
            </a:pPr>
            <a:r>
              <a:rPr lang="en-US" altLang="zh-TW" sz="1600" smtClean="0">
                <a:latin typeface="Arial" charset="0"/>
              </a:rPr>
              <a:t>{ // insert e into the max heap</a:t>
            </a:r>
          </a:p>
          <a:p>
            <a:pPr eaLnBrk="1" hangingPunct="1">
              <a:lnSpc>
                <a:spcPct val="80000"/>
              </a:lnSpc>
              <a:buFontTx/>
              <a:buNone/>
            </a:pPr>
            <a:r>
              <a:rPr lang="en-US" altLang="zh-TW" sz="1600" smtClean="0">
                <a:latin typeface="Arial" charset="0"/>
              </a:rPr>
              <a:t>	if (n==Maxsize) { HeapFull(); return;}</a:t>
            </a:r>
          </a:p>
          <a:p>
            <a:pPr eaLnBrk="1" hangingPunct="1">
              <a:lnSpc>
                <a:spcPct val="80000"/>
              </a:lnSpc>
              <a:buFontTx/>
              <a:buNone/>
            </a:pPr>
            <a:r>
              <a:rPr lang="en-US" altLang="zh-TW" sz="1600" smtClean="0">
                <a:latin typeface="Arial" charset="0"/>
              </a:rPr>
              <a:t>	</a:t>
            </a:r>
            <a:r>
              <a:rPr lang="en-US" altLang="zh-TW" sz="1600" b="1" smtClean="0">
                <a:latin typeface="Arial" charset="0"/>
              </a:rPr>
              <a:t>int</a:t>
            </a:r>
            <a:r>
              <a:rPr lang="en-US" altLang="zh-TW" sz="1600" smtClean="0">
                <a:latin typeface="Arial" charset="0"/>
              </a:rPr>
              <a:t> currentNode = ++n;</a:t>
            </a:r>
          </a:p>
          <a:p>
            <a:pPr eaLnBrk="1" hangingPunct="1">
              <a:lnSpc>
                <a:spcPct val="80000"/>
              </a:lnSpc>
              <a:buFontTx/>
              <a:buNone/>
            </a:pPr>
            <a:r>
              <a:rPr lang="en-US" altLang="zh-TW" sz="1600" smtClean="0">
                <a:latin typeface="Arial" charset="0"/>
              </a:rPr>
              <a:t>	</a:t>
            </a:r>
            <a:r>
              <a:rPr lang="en-US" altLang="zh-TW" sz="1600" b="1" smtClean="0">
                <a:latin typeface="Arial" charset="0"/>
              </a:rPr>
              <a:t>while</a:t>
            </a:r>
            <a:r>
              <a:rPr lang="en-US" altLang="zh-TW" sz="1600" smtClean="0">
                <a:latin typeface="Arial" charset="0"/>
              </a:rPr>
              <a:t> (currentNode != 1 &amp;&amp; heap[currentNode/2] &lt; e)</a:t>
            </a:r>
          </a:p>
          <a:p>
            <a:pPr eaLnBrk="1" hangingPunct="1">
              <a:lnSpc>
                <a:spcPct val="80000"/>
              </a:lnSpc>
              <a:buFontTx/>
              <a:buNone/>
            </a:pPr>
            <a:r>
              <a:rPr lang="en-US" altLang="zh-TW" sz="1600" smtClean="0">
                <a:latin typeface="Arial" charset="0"/>
              </a:rPr>
              <a:t>	{ // bubble up</a:t>
            </a:r>
          </a:p>
          <a:p>
            <a:pPr eaLnBrk="1" hangingPunct="1">
              <a:lnSpc>
                <a:spcPct val="80000"/>
              </a:lnSpc>
              <a:buFontTx/>
              <a:buNone/>
            </a:pPr>
            <a:r>
              <a:rPr lang="en-US" altLang="zh-TW" sz="1600" smtClean="0">
                <a:latin typeface="Arial" charset="0"/>
              </a:rPr>
              <a:t>		heap[currentNode] = heap[currentNode/2]; // move parent down</a:t>
            </a:r>
          </a:p>
          <a:p>
            <a:pPr eaLnBrk="1" hangingPunct="1">
              <a:lnSpc>
                <a:spcPct val="80000"/>
              </a:lnSpc>
              <a:buFontTx/>
              <a:buNone/>
            </a:pPr>
            <a:r>
              <a:rPr lang="en-US" altLang="zh-TW" sz="1600" smtClean="0">
                <a:latin typeface="Arial" charset="0"/>
              </a:rPr>
              <a:t>		currentNode /= 2;</a:t>
            </a:r>
          </a:p>
          <a:p>
            <a:pPr eaLnBrk="1" hangingPunct="1">
              <a:lnSpc>
                <a:spcPct val="80000"/>
              </a:lnSpc>
              <a:buFontTx/>
              <a:buNone/>
            </a:pPr>
            <a:r>
              <a:rPr lang="en-US" altLang="zh-TW" sz="1600" smtClean="0">
                <a:latin typeface="Arial" charset="0"/>
              </a:rPr>
              <a:t>	}</a:t>
            </a:r>
          </a:p>
          <a:p>
            <a:pPr eaLnBrk="1" hangingPunct="1">
              <a:lnSpc>
                <a:spcPct val="80000"/>
              </a:lnSpc>
              <a:buFontTx/>
              <a:buNone/>
            </a:pPr>
            <a:r>
              <a:rPr lang="en-US" altLang="zh-TW" sz="1600" smtClean="0">
                <a:latin typeface="Arial" charset="0"/>
              </a:rPr>
              <a:t>	heap[currentNode] = e;</a:t>
            </a:r>
          </a:p>
          <a:p>
            <a:pPr eaLnBrk="1" hangingPunct="1">
              <a:lnSpc>
                <a:spcPct val="80000"/>
              </a:lnSpc>
              <a:buFontTx/>
              <a:buNone/>
            </a:pPr>
            <a:r>
              <a:rPr lang="en-US" altLang="zh-TW" sz="1600" smtClean="0">
                <a:latin typeface="Arial" charset="0"/>
              </a:rPr>
              <a:t>}</a:t>
            </a:r>
            <a:endParaRPr lang="en-US" altLang="zh-TW" sz="1600" b="1" smtClean="0">
              <a:latin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Complete binary tree:</a:t>
            </a:r>
          </a:p>
          <a:p>
            <a:r>
              <a:rPr lang="en-US" sz="2800" smtClean="0">
                <a:latin typeface="Times New Roman" pitchFamily="18" charset="0"/>
                <a:cs typeface="Times New Roman" pitchFamily="18" charset="0"/>
              </a:rPr>
              <a:t>Is a strictly binary tree in which the number of nodes at any level ‘i’ is pow(2,i).</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Number of nodes at level 0(root level) is pow(2,0)</a:t>
            </a:r>
            <a:r>
              <a:rPr lang="en-US" sz="2800" smtClean="0">
                <a:latin typeface="Times New Roman" pitchFamily="18" charset="0"/>
                <a:cs typeface="Times New Roman" pitchFamily="18" charset="0"/>
                <a:sym typeface="Wingdings" pitchFamily="2" charset="2"/>
              </a:rPr>
              <a:t>1</a:t>
            </a:r>
          </a:p>
          <a:p>
            <a:pPr>
              <a:buFont typeface="Arial" charset="0"/>
              <a:buNone/>
            </a:pPr>
            <a:r>
              <a:rPr lang="en-US" sz="2800" smtClean="0">
                <a:latin typeface="Times New Roman" pitchFamily="18" charset="0"/>
                <a:cs typeface="Times New Roman" pitchFamily="18" charset="0"/>
              </a:rPr>
              <a:t>Number of nodes at level 1(B and E) is pow(2,1)</a:t>
            </a:r>
            <a:r>
              <a:rPr lang="en-US" sz="2800" smtClean="0">
                <a:latin typeface="Times New Roman" pitchFamily="18" charset="0"/>
                <a:cs typeface="Times New Roman" pitchFamily="18" charset="0"/>
                <a:sym typeface="Wingdings" pitchFamily="2" charset="2"/>
              </a:rPr>
              <a:t>2</a:t>
            </a:r>
          </a:p>
          <a:p>
            <a:pPr>
              <a:buFont typeface="Arial" charset="0"/>
              <a:buNone/>
            </a:pPr>
            <a:r>
              <a:rPr lang="en-US" sz="2800" smtClean="0">
                <a:latin typeface="Times New Roman" pitchFamily="18" charset="0"/>
                <a:cs typeface="Times New Roman" pitchFamily="18" charset="0"/>
              </a:rPr>
              <a:t>Number of nodes at level 2(C,D,F and G) is pow(2,2)</a:t>
            </a:r>
            <a:r>
              <a:rPr lang="en-US" sz="2800" smtClean="0">
                <a:latin typeface="Times New Roman" pitchFamily="18" charset="0"/>
                <a:cs typeface="Times New Roman" pitchFamily="18" charset="0"/>
                <a:sym typeface="Wingdings" pitchFamily="2" charset="2"/>
              </a:rPr>
              <a:t>4</a:t>
            </a: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2057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3" name="TextBox 4"/>
          <p:cNvSpPr txBox="1">
            <a:spLocks noChangeArrowheads="1"/>
          </p:cNvSpPr>
          <p:nvPr/>
        </p:nvSpPr>
        <p:spPr bwMode="auto">
          <a:xfrm>
            <a:off x="2209800" y="1828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13716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5" name="TextBox 6"/>
          <p:cNvSpPr txBox="1">
            <a:spLocks noChangeArrowheads="1"/>
          </p:cNvSpPr>
          <p:nvPr/>
        </p:nvSpPr>
        <p:spPr bwMode="auto">
          <a:xfrm>
            <a:off x="1524000" y="2590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8194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7" name="TextBox 8"/>
          <p:cNvSpPr txBox="1">
            <a:spLocks noChangeArrowheads="1"/>
          </p:cNvSpPr>
          <p:nvPr/>
        </p:nvSpPr>
        <p:spPr bwMode="auto">
          <a:xfrm>
            <a:off x="2971800" y="2590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9144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9" name="TextBox 10"/>
          <p:cNvSpPr txBox="1">
            <a:spLocks noChangeArrowheads="1"/>
          </p:cNvSpPr>
          <p:nvPr/>
        </p:nvSpPr>
        <p:spPr bwMode="auto">
          <a:xfrm>
            <a:off x="1066800" y="3352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8288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1" name="TextBox 12"/>
          <p:cNvSpPr txBox="1">
            <a:spLocks noChangeArrowheads="1"/>
          </p:cNvSpPr>
          <p:nvPr/>
        </p:nvSpPr>
        <p:spPr bwMode="auto">
          <a:xfrm>
            <a:off x="1981200" y="3352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725612" y="2093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438400" y="2209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5605" idx="2"/>
            <a:endCxn id="12" idx="1"/>
          </p:cNvCxnSpPr>
          <p:nvPr/>
        </p:nvCxnSpPr>
        <p:spPr>
          <a:xfrm rot="16200000" flipH="1">
            <a:off x="1624806" y="3050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1181100" y="2933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146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7" name="TextBox 18"/>
          <p:cNvSpPr txBox="1">
            <a:spLocks noChangeArrowheads="1"/>
          </p:cNvSpPr>
          <p:nvPr/>
        </p:nvSpPr>
        <p:spPr bwMode="auto">
          <a:xfrm>
            <a:off x="2667000" y="3429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3429000" y="3287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9" name="TextBox 20"/>
          <p:cNvSpPr txBox="1">
            <a:spLocks noChangeArrowheads="1"/>
          </p:cNvSpPr>
          <p:nvPr/>
        </p:nvSpPr>
        <p:spPr bwMode="auto">
          <a:xfrm>
            <a:off x="3581400" y="3363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3224212" y="3062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781300" y="3009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TW" sz="4000" smtClean="0"/>
              <a:t>Insertion into a Max Heap (Inserting </a:t>
            </a:r>
            <a:r>
              <a:rPr lang="en-US" altLang="zh-TW" sz="4000" smtClean="0">
                <a:latin typeface="Arial" charset="0"/>
              </a:rPr>
              <a:t>“1”</a:t>
            </a:r>
            <a:r>
              <a:rPr lang="en-US" altLang="zh-TW" sz="4000" smtClean="0"/>
              <a:t>)</a:t>
            </a:r>
          </a:p>
        </p:txBody>
      </p:sp>
      <p:sp>
        <p:nvSpPr>
          <p:cNvPr id="64515" name="Oval 3"/>
          <p:cNvSpPr>
            <a:spLocks noChangeArrowheads="1"/>
          </p:cNvSpPr>
          <p:nvPr/>
        </p:nvSpPr>
        <p:spPr bwMode="auto">
          <a:xfrm>
            <a:off x="2366963" y="24955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4516" name="Oval 4"/>
          <p:cNvSpPr>
            <a:spLocks noChangeArrowheads="1"/>
          </p:cNvSpPr>
          <p:nvPr/>
        </p:nvSpPr>
        <p:spPr bwMode="auto">
          <a:xfrm>
            <a:off x="1304925"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4517" name="Oval 5"/>
          <p:cNvSpPr>
            <a:spLocks noChangeArrowheads="1"/>
          </p:cNvSpPr>
          <p:nvPr/>
        </p:nvSpPr>
        <p:spPr bwMode="auto">
          <a:xfrm>
            <a:off x="3436938"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4518" name="Oval 6"/>
          <p:cNvSpPr>
            <a:spLocks noChangeArrowheads="1"/>
          </p:cNvSpPr>
          <p:nvPr/>
        </p:nvSpPr>
        <p:spPr bwMode="auto">
          <a:xfrm>
            <a:off x="650875" y="46815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4519" name="Oval 7"/>
          <p:cNvSpPr>
            <a:spLocks noChangeArrowheads="1"/>
          </p:cNvSpPr>
          <p:nvPr/>
        </p:nvSpPr>
        <p:spPr bwMode="auto">
          <a:xfrm>
            <a:off x="1852613"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4520" name="Line 8"/>
          <p:cNvSpPr>
            <a:spLocks noChangeShapeType="1"/>
          </p:cNvSpPr>
          <p:nvPr/>
        </p:nvSpPr>
        <p:spPr bwMode="auto">
          <a:xfrm flipH="1">
            <a:off x="1814513" y="3005138"/>
            <a:ext cx="652462" cy="609600"/>
          </a:xfrm>
          <a:prstGeom prst="line">
            <a:avLst/>
          </a:prstGeom>
          <a:noFill/>
          <a:ln w="9525">
            <a:solidFill>
              <a:schemeClr val="tx1"/>
            </a:solidFill>
            <a:round/>
            <a:headEnd/>
            <a:tailEnd/>
          </a:ln>
        </p:spPr>
        <p:txBody>
          <a:bodyPr/>
          <a:lstStyle/>
          <a:p>
            <a:endParaRPr lang="en-IN"/>
          </a:p>
        </p:txBody>
      </p:sp>
      <p:sp>
        <p:nvSpPr>
          <p:cNvPr id="64521" name="Line 9"/>
          <p:cNvSpPr>
            <a:spLocks noChangeShapeType="1"/>
          </p:cNvSpPr>
          <p:nvPr/>
        </p:nvSpPr>
        <p:spPr bwMode="auto">
          <a:xfrm>
            <a:off x="2844800" y="3019425"/>
            <a:ext cx="696913" cy="609600"/>
          </a:xfrm>
          <a:prstGeom prst="line">
            <a:avLst/>
          </a:prstGeom>
          <a:noFill/>
          <a:ln w="9525">
            <a:solidFill>
              <a:schemeClr val="tx1"/>
            </a:solidFill>
            <a:round/>
            <a:headEnd/>
            <a:tailEnd/>
          </a:ln>
        </p:spPr>
        <p:txBody>
          <a:bodyPr/>
          <a:lstStyle/>
          <a:p>
            <a:endParaRPr lang="en-IN"/>
          </a:p>
        </p:txBody>
      </p:sp>
      <p:sp>
        <p:nvSpPr>
          <p:cNvPr id="64522" name="Line 10"/>
          <p:cNvSpPr>
            <a:spLocks noChangeShapeType="1"/>
          </p:cNvSpPr>
          <p:nvPr/>
        </p:nvSpPr>
        <p:spPr bwMode="auto">
          <a:xfrm flipH="1">
            <a:off x="1030288" y="4078288"/>
            <a:ext cx="392112" cy="623887"/>
          </a:xfrm>
          <a:prstGeom prst="line">
            <a:avLst/>
          </a:prstGeom>
          <a:noFill/>
          <a:ln w="9525">
            <a:solidFill>
              <a:schemeClr val="tx1"/>
            </a:solidFill>
            <a:round/>
            <a:headEnd/>
            <a:tailEnd/>
          </a:ln>
        </p:spPr>
        <p:txBody>
          <a:bodyPr/>
          <a:lstStyle/>
          <a:p>
            <a:endParaRPr lang="en-IN"/>
          </a:p>
        </p:txBody>
      </p:sp>
      <p:sp>
        <p:nvSpPr>
          <p:cNvPr id="64523" name="Line 11"/>
          <p:cNvSpPr>
            <a:spLocks noChangeShapeType="1"/>
          </p:cNvSpPr>
          <p:nvPr/>
        </p:nvSpPr>
        <p:spPr bwMode="auto">
          <a:xfrm>
            <a:off x="1754188" y="4079875"/>
            <a:ext cx="304800" cy="577850"/>
          </a:xfrm>
          <a:prstGeom prst="line">
            <a:avLst/>
          </a:prstGeom>
          <a:noFill/>
          <a:ln w="9525">
            <a:solidFill>
              <a:schemeClr val="tx1"/>
            </a:solidFill>
            <a:round/>
            <a:headEnd/>
            <a:tailEnd/>
          </a:ln>
        </p:spPr>
        <p:txBody>
          <a:bodyPr/>
          <a:lstStyle/>
          <a:p>
            <a:endParaRPr lang="en-IN"/>
          </a:p>
        </p:txBody>
      </p:sp>
      <p:sp>
        <p:nvSpPr>
          <p:cNvPr id="64524" name="Oval 12"/>
          <p:cNvSpPr>
            <a:spLocks noChangeArrowheads="1"/>
          </p:cNvSpPr>
          <p:nvPr/>
        </p:nvSpPr>
        <p:spPr bwMode="auto">
          <a:xfrm>
            <a:off x="6211888" y="24939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4525" name="Oval 13"/>
          <p:cNvSpPr>
            <a:spLocks noChangeArrowheads="1"/>
          </p:cNvSpPr>
          <p:nvPr/>
        </p:nvSpPr>
        <p:spPr bwMode="auto">
          <a:xfrm>
            <a:off x="5149850" y="35512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4526" name="Oval 14"/>
          <p:cNvSpPr>
            <a:spLocks noChangeArrowheads="1"/>
          </p:cNvSpPr>
          <p:nvPr/>
        </p:nvSpPr>
        <p:spPr bwMode="auto">
          <a:xfrm>
            <a:off x="7281863" y="35512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4527" name="Oval 15"/>
          <p:cNvSpPr>
            <a:spLocks noChangeArrowheads="1"/>
          </p:cNvSpPr>
          <p:nvPr/>
        </p:nvSpPr>
        <p:spPr bwMode="auto">
          <a:xfrm>
            <a:off x="4495800" y="4679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4528" name="Oval 16"/>
          <p:cNvSpPr>
            <a:spLocks noChangeArrowheads="1"/>
          </p:cNvSpPr>
          <p:nvPr/>
        </p:nvSpPr>
        <p:spPr bwMode="auto">
          <a:xfrm>
            <a:off x="5697538" y="46656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4529" name="Line 17"/>
          <p:cNvSpPr>
            <a:spLocks noChangeShapeType="1"/>
          </p:cNvSpPr>
          <p:nvPr/>
        </p:nvSpPr>
        <p:spPr bwMode="auto">
          <a:xfrm flipH="1">
            <a:off x="5659438" y="3003550"/>
            <a:ext cx="652462" cy="609600"/>
          </a:xfrm>
          <a:prstGeom prst="line">
            <a:avLst/>
          </a:prstGeom>
          <a:noFill/>
          <a:ln w="9525">
            <a:solidFill>
              <a:schemeClr val="tx1"/>
            </a:solidFill>
            <a:round/>
            <a:headEnd/>
            <a:tailEnd/>
          </a:ln>
        </p:spPr>
        <p:txBody>
          <a:bodyPr/>
          <a:lstStyle/>
          <a:p>
            <a:endParaRPr lang="en-IN"/>
          </a:p>
        </p:txBody>
      </p:sp>
      <p:sp>
        <p:nvSpPr>
          <p:cNvPr id="64530" name="Line 18"/>
          <p:cNvSpPr>
            <a:spLocks noChangeShapeType="1"/>
          </p:cNvSpPr>
          <p:nvPr/>
        </p:nvSpPr>
        <p:spPr bwMode="auto">
          <a:xfrm>
            <a:off x="6689725" y="3017838"/>
            <a:ext cx="696913" cy="609600"/>
          </a:xfrm>
          <a:prstGeom prst="line">
            <a:avLst/>
          </a:prstGeom>
          <a:noFill/>
          <a:ln w="9525">
            <a:solidFill>
              <a:schemeClr val="tx1"/>
            </a:solidFill>
            <a:round/>
            <a:headEnd/>
            <a:tailEnd/>
          </a:ln>
        </p:spPr>
        <p:txBody>
          <a:bodyPr/>
          <a:lstStyle/>
          <a:p>
            <a:endParaRPr lang="en-IN"/>
          </a:p>
        </p:txBody>
      </p:sp>
      <p:sp>
        <p:nvSpPr>
          <p:cNvPr id="64531" name="Line 19"/>
          <p:cNvSpPr>
            <a:spLocks noChangeShapeType="1"/>
          </p:cNvSpPr>
          <p:nvPr/>
        </p:nvSpPr>
        <p:spPr bwMode="auto">
          <a:xfrm flipH="1">
            <a:off x="4875213" y="4076700"/>
            <a:ext cx="392112" cy="623888"/>
          </a:xfrm>
          <a:prstGeom prst="line">
            <a:avLst/>
          </a:prstGeom>
          <a:noFill/>
          <a:ln w="9525">
            <a:solidFill>
              <a:schemeClr val="tx1"/>
            </a:solidFill>
            <a:round/>
            <a:headEnd/>
            <a:tailEnd/>
          </a:ln>
        </p:spPr>
        <p:txBody>
          <a:bodyPr/>
          <a:lstStyle/>
          <a:p>
            <a:endParaRPr lang="en-IN"/>
          </a:p>
        </p:txBody>
      </p:sp>
      <p:sp>
        <p:nvSpPr>
          <p:cNvPr id="64532" name="Line 20"/>
          <p:cNvSpPr>
            <a:spLocks noChangeShapeType="1"/>
          </p:cNvSpPr>
          <p:nvPr/>
        </p:nvSpPr>
        <p:spPr bwMode="auto">
          <a:xfrm>
            <a:off x="5599113" y="4078288"/>
            <a:ext cx="304800" cy="577850"/>
          </a:xfrm>
          <a:prstGeom prst="line">
            <a:avLst/>
          </a:prstGeom>
          <a:noFill/>
          <a:ln w="9525">
            <a:solidFill>
              <a:schemeClr val="tx1"/>
            </a:solidFill>
            <a:round/>
            <a:headEnd/>
            <a:tailEnd/>
          </a:ln>
        </p:spPr>
        <p:txBody>
          <a:bodyPr/>
          <a:lstStyle/>
          <a:p>
            <a:endParaRPr lang="en-IN"/>
          </a:p>
        </p:txBody>
      </p:sp>
      <p:sp>
        <p:nvSpPr>
          <p:cNvPr id="199701" name="Oval 21"/>
          <p:cNvSpPr>
            <a:spLocks noChangeArrowheads="1"/>
          </p:cNvSpPr>
          <p:nvPr/>
        </p:nvSpPr>
        <p:spPr bwMode="auto">
          <a:xfrm>
            <a:off x="6831013" y="4668838"/>
            <a:ext cx="609600" cy="581025"/>
          </a:xfrm>
          <a:prstGeom prst="ellipse">
            <a:avLst/>
          </a:prstGeom>
          <a:solidFill>
            <a:schemeClr val="tx2"/>
          </a:solidFill>
          <a:ln w="9525">
            <a:solidFill>
              <a:schemeClr val="tx1"/>
            </a:solidFill>
            <a:round/>
            <a:headEnd/>
            <a:tailEnd/>
          </a:ln>
        </p:spPr>
        <p:txBody>
          <a:bodyPr wrap="none" anchor="ctr"/>
          <a:lstStyle/>
          <a:p>
            <a:pPr algn="ctr"/>
            <a:r>
              <a:rPr lang="en-US" altLang="zh-TW"/>
              <a:t>1</a:t>
            </a:r>
          </a:p>
        </p:txBody>
      </p:sp>
      <p:sp>
        <p:nvSpPr>
          <p:cNvPr id="199702" name="Line 22"/>
          <p:cNvSpPr>
            <a:spLocks noChangeShapeType="1"/>
          </p:cNvSpPr>
          <p:nvPr/>
        </p:nvSpPr>
        <p:spPr bwMode="auto">
          <a:xfrm flipH="1">
            <a:off x="7242175" y="4122738"/>
            <a:ext cx="203200" cy="565150"/>
          </a:xfrm>
          <a:prstGeom prst="line">
            <a:avLst/>
          </a:prstGeom>
          <a:noFill/>
          <a:ln w="9525">
            <a:solidFill>
              <a:schemeClr val="tx1"/>
            </a:solidFill>
            <a:round/>
            <a:headEnd/>
            <a:tailEnd/>
          </a:ln>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701"/>
                                        </p:tgtEl>
                                        <p:attrNameLst>
                                          <p:attrName>style.visibility</p:attrName>
                                        </p:attrNameLst>
                                      </p:cBhvr>
                                      <p:to>
                                        <p:strVal val="visible"/>
                                      </p:to>
                                    </p:set>
                                    <p:animEffect transition="in" filter="blinds(horizontal)">
                                      <p:cBhvr>
                                        <p:cTn id="7" dur="500"/>
                                        <p:tgtEl>
                                          <p:spTgt spid="19970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9702"/>
                                        </p:tgtEl>
                                        <p:attrNameLst>
                                          <p:attrName>style.visibility</p:attrName>
                                        </p:attrNameLst>
                                      </p:cBhvr>
                                      <p:to>
                                        <p:strVal val="visible"/>
                                      </p:to>
                                    </p:set>
                                    <p:animEffect transition="in" filter="blinds(horizontal)">
                                      <p:cBhvr>
                                        <p:cTn id="10" dur="500"/>
                                        <p:tgtEl>
                                          <p:spTgt spid="19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1" grpId="0" animBg="1"/>
      <p:bldP spid="19970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val 2"/>
          <p:cNvSpPr>
            <a:spLocks noChangeArrowheads="1"/>
          </p:cNvSpPr>
          <p:nvPr/>
        </p:nvSpPr>
        <p:spPr bwMode="auto">
          <a:xfrm>
            <a:off x="7485063" y="3551238"/>
            <a:ext cx="609600" cy="581025"/>
          </a:xfrm>
          <a:prstGeom prst="ellipse">
            <a:avLst/>
          </a:prstGeom>
          <a:solidFill>
            <a:schemeClr val="tx2"/>
          </a:solidFill>
          <a:ln w="9525">
            <a:solidFill>
              <a:schemeClr val="tx1"/>
            </a:solidFill>
            <a:round/>
            <a:headEnd/>
            <a:tailEnd/>
          </a:ln>
        </p:spPr>
        <p:txBody>
          <a:bodyPr wrap="none" anchor="ctr"/>
          <a:lstStyle/>
          <a:p>
            <a:pPr algn="ctr"/>
            <a:r>
              <a:rPr lang="en-US" altLang="zh-TW"/>
              <a:t>5</a:t>
            </a:r>
          </a:p>
        </p:txBody>
      </p:sp>
      <p:sp>
        <p:nvSpPr>
          <p:cNvPr id="200707" name="Oval 3"/>
          <p:cNvSpPr>
            <a:spLocks noChangeArrowheads="1"/>
          </p:cNvSpPr>
          <p:nvPr/>
        </p:nvSpPr>
        <p:spPr bwMode="auto">
          <a:xfrm>
            <a:off x="7481888" y="35480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5540" name="Rectangle 4"/>
          <p:cNvSpPr>
            <a:spLocks noGrp="1" noChangeArrowheads="1"/>
          </p:cNvSpPr>
          <p:nvPr>
            <p:ph type="title"/>
          </p:nvPr>
        </p:nvSpPr>
        <p:spPr/>
        <p:txBody>
          <a:bodyPr/>
          <a:lstStyle/>
          <a:p>
            <a:pPr eaLnBrk="1" hangingPunct="1"/>
            <a:r>
              <a:rPr lang="en-US" altLang="zh-TW" sz="4000" smtClean="0"/>
              <a:t>Insertion into a Max Heap (Inserting </a:t>
            </a:r>
            <a:r>
              <a:rPr lang="en-US" altLang="zh-TW" sz="4000" smtClean="0">
                <a:latin typeface="Arial" charset="0"/>
              </a:rPr>
              <a:t>“5”</a:t>
            </a:r>
            <a:r>
              <a:rPr lang="en-US" altLang="zh-TW" sz="4000" smtClean="0"/>
              <a:t>)</a:t>
            </a:r>
          </a:p>
        </p:txBody>
      </p:sp>
      <p:sp>
        <p:nvSpPr>
          <p:cNvPr id="65541" name="Oval 5"/>
          <p:cNvSpPr>
            <a:spLocks noChangeArrowheads="1"/>
          </p:cNvSpPr>
          <p:nvPr/>
        </p:nvSpPr>
        <p:spPr bwMode="auto">
          <a:xfrm>
            <a:off x="2570163" y="24955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5542" name="Oval 6"/>
          <p:cNvSpPr>
            <a:spLocks noChangeArrowheads="1"/>
          </p:cNvSpPr>
          <p:nvPr/>
        </p:nvSpPr>
        <p:spPr bwMode="auto">
          <a:xfrm>
            <a:off x="1508125"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5543" name="Oval 7"/>
          <p:cNvSpPr>
            <a:spLocks noChangeArrowheads="1"/>
          </p:cNvSpPr>
          <p:nvPr/>
        </p:nvSpPr>
        <p:spPr bwMode="auto">
          <a:xfrm>
            <a:off x="3640138"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5544" name="Oval 8"/>
          <p:cNvSpPr>
            <a:spLocks noChangeArrowheads="1"/>
          </p:cNvSpPr>
          <p:nvPr/>
        </p:nvSpPr>
        <p:spPr bwMode="auto">
          <a:xfrm>
            <a:off x="796925" y="46656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5545" name="Oval 9"/>
          <p:cNvSpPr>
            <a:spLocks noChangeArrowheads="1"/>
          </p:cNvSpPr>
          <p:nvPr/>
        </p:nvSpPr>
        <p:spPr bwMode="auto">
          <a:xfrm>
            <a:off x="2055813"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5546" name="Line 10"/>
          <p:cNvSpPr>
            <a:spLocks noChangeShapeType="1"/>
          </p:cNvSpPr>
          <p:nvPr/>
        </p:nvSpPr>
        <p:spPr bwMode="auto">
          <a:xfrm flipH="1">
            <a:off x="2017713" y="3005138"/>
            <a:ext cx="652462" cy="609600"/>
          </a:xfrm>
          <a:prstGeom prst="line">
            <a:avLst/>
          </a:prstGeom>
          <a:noFill/>
          <a:ln w="9525">
            <a:solidFill>
              <a:schemeClr val="tx1"/>
            </a:solidFill>
            <a:round/>
            <a:headEnd/>
            <a:tailEnd/>
          </a:ln>
        </p:spPr>
        <p:txBody>
          <a:bodyPr/>
          <a:lstStyle/>
          <a:p>
            <a:endParaRPr lang="en-IN"/>
          </a:p>
        </p:txBody>
      </p:sp>
      <p:sp>
        <p:nvSpPr>
          <p:cNvPr id="65547" name="Line 11"/>
          <p:cNvSpPr>
            <a:spLocks noChangeShapeType="1"/>
          </p:cNvSpPr>
          <p:nvPr/>
        </p:nvSpPr>
        <p:spPr bwMode="auto">
          <a:xfrm>
            <a:off x="3048000" y="3019425"/>
            <a:ext cx="696913" cy="609600"/>
          </a:xfrm>
          <a:prstGeom prst="line">
            <a:avLst/>
          </a:prstGeom>
          <a:noFill/>
          <a:ln w="9525">
            <a:solidFill>
              <a:schemeClr val="tx1"/>
            </a:solidFill>
            <a:round/>
            <a:headEnd/>
            <a:tailEnd/>
          </a:ln>
        </p:spPr>
        <p:txBody>
          <a:bodyPr/>
          <a:lstStyle/>
          <a:p>
            <a:endParaRPr lang="en-IN"/>
          </a:p>
        </p:txBody>
      </p:sp>
      <p:sp>
        <p:nvSpPr>
          <p:cNvPr id="65548" name="Line 12"/>
          <p:cNvSpPr>
            <a:spLocks noChangeShapeType="1"/>
          </p:cNvSpPr>
          <p:nvPr/>
        </p:nvSpPr>
        <p:spPr bwMode="auto">
          <a:xfrm flipH="1">
            <a:off x="1233488" y="4078288"/>
            <a:ext cx="392112" cy="623887"/>
          </a:xfrm>
          <a:prstGeom prst="line">
            <a:avLst/>
          </a:prstGeom>
          <a:noFill/>
          <a:ln w="9525">
            <a:solidFill>
              <a:schemeClr val="tx1"/>
            </a:solidFill>
            <a:round/>
            <a:headEnd/>
            <a:tailEnd/>
          </a:ln>
        </p:spPr>
        <p:txBody>
          <a:bodyPr/>
          <a:lstStyle/>
          <a:p>
            <a:endParaRPr lang="en-IN"/>
          </a:p>
        </p:txBody>
      </p:sp>
      <p:sp>
        <p:nvSpPr>
          <p:cNvPr id="65549" name="Line 13"/>
          <p:cNvSpPr>
            <a:spLocks noChangeShapeType="1"/>
          </p:cNvSpPr>
          <p:nvPr/>
        </p:nvSpPr>
        <p:spPr bwMode="auto">
          <a:xfrm>
            <a:off x="1957388" y="4079875"/>
            <a:ext cx="304800" cy="577850"/>
          </a:xfrm>
          <a:prstGeom prst="line">
            <a:avLst/>
          </a:prstGeom>
          <a:noFill/>
          <a:ln w="9525">
            <a:solidFill>
              <a:schemeClr val="tx1"/>
            </a:solidFill>
            <a:round/>
            <a:headEnd/>
            <a:tailEnd/>
          </a:ln>
        </p:spPr>
        <p:txBody>
          <a:bodyPr/>
          <a:lstStyle/>
          <a:p>
            <a:endParaRPr lang="en-IN"/>
          </a:p>
        </p:txBody>
      </p:sp>
      <p:sp>
        <p:nvSpPr>
          <p:cNvPr id="65550" name="Oval 14"/>
          <p:cNvSpPr>
            <a:spLocks noChangeArrowheads="1"/>
          </p:cNvSpPr>
          <p:nvPr/>
        </p:nvSpPr>
        <p:spPr bwMode="auto">
          <a:xfrm>
            <a:off x="6415088" y="24939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5551" name="Oval 15"/>
          <p:cNvSpPr>
            <a:spLocks noChangeArrowheads="1"/>
          </p:cNvSpPr>
          <p:nvPr/>
        </p:nvSpPr>
        <p:spPr bwMode="auto">
          <a:xfrm>
            <a:off x="5353050" y="35512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200720" name="Oval 16"/>
          <p:cNvSpPr>
            <a:spLocks noChangeArrowheads="1"/>
          </p:cNvSpPr>
          <p:nvPr/>
        </p:nvSpPr>
        <p:spPr bwMode="auto">
          <a:xfrm>
            <a:off x="7485063" y="3551238"/>
            <a:ext cx="609600" cy="581025"/>
          </a:xfrm>
          <a:prstGeom prst="ellipse">
            <a:avLst/>
          </a:prstGeom>
          <a:solidFill>
            <a:schemeClr val="tx2"/>
          </a:solidFill>
          <a:ln w="9525">
            <a:solidFill>
              <a:schemeClr val="tx1"/>
            </a:solidFill>
            <a:round/>
            <a:headEnd/>
            <a:tailEnd/>
          </a:ln>
        </p:spPr>
        <p:txBody>
          <a:bodyPr wrap="none" anchor="ctr"/>
          <a:lstStyle/>
          <a:p>
            <a:pPr algn="ctr"/>
            <a:r>
              <a:rPr lang="en-US" altLang="zh-TW"/>
              <a:t>5</a:t>
            </a:r>
          </a:p>
        </p:txBody>
      </p:sp>
      <p:sp>
        <p:nvSpPr>
          <p:cNvPr id="65553" name="Oval 17"/>
          <p:cNvSpPr>
            <a:spLocks noChangeArrowheads="1"/>
          </p:cNvSpPr>
          <p:nvPr/>
        </p:nvSpPr>
        <p:spPr bwMode="auto">
          <a:xfrm>
            <a:off x="4699000" y="4679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5554" name="Oval 18"/>
          <p:cNvSpPr>
            <a:spLocks noChangeArrowheads="1"/>
          </p:cNvSpPr>
          <p:nvPr/>
        </p:nvSpPr>
        <p:spPr bwMode="auto">
          <a:xfrm>
            <a:off x="5900738" y="46656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5555" name="Line 19"/>
          <p:cNvSpPr>
            <a:spLocks noChangeShapeType="1"/>
          </p:cNvSpPr>
          <p:nvPr/>
        </p:nvSpPr>
        <p:spPr bwMode="auto">
          <a:xfrm flipH="1">
            <a:off x="5862638" y="3003550"/>
            <a:ext cx="652462" cy="609600"/>
          </a:xfrm>
          <a:prstGeom prst="line">
            <a:avLst/>
          </a:prstGeom>
          <a:noFill/>
          <a:ln w="9525">
            <a:solidFill>
              <a:schemeClr val="tx1"/>
            </a:solidFill>
            <a:round/>
            <a:headEnd/>
            <a:tailEnd/>
          </a:ln>
        </p:spPr>
        <p:txBody>
          <a:bodyPr/>
          <a:lstStyle/>
          <a:p>
            <a:endParaRPr lang="en-IN"/>
          </a:p>
        </p:txBody>
      </p:sp>
      <p:sp>
        <p:nvSpPr>
          <p:cNvPr id="65556" name="Line 20"/>
          <p:cNvSpPr>
            <a:spLocks noChangeShapeType="1"/>
          </p:cNvSpPr>
          <p:nvPr/>
        </p:nvSpPr>
        <p:spPr bwMode="auto">
          <a:xfrm>
            <a:off x="6892925" y="3017838"/>
            <a:ext cx="696913" cy="609600"/>
          </a:xfrm>
          <a:prstGeom prst="line">
            <a:avLst/>
          </a:prstGeom>
          <a:noFill/>
          <a:ln w="9525">
            <a:solidFill>
              <a:schemeClr val="tx1"/>
            </a:solidFill>
            <a:round/>
            <a:headEnd/>
            <a:tailEnd/>
          </a:ln>
        </p:spPr>
        <p:txBody>
          <a:bodyPr/>
          <a:lstStyle/>
          <a:p>
            <a:endParaRPr lang="en-IN"/>
          </a:p>
        </p:txBody>
      </p:sp>
      <p:sp>
        <p:nvSpPr>
          <p:cNvPr id="65557" name="Line 21"/>
          <p:cNvSpPr>
            <a:spLocks noChangeShapeType="1"/>
          </p:cNvSpPr>
          <p:nvPr/>
        </p:nvSpPr>
        <p:spPr bwMode="auto">
          <a:xfrm flipH="1">
            <a:off x="5078413" y="4076700"/>
            <a:ext cx="392112" cy="623888"/>
          </a:xfrm>
          <a:prstGeom prst="line">
            <a:avLst/>
          </a:prstGeom>
          <a:noFill/>
          <a:ln w="9525">
            <a:solidFill>
              <a:schemeClr val="tx1"/>
            </a:solidFill>
            <a:round/>
            <a:headEnd/>
            <a:tailEnd/>
          </a:ln>
        </p:spPr>
        <p:txBody>
          <a:bodyPr/>
          <a:lstStyle/>
          <a:p>
            <a:endParaRPr lang="en-IN"/>
          </a:p>
        </p:txBody>
      </p:sp>
      <p:sp>
        <p:nvSpPr>
          <p:cNvPr id="65558" name="Line 22"/>
          <p:cNvSpPr>
            <a:spLocks noChangeShapeType="1"/>
          </p:cNvSpPr>
          <p:nvPr/>
        </p:nvSpPr>
        <p:spPr bwMode="auto">
          <a:xfrm>
            <a:off x="5802313" y="4078288"/>
            <a:ext cx="304800" cy="577850"/>
          </a:xfrm>
          <a:prstGeom prst="line">
            <a:avLst/>
          </a:prstGeom>
          <a:noFill/>
          <a:ln w="9525">
            <a:solidFill>
              <a:schemeClr val="tx1"/>
            </a:solidFill>
            <a:round/>
            <a:headEnd/>
            <a:tailEnd/>
          </a:ln>
        </p:spPr>
        <p:txBody>
          <a:bodyPr/>
          <a:lstStyle/>
          <a:p>
            <a:endParaRPr lang="en-IN"/>
          </a:p>
        </p:txBody>
      </p:sp>
      <p:sp>
        <p:nvSpPr>
          <p:cNvPr id="200727" name="Oval 23"/>
          <p:cNvSpPr>
            <a:spLocks noChangeArrowheads="1"/>
          </p:cNvSpPr>
          <p:nvPr/>
        </p:nvSpPr>
        <p:spPr bwMode="auto">
          <a:xfrm>
            <a:off x="7034213" y="46688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200728" name="Line 24"/>
          <p:cNvSpPr>
            <a:spLocks noChangeShapeType="1"/>
          </p:cNvSpPr>
          <p:nvPr/>
        </p:nvSpPr>
        <p:spPr bwMode="auto">
          <a:xfrm flipH="1">
            <a:off x="7445375" y="4122738"/>
            <a:ext cx="203200" cy="565150"/>
          </a:xfrm>
          <a:prstGeom prst="line">
            <a:avLst/>
          </a:prstGeom>
          <a:noFill/>
          <a:ln w="9525">
            <a:solidFill>
              <a:schemeClr val="tx1"/>
            </a:solidFill>
            <a:round/>
            <a:headEnd/>
            <a:tailEnd/>
          </a:ln>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00707"/>
                                        </p:tgtEl>
                                      </p:cBhvr>
                                    </p:animEffect>
                                    <p:set>
                                      <p:cBhvr>
                                        <p:cTn id="7" dur="1" fill="hold">
                                          <p:stCondLst>
                                            <p:cond delay="499"/>
                                          </p:stCondLst>
                                        </p:cTn>
                                        <p:tgtEl>
                                          <p:spTgt spid="200707"/>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200727"/>
                                        </p:tgtEl>
                                        <p:attrNameLst>
                                          <p:attrName>style.visibility</p:attrName>
                                        </p:attrNameLst>
                                      </p:cBhvr>
                                      <p:to>
                                        <p:strVal val="visible"/>
                                      </p:to>
                                    </p:set>
                                    <p:animEffect transition="in" filter="blinds(horizontal)">
                                      <p:cBhvr>
                                        <p:cTn id="10" dur="500"/>
                                        <p:tgtEl>
                                          <p:spTgt spid="2007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0720"/>
                                        </p:tgtEl>
                                        <p:attrNameLst>
                                          <p:attrName>style.visibility</p:attrName>
                                        </p:attrNameLst>
                                      </p:cBhvr>
                                      <p:to>
                                        <p:strVal val="visible"/>
                                      </p:to>
                                    </p:set>
                                    <p:animEffect transition="in" filter="blinds(horizontal)">
                                      <p:cBhvr>
                                        <p:cTn id="15" dur="500"/>
                                        <p:tgtEl>
                                          <p:spTgt spid="2007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0728"/>
                                        </p:tgtEl>
                                        <p:attrNameLst>
                                          <p:attrName>style.visibility</p:attrName>
                                        </p:attrNameLst>
                                      </p:cBhvr>
                                      <p:to>
                                        <p:strVal val="visible"/>
                                      </p:to>
                                    </p:set>
                                    <p:animEffect transition="in" filter="blinds(horizontal)">
                                      <p:cBhvr>
                                        <p:cTn id="18" dur="500"/>
                                        <p:tgtEl>
                                          <p:spTgt spid="20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nimBg="1"/>
      <p:bldP spid="200720" grpId="0" animBg="1"/>
      <p:bldP spid="200727" grpId="0" animBg="1"/>
      <p:bldP spid="20072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Oval 2"/>
          <p:cNvSpPr>
            <a:spLocks noChangeArrowheads="1"/>
          </p:cNvSpPr>
          <p:nvPr/>
        </p:nvSpPr>
        <p:spPr bwMode="auto">
          <a:xfrm>
            <a:off x="7481888" y="35480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201731" name="Oval 3"/>
          <p:cNvSpPr>
            <a:spLocks noChangeArrowheads="1"/>
          </p:cNvSpPr>
          <p:nvPr/>
        </p:nvSpPr>
        <p:spPr bwMode="auto">
          <a:xfrm>
            <a:off x="7481888" y="35496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6564" name="Oval 4"/>
          <p:cNvSpPr>
            <a:spLocks noChangeArrowheads="1"/>
          </p:cNvSpPr>
          <p:nvPr/>
        </p:nvSpPr>
        <p:spPr bwMode="auto">
          <a:xfrm>
            <a:off x="6415088" y="2493963"/>
            <a:ext cx="609600" cy="581025"/>
          </a:xfrm>
          <a:prstGeom prst="ellipse">
            <a:avLst/>
          </a:prstGeom>
          <a:solidFill>
            <a:schemeClr val="tx2"/>
          </a:solidFill>
          <a:ln w="9525">
            <a:solidFill>
              <a:schemeClr val="tx1"/>
            </a:solidFill>
            <a:round/>
            <a:headEnd/>
            <a:tailEnd/>
          </a:ln>
        </p:spPr>
        <p:txBody>
          <a:bodyPr wrap="none" anchor="ctr"/>
          <a:lstStyle/>
          <a:p>
            <a:pPr algn="ctr"/>
            <a:r>
              <a:rPr lang="en-US" altLang="zh-TW"/>
              <a:t>21</a:t>
            </a:r>
          </a:p>
        </p:txBody>
      </p:sp>
      <p:sp>
        <p:nvSpPr>
          <p:cNvPr id="201733" name="Oval 5"/>
          <p:cNvSpPr>
            <a:spLocks noChangeArrowheads="1"/>
          </p:cNvSpPr>
          <p:nvPr/>
        </p:nvSpPr>
        <p:spPr bwMode="auto">
          <a:xfrm>
            <a:off x="6411913" y="249078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6566" name="Rectangle 6"/>
          <p:cNvSpPr>
            <a:spLocks noGrp="1" noChangeArrowheads="1"/>
          </p:cNvSpPr>
          <p:nvPr>
            <p:ph type="title"/>
          </p:nvPr>
        </p:nvSpPr>
        <p:spPr/>
        <p:txBody>
          <a:bodyPr/>
          <a:lstStyle/>
          <a:p>
            <a:pPr eaLnBrk="1" hangingPunct="1"/>
            <a:r>
              <a:rPr lang="en-US" altLang="zh-TW" sz="4000" smtClean="0"/>
              <a:t>Insertion into a Max Heap (Inserting </a:t>
            </a:r>
            <a:r>
              <a:rPr lang="en-US" altLang="zh-TW" sz="4000" smtClean="0">
                <a:latin typeface="Arial" charset="0"/>
              </a:rPr>
              <a:t>“21”</a:t>
            </a:r>
            <a:r>
              <a:rPr lang="en-US" altLang="zh-TW" sz="4000" smtClean="0"/>
              <a:t>)</a:t>
            </a:r>
          </a:p>
        </p:txBody>
      </p:sp>
      <p:sp>
        <p:nvSpPr>
          <p:cNvPr id="66567" name="Oval 7"/>
          <p:cNvSpPr>
            <a:spLocks noChangeArrowheads="1"/>
          </p:cNvSpPr>
          <p:nvPr/>
        </p:nvSpPr>
        <p:spPr bwMode="auto">
          <a:xfrm>
            <a:off x="2570163" y="24955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6568" name="Oval 8"/>
          <p:cNvSpPr>
            <a:spLocks noChangeArrowheads="1"/>
          </p:cNvSpPr>
          <p:nvPr/>
        </p:nvSpPr>
        <p:spPr bwMode="auto">
          <a:xfrm>
            <a:off x="1508125"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6569" name="Oval 9"/>
          <p:cNvSpPr>
            <a:spLocks noChangeArrowheads="1"/>
          </p:cNvSpPr>
          <p:nvPr/>
        </p:nvSpPr>
        <p:spPr bwMode="auto">
          <a:xfrm>
            <a:off x="3640138" y="35528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6570" name="Oval 10"/>
          <p:cNvSpPr>
            <a:spLocks noChangeArrowheads="1"/>
          </p:cNvSpPr>
          <p:nvPr/>
        </p:nvSpPr>
        <p:spPr bwMode="auto">
          <a:xfrm>
            <a:off x="796925" y="46656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6571" name="Oval 11"/>
          <p:cNvSpPr>
            <a:spLocks noChangeArrowheads="1"/>
          </p:cNvSpPr>
          <p:nvPr/>
        </p:nvSpPr>
        <p:spPr bwMode="auto">
          <a:xfrm>
            <a:off x="2055813" y="4667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6572" name="Line 12"/>
          <p:cNvSpPr>
            <a:spLocks noChangeShapeType="1"/>
          </p:cNvSpPr>
          <p:nvPr/>
        </p:nvSpPr>
        <p:spPr bwMode="auto">
          <a:xfrm flipH="1">
            <a:off x="2017713" y="3005138"/>
            <a:ext cx="652462" cy="609600"/>
          </a:xfrm>
          <a:prstGeom prst="line">
            <a:avLst/>
          </a:prstGeom>
          <a:noFill/>
          <a:ln w="9525">
            <a:solidFill>
              <a:schemeClr val="tx1"/>
            </a:solidFill>
            <a:round/>
            <a:headEnd/>
            <a:tailEnd/>
          </a:ln>
        </p:spPr>
        <p:txBody>
          <a:bodyPr/>
          <a:lstStyle/>
          <a:p>
            <a:endParaRPr lang="en-IN"/>
          </a:p>
        </p:txBody>
      </p:sp>
      <p:sp>
        <p:nvSpPr>
          <p:cNvPr id="66573" name="Line 13"/>
          <p:cNvSpPr>
            <a:spLocks noChangeShapeType="1"/>
          </p:cNvSpPr>
          <p:nvPr/>
        </p:nvSpPr>
        <p:spPr bwMode="auto">
          <a:xfrm>
            <a:off x="3048000" y="3019425"/>
            <a:ext cx="696913" cy="609600"/>
          </a:xfrm>
          <a:prstGeom prst="line">
            <a:avLst/>
          </a:prstGeom>
          <a:noFill/>
          <a:ln w="9525">
            <a:solidFill>
              <a:schemeClr val="tx1"/>
            </a:solidFill>
            <a:round/>
            <a:headEnd/>
            <a:tailEnd/>
          </a:ln>
        </p:spPr>
        <p:txBody>
          <a:bodyPr/>
          <a:lstStyle/>
          <a:p>
            <a:endParaRPr lang="en-IN"/>
          </a:p>
        </p:txBody>
      </p:sp>
      <p:sp>
        <p:nvSpPr>
          <p:cNvPr id="66574" name="Line 14"/>
          <p:cNvSpPr>
            <a:spLocks noChangeShapeType="1"/>
          </p:cNvSpPr>
          <p:nvPr/>
        </p:nvSpPr>
        <p:spPr bwMode="auto">
          <a:xfrm flipH="1">
            <a:off x="1233488" y="4078288"/>
            <a:ext cx="392112" cy="623887"/>
          </a:xfrm>
          <a:prstGeom prst="line">
            <a:avLst/>
          </a:prstGeom>
          <a:noFill/>
          <a:ln w="9525">
            <a:solidFill>
              <a:schemeClr val="tx1"/>
            </a:solidFill>
            <a:round/>
            <a:headEnd/>
            <a:tailEnd/>
          </a:ln>
        </p:spPr>
        <p:txBody>
          <a:bodyPr/>
          <a:lstStyle/>
          <a:p>
            <a:endParaRPr lang="en-IN"/>
          </a:p>
        </p:txBody>
      </p:sp>
      <p:sp>
        <p:nvSpPr>
          <p:cNvPr id="66575" name="Line 15"/>
          <p:cNvSpPr>
            <a:spLocks noChangeShapeType="1"/>
          </p:cNvSpPr>
          <p:nvPr/>
        </p:nvSpPr>
        <p:spPr bwMode="auto">
          <a:xfrm>
            <a:off x="1957388" y="4079875"/>
            <a:ext cx="304800" cy="577850"/>
          </a:xfrm>
          <a:prstGeom prst="line">
            <a:avLst/>
          </a:prstGeom>
          <a:noFill/>
          <a:ln w="9525">
            <a:solidFill>
              <a:schemeClr val="tx1"/>
            </a:solidFill>
            <a:round/>
            <a:headEnd/>
            <a:tailEnd/>
          </a:ln>
        </p:spPr>
        <p:txBody>
          <a:bodyPr/>
          <a:lstStyle/>
          <a:p>
            <a:endParaRPr lang="en-IN"/>
          </a:p>
        </p:txBody>
      </p:sp>
      <p:sp>
        <p:nvSpPr>
          <p:cNvPr id="66576" name="Oval 16"/>
          <p:cNvSpPr>
            <a:spLocks noChangeArrowheads="1"/>
          </p:cNvSpPr>
          <p:nvPr/>
        </p:nvSpPr>
        <p:spPr bwMode="auto">
          <a:xfrm>
            <a:off x="5353050" y="35512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6577" name="Oval 17"/>
          <p:cNvSpPr>
            <a:spLocks noChangeArrowheads="1"/>
          </p:cNvSpPr>
          <p:nvPr/>
        </p:nvSpPr>
        <p:spPr bwMode="auto">
          <a:xfrm>
            <a:off x="4699000" y="4679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6578" name="Oval 18"/>
          <p:cNvSpPr>
            <a:spLocks noChangeArrowheads="1"/>
          </p:cNvSpPr>
          <p:nvPr/>
        </p:nvSpPr>
        <p:spPr bwMode="auto">
          <a:xfrm>
            <a:off x="5900738" y="466566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6579" name="Line 19"/>
          <p:cNvSpPr>
            <a:spLocks noChangeShapeType="1"/>
          </p:cNvSpPr>
          <p:nvPr/>
        </p:nvSpPr>
        <p:spPr bwMode="auto">
          <a:xfrm flipH="1">
            <a:off x="5862638" y="3003550"/>
            <a:ext cx="652462" cy="609600"/>
          </a:xfrm>
          <a:prstGeom prst="line">
            <a:avLst/>
          </a:prstGeom>
          <a:noFill/>
          <a:ln w="9525">
            <a:solidFill>
              <a:schemeClr val="tx1"/>
            </a:solidFill>
            <a:round/>
            <a:headEnd/>
            <a:tailEnd/>
          </a:ln>
        </p:spPr>
        <p:txBody>
          <a:bodyPr/>
          <a:lstStyle/>
          <a:p>
            <a:endParaRPr lang="en-IN"/>
          </a:p>
        </p:txBody>
      </p:sp>
      <p:sp>
        <p:nvSpPr>
          <p:cNvPr id="66580" name="Line 20"/>
          <p:cNvSpPr>
            <a:spLocks noChangeShapeType="1"/>
          </p:cNvSpPr>
          <p:nvPr/>
        </p:nvSpPr>
        <p:spPr bwMode="auto">
          <a:xfrm>
            <a:off x="6892925" y="3017838"/>
            <a:ext cx="696913" cy="609600"/>
          </a:xfrm>
          <a:prstGeom prst="line">
            <a:avLst/>
          </a:prstGeom>
          <a:noFill/>
          <a:ln w="9525">
            <a:solidFill>
              <a:schemeClr val="tx1"/>
            </a:solidFill>
            <a:round/>
            <a:headEnd/>
            <a:tailEnd/>
          </a:ln>
        </p:spPr>
        <p:txBody>
          <a:bodyPr/>
          <a:lstStyle/>
          <a:p>
            <a:endParaRPr lang="en-IN"/>
          </a:p>
        </p:txBody>
      </p:sp>
      <p:sp>
        <p:nvSpPr>
          <p:cNvPr id="66581" name="Line 21"/>
          <p:cNvSpPr>
            <a:spLocks noChangeShapeType="1"/>
          </p:cNvSpPr>
          <p:nvPr/>
        </p:nvSpPr>
        <p:spPr bwMode="auto">
          <a:xfrm flipH="1">
            <a:off x="5078413" y="4076700"/>
            <a:ext cx="392112" cy="623888"/>
          </a:xfrm>
          <a:prstGeom prst="line">
            <a:avLst/>
          </a:prstGeom>
          <a:noFill/>
          <a:ln w="9525">
            <a:solidFill>
              <a:schemeClr val="tx1"/>
            </a:solidFill>
            <a:round/>
            <a:headEnd/>
            <a:tailEnd/>
          </a:ln>
        </p:spPr>
        <p:txBody>
          <a:bodyPr/>
          <a:lstStyle/>
          <a:p>
            <a:endParaRPr lang="en-IN"/>
          </a:p>
        </p:txBody>
      </p:sp>
      <p:sp>
        <p:nvSpPr>
          <p:cNvPr id="66582" name="Line 22"/>
          <p:cNvSpPr>
            <a:spLocks noChangeShapeType="1"/>
          </p:cNvSpPr>
          <p:nvPr/>
        </p:nvSpPr>
        <p:spPr bwMode="auto">
          <a:xfrm>
            <a:off x="5802313" y="4078288"/>
            <a:ext cx="304800" cy="577850"/>
          </a:xfrm>
          <a:prstGeom prst="line">
            <a:avLst/>
          </a:prstGeom>
          <a:noFill/>
          <a:ln w="9525">
            <a:solidFill>
              <a:schemeClr val="tx1"/>
            </a:solidFill>
            <a:round/>
            <a:headEnd/>
            <a:tailEnd/>
          </a:ln>
        </p:spPr>
        <p:txBody>
          <a:bodyPr/>
          <a:lstStyle/>
          <a:p>
            <a:endParaRPr lang="en-IN"/>
          </a:p>
        </p:txBody>
      </p:sp>
      <p:sp>
        <p:nvSpPr>
          <p:cNvPr id="201751" name="Oval 23"/>
          <p:cNvSpPr>
            <a:spLocks noChangeArrowheads="1"/>
          </p:cNvSpPr>
          <p:nvPr/>
        </p:nvSpPr>
        <p:spPr bwMode="auto">
          <a:xfrm>
            <a:off x="7034213" y="46688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201752" name="Line 24"/>
          <p:cNvSpPr>
            <a:spLocks noChangeShapeType="1"/>
          </p:cNvSpPr>
          <p:nvPr/>
        </p:nvSpPr>
        <p:spPr bwMode="auto">
          <a:xfrm flipH="1">
            <a:off x="7445375" y="4122738"/>
            <a:ext cx="203200" cy="565150"/>
          </a:xfrm>
          <a:prstGeom prst="line">
            <a:avLst/>
          </a:prstGeom>
          <a:noFill/>
          <a:ln w="9525">
            <a:solidFill>
              <a:schemeClr val="tx1"/>
            </a:solidFill>
            <a:round/>
            <a:headEnd/>
            <a:tailEnd/>
          </a:ln>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blinds(horizontal)">
                                      <p:cBhvr>
                                        <p:cTn id="7" dur="500"/>
                                        <p:tgtEl>
                                          <p:spTgt spid="2017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752"/>
                                        </p:tgtEl>
                                        <p:attrNameLst>
                                          <p:attrName>style.visibility</p:attrName>
                                        </p:attrNameLst>
                                      </p:cBhvr>
                                      <p:to>
                                        <p:strVal val="visible"/>
                                      </p:to>
                                    </p:set>
                                    <p:animEffect transition="in" filter="blinds(horizontal)">
                                      <p:cBhvr>
                                        <p:cTn id="10" dur="500"/>
                                        <p:tgtEl>
                                          <p:spTgt spid="20175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1751"/>
                                        </p:tgtEl>
                                        <p:attrNameLst>
                                          <p:attrName>style.visibility</p:attrName>
                                        </p:attrNameLst>
                                      </p:cBhvr>
                                      <p:to>
                                        <p:strVal val="visible"/>
                                      </p:to>
                                    </p:set>
                                    <p:animEffect transition="in" filter="blinds(horizontal)">
                                      <p:cBhvr>
                                        <p:cTn id="13" dur="500"/>
                                        <p:tgtEl>
                                          <p:spTgt spid="201751"/>
                                        </p:tgtEl>
                                      </p:cBhvr>
                                    </p:animEffect>
                                  </p:childTnLst>
                                </p:cTn>
                              </p:par>
                              <p:par>
                                <p:cTn id="14" presetID="3" presetClass="exit" presetSubtype="10" fill="hold" grpId="0" nodeType="withEffect">
                                  <p:stCondLst>
                                    <p:cond delay="0"/>
                                  </p:stCondLst>
                                  <p:childTnLst>
                                    <p:animEffect transition="out" filter="blinds(horizontal)">
                                      <p:cBhvr>
                                        <p:cTn id="15" dur="500"/>
                                        <p:tgtEl>
                                          <p:spTgt spid="201733"/>
                                        </p:tgtEl>
                                      </p:cBhvr>
                                    </p:animEffect>
                                    <p:set>
                                      <p:cBhvr>
                                        <p:cTn id="16" dur="1" fill="hold">
                                          <p:stCondLst>
                                            <p:cond delay="499"/>
                                          </p:stCondLst>
                                        </p:cTn>
                                        <p:tgtEl>
                                          <p:spTgt spid="201733"/>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201731"/>
                                        </p:tgtEl>
                                      </p:cBhvr>
                                    </p:animEffect>
                                    <p:set>
                                      <p:cBhvr>
                                        <p:cTn id="19" dur="1" fill="hold">
                                          <p:stCondLst>
                                            <p:cond delay="499"/>
                                          </p:stCondLst>
                                        </p:cTn>
                                        <p:tgtEl>
                                          <p:spTgt spid="2017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1" grpId="0" animBg="1"/>
      <p:bldP spid="201733" grpId="0" animBg="1"/>
      <p:bldP spid="201751" grpId="0" animBg="1"/>
      <p:bldP spid="201752"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506413" y="4881563"/>
            <a:ext cx="2100262" cy="1131887"/>
          </a:xfrm>
          <a:prstGeom prst="rect">
            <a:avLst/>
          </a:prstGeom>
          <a:solidFill>
            <a:srgbClr val="FFFFFF"/>
          </a:solidFill>
          <a:ln w="9525">
            <a:noFill/>
            <a:miter lim="800000"/>
            <a:headEnd/>
            <a:tailEnd/>
          </a:ln>
        </p:spPr>
        <p:txBody>
          <a:bodyPr wrap="none" anchor="ctr"/>
          <a:lstStyle/>
          <a:p>
            <a:endParaRPr lang="en-IN"/>
          </a:p>
        </p:txBody>
      </p:sp>
      <p:sp>
        <p:nvSpPr>
          <p:cNvPr id="67587" name="Rectangle 2"/>
          <p:cNvSpPr>
            <a:spLocks noGrp="1" noChangeArrowheads="1"/>
          </p:cNvSpPr>
          <p:nvPr>
            <p:ph type="title"/>
          </p:nvPr>
        </p:nvSpPr>
        <p:spPr/>
        <p:txBody>
          <a:bodyPr/>
          <a:lstStyle/>
          <a:p>
            <a:pPr eaLnBrk="1" hangingPunct="1"/>
            <a:r>
              <a:rPr lang="en-US" altLang="zh-TW" sz="4000" smtClean="0"/>
              <a:t>Deletion from a Max Heap</a:t>
            </a:r>
          </a:p>
        </p:txBody>
      </p:sp>
      <p:sp>
        <p:nvSpPr>
          <p:cNvPr id="67588" name="Rectangle 3"/>
          <p:cNvSpPr>
            <a:spLocks noGrp="1" noChangeArrowheads="1"/>
          </p:cNvSpPr>
          <p:nvPr>
            <p:ph type="body" idx="1"/>
          </p:nvPr>
        </p:nvSpPr>
        <p:spPr>
          <a:xfrm>
            <a:off x="685800" y="1901825"/>
            <a:ext cx="7696200" cy="4578350"/>
          </a:xfrm>
        </p:spPr>
        <p:txBody>
          <a:bodyPr/>
          <a:lstStyle/>
          <a:p>
            <a:pPr eaLnBrk="1" hangingPunct="1">
              <a:lnSpc>
                <a:spcPct val="80000"/>
              </a:lnSpc>
              <a:buFontTx/>
              <a:buNone/>
            </a:pPr>
            <a:r>
              <a:rPr lang="en-US" altLang="zh-TW" sz="1400" b="1" smtClean="0">
                <a:latin typeface="Arial" charset="0"/>
              </a:rPr>
              <a:t>template</a:t>
            </a:r>
            <a:r>
              <a:rPr lang="en-US" altLang="zh-TW" sz="1400" smtClean="0">
                <a:latin typeface="Arial" charset="0"/>
              </a:rPr>
              <a:t> &lt;</a:t>
            </a:r>
            <a:r>
              <a:rPr lang="en-US" altLang="zh-TW" sz="1400" b="1" smtClean="0">
                <a:latin typeface="Arial" charset="0"/>
              </a:rPr>
              <a:t>class</a:t>
            </a:r>
            <a:r>
              <a:rPr lang="en-US" altLang="zh-TW" sz="1400" smtClean="0">
                <a:latin typeface="Arial" charset="0"/>
              </a:rPr>
              <a:t> Type&gt;</a:t>
            </a:r>
          </a:p>
          <a:p>
            <a:pPr eaLnBrk="1" hangingPunct="1">
              <a:lnSpc>
                <a:spcPct val="80000"/>
              </a:lnSpc>
              <a:buFontTx/>
              <a:buNone/>
            </a:pPr>
            <a:r>
              <a:rPr lang="en-US" altLang="zh-TW" sz="1400" b="1" smtClean="0">
                <a:latin typeface="Arial" charset="0"/>
              </a:rPr>
              <a:t>void</a:t>
            </a:r>
            <a:r>
              <a:rPr lang="en-US" altLang="zh-TW" sz="1400" smtClean="0">
                <a:latin typeface="Arial" charset="0"/>
              </a:rPr>
              <a:t> MaxHeap &lt;Type&gt;::DeleteMax()</a:t>
            </a:r>
          </a:p>
          <a:p>
            <a:pPr eaLnBrk="1" hangingPunct="1">
              <a:lnSpc>
                <a:spcPct val="80000"/>
              </a:lnSpc>
              <a:buFontTx/>
              <a:buNone/>
            </a:pPr>
            <a:r>
              <a:rPr lang="en-US" altLang="zh-TW" sz="1400" smtClean="0">
                <a:latin typeface="Arial" charset="0"/>
              </a:rPr>
              <a:t>{  // Delete from the max heap</a:t>
            </a:r>
          </a:p>
          <a:p>
            <a:pPr eaLnBrk="1" hangingPunct="1">
              <a:lnSpc>
                <a:spcPct val="80000"/>
              </a:lnSpc>
              <a:buFontTx/>
              <a:buNone/>
            </a:pPr>
            <a:r>
              <a:rPr lang="en-US" altLang="zh-TW" sz="1400" smtClean="0">
                <a:latin typeface="Arial" charset="0"/>
              </a:rPr>
              <a:t>	</a:t>
            </a:r>
            <a:r>
              <a:rPr lang="en-US" altLang="zh-TW" sz="1400" b="1" smtClean="0">
                <a:latin typeface="Arial" charset="0"/>
              </a:rPr>
              <a:t>if</a:t>
            </a:r>
            <a:r>
              <a:rPr lang="en-US" altLang="zh-TW" sz="1400" smtClean="0">
                <a:latin typeface="Arial" charset="0"/>
              </a:rPr>
              <a:t> (!n)   </a:t>
            </a:r>
            <a:r>
              <a:rPr lang="en-US" altLang="zh-TW" sz="1400" b="1" smtClean="0">
                <a:latin typeface="Arial" charset="0"/>
              </a:rPr>
              <a:t>{ HeapEmpty() ; return 0; }</a:t>
            </a:r>
            <a:endParaRPr lang="en-US" altLang="zh-TW" sz="1400" smtClean="0">
              <a:latin typeface="Arial" charset="0"/>
            </a:endParaRPr>
          </a:p>
          <a:p>
            <a:pPr eaLnBrk="1" hangingPunct="1">
              <a:lnSpc>
                <a:spcPct val="80000"/>
              </a:lnSpc>
              <a:buFontTx/>
              <a:buNone/>
            </a:pPr>
            <a:r>
              <a:rPr lang="en-US" altLang="zh-TW" sz="1400" smtClean="0">
                <a:latin typeface="Arial" charset="0"/>
              </a:rPr>
              <a:t>	</a:t>
            </a:r>
          </a:p>
          <a:p>
            <a:pPr eaLnBrk="1" hangingPunct="1">
              <a:lnSpc>
                <a:spcPct val="80000"/>
              </a:lnSpc>
              <a:buFontTx/>
              <a:buNone/>
            </a:pPr>
            <a:r>
              <a:rPr lang="en-US" altLang="zh-TW" sz="1400" smtClean="0">
                <a:latin typeface="Arial" charset="0"/>
              </a:rPr>
              <a:t>	 Type  x = heap[1];</a:t>
            </a:r>
          </a:p>
          <a:p>
            <a:pPr eaLnBrk="1" hangingPunct="1">
              <a:lnSpc>
                <a:spcPct val="80000"/>
              </a:lnSpc>
              <a:buFontTx/>
              <a:buNone/>
            </a:pPr>
            <a:r>
              <a:rPr lang="en-US" altLang="zh-TW" sz="1400" smtClean="0">
                <a:latin typeface="Arial" charset="0"/>
              </a:rPr>
              <a:t>	</a:t>
            </a:r>
          </a:p>
          <a:p>
            <a:pPr eaLnBrk="1" hangingPunct="1">
              <a:lnSpc>
                <a:spcPct val="80000"/>
              </a:lnSpc>
              <a:buFontTx/>
              <a:buNone/>
            </a:pPr>
            <a:r>
              <a:rPr lang="en-US" altLang="zh-TW" sz="1400" smtClean="0">
                <a:latin typeface="Arial" charset="0"/>
              </a:rPr>
              <a:t>	Type lastE = heap[n--]; // remove last element</a:t>
            </a:r>
          </a:p>
          <a:p>
            <a:pPr eaLnBrk="1" hangingPunct="1">
              <a:lnSpc>
                <a:spcPct val="80000"/>
              </a:lnSpc>
              <a:buFontTx/>
              <a:buNone/>
            </a:pPr>
            <a:endParaRPr lang="en-US" altLang="zh-TW" sz="1400" smtClean="0">
              <a:latin typeface="Arial" charset="0"/>
            </a:endParaRPr>
          </a:p>
          <a:p>
            <a:pPr eaLnBrk="1" hangingPunct="1">
              <a:lnSpc>
                <a:spcPct val="80000"/>
              </a:lnSpc>
              <a:buFontTx/>
              <a:buNone/>
            </a:pPr>
            <a:r>
              <a:rPr lang="en-US" altLang="zh-TW" sz="1400" smtClean="0">
                <a:latin typeface="Arial" charset="0"/>
              </a:rPr>
              <a:t>	for(int i=1,j=2;j&lt;=n;)</a:t>
            </a:r>
          </a:p>
          <a:p>
            <a:pPr eaLnBrk="1" hangingPunct="1">
              <a:lnSpc>
                <a:spcPct val="80000"/>
              </a:lnSpc>
              <a:buFontTx/>
              <a:buNone/>
            </a:pPr>
            <a:r>
              <a:rPr lang="en-US" altLang="zh-TW" sz="1400" smtClean="0">
                <a:latin typeface="Arial" charset="0"/>
              </a:rPr>
              <a:t>	{</a:t>
            </a:r>
          </a:p>
          <a:p>
            <a:pPr eaLnBrk="1" hangingPunct="1">
              <a:lnSpc>
                <a:spcPct val="80000"/>
              </a:lnSpc>
              <a:buFontTx/>
              <a:buNone/>
            </a:pPr>
            <a:r>
              <a:rPr lang="en-US" altLang="zh-TW" sz="1400" smtClean="0">
                <a:latin typeface="Arial" charset="0"/>
              </a:rPr>
              <a:t>		if (j&lt;n) </a:t>
            </a:r>
          </a:p>
          <a:p>
            <a:pPr eaLnBrk="1" hangingPunct="1">
              <a:lnSpc>
                <a:spcPct val="80000"/>
              </a:lnSpc>
              <a:buFontTx/>
              <a:buNone/>
            </a:pPr>
            <a:r>
              <a:rPr lang="en-US" altLang="zh-TW" sz="1400" smtClean="0">
                <a:latin typeface="Arial" charset="0"/>
              </a:rPr>
              <a:t>		     if (heap[j]&lt;heap[j+1]  j++; // j points to larger child</a:t>
            </a:r>
          </a:p>
          <a:p>
            <a:pPr eaLnBrk="1" hangingPunct="1">
              <a:lnSpc>
                <a:spcPct val="80000"/>
              </a:lnSpc>
              <a:buFontTx/>
              <a:buNone/>
            </a:pPr>
            <a:r>
              <a:rPr lang="en-US" altLang="zh-TW" sz="1400" smtClean="0">
                <a:latin typeface="Arial" charset="0"/>
              </a:rPr>
              <a:t>		if lastE&gt;=heap[j]) break;</a:t>
            </a:r>
          </a:p>
          <a:p>
            <a:pPr eaLnBrk="1" hangingPunct="1">
              <a:lnSpc>
                <a:spcPct val="80000"/>
              </a:lnSpc>
              <a:buFontTx/>
              <a:buNone/>
            </a:pPr>
            <a:r>
              <a:rPr lang="en-US" altLang="zh-TW" sz="1400" smtClean="0">
                <a:latin typeface="Arial" charset="0"/>
              </a:rPr>
              <a:t>		heap[i]=heap[j]; /move larger child up</a:t>
            </a:r>
          </a:p>
          <a:p>
            <a:pPr eaLnBrk="1" hangingPunct="1">
              <a:lnSpc>
                <a:spcPct val="80000"/>
              </a:lnSpc>
              <a:buFontTx/>
              <a:buNone/>
            </a:pPr>
            <a:r>
              <a:rPr lang="en-US" altLang="zh-TW" sz="1400" smtClean="0">
                <a:latin typeface="Arial" charset="0"/>
              </a:rPr>
              <a:t>		i=j; j*=2; //move I and j down</a:t>
            </a:r>
          </a:p>
          <a:p>
            <a:pPr eaLnBrk="1" hangingPunct="1">
              <a:lnSpc>
                <a:spcPct val="80000"/>
              </a:lnSpc>
              <a:buFontTx/>
              <a:buNone/>
            </a:pPr>
            <a:r>
              <a:rPr lang="en-US" altLang="zh-TW" sz="1400" smtClean="0">
                <a:latin typeface="Arial" charset="0"/>
              </a:rPr>
              <a:t>	}</a:t>
            </a:r>
          </a:p>
          <a:p>
            <a:pPr eaLnBrk="1" hangingPunct="1">
              <a:lnSpc>
                <a:spcPct val="80000"/>
              </a:lnSpc>
              <a:buFontTx/>
              <a:buNone/>
            </a:pPr>
            <a:r>
              <a:rPr lang="en-US" altLang="zh-TW" sz="1400" smtClean="0">
                <a:latin typeface="Arial" charset="0"/>
              </a:rPr>
              <a:t>	heap[i] = lastE;</a:t>
            </a:r>
          </a:p>
          <a:p>
            <a:pPr eaLnBrk="1" hangingPunct="1">
              <a:lnSpc>
                <a:spcPct val="80000"/>
              </a:lnSpc>
              <a:buFontTx/>
              <a:buNone/>
            </a:pPr>
            <a:r>
              <a:rPr lang="en-US" altLang="zh-TW" sz="1400" smtClean="0">
                <a:latin typeface="Arial" charset="0"/>
              </a:rPr>
              <a:t>	return x;</a:t>
            </a:r>
          </a:p>
          <a:p>
            <a:pPr eaLnBrk="1" hangingPunct="1">
              <a:lnSpc>
                <a:spcPct val="80000"/>
              </a:lnSpc>
              <a:buFontTx/>
              <a:buNone/>
            </a:pPr>
            <a:r>
              <a:rPr lang="en-US" altLang="zh-TW" sz="1400" smtClean="0">
                <a:latin typeface="Arial" charset="0"/>
              </a:rPr>
              <a:t>}</a:t>
            </a:r>
          </a:p>
          <a:p>
            <a:pPr eaLnBrk="1" hangingPunct="1">
              <a:lnSpc>
                <a:spcPct val="80000"/>
              </a:lnSpc>
              <a:buFontTx/>
              <a:buNone/>
            </a:pPr>
            <a:endParaRPr lang="en-US" altLang="zh-TW" sz="1400" smtClean="0">
              <a:latin typeface="Arial" charset="0"/>
            </a:endParaRP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TW" sz="4000" smtClean="0"/>
              <a:t>Deletion from a Max Heap (Cont.)</a:t>
            </a:r>
          </a:p>
        </p:txBody>
      </p:sp>
      <p:sp>
        <p:nvSpPr>
          <p:cNvPr id="68611" name="Oval 3"/>
          <p:cNvSpPr>
            <a:spLocks noChangeArrowheads="1"/>
          </p:cNvSpPr>
          <p:nvPr/>
        </p:nvSpPr>
        <p:spPr bwMode="auto">
          <a:xfrm>
            <a:off x="2482850" y="3017838"/>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20</a:t>
            </a:r>
          </a:p>
        </p:txBody>
      </p:sp>
      <p:sp>
        <p:nvSpPr>
          <p:cNvPr id="68612" name="Oval 4"/>
          <p:cNvSpPr>
            <a:spLocks noChangeArrowheads="1"/>
          </p:cNvSpPr>
          <p:nvPr/>
        </p:nvSpPr>
        <p:spPr bwMode="auto">
          <a:xfrm>
            <a:off x="1420813" y="40751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8613" name="Oval 5"/>
          <p:cNvSpPr>
            <a:spLocks noChangeArrowheads="1"/>
          </p:cNvSpPr>
          <p:nvPr/>
        </p:nvSpPr>
        <p:spPr bwMode="auto">
          <a:xfrm>
            <a:off x="3552825" y="4075113"/>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8614" name="Oval 6"/>
          <p:cNvSpPr>
            <a:spLocks noChangeArrowheads="1"/>
          </p:cNvSpPr>
          <p:nvPr/>
        </p:nvSpPr>
        <p:spPr bwMode="auto">
          <a:xfrm>
            <a:off x="709613" y="5187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8615" name="Oval 7"/>
          <p:cNvSpPr>
            <a:spLocks noChangeArrowheads="1"/>
          </p:cNvSpPr>
          <p:nvPr/>
        </p:nvSpPr>
        <p:spPr bwMode="auto">
          <a:xfrm>
            <a:off x="1968500" y="5187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8616" name="Line 8"/>
          <p:cNvSpPr>
            <a:spLocks noChangeShapeType="1"/>
          </p:cNvSpPr>
          <p:nvPr/>
        </p:nvSpPr>
        <p:spPr bwMode="auto">
          <a:xfrm flipH="1">
            <a:off x="1930400" y="3527425"/>
            <a:ext cx="652463" cy="609600"/>
          </a:xfrm>
          <a:prstGeom prst="line">
            <a:avLst/>
          </a:prstGeom>
          <a:noFill/>
          <a:ln w="9525">
            <a:solidFill>
              <a:schemeClr val="tx1"/>
            </a:solidFill>
            <a:round/>
            <a:headEnd/>
            <a:tailEnd/>
          </a:ln>
        </p:spPr>
        <p:txBody>
          <a:bodyPr/>
          <a:lstStyle/>
          <a:p>
            <a:endParaRPr lang="en-IN"/>
          </a:p>
        </p:txBody>
      </p:sp>
      <p:sp>
        <p:nvSpPr>
          <p:cNvPr id="68617" name="Line 9"/>
          <p:cNvSpPr>
            <a:spLocks noChangeShapeType="1"/>
          </p:cNvSpPr>
          <p:nvPr/>
        </p:nvSpPr>
        <p:spPr bwMode="auto">
          <a:xfrm>
            <a:off x="2960688" y="3541713"/>
            <a:ext cx="696912" cy="609600"/>
          </a:xfrm>
          <a:prstGeom prst="line">
            <a:avLst/>
          </a:prstGeom>
          <a:noFill/>
          <a:ln w="9525">
            <a:solidFill>
              <a:schemeClr val="tx1"/>
            </a:solidFill>
            <a:round/>
            <a:headEnd/>
            <a:tailEnd/>
          </a:ln>
        </p:spPr>
        <p:txBody>
          <a:bodyPr/>
          <a:lstStyle/>
          <a:p>
            <a:endParaRPr lang="en-IN"/>
          </a:p>
        </p:txBody>
      </p:sp>
      <p:sp>
        <p:nvSpPr>
          <p:cNvPr id="68618" name="Line 10"/>
          <p:cNvSpPr>
            <a:spLocks noChangeShapeType="1"/>
          </p:cNvSpPr>
          <p:nvPr/>
        </p:nvSpPr>
        <p:spPr bwMode="auto">
          <a:xfrm flipH="1">
            <a:off x="1146175" y="4600575"/>
            <a:ext cx="392113" cy="623888"/>
          </a:xfrm>
          <a:prstGeom prst="line">
            <a:avLst/>
          </a:prstGeom>
          <a:noFill/>
          <a:ln w="9525">
            <a:solidFill>
              <a:schemeClr val="tx1"/>
            </a:solidFill>
            <a:round/>
            <a:headEnd/>
            <a:tailEnd/>
          </a:ln>
        </p:spPr>
        <p:txBody>
          <a:bodyPr/>
          <a:lstStyle/>
          <a:p>
            <a:endParaRPr lang="en-IN"/>
          </a:p>
        </p:txBody>
      </p:sp>
      <p:sp>
        <p:nvSpPr>
          <p:cNvPr id="68619" name="Line 11"/>
          <p:cNvSpPr>
            <a:spLocks noChangeShapeType="1"/>
          </p:cNvSpPr>
          <p:nvPr/>
        </p:nvSpPr>
        <p:spPr bwMode="auto">
          <a:xfrm>
            <a:off x="1887538" y="4610100"/>
            <a:ext cx="304800" cy="577850"/>
          </a:xfrm>
          <a:prstGeom prst="line">
            <a:avLst/>
          </a:prstGeom>
          <a:noFill/>
          <a:ln w="9525">
            <a:solidFill>
              <a:schemeClr val="tx1"/>
            </a:solidFill>
            <a:round/>
            <a:headEnd/>
            <a:tailEnd/>
          </a:ln>
        </p:spPr>
        <p:txBody>
          <a:bodyPr/>
          <a:lstStyle/>
          <a:p>
            <a:endParaRPr lang="en-IN"/>
          </a:p>
        </p:txBody>
      </p:sp>
      <p:sp>
        <p:nvSpPr>
          <p:cNvPr id="68620" name="Rectangle 12"/>
          <p:cNvSpPr>
            <a:spLocks noChangeArrowheads="1"/>
          </p:cNvSpPr>
          <p:nvPr/>
        </p:nvSpPr>
        <p:spPr bwMode="auto">
          <a:xfrm>
            <a:off x="1525588" y="2149475"/>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1" name="Rectangle 13"/>
          <p:cNvSpPr>
            <a:spLocks noChangeArrowheads="1"/>
          </p:cNvSpPr>
          <p:nvPr/>
        </p:nvSpPr>
        <p:spPr bwMode="auto">
          <a:xfrm>
            <a:off x="1887538" y="2149475"/>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2" name="Rectangle 14"/>
          <p:cNvSpPr>
            <a:spLocks noChangeArrowheads="1"/>
          </p:cNvSpPr>
          <p:nvPr/>
        </p:nvSpPr>
        <p:spPr bwMode="auto">
          <a:xfrm>
            <a:off x="2247900" y="2149475"/>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3" name="Rectangle 15"/>
          <p:cNvSpPr>
            <a:spLocks noChangeArrowheads="1"/>
          </p:cNvSpPr>
          <p:nvPr/>
        </p:nvSpPr>
        <p:spPr bwMode="auto">
          <a:xfrm>
            <a:off x="2608263" y="2149475"/>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4" name="Rectangle 16"/>
          <p:cNvSpPr>
            <a:spLocks noChangeArrowheads="1"/>
          </p:cNvSpPr>
          <p:nvPr/>
        </p:nvSpPr>
        <p:spPr bwMode="auto">
          <a:xfrm>
            <a:off x="2971800" y="2149475"/>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5" name="Text Box 17"/>
          <p:cNvSpPr txBox="1">
            <a:spLocks noChangeArrowheads="1"/>
          </p:cNvSpPr>
          <p:nvPr/>
        </p:nvSpPr>
        <p:spPr bwMode="auto">
          <a:xfrm>
            <a:off x="1568450" y="1778000"/>
            <a:ext cx="287338" cy="366713"/>
          </a:xfrm>
          <a:prstGeom prst="rect">
            <a:avLst/>
          </a:prstGeom>
          <a:noFill/>
          <a:ln w="9525">
            <a:noFill/>
            <a:miter lim="800000"/>
            <a:headEnd/>
            <a:tailEnd/>
          </a:ln>
        </p:spPr>
        <p:txBody>
          <a:bodyPr>
            <a:spAutoFit/>
          </a:bodyPr>
          <a:lstStyle/>
          <a:p>
            <a:pPr>
              <a:spcBef>
                <a:spcPct val="50000"/>
              </a:spcBef>
            </a:pPr>
            <a:r>
              <a:rPr lang="en-US" altLang="zh-TW"/>
              <a:t>1</a:t>
            </a:r>
          </a:p>
        </p:txBody>
      </p:sp>
      <p:sp>
        <p:nvSpPr>
          <p:cNvPr id="68626" name="Text Box 18"/>
          <p:cNvSpPr txBox="1">
            <a:spLocks noChangeArrowheads="1"/>
          </p:cNvSpPr>
          <p:nvPr/>
        </p:nvSpPr>
        <p:spPr bwMode="auto">
          <a:xfrm>
            <a:off x="1871663" y="1778000"/>
            <a:ext cx="287337" cy="366713"/>
          </a:xfrm>
          <a:prstGeom prst="rect">
            <a:avLst/>
          </a:prstGeom>
          <a:noFill/>
          <a:ln w="9525">
            <a:noFill/>
            <a:miter lim="800000"/>
            <a:headEnd/>
            <a:tailEnd/>
          </a:ln>
        </p:spPr>
        <p:txBody>
          <a:bodyPr>
            <a:spAutoFit/>
          </a:bodyPr>
          <a:lstStyle/>
          <a:p>
            <a:pPr>
              <a:spcBef>
                <a:spcPct val="50000"/>
              </a:spcBef>
            </a:pPr>
            <a:r>
              <a:rPr lang="en-US" altLang="zh-TW"/>
              <a:t>2</a:t>
            </a:r>
          </a:p>
        </p:txBody>
      </p:sp>
      <p:sp>
        <p:nvSpPr>
          <p:cNvPr id="68627" name="Text Box 19"/>
          <p:cNvSpPr txBox="1">
            <a:spLocks noChangeArrowheads="1"/>
          </p:cNvSpPr>
          <p:nvPr/>
        </p:nvSpPr>
        <p:spPr bwMode="auto">
          <a:xfrm>
            <a:off x="2260600" y="1778000"/>
            <a:ext cx="287338" cy="366713"/>
          </a:xfrm>
          <a:prstGeom prst="rect">
            <a:avLst/>
          </a:prstGeom>
          <a:noFill/>
          <a:ln w="9525">
            <a:noFill/>
            <a:miter lim="800000"/>
            <a:headEnd/>
            <a:tailEnd/>
          </a:ln>
        </p:spPr>
        <p:txBody>
          <a:bodyPr>
            <a:spAutoFit/>
          </a:bodyPr>
          <a:lstStyle/>
          <a:p>
            <a:pPr>
              <a:spcBef>
                <a:spcPct val="50000"/>
              </a:spcBef>
            </a:pPr>
            <a:r>
              <a:rPr lang="en-US" altLang="zh-TW"/>
              <a:t>3</a:t>
            </a:r>
          </a:p>
        </p:txBody>
      </p:sp>
      <p:sp>
        <p:nvSpPr>
          <p:cNvPr id="68628" name="Text Box 20"/>
          <p:cNvSpPr txBox="1">
            <a:spLocks noChangeArrowheads="1"/>
          </p:cNvSpPr>
          <p:nvPr/>
        </p:nvSpPr>
        <p:spPr bwMode="auto">
          <a:xfrm>
            <a:off x="2651125" y="1778000"/>
            <a:ext cx="287338" cy="366713"/>
          </a:xfrm>
          <a:prstGeom prst="rect">
            <a:avLst/>
          </a:prstGeom>
          <a:noFill/>
          <a:ln w="9525">
            <a:noFill/>
            <a:miter lim="800000"/>
            <a:headEnd/>
            <a:tailEnd/>
          </a:ln>
        </p:spPr>
        <p:txBody>
          <a:bodyPr>
            <a:spAutoFit/>
          </a:bodyPr>
          <a:lstStyle/>
          <a:p>
            <a:pPr>
              <a:spcBef>
                <a:spcPct val="50000"/>
              </a:spcBef>
            </a:pPr>
            <a:r>
              <a:rPr lang="en-US" altLang="zh-TW"/>
              <a:t>4</a:t>
            </a:r>
          </a:p>
        </p:txBody>
      </p:sp>
      <p:sp>
        <p:nvSpPr>
          <p:cNvPr id="68629" name="Text Box 21"/>
          <p:cNvSpPr txBox="1">
            <a:spLocks noChangeArrowheads="1"/>
          </p:cNvSpPr>
          <p:nvPr/>
        </p:nvSpPr>
        <p:spPr bwMode="auto">
          <a:xfrm>
            <a:off x="2982913" y="1778000"/>
            <a:ext cx="287337" cy="366713"/>
          </a:xfrm>
          <a:prstGeom prst="rect">
            <a:avLst/>
          </a:prstGeom>
          <a:noFill/>
          <a:ln w="9525">
            <a:noFill/>
            <a:miter lim="800000"/>
            <a:headEnd/>
            <a:tailEnd/>
          </a:ln>
        </p:spPr>
        <p:txBody>
          <a:bodyPr>
            <a:spAutoFit/>
          </a:bodyPr>
          <a:lstStyle/>
          <a:p>
            <a:pPr>
              <a:spcBef>
                <a:spcPct val="50000"/>
              </a:spcBef>
            </a:pPr>
            <a:r>
              <a:rPr lang="en-US" altLang="zh-TW"/>
              <a:t>5</a:t>
            </a:r>
          </a:p>
        </p:txBody>
      </p:sp>
      <p:sp>
        <p:nvSpPr>
          <p:cNvPr id="68630" name="Line 22"/>
          <p:cNvSpPr>
            <a:spLocks noChangeShapeType="1"/>
          </p:cNvSpPr>
          <p:nvPr/>
        </p:nvSpPr>
        <p:spPr bwMode="auto">
          <a:xfrm>
            <a:off x="1712913" y="2365375"/>
            <a:ext cx="798512" cy="812800"/>
          </a:xfrm>
          <a:prstGeom prst="line">
            <a:avLst/>
          </a:prstGeom>
          <a:noFill/>
          <a:ln w="9525">
            <a:solidFill>
              <a:schemeClr val="folHlink"/>
            </a:solidFill>
            <a:round/>
            <a:headEnd/>
            <a:tailEnd type="triangle" w="med" len="med"/>
          </a:ln>
        </p:spPr>
        <p:txBody>
          <a:bodyPr/>
          <a:lstStyle/>
          <a:p>
            <a:endParaRPr lang="en-IN"/>
          </a:p>
        </p:txBody>
      </p:sp>
      <p:sp>
        <p:nvSpPr>
          <p:cNvPr id="68631" name="Line 23"/>
          <p:cNvSpPr>
            <a:spLocks noChangeShapeType="1"/>
          </p:cNvSpPr>
          <p:nvPr/>
        </p:nvSpPr>
        <p:spPr bwMode="auto">
          <a:xfrm flipH="1">
            <a:off x="1755775" y="2351088"/>
            <a:ext cx="290513" cy="1741487"/>
          </a:xfrm>
          <a:prstGeom prst="line">
            <a:avLst/>
          </a:prstGeom>
          <a:noFill/>
          <a:ln w="9525">
            <a:solidFill>
              <a:schemeClr val="folHlink"/>
            </a:solidFill>
            <a:round/>
            <a:headEnd/>
            <a:tailEnd type="triangle" w="med" len="med"/>
          </a:ln>
        </p:spPr>
        <p:txBody>
          <a:bodyPr/>
          <a:lstStyle/>
          <a:p>
            <a:endParaRPr lang="en-IN"/>
          </a:p>
        </p:txBody>
      </p:sp>
      <p:sp>
        <p:nvSpPr>
          <p:cNvPr id="68632" name="Line 24"/>
          <p:cNvSpPr>
            <a:spLocks noChangeShapeType="1"/>
          </p:cNvSpPr>
          <p:nvPr/>
        </p:nvSpPr>
        <p:spPr bwMode="auto">
          <a:xfrm>
            <a:off x="2438400" y="2336800"/>
            <a:ext cx="0" cy="479425"/>
          </a:xfrm>
          <a:prstGeom prst="line">
            <a:avLst/>
          </a:prstGeom>
          <a:noFill/>
          <a:ln w="9525">
            <a:solidFill>
              <a:schemeClr val="folHlink"/>
            </a:solidFill>
            <a:round/>
            <a:headEnd/>
            <a:tailEnd/>
          </a:ln>
        </p:spPr>
        <p:txBody>
          <a:bodyPr/>
          <a:lstStyle/>
          <a:p>
            <a:endParaRPr lang="en-IN"/>
          </a:p>
        </p:txBody>
      </p:sp>
      <p:sp>
        <p:nvSpPr>
          <p:cNvPr id="68633" name="Line 25"/>
          <p:cNvSpPr>
            <a:spLocks noChangeShapeType="1"/>
          </p:cNvSpPr>
          <p:nvPr/>
        </p:nvSpPr>
        <p:spPr bwMode="auto">
          <a:xfrm>
            <a:off x="2438400" y="2814638"/>
            <a:ext cx="1435100" cy="0"/>
          </a:xfrm>
          <a:prstGeom prst="line">
            <a:avLst/>
          </a:prstGeom>
          <a:noFill/>
          <a:ln w="9525">
            <a:solidFill>
              <a:schemeClr val="folHlink"/>
            </a:solidFill>
            <a:round/>
            <a:headEnd/>
            <a:tailEnd/>
          </a:ln>
        </p:spPr>
        <p:txBody>
          <a:bodyPr/>
          <a:lstStyle/>
          <a:p>
            <a:endParaRPr lang="en-IN"/>
          </a:p>
        </p:txBody>
      </p:sp>
      <p:sp>
        <p:nvSpPr>
          <p:cNvPr id="68634" name="Line 26"/>
          <p:cNvSpPr>
            <a:spLocks noChangeShapeType="1"/>
          </p:cNvSpPr>
          <p:nvPr/>
        </p:nvSpPr>
        <p:spPr bwMode="auto">
          <a:xfrm>
            <a:off x="3878263" y="2816225"/>
            <a:ext cx="0" cy="1276350"/>
          </a:xfrm>
          <a:prstGeom prst="line">
            <a:avLst/>
          </a:prstGeom>
          <a:noFill/>
          <a:ln w="9525">
            <a:solidFill>
              <a:schemeClr val="folHlink"/>
            </a:solidFill>
            <a:round/>
            <a:headEnd/>
            <a:tailEnd type="triangle" w="med" len="med"/>
          </a:ln>
        </p:spPr>
        <p:txBody>
          <a:bodyPr/>
          <a:lstStyle/>
          <a:p>
            <a:endParaRPr lang="en-IN"/>
          </a:p>
        </p:txBody>
      </p:sp>
      <p:sp>
        <p:nvSpPr>
          <p:cNvPr id="68635" name="Line 27"/>
          <p:cNvSpPr>
            <a:spLocks noChangeShapeType="1"/>
          </p:cNvSpPr>
          <p:nvPr/>
        </p:nvSpPr>
        <p:spPr bwMode="auto">
          <a:xfrm>
            <a:off x="2771775" y="2322513"/>
            <a:ext cx="0" cy="595312"/>
          </a:xfrm>
          <a:prstGeom prst="line">
            <a:avLst/>
          </a:prstGeom>
          <a:noFill/>
          <a:ln w="9525">
            <a:solidFill>
              <a:schemeClr val="folHlink"/>
            </a:solidFill>
            <a:round/>
            <a:headEnd/>
            <a:tailEnd/>
          </a:ln>
        </p:spPr>
        <p:txBody>
          <a:bodyPr/>
          <a:lstStyle/>
          <a:p>
            <a:endParaRPr lang="en-IN"/>
          </a:p>
        </p:txBody>
      </p:sp>
      <p:sp>
        <p:nvSpPr>
          <p:cNvPr id="68636" name="Line 28"/>
          <p:cNvSpPr>
            <a:spLocks noChangeShapeType="1"/>
          </p:cNvSpPr>
          <p:nvPr/>
        </p:nvSpPr>
        <p:spPr bwMode="auto">
          <a:xfrm flipH="1">
            <a:off x="1044575" y="2917825"/>
            <a:ext cx="1727200" cy="0"/>
          </a:xfrm>
          <a:prstGeom prst="line">
            <a:avLst/>
          </a:prstGeom>
          <a:noFill/>
          <a:ln w="9525">
            <a:solidFill>
              <a:schemeClr val="folHlink"/>
            </a:solidFill>
            <a:round/>
            <a:headEnd/>
            <a:tailEnd/>
          </a:ln>
        </p:spPr>
        <p:txBody>
          <a:bodyPr/>
          <a:lstStyle/>
          <a:p>
            <a:endParaRPr lang="en-IN"/>
          </a:p>
        </p:txBody>
      </p:sp>
      <p:sp>
        <p:nvSpPr>
          <p:cNvPr id="68637" name="Line 29"/>
          <p:cNvSpPr>
            <a:spLocks noChangeShapeType="1"/>
          </p:cNvSpPr>
          <p:nvPr/>
        </p:nvSpPr>
        <p:spPr bwMode="auto">
          <a:xfrm>
            <a:off x="1030288" y="2917825"/>
            <a:ext cx="0" cy="2263775"/>
          </a:xfrm>
          <a:prstGeom prst="line">
            <a:avLst/>
          </a:prstGeom>
          <a:noFill/>
          <a:ln w="9525">
            <a:solidFill>
              <a:schemeClr val="folHlink"/>
            </a:solidFill>
            <a:round/>
            <a:headEnd/>
            <a:tailEnd type="triangle" w="med" len="med"/>
          </a:ln>
        </p:spPr>
        <p:txBody>
          <a:bodyPr/>
          <a:lstStyle/>
          <a:p>
            <a:endParaRPr lang="en-IN"/>
          </a:p>
        </p:txBody>
      </p:sp>
      <p:sp>
        <p:nvSpPr>
          <p:cNvPr id="68638" name="Line 30"/>
          <p:cNvSpPr>
            <a:spLocks noChangeShapeType="1"/>
          </p:cNvSpPr>
          <p:nvPr/>
        </p:nvSpPr>
        <p:spPr bwMode="auto">
          <a:xfrm>
            <a:off x="3149600" y="2336800"/>
            <a:ext cx="0" cy="347663"/>
          </a:xfrm>
          <a:prstGeom prst="line">
            <a:avLst/>
          </a:prstGeom>
          <a:noFill/>
          <a:ln w="9525">
            <a:solidFill>
              <a:schemeClr val="folHlink"/>
            </a:solidFill>
            <a:round/>
            <a:headEnd/>
            <a:tailEnd/>
          </a:ln>
        </p:spPr>
        <p:txBody>
          <a:bodyPr/>
          <a:lstStyle/>
          <a:p>
            <a:endParaRPr lang="en-IN"/>
          </a:p>
        </p:txBody>
      </p:sp>
      <p:sp>
        <p:nvSpPr>
          <p:cNvPr id="68639" name="Line 31"/>
          <p:cNvSpPr>
            <a:spLocks noChangeShapeType="1"/>
          </p:cNvSpPr>
          <p:nvPr/>
        </p:nvSpPr>
        <p:spPr bwMode="auto">
          <a:xfrm>
            <a:off x="3149600" y="2684463"/>
            <a:ext cx="1103313" cy="0"/>
          </a:xfrm>
          <a:prstGeom prst="line">
            <a:avLst/>
          </a:prstGeom>
          <a:noFill/>
          <a:ln w="9525">
            <a:solidFill>
              <a:schemeClr val="folHlink"/>
            </a:solidFill>
            <a:round/>
            <a:headEnd/>
            <a:tailEnd/>
          </a:ln>
        </p:spPr>
        <p:txBody>
          <a:bodyPr/>
          <a:lstStyle/>
          <a:p>
            <a:endParaRPr lang="en-IN"/>
          </a:p>
        </p:txBody>
      </p:sp>
      <p:sp>
        <p:nvSpPr>
          <p:cNvPr id="68640" name="Line 32"/>
          <p:cNvSpPr>
            <a:spLocks noChangeShapeType="1"/>
          </p:cNvSpPr>
          <p:nvPr/>
        </p:nvSpPr>
        <p:spPr bwMode="auto">
          <a:xfrm>
            <a:off x="4252913" y="2684463"/>
            <a:ext cx="0" cy="2816225"/>
          </a:xfrm>
          <a:prstGeom prst="line">
            <a:avLst/>
          </a:prstGeom>
          <a:noFill/>
          <a:ln w="9525">
            <a:solidFill>
              <a:schemeClr val="folHlink"/>
            </a:solidFill>
            <a:round/>
            <a:headEnd/>
            <a:tailEnd/>
          </a:ln>
        </p:spPr>
        <p:txBody>
          <a:bodyPr/>
          <a:lstStyle/>
          <a:p>
            <a:endParaRPr lang="en-IN"/>
          </a:p>
        </p:txBody>
      </p:sp>
      <p:sp>
        <p:nvSpPr>
          <p:cNvPr id="68641" name="Line 33"/>
          <p:cNvSpPr>
            <a:spLocks noChangeShapeType="1"/>
          </p:cNvSpPr>
          <p:nvPr/>
        </p:nvSpPr>
        <p:spPr bwMode="auto">
          <a:xfrm flipH="1">
            <a:off x="2568575" y="5500688"/>
            <a:ext cx="1684338" cy="0"/>
          </a:xfrm>
          <a:prstGeom prst="line">
            <a:avLst/>
          </a:prstGeom>
          <a:noFill/>
          <a:ln w="9525">
            <a:solidFill>
              <a:schemeClr val="folHlink"/>
            </a:solidFill>
            <a:round/>
            <a:headEnd/>
            <a:tailEnd type="triangle" w="med" len="med"/>
          </a:ln>
        </p:spPr>
        <p:txBody>
          <a:bodyPr/>
          <a:lstStyle/>
          <a:p>
            <a:endParaRPr lang="en-IN"/>
          </a:p>
        </p:txBody>
      </p:sp>
      <p:sp>
        <p:nvSpPr>
          <p:cNvPr id="68642" name="Oval 34"/>
          <p:cNvSpPr>
            <a:spLocks noChangeArrowheads="1"/>
          </p:cNvSpPr>
          <p:nvPr/>
        </p:nvSpPr>
        <p:spPr bwMode="auto">
          <a:xfrm>
            <a:off x="6762750" y="3016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8643" name="Oval 35"/>
          <p:cNvSpPr>
            <a:spLocks noChangeArrowheads="1"/>
          </p:cNvSpPr>
          <p:nvPr/>
        </p:nvSpPr>
        <p:spPr bwMode="auto">
          <a:xfrm>
            <a:off x="5700713" y="40735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8644" name="Oval 36"/>
          <p:cNvSpPr>
            <a:spLocks noChangeArrowheads="1"/>
          </p:cNvSpPr>
          <p:nvPr/>
        </p:nvSpPr>
        <p:spPr bwMode="auto">
          <a:xfrm>
            <a:off x="7832725" y="40735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8645" name="Oval 37"/>
          <p:cNvSpPr>
            <a:spLocks noChangeArrowheads="1"/>
          </p:cNvSpPr>
          <p:nvPr/>
        </p:nvSpPr>
        <p:spPr bwMode="auto">
          <a:xfrm>
            <a:off x="6248400" y="5187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8646" name="Line 38"/>
          <p:cNvSpPr>
            <a:spLocks noChangeShapeType="1"/>
          </p:cNvSpPr>
          <p:nvPr/>
        </p:nvSpPr>
        <p:spPr bwMode="auto">
          <a:xfrm flipH="1">
            <a:off x="6210300" y="3525838"/>
            <a:ext cx="652463" cy="609600"/>
          </a:xfrm>
          <a:prstGeom prst="line">
            <a:avLst/>
          </a:prstGeom>
          <a:noFill/>
          <a:ln w="9525">
            <a:solidFill>
              <a:schemeClr val="tx1"/>
            </a:solidFill>
            <a:round/>
            <a:headEnd/>
            <a:tailEnd/>
          </a:ln>
        </p:spPr>
        <p:txBody>
          <a:bodyPr/>
          <a:lstStyle/>
          <a:p>
            <a:endParaRPr lang="en-IN"/>
          </a:p>
        </p:txBody>
      </p:sp>
      <p:sp>
        <p:nvSpPr>
          <p:cNvPr id="68647" name="Line 39"/>
          <p:cNvSpPr>
            <a:spLocks noChangeShapeType="1"/>
          </p:cNvSpPr>
          <p:nvPr/>
        </p:nvSpPr>
        <p:spPr bwMode="auto">
          <a:xfrm>
            <a:off x="7240588" y="3540125"/>
            <a:ext cx="696912" cy="609600"/>
          </a:xfrm>
          <a:prstGeom prst="line">
            <a:avLst/>
          </a:prstGeom>
          <a:noFill/>
          <a:ln w="9525">
            <a:solidFill>
              <a:schemeClr val="tx1"/>
            </a:solidFill>
            <a:round/>
            <a:headEnd/>
            <a:tailEnd/>
          </a:ln>
        </p:spPr>
        <p:txBody>
          <a:bodyPr/>
          <a:lstStyle/>
          <a:p>
            <a:endParaRPr lang="en-IN"/>
          </a:p>
        </p:txBody>
      </p:sp>
      <p:sp>
        <p:nvSpPr>
          <p:cNvPr id="68648" name="Rectangle 40"/>
          <p:cNvSpPr>
            <a:spLocks noChangeArrowheads="1"/>
          </p:cNvSpPr>
          <p:nvPr/>
        </p:nvSpPr>
        <p:spPr bwMode="auto">
          <a:xfrm>
            <a:off x="5805488"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49" name="Rectangle 41"/>
          <p:cNvSpPr>
            <a:spLocks noChangeArrowheads="1"/>
          </p:cNvSpPr>
          <p:nvPr/>
        </p:nvSpPr>
        <p:spPr bwMode="auto">
          <a:xfrm>
            <a:off x="6167438"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50" name="Rectangle 42"/>
          <p:cNvSpPr>
            <a:spLocks noChangeArrowheads="1"/>
          </p:cNvSpPr>
          <p:nvPr/>
        </p:nvSpPr>
        <p:spPr bwMode="auto">
          <a:xfrm>
            <a:off x="6527800"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51" name="Rectangle 43"/>
          <p:cNvSpPr>
            <a:spLocks noChangeArrowheads="1"/>
          </p:cNvSpPr>
          <p:nvPr/>
        </p:nvSpPr>
        <p:spPr bwMode="auto">
          <a:xfrm>
            <a:off x="6888163"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52" name="Text Box 44"/>
          <p:cNvSpPr txBox="1">
            <a:spLocks noChangeArrowheads="1"/>
          </p:cNvSpPr>
          <p:nvPr/>
        </p:nvSpPr>
        <p:spPr bwMode="auto">
          <a:xfrm>
            <a:off x="5848350" y="1776413"/>
            <a:ext cx="287338" cy="366712"/>
          </a:xfrm>
          <a:prstGeom prst="rect">
            <a:avLst/>
          </a:prstGeom>
          <a:noFill/>
          <a:ln w="9525">
            <a:noFill/>
            <a:miter lim="800000"/>
            <a:headEnd/>
            <a:tailEnd/>
          </a:ln>
        </p:spPr>
        <p:txBody>
          <a:bodyPr>
            <a:spAutoFit/>
          </a:bodyPr>
          <a:lstStyle/>
          <a:p>
            <a:pPr>
              <a:spcBef>
                <a:spcPct val="50000"/>
              </a:spcBef>
            </a:pPr>
            <a:r>
              <a:rPr lang="en-US" altLang="zh-TW"/>
              <a:t>1</a:t>
            </a:r>
          </a:p>
        </p:txBody>
      </p:sp>
      <p:sp>
        <p:nvSpPr>
          <p:cNvPr id="68653" name="Text Box 45"/>
          <p:cNvSpPr txBox="1">
            <a:spLocks noChangeArrowheads="1"/>
          </p:cNvSpPr>
          <p:nvPr/>
        </p:nvSpPr>
        <p:spPr bwMode="auto">
          <a:xfrm>
            <a:off x="6151563" y="1776413"/>
            <a:ext cx="287337" cy="366712"/>
          </a:xfrm>
          <a:prstGeom prst="rect">
            <a:avLst/>
          </a:prstGeom>
          <a:noFill/>
          <a:ln w="9525">
            <a:noFill/>
            <a:miter lim="800000"/>
            <a:headEnd/>
            <a:tailEnd/>
          </a:ln>
        </p:spPr>
        <p:txBody>
          <a:bodyPr>
            <a:spAutoFit/>
          </a:bodyPr>
          <a:lstStyle/>
          <a:p>
            <a:pPr>
              <a:spcBef>
                <a:spcPct val="50000"/>
              </a:spcBef>
            </a:pPr>
            <a:r>
              <a:rPr lang="en-US" altLang="zh-TW"/>
              <a:t>2</a:t>
            </a:r>
          </a:p>
        </p:txBody>
      </p:sp>
      <p:sp>
        <p:nvSpPr>
          <p:cNvPr id="68654" name="Text Box 46"/>
          <p:cNvSpPr txBox="1">
            <a:spLocks noChangeArrowheads="1"/>
          </p:cNvSpPr>
          <p:nvPr/>
        </p:nvSpPr>
        <p:spPr bwMode="auto">
          <a:xfrm>
            <a:off x="6540500" y="1776413"/>
            <a:ext cx="287338" cy="366712"/>
          </a:xfrm>
          <a:prstGeom prst="rect">
            <a:avLst/>
          </a:prstGeom>
          <a:noFill/>
          <a:ln w="9525">
            <a:noFill/>
            <a:miter lim="800000"/>
            <a:headEnd/>
            <a:tailEnd/>
          </a:ln>
        </p:spPr>
        <p:txBody>
          <a:bodyPr>
            <a:spAutoFit/>
          </a:bodyPr>
          <a:lstStyle/>
          <a:p>
            <a:pPr>
              <a:spcBef>
                <a:spcPct val="50000"/>
              </a:spcBef>
            </a:pPr>
            <a:r>
              <a:rPr lang="en-US" altLang="zh-TW"/>
              <a:t>3</a:t>
            </a:r>
          </a:p>
        </p:txBody>
      </p:sp>
      <p:sp>
        <p:nvSpPr>
          <p:cNvPr id="68655" name="Text Box 47"/>
          <p:cNvSpPr txBox="1">
            <a:spLocks noChangeArrowheads="1"/>
          </p:cNvSpPr>
          <p:nvPr/>
        </p:nvSpPr>
        <p:spPr bwMode="auto">
          <a:xfrm>
            <a:off x="6931025" y="1776413"/>
            <a:ext cx="287338" cy="366712"/>
          </a:xfrm>
          <a:prstGeom prst="rect">
            <a:avLst/>
          </a:prstGeom>
          <a:noFill/>
          <a:ln w="9525">
            <a:noFill/>
            <a:miter lim="800000"/>
            <a:headEnd/>
            <a:tailEnd/>
          </a:ln>
        </p:spPr>
        <p:txBody>
          <a:bodyPr>
            <a:spAutoFit/>
          </a:bodyPr>
          <a:lstStyle/>
          <a:p>
            <a:pPr>
              <a:spcBef>
                <a:spcPct val="50000"/>
              </a:spcBef>
            </a:pPr>
            <a:r>
              <a:rPr lang="en-US" altLang="zh-TW"/>
              <a:t>4</a:t>
            </a:r>
          </a:p>
        </p:txBody>
      </p:sp>
      <p:sp>
        <p:nvSpPr>
          <p:cNvPr id="68656" name="Line 48"/>
          <p:cNvSpPr>
            <a:spLocks noChangeShapeType="1"/>
          </p:cNvSpPr>
          <p:nvPr/>
        </p:nvSpPr>
        <p:spPr bwMode="auto">
          <a:xfrm>
            <a:off x="5992813" y="2363788"/>
            <a:ext cx="798512" cy="825500"/>
          </a:xfrm>
          <a:prstGeom prst="line">
            <a:avLst/>
          </a:prstGeom>
          <a:noFill/>
          <a:ln w="9525">
            <a:solidFill>
              <a:schemeClr val="folHlink"/>
            </a:solidFill>
            <a:round/>
            <a:headEnd/>
            <a:tailEnd type="triangle" w="med" len="med"/>
          </a:ln>
        </p:spPr>
        <p:txBody>
          <a:bodyPr/>
          <a:lstStyle/>
          <a:p>
            <a:endParaRPr lang="en-IN"/>
          </a:p>
        </p:txBody>
      </p:sp>
      <p:sp>
        <p:nvSpPr>
          <p:cNvPr id="68657" name="Line 49"/>
          <p:cNvSpPr>
            <a:spLocks noChangeShapeType="1"/>
          </p:cNvSpPr>
          <p:nvPr/>
        </p:nvSpPr>
        <p:spPr bwMode="auto">
          <a:xfrm>
            <a:off x="6326188" y="2349500"/>
            <a:ext cx="522287" cy="739775"/>
          </a:xfrm>
          <a:prstGeom prst="line">
            <a:avLst/>
          </a:prstGeom>
          <a:noFill/>
          <a:ln w="9525">
            <a:solidFill>
              <a:schemeClr val="folHlink"/>
            </a:solidFill>
            <a:round/>
            <a:headEnd/>
            <a:tailEnd type="triangle" w="med" len="med"/>
          </a:ln>
        </p:spPr>
        <p:txBody>
          <a:bodyPr/>
          <a:lstStyle/>
          <a:p>
            <a:endParaRPr lang="en-IN"/>
          </a:p>
        </p:txBody>
      </p:sp>
      <p:sp>
        <p:nvSpPr>
          <p:cNvPr id="68658" name="Line 50"/>
          <p:cNvSpPr>
            <a:spLocks noChangeShapeType="1"/>
          </p:cNvSpPr>
          <p:nvPr/>
        </p:nvSpPr>
        <p:spPr bwMode="auto">
          <a:xfrm>
            <a:off x="6718300" y="2335213"/>
            <a:ext cx="0" cy="479425"/>
          </a:xfrm>
          <a:prstGeom prst="line">
            <a:avLst/>
          </a:prstGeom>
          <a:noFill/>
          <a:ln w="9525">
            <a:solidFill>
              <a:schemeClr val="folHlink"/>
            </a:solidFill>
            <a:round/>
            <a:headEnd/>
            <a:tailEnd/>
          </a:ln>
        </p:spPr>
        <p:txBody>
          <a:bodyPr/>
          <a:lstStyle/>
          <a:p>
            <a:endParaRPr lang="en-IN"/>
          </a:p>
        </p:txBody>
      </p:sp>
      <p:sp>
        <p:nvSpPr>
          <p:cNvPr id="68659" name="Line 51"/>
          <p:cNvSpPr>
            <a:spLocks noChangeShapeType="1"/>
          </p:cNvSpPr>
          <p:nvPr/>
        </p:nvSpPr>
        <p:spPr bwMode="auto">
          <a:xfrm>
            <a:off x="6718300" y="2816225"/>
            <a:ext cx="1435100" cy="0"/>
          </a:xfrm>
          <a:prstGeom prst="line">
            <a:avLst/>
          </a:prstGeom>
          <a:noFill/>
          <a:ln w="9525">
            <a:solidFill>
              <a:schemeClr val="folHlink"/>
            </a:solidFill>
            <a:round/>
            <a:headEnd/>
            <a:tailEnd/>
          </a:ln>
        </p:spPr>
        <p:txBody>
          <a:bodyPr/>
          <a:lstStyle/>
          <a:p>
            <a:endParaRPr lang="en-IN"/>
          </a:p>
        </p:txBody>
      </p:sp>
      <p:sp>
        <p:nvSpPr>
          <p:cNvPr id="68660" name="Line 52"/>
          <p:cNvSpPr>
            <a:spLocks noChangeShapeType="1"/>
          </p:cNvSpPr>
          <p:nvPr/>
        </p:nvSpPr>
        <p:spPr bwMode="auto">
          <a:xfrm>
            <a:off x="8150225" y="2814638"/>
            <a:ext cx="0" cy="1276350"/>
          </a:xfrm>
          <a:prstGeom prst="line">
            <a:avLst/>
          </a:prstGeom>
          <a:noFill/>
          <a:ln w="9525">
            <a:solidFill>
              <a:schemeClr val="folHlink"/>
            </a:solidFill>
            <a:round/>
            <a:headEnd/>
            <a:tailEnd type="triangle" w="med" len="med"/>
          </a:ln>
        </p:spPr>
        <p:txBody>
          <a:bodyPr/>
          <a:lstStyle/>
          <a:p>
            <a:endParaRPr lang="en-IN"/>
          </a:p>
        </p:txBody>
      </p:sp>
      <p:sp>
        <p:nvSpPr>
          <p:cNvPr id="68661" name="Line 53"/>
          <p:cNvSpPr>
            <a:spLocks noChangeShapeType="1"/>
          </p:cNvSpPr>
          <p:nvPr/>
        </p:nvSpPr>
        <p:spPr bwMode="auto">
          <a:xfrm>
            <a:off x="7051675" y="2320925"/>
            <a:ext cx="0" cy="595313"/>
          </a:xfrm>
          <a:prstGeom prst="line">
            <a:avLst/>
          </a:prstGeom>
          <a:noFill/>
          <a:ln w="9525">
            <a:solidFill>
              <a:schemeClr val="folHlink"/>
            </a:solidFill>
            <a:round/>
            <a:headEnd/>
            <a:tailEnd/>
          </a:ln>
        </p:spPr>
        <p:txBody>
          <a:bodyPr/>
          <a:lstStyle/>
          <a:p>
            <a:endParaRPr lang="en-IN"/>
          </a:p>
        </p:txBody>
      </p:sp>
      <p:sp>
        <p:nvSpPr>
          <p:cNvPr id="68662" name="Line 54"/>
          <p:cNvSpPr>
            <a:spLocks noChangeShapeType="1"/>
          </p:cNvSpPr>
          <p:nvPr/>
        </p:nvSpPr>
        <p:spPr bwMode="auto">
          <a:xfrm flipH="1">
            <a:off x="6005513" y="2916238"/>
            <a:ext cx="1046162" cy="0"/>
          </a:xfrm>
          <a:prstGeom prst="line">
            <a:avLst/>
          </a:prstGeom>
          <a:noFill/>
          <a:ln w="9525">
            <a:solidFill>
              <a:schemeClr val="folHlink"/>
            </a:solidFill>
            <a:round/>
            <a:headEnd/>
            <a:tailEnd/>
          </a:ln>
        </p:spPr>
        <p:txBody>
          <a:bodyPr/>
          <a:lstStyle/>
          <a:p>
            <a:endParaRPr lang="en-IN"/>
          </a:p>
        </p:txBody>
      </p:sp>
      <p:sp>
        <p:nvSpPr>
          <p:cNvPr id="68663" name="Line 55"/>
          <p:cNvSpPr>
            <a:spLocks noChangeShapeType="1"/>
          </p:cNvSpPr>
          <p:nvPr/>
        </p:nvSpPr>
        <p:spPr bwMode="auto">
          <a:xfrm>
            <a:off x="6005513" y="2921000"/>
            <a:ext cx="0" cy="1160463"/>
          </a:xfrm>
          <a:prstGeom prst="line">
            <a:avLst/>
          </a:prstGeom>
          <a:noFill/>
          <a:ln w="9525">
            <a:solidFill>
              <a:schemeClr val="folHlink"/>
            </a:solidFill>
            <a:round/>
            <a:headEnd/>
            <a:tailEnd type="triangle" w="med" len="med"/>
          </a:ln>
        </p:spPr>
        <p:txBody>
          <a:bodyPr/>
          <a:lstStyle/>
          <a:p>
            <a:endParaRPr lang="en-IN"/>
          </a:p>
        </p:txBody>
      </p:sp>
      <p:sp>
        <p:nvSpPr>
          <p:cNvPr id="68664" name="Line 56"/>
          <p:cNvSpPr>
            <a:spLocks noChangeShapeType="1"/>
          </p:cNvSpPr>
          <p:nvPr/>
        </p:nvSpPr>
        <p:spPr bwMode="auto">
          <a:xfrm flipH="1">
            <a:off x="6862763" y="5470525"/>
            <a:ext cx="1684337" cy="0"/>
          </a:xfrm>
          <a:prstGeom prst="line">
            <a:avLst/>
          </a:prstGeom>
          <a:noFill/>
          <a:ln w="9525">
            <a:solidFill>
              <a:schemeClr val="folHlink"/>
            </a:solidFill>
            <a:round/>
            <a:headEnd/>
            <a:tailEnd type="triangle" w="med" len="med"/>
          </a:ln>
        </p:spPr>
        <p:txBody>
          <a:bodyPr/>
          <a:lstStyle/>
          <a:p>
            <a:endParaRPr lang="en-IN"/>
          </a:p>
        </p:txBody>
      </p:sp>
      <p:sp>
        <p:nvSpPr>
          <p:cNvPr id="68665" name="Text Box 57"/>
          <p:cNvSpPr txBox="1">
            <a:spLocks noChangeArrowheads="1"/>
          </p:cNvSpPr>
          <p:nvPr/>
        </p:nvSpPr>
        <p:spPr bwMode="auto">
          <a:xfrm>
            <a:off x="6907213" y="5726113"/>
            <a:ext cx="885825" cy="942975"/>
          </a:xfrm>
          <a:prstGeom prst="rect">
            <a:avLst/>
          </a:prstGeom>
          <a:noFill/>
          <a:ln w="9525">
            <a:noFill/>
            <a:miter lim="800000"/>
            <a:headEnd/>
            <a:tailEnd/>
          </a:ln>
        </p:spPr>
        <p:txBody>
          <a:bodyPr>
            <a:spAutoFit/>
          </a:bodyPr>
          <a:lstStyle/>
          <a:p>
            <a:pPr>
              <a:spcBef>
                <a:spcPct val="50000"/>
              </a:spcBef>
            </a:pPr>
            <a:r>
              <a:rPr lang="en-US" altLang="zh-TW" sz="1400">
                <a:solidFill>
                  <a:schemeClr val="tx2"/>
                </a:solidFill>
                <a:latin typeface="Arial" charset="0"/>
              </a:rPr>
              <a:t>i = 1</a:t>
            </a:r>
          </a:p>
          <a:p>
            <a:pPr>
              <a:spcBef>
                <a:spcPct val="50000"/>
              </a:spcBef>
            </a:pPr>
            <a:r>
              <a:rPr lang="en-US" altLang="zh-TW" sz="1400">
                <a:solidFill>
                  <a:schemeClr val="tx2"/>
                </a:solidFill>
                <a:latin typeface="Arial" charset="0"/>
              </a:rPr>
              <a:t>j = 2</a:t>
            </a:r>
          </a:p>
          <a:p>
            <a:pPr>
              <a:spcBef>
                <a:spcPct val="50000"/>
              </a:spcBef>
            </a:pPr>
            <a:r>
              <a:rPr lang="en-US" altLang="zh-TW" sz="1400">
                <a:solidFill>
                  <a:schemeClr val="tx2"/>
                </a:solidFill>
                <a:latin typeface="Arial" charset="0"/>
              </a:rPr>
              <a:t>n = 4</a:t>
            </a:r>
          </a:p>
        </p:txBody>
      </p:sp>
      <p:sp>
        <p:nvSpPr>
          <p:cNvPr id="68666" name="Text Box 58"/>
          <p:cNvSpPr txBox="1">
            <a:spLocks noChangeArrowheads="1"/>
          </p:cNvSpPr>
          <p:nvPr/>
        </p:nvSpPr>
        <p:spPr bwMode="auto">
          <a:xfrm>
            <a:off x="8577263" y="5297488"/>
            <a:ext cx="392112" cy="366712"/>
          </a:xfrm>
          <a:prstGeom prst="rect">
            <a:avLst/>
          </a:prstGeom>
          <a:noFill/>
          <a:ln w="9525">
            <a:noFill/>
            <a:miter lim="800000"/>
            <a:headEnd/>
            <a:tailEnd/>
          </a:ln>
        </p:spPr>
        <p:txBody>
          <a:bodyPr>
            <a:spAutoFit/>
          </a:bodyPr>
          <a:lstStyle/>
          <a:p>
            <a:pPr>
              <a:spcBef>
                <a:spcPct val="50000"/>
              </a:spcBef>
            </a:pPr>
            <a:r>
              <a:rPr lang="en-US" altLang="zh-TW"/>
              <a:t>k</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TW" sz="4000" smtClean="0"/>
              <a:t>Deletion from a Max Heap (Cont.)</a:t>
            </a:r>
          </a:p>
        </p:txBody>
      </p:sp>
      <p:sp>
        <p:nvSpPr>
          <p:cNvPr id="69635" name="Text Box 3"/>
          <p:cNvSpPr txBox="1">
            <a:spLocks noChangeArrowheads="1"/>
          </p:cNvSpPr>
          <p:nvPr/>
        </p:nvSpPr>
        <p:spPr bwMode="auto">
          <a:xfrm>
            <a:off x="1792288" y="5880100"/>
            <a:ext cx="885825" cy="942975"/>
          </a:xfrm>
          <a:prstGeom prst="rect">
            <a:avLst/>
          </a:prstGeom>
          <a:noFill/>
          <a:ln w="9525">
            <a:noFill/>
            <a:miter lim="800000"/>
            <a:headEnd/>
            <a:tailEnd/>
          </a:ln>
        </p:spPr>
        <p:txBody>
          <a:bodyPr>
            <a:spAutoFit/>
          </a:bodyPr>
          <a:lstStyle/>
          <a:p>
            <a:pPr>
              <a:spcBef>
                <a:spcPct val="50000"/>
              </a:spcBef>
            </a:pPr>
            <a:r>
              <a:rPr lang="en-US" altLang="zh-TW" sz="1400">
                <a:solidFill>
                  <a:schemeClr val="tx2"/>
                </a:solidFill>
                <a:latin typeface="Arial" charset="0"/>
              </a:rPr>
              <a:t>i = 2</a:t>
            </a:r>
          </a:p>
          <a:p>
            <a:pPr>
              <a:spcBef>
                <a:spcPct val="50000"/>
              </a:spcBef>
            </a:pPr>
            <a:r>
              <a:rPr lang="en-US" altLang="zh-TW" sz="1400">
                <a:solidFill>
                  <a:schemeClr val="tx2"/>
                </a:solidFill>
                <a:latin typeface="Arial" charset="0"/>
              </a:rPr>
              <a:t>j = 4</a:t>
            </a:r>
          </a:p>
          <a:p>
            <a:pPr>
              <a:spcBef>
                <a:spcPct val="50000"/>
              </a:spcBef>
            </a:pPr>
            <a:r>
              <a:rPr lang="en-US" altLang="zh-TW" sz="1400">
                <a:solidFill>
                  <a:schemeClr val="tx2"/>
                </a:solidFill>
                <a:latin typeface="Arial" charset="0"/>
              </a:rPr>
              <a:t>n = 4</a:t>
            </a:r>
          </a:p>
        </p:txBody>
      </p:sp>
      <p:sp>
        <p:nvSpPr>
          <p:cNvPr id="69636" name="Oval 4"/>
          <p:cNvSpPr>
            <a:spLocks noChangeArrowheads="1"/>
          </p:cNvSpPr>
          <p:nvPr/>
        </p:nvSpPr>
        <p:spPr bwMode="auto">
          <a:xfrm>
            <a:off x="2278063" y="30162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9637" name="Oval 5"/>
          <p:cNvSpPr>
            <a:spLocks noChangeArrowheads="1"/>
          </p:cNvSpPr>
          <p:nvPr/>
        </p:nvSpPr>
        <p:spPr bwMode="auto">
          <a:xfrm>
            <a:off x="1216025" y="40735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9638" name="Oval 6"/>
          <p:cNvSpPr>
            <a:spLocks noChangeArrowheads="1"/>
          </p:cNvSpPr>
          <p:nvPr/>
        </p:nvSpPr>
        <p:spPr bwMode="auto">
          <a:xfrm>
            <a:off x="3348038" y="407352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9639" name="Oval 7"/>
          <p:cNvSpPr>
            <a:spLocks noChangeArrowheads="1"/>
          </p:cNvSpPr>
          <p:nvPr/>
        </p:nvSpPr>
        <p:spPr bwMode="auto">
          <a:xfrm>
            <a:off x="1763713" y="51879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9640" name="Line 8"/>
          <p:cNvSpPr>
            <a:spLocks noChangeShapeType="1"/>
          </p:cNvSpPr>
          <p:nvPr/>
        </p:nvSpPr>
        <p:spPr bwMode="auto">
          <a:xfrm flipH="1">
            <a:off x="1725613" y="3525838"/>
            <a:ext cx="652462" cy="609600"/>
          </a:xfrm>
          <a:prstGeom prst="line">
            <a:avLst/>
          </a:prstGeom>
          <a:noFill/>
          <a:ln w="9525">
            <a:solidFill>
              <a:schemeClr val="tx1"/>
            </a:solidFill>
            <a:round/>
            <a:headEnd/>
            <a:tailEnd/>
          </a:ln>
        </p:spPr>
        <p:txBody>
          <a:bodyPr/>
          <a:lstStyle/>
          <a:p>
            <a:endParaRPr lang="en-IN"/>
          </a:p>
        </p:txBody>
      </p:sp>
      <p:sp>
        <p:nvSpPr>
          <p:cNvPr id="69641" name="Line 9"/>
          <p:cNvSpPr>
            <a:spLocks noChangeShapeType="1"/>
          </p:cNvSpPr>
          <p:nvPr/>
        </p:nvSpPr>
        <p:spPr bwMode="auto">
          <a:xfrm>
            <a:off x="2755900" y="3540125"/>
            <a:ext cx="696913" cy="609600"/>
          </a:xfrm>
          <a:prstGeom prst="line">
            <a:avLst/>
          </a:prstGeom>
          <a:noFill/>
          <a:ln w="9525">
            <a:solidFill>
              <a:schemeClr val="tx1"/>
            </a:solidFill>
            <a:round/>
            <a:headEnd/>
            <a:tailEnd/>
          </a:ln>
        </p:spPr>
        <p:txBody>
          <a:bodyPr/>
          <a:lstStyle/>
          <a:p>
            <a:endParaRPr lang="en-IN"/>
          </a:p>
        </p:txBody>
      </p:sp>
      <p:sp>
        <p:nvSpPr>
          <p:cNvPr id="69642" name="Rectangle 10"/>
          <p:cNvSpPr>
            <a:spLocks noChangeArrowheads="1"/>
          </p:cNvSpPr>
          <p:nvPr/>
        </p:nvSpPr>
        <p:spPr bwMode="auto">
          <a:xfrm>
            <a:off x="1320800"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43" name="Rectangle 11"/>
          <p:cNvSpPr>
            <a:spLocks noChangeArrowheads="1"/>
          </p:cNvSpPr>
          <p:nvPr/>
        </p:nvSpPr>
        <p:spPr bwMode="auto">
          <a:xfrm>
            <a:off x="1682750"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44" name="Rectangle 12"/>
          <p:cNvSpPr>
            <a:spLocks noChangeArrowheads="1"/>
          </p:cNvSpPr>
          <p:nvPr/>
        </p:nvSpPr>
        <p:spPr bwMode="auto">
          <a:xfrm>
            <a:off x="2043113"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45" name="Rectangle 13"/>
          <p:cNvSpPr>
            <a:spLocks noChangeArrowheads="1"/>
          </p:cNvSpPr>
          <p:nvPr/>
        </p:nvSpPr>
        <p:spPr bwMode="auto">
          <a:xfrm>
            <a:off x="2403475" y="2154238"/>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46" name="Text Box 14"/>
          <p:cNvSpPr txBox="1">
            <a:spLocks noChangeArrowheads="1"/>
          </p:cNvSpPr>
          <p:nvPr/>
        </p:nvSpPr>
        <p:spPr bwMode="auto">
          <a:xfrm>
            <a:off x="1363663" y="1776413"/>
            <a:ext cx="287337" cy="366712"/>
          </a:xfrm>
          <a:prstGeom prst="rect">
            <a:avLst/>
          </a:prstGeom>
          <a:noFill/>
          <a:ln w="9525">
            <a:noFill/>
            <a:miter lim="800000"/>
            <a:headEnd/>
            <a:tailEnd/>
          </a:ln>
        </p:spPr>
        <p:txBody>
          <a:bodyPr>
            <a:spAutoFit/>
          </a:bodyPr>
          <a:lstStyle/>
          <a:p>
            <a:pPr>
              <a:spcBef>
                <a:spcPct val="50000"/>
              </a:spcBef>
            </a:pPr>
            <a:r>
              <a:rPr lang="en-US" altLang="zh-TW"/>
              <a:t>1</a:t>
            </a:r>
          </a:p>
        </p:txBody>
      </p:sp>
      <p:sp>
        <p:nvSpPr>
          <p:cNvPr id="69647" name="Text Box 15"/>
          <p:cNvSpPr txBox="1">
            <a:spLocks noChangeArrowheads="1"/>
          </p:cNvSpPr>
          <p:nvPr/>
        </p:nvSpPr>
        <p:spPr bwMode="auto">
          <a:xfrm>
            <a:off x="1666875" y="1776413"/>
            <a:ext cx="287338" cy="366712"/>
          </a:xfrm>
          <a:prstGeom prst="rect">
            <a:avLst/>
          </a:prstGeom>
          <a:noFill/>
          <a:ln w="9525">
            <a:noFill/>
            <a:miter lim="800000"/>
            <a:headEnd/>
            <a:tailEnd/>
          </a:ln>
        </p:spPr>
        <p:txBody>
          <a:bodyPr>
            <a:spAutoFit/>
          </a:bodyPr>
          <a:lstStyle/>
          <a:p>
            <a:pPr>
              <a:spcBef>
                <a:spcPct val="50000"/>
              </a:spcBef>
            </a:pPr>
            <a:r>
              <a:rPr lang="en-US" altLang="zh-TW"/>
              <a:t>2</a:t>
            </a:r>
          </a:p>
        </p:txBody>
      </p:sp>
      <p:sp>
        <p:nvSpPr>
          <p:cNvPr id="69648" name="Text Box 16"/>
          <p:cNvSpPr txBox="1">
            <a:spLocks noChangeArrowheads="1"/>
          </p:cNvSpPr>
          <p:nvPr/>
        </p:nvSpPr>
        <p:spPr bwMode="auto">
          <a:xfrm>
            <a:off x="2055813" y="1776413"/>
            <a:ext cx="287337" cy="366712"/>
          </a:xfrm>
          <a:prstGeom prst="rect">
            <a:avLst/>
          </a:prstGeom>
          <a:noFill/>
          <a:ln w="9525">
            <a:noFill/>
            <a:miter lim="800000"/>
            <a:headEnd/>
            <a:tailEnd/>
          </a:ln>
        </p:spPr>
        <p:txBody>
          <a:bodyPr>
            <a:spAutoFit/>
          </a:bodyPr>
          <a:lstStyle/>
          <a:p>
            <a:pPr>
              <a:spcBef>
                <a:spcPct val="50000"/>
              </a:spcBef>
            </a:pPr>
            <a:r>
              <a:rPr lang="en-US" altLang="zh-TW"/>
              <a:t>3</a:t>
            </a:r>
          </a:p>
        </p:txBody>
      </p:sp>
      <p:sp>
        <p:nvSpPr>
          <p:cNvPr id="69649" name="Text Box 17"/>
          <p:cNvSpPr txBox="1">
            <a:spLocks noChangeArrowheads="1"/>
          </p:cNvSpPr>
          <p:nvPr/>
        </p:nvSpPr>
        <p:spPr bwMode="auto">
          <a:xfrm>
            <a:off x="2446338" y="1776413"/>
            <a:ext cx="287337" cy="366712"/>
          </a:xfrm>
          <a:prstGeom prst="rect">
            <a:avLst/>
          </a:prstGeom>
          <a:noFill/>
          <a:ln w="9525">
            <a:noFill/>
            <a:miter lim="800000"/>
            <a:headEnd/>
            <a:tailEnd/>
          </a:ln>
        </p:spPr>
        <p:txBody>
          <a:bodyPr>
            <a:spAutoFit/>
          </a:bodyPr>
          <a:lstStyle/>
          <a:p>
            <a:pPr>
              <a:spcBef>
                <a:spcPct val="50000"/>
              </a:spcBef>
            </a:pPr>
            <a:r>
              <a:rPr lang="en-US" altLang="zh-TW"/>
              <a:t>4</a:t>
            </a:r>
          </a:p>
        </p:txBody>
      </p:sp>
      <p:sp>
        <p:nvSpPr>
          <p:cNvPr id="69650" name="Line 18"/>
          <p:cNvSpPr>
            <a:spLocks noChangeShapeType="1"/>
          </p:cNvSpPr>
          <p:nvPr/>
        </p:nvSpPr>
        <p:spPr bwMode="auto">
          <a:xfrm>
            <a:off x="1508125" y="2363788"/>
            <a:ext cx="798513" cy="825500"/>
          </a:xfrm>
          <a:prstGeom prst="line">
            <a:avLst/>
          </a:prstGeom>
          <a:noFill/>
          <a:ln w="9525">
            <a:solidFill>
              <a:schemeClr val="folHlink"/>
            </a:solidFill>
            <a:round/>
            <a:headEnd/>
            <a:tailEnd type="triangle" w="med" len="med"/>
          </a:ln>
        </p:spPr>
        <p:txBody>
          <a:bodyPr/>
          <a:lstStyle/>
          <a:p>
            <a:endParaRPr lang="en-IN"/>
          </a:p>
        </p:txBody>
      </p:sp>
      <p:sp>
        <p:nvSpPr>
          <p:cNvPr id="69651" name="Line 19"/>
          <p:cNvSpPr>
            <a:spLocks noChangeShapeType="1"/>
          </p:cNvSpPr>
          <p:nvPr/>
        </p:nvSpPr>
        <p:spPr bwMode="auto">
          <a:xfrm flipH="1">
            <a:off x="1549400" y="2349500"/>
            <a:ext cx="292100" cy="1741488"/>
          </a:xfrm>
          <a:prstGeom prst="line">
            <a:avLst/>
          </a:prstGeom>
          <a:noFill/>
          <a:ln w="9525">
            <a:solidFill>
              <a:schemeClr val="folHlink"/>
            </a:solidFill>
            <a:round/>
            <a:headEnd/>
            <a:tailEnd type="triangle" w="med" len="med"/>
          </a:ln>
        </p:spPr>
        <p:txBody>
          <a:bodyPr/>
          <a:lstStyle/>
          <a:p>
            <a:endParaRPr lang="en-IN"/>
          </a:p>
        </p:txBody>
      </p:sp>
      <p:sp>
        <p:nvSpPr>
          <p:cNvPr id="69652" name="Line 20"/>
          <p:cNvSpPr>
            <a:spLocks noChangeShapeType="1"/>
          </p:cNvSpPr>
          <p:nvPr/>
        </p:nvSpPr>
        <p:spPr bwMode="auto">
          <a:xfrm>
            <a:off x="2233613" y="2335213"/>
            <a:ext cx="0" cy="479425"/>
          </a:xfrm>
          <a:prstGeom prst="line">
            <a:avLst/>
          </a:prstGeom>
          <a:noFill/>
          <a:ln w="9525">
            <a:solidFill>
              <a:schemeClr val="folHlink"/>
            </a:solidFill>
            <a:round/>
            <a:headEnd/>
            <a:tailEnd/>
          </a:ln>
        </p:spPr>
        <p:txBody>
          <a:bodyPr/>
          <a:lstStyle/>
          <a:p>
            <a:endParaRPr lang="en-IN"/>
          </a:p>
        </p:txBody>
      </p:sp>
      <p:sp>
        <p:nvSpPr>
          <p:cNvPr id="69653" name="Line 21"/>
          <p:cNvSpPr>
            <a:spLocks noChangeShapeType="1"/>
          </p:cNvSpPr>
          <p:nvPr/>
        </p:nvSpPr>
        <p:spPr bwMode="auto">
          <a:xfrm>
            <a:off x="2233613" y="2820988"/>
            <a:ext cx="1435100" cy="0"/>
          </a:xfrm>
          <a:prstGeom prst="line">
            <a:avLst/>
          </a:prstGeom>
          <a:noFill/>
          <a:ln w="9525">
            <a:solidFill>
              <a:schemeClr val="folHlink"/>
            </a:solidFill>
            <a:round/>
            <a:headEnd/>
            <a:tailEnd/>
          </a:ln>
        </p:spPr>
        <p:txBody>
          <a:bodyPr/>
          <a:lstStyle/>
          <a:p>
            <a:endParaRPr lang="en-IN"/>
          </a:p>
        </p:txBody>
      </p:sp>
      <p:sp>
        <p:nvSpPr>
          <p:cNvPr id="69654" name="Line 22"/>
          <p:cNvSpPr>
            <a:spLocks noChangeShapeType="1"/>
          </p:cNvSpPr>
          <p:nvPr/>
        </p:nvSpPr>
        <p:spPr bwMode="auto">
          <a:xfrm>
            <a:off x="3667125" y="2814638"/>
            <a:ext cx="0" cy="1276350"/>
          </a:xfrm>
          <a:prstGeom prst="line">
            <a:avLst/>
          </a:prstGeom>
          <a:noFill/>
          <a:ln w="9525">
            <a:solidFill>
              <a:schemeClr val="folHlink"/>
            </a:solidFill>
            <a:round/>
            <a:headEnd/>
            <a:tailEnd type="triangle" w="med" len="med"/>
          </a:ln>
        </p:spPr>
        <p:txBody>
          <a:bodyPr/>
          <a:lstStyle/>
          <a:p>
            <a:endParaRPr lang="en-IN"/>
          </a:p>
        </p:txBody>
      </p:sp>
      <p:sp>
        <p:nvSpPr>
          <p:cNvPr id="69655" name="Line 23"/>
          <p:cNvSpPr>
            <a:spLocks noChangeShapeType="1"/>
          </p:cNvSpPr>
          <p:nvPr/>
        </p:nvSpPr>
        <p:spPr bwMode="auto">
          <a:xfrm flipH="1">
            <a:off x="2378075" y="5470525"/>
            <a:ext cx="1684338" cy="0"/>
          </a:xfrm>
          <a:prstGeom prst="line">
            <a:avLst/>
          </a:prstGeom>
          <a:noFill/>
          <a:ln w="9525">
            <a:solidFill>
              <a:schemeClr val="folHlink"/>
            </a:solidFill>
            <a:round/>
            <a:headEnd/>
            <a:tailEnd type="triangle" w="med" len="med"/>
          </a:ln>
        </p:spPr>
        <p:txBody>
          <a:bodyPr/>
          <a:lstStyle/>
          <a:p>
            <a:endParaRPr lang="en-IN"/>
          </a:p>
        </p:txBody>
      </p:sp>
      <p:sp>
        <p:nvSpPr>
          <p:cNvPr id="69656" name="Oval 24"/>
          <p:cNvSpPr>
            <a:spLocks noChangeArrowheads="1"/>
          </p:cNvSpPr>
          <p:nvPr/>
        </p:nvSpPr>
        <p:spPr bwMode="auto">
          <a:xfrm>
            <a:off x="6659563" y="300037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15</a:t>
            </a:r>
          </a:p>
        </p:txBody>
      </p:sp>
      <p:sp>
        <p:nvSpPr>
          <p:cNvPr id="69657" name="Oval 25"/>
          <p:cNvSpPr>
            <a:spLocks noChangeArrowheads="1"/>
          </p:cNvSpPr>
          <p:nvPr/>
        </p:nvSpPr>
        <p:spPr bwMode="auto">
          <a:xfrm>
            <a:off x="5597525" y="405765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14</a:t>
            </a:r>
          </a:p>
        </p:txBody>
      </p:sp>
      <p:sp>
        <p:nvSpPr>
          <p:cNvPr id="69658" name="Oval 26"/>
          <p:cNvSpPr>
            <a:spLocks noChangeArrowheads="1"/>
          </p:cNvSpPr>
          <p:nvPr/>
        </p:nvSpPr>
        <p:spPr bwMode="auto">
          <a:xfrm>
            <a:off x="7729538" y="4067175"/>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2</a:t>
            </a:r>
          </a:p>
        </p:txBody>
      </p:sp>
      <p:sp>
        <p:nvSpPr>
          <p:cNvPr id="69659" name="Oval 27"/>
          <p:cNvSpPr>
            <a:spLocks noChangeArrowheads="1"/>
          </p:cNvSpPr>
          <p:nvPr/>
        </p:nvSpPr>
        <p:spPr bwMode="auto">
          <a:xfrm>
            <a:off x="4852988" y="5143500"/>
            <a:ext cx="609600" cy="581025"/>
          </a:xfrm>
          <a:prstGeom prst="ellipse">
            <a:avLst/>
          </a:prstGeom>
          <a:solidFill>
            <a:schemeClr val="accent1"/>
          </a:solidFill>
          <a:ln w="9525">
            <a:solidFill>
              <a:schemeClr val="tx1"/>
            </a:solidFill>
            <a:round/>
            <a:headEnd/>
            <a:tailEnd/>
          </a:ln>
        </p:spPr>
        <p:txBody>
          <a:bodyPr wrap="none" anchor="ctr"/>
          <a:lstStyle/>
          <a:p>
            <a:pPr algn="ctr"/>
            <a:r>
              <a:rPr lang="en-US" altLang="zh-TW"/>
              <a:t>10</a:t>
            </a:r>
          </a:p>
        </p:txBody>
      </p:sp>
      <p:sp>
        <p:nvSpPr>
          <p:cNvPr id="69660" name="Line 28"/>
          <p:cNvSpPr>
            <a:spLocks noChangeShapeType="1"/>
          </p:cNvSpPr>
          <p:nvPr/>
        </p:nvSpPr>
        <p:spPr bwMode="auto">
          <a:xfrm flipH="1">
            <a:off x="6107113" y="3509963"/>
            <a:ext cx="652462" cy="609600"/>
          </a:xfrm>
          <a:prstGeom prst="line">
            <a:avLst/>
          </a:prstGeom>
          <a:noFill/>
          <a:ln w="9525">
            <a:solidFill>
              <a:schemeClr val="tx1"/>
            </a:solidFill>
            <a:round/>
            <a:headEnd/>
            <a:tailEnd/>
          </a:ln>
        </p:spPr>
        <p:txBody>
          <a:bodyPr/>
          <a:lstStyle/>
          <a:p>
            <a:endParaRPr lang="en-IN"/>
          </a:p>
        </p:txBody>
      </p:sp>
      <p:sp>
        <p:nvSpPr>
          <p:cNvPr id="69661" name="Line 29"/>
          <p:cNvSpPr>
            <a:spLocks noChangeShapeType="1"/>
          </p:cNvSpPr>
          <p:nvPr/>
        </p:nvSpPr>
        <p:spPr bwMode="auto">
          <a:xfrm>
            <a:off x="7137400" y="3524250"/>
            <a:ext cx="696913" cy="609600"/>
          </a:xfrm>
          <a:prstGeom prst="line">
            <a:avLst/>
          </a:prstGeom>
          <a:noFill/>
          <a:ln w="9525">
            <a:solidFill>
              <a:schemeClr val="tx1"/>
            </a:solidFill>
            <a:round/>
            <a:headEnd/>
            <a:tailEnd/>
          </a:ln>
        </p:spPr>
        <p:txBody>
          <a:bodyPr/>
          <a:lstStyle/>
          <a:p>
            <a:endParaRPr lang="en-IN"/>
          </a:p>
        </p:txBody>
      </p:sp>
      <p:sp>
        <p:nvSpPr>
          <p:cNvPr id="69662" name="Rectangle 30"/>
          <p:cNvSpPr>
            <a:spLocks noChangeArrowheads="1"/>
          </p:cNvSpPr>
          <p:nvPr/>
        </p:nvSpPr>
        <p:spPr bwMode="auto">
          <a:xfrm>
            <a:off x="5702300" y="2138363"/>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63" name="Rectangle 31"/>
          <p:cNvSpPr>
            <a:spLocks noChangeArrowheads="1"/>
          </p:cNvSpPr>
          <p:nvPr/>
        </p:nvSpPr>
        <p:spPr bwMode="auto">
          <a:xfrm>
            <a:off x="6064250" y="2138363"/>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64" name="Rectangle 32"/>
          <p:cNvSpPr>
            <a:spLocks noChangeArrowheads="1"/>
          </p:cNvSpPr>
          <p:nvPr/>
        </p:nvSpPr>
        <p:spPr bwMode="auto">
          <a:xfrm>
            <a:off x="6424613" y="2138363"/>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65" name="Rectangle 33"/>
          <p:cNvSpPr>
            <a:spLocks noChangeArrowheads="1"/>
          </p:cNvSpPr>
          <p:nvPr/>
        </p:nvSpPr>
        <p:spPr bwMode="auto">
          <a:xfrm>
            <a:off x="6784975" y="2138363"/>
            <a:ext cx="361950" cy="377825"/>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9666" name="Text Box 34"/>
          <p:cNvSpPr txBox="1">
            <a:spLocks noChangeArrowheads="1"/>
          </p:cNvSpPr>
          <p:nvPr/>
        </p:nvSpPr>
        <p:spPr bwMode="auto">
          <a:xfrm>
            <a:off x="5745163" y="1760538"/>
            <a:ext cx="287337" cy="366712"/>
          </a:xfrm>
          <a:prstGeom prst="rect">
            <a:avLst/>
          </a:prstGeom>
          <a:noFill/>
          <a:ln w="9525">
            <a:noFill/>
            <a:miter lim="800000"/>
            <a:headEnd/>
            <a:tailEnd/>
          </a:ln>
        </p:spPr>
        <p:txBody>
          <a:bodyPr>
            <a:spAutoFit/>
          </a:bodyPr>
          <a:lstStyle/>
          <a:p>
            <a:pPr>
              <a:spcBef>
                <a:spcPct val="50000"/>
              </a:spcBef>
            </a:pPr>
            <a:r>
              <a:rPr lang="en-US" altLang="zh-TW"/>
              <a:t>1</a:t>
            </a:r>
          </a:p>
        </p:txBody>
      </p:sp>
      <p:sp>
        <p:nvSpPr>
          <p:cNvPr id="69667" name="Text Box 35"/>
          <p:cNvSpPr txBox="1">
            <a:spLocks noChangeArrowheads="1"/>
          </p:cNvSpPr>
          <p:nvPr/>
        </p:nvSpPr>
        <p:spPr bwMode="auto">
          <a:xfrm>
            <a:off x="6048375" y="1760538"/>
            <a:ext cx="287338" cy="366712"/>
          </a:xfrm>
          <a:prstGeom prst="rect">
            <a:avLst/>
          </a:prstGeom>
          <a:noFill/>
          <a:ln w="9525">
            <a:noFill/>
            <a:miter lim="800000"/>
            <a:headEnd/>
            <a:tailEnd/>
          </a:ln>
        </p:spPr>
        <p:txBody>
          <a:bodyPr>
            <a:spAutoFit/>
          </a:bodyPr>
          <a:lstStyle/>
          <a:p>
            <a:pPr>
              <a:spcBef>
                <a:spcPct val="50000"/>
              </a:spcBef>
            </a:pPr>
            <a:r>
              <a:rPr lang="en-US" altLang="zh-TW"/>
              <a:t>2</a:t>
            </a:r>
          </a:p>
        </p:txBody>
      </p:sp>
      <p:sp>
        <p:nvSpPr>
          <p:cNvPr id="69668" name="Text Box 36"/>
          <p:cNvSpPr txBox="1">
            <a:spLocks noChangeArrowheads="1"/>
          </p:cNvSpPr>
          <p:nvPr/>
        </p:nvSpPr>
        <p:spPr bwMode="auto">
          <a:xfrm>
            <a:off x="6437313" y="1760538"/>
            <a:ext cx="287337" cy="366712"/>
          </a:xfrm>
          <a:prstGeom prst="rect">
            <a:avLst/>
          </a:prstGeom>
          <a:noFill/>
          <a:ln w="9525">
            <a:noFill/>
            <a:miter lim="800000"/>
            <a:headEnd/>
            <a:tailEnd/>
          </a:ln>
        </p:spPr>
        <p:txBody>
          <a:bodyPr>
            <a:spAutoFit/>
          </a:bodyPr>
          <a:lstStyle/>
          <a:p>
            <a:pPr>
              <a:spcBef>
                <a:spcPct val="50000"/>
              </a:spcBef>
            </a:pPr>
            <a:r>
              <a:rPr lang="en-US" altLang="zh-TW"/>
              <a:t>3</a:t>
            </a:r>
          </a:p>
        </p:txBody>
      </p:sp>
      <p:sp>
        <p:nvSpPr>
          <p:cNvPr id="69669" name="Text Box 37"/>
          <p:cNvSpPr txBox="1">
            <a:spLocks noChangeArrowheads="1"/>
          </p:cNvSpPr>
          <p:nvPr/>
        </p:nvSpPr>
        <p:spPr bwMode="auto">
          <a:xfrm>
            <a:off x="6827838" y="1760538"/>
            <a:ext cx="287337" cy="366712"/>
          </a:xfrm>
          <a:prstGeom prst="rect">
            <a:avLst/>
          </a:prstGeom>
          <a:noFill/>
          <a:ln w="9525">
            <a:noFill/>
            <a:miter lim="800000"/>
            <a:headEnd/>
            <a:tailEnd/>
          </a:ln>
        </p:spPr>
        <p:txBody>
          <a:bodyPr>
            <a:spAutoFit/>
          </a:bodyPr>
          <a:lstStyle/>
          <a:p>
            <a:pPr>
              <a:spcBef>
                <a:spcPct val="50000"/>
              </a:spcBef>
            </a:pPr>
            <a:r>
              <a:rPr lang="en-US" altLang="zh-TW"/>
              <a:t>4</a:t>
            </a:r>
          </a:p>
        </p:txBody>
      </p:sp>
      <p:sp>
        <p:nvSpPr>
          <p:cNvPr id="69670" name="Line 38"/>
          <p:cNvSpPr>
            <a:spLocks noChangeShapeType="1"/>
          </p:cNvSpPr>
          <p:nvPr/>
        </p:nvSpPr>
        <p:spPr bwMode="auto">
          <a:xfrm>
            <a:off x="5889625" y="2347913"/>
            <a:ext cx="798513" cy="825500"/>
          </a:xfrm>
          <a:prstGeom prst="line">
            <a:avLst/>
          </a:prstGeom>
          <a:noFill/>
          <a:ln w="9525">
            <a:solidFill>
              <a:schemeClr val="folHlink"/>
            </a:solidFill>
            <a:round/>
            <a:headEnd/>
            <a:tailEnd type="triangle" w="med" len="med"/>
          </a:ln>
        </p:spPr>
        <p:txBody>
          <a:bodyPr/>
          <a:lstStyle/>
          <a:p>
            <a:endParaRPr lang="en-IN"/>
          </a:p>
        </p:txBody>
      </p:sp>
      <p:sp>
        <p:nvSpPr>
          <p:cNvPr id="69671" name="Line 39"/>
          <p:cNvSpPr>
            <a:spLocks noChangeShapeType="1"/>
          </p:cNvSpPr>
          <p:nvPr/>
        </p:nvSpPr>
        <p:spPr bwMode="auto">
          <a:xfrm flipH="1">
            <a:off x="5930900" y="2333625"/>
            <a:ext cx="292100" cy="1741488"/>
          </a:xfrm>
          <a:prstGeom prst="line">
            <a:avLst/>
          </a:prstGeom>
          <a:noFill/>
          <a:ln w="9525">
            <a:solidFill>
              <a:schemeClr val="folHlink"/>
            </a:solidFill>
            <a:round/>
            <a:headEnd/>
            <a:tailEnd type="triangle" w="med" len="med"/>
          </a:ln>
        </p:spPr>
        <p:txBody>
          <a:bodyPr/>
          <a:lstStyle/>
          <a:p>
            <a:endParaRPr lang="en-IN"/>
          </a:p>
        </p:txBody>
      </p:sp>
      <p:sp>
        <p:nvSpPr>
          <p:cNvPr id="69672" name="Line 40"/>
          <p:cNvSpPr>
            <a:spLocks noChangeShapeType="1"/>
          </p:cNvSpPr>
          <p:nvPr/>
        </p:nvSpPr>
        <p:spPr bwMode="auto">
          <a:xfrm>
            <a:off x="6615113" y="2319338"/>
            <a:ext cx="0" cy="479425"/>
          </a:xfrm>
          <a:prstGeom prst="line">
            <a:avLst/>
          </a:prstGeom>
          <a:noFill/>
          <a:ln w="9525">
            <a:solidFill>
              <a:schemeClr val="folHlink"/>
            </a:solidFill>
            <a:round/>
            <a:headEnd/>
            <a:tailEnd/>
          </a:ln>
        </p:spPr>
        <p:txBody>
          <a:bodyPr/>
          <a:lstStyle/>
          <a:p>
            <a:endParaRPr lang="en-IN"/>
          </a:p>
        </p:txBody>
      </p:sp>
      <p:sp>
        <p:nvSpPr>
          <p:cNvPr id="69673" name="Line 41"/>
          <p:cNvSpPr>
            <a:spLocks noChangeShapeType="1"/>
          </p:cNvSpPr>
          <p:nvPr/>
        </p:nvSpPr>
        <p:spPr bwMode="auto">
          <a:xfrm>
            <a:off x="6615113" y="2798763"/>
            <a:ext cx="1435100" cy="0"/>
          </a:xfrm>
          <a:prstGeom prst="line">
            <a:avLst/>
          </a:prstGeom>
          <a:noFill/>
          <a:ln w="9525">
            <a:solidFill>
              <a:schemeClr val="folHlink"/>
            </a:solidFill>
            <a:round/>
            <a:headEnd/>
            <a:tailEnd/>
          </a:ln>
        </p:spPr>
        <p:txBody>
          <a:bodyPr/>
          <a:lstStyle/>
          <a:p>
            <a:endParaRPr lang="en-IN"/>
          </a:p>
        </p:txBody>
      </p:sp>
      <p:sp>
        <p:nvSpPr>
          <p:cNvPr id="69674" name="Line 42"/>
          <p:cNvSpPr>
            <a:spLocks noChangeShapeType="1"/>
          </p:cNvSpPr>
          <p:nvPr/>
        </p:nvSpPr>
        <p:spPr bwMode="auto">
          <a:xfrm>
            <a:off x="8050213" y="2798763"/>
            <a:ext cx="0" cy="1276350"/>
          </a:xfrm>
          <a:prstGeom prst="line">
            <a:avLst/>
          </a:prstGeom>
          <a:noFill/>
          <a:ln w="9525">
            <a:solidFill>
              <a:schemeClr val="folHlink"/>
            </a:solidFill>
            <a:round/>
            <a:headEnd/>
            <a:tailEnd type="triangle" w="med" len="med"/>
          </a:ln>
        </p:spPr>
        <p:txBody>
          <a:bodyPr/>
          <a:lstStyle/>
          <a:p>
            <a:endParaRPr lang="en-IN"/>
          </a:p>
        </p:txBody>
      </p:sp>
      <p:sp>
        <p:nvSpPr>
          <p:cNvPr id="69675" name="Line 43"/>
          <p:cNvSpPr>
            <a:spLocks noChangeShapeType="1"/>
          </p:cNvSpPr>
          <p:nvPr/>
        </p:nvSpPr>
        <p:spPr bwMode="auto">
          <a:xfrm>
            <a:off x="6978650" y="2319338"/>
            <a:ext cx="0" cy="347662"/>
          </a:xfrm>
          <a:prstGeom prst="line">
            <a:avLst/>
          </a:prstGeom>
          <a:noFill/>
          <a:ln w="9525">
            <a:solidFill>
              <a:schemeClr val="folHlink"/>
            </a:solidFill>
            <a:round/>
            <a:headEnd/>
            <a:tailEnd/>
          </a:ln>
        </p:spPr>
        <p:txBody>
          <a:bodyPr/>
          <a:lstStyle/>
          <a:p>
            <a:endParaRPr lang="en-IN"/>
          </a:p>
        </p:txBody>
      </p:sp>
      <p:sp>
        <p:nvSpPr>
          <p:cNvPr id="69676" name="Line 44"/>
          <p:cNvSpPr>
            <a:spLocks noChangeShapeType="1"/>
          </p:cNvSpPr>
          <p:nvPr/>
        </p:nvSpPr>
        <p:spPr bwMode="auto">
          <a:xfrm>
            <a:off x="6964363" y="2667000"/>
            <a:ext cx="1465262" cy="0"/>
          </a:xfrm>
          <a:prstGeom prst="line">
            <a:avLst/>
          </a:prstGeom>
          <a:noFill/>
          <a:ln w="9525">
            <a:solidFill>
              <a:schemeClr val="folHlink"/>
            </a:solidFill>
            <a:round/>
            <a:headEnd/>
            <a:tailEnd/>
          </a:ln>
        </p:spPr>
        <p:txBody>
          <a:bodyPr/>
          <a:lstStyle/>
          <a:p>
            <a:endParaRPr lang="en-IN"/>
          </a:p>
        </p:txBody>
      </p:sp>
      <p:sp>
        <p:nvSpPr>
          <p:cNvPr id="69677" name="Line 45"/>
          <p:cNvSpPr>
            <a:spLocks noChangeShapeType="1"/>
          </p:cNvSpPr>
          <p:nvPr/>
        </p:nvSpPr>
        <p:spPr bwMode="auto">
          <a:xfrm>
            <a:off x="8429625" y="2667000"/>
            <a:ext cx="0" cy="2774950"/>
          </a:xfrm>
          <a:prstGeom prst="line">
            <a:avLst/>
          </a:prstGeom>
          <a:noFill/>
          <a:ln w="9525">
            <a:solidFill>
              <a:schemeClr val="folHlink"/>
            </a:solidFill>
            <a:round/>
            <a:headEnd/>
            <a:tailEnd/>
          </a:ln>
        </p:spPr>
        <p:txBody>
          <a:bodyPr/>
          <a:lstStyle/>
          <a:p>
            <a:endParaRPr lang="en-IN"/>
          </a:p>
        </p:txBody>
      </p:sp>
      <p:sp>
        <p:nvSpPr>
          <p:cNvPr id="69678" name="Line 46"/>
          <p:cNvSpPr>
            <a:spLocks noChangeShapeType="1"/>
          </p:cNvSpPr>
          <p:nvPr/>
        </p:nvSpPr>
        <p:spPr bwMode="auto">
          <a:xfrm flipH="1">
            <a:off x="5468938" y="5449888"/>
            <a:ext cx="2960687" cy="0"/>
          </a:xfrm>
          <a:prstGeom prst="line">
            <a:avLst/>
          </a:prstGeom>
          <a:noFill/>
          <a:ln w="9525">
            <a:solidFill>
              <a:schemeClr val="folHlink"/>
            </a:solidFill>
            <a:round/>
            <a:headEnd/>
            <a:tailEnd type="triangle" w="med" len="med"/>
          </a:ln>
        </p:spPr>
        <p:txBody>
          <a:bodyPr/>
          <a:lstStyle/>
          <a:p>
            <a:endParaRPr lang="en-IN"/>
          </a:p>
        </p:txBody>
      </p:sp>
      <p:sp>
        <p:nvSpPr>
          <p:cNvPr id="69679" name="Line 47"/>
          <p:cNvSpPr>
            <a:spLocks noChangeShapeType="1"/>
          </p:cNvSpPr>
          <p:nvPr/>
        </p:nvSpPr>
        <p:spPr bwMode="auto">
          <a:xfrm flipH="1">
            <a:off x="5311775" y="4586288"/>
            <a:ext cx="420688" cy="595312"/>
          </a:xfrm>
          <a:prstGeom prst="line">
            <a:avLst/>
          </a:prstGeom>
          <a:noFill/>
          <a:ln w="9525">
            <a:solidFill>
              <a:schemeClr val="tx1"/>
            </a:solidFill>
            <a:round/>
            <a:headEnd/>
            <a:tailEnd/>
          </a:ln>
        </p:spPr>
        <p:txBody>
          <a:bodyPr/>
          <a:lstStyle/>
          <a:p>
            <a:endParaRPr lang="en-IN"/>
          </a:p>
        </p:txBody>
      </p:sp>
      <p:sp>
        <p:nvSpPr>
          <p:cNvPr id="69680" name="Text Box 48"/>
          <p:cNvSpPr txBox="1">
            <a:spLocks noChangeArrowheads="1"/>
          </p:cNvSpPr>
          <p:nvPr/>
        </p:nvSpPr>
        <p:spPr bwMode="auto">
          <a:xfrm>
            <a:off x="6124575" y="5718175"/>
            <a:ext cx="885825" cy="942975"/>
          </a:xfrm>
          <a:prstGeom prst="rect">
            <a:avLst/>
          </a:prstGeom>
          <a:noFill/>
          <a:ln w="9525">
            <a:noFill/>
            <a:miter lim="800000"/>
            <a:headEnd/>
            <a:tailEnd/>
          </a:ln>
        </p:spPr>
        <p:txBody>
          <a:bodyPr>
            <a:spAutoFit/>
          </a:bodyPr>
          <a:lstStyle/>
          <a:p>
            <a:pPr>
              <a:spcBef>
                <a:spcPct val="50000"/>
              </a:spcBef>
            </a:pPr>
            <a:r>
              <a:rPr lang="en-US" altLang="zh-TW" sz="1400">
                <a:solidFill>
                  <a:schemeClr val="tx2"/>
                </a:solidFill>
                <a:latin typeface="Arial" charset="0"/>
              </a:rPr>
              <a:t>i = 4</a:t>
            </a:r>
          </a:p>
          <a:p>
            <a:pPr>
              <a:spcBef>
                <a:spcPct val="50000"/>
              </a:spcBef>
            </a:pPr>
            <a:r>
              <a:rPr lang="en-US" altLang="zh-TW" sz="1400">
                <a:solidFill>
                  <a:schemeClr val="tx2"/>
                </a:solidFill>
                <a:latin typeface="Arial" charset="0"/>
              </a:rPr>
              <a:t>j = 6</a:t>
            </a:r>
          </a:p>
          <a:p>
            <a:pPr>
              <a:spcBef>
                <a:spcPct val="50000"/>
              </a:spcBef>
            </a:pPr>
            <a:r>
              <a:rPr lang="en-US" altLang="zh-TW" sz="1400">
                <a:solidFill>
                  <a:schemeClr val="tx2"/>
                </a:solidFill>
                <a:latin typeface="Arial" charset="0"/>
              </a:rPr>
              <a:t>n = 4</a:t>
            </a:r>
          </a:p>
        </p:txBody>
      </p:sp>
      <p:sp>
        <p:nvSpPr>
          <p:cNvPr id="69681" name="Text Box 49"/>
          <p:cNvSpPr txBox="1">
            <a:spLocks noChangeArrowheads="1"/>
          </p:cNvSpPr>
          <p:nvPr/>
        </p:nvSpPr>
        <p:spPr bwMode="auto">
          <a:xfrm>
            <a:off x="4122738" y="5267325"/>
            <a:ext cx="392112" cy="366713"/>
          </a:xfrm>
          <a:prstGeom prst="rect">
            <a:avLst/>
          </a:prstGeom>
          <a:noFill/>
          <a:ln w="9525">
            <a:noFill/>
            <a:miter lim="800000"/>
            <a:headEnd/>
            <a:tailEnd/>
          </a:ln>
        </p:spPr>
        <p:txBody>
          <a:bodyPr>
            <a:spAutoFit/>
          </a:bodyPr>
          <a:lstStyle/>
          <a:p>
            <a:pPr>
              <a:spcBef>
                <a:spcPct val="50000"/>
              </a:spcBef>
            </a:pPr>
            <a:r>
              <a:rPr lang="en-US" altLang="zh-TW"/>
              <a:t>k</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title"/>
          </p:nvPr>
        </p:nvSpPr>
        <p:spPr/>
        <p:txBody>
          <a:bodyPr/>
          <a:lstStyle/>
          <a:p>
            <a:endParaRPr lang="en-US" dirty="0" smtClean="0"/>
          </a:p>
        </p:txBody>
      </p:sp>
      <p:sp>
        <p:nvSpPr>
          <p:cNvPr id="277507" name="Rectangle 3"/>
          <p:cNvSpPr>
            <a:spLocks noGrp="1"/>
          </p:cNvSpPr>
          <p:nvPr>
            <p:ph idx="1"/>
          </p:nvPr>
        </p:nvSpPr>
        <p:spPr/>
        <p:txBody>
          <a:bodyPr/>
          <a:lstStyle/>
          <a:p>
            <a:r>
              <a:rPr lang="en-US" dirty="0" smtClean="0"/>
              <a:t>A complete binary tree of depth d is the strictly binary tree all of whose leaves are at level d.</a:t>
            </a:r>
          </a:p>
          <a:p>
            <a:r>
              <a:rPr lang="en-US" dirty="0" smtClean="0"/>
              <a:t>The total number of nodes at each level between 0 and d equals the sum of nodes at each level which is equal to 2</a:t>
            </a:r>
            <a:r>
              <a:rPr lang="en-US" baseline="30000" dirty="0" smtClean="0"/>
              <a:t>d+1 </a:t>
            </a:r>
            <a:r>
              <a:rPr lang="en-US" dirty="0" smtClean="0"/>
              <a:t>-1</a:t>
            </a:r>
          </a:p>
          <a:p>
            <a:r>
              <a:rPr lang="en-US" dirty="0" smtClean="0"/>
              <a:t>No of non leaf nodes in that tree=2</a:t>
            </a:r>
            <a:r>
              <a:rPr lang="en-US" baseline="30000" dirty="0" smtClean="0"/>
              <a:t>d</a:t>
            </a:r>
            <a:r>
              <a:rPr lang="en-US" dirty="0" smtClean="0"/>
              <a:t>-1</a:t>
            </a:r>
          </a:p>
          <a:p>
            <a:r>
              <a:rPr lang="en-US" dirty="0" smtClean="0"/>
              <a:t>No of leaf nodes =2</a:t>
            </a:r>
            <a:r>
              <a:rPr lang="en-US" baseline="30000" dirty="0" smtClean="0"/>
              <a: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lstStyle/>
          <a:p>
            <a:r>
              <a:rPr lang="en-US" smtClean="0"/>
              <a:t>Almost Complete BT</a:t>
            </a:r>
          </a:p>
        </p:txBody>
      </p:sp>
      <p:sp>
        <p:nvSpPr>
          <p:cNvPr id="279555" name="Rectangle 3"/>
          <p:cNvSpPr>
            <a:spLocks noGrp="1"/>
          </p:cNvSpPr>
          <p:nvPr>
            <p:ph idx="1"/>
          </p:nvPr>
        </p:nvSpPr>
        <p:spPr/>
        <p:txBody>
          <a:bodyPr/>
          <a:lstStyle/>
          <a:p>
            <a:r>
              <a:rPr lang="en-US" dirty="0" smtClean="0"/>
              <a:t>All levels are complete except the lowest</a:t>
            </a:r>
          </a:p>
          <a:p>
            <a:r>
              <a:rPr lang="en-US" dirty="0" smtClean="0"/>
              <a:t>In the last level empty spaces are towards the right.</a:t>
            </a:r>
          </a:p>
        </p:txBody>
      </p:sp>
      <p:sp>
        <p:nvSpPr>
          <p:cNvPr id="279556" name="Oval 4"/>
          <p:cNvSpPr>
            <a:spLocks noChangeArrowheads="1"/>
          </p:cNvSpPr>
          <p:nvPr/>
        </p:nvSpPr>
        <p:spPr bwMode="auto">
          <a:xfrm>
            <a:off x="434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7" name="Oval 5"/>
          <p:cNvSpPr>
            <a:spLocks noChangeArrowheads="1"/>
          </p:cNvSpPr>
          <p:nvPr/>
        </p:nvSpPr>
        <p:spPr bwMode="auto">
          <a:xfrm>
            <a:off x="48768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8" name="Oval 6"/>
          <p:cNvSpPr>
            <a:spLocks noChangeArrowheads="1"/>
          </p:cNvSpPr>
          <p:nvPr/>
        </p:nvSpPr>
        <p:spPr bwMode="auto">
          <a:xfrm>
            <a:off x="3886200" y="39624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9" name="Oval 7"/>
          <p:cNvSpPr>
            <a:spLocks noChangeArrowheads="1"/>
          </p:cNvSpPr>
          <p:nvPr/>
        </p:nvSpPr>
        <p:spPr bwMode="auto">
          <a:xfrm>
            <a:off x="3352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0" name="Oval 8"/>
          <p:cNvSpPr>
            <a:spLocks noChangeArrowheads="1"/>
          </p:cNvSpPr>
          <p:nvPr/>
        </p:nvSpPr>
        <p:spPr bwMode="auto">
          <a:xfrm>
            <a:off x="4114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1" name="Oval 9"/>
          <p:cNvSpPr>
            <a:spLocks noChangeArrowheads="1"/>
          </p:cNvSpPr>
          <p:nvPr/>
        </p:nvSpPr>
        <p:spPr bwMode="auto">
          <a:xfrm>
            <a:off x="4876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2" name="Line 10"/>
          <p:cNvSpPr>
            <a:spLocks noChangeShapeType="1"/>
          </p:cNvSpPr>
          <p:nvPr/>
        </p:nvSpPr>
        <p:spPr bwMode="auto">
          <a:xfrm flipH="1">
            <a:off x="4191000" y="3657600"/>
            <a:ext cx="228600" cy="381000"/>
          </a:xfrm>
          <a:prstGeom prst="line">
            <a:avLst/>
          </a:prstGeom>
          <a:noFill/>
          <a:ln w="9525">
            <a:solidFill>
              <a:schemeClr val="tx1"/>
            </a:solidFill>
            <a:round/>
            <a:headEnd/>
            <a:tailEnd/>
          </a:ln>
          <a:effectLst/>
        </p:spPr>
        <p:txBody>
          <a:bodyPr/>
          <a:lstStyle/>
          <a:p>
            <a:endParaRPr lang="en-US"/>
          </a:p>
        </p:txBody>
      </p:sp>
      <p:sp>
        <p:nvSpPr>
          <p:cNvPr id="279563" name="Line 11"/>
          <p:cNvSpPr>
            <a:spLocks noChangeShapeType="1"/>
          </p:cNvSpPr>
          <p:nvPr/>
        </p:nvSpPr>
        <p:spPr bwMode="auto">
          <a:xfrm>
            <a:off x="4648200" y="3733800"/>
            <a:ext cx="228600" cy="381000"/>
          </a:xfrm>
          <a:prstGeom prst="line">
            <a:avLst/>
          </a:prstGeom>
          <a:noFill/>
          <a:ln w="9525">
            <a:solidFill>
              <a:schemeClr val="tx1"/>
            </a:solidFill>
            <a:round/>
            <a:headEnd/>
            <a:tailEnd/>
          </a:ln>
          <a:effectLst/>
        </p:spPr>
        <p:txBody>
          <a:bodyPr/>
          <a:lstStyle/>
          <a:p>
            <a:endParaRPr lang="en-US"/>
          </a:p>
        </p:txBody>
      </p:sp>
      <p:sp>
        <p:nvSpPr>
          <p:cNvPr id="279564" name="Line 12"/>
          <p:cNvSpPr>
            <a:spLocks noChangeShapeType="1"/>
          </p:cNvSpPr>
          <p:nvPr/>
        </p:nvSpPr>
        <p:spPr bwMode="auto">
          <a:xfrm flipH="1">
            <a:off x="3581400" y="4343400"/>
            <a:ext cx="381000" cy="609600"/>
          </a:xfrm>
          <a:prstGeom prst="line">
            <a:avLst/>
          </a:prstGeom>
          <a:noFill/>
          <a:ln w="9525">
            <a:solidFill>
              <a:schemeClr val="tx1"/>
            </a:solidFill>
            <a:round/>
            <a:headEnd/>
            <a:tailEnd/>
          </a:ln>
          <a:effectLst/>
        </p:spPr>
        <p:txBody>
          <a:bodyPr/>
          <a:lstStyle/>
          <a:p>
            <a:endParaRPr lang="en-US"/>
          </a:p>
        </p:txBody>
      </p:sp>
      <p:sp>
        <p:nvSpPr>
          <p:cNvPr id="279565" name="Line 13"/>
          <p:cNvSpPr>
            <a:spLocks noChangeShapeType="1"/>
          </p:cNvSpPr>
          <p:nvPr/>
        </p:nvSpPr>
        <p:spPr bwMode="auto">
          <a:xfrm>
            <a:off x="4191000" y="4419600"/>
            <a:ext cx="152400" cy="533400"/>
          </a:xfrm>
          <a:prstGeom prst="line">
            <a:avLst/>
          </a:prstGeom>
          <a:noFill/>
          <a:ln w="9525">
            <a:solidFill>
              <a:schemeClr val="tx1"/>
            </a:solidFill>
            <a:round/>
            <a:headEnd/>
            <a:tailEnd/>
          </a:ln>
          <a:effectLst/>
        </p:spPr>
        <p:txBody>
          <a:bodyPr/>
          <a:lstStyle/>
          <a:p>
            <a:endParaRPr lang="en-US"/>
          </a:p>
        </p:txBody>
      </p:sp>
      <p:sp>
        <p:nvSpPr>
          <p:cNvPr id="279566" name="Line 14"/>
          <p:cNvSpPr>
            <a:spLocks noChangeShapeType="1"/>
          </p:cNvSpPr>
          <p:nvPr/>
        </p:nvSpPr>
        <p:spPr bwMode="auto">
          <a:xfrm flipH="1">
            <a:off x="4953000" y="4495800"/>
            <a:ext cx="152400" cy="5334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152400" y="152400"/>
            <a:ext cx="8839200" cy="6553200"/>
          </a:xfrm>
        </p:spPr>
        <p:txBody>
          <a:bodyPr/>
          <a:lstStyle/>
          <a:p>
            <a:pPr>
              <a:lnSpc>
                <a:spcPts val="2700"/>
              </a:lnSpc>
              <a:buFont typeface="Arial" charset="0"/>
              <a:buNone/>
            </a:pPr>
            <a:r>
              <a:rPr lang="en-US" sz="2800" u="sng" dirty="0" smtClean="0">
                <a:latin typeface="Times New Roman" pitchFamily="18" charset="0"/>
                <a:cs typeface="Times New Roman" pitchFamily="18" charset="0"/>
              </a:rPr>
              <a:t>Storage representation of binary trees:</a:t>
            </a:r>
          </a:p>
          <a:p>
            <a:pPr>
              <a:lnSpc>
                <a:spcPts val="2700"/>
              </a:lnSpc>
            </a:pPr>
            <a:r>
              <a:rPr lang="en-US" sz="2800" dirty="0" smtClean="0">
                <a:latin typeface="Times New Roman" pitchFamily="18" charset="0"/>
                <a:cs typeface="Times New Roman" pitchFamily="18" charset="0"/>
              </a:rPr>
              <a:t>Trees can be represented using sequential allocation techniques(arrays) or by dynamically allocating memory.</a:t>
            </a:r>
          </a:p>
          <a:p>
            <a:pPr>
              <a:lnSpc>
                <a:spcPts val="2700"/>
              </a:lnSpc>
            </a:pPr>
            <a:r>
              <a:rPr lang="en-US" sz="2800" dirty="0" smtClean="0">
                <a:latin typeface="Times New Roman" pitchFamily="18" charset="0"/>
                <a:cs typeface="Times New Roman" pitchFamily="18" charset="0"/>
              </a:rPr>
              <a:t>In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technique, node has 3 fields</a:t>
            </a:r>
          </a:p>
          <a:p>
            <a:pPr marL="914400" lvl="1" indent="-514350">
              <a:lnSpc>
                <a:spcPts val="2700"/>
              </a:lnSpc>
              <a:buFont typeface="Calibri" pitchFamily="34" charset="0"/>
              <a:buAutoNum type="arabicPeriod"/>
            </a:pPr>
            <a:r>
              <a:rPr lang="en-US" dirty="0" smtClean="0">
                <a:latin typeface="Times New Roman" pitchFamily="18" charset="0"/>
                <a:cs typeface="Times New Roman" pitchFamily="18" charset="0"/>
              </a:rPr>
              <a:t>Info : which contains actual information.</a:t>
            </a:r>
          </a:p>
          <a:p>
            <a:pPr marL="914400" lvl="1" indent="-514350">
              <a:lnSpc>
                <a:spcPts val="2700"/>
              </a:lnSpc>
              <a:buFont typeface="Calibri" pitchFamily="34" charset="0"/>
              <a:buAutoNum type="arabicPeriod"/>
            </a:pPr>
            <a:r>
              <a:rPr lang="en-US" dirty="0" err="1" smtClean="0">
                <a:latin typeface="Times New Roman" pitchFamily="18" charset="0"/>
                <a:cs typeface="Times New Roman" pitchFamily="18" charset="0"/>
              </a:rPr>
              <a:t>Llink</a:t>
            </a:r>
            <a:r>
              <a:rPr lang="en-US" dirty="0" smtClean="0">
                <a:latin typeface="Times New Roman" pitchFamily="18" charset="0"/>
                <a:cs typeface="Times New Roman" pitchFamily="18" charset="0"/>
              </a:rPr>
              <a:t> :contains address of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a:t>
            </a:r>
          </a:p>
          <a:p>
            <a:pPr marL="914400" lvl="1" indent="-514350">
              <a:lnSpc>
                <a:spcPts val="2700"/>
              </a:lnSpc>
              <a:buFont typeface="Calibri" pitchFamily="34" charset="0"/>
              <a:buAutoNum type="arabicPeriod"/>
            </a:pPr>
            <a:r>
              <a:rPr lang="en-US" dirty="0" err="1" smtClean="0">
                <a:latin typeface="Times New Roman" pitchFamily="18" charset="0"/>
                <a:cs typeface="Times New Roman" pitchFamily="18" charset="0"/>
              </a:rPr>
              <a:t>Rlink</a:t>
            </a:r>
            <a:r>
              <a:rPr lang="en-US" dirty="0" smtClean="0">
                <a:latin typeface="Times New Roman" pitchFamily="18" charset="0"/>
                <a:cs typeface="Times New Roman" pitchFamily="18" charset="0"/>
              </a:rPr>
              <a:t> :contains address of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a:t>
            </a:r>
          </a:p>
          <a:p>
            <a:pPr marL="914400" lvl="1" indent="-514350">
              <a:lnSpc>
                <a:spcPts val="2700"/>
              </a:lnSpc>
              <a:buFont typeface="Arial" charset="0"/>
              <a:buNone/>
            </a:pPr>
            <a:endParaRPr lang="en-US" dirty="0" smtClean="0">
              <a:latin typeface="Times New Roman" pitchFamily="18" charset="0"/>
              <a:cs typeface="Times New Roman" pitchFamily="18" charset="0"/>
            </a:endParaRPr>
          </a:p>
          <a:p>
            <a:pPr marL="914400" lvl="1" indent="-514350">
              <a:lnSpc>
                <a:spcPts val="2700"/>
              </a:lnSpc>
              <a:buFont typeface="Arial" charset="0"/>
              <a:buNone/>
            </a:pP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node</a:t>
            </a:r>
          </a:p>
          <a:p>
            <a:pPr marL="914400" lvl="1" indent="-514350">
              <a:lnSpc>
                <a:spcPts val="2700"/>
              </a:lnSpc>
              <a:buFont typeface="Arial" charset="0"/>
              <a:buNone/>
            </a:pPr>
            <a:r>
              <a:rPr lang="en-US" dirty="0" smtClean="0">
                <a:latin typeface="Times New Roman" pitchFamily="18" charset="0"/>
                <a:cs typeface="Times New Roman" pitchFamily="18" charset="0"/>
              </a:rPr>
              <a:t>{</a:t>
            </a:r>
          </a:p>
          <a:p>
            <a:pPr marL="914400" lvl="1" indent="-514350">
              <a:lnSpc>
                <a:spcPts val="2700"/>
              </a:lnSpc>
              <a:buFont typeface="Arial" charse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info;</a:t>
            </a:r>
          </a:p>
          <a:p>
            <a:pPr marL="914400" lvl="1" indent="-514350">
              <a:lnSpc>
                <a:spcPts val="2700"/>
              </a:lnSpc>
              <a:buFont typeface="Arial" charse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node *</a:t>
            </a:r>
            <a:r>
              <a:rPr lang="en-US" dirty="0" err="1" smtClean="0">
                <a:latin typeface="Times New Roman" pitchFamily="18" charset="0"/>
                <a:cs typeface="Times New Roman" pitchFamily="18" charset="0"/>
              </a:rPr>
              <a:t>llink</a:t>
            </a:r>
            <a:r>
              <a:rPr lang="en-US" dirty="0" smtClean="0">
                <a:latin typeface="Times New Roman" pitchFamily="18" charset="0"/>
                <a:cs typeface="Times New Roman" pitchFamily="18" charset="0"/>
              </a:rPr>
              <a:t>;</a:t>
            </a:r>
          </a:p>
          <a:p>
            <a:pPr marL="914400" lvl="1" indent="-514350">
              <a:lnSpc>
                <a:spcPts val="2700"/>
              </a:lnSpc>
              <a:buFont typeface="Arial" charse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node *</a:t>
            </a:r>
            <a:r>
              <a:rPr lang="en-US" dirty="0" err="1" smtClean="0">
                <a:latin typeface="Times New Roman" pitchFamily="18" charset="0"/>
                <a:cs typeface="Times New Roman" pitchFamily="18" charset="0"/>
              </a:rPr>
              <a:t>rlink</a:t>
            </a:r>
            <a:r>
              <a:rPr lang="en-US" dirty="0" smtClean="0">
                <a:latin typeface="Times New Roman" pitchFamily="18" charset="0"/>
                <a:cs typeface="Times New Roman" pitchFamily="18" charset="0"/>
              </a:rPr>
              <a:t>;</a:t>
            </a:r>
          </a:p>
          <a:p>
            <a:pPr marL="914400" lvl="1" indent="-514350">
              <a:lnSpc>
                <a:spcPts val="2700"/>
              </a:lnSpc>
              <a:buFont typeface="Arial" charset="0"/>
              <a:buNone/>
            </a:pPr>
            <a:r>
              <a:rPr lang="en-US" dirty="0" smtClean="0">
                <a:latin typeface="Times New Roman" pitchFamily="18" charset="0"/>
                <a:cs typeface="Times New Roman" pitchFamily="18" charset="0"/>
              </a:rPr>
              <a:t>};</a:t>
            </a:r>
          </a:p>
          <a:p>
            <a:pPr marL="914400" lvl="1" indent="-514350">
              <a:lnSpc>
                <a:spcPts val="2700"/>
              </a:lnSpc>
              <a:buFont typeface="Arial" charse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node *NODEPTR;</a:t>
            </a:r>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2"/>
          <p:cNvSpPr>
            <a:spLocks noGrp="1"/>
          </p:cNvSpPr>
          <p:nvPr>
            <p:ph idx="1"/>
          </p:nvPr>
        </p:nvSpPr>
        <p:spPr>
          <a:xfrm>
            <a:off x="152400" y="152400"/>
            <a:ext cx="8839200" cy="6553200"/>
          </a:xfrm>
        </p:spPr>
        <p:txBody>
          <a:bodyPr/>
          <a:lstStyle/>
          <a:p>
            <a:pPr>
              <a:buFont typeface="Arial" charset="0"/>
              <a:buNone/>
            </a:pPr>
            <a:r>
              <a:rPr lang="en-US" sz="2800" u="sng" dirty="0" smtClean="0">
                <a:latin typeface="Times New Roman" pitchFamily="18" charset="0"/>
                <a:cs typeface="Times New Roman" pitchFamily="18" charset="0"/>
              </a:rPr>
              <a:t>Implementing a binary tree:</a:t>
            </a:r>
          </a:p>
          <a:p>
            <a:r>
              <a:rPr lang="en-US" sz="2800" dirty="0" smtClean="0">
                <a:latin typeface="Times New Roman" pitchFamily="18" charset="0"/>
                <a:cs typeface="Times New Roman" pitchFamily="18" charset="0"/>
              </a:rPr>
              <a:t>A pointer variable root is used to point to the root node.</a:t>
            </a:r>
          </a:p>
          <a:p>
            <a:r>
              <a:rPr lang="en-US" sz="2800" dirty="0" smtClean="0">
                <a:latin typeface="Times New Roman" pitchFamily="18" charset="0"/>
                <a:cs typeface="Times New Roman" pitchFamily="18" charset="0"/>
              </a:rPr>
              <a:t>Initially root is NULL, which means the tree is empty.</a:t>
            </a:r>
          </a:p>
          <a:p>
            <a:pPr>
              <a:buFont typeface="Arial" charset="0"/>
              <a:buNone/>
            </a:pPr>
            <a:r>
              <a:rPr lang="en-US" sz="2800" dirty="0" smtClean="0">
                <a:latin typeface="Times New Roman" pitchFamily="18" charset="0"/>
                <a:cs typeface="Times New Roman" pitchFamily="18" charset="0"/>
              </a:rPr>
              <a:t>	NODEPTR root=NULL;</a:t>
            </a:r>
          </a:p>
          <a:p>
            <a:pPr>
              <a:buFont typeface="Arial" charset="0"/>
              <a:buNone/>
            </a:pPr>
            <a:r>
              <a:rPr lang="en-US" sz="2800" u="sng" dirty="0" smtClean="0">
                <a:latin typeface="Times New Roman" pitchFamily="18" charset="0"/>
                <a:cs typeface="Times New Roman" pitchFamily="18" charset="0"/>
              </a:rPr>
              <a:t>Array representation of binary tree:</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1600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1" name="TextBox 4"/>
          <p:cNvSpPr txBox="1">
            <a:spLocks noChangeArrowheads="1"/>
          </p:cNvSpPr>
          <p:nvPr/>
        </p:nvSpPr>
        <p:spPr bwMode="auto">
          <a:xfrm>
            <a:off x="1752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3" name="TextBox 6"/>
          <p:cNvSpPr txBox="1">
            <a:spLocks noChangeArrowheads="1"/>
          </p:cNvSpPr>
          <p:nvPr/>
        </p:nvSpPr>
        <p:spPr bwMode="auto">
          <a:xfrm>
            <a:off x="10668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5" name="TextBox 8"/>
          <p:cNvSpPr txBox="1">
            <a:spLocks noChangeArrowheads="1"/>
          </p:cNvSpPr>
          <p:nvPr/>
        </p:nvSpPr>
        <p:spPr bwMode="auto">
          <a:xfrm>
            <a:off x="25146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7" name="TextBox 10"/>
          <p:cNvSpPr txBox="1">
            <a:spLocks noChangeArrowheads="1"/>
          </p:cNvSpPr>
          <p:nvPr/>
        </p:nvSpPr>
        <p:spPr bwMode="auto">
          <a:xfrm>
            <a:off x="6096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9" name="TextBox 12"/>
          <p:cNvSpPr txBox="1">
            <a:spLocks noChangeArrowheads="1"/>
          </p:cNvSpPr>
          <p:nvPr/>
        </p:nvSpPr>
        <p:spPr bwMode="auto">
          <a:xfrm>
            <a:off x="15240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3236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3352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653" idx="2"/>
            <a:endCxn id="12" idx="1"/>
          </p:cNvCxnSpPr>
          <p:nvPr/>
        </p:nvCxnSpPr>
        <p:spPr>
          <a:xfrm rot="16200000" flipH="1">
            <a:off x="11676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4076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5" name="TextBox 18"/>
          <p:cNvSpPr txBox="1">
            <a:spLocks noChangeArrowheads="1"/>
          </p:cNvSpPr>
          <p:nvPr/>
        </p:nvSpPr>
        <p:spPr bwMode="auto">
          <a:xfrm>
            <a:off x="2209800" y="4572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4430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7" name="TextBox 20"/>
          <p:cNvSpPr txBox="1">
            <a:spLocks noChangeArrowheads="1"/>
          </p:cNvSpPr>
          <p:nvPr/>
        </p:nvSpPr>
        <p:spPr bwMode="auto">
          <a:xfrm>
            <a:off x="3124200" y="4506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4205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35052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37719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4" name="TextBox 10"/>
          <p:cNvSpPr txBox="1">
            <a:spLocks noChangeArrowheads="1"/>
          </p:cNvSpPr>
          <p:nvPr/>
        </p:nvSpPr>
        <p:spPr bwMode="auto">
          <a:xfrm>
            <a:off x="4191000" y="36687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7675" name="TextBox 11"/>
          <p:cNvSpPr txBox="1">
            <a:spLocks noChangeArrowheads="1"/>
          </p:cNvSpPr>
          <p:nvPr/>
        </p:nvSpPr>
        <p:spPr bwMode="auto">
          <a:xfrm>
            <a:off x="4800600" y="36687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7676" name="TextBox 12"/>
          <p:cNvSpPr txBox="1">
            <a:spLocks noChangeArrowheads="1"/>
          </p:cNvSpPr>
          <p:nvPr/>
        </p:nvSpPr>
        <p:spPr bwMode="auto">
          <a:xfrm>
            <a:off x="5334000" y="36576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7677" name="TextBox 23"/>
          <p:cNvSpPr txBox="1">
            <a:spLocks noChangeArrowheads="1"/>
          </p:cNvSpPr>
          <p:nvPr/>
        </p:nvSpPr>
        <p:spPr bwMode="auto">
          <a:xfrm>
            <a:off x="4876800" y="3211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78" name="TextBox 24"/>
          <p:cNvSpPr txBox="1">
            <a:spLocks noChangeArrowheads="1"/>
          </p:cNvSpPr>
          <p:nvPr/>
        </p:nvSpPr>
        <p:spPr bwMode="auto">
          <a:xfrm>
            <a:off x="5410200" y="32004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7679" name="TextBox 25"/>
          <p:cNvSpPr txBox="1">
            <a:spLocks noChangeArrowheads="1"/>
          </p:cNvSpPr>
          <p:nvPr/>
        </p:nvSpPr>
        <p:spPr bwMode="auto">
          <a:xfrm>
            <a:off x="5943600" y="32004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7680" name="TextBox 26"/>
          <p:cNvSpPr txBox="1">
            <a:spLocks noChangeArrowheads="1"/>
          </p:cNvSpPr>
          <p:nvPr/>
        </p:nvSpPr>
        <p:spPr bwMode="auto">
          <a:xfrm>
            <a:off x="6553200" y="32004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7681" name="TextBox 27"/>
          <p:cNvSpPr txBox="1">
            <a:spLocks noChangeArrowheads="1"/>
          </p:cNvSpPr>
          <p:nvPr/>
        </p:nvSpPr>
        <p:spPr bwMode="auto">
          <a:xfrm>
            <a:off x="7772400" y="3200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7682" name="TextBox 28"/>
          <p:cNvSpPr txBox="1">
            <a:spLocks noChangeArrowheads="1"/>
          </p:cNvSpPr>
          <p:nvPr/>
        </p:nvSpPr>
        <p:spPr bwMode="auto">
          <a:xfrm>
            <a:off x="4267200" y="3200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6" name="TextBox 27"/>
          <p:cNvSpPr txBox="1">
            <a:spLocks noChangeArrowheads="1"/>
          </p:cNvSpPr>
          <p:nvPr/>
        </p:nvSpPr>
        <p:spPr bwMode="auto">
          <a:xfrm>
            <a:off x="7162800" y="32115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87" name="TextBox 12"/>
          <p:cNvSpPr txBox="1">
            <a:spLocks noChangeArrowheads="1"/>
          </p:cNvSpPr>
          <p:nvPr/>
        </p:nvSpPr>
        <p:spPr bwMode="auto">
          <a:xfrm>
            <a:off x="7162800" y="3668713"/>
            <a:ext cx="457200" cy="369887"/>
          </a:xfrm>
          <a:prstGeom prst="rect">
            <a:avLst/>
          </a:prstGeom>
          <a:noFill/>
          <a:ln w="9525">
            <a:noFill/>
            <a:miter lim="800000"/>
            <a:headEnd/>
            <a:tailEnd/>
          </a:ln>
        </p:spPr>
        <p:txBody>
          <a:bodyPr>
            <a:spAutoFit/>
          </a:bodyPr>
          <a:lstStyle/>
          <a:p>
            <a:r>
              <a:rPr lang="en-US">
                <a:latin typeface="Calibri" pitchFamily="34" charset="0"/>
              </a:rPr>
              <a:t>F</a:t>
            </a:r>
          </a:p>
        </p:txBody>
      </p:sp>
      <p:sp>
        <p:nvSpPr>
          <p:cNvPr id="27688" name="TextBox 12"/>
          <p:cNvSpPr txBox="1">
            <a:spLocks noChangeArrowheads="1"/>
          </p:cNvSpPr>
          <p:nvPr/>
        </p:nvSpPr>
        <p:spPr bwMode="auto">
          <a:xfrm>
            <a:off x="5943600" y="3657600"/>
            <a:ext cx="45720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7689" name="TextBox 12"/>
          <p:cNvSpPr txBox="1">
            <a:spLocks noChangeArrowheads="1"/>
          </p:cNvSpPr>
          <p:nvPr/>
        </p:nvSpPr>
        <p:spPr bwMode="auto">
          <a:xfrm>
            <a:off x="6553200" y="36576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7690" name="TextBox 12"/>
          <p:cNvSpPr txBox="1">
            <a:spLocks noChangeArrowheads="1"/>
          </p:cNvSpPr>
          <p:nvPr/>
        </p:nvSpPr>
        <p:spPr bwMode="auto">
          <a:xfrm>
            <a:off x="7772400" y="36687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7691" name="TextBox 28"/>
          <p:cNvSpPr txBox="1">
            <a:spLocks noChangeArrowheads="1"/>
          </p:cNvSpPr>
          <p:nvPr/>
        </p:nvSpPr>
        <p:spPr bwMode="auto">
          <a:xfrm>
            <a:off x="1295400" y="29718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7692" name="TextBox 28"/>
          <p:cNvSpPr txBox="1">
            <a:spLocks noChangeArrowheads="1"/>
          </p:cNvSpPr>
          <p:nvPr/>
        </p:nvSpPr>
        <p:spPr bwMode="auto">
          <a:xfrm>
            <a:off x="609600" y="37449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93" name="TextBox 28"/>
          <p:cNvSpPr txBox="1">
            <a:spLocks noChangeArrowheads="1"/>
          </p:cNvSpPr>
          <p:nvPr/>
        </p:nvSpPr>
        <p:spPr bwMode="auto">
          <a:xfrm>
            <a:off x="2057400" y="37449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7694" name="TextBox 28"/>
          <p:cNvSpPr txBox="1">
            <a:spLocks noChangeArrowheads="1"/>
          </p:cNvSpPr>
          <p:nvPr/>
        </p:nvSpPr>
        <p:spPr bwMode="auto">
          <a:xfrm>
            <a:off x="609600" y="4811713"/>
            <a:ext cx="457200" cy="369887"/>
          </a:xfrm>
          <a:prstGeom prst="rect">
            <a:avLst/>
          </a:prstGeom>
          <a:noFill/>
          <a:ln w="9525">
            <a:noFill/>
            <a:miter lim="800000"/>
            <a:headEnd/>
            <a:tailEnd/>
          </a:ln>
        </p:spPr>
        <p:txBody>
          <a:bodyPr>
            <a:spAutoFit/>
          </a:bodyPr>
          <a:lstStyle/>
          <a:p>
            <a:r>
              <a:rPr lang="en-US">
                <a:latin typeface="Calibri" pitchFamily="34" charset="0"/>
              </a:rPr>
              <a:t>3</a:t>
            </a:r>
          </a:p>
        </p:txBody>
      </p:sp>
      <p:sp>
        <p:nvSpPr>
          <p:cNvPr id="27695" name="TextBox 28"/>
          <p:cNvSpPr txBox="1">
            <a:spLocks noChangeArrowheads="1"/>
          </p:cNvSpPr>
          <p:nvPr/>
        </p:nvSpPr>
        <p:spPr bwMode="auto">
          <a:xfrm>
            <a:off x="1524000" y="48117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7696" name="TextBox 28"/>
          <p:cNvSpPr txBox="1">
            <a:spLocks noChangeArrowheads="1"/>
          </p:cNvSpPr>
          <p:nvPr/>
        </p:nvSpPr>
        <p:spPr bwMode="auto">
          <a:xfrm>
            <a:off x="2209800" y="48879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97" name="TextBox 28"/>
          <p:cNvSpPr txBox="1">
            <a:spLocks noChangeArrowheads="1"/>
          </p:cNvSpPr>
          <p:nvPr/>
        </p:nvSpPr>
        <p:spPr bwMode="auto">
          <a:xfrm>
            <a:off x="3124200" y="48768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152400" y="152400"/>
            <a:ext cx="8839200" cy="6553200"/>
          </a:xfrm>
        </p:spPr>
        <p:txBody>
          <a:bodyPr/>
          <a:lstStyle/>
          <a:p>
            <a:pPr>
              <a:buFont typeface="Arial" charset="0"/>
              <a:buNone/>
            </a:pP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Given the position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any node, 2i+1 gives the position of left child and 2i+2 gives the position of right child.</a:t>
            </a:r>
          </a:p>
          <a:p>
            <a:pPr>
              <a:buFont typeface="Arial" charset="0"/>
              <a:buNone/>
            </a:pPr>
            <a:r>
              <a:rPr lang="en-US" sz="2800" dirty="0" smtClean="0">
                <a:latin typeface="Times New Roman" pitchFamily="18" charset="0"/>
                <a:cs typeface="Times New Roman" pitchFamily="18" charset="0"/>
              </a:rPr>
              <a:t>	In the above diagram, B’s position is 1. 2*1+2 gives 4, which is the position of its right child D.</a:t>
            </a:r>
          </a:p>
          <a:p>
            <a:r>
              <a:rPr lang="en-US" sz="2800" dirty="0" smtClean="0">
                <a:latin typeface="Times New Roman" pitchFamily="18" charset="0"/>
                <a:cs typeface="Times New Roman" pitchFamily="18" charset="0"/>
              </a:rPr>
              <a:t>Given the position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of any node, (i-1)/2 gives the position of its father.</a:t>
            </a:r>
          </a:p>
          <a:p>
            <a:pPr>
              <a:buFont typeface="Arial" charset="0"/>
              <a:buNone/>
            </a:pPr>
            <a:r>
              <a:rPr lang="en-US" sz="2800" dirty="0" smtClean="0">
                <a:latin typeface="Times New Roman" pitchFamily="18" charset="0"/>
                <a:cs typeface="Times New Roman" pitchFamily="18" charset="0"/>
              </a:rPr>
              <a:t>	Position of E is 2. (2-1)/2 gives 0, which is the position of its father A.    				</a:t>
            </a:r>
          </a:p>
        </p:txBody>
      </p:sp>
      <p:sp>
        <p:nvSpPr>
          <p:cNvPr id="4" name="Oval 3"/>
          <p:cNvSpPr/>
          <p:nvPr/>
        </p:nvSpPr>
        <p:spPr>
          <a:xfrm>
            <a:off x="16002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5" name="TextBox 4"/>
          <p:cNvSpPr txBox="1">
            <a:spLocks noChangeArrowheads="1"/>
          </p:cNvSpPr>
          <p:nvPr/>
        </p:nvSpPr>
        <p:spPr bwMode="auto">
          <a:xfrm>
            <a:off x="1752600" y="533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7" name="TextBox 6"/>
          <p:cNvSpPr txBox="1">
            <a:spLocks noChangeArrowheads="1"/>
          </p:cNvSpPr>
          <p:nvPr/>
        </p:nvSpPr>
        <p:spPr bwMode="auto">
          <a:xfrm>
            <a:off x="1066800" y="1295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9" name="TextBox 8"/>
          <p:cNvSpPr txBox="1">
            <a:spLocks noChangeArrowheads="1"/>
          </p:cNvSpPr>
          <p:nvPr/>
        </p:nvSpPr>
        <p:spPr bwMode="auto">
          <a:xfrm>
            <a:off x="2514600" y="1295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Oval 11"/>
          <p:cNvSpPr/>
          <p:nvPr/>
        </p:nvSpPr>
        <p:spPr>
          <a:xfrm>
            <a:off x="1371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1" name="TextBox 12"/>
          <p:cNvSpPr txBox="1">
            <a:spLocks noChangeArrowheads="1"/>
          </p:cNvSpPr>
          <p:nvPr/>
        </p:nvSpPr>
        <p:spPr bwMode="auto">
          <a:xfrm>
            <a:off x="1524000" y="2057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p:cNvCxnSpPr>
          <p:nvPr/>
        </p:nvCxnSpPr>
        <p:spPr>
          <a:xfrm rot="5400000">
            <a:off x="1268412" y="798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14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8677" idx="2"/>
            <a:endCxn id="12" idx="1"/>
          </p:cNvCxnSpPr>
          <p:nvPr/>
        </p:nvCxnSpPr>
        <p:spPr>
          <a:xfrm rot="16200000" flipH="1">
            <a:off x="1167606" y="1754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971800" y="1992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6" name="TextBox 20"/>
          <p:cNvSpPr txBox="1">
            <a:spLocks noChangeArrowheads="1"/>
          </p:cNvSpPr>
          <p:nvPr/>
        </p:nvSpPr>
        <p:spPr bwMode="auto">
          <a:xfrm>
            <a:off x="31242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766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10668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13335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2" name="TextBox 10"/>
          <p:cNvSpPr txBox="1">
            <a:spLocks noChangeArrowheads="1"/>
          </p:cNvSpPr>
          <p:nvPr/>
        </p:nvSpPr>
        <p:spPr bwMode="auto">
          <a:xfrm>
            <a:off x="4191000" y="12303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8693" name="TextBox 11"/>
          <p:cNvSpPr txBox="1">
            <a:spLocks noChangeArrowheads="1"/>
          </p:cNvSpPr>
          <p:nvPr/>
        </p:nvSpPr>
        <p:spPr bwMode="auto">
          <a:xfrm>
            <a:off x="4800600" y="12303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8694" name="TextBox 12"/>
          <p:cNvSpPr txBox="1">
            <a:spLocks noChangeArrowheads="1"/>
          </p:cNvSpPr>
          <p:nvPr/>
        </p:nvSpPr>
        <p:spPr bwMode="auto">
          <a:xfrm>
            <a:off x="5334000" y="12192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8695" name="TextBox 23"/>
          <p:cNvSpPr txBox="1">
            <a:spLocks noChangeArrowheads="1"/>
          </p:cNvSpPr>
          <p:nvPr/>
        </p:nvSpPr>
        <p:spPr bwMode="auto">
          <a:xfrm>
            <a:off x="4876800" y="7731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696" name="TextBox 24"/>
          <p:cNvSpPr txBox="1">
            <a:spLocks noChangeArrowheads="1"/>
          </p:cNvSpPr>
          <p:nvPr/>
        </p:nvSpPr>
        <p:spPr bwMode="auto">
          <a:xfrm>
            <a:off x="5410200" y="7620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8697" name="TextBox 25"/>
          <p:cNvSpPr txBox="1">
            <a:spLocks noChangeArrowheads="1"/>
          </p:cNvSpPr>
          <p:nvPr/>
        </p:nvSpPr>
        <p:spPr bwMode="auto">
          <a:xfrm>
            <a:off x="5943600" y="7620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8698" name="TextBox 26"/>
          <p:cNvSpPr txBox="1">
            <a:spLocks noChangeArrowheads="1"/>
          </p:cNvSpPr>
          <p:nvPr/>
        </p:nvSpPr>
        <p:spPr bwMode="auto">
          <a:xfrm>
            <a:off x="6553200" y="7620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8699" name="TextBox 27"/>
          <p:cNvSpPr txBox="1">
            <a:spLocks noChangeArrowheads="1"/>
          </p:cNvSpPr>
          <p:nvPr/>
        </p:nvSpPr>
        <p:spPr bwMode="auto">
          <a:xfrm>
            <a:off x="7772400" y="7620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8700" name="TextBox 28"/>
          <p:cNvSpPr txBox="1">
            <a:spLocks noChangeArrowheads="1"/>
          </p:cNvSpPr>
          <p:nvPr/>
        </p:nvSpPr>
        <p:spPr bwMode="auto">
          <a:xfrm>
            <a:off x="4267200" y="7620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04" name="TextBox 27"/>
          <p:cNvSpPr txBox="1">
            <a:spLocks noChangeArrowheads="1"/>
          </p:cNvSpPr>
          <p:nvPr/>
        </p:nvSpPr>
        <p:spPr bwMode="auto">
          <a:xfrm>
            <a:off x="7162800" y="7731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8705" name="TextBox 12"/>
          <p:cNvSpPr txBox="1">
            <a:spLocks noChangeArrowheads="1"/>
          </p:cNvSpPr>
          <p:nvPr/>
        </p:nvSpPr>
        <p:spPr bwMode="auto">
          <a:xfrm>
            <a:off x="6553200" y="12192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8706" name="TextBox 12"/>
          <p:cNvSpPr txBox="1">
            <a:spLocks noChangeArrowheads="1"/>
          </p:cNvSpPr>
          <p:nvPr/>
        </p:nvSpPr>
        <p:spPr bwMode="auto">
          <a:xfrm>
            <a:off x="7772400" y="12303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8707" name="TextBox 28"/>
          <p:cNvSpPr txBox="1">
            <a:spLocks noChangeArrowheads="1"/>
          </p:cNvSpPr>
          <p:nvPr/>
        </p:nvSpPr>
        <p:spPr bwMode="auto">
          <a:xfrm>
            <a:off x="1295400" y="533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8708" name="TextBox 28"/>
          <p:cNvSpPr txBox="1">
            <a:spLocks noChangeArrowheads="1"/>
          </p:cNvSpPr>
          <p:nvPr/>
        </p:nvSpPr>
        <p:spPr bwMode="auto">
          <a:xfrm>
            <a:off x="609600" y="1306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709" name="TextBox 28"/>
          <p:cNvSpPr txBox="1">
            <a:spLocks noChangeArrowheads="1"/>
          </p:cNvSpPr>
          <p:nvPr/>
        </p:nvSpPr>
        <p:spPr bwMode="auto">
          <a:xfrm>
            <a:off x="2057400" y="13065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8710" name="TextBox 28"/>
          <p:cNvSpPr txBox="1">
            <a:spLocks noChangeArrowheads="1"/>
          </p:cNvSpPr>
          <p:nvPr/>
        </p:nvSpPr>
        <p:spPr bwMode="auto">
          <a:xfrm>
            <a:off x="1524000" y="23733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8711" name="TextBox 28"/>
          <p:cNvSpPr txBox="1">
            <a:spLocks noChangeArrowheads="1"/>
          </p:cNvSpPr>
          <p:nvPr/>
        </p:nvSpPr>
        <p:spPr bwMode="auto">
          <a:xfrm>
            <a:off x="3124200" y="2438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0"/>
            <a:ext cx="8839200" cy="6858000"/>
          </a:xfrm>
        </p:spPr>
        <p:txBody>
          <a:bodyPr rtlCol="0">
            <a:normAutofit fontScale="85000" lnSpcReduction="10000"/>
          </a:bodyPr>
          <a:lstStyle/>
          <a:p>
            <a:pPr fontAlgn="auto">
              <a:spcAft>
                <a:spcPts val="0"/>
              </a:spcAft>
              <a:buFont typeface="Arial" pitchFamily="34" charset="0"/>
              <a:buNone/>
              <a:defRPr/>
            </a:pPr>
            <a:r>
              <a:rPr lang="en-US" u="sng" dirty="0" smtClean="0">
                <a:solidFill>
                  <a:schemeClr val="tx1"/>
                </a:solidFill>
                <a:latin typeface="Times New Roman" pitchFamily="18" charset="0"/>
                <a:cs typeface="Times New Roman" pitchFamily="18" charset="0"/>
              </a:rPr>
              <a:t>Trees</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Linked list is a linear D.S and for some problems it is not possible to maintain this linear ordering.</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Using non linear D.S such as trees and graphs more complex relations can be expressed.</a:t>
            </a:r>
          </a:p>
          <a:p>
            <a:pPr algn="l" fontAlgn="auto">
              <a:lnSpc>
                <a:spcPts val="2700"/>
              </a:lnSpc>
              <a:spcAft>
                <a:spcPts val="0"/>
              </a:spcAft>
              <a:buFont typeface="Arial" pitchFamily="34" charset="0"/>
              <a:buChar char="•"/>
              <a:defRPr/>
            </a:pPr>
            <a:endParaRPr lang="en-US" sz="3000" dirty="0" smtClean="0">
              <a:solidFill>
                <a:schemeClr val="tx1"/>
              </a:solidFill>
              <a:latin typeface="Times New Roman" pitchFamily="18" charset="0"/>
              <a:cs typeface="Times New Roman" pitchFamily="18" charset="0"/>
            </a:endParaRPr>
          </a:p>
          <a:p>
            <a:pPr algn="l" fontAlgn="auto">
              <a:lnSpc>
                <a:spcPts val="2700"/>
              </a:lnSpc>
              <a:spcAft>
                <a:spcPts val="0"/>
              </a:spcAft>
              <a:buFont typeface="Arial" pitchFamily="34" charset="0"/>
              <a:buNone/>
              <a:defRPr/>
            </a:pPr>
            <a:r>
              <a:rPr lang="en-US" sz="3000" u="sng" dirty="0" err="1" smtClean="0">
                <a:solidFill>
                  <a:schemeClr val="tx1"/>
                </a:solidFill>
                <a:latin typeface="Times New Roman" pitchFamily="18" charset="0"/>
                <a:cs typeface="Times New Roman" pitchFamily="18" charset="0"/>
              </a:rPr>
              <a:t>Indegree</a:t>
            </a:r>
            <a:r>
              <a:rPr lang="en-US" sz="3000" u="sng" dirty="0" smtClean="0">
                <a:solidFill>
                  <a:schemeClr val="tx1"/>
                </a:solidFill>
                <a:latin typeface="Times New Roman" pitchFamily="18" charset="0"/>
                <a:cs typeface="Times New Roman" pitchFamily="18" charset="0"/>
              </a:rPr>
              <a:t> and </a:t>
            </a:r>
            <a:r>
              <a:rPr lang="en-US" sz="3000" u="sng" dirty="0" err="1" smtClean="0">
                <a:solidFill>
                  <a:schemeClr val="tx1"/>
                </a:solidFill>
                <a:latin typeface="Times New Roman" pitchFamily="18" charset="0"/>
                <a:cs typeface="Times New Roman" pitchFamily="18" charset="0"/>
              </a:rPr>
              <a:t>outdegree</a:t>
            </a:r>
            <a:r>
              <a:rPr lang="en-US" sz="3000" u="sng" dirty="0" smtClean="0">
                <a:solidFill>
                  <a:schemeClr val="tx1"/>
                </a:solidFill>
                <a:latin typeface="Times New Roman" pitchFamily="18" charset="0"/>
                <a:cs typeface="Times New Roman" pitchFamily="18" charset="0"/>
              </a:rPr>
              <a:t> of a node:</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Indegree</a:t>
            </a:r>
            <a:r>
              <a:rPr lang="en-US" sz="3000" dirty="0" smtClean="0">
                <a:solidFill>
                  <a:schemeClr val="tx1"/>
                </a:solidFill>
                <a:latin typeface="Times New Roman" pitchFamily="18" charset="0"/>
                <a:cs typeface="Times New Roman" pitchFamily="18" charset="0"/>
              </a:rPr>
              <a:t> of a node is the number of edges incident on a node and </a:t>
            </a:r>
            <a:r>
              <a:rPr lang="en-US" sz="3000"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is number of edges leaving a node.																																																						</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Indegree</a:t>
            </a:r>
            <a:r>
              <a:rPr lang="en-US" sz="3000" dirty="0" smtClean="0">
                <a:solidFill>
                  <a:schemeClr val="tx1"/>
                </a:solidFill>
                <a:latin typeface="Times New Roman" pitchFamily="18" charset="0"/>
                <a:cs typeface="Times New Roman" pitchFamily="18" charset="0"/>
              </a:rPr>
              <a:t> of B, C, D and E is 1 and that of A is 0.</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of A and B is 2 and that of C, D and E is 0.			  </a:t>
            </a:r>
            <a:endParaRPr lang="en-US" sz="3000" dirty="0">
              <a:solidFill>
                <a:schemeClr val="tx1"/>
              </a:solidFill>
              <a:latin typeface="Times New Roman" pitchFamily="18" charset="0"/>
              <a:cs typeface="Times New Roman" pitchFamily="18" charset="0"/>
            </a:endParaRPr>
          </a:p>
        </p:txBody>
      </p:sp>
      <p:sp>
        <p:nvSpPr>
          <p:cNvPr id="4" name="Oval 3"/>
          <p:cNvSpPr/>
          <p:nvPr/>
        </p:nvSpPr>
        <p:spPr>
          <a:xfrm>
            <a:off x="3429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3" name="TextBox 4"/>
          <p:cNvSpPr txBox="1">
            <a:spLocks noChangeArrowheads="1"/>
          </p:cNvSpPr>
          <p:nvPr/>
        </p:nvSpPr>
        <p:spPr bwMode="auto">
          <a:xfrm>
            <a:off x="3581400" y="3810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5" name="TextBox 6"/>
          <p:cNvSpPr txBox="1">
            <a:spLocks noChangeArrowheads="1"/>
          </p:cNvSpPr>
          <p:nvPr/>
        </p:nvSpPr>
        <p:spPr bwMode="auto">
          <a:xfrm>
            <a:off x="2895600" y="4572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7" name="TextBox 8"/>
          <p:cNvSpPr txBox="1">
            <a:spLocks noChangeArrowheads="1"/>
          </p:cNvSpPr>
          <p:nvPr/>
        </p:nvSpPr>
        <p:spPr bwMode="auto">
          <a:xfrm>
            <a:off x="4343400" y="4572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9" name="TextBox 10"/>
          <p:cNvSpPr txBox="1">
            <a:spLocks noChangeArrowheads="1"/>
          </p:cNvSpPr>
          <p:nvPr/>
        </p:nvSpPr>
        <p:spPr bwMode="auto">
          <a:xfrm>
            <a:off x="2438400" y="5334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71" name="TextBox 12"/>
          <p:cNvSpPr txBox="1">
            <a:spLocks noChangeArrowheads="1"/>
          </p:cNvSpPr>
          <p:nvPr/>
        </p:nvSpPr>
        <p:spPr bwMode="auto">
          <a:xfrm>
            <a:off x="3352800" y="5334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5" name="Straight Connector 14"/>
          <p:cNvCxnSpPr>
            <a:stCxn id="4" idx="3"/>
            <a:endCxn id="6" idx="0"/>
          </p:cNvCxnSpPr>
          <p:nvPr/>
        </p:nvCxnSpPr>
        <p:spPr>
          <a:xfrm rot="5400000">
            <a:off x="3097212" y="4075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1"/>
          </p:cNvCxnSpPr>
          <p:nvPr/>
        </p:nvCxnSpPr>
        <p:spPr>
          <a:xfrm>
            <a:off x="3810000" y="4191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365" idx="2"/>
            <a:endCxn id="12" idx="1"/>
          </p:cNvCxnSpPr>
          <p:nvPr/>
        </p:nvCxnSpPr>
        <p:spPr>
          <a:xfrm rot="16200000" flipH="1">
            <a:off x="2996406" y="5031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0"/>
          </p:cNvCxnSpPr>
          <p:nvPr/>
        </p:nvCxnSpPr>
        <p:spPr>
          <a:xfrm rot="10800000" flipV="1">
            <a:off x="2590800" y="4962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Various operations that can be performed on binary trees:</a:t>
            </a:r>
          </a:p>
          <a:p>
            <a:pPr>
              <a:buFont typeface="Arial" charset="0"/>
              <a:buNone/>
            </a:pPr>
            <a:r>
              <a:rPr lang="en-US" sz="2800" smtClean="0">
                <a:latin typeface="Times New Roman" pitchFamily="18" charset="0"/>
                <a:cs typeface="Times New Roman" pitchFamily="18" charset="0"/>
              </a:rPr>
              <a:t>Insertion: inserting an item into the tree.</a:t>
            </a:r>
          </a:p>
          <a:p>
            <a:pPr>
              <a:buFont typeface="Arial" charset="0"/>
              <a:buNone/>
            </a:pPr>
            <a:r>
              <a:rPr lang="en-US" sz="2800" smtClean="0">
                <a:latin typeface="Times New Roman" pitchFamily="18" charset="0"/>
                <a:cs typeface="Times New Roman" pitchFamily="18" charset="0"/>
              </a:rPr>
              <a:t>Traversal: visiting the nodes of the tree one by one.</a:t>
            </a:r>
          </a:p>
          <a:p>
            <a:pPr>
              <a:buFont typeface="Arial" charset="0"/>
              <a:buNone/>
            </a:pPr>
            <a:r>
              <a:rPr lang="en-US" sz="2800" smtClean="0">
                <a:latin typeface="Times New Roman" pitchFamily="18" charset="0"/>
                <a:cs typeface="Times New Roman" pitchFamily="18" charset="0"/>
              </a:rPr>
              <a:t>Search: search for the specified item in the tree.</a:t>
            </a:r>
          </a:p>
          <a:p>
            <a:pPr>
              <a:buFont typeface="Arial" charset="0"/>
              <a:buNone/>
            </a:pPr>
            <a:r>
              <a:rPr lang="en-US" sz="2800" smtClean="0">
                <a:latin typeface="Times New Roman" pitchFamily="18" charset="0"/>
                <a:cs typeface="Times New Roman" pitchFamily="18" charset="0"/>
              </a:rPr>
              <a:t>Copy: to obtain exact copy of given tree.</a:t>
            </a:r>
          </a:p>
          <a:p>
            <a:pPr>
              <a:buFont typeface="Arial" charset="0"/>
              <a:buNone/>
            </a:pPr>
            <a:r>
              <a:rPr lang="en-US" sz="2800" smtClean="0">
                <a:latin typeface="Times New Roman" pitchFamily="18" charset="0"/>
                <a:cs typeface="Times New Roman" pitchFamily="18" charset="0"/>
              </a:rPr>
              <a:t>Deletion: delete a node from the tree.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Insertion:</a:t>
            </a:r>
          </a:p>
          <a:p>
            <a:r>
              <a:rPr lang="en-US" sz="2800" smtClean="0">
                <a:latin typeface="Times New Roman" pitchFamily="18" charset="0"/>
                <a:cs typeface="Times New Roman" pitchFamily="18" charset="0"/>
              </a:rPr>
              <a:t>A node can be inserted in any position in a tree( unless it is a binary search tree)</a:t>
            </a:r>
          </a:p>
          <a:p>
            <a:r>
              <a:rPr lang="en-US" sz="2800" smtClean="0">
                <a:latin typeface="Times New Roman" pitchFamily="18" charset="0"/>
                <a:cs typeface="Times New Roman" pitchFamily="18" charset="0"/>
              </a:rPr>
              <a:t>A node cannot be inserted in the already occupied position.</a:t>
            </a:r>
          </a:p>
          <a:p>
            <a:r>
              <a:rPr lang="en-US" sz="2800" smtClean="0">
                <a:latin typeface="Times New Roman" pitchFamily="18" charset="0"/>
                <a:cs typeface="Times New Roman" pitchFamily="18" charset="0"/>
              </a:rPr>
              <a:t>User has to specify where to insert the item. This can be done by specifying the direction in the form of a string.</a:t>
            </a:r>
          </a:p>
          <a:p>
            <a:pPr>
              <a:buFont typeface="Arial" charset="0"/>
              <a:buNone/>
            </a:pPr>
            <a:r>
              <a:rPr lang="en-US" sz="2800" smtClean="0">
                <a:latin typeface="Times New Roman" pitchFamily="18" charset="0"/>
                <a:cs typeface="Times New Roman" pitchFamily="18" charset="0"/>
              </a:rPr>
              <a:t>	For ex: if the direction string is “LLR”, it means start from root and go left(L) of it, again go left(L) of present node and finally go right(R) of current node. Insert the new node at this position.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For the above tree if the direction of insertion is “LLR”</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 and go left. B is reached.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Again go left and you will reach C.</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From C, go right and insert the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the node is inserted to the right of C. 		</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To implement this, we make use of 2 pointer variables prev and cur. At any point prev points to the parent node and cur points to the child.</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600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7" name="TextBox 4"/>
          <p:cNvSpPr txBox="1">
            <a:spLocks noChangeArrowheads="1"/>
          </p:cNvSpPr>
          <p:nvPr/>
        </p:nvSpPr>
        <p:spPr bwMode="auto">
          <a:xfrm>
            <a:off x="1752600" y="609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9" name="TextBox 6"/>
          <p:cNvSpPr txBox="1">
            <a:spLocks noChangeArrowheads="1"/>
          </p:cNvSpPr>
          <p:nvPr/>
        </p:nvSpPr>
        <p:spPr bwMode="auto">
          <a:xfrm>
            <a:off x="1066800" y="1371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1" name="TextBox 8"/>
          <p:cNvSpPr txBox="1">
            <a:spLocks noChangeArrowheads="1"/>
          </p:cNvSpPr>
          <p:nvPr/>
        </p:nvSpPr>
        <p:spPr bwMode="auto">
          <a:xfrm>
            <a:off x="2514600" y="1371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3" name="TextBox 10"/>
          <p:cNvSpPr txBox="1">
            <a:spLocks noChangeArrowheads="1"/>
          </p:cNvSpPr>
          <p:nvPr/>
        </p:nvSpPr>
        <p:spPr bwMode="auto">
          <a:xfrm>
            <a:off x="609600" y="2133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5" name="TextBox 12"/>
          <p:cNvSpPr txBox="1">
            <a:spLocks noChangeArrowheads="1"/>
          </p:cNvSpPr>
          <p:nvPr/>
        </p:nvSpPr>
        <p:spPr bwMode="auto">
          <a:xfrm>
            <a:off x="1524000" y="2133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1749" idx="2"/>
            <a:endCxn id="12" idx="1"/>
          </p:cNvCxnSpPr>
          <p:nvPr/>
        </p:nvCxnSpPr>
        <p:spPr>
          <a:xfrm rot="16200000" flipH="1">
            <a:off x="1167606"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1" name="TextBox 18"/>
          <p:cNvSpPr txBox="1">
            <a:spLocks noChangeArrowheads="1"/>
          </p:cNvSpPr>
          <p:nvPr/>
        </p:nvSpPr>
        <p:spPr bwMode="auto">
          <a:xfrm>
            <a:off x="2209800" y="2209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3" name="TextBox 20"/>
          <p:cNvSpPr txBox="1">
            <a:spLocks noChangeArrowheads="1"/>
          </p:cNvSpPr>
          <p:nvPr/>
        </p:nvSpPr>
        <p:spPr bwMode="auto">
          <a:xfrm>
            <a:off x="3124200" y="2144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to insert item into tree*/</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NODEPTR insert(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temp, cur, prev;</a:t>
            </a:r>
          </a:p>
          <a:p>
            <a:pPr fontAlgn="auto">
              <a:spcAft>
                <a:spcPts val="0"/>
              </a:spcAft>
              <a:buFont typeface="Arial" pitchFamily="34" charset="0"/>
              <a:buNone/>
              <a:defRPr/>
            </a:pPr>
            <a:r>
              <a:rPr lang="en-US" sz="2800" dirty="0" smtClean="0">
                <a:latin typeface="Times New Roman" pitchFamily="18" charset="0"/>
                <a:cs typeface="Times New Roman" pitchFamily="18" charset="0"/>
              </a:rPr>
              <a:t>	char direction[10];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=item;</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temp;</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cout</a:t>
            </a:r>
            <a:r>
              <a:rPr lang="en-US" sz="2800" dirty="0" smtClean="0">
                <a:latin typeface="Times New Roman" pitchFamily="18" charset="0"/>
                <a:cs typeface="Times New Roman" pitchFamily="18" charset="0"/>
                <a:sym typeface="Wingdings" pitchFamily="2" charset="2"/>
              </a:rPr>
              <a:t>&lt;&lt;“enter the direction of insertion”;</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cin</a:t>
            </a:r>
            <a:r>
              <a:rPr lang="en-US" sz="2800" dirty="0" smtClean="0">
                <a:latin typeface="Times New Roman" pitchFamily="18" charset="0"/>
                <a:cs typeface="Times New Roman" pitchFamily="18" charset="0"/>
                <a:sym typeface="Wingdings" pitchFamily="2" charset="2"/>
              </a:rPr>
              <a:t>&gt;&gt;direction;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rtlCol="0">
            <a:normAutofit lnSpcReduction="10000"/>
          </a:bodyPr>
          <a:lstStyle/>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prev=NULL;</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for(</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=0;i&lt;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(direction)&amp;&amp;cur!=NULL;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=cur;			/*keep track of parent*/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if(direction[</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]==‘L’)	/*if direction is L, move left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else 			/*if direction is R, move right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cout</a:t>
            </a:r>
            <a:r>
              <a:rPr lang="en-US" sz="2800" dirty="0" smtClean="0">
                <a:latin typeface="Times New Roman" pitchFamily="18" charset="0"/>
                <a:cs typeface="Times New Roman" pitchFamily="18" charset="0"/>
              </a:rPr>
              <a:t>&lt;&lt;“insertion not possible”;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freenode</a:t>
            </a:r>
            <a:r>
              <a:rPr lang="en-US" sz="2800" dirty="0" smtClean="0">
                <a:latin typeface="Times New Roman" pitchFamily="18" charset="0"/>
                <a:cs typeface="Times New Roman" pitchFamily="18" charset="0"/>
              </a:rPr>
              <a:t>(temp);</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0" y="152400"/>
            <a:ext cx="9144000" cy="6553200"/>
          </a:xfrm>
        </p:spPr>
        <p:txBody>
          <a:bodyPr/>
          <a:lstStyle/>
          <a:p>
            <a:pPr>
              <a:buFont typeface="Arial" charset="0"/>
              <a:buNone/>
            </a:pPr>
            <a:r>
              <a:rPr lang="en-US" sz="2800" dirty="0" smtClean="0">
                <a:latin typeface="Times New Roman" pitchFamily="18" charset="0"/>
                <a:cs typeface="Times New Roman" pitchFamily="18" charset="0"/>
              </a:rPr>
              <a:t>if (direction[i-1]==‘L’)	/* if last direction is ‘L’, point the </a:t>
            </a:r>
            <a:r>
              <a:rPr lang="en-US" sz="2800" dirty="0" err="1" smtClean="0">
                <a:latin typeface="Times New Roman" pitchFamily="18" charset="0"/>
                <a:cs typeface="Times New Roman" pitchFamily="18" charset="0"/>
              </a:rPr>
              <a:t>prev</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=temp;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llink</a:t>
            </a:r>
            <a:r>
              <a:rPr lang="en-US" sz="2800" dirty="0" smtClean="0">
                <a:latin typeface="Times New Roman" pitchFamily="18" charset="0"/>
                <a:cs typeface="Times New Roman" pitchFamily="18" charset="0"/>
              </a:rPr>
              <a:t> of parent to new node*/ </a:t>
            </a:r>
          </a:p>
          <a:p>
            <a:pPr>
              <a:buFont typeface="Arial" charset="0"/>
              <a:buNone/>
            </a:pPr>
            <a:r>
              <a:rPr lang="en-US" sz="2800" dirty="0" smtClean="0">
                <a:latin typeface="Times New Roman" pitchFamily="18" charset="0"/>
                <a:cs typeface="Times New Roman" pitchFamily="18" charset="0"/>
              </a:rPr>
              <a:t>else				/* else point </a:t>
            </a:r>
            <a:r>
              <a:rPr lang="en-US" sz="2800" dirty="0" err="1" smtClean="0">
                <a:latin typeface="Times New Roman" pitchFamily="18" charset="0"/>
                <a:cs typeface="Times New Roman" pitchFamily="18" charset="0"/>
              </a:rPr>
              <a:t>rlink</a:t>
            </a:r>
            <a:r>
              <a:rPr lang="en-US" sz="2800" dirty="0" smtClean="0">
                <a:latin typeface="Times New Roman" pitchFamily="18" charset="0"/>
                <a:cs typeface="Times New Roman" pitchFamily="18" charset="0"/>
              </a:rPr>
              <a:t> of parent to new</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prev</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=temp;	    node*/	</a:t>
            </a:r>
          </a:p>
          <a:p>
            <a:pPr>
              <a:buFont typeface="Arial" charset="0"/>
              <a:buNone/>
            </a:pPr>
            <a:r>
              <a:rPr lang="en-US" sz="2800" dirty="0" smtClean="0">
                <a:latin typeface="Times New Roman" pitchFamily="18" charset="0"/>
                <a:cs typeface="Times New Roman" pitchFamily="18" charset="0"/>
                <a:sym typeface="Wingdings" pitchFamily="2" charset="2"/>
              </a:rPr>
              <a:t>return root;</a:t>
            </a:r>
          </a:p>
          <a:p>
            <a:pPr>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Control comes out of for loop, if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 or when cur==NULL.</a:t>
            </a:r>
          </a:p>
          <a:p>
            <a:r>
              <a:rPr lang="en-US" sz="2800" dirty="0" smtClean="0">
                <a:latin typeface="Times New Roman" pitchFamily="18" charset="0"/>
                <a:cs typeface="Times New Roman" pitchFamily="18" charset="0"/>
              </a:rPr>
              <a:t>For insertion to be possible, control should come out when cur==NULL and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 both at the same time.</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when we get the position to insert(cur==NULL), the string should be completed.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152400" y="152400"/>
            <a:ext cx="89916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Let the direction string be “LLR”. String length of string is 3.</a:t>
            </a:r>
          </a:p>
          <a:p>
            <a:pPr>
              <a:buFont typeface="Arial" charset="0"/>
              <a:buNone/>
            </a:pPr>
            <a:r>
              <a:rPr lang="en-US" sz="2800" smtClean="0">
                <a:latin typeface="Times New Roman" pitchFamily="18" charset="0"/>
                <a:cs typeface="Times New Roman" pitchFamily="18" charset="0"/>
              </a:rPr>
              <a:t>Initially cur ==root and prev==NULL</a:t>
            </a:r>
          </a:p>
          <a:p>
            <a:r>
              <a:rPr lang="en-US" sz="2800" smtClean="0">
                <a:latin typeface="Times New Roman" pitchFamily="18" charset="0"/>
                <a:cs typeface="Times New Roman" pitchFamily="18" charset="0"/>
              </a:rPr>
              <a:t>Loop 1: i=0 ,direction[0]=‘L’</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219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3" name="TextBox 4"/>
          <p:cNvSpPr txBox="1">
            <a:spLocks noChangeArrowheads="1"/>
          </p:cNvSpPr>
          <p:nvPr/>
        </p:nvSpPr>
        <p:spPr bwMode="auto">
          <a:xfrm>
            <a:off x="1371600" y="381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838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5" name="TextBox 6"/>
          <p:cNvSpPr txBox="1">
            <a:spLocks noChangeArrowheads="1"/>
          </p:cNvSpPr>
          <p:nvPr/>
        </p:nvSpPr>
        <p:spPr bwMode="auto">
          <a:xfrm>
            <a:off x="990600" y="99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00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7" name="TextBox 8"/>
          <p:cNvSpPr txBox="1">
            <a:spLocks noChangeArrowheads="1"/>
          </p:cNvSpPr>
          <p:nvPr/>
        </p:nvSpPr>
        <p:spPr bwMode="auto">
          <a:xfrm>
            <a:off x="1752600" y="990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5843" idx="2"/>
          </p:cNvCxnSpPr>
          <p:nvPr/>
        </p:nvCxnSpPr>
        <p:spPr>
          <a:xfrm rot="16200000" flipH="1">
            <a:off x="1537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19200" y="7715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1" name="TextBox 12"/>
          <p:cNvSpPr txBox="1">
            <a:spLocks noChangeArrowheads="1"/>
          </p:cNvSpPr>
          <p:nvPr/>
        </p:nvSpPr>
        <p:spPr bwMode="auto">
          <a:xfrm>
            <a:off x="7620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14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2954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4" name="TextBox 15"/>
          <p:cNvSpPr txBox="1">
            <a:spLocks noChangeArrowheads="1"/>
          </p:cNvSpPr>
          <p:nvPr/>
        </p:nvSpPr>
        <p:spPr bwMode="auto">
          <a:xfrm>
            <a:off x="1447800" y="3886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7" name="Oval 16"/>
          <p:cNvSpPr/>
          <p:nvPr/>
        </p:nvSpPr>
        <p:spPr>
          <a:xfrm>
            <a:off x="914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6" name="TextBox 17"/>
          <p:cNvSpPr txBox="1">
            <a:spLocks noChangeArrowheads="1"/>
          </p:cNvSpPr>
          <p:nvPr/>
        </p:nvSpPr>
        <p:spPr bwMode="auto">
          <a:xfrm>
            <a:off x="1066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9" name="Oval 18"/>
          <p:cNvSpPr/>
          <p:nvPr/>
        </p:nvSpPr>
        <p:spPr>
          <a:xfrm>
            <a:off x="1676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8" name="TextBox 19"/>
          <p:cNvSpPr txBox="1">
            <a:spLocks noChangeArrowheads="1"/>
          </p:cNvSpPr>
          <p:nvPr/>
        </p:nvSpPr>
        <p:spPr bwMode="auto">
          <a:xfrm>
            <a:off x="18288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1" name="Straight Connector 20"/>
          <p:cNvCxnSpPr>
            <a:stCxn id="35854" idx="2"/>
          </p:cNvCxnSpPr>
          <p:nvPr/>
        </p:nvCxnSpPr>
        <p:spPr>
          <a:xfrm rot="16200000" flipH="1">
            <a:off x="1613694" y="4280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295400" y="4276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858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62" name="TextBox 23"/>
          <p:cNvSpPr txBox="1">
            <a:spLocks noChangeArrowheads="1"/>
          </p:cNvSpPr>
          <p:nvPr/>
        </p:nvSpPr>
        <p:spPr bwMode="auto">
          <a:xfrm>
            <a:off x="838200" y="510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5" name="Straight Connector 24"/>
          <p:cNvCxnSpPr>
            <a:endCxn id="23" idx="0"/>
          </p:cNvCxnSpPr>
          <p:nvPr/>
        </p:nvCxnSpPr>
        <p:spPr>
          <a:xfrm rot="10800000" flipV="1">
            <a:off x="990600" y="4876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64" name="TextBox 25"/>
          <p:cNvSpPr txBox="1">
            <a:spLocks noChangeArrowheads="1"/>
          </p:cNvSpPr>
          <p:nvPr/>
        </p:nvSpPr>
        <p:spPr bwMode="auto">
          <a:xfrm>
            <a:off x="685800" y="37338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5865" name="TextBox 26"/>
          <p:cNvSpPr txBox="1">
            <a:spLocks noChangeArrowheads="1"/>
          </p:cNvSpPr>
          <p:nvPr/>
        </p:nvSpPr>
        <p:spPr bwMode="auto">
          <a:xfrm>
            <a:off x="381000" y="43545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Loop 2: i=1, direction[1]=‘L’																																																	</a:t>
            </a:r>
          </a:p>
          <a:p>
            <a:r>
              <a:rPr lang="en-US" sz="2800" smtClean="0">
                <a:latin typeface="Times New Roman" pitchFamily="18" charset="0"/>
                <a:cs typeface="Times New Roman" pitchFamily="18" charset="0"/>
              </a:rPr>
              <a:t>Loop 3: i=2, directiom[2]=‘R’																																																	</a:t>
            </a:r>
          </a:p>
          <a:p>
            <a:r>
              <a:rPr lang="en-US" sz="2800" smtClean="0">
                <a:latin typeface="Times New Roman" pitchFamily="18" charset="0"/>
                <a:cs typeface="Times New Roman" pitchFamily="18" charset="0"/>
              </a:rPr>
              <a:t>i=3, Now loop terminates since cur==NULL. Here i==3(i.e strlen(direction) ) and cur==NULL. Hence insertion is possible		</a:t>
            </a:r>
          </a:p>
        </p:txBody>
      </p:sp>
      <p:sp>
        <p:nvSpPr>
          <p:cNvPr id="4" name="Oval 3"/>
          <p:cNvSpPr/>
          <p:nvPr/>
        </p:nvSpPr>
        <p:spPr>
          <a:xfrm>
            <a:off x="12954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7" name="TextBox 4"/>
          <p:cNvSpPr txBox="1">
            <a:spLocks noChangeArrowheads="1"/>
          </p:cNvSpPr>
          <p:nvPr/>
        </p:nvSpPr>
        <p:spPr bwMode="auto">
          <a:xfrm>
            <a:off x="1447800" y="106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914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9" name="TextBox 6"/>
          <p:cNvSpPr txBox="1">
            <a:spLocks noChangeArrowheads="1"/>
          </p:cNvSpPr>
          <p:nvPr/>
        </p:nvSpPr>
        <p:spPr bwMode="auto">
          <a:xfrm>
            <a:off x="1066800" y="1676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76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1" name="TextBox 8"/>
          <p:cNvSpPr txBox="1">
            <a:spLocks noChangeArrowheads="1"/>
          </p:cNvSpPr>
          <p:nvPr/>
        </p:nvSpPr>
        <p:spPr bwMode="auto">
          <a:xfrm>
            <a:off x="1828800" y="167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6867" idx="2"/>
          </p:cNvCxnSpPr>
          <p:nvPr/>
        </p:nvCxnSpPr>
        <p:spPr>
          <a:xfrm rot="16200000" flipH="1">
            <a:off x="1613694" y="1461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95400" y="14573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5" name="TextBox 12"/>
          <p:cNvSpPr txBox="1">
            <a:spLocks noChangeArrowheads="1"/>
          </p:cNvSpPr>
          <p:nvPr/>
        </p:nvSpPr>
        <p:spPr bwMode="auto">
          <a:xfrm>
            <a:off x="838200" y="2286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90600" y="20574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7" name="TextBox 14"/>
          <p:cNvSpPr txBox="1">
            <a:spLocks noChangeArrowheads="1"/>
          </p:cNvSpPr>
          <p:nvPr/>
        </p:nvSpPr>
        <p:spPr bwMode="auto">
          <a:xfrm>
            <a:off x="304800" y="1611313"/>
            <a:ext cx="762000" cy="369887"/>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78" name="TextBox 15"/>
          <p:cNvSpPr txBox="1">
            <a:spLocks noChangeArrowheads="1"/>
          </p:cNvSpPr>
          <p:nvPr/>
        </p:nvSpPr>
        <p:spPr bwMode="auto">
          <a:xfrm>
            <a:off x="152400" y="22209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
        <p:nvSpPr>
          <p:cNvPr id="17" name="Oval 16"/>
          <p:cNvSpPr/>
          <p:nvPr/>
        </p:nvSpPr>
        <p:spPr>
          <a:xfrm>
            <a:off x="12954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0" name="TextBox 17"/>
          <p:cNvSpPr txBox="1">
            <a:spLocks noChangeArrowheads="1"/>
          </p:cNvSpPr>
          <p:nvPr/>
        </p:nvSpPr>
        <p:spPr bwMode="auto">
          <a:xfrm>
            <a:off x="1447800" y="3657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9" name="Oval 18"/>
          <p:cNvSpPr/>
          <p:nvPr/>
        </p:nvSpPr>
        <p:spPr>
          <a:xfrm>
            <a:off x="914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2" name="TextBox 19"/>
          <p:cNvSpPr txBox="1">
            <a:spLocks noChangeArrowheads="1"/>
          </p:cNvSpPr>
          <p:nvPr/>
        </p:nvSpPr>
        <p:spPr bwMode="auto">
          <a:xfrm>
            <a:off x="1066800" y="4267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1" name="Oval 20"/>
          <p:cNvSpPr/>
          <p:nvPr/>
        </p:nvSpPr>
        <p:spPr>
          <a:xfrm>
            <a:off x="1676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4" name="TextBox 21"/>
          <p:cNvSpPr txBox="1">
            <a:spLocks noChangeArrowheads="1"/>
          </p:cNvSpPr>
          <p:nvPr/>
        </p:nvSpPr>
        <p:spPr bwMode="auto">
          <a:xfrm>
            <a:off x="1828800" y="4267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3" name="Straight Connector 22"/>
          <p:cNvCxnSpPr>
            <a:stCxn id="36880" idx="2"/>
          </p:cNvCxnSpPr>
          <p:nvPr/>
        </p:nvCxnSpPr>
        <p:spPr>
          <a:xfrm rot="16200000" flipH="1">
            <a:off x="1613694" y="4052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295400" y="4048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858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8" name="TextBox 25"/>
          <p:cNvSpPr txBox="1">
            <a:spLocks noChangeArrowheads="1"/>
          </p:cNvSpPr>
          <p:nvPr/>
        </p:nvSpPr>
        <p:spPr bwMode="auto">
          <a:xfrm>
            <a:off x="838200" y="4876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7" name="Straight Connector 26"/>
          <p:cNvCxnSpPr>
            <a:endCxn id="25" idx="0"/>
          </p:cNvCxnSpPr>
          <p:nvPr/>
        </p:nvCxnSpPr>
        <p:spPr>
          <a:xfrm rot="10800000" flipV="1">
            <a:off x="990600" y="4648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90" name="TextBox 27"/>
          <p:cNvSpPr txBox="1">
            <a:spLocks noChangeArrowheads="1"/>
          </p:cNvSpPr>
          <p:nvPr/>
        </p:nvSpPr>
        <p:spPr bwMode="auto">
          <a:xfrm>
            <a:off x="152400" y="48006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91" name="TextBox 28"/>
          <p:cNvSpPr txBox="1">
            <a:spLocks noChangeArrowheads="1"/>
          </p:cNvSpPr>
          <p:nvPr/>
        </p:nvSpPr>
        <p:spPr bwMode="auto">
          <a:xfrm>
            <a:off x="1600200" y="5105400"/>
            <a:ext cx="1295400" cy="369888"/>
          </a:xfrm>
          <a:prstGeom prst="rect">
            <a:avLst/>
          </a:prstGeom>
          <a:noFill/>
          <a:ln w="9525">
            <a:noFill/>
            <a:miter lim="800000"/>
            <a:headEnd/>
            <a:tailEnd/>
          </a:ln>
        </p:spPr>
        <p:txBody>
          <a:bodyPr>
            <a:spAutoFit/>
          </a:bodyPr>
          <a:lstStyle/>
          <a:p>
            <a:r>
              <a:rPr lang="en-US">
                <a:latin typeface="Calibri" pitchFamily="34" charset="0"/>
              </a:rPr>
              <a:t>Cur==NULL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direction[i-1] is direction[3-1] which gives ‘R’.</a:t>
            </a:r>
          </a:p>
          <a:p>
            <a:r>
              <a:rPr lang="en-US" sz="2800" smtClean="0">
                <a:latin typeface="Times New Roman" pitchFamily="18" charset="0"/>
                <a:cs typeface="Times New Roman" pitchFamily="18" charset="0"/>
              </a:rPr>
              <a:t>Hence prev</a:t>
            </a:r>
            <a:r>
              <a:rPr lang="en-US" sz="2800" smtClean="0">
                <a:latin typeface="Times New Roman" pitchFamily="18" charset="0"/>
                <a:cs typeface="Times New Roman" pitchFamily="18" charset="0"/>
                <a:sym typeface="Wingdings" pitchFamily="2" charset="2"/>
              </a:rPr>
              <a:t>rlink is made to point to new node.</a:t>
            </a:r>
          </a:p>
          <a:p>
            <a:pPr>
              <a:buFont typeface="Arial" charset="0"/>
              <a:buNone/>
            </a:pPr>
            <a:r>
              <a:rPr lang="en-US" sz="2800" smtClean="0">
                <a:latin typeface="Times New Roman" pitchFamily="18" charset="0"/>
                <a:cs typeface="Times New Roman" pitchFamily="18" charset="0"/>
                <a:sym typeface="Wingdings" pitchFamily="2" charset="2"/>
              </a:rPr>
              <a:t>After insertion tree looks like																																																										</a:t>
            </a:r>
          </a:p>
          <a:p>
            <a:r>
              <a:rPr lang="en-US" sz="2800" smtClean="0">
                <a:latin typeface="Times New Roman" pitchFamily="18" charset="0"/>
                <a:cs typeface="Times New Roman" pitchFamily="18" charset="0"/>
                <a:sym typeface="Wingdings" pitchFamily="2" charset="2"/>
              </a:rPr>
              <a:t>If direction of insertion is “LLR” for the above tree. Here for loop terminates when i==strlen(direction) i.e 3. But at this point cur is not equal to NULL. Hence insertion is not possible.</a:t>
            </a:r>
            <a:endParaRPr lang="en-US" sz="2800" smtClean="0">
              <a:latin typeface="Times New Roman" pitchFamily="18" charset="0"/>
              <a:cs typeface="Times New Roman" pitchFamily="18" charset="0"/>
            </a:endParaRPr>
          </a:p>
        </p:txBody>
      </p:sp>
      <p:sp>
        <p:nvSpPr>
          <p:cNvPr id="4" name="Oval 3"/>
          <p:cNvSpPr/>
          <p:nvPr/>
        </p:nvSpPr>
        <p:spPr>
          <a:xfrm>
            <a:off x="1447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1" name="TextBox 4"/>
          <p:cNvSpPr txBox="1">
            <a:spLocks noChangeArrowheads="1"/>
          </p:cNvSpPr>
          <p:nvPr/>
        </p:nvSpPr>
        <p:spPr bwMode="auto">
          <a:xfrm>
            <a:off x="1600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1066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3" name="TextBox 6"/>
          <p:cNvSpPr txBox="1">
            <a:spLocks noChangeArrowheads="1"/>
          </p:cNvSpPr>
          <p:nvPr/>
        </p:nvSpPr>
        <p:spPr bwMode="auto">
          <a:xfrm>
            <a:off x="1219200" y="2362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5" name="TextBox 8"/>
          <p:cNvSpPr txBox="1">
            <a:spLocks noChangeArrowheads="1"/>
          </p:cNvSpPr>
          <p:nvPr/>
        </p:nvSpPr>
        <p:spPr bwMode="auto">
          <a:xfrm>
            <a:off x="1981200" y="2362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7891" idx="2"/>
          </p:cNvCxnSpPr>
          <p:nvPr/>
        </p:nvCxnSpPr>
        <p:spPr>
          <a:xfrm rot="16200000" flipH="1">
            <a:off x="1766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447800" y="2143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38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9" name="TextBox 12"/>
          <p:cNvSpPr txBox="1">
            <a:spLocks noChangeArrowheads="1"/>
          </p:cNvSpPr>
          <p:nvPr/>
        </p:nvSpPr>
        <p:spPr bwMode="auto">
          <a:xfrm>
            <a:off x="990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1143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333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02" name="TextBox 15"/>
          <p:cNvSpPr txBox="1">
            <a:spLocks noChangeArrowheads="1"/>
          </p:cNvSpPr>
          <p:nvPr/>
        </p:nvSpPr>
        <p:spPr bwMode="auto">
          <a:xfrm>
            <a:off x="1485900" y="3581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17" name="Straight Connector 16"/>
          <p:cNvCxnSpPr/>
          <p:nvPr/>
        </p:nvCxnSpPr>
        <p:spPr>
          <a:xfrm rot="16200000" flipH="1">
            <a:off x="1270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Traversals:</a:t>
            </a:r>
          </a:p>
          <a:p>
            <a:r>
              <a:rPr lang="en-US" sz="2800" smtClean="0">
                <a:latin typeface="Times New Roman" pitchFamily="18" charset="0"/>
                <a:cs typeface="Times New Roman" pitchFamily="18" charset="0"/>
              </a:rPr>
              <a:t>Is visiting each node exactly once systematically one after the another.</a:t>
            </a:r>
          </a:p>
          <a:p>
            <a:pPr>
              <a:buFont typeface="Arial" charset="0"/>
              <a:buNone/>
            </a:pPr>
            <a:r>
              <a:rPr lang="en-US" sz="2800" smtClean="0">
                <a:latin typeface="Times New Roman" pitchFamily="18" charset="0"/>
                <a:cs typeface="Times New Roman" pitchFamily="18" charset="0"/>
              </a:rPr>
              <a:t>There are 3 main traversals techniques</a:t>
            </a:r>
          </a:p>
          <a:p>
            <a:r>
              <a:rPr lang="en-US" sz="2800"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Preorder traversal</a:t>
            </a:r>
          </a:p>
          <a:p>
            <a:r>
              <a:rPr lang="en-US" sz="2800" smtClean="0">
                <a:latin typeface="Times New Roman" pitchFamily="18" charset="0"/>
                <a:cs typeface="Times New Roman" pitchFamily="18" charset="0"/>
              </a:rPr>
              <a:t>Postorder traversal</a:t>
            </a:r>
          </a:p>
          <a:p>
            <a:pPr>
              <a:buFont typeface="Arial" charset="0"/>
              <a:buNone/>
            </a:pPr>
            <a:r>
              <a:rPr lang="en-US" sz="2800" u="sng"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It can be recursively defined as follows.</a:t>
            </a:r>
          </a:p>
          <a:p>
            <a:pPr marL="914400" lvl="1" indent="-514350">
              <a:buFont typeface="Calibri" pitchFamily="34" charset="0"/>
              <a:buAutoNum type="arabicPeriod"/>
            </a:pPr>
            <a:r>
              <a:rPr lang="en-US" smtClean="0">
                <a:latin typeface="Times New Roman" pitchFamily="18" charset="0"/>
                <a:cs typeface="Times New Roman" pitchFamily="18" charset="0"/>
              </a:rPr>
              <a:t>Traverse the left subtree in inorder.</a:t>
            </a:r>
          </a:p>
          <a:p>
            <a:pPr marL="914400" lvl="1" indent="-514350">
              <a:buFont typeface="Calibri" pitchFamily="34" charset="0"/>
              <a:buAutoNum type="arabicPeriod"/>
            </a:pPr>
            <a:r>
              <a:rPr lang="en-US" smtClean="0">
                <a:latin typeface="Times New Roman" pitchFamily="18" charset="0"/>
                <a:cs typeface="Times New Roman" pitchFamily="18" charset="0"/>
              </a:rPr>
              <a:t>Process the root node.</a:t>
            </a:r>
          </a:p>
          <a:p>
            <a:pPr marL="914400" lvl="1" indent="-514350">
              <a:buFont typeface="Calibri" pitchFamily="34" charset="0"/>
              <a:buAutoNum type="arabicPeriod"/>
            </a:pPr>
            <a:r>
              <a:rPr lang="en-US" smtClean="0">
                <a:latin typeface="Times New Roman" pitchFamily="18" charset="0"/>
                <a:cs typeface="Times New Roman" pitchFamily="18" charset="0"/>
              </a:rPr>
              <a:t>Traverse the right subtree in inorder.</a:t>
            </a:r>
            <a:r>
              <a:rPr lang="en-US" sz="24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Directed tree:</a:t>
            </a:r>
          </a:p>
          <a:p>
            <a:r>
              <a:rPr lang="en-US" sz="2800" smtClean="0">
                <a:latin typeface="Times New Roman" pitchFamily="18" charset="0"/>
                <a:cs typeface="Times New Roman" pitchFamily="18" charset="0"/>
              </a:rPr>
              <a:t> Is a tree which has only one node with indegree 0 and all other nodes have indegree 1.</a:t>
            </a:r>
          </a:p>
          <a:p>
            <a:r>
              <a:rPr lang="en-US" sz="2800" smtClean="0">
                <a:latin typeface="Times New Roman" pitchFamily="18" charset="0"/>
                <a:cs typeface="Times New Roman" pitchFamily="18" charset="0"/>
              </a:rPr>
              <a:t>The node with indegree 0 is called the root and all other nodes are reachable from root.</a:t>
            </a:r>
          </a:p>
          <a:p>
            <a:pPr>
              <a:buFont typeface="Arial" charset="0"/>
              <a:buNone/>
            </a:pPr>
            <a:r>
              <a:rPr lang="en-US" sz="2800" smtClean="0">
                <a:latin typeface="Times New Roman" pitchFamily="18" charset="0"/>
                <a:cs typeface="Times New Roman" pitchFamily="18" charset="0"/>
              </a:rPr>
              <a:t>	Ex: The tree in the above diagram is a directed tree with A as the root and B, C, D and E are reachable from the root.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In inorder traversal, move towards the left of the tree( till the leaf node), display that node and then move towards right and repeat the process.</a:t>
            </a:r>
          </a:p>
          <a:p>
            <a:r>
              <a:rPr lang="en-US" sz="2800" smtClean="0">
                <a:latin typeface="Times New Roman" pitchFamily="18" charset="0"/>
                <a:cs typeface="Times New Roman" pitchFamily="18" charset="0"/>
              </a:rPr>
              <a:t>Since same process is repeated at every stage, recursion will serve the purpose.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Here when we move towards left, we end up in G. G does not have a left child. Now display the root node( in this case it is G). Hence G is displayed first.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00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39" name="TextBox 4"/>
          <p:cNvSpPr txBox="1">
            <a:spLocks noChangeArrowheads="1"/>
          </p:cNvSpPr>
          <p:nvPr/>
        </p:nvSpPr>
        <p:spPr bwMode="auto">
          <a:xfrm>
            <a:off x="1752600" y="2514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90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1" name="TextBox 6"/>
          <p:cNvSpPr txBox="1">
            <a:spLocks noChangeArrowheads="1"/>
          </p:cNvSpPr>
          <p:nvPr/>
        </p:nvSpPr>
        <p:spPr bwMode="auto">
          <a:xfrm>
            <a:off x="1143000" y="3124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057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3" name="TextBox 8"/>
          <p:cNvSpPr txBox="1">
            <a:spLocks noChangeArrowheads="1"/>
          </p:cNvSpPr>
          <p:nvPr/>
        </p:nvSpPr>
        <p:spPr bwMode="auto">
          <a:xfrm>
            <a:off x="22098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533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5" name="TextBox 10"/>
          <p:cNvSpPr txBox="1">
            <a:spLocks noChangeArrowheads="1"/>
          </p:cNvSpPr>
          <p:nvPr/>
        </p:nvSpPr>
        <p:spPr bwMode="auto">
          <a:xfrm>
            <a:off x="6858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228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7" name="TextBox 12"/>
          <p:cNvSpPr txBox="1">
            <a:spLocks noChangeArrowheads="1"/>
          </p:cNvSpPr>
          <p:nvPr/>
        </p:nvSpPr>
        <p:spPr bwMode="auto">
          <a:xfrm>
            <a:off x="381000" y="4343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1458912" y="28178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2895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9100" y="4076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876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76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3" name="TextBox 18"/>
          <p:cNvSpPr txBox="1">
            <a:spLocks noChangeArrowheads="1"/>
          </p:cNvSpPr>
          <p:nvPr/>
        </p:nvSpPr>
        <p:spPr bwMode="auto">
          <a:xfrm>
            <a:off x="18288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25146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5" name="TextBox 20"/>
          <p:cNvSpPr txBox="1">
            <a:spLocks noChangeArrowheads="1"/>
          </p:cNvSpPr>
          <p:nvPr/>
        </p:nvSpPr>
        <p:spPr bwMode="auto">
          <a:xfrm>
            <a:off x="2667000" y="36576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2552700" y="3390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19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9" name="TextBox 30"/>
          <p:cNvSpPr txBox="1">
            <a:spLocks noChangeArrowheads="1"/>
          </p:cNvSpPr>
          <p:nvPr/>
        </p:nvSpPr>
        <p:spPr bwMode="auto">
          <a:xfrm>
            <a:off x="1143000" y="43434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32" name="Straight Connector 31"/>
          <p:cNvCxnSpPr>
            <a:endCxn id="30" idx="1"/>
          </p:cNvCxnSpPr>
          <p:nvPr/>
        </p:nvCxnSpPr>
        <p:spPr>
          <a:xfrm rot="16200000" flipH="1">
            <a:off x="925512" y="41798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28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62" name="TextBox 34"/>
          <p:cNvSpPr txBox="1">
            <a:spLocks noChangeArrowheads="1"/>
          </p:cNvSpPr>
          <p:nvPr/>
        </p:nvSpPr>
        <p:spPr bwMode="auto">
          <a:xfrm>
            <a:off x="1981200" y="4343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36" name="Straight Connector 35"/>
          <p:cNvCxnSpPr>
            <a:endCxn id="34" idx="0"/>
          </p:cNvCxnSpPr>
          <p:nvPr/>
        </p:nvCxnSpPr>
        <p:spPr>
          <a:xfrm rot="16200000" flipH="1">
            <a:off x="2019300" y="41529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move to the right of G, which is also NULL. Hence go back to root of G and print it. So D is printed next.</a:t>
            </a:r>
          </a:p>
          <a:p>
            <a:r>
              <a:rPr lang="en-US" sz="2800" smtClean="0">
                <a:latin typeface="Times New Roman" pitchFamily="18" charset="0"/>
                <a:cs typeface="Times New Roman" pitchFamily="18" charset="0"/>
              </a:rPr>
              <a:t>Next go to the right of D, which is H. Now another root H is visited.</a:t>
            </a:r>
          </a:p>
          <a:p>
            <a:r>
              <a:rPr lang="en-US" sz="2800" smtClean="0">
                <a:latin typeface="Times New Roman" pitchFamily="18" charset="0"/>
                <a:cs typeface="Times New Roman" pitchFamily="18" charset="0"/>
              </a:rPr>
              <a:t>Now move to the left of H, which is NULL. So go back to root H and print it and go to right of H, which is NULL.</a:t>
            </a:r>
          </a:p>
          <a:p>
            <a:r>
              <a:rPr lang="en-US" sz="2800" smtClean="0">
                <a:latin typeface="Times New Roman" pitchFamily="18" charset="0"/>
                <a:cs typeface="Times New Roman" pitchFamily="18" charset="0"/>
              </a:rPr>
              <a:t>Next go back to the root B and print it and go right of B, which is NULL. So go back to root of B, which is A and print it.</a:t>
            </a:r>
          </a:p>
          <a:p>
            <a:r>
              <a:rPr lang="en-US" sz="2800" smtClean="0">
                <a:latin typeface="Times New Roman" pitchFamily="18" charset="0"/>
                <a:cs typeface="Times New Roman" pitchFamily="18" charset="0"/>
              </a:rPr>
              <a:t>Now traversing of left is finished and so move towards right of it and reach C.</a:t>
            </a:r>
          </a:p>
          <a:p>
            <a:r>
              <a:rPr lang="en-US" sz="2800" smtClean="0">
                <a:latin typeface="Times New Roman" pitchFamily="18" charset="0"/>
                <a:cs typeface="Times New Roman" pitchFamily="18" charset="0"/>
              </a:rPr>
              <a:t>Move to the left of C and reach E. Again move to left, which is NULL. Print root E and go to right of E to reach I.</a:t>
            </a:r>
          </a:p>
          <a:p>
            <a:pPr>
              <a:buFont typeface="Arial" charset="0"/>
              <a:buNone/>
            </a:pPr>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152400" y="0"/>
            <a:ext cx="8839200" cy="6858000"/>
          </a:xfrm>
        </p:spPr>
        <p:txBody>
          <a:bodyPr>
            <a:normAutofit/>
          </a:bodyPr>
          <a:lstStyle/>
          <a:p>
            <a:pPr>
              <a:lnSpc>
                <a:spcPts val="2900"/>
              </a:lnSpc>
            </a:pPr>
            <a:r>
              <a:rPr lang="en-US" sz="2800" dirty="0" smtClean="0">
                <a:latin typeface="Times New Roman" pitchFamily="18" charset="0"/>
                <a:cs typeface="Times New Roman" pitchFamily="18" charset="0"/>
              </a:rPr>
              <a:t>Move to left of I, which is NULL. Hence go back to root  I, print it and move to its right, which is NULL.</a:t>
            </a:r>
          </a:p>
          <a:p>
            <a:pPr>
              <a:lnSpc>
                <a:spcPts val="2900"/>
              </a:lnSpc>
            </a:pPr>
            <a:r>
              <a:rPr lang="en-US" sz="2800" dirty="0" smtClean="0">
                <a:latin typeface="Times New Roman" pitchFamily="18" charset="0"/>
                <a:cs typeface="Times New Roman" pitchFamily="18" charset="0"/>
              </a:rPr>
              <a:t>Go back to root C, print it and go to its right and reach F.</a:t>
            </a:r>
          </a:p>
          <a:p>
            <a:pPr>
              <a:lnSpc>
                <a:spcPts val="2900"/>
              </a:lnSpc>
            </a:pPr>
            <a:r>
              <a:rPr lang="en-US" sz="2800" dirty="0" smtClean="0">
                <a:latin typeface="Times New Roman" pitchFamily="18" charset="0"/>
                <a:cs typeface="Times New Roman" pitchFamily="18" charset="0"/>
              </a:rPr>
              <a:t>Move to left of F, which is NULL. Hence go back to F, print it and go to its right, which is also NULL.</a:t>
            </a:r>
          </a:p>
          <a:p>
            <a:pPr>
              <a:lnSpc>
                <a:spcPts val="2900"/>
              </a:lnSpc>
            </a:pPr>
            <a:r>
              <a:rPr lang="en-US" sz="2800" dirty="0" smtClean="0">
                <a:latin typeface="Times New Roman" pitchFamily="18" charset="0"/>
                <a:cs typeface="Times New Roman" pitchFamily="18" charset="0"/>
              </a:rPr>
              <a:t>Traversal ends at this point.</a:t>
            </a:r>
          </a:p>
          <a:p>
            <a:pPr>
              <a:lnSpc>
                <a:spcPts val="2400"/>
              </a:lnSpc>
              <a:buFont typeface="Arial" charset="0"/>
              <a:buNone/>
            </a:pPr>
            <a:r>
              <a:rPr lang="en-US" sz="2800" dirty="0" smtClean="0">
                <a:latin typeface="Times New Roman" pitchFamily="18" charset="0"/>
                <a:cs typeface="Times New Roman" pitchFamily="18" charset="0"/>
              </a:rPr>
              <a:t>Hence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traversal of above tree gives GDHBAEICF</a:t>
            </a:r>
          </a:p>
          <a:p>
            <a:pPr>
              <a:buFont typeface="Arial" charset="0"/>
              <a:buNone/>
            </a:pPr>
            <a:r>
              <a:rPr lang="en-US" sz="2800" dirty="0" smtClean="0">
                <a:latin typeface="Times New Roman" pitchFamily="18" charset="0"/>
                <a:cs typeface="Times New Roman" pitchFamily="18" charset="0"/>
              </a:rPr>
              <a:t>/*recursive algorithm for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traversal*/</a:t>
            </a:r>
          </a:p>
          <a:p>
            <a:pPr>
              <a:lnSpc>
                <a:spcPts val="2300"/>
              </a:lnSpc>
              <a:buFont typeface="Arial" charset="0"/>
              <a:buNone/>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(NODEPTR root)</a:t>
            </a:r>
          </a:p>
          <a:p>
            <a:pPr>
              <a:lnSpc>
                <a:spcPts val="2300"/>
              </a:lnSpc>
              <a:buFont typeface="Arial" charset="0"/>
              <a:buNone/>
            </a:pPr>
            <a:r>
              <a:rPr lang="en-US" sz="2800" dirty="0" smtClean="0">
                <a:latin typeface="Times New Roman" pitchFamily="18" charset="0"/>
                <a:cs typeface="Times New Roman" pitchFamily="18" charset="0"/>
              </a:rPr>
              <a:t>{</a:t>
            </a:r>
          </a:p>
          <a:p>
            <a:pPr>
              <a:lnSpc>
                <a:spcPts val="2300"/>
              </a:lnSpc>
              <a:buFont typeface="Arial" charset="0"/>
              <a:buNone/>
            </a:pPr>
            <a:r>
              <a:rPr lang="en-US" sz="2800" dirty="0" smtClean="0">
                <a:latin typeface="Times New Roman" pitchFamily="18" charset="0"/>
                <a:cs typeface="Times New Roman" pitchFamily="18" charset="0"/>
              </a:rPr>
              <a:t>	if(root!=NULL)</a:t>
            </a:r>
          </a:p>
          <a:p>
            <a:pPr>
              <a:lnSpc>
                <a:spcPts val="2300"/>
              </a:lnSpc>
              <a:buFont typeface="Arial" charset="0"/>
              <a:buNone/>
            </a:pPr>
            <a:r>
              <a:rPr lang="en-US" sz="2800" dirty="0" smtClean="0">
                <a:latin typeface="Times New Roman" pitchFamily="18" charset="0"/>
                <a:cs typeface="Times New Roman" pitchFamily="18" charset="0"/>
              </a:rPr>
              <a:t>	{</a:t>
            </a:r>
          </a:p>
          <a:p>
            <a:pPr>
              <a:lnSpc>
                <a:spcPts val="2300"/>
              </a:lnSpc>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a:lnSpc>
                <a:spcPts val="2300"/>
              </a:lnSpc>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cout</a:t>
            </a:r>
            <a:r>
              <a:rPr lang="en-US" sz="2800" dirty="0" smtClean="0">
                <a:latin typeface="Times New Roman" pitchFamily="18" charset="0"/>
                <a:cs typeface="Times New Roman" pitchFamily="18" charset="0"/>
                <a:sym typeface="Wingdings" pitchFamily="2" charset="2"/>
              </a:rPr>
              <a:t>&lt;&lt;</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a:t>
            </a:r>
          </a:p>
          <a:p>
            <a:pPr>
              <a:lnSpc>
                <a:spcPts val="2300"/>
              </a:lnSpc>
              <a:buFont typeface="Arial" charset="0"/>
              <a:buNone/>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inorder</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a:lnSpc>
                <a:spcPts val="2300"/>
              </a:lnSpc>
              <a:buFont typeface="Arial" charset="0"/>
              <a:buNone/>
            </a:pPr>
            <a:r>
              <a:rPr lang="en-US" sz="2800" dirty="0" smtClean="0">
                <a:latin typeface="Times New Roman" pitchFamily="18" charset="0"/>
                <a:cs typeface="Times New Roman" pitchFamily="18" charset="0"/>
              </a:rPr>
              <a:t> 	}</a:t>
            </a:r>
          </a:p>
          <a:p>
            <a:pPr>
              <a:lnSpc>
                <a:spcPts val="2300"/>
              </a:lnSpc>
              <a:buFont typeface="Arial" charset="0"/>
              <a:buNone/>
            </a:pPr>
            <a:r>
              <a:rPr lang="en-US" sz="28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inorder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770313" y="2476500"/>
            <a:ext cx="68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724400" y="2743200"/>
            <a:ext cx="2362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8" name="Straight Connector 87"/>
          <p:cNvCxnSpPr/>
          <p:nvPr/>
        </p:nvCxnSpPr>
        <p:spPr>
          <a:xfrm rot="16200000" flipH="1">
            <a:off x="5867400" y="2286000"/>
            <a:ext cx="3276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0800000">
            <a:off x="685800" y="457200"/>
            <a:ext cx="6781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48" name="TextBox 47"/>
          <p:cNvSpPr txBox="1">
            <a:spLocks noChangeArrowheads="1"/>
          </p:cNvSpPr>
          <p:nvPr/>
        </p:nvSpPr>
        <p:spPr bwMode="auto">
          <a:xfrm>
            <a:off x="2209800" y="4430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49" name="TextBox 48"/>
          <p:cNvSpPr txBox="1">
            <a:spLocks noChangeArrowheads="1"/>
          </p:cNvSpPr>
          <p:nvPr/>
        </p:nvSpPr>
        <p:spPr bwMode="auto">
          <a:xfrm>
            <a:off x="2438400" y="44307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0" name="TextBox 49"/>
          <p:cNvSpPr txBox="1">
            <a:spLocks noChangeArrowheads="1"/>
          </p:cNvSpPr>
          <p:nvPr/>
        </p:nvSpPr>
        <p:spPr bwMode="auto">
          <a:xfrm>
            <a:off x="2667000" y="44307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
        <p:nvSpPr>
          <p:cNvPr id="52" name="TextBox 51"/>
          <p:cNvSpPr txBox="1">
            <a:spLocks noChangeArrowheads="1"/>
          </p:cNvSpPr>
          <p:nvPr/>
        </p:nvSpPr>
        <p:spPr bwMode="auto">
          <a:xfrm>
            <a:off x="2895600" y="44307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54" name="TextBox 53"/>
          <p:cNvSpPr txBox="1">
            <a:spLocks noChangeArrowheads="1"/>
          </p:cNvSpPr>
          <p:nvPr/>
        </p:nvSpPr>
        <p:spPr bwMode="auto">
          <a:xfrm>
            <a:off x="3124200" y="44307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par>
                                <p:cTn id="48" presetID="3" presetClass="entr" presetSubtype="1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linds(horizontal)">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horizontal)">
                                      <p:cBhvr>
                                        <p:cTn id="84" dur="500"/>
                                        <p:tgtEl>
                                          <p:spTgt spid="3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blinds(horizontal)">
                                      <p:cBhvr>
                                        <p:cTn id="87" dur="500"/>
                                        <p:tgtEl>
                                          <p:spTgt spid="92"/>
                                        </p:tgtEl>
                                      </p:cBhvr>
                                    </p:animEffect>
                                  </p:childTnLst>
                                </p:cTn>
                              </p:par>
                              <p:par>
                                <p:cTn id="88" presetID="3" presetClass="entr" presetSubtype="1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linds(horizont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linds(horizontal)">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linds(horizontal)">
                                      <p:cBhvr>
                                        <p:cTn id="100" dur="500"/>
                                        <p:tgtEl>
                                          <p:spTgt spid="45"/>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blinds(horizontal)">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blinds(horizontal)">
                                      <p:cBhvr>
                                        <p:cTn id="111" dur="500"/>
                                        <p:tgtEl>
                                          <p:spTgt spid="5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blinds(horizontal)">
                                      <p:cBhvr>
                                        <p:cTn id="114" dur="500"/>
                                        <p:tgtEl>
                                          <p:spTgt spid="94"/>
                                        </p:tgtEl>
                                      </p:cBhvr>
                                    </p:animEffect>
                                  </p:childTnLst>
                                </p:cTn>
                              </p:par>
                              <p:par>
                                <p:cTn id="115" presetID="3" presetClass="entr" presetSubtype="1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blinds(horizontal)">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blinds(horizontal)">
                                      <p:cBhvr>
                                        <p:cTn id="127" dur="500"/>
                                        <p:tgtEl>
                                          <p:spTgt spid="6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blinds(horizontal)">
                                      <p:cBhvr>
                                        <p:cTn id="130" dur="500"/>
                                        <p:tgtEl>
                                          <p:spTgt spid="69"/>
                                        </p:tgtEl>
                                      </p:cBhvr>
                                    </p:animEffect>
                                  </p:childTnLst>
                                </p:cTn>
                              </p:par>
                              <p:par>
                                <p:cTn id="131" presetID="3" presetClass="entr" presetSubtype="10" fill="hold"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blinds(horizontal)">
                                      <p:cBhvr>
                                        <p:cTn id="133" dur="500"/>
                                        <p:tgtEl>
                                          <p:spTgt spid="6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blinds(horizontal)">
                                      <p:cBhvr>
                                        <p:cTn id="138" dur="500"/>
                                        <p:tgtEl>
                                          <p:spTgt spid="68"/>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blinds(horizontal)">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blinds(horizontal)">
                                      <p:cBhvr>
                                        <p:cTn id="151" dur="500"/>
                                        <p:tgtEl>
                                          <p:spTgt spid="7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blinds(horizontal)">
                                      <p:cBhvr>
                                        <p:cTn id="154" dur="500"/>
                                        <p:tgtEl>
                                          <p:spTgt spid="93"/>
                                        </p:tgtEl>
                                      </p:cBhvr>
                                    </p:animEffect>
                                  </p:childTnLst>
                                </p:cTn>
                              </p:par>
                              <p:par>
                                <p:cTn id="155" presetID="3" presetClass="entr" presetSubtype="1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blinds(horizontal)">
                                      <p:cBhvr>
                                        <p:cTn id="157" dur="500"/>
                                        <p:tgtEl>
                                          <p:spTgt spid="7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blinds(horizontal)">
                                      <p:cBhvr>
                                        <p:cTn id="162" dur="500"/>
                                        <p:tgtEl>
                                          <p:spTgt spid="7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blinds(horizontal)">
                                      <p:cBhvr>
                                        <p:cTn id="167" dur="500"/>
                                        <p:tgtEl>
                                          <p:spTgt spid="56"/>
                                        </p:tgtEl>
                                      </p:cBhvr>
                                    </p:animEffect>
                                  </p:childTnLst>
                                </p:cTn>
                              </p:par>
                              <p:par>
                                <p:cTn id="168" presetID="3" presetClass="entr" presetSubtype="1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blinds(horizontal)">
                                      <p:cBhvr>
                                        <p:cTn id="170" dur="500"/>
                                        <p:tgtEl>
                                          <p:spTgt spid="57"/>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52"/>
                                        </p:tgtEl>
                                        <p:attrNameLst>
                                          <p:attrName>style.visibility</p:attrName>
                                        </p:attrNameLst>
                                      </p:cBhvr>
                                      <p:to>
                                        <p:strVal val="visible"/>
                                      </p:to>
                                    </p:set>
                                    <p:animEffect transition="in" filter="blinds(horizontal)">
                                      <p:cBhvr>
                                        <p:cTn id="173" dur="500"/>
                                        <p:tgtEl>
                                          <p:spTgt spid="5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blinds(horizontal)">
                                      <p:cBhvr>
                                        <p:cTn id="178" dur="500"/>
                                        <p:tgtEl>
                                          <p:spTgt spid="6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blinds(horizontal)">
                                      <p:cBhvr>
                                        <p:cTn id="181" dur="500"/>
                                        <p:tgtEl>
                                          <p:spTgt spid="95"/>
                                        </p:tgtEl>
                                      </p:cBhvr>
                                    </p:animEffect>
                                  </p:childTnLst>
                                </p:cTn>
                              </p:par>
                              <p:par>
                                <p:cTn id="182" presetID="3" presetClass="entr" presetSubtype="10" fill="hold"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blinds(horizontal)">
                                      <p:cBhvr>
                                        <p:cTn id="184" dur="500"/>
                                        <p:tgtEl>
                                          <p:spTgt spid="61"/>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blinds(horizontal)">
                                      <p:cBhvr>
                                        <p:cTn id="189" dur="500"/>
                                        <p:tgtEl>
                                          <p:spTgt spid="8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blinds(horizontal)">
                                      <p:cBhvr>
                                        <p:cTn id="194" dur="500"/>
                                        <p:tgtEl>
                                          <p:spTgt spid="88"/>
                                        </p:tgtEl>
                                      </p:cBhvr>
                                    </p:animEffect>
                                  </p:childTnLst>
                                </p:cTn>
                              </p:par>
                              <p:par>
                                <p:cTn id="195" presetID="3" presetClass="entr" presetSubtype="10" fill="hold" nodeType="withEffect">
                                  <p:stCondLst>
                                    <p:cond delay="0"/>
                                  </p:stCondLst>
                                  <p:childTnLst>
                                    <p:set>
                                      <p:cBhvr>
                                        <p:cTn id="196" dur="1" fill="hold">
                                          <p:stCondLst>
                                            <p:cond delay="0"/>
                                          </p:stCondLst>
                                        </p:cTn>
                                        <p:tgtEl>
                                          <p:spTgt spid="89"/>
                                        </p:tgtEl>
                                        <p:attrNameLst>
                                          <p:attrName>style.visibility</p:attrName>
                                        </p:attrNameLst>
                                      </p:cBhvr>
                                      <p:to>
                                        <p:strVal val="visible"/>
                                      </p:to>
                                    </p:set>
                                    <p:animEffect transition="in" filter="blinds(horizontal)">
                                      <p:cBhvr>
                                        <p:cTn id="197" dur="500"/>
                                        <p:tgtEl>
                                          <p:spTgt spid="89"/>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54"/>
                                        </p:tgtEl>
                                        <p:attrNameLst>
                                          <p:attrName>style.visibility</p:attrName>
                                        </p:attrNameLst>
                                      </p:cBhvr>
                                      <p:to>
                                        <p:strVal val="visible"/>
                                      </p:to>
                                    </p:set>
                                    <p:animEffect transition="in" filter="blinds(horizontal)">
                                      <p:cBhvr>
                                        <p:cTn id="20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48" grpId="0"/>
      <p:bldP spid="49" grpId="0"/>
      <p:bldP spid="50" grpId="0"/>
      <p:bldP spid="52" grpId="0"/>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Traversing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A </a:t>
            </a:r>
            <a:r>
              <a:rPr lang="en-US" sz="2800" dirty="0" err="1" smtClean="0">
                <a:latin typeface="Times New Roman" pitchFamily="18" charset="0"/>
                <a:cs typeface="Times New Roman" pitchFamily="18" charset="0"/>
              </a:rPr>
              <a:t>inorder</a:t>
            </a:r>
            <a:endParaRPr lang="en-US" sz="2800" dirty="0" smtClean="0">
              <a:latin typeface="Times New Roman" pitchFamily="18" charset="0"/>
              <a:cs typeface="Times New Roman" pitchFamily="18" charset="0"/>
            </a:endParaRPr>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endParaRPr lang="en-US" dirty="0" smtClean="0"/>
          </a:p>
          <a:p>
            <a:pPr>
              <a:buFont typeface="Arial" charset="0"/>
              <a:buNone/>
            </a:pPr>
            <a:r>
              <a:rPr lang="en-US" dirty="0"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695700" y="2400300"/>
            <a:ext cx="1981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2286000" y="20574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553994" y="30472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858000" y="3429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1981200" y="45831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46" name="TextBox 45"/>
          <p:cNvSpPr txBox="1">
            <a:spLocks noChangeArrowheads="1"/>
          </p:cNvSpPr>
          <p:nvPr/>
        </p:nvSpPr>
        <p:spPr bwMode="auto">
          <a:xfrm>
            <a:off x="2209800" y="45831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7" name="TextBox 46"/>
          <p:cNvSpPr txBox="1">
            <a:spLocks noChangeArrowheads="1"/>
          </p:cNvSpPr>
          <p:nvPr/>
        </p:nvSpPr>
        <p:spPr bwMode="auto">
          <a:xfrm>
            <a:off x="2362200" y="45831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8" name="TextBox 47"/>
          <p:cNvSpPr txBox="1">
            <a:spLocks noChangeArrowheads="1"/>
          </p:cNvSpPr>
          <p:nvPr/>
        </p:nvSpPr>
        <p:spPr bwMode="auto">
          <a:xfrm>
            <a:off x="2590800" y="45831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linds(horizontal)">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blinds(horizontal)">
                                      <p:cBhvr>
                                        <p:cTn id="60" dur="500"/>
                                        <p:tgtEl>
                                          <p:spTgt spid="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linds(horizontal)">
                                      <p:cBhvr>
                                        <p:cTn id="68" dur="500"/>
                                        <p:tgtEl>
                                          <p:spTgt spid="5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linds(horizontal)">
                                      <p:cBhvr>
                                        <p:cTn id="71" dur="500"/>
                                        <p:tgtEl>
                                          <p:spTgt spid="94"/>
                                        </p:tgtEl>
                                      </p:cBhvr>
                                    </p:animEffect>
                                  </p:childTnLst>
                                </p:cTn>
                              </p:par>
                              <p:par>
                                <p:cTn id="72" presetID="3" presetClass="entr" presetSubtype="1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blinds(horizontal)">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blinds(horizontal)">
                                      <p:cBhvr>
                                        <p:cTn id="87" dur="500"/>
                                        <p:tgtEl>
                                          <p:spTgt spid="69"/>
                                        </p:tgtEl>
                                      </p:cBhvr>
                                    </p:animEffect>
                                  </p:childTnLst>
                                </p:cTn>
                              </p:par>
                              <p:par>
                                <p:cTn id="88" presetID="3" presetClass="entr" presetSubtype="10" fill="hold"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blinds(horizontal)">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blinds(horizontal)">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blinds(horizontal)">
                                      <p:cBhvr>
                                        <p:cTn id="100" dur="500"/>
                                        <p:tgtEl>
                                          <p:spTgt spid="86"/>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blinds(horizontal)">
                                      <p:cBhvr>
                                        <p:cTn id="103" dur="500"/>
                                        <p:tgtEl>
                                          <p:spTgt spid="46"/>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blinds(horizontal)">
                                      <p:cBhvr>
                                        <p:cTn id="108" dur="500"/>
                                        <p:tgtEl>
                                          <p:spTgt spid="7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blinds(horizontal)">
                                      <p:cBhvr>
                                        <p:cTn id="111" dur="500"/>
                                        <p:tgtEl>
                                          <p:spTgt spid="93"/>
                                        </p:tgtEl>
                                      </p:cBhvr>
                                    </p:animEffect>
                                  </p:childTnLst>
                                </p:cTn>
                              </p:par>
                              <p:par>
                                <p:cTn id="112" presetID="3" presetClass="entr" presetSubtype="1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linds(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blinds(horizontal)">
                                      <p:cBhvr>
                                        <p:cTn id="124" dur="500"/>
                                        <p:tgtEl>
                                          <p:spTgt spid="56"/>
                                        </p:tgtEl>
                                      </p:cBhvr>
                                    </p:animEffect>
                                  </p:childTnLst>
                                </p:cTn>
                              </p:par>
                              <p:par>
                                <p:cTn id="125" presetID="3" presetClass="entr" presetSubtype="1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blinds(horizontal)">
                                      <p:cBhvr>
                                        <p:cTn id="127" dur="500"/>
                                        <p:tgtEl>
                                          <p:spTgt spid="57"/>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blinds(horizontal)">
                                      <p:cBhvr>
                                        <p:cTn id="135" dur="500"/>
                                        <p:tgtEl>
                                          <p:spTgt spid="6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blinds(horizontal)">
                                      <p:cBhvr>
                                        <p:cTn id="138" dur="500"/>
                                        <p:tgtEl>
                                          <p:spTgt spid="95"/>
                                        </p:tgtEl>
                                      </p:cBhvr>
                                    </p:animEffect>
                                  </p:childTnLst>
                                </p:cTn>
                              </p:par>
                              <p:par>
                                <p:cTn id="139" presetID="3" presetClass="entr" presetSubtype="10"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blinds(horizontal)">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blinds(horizontal)">
                                      <p:cBhvr>
                                        <p:cTn id="146" dur="5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blinds(horizontal)">
                                      <p:cBhvr>
                                        <p:cTn id="151" dur="500"/>
                                        <p:tgtEl>
                                          <p:spTgt spid="76"/>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blinds(horizontal)">
                                      <p:cBhvr>
                                        <p:cTn id="154" dur="500"/>
                                        <p:tgtEl>
                                          <p:spTgt spid="78"/>
                                        </p:tgtEl>
                                      </p:cBhvr>
                                    </p:animEffect>
                                  </p:childTnLst>
                                </p:cTn>
                              </p:par>
                              <p:par>
                                <p:cTn id="155" presetID="3" presetClass="entr" presetSubtype="1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blinds(horizontal)">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blinds(horizontal)">
                                      <p:cBhvr>
                                        <p:cTn id="162" dur="500"/>
                                        <p:tgtEl>
                                          <p:spTgt spid="7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blinds(horizontal)">
                                      <p:cBhvr>
                                        <p:cTn id="170" dur="500"/>
                                        <p:tgtEl>
                                          <p:spTgt spid="4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blinds(horizontal)">
                                      <p:cBhvr>
                                        <p:cTn id="175" dur="500"/>
                                        <p:tgtEl>
                                          <p:spTgt spid="81"/>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blinds(horizontal)">
                                      <p:cBhvr>
                                        <p:cTn id="178" dur="500"/>
                                        <p:tgtEl>
                                          <p:spTgt spid="84"/>
                                        </p:tgtEl>
                                      </p:cBhvr>
                                    </p:animEffect>
                                  </p:childTnLst>
                                </p:cTn>
                              </p:par>
                              <p:par>
                                <p:cTn id="179" presetID="3" presetClass="entr" presetSubtype="10"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blinds(horizontal)">
                                      <p:cBhvr>
                                        <p:cTn id="181" dur="500"/>
                                        <p:tgtEl>
                                          <p:spTgt spid="83"/>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blinds(horizontal)">
                                      <p:cBhvr>
                                        <p:cTn id="1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Preorder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Preorder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node.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Arial" pitchFamily="34" charset="0"/>
              <a:buChar char="•"/>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preorder, we first visit the node, then move towards left and then to the right recursively.</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a:latin typeface="Times New Roman" pitchFamily="18" charset="0"/>
              <a:cs typeface="Times New Roman" pitchFamily="18" charset="0"/>
            </a:endParaRPr>
          </a:p>
        </p:txBody>
      </p:sp>
      <p:sp>
        <p:nvSpPr>
          <p:cNvPr id="4" name="Oval 3"/>
          <p:cNvSpPr/>
          <p:nvPr/>
        </p:nvSpPr>
        <p:spPr>
          <a:xfrm>
            <a:off x="3352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59" name="TextBox 4"/>
          <p:cNvSpPr txBox="1">
            <a:spLocks noChangeArrowheads="1"/>
          </p:cNvSpPr>
          <p:nvPr/>
        </p:nvSpPr>
        <p:spPr bwMode="auto">
          <a:xfrm>
            <a:off x="3505200" y="4267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1" name="TextBox 6"/>
          <p:cNvSpPr txBox="1">
            <a:spLocks noChangeArrowheads="1"/>
          </p:cNvSpPr>
          <p:nvPr/>
        </p:nvSpPr>
        <p:spPr bwMode="auto">
          <a:xfrm>
            <a:off x="2895600" y="487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100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3" name="TextBox 8"/>
          <p:cNvSpPr txBox="1">
            <a:spLocks noChangeArrowheads="1"/>
          </p:cNvSpPr>
          <p:nvPr/>
        </p:nvSpPr>
        <p:spPr bwMode="auto">
          <a:xfrm>
            <a:off x="3962400" y="480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2286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5" name="TextBox 10"/>
          <p:cNvSpPr txBox="1">
            <a:spLocks noChangeArrowheads="1"/>
          </p:cNvSpPr>
          <p:nvPr/>
        </p:nvSpPr>
        <p:spPr bwMode="auto">
          <a:xfrm>
            <a:off x="2438400" y="548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1981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7" name="TextBox 12"/>
          <p:cNvSpPr txBox="1">
            <a:spLocks noChangeArrowheads="1"/>
          </p:cNvSpPr>
          <p:nvPr/>
        </p:nvSpPr>
        <p:spPr bwMode="auto">
          <a:xfrm>
            <a:off x="2133600" y="6096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3211512" y="45704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3800" y="4648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171700" y="58293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28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429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3" name="TextBox 18"/>
          <p:cNvSpPr txBox="1">
            <a:spLocks noChangeArrowheads="1"/>
          </p:cNvSpPr>
          <p:nvPr/>
        </p:nvSpPr>
        <p:spPr bwMode="auto">
          <a:xfrm>
            <a:off x="3581400" y="5486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4267200" y="533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5" name="TextBox 20"/>
          <p:cNvSpPr txBox="1">
            <a:spLocks noChangeArrowheads="1"/>
          </p:cNvSpPr>
          <p:nvPr/>
        </p:nvSpPr>
        <p:spPr bwMode="auto">
          <a:xfrm>
            <a:off x="4419600" y="5410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4305300" y="5143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771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43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9" name="TextBox 24"/>
          <p:cNvSpPr txBox="1">
            <a:spLocks noChangeArrowheads="1"/>
          </p:cNvSpPr>
          <p:nvPr/>
        </p:nvSpPr>
        <p:spPr bwMode="auto">
          <a:xfrm>
            <a:off x="2895600" y="6096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6" name="Straight Connector 25"/>
          <p:cNvCxnSpPr>
            <a:endCxn id="24" idx="1"/>
          </p:cNvCxnSpPr>
          <p:nvPr/>
        </p:nvCxnSpPr>
        <p:spPr>
          <a:xfrm rot="16200000" flipH="1">
            <a:off x="2678112" y="59324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5814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82" name="TextBox 27"/>
          <p:cNvSpPr txBox="1">
            <a:spLocks noChangeArrowheads="1"/>
          </p:cNvSpPr>
          <p:nvPr/>
        </p:nvSpPr>
        <p:spPr bwMode="auto">
          <a:xfrm>
            <a:off x="3733800" y="60960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9" name="Straight Connector 28"/>
          <p:cNvCxnSpPr>
            <a:endCxn id="27" idx="0"/>
          </p:cNvCxnSpPr>
          <p:nvPr/>
        </p:nvCxnSpPr>
        <p:spPr>
          <a:xfrm rot="16200000" flipH="1">
            <a:off x="3771900" y="59055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Traversing left subtree in preorder</a:t>
            </a:r>
          </a:p>
          <a:p>
            <a:pPr>
              <a:buFont typeface="Arial" charset="0"/>
              <a:buNone/>
            </a:pPr>
            <a:r>
              <a:rPr lang="en-US" sz="2800" smtClean="0">
                <a:latin typeface="Times New Roman" pitchFamily="18" charset="0"/>
                <a:cs typeface="Times New Roman" pitchFamily="18" charset="0"/>
              </a:rPr>
              <a:t>	</a:t>
            </a:r>
          </a:p>
        </p:txBody>
      </p:sp>
      <p:sp>
        <p:nvSpPr>
          <p:cNvPr id="4" name="TextBox 3"/>
          <p:cNvSpPr txBox="1">
            <a:spLocks noChangeArrowheads="1"/>
          </p:cNvSpPr>
          <p:nvPr/>
        </p:nvSpPr>
        <p:spPr bwMode="auto">
          <a:xfrm>
            <a:off x="533400" y="5445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5" name="TextBox 4"/>
          <p:cNvSpPr txBox="1">
            <a:spLocks noChangeArrowheads="1"/>
          </p:cNvSpPr>
          <p:nvPr/>
        </p:nvSpPr>
        <p:spPr bwMode="auto">
          <a:xfrm>
            <a:off x="1447800" y="60309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7" name="Straight Connector 6"/>
          <p:cNvCxnSpPr/>
          <p:nvPr/>
        </p:nvCxnSpPr>
        <p:spPr>
          <a:xfrm rot="5400000">
            <a:off x="457201" y="1066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 y="12969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143000" y="11557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0" name="TextBox 9"/>
          <p:cNvSpPr txBox="1">
            <a:spLocks noChangeArrowheads="1"/>
          </p:cNvSpPr>
          <p:nvPr/>
        </p:nvSpPr>
        <p:spPr bwMode="auto">
          <a:xfrm>
            <a:off x="228600" y="12319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1" name="Straight Connector 10"/>
          <p:cNvCxnSpPr/>
          <p:nvPr/>
        </p:nvCxnSpPr>
        <p:spPr>
          <a:xfrm rot="5400000">
            <a:off x="1066801" y="1676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95400" y="19065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1752600" y="17653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4" name="TextBox 13"/>
          <p:cNvSpPr txBox="1">
            <a:spLocks noChangeArrowheads="1"/>
          </p:cNvSpPr>
          <p:nvPr/>
        </p:nvSpPr>
        <p:spPr bwMode="auto">
          <a:xfrm>
            <a:off x="838200" y="18415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5" name="Straight Connector 14"/>
          <p:cNvCxnSpPr/>
          <p:nvPr/>
        </p:nvCxnSpPr>
        <p:spPr>
          <a:xfrm rot="5400000">
            <a:off x="1676401" y="2286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25161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2362200" y="23749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18" name="TextBox 17"/>
          <p:cNvSpPr txBox="1">
            <a:spLocks noChangeArrowheads="1"/>
          </p:cNvSpPr>
          <p:nvPr/>
        </p:nvSpPr>
        <p:spPr bwMode="auto">
          <a:xfrm>
            <a:off x="1447800" y="24511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2286001" y="2895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4600" y="31257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2971800" y="2984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2" name="TextBox 21"/>
          <p:cNvSpPr txBox="1">
            <a:spLocks noChangeArrowheads="1"/>
          </p:cNvSpPr>
          <p:nvPr/>
        </p:nvSpPr>
        <p:spPr bwMode="auto">
          <a:xfrm>
            <a:off x="2057400" y="30607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a:off x="2668588" y="2589213"/>
            <a:ext cx="1217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3733800" y="29733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5" name="Straight Arrow Connector 24"/>
          <p:cNvCxnSpPr/>
          <p:nvPr/>
        </p:nvCxnSpPr>
        <p:spPr>
          <a:xfrm rot="5400000">
            <a:off x="3620294" y="28582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8988" y="1992313"/>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816350" y="2825750"/>
            <a:ext cx="15128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419600" y="35179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9" name="Straight Connector 28"/>
          <p:cNvCxnSpPr/>
          <p:nvPr/>
        </p:nvCxnSpPr>
        <p:spPr>
          <a:xfrm rot="5400000">
            <a:off x="4343401" y="4038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4267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029200" y="4125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2" name="TextBox 31"/>
          <p:cNvSpPr txBox="1">
            <a:spLocks noChangeArrowheads="1"/>
          </p:cNvSpPr>
          <p:nvPr/>
        </p:nvSpPr>
        <p:spPr bwMode="auto">
          <a:xfrm>
            <a:off x="4114800" y="4202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3" name="Straight Connector 32"/>
          <p:cNvCxnSpPr/>
          <p:nvPr/>
        </p:nvCxnSpPr>
        <p:spPr>
          <a:xfrm flipV="1">
            <a:off x="4724400" y="37353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638800" y="4127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5" name="Straight Arrow Connector 34"/>
          <p:cNvCxnSpPr/>
          <p:nvPr/>
        </p:nvCxnSpPr>
        <p:spPr>
          <a:xfrm rot="5400000">
            <a:off x="5525294" y="40124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3048000" y="25273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7" name="TextBox 36"/>
          <p:cNvSpPr txBox="1">
            <a:spLocks noChangeArrowheads="1"/>
          </p:cNvSpPr>
          <p:nvPr/>
        </p:nvSpPr>
        <p:spPr bwMode="auto">
          <a:xfrm>
            <a:off x="3200400" y="19923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8" name="TextBox 37"/>
          <p:cNvSpPr txBox="1">
            <a:spLocks noChangeArrowheads="1"/>
          </p:cNvSpPr>
          <p:nvPr/>
        </p:nvSpPr>
        <p:spPr bwMode="auto">
          <a:xfrm>
            <a:off x="4876800" y="36687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1752600" y="6019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0" name="TextBox 39"/>
          <p:cNvSpPr txBox="1">
            <a:spLocks noChangeArrowheads="1"/>
          </p:cNvSpPr>
          <p:nvPr/>
        </p:nvSpPr>
        <p:spPr bwMode="auto">
          <a:xfrm>
            <a:off x="1981200" y="6019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41" name="TextBox 40"/>
          <p:cNvSpPr txBox="1">
            <a:spLocks noChangeArrowheads="1"/>
          </p:cNvSpPr>
          <p:nvPr/>
        </p:nvSpPr>
        <p:spPr bwMode="auto">
          <a:xfrm>
            <a:off x="2209800" y="60198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42" name="TextBox 41"/>
          <p:cNvSpPr txBox="1">
            <a:spLocks noChangeArrowheads="1"/>
          </p:cNvSpPr>
          <p:nvPr/>
        </p:nvSpPr>
        <p:spPr bwMode="auto">
          <a:xfrm>
            <a:off x="2438400" y="60309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par>
                                <p:cTn id="76" presetID="3" presetClass="entr" presetSubtype="1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linds(horizontal)">
                                      <p:cBhvr>
                                        <p:cTn id="88" dur="500"/>
                                        <p:tgtEl>
                                          <p:spTgt spid="36"/>
                                        </p:tgtEl>
                                      </p:cBhvr>
                                    </p:animEffect>
                                  </p:childTnLst>
                                </p:cTn>
                              </p:par>
                              <p:par>
                                <p:cTn id="89" presetID="3" presetClass="entr" presetSubtype="1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par>
                                <p:cTn id="92" presetID="3" presetClass="entr" presetSubtype="1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linds(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500"/>
                                        <p:tgtEl>
                                          <p:spTgt spid="2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linds(horizontal)">
                                      <p:cBhvr>
                                        <p:cTn id="107" dur="500"/>
                                        <p:tgtEl>
                                          <p:spTgt spid="37"/>
                                        </p:tgtEl>
                                      </p:cBhvr>
                                    </p:animEffect>
                                  </p:childTnLst>
                                </p:cTn>
                              </p:par>
                              <p:par>
                                <p:cTn id="108" presetID="3" presetClass="entr" presetSubtype="1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linds(horizontal)">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blinds(horizontal)">
                                      <p:cBhvr>
                                        <p:cTn id="115" dur="500"/>
                                        <p:tgtEl>
                                          <p:spTgt spid="4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blinds(horizontal)">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blinds(horizontal)">
                                      <p:cBhvr>
                                        <p:cTn id="123" dur="500"/>
                                        <p:tgtEl>
                                          <p:spTgt spid="29"/>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3" presetClass="entr" presetSubtype="1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linds(horizont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linds(horizontal)">
                                      <p:cBhvr>
                                        <p:cTn id="134" dur="500"/>
                                        <p:tgtEl>
                                          <p:spTgt spid="3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par>
                                <p:cTn id="140" presetID="3" presetClass="entr" presetSubtype="10" fill="hold"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blinds(horizontal)">
                                      <p:cBhvr>
                                        <p:cTn id="142" dur="500"/>
                                        <p:tgtEl>
                                          <p:spTgt spid="33"/>
                                        </p:tgtEl>
                                      </p:cBhvr>
                                    </p:animEffect>
                                  </p:childTnLst>
                                </p:cTn>
                              </p:par>
                              <p:par>
                                <p:cTn id="143" presetID="3" presetClass="entr" presetSubtype="10" fill="hold" nodeType="with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blinds(horizontal)">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blinds(horizontal)">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3" grpId="0"/>
      <p:bldP spid="14" grpId="0"/>
      <p:bldP spid="17" grpId="0"/>
      <p:bldP spid="18" grpId="0"/>
      <p:bldP spid="21" grpId="0"/>
      <p:bldP spid="22" grpId="0"/>
      <p:bldP spid="24" grpId="0"/>
      <p:bldP spid="28" grpId="0"/>
      <p:bldP spid="31" grpId="0"/>
      <p:bldP spid="32" grpId="0"/>
      <p:bldP spid="34" grpId="0"/>
      <p:bldP spid="36" grpId="0"/>
      <p:bldP spid="37" grpId="0"/>
      <p:bldP spid="38" grpId="0"/>
      <p:bldP spid="39" grpId="0"/>
      <p:bldP spid="40" grpId="0"/>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a:xfrm>
            <a:off x="152400" y="152400"/>
            <a:ext cx="8763000" cy="6477000"/>
          </a:xfrm>
        </p:spPr>
        <p:txBody>
          <a:bodyPr/>
          <a:lstStyle/>
          <a:p>
            <a:pPr>
              <a:buFont typeface="Arial" charset="0"/>
              <a:buNone/>
            </a:pPr>
            <a:r>
              <a:rPr lang="en-US" sz="2800" u="sng" smtClean="0">
                <a:latin typeface="Times New Roman" pitchFamily="18" charset="0"/>
                <a:cs typeface="Times New Roman" pitchFamily="18" charset="0"/>
              </a:rPr>
              <a:t>Traversing right sub tree in preorder</a:t>
            </a:r>
          </a:p>
          <a:p>
            <a:pPr>
              <a:buFont typeface="Arial" charset="0"/>
              <a:buNone/>
            </a:pP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838201" y="16875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066800" y="19161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524000" y="1776413"/>
            <a:ext cx="381000" cy="368300"/>
          </a:xfrm>
          <a:prstGeom prst="rect">
            <a:avLst/>
          </a:prstGeom>
          <a:noFill/>
          <a:ln w="9525">
            <a:noFill/>
            <a:miter lim="800000"/>
            <a:headEnd/>
            <a:tailEnd/>
          </a:ln>
        </p:spPr>
        <p:txBody>
          <a:bodyPr>
            <a:spAutoFit/>
          </a:bodyPr>
          <a:lstStyle/>
          <a:p>
            <a:r>
              <a:rPr lang="en-US">
                <a:latin typeface="Calibri" pitchFamily="34" charset="0"/>
              </a:rPr>
              <a:t>C </a:t>
            </a:r>
          </a:p>
        </p:txBody>
      </p:sp>
      <p:sp>
        <p:nvSpPr>
          <p:cNvPr id="47109" name="TextBox 6"/>
          <p:cNvSpPr txBox="1">
            <a:spLocks noChangeArrowheads="1"/>
          </p:cNvSpPr>
          <p:nvPr/>
        </p:nvSpPr>
        <p:spPr bwMode="auto">
          <a:xfrm>
            <a:off x="914400" y="11541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8" name="TextBox 7"/>
          <p:cNvSpPr txBox="1">
            <a:spLocks noChangeArrowheads="1"/>
          </p:cNvSpPr>
          <p:nvPr/>
        </p:nvSpPr>
        <p:spPr bwMode="auto">
          <a:xfrm>
            <a:off x="609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9" name="Straight Connector 8"/>
          <p:cNvCxnSpPr/>
          <p:nvPr/>
        </p:nvCxnSpPr>
        <p:spPr>
          <a:xfrm rot="5400000">
            <a:off x="1447801" y="22971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76400" y="25257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133600" y="2386013"/>
            <a:ext cx="381000" cy="368300"/>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TextBox 11"/>
          <p:cNvSpPr txBox="1">
            <a:spLocks noChangeArrowheads="1"/>
          </p:cNvSpPr>
          <p:nvPr/>
        </p:nvSpPr>
        <p:spPr bwMode="auto">
          <a:xfrm>
            <a:off x="1219200" y="24622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3" name="Straight Connector 12"/>
          <p:cNvCxnSpPr/>
          <p:nvPr/>
        </p:nvCxnSpPr>
        <p:spPr>
          <a:xfrm rot="5400000">
            <a:off x="2057401" y="29067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1353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1828800" y="30718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6" name="Straight Connector 15"/>
          <p:cNvCxnSpPr/>
          <p:nvPr/>
        </p:nvCxnSpPr>
        <p:spPr>
          <a:xfrm flipV="1">
            <a:off x="2439988" y="2601913"/>
            <a:ext cx="1293812"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201194" y="31345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828800" y="1916113"/>
            <a:ext cx="426720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410200" y="2601913"/>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581400" y="36052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1" name="Straight Connector 20"/>
          <p:cNvCxnSpPr/>
          <p:nvPr/>
        </p:nvCxnSpPr>
        <p:spPr>
          <a:xfrm rot="5400000">
            <a:off x="3505201" y="41259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00" y="43545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743200" y="2982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4" name="TextBox 23"/>
          <p:cNvSpPr txBox="1">
            <a:spLocks noChangeArrowheads="1"/>
          </p:cNvSpPr>
          <p:nvPr/>
        </p:nvSpPr>
        <p:spPr bwMode="auto">
          <a:xfrm>
            <a:off x="3276600" y="42910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5" name="Straight Connector 24"/>
          <p:cNvCxnSpPr/>
          <p:nvPr/>
        </p:nvCxnSpPr>
        <p:spPr>
          <a:xfrm flipV="1">
            <a:off x="3886200" y="38227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800600" y="42148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7" name="Straight Arrow Connector 26"/>
          <p:cNvCxnSpPr/>
          <p:nvPr/>
        </p:nvCxnSpPr>
        <p:spPr>
          <a:xfrm rot="5400000">
            <a:off x="4687094" y="4101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114800" y="37465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29" name="TextBox 28"/>
          <p:cNvSpPr txBox="1">
            <a:spLocks noChangeArrowheads="1"/>
          </p:cNvSpPr>
          <p:nvPr/>
        </p:nvSpPr>
        <p:spPr bwMode="auto">
          <a:xfrm>
            <a:off x="2971800" y="2601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0" name="TextBox 29"/>
          <p:cNvSpPr txBox="1">
            <a:spLocks noChangeArrowheads="1"/>
          </p:cNvSpPr>
          <p:nvPr/>
        </p:nvSpPr>
        <p:spPr bwMode="auto">
          <a:xfrm>
            <a:off x="4038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1" name="TextBox 30"/>
          <p:cNvSpPr txBox="1">
            <a:spLocks noChangeArrowheads="1"/>
          </p:cNvSpPr>
          <p:nvPr/>
        </p:nvSpPr>
        <p:spPr bwMode="auto">
          <a:xfrm>
            <a:off x="4191000" y="4202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2" name="Straight Connector 31"/>
          <p:cNvCxnSpPr/>
          <p:nvPr/>
        </p:nvCxnSpPr>
        <p:spPr>
          <a:xfrm rot="5400000">
            <a:off x="5943601" y="3810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4038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715000" y="3973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sp>
        <p:nvSpPr>
          <p:cNvPr id="35" name="TextBox 34"/>
          <p:cNvSpPr txBox="1">
            <a:spLocks noChangeArrowheads="1"/>
          </p:cNvSpPr>
          <p:nvPr/>
        </p:nvSpPr>
        <p:spPr bwMode="auto">
          <a:xfrm>
            <a:off x="6629400" y="38862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6" name="Straight Connector 35"/>
          <p:cNvCxnSpPr/>
          <p:nvPr/>
        </p:nvCxnSpPr>
        <p:spPr>
          <a:xfrm flipV="1">
            <a:off x="6249988" y="3440113"/>
            <a:ext cx="1292225"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011194" y="39727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780213" y="34401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7315200" y="43545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40" name="TextBox 39"/>
          <p:cNvSpPr txBox="1">
            <a:spLocks noChangeArrowheads="1"/>
          </p:cNvSpPr>
          <p:nvPr/>
        </p:nvSpPr>
        <p:spPr bwMode="auto">
          <a:xfrm>
            <a:off x="1371600" y="5867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1" name="TextBox 40"/>
          <p:cNvSpPr txBox="1">
            <a:spLocks noChangeArrowheads="1"/>
          </p:cNvSpPr>
          <p:nvPr/>
        </p:nvSpPr>
        <p:spPr bwMode="auto">
          <a:xfrm>
            <a:off x="1600200" y="586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2" name="TextBox 41"/>
          <p:cNvSpPr txBox="1">
            <a:spLocks noChangeArrowheads="1"/>
          </p:cNvSpPr>
          <p:nvPr/>
        </p:nvSpPr>
        <p:spPr bwMode="auto">
          <a:xfrm>
            <a:off x="1828800" y="5867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sp>
        <p:nvSpPr>
          <p:cNvPr id="43" name="TextBox 42"/>
          <p:cNvSpPr txBox="1">
            <a:spLocks noChangeArrowheads="1"/>
          </p:cNvSpPr>
          <p:nvPr/>
        </p:nvSpPr>
        <p:spPr bwMode="auto">
          <a:xfrm>
            <a:off x="6019800" y="32877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4" name="TextBox 43"/>
          <p:cNvSpPr txBox="1">
            <a:spLocks noChangeArrowheads="1"/>
          </p:cNvSpPr>
          <p:nvPr/>
        </p:nvSpPr>
        <p:spPr bwMode="auto">
          <a:xfrm>
            <a:off x="1981200" y="58785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linds(horizontal)">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par>
                                <p:cTn id="49" presetID="3" presetClass="entr" presetSubtype="1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linds(horizontal)">
                                      <p:cBhvr>
                                        <p:cTn id="80" dur="500"/>
                                        <p:tgtEl>
                                          <p:spTgt spid="2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par>
                                <p:cTn id="84" presetID="3" presetClass="entr" presetSubtype="1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linds(horizontal)">
                                      <p:cBhvr>
                                        <p:cTn id="96" dur="500"/>
                                        <p:tgtEl>
                                          <p:spTgt spid="25"/>
                                        </p:tgtEl>
                                      </p:cBhvr>
                                    </p:animEffect>
                                  </p:childTnLst>
                                </p:cTn>
                              </p:par>
                              <p:par>
                                <p:cTn id="97" presetID="3" presetClass="entr" presetSubtype="1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linds(horizontal)">
                                      <p:cBhvr>
                                        <p:cTn id="99" dur="500"/>
                                        <p:tgtEl>
                                          <p:spTgt spid="2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linds(horizontal)">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linds(horizontal)">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blinds(horizontal)">
                                      <p:cBhvr>
                                        <p:cTn id="112" dur="500"/>
                                        <p:tgtEl>
                                          <p:spTgt spid="1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linds(horizontal)">
                                      <p:cBhvr>
                                        <p:cTn id="115" dur="500"/>
                                        <p:tgtEl>
                                          <p:spTgt spid="30"/>
                                        </p:tgtEl>
                                      </p:cBhvr>
                                    </p:animEffect>
                                  </p:childTnLst>
                                </p:cTn>
                              </p:par>
                              <p:par>
                                <p:cTn id="116" presetID="3" presetClass="entr" presetSubtype="10"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linds(horizontal)">
                                      <p:cBhvr>
                                        <p:cTn id="123" dur="500"/>
                                        <p:tgtEl>
                                          <p:spTgt spid="4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blinds(horizontal)">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blinds(horizontal)">
                                      <p:cBhvr>
                                        <p:cTn id="131" dur="500"/>
                                        <p:tgtEl>
                                          <p:spTgt spid="32"/>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blinds(horizontal)">
                                      <p:cBhvr>
                                        <p:cTn id="134" dur="500"/>
                                        <p:tgtEl>
                                          <p:spTgt spid="34"/>
                                        </p:tgtEl>
                                      </p:cBhvr>
                                    </p:animEffect>
                                  </p:childTnLst>
                                </p:cTn>
                              </p:par>
                              <p:par>
                                <p:cTn id="135" presetID="3" presetClass="entr" presetSubtype="1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blinds(horizontal)">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5"/>
                                        </p:tgtEl>
                                        <p:attrNameLst>
                                          <p:attrName>style.visibility</p:attrName>
                                        </p:attrNameLst>
                                      </p:cBhvr>
                                      <p:to>
                                        <p:strVal val="visible"/>
                                      </p:to>
                                    </p:set>
                                    <p:animEffect transition="in" filter="blinds(horizontal)">
                                      <p:cBhvr>
                                        <p:cTn id="142" dur="5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6"/>
                                        </p:tgtEl>
                                        <p:attrNameLst>
                                          <p:attrName>style.visibility</p:attrName>
                                        </p:attrNameLst>
                                      </p:cBhvr>
                                      <p:to>
                                        <p:strVal val="visible"/>
                                      </p:to>
                                    </p:set>
                                    <p:animEffect transition="in" filter="blinds(horizontal)">
                                      <p:cBhvr>
                                        <p:cTn id="147" dur="500"/>
                                        <p:tgtEl>
                                          <p:spTgt spid="3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blinds(horizontal)">
                                      <p:cBhvr>
                                        <p:cTn id="150" dur="500"/>
                                        <p:tgtEl>
                                          <p:spTgt spid="38"/>
                                        </p:tgtEl>
                                      </p:cBhvr>
                                    </p:animEffect>
                                  </p:childTnLst>
                                </p:cTn>
                              </p:par>
                              <p:par>
                                <p:cTn id="151" presetID="3" presetClass="entr" presetSubtype="1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blinds(horizontal)">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blinds(horizontal)">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5" grpId="0"/>
      <p:bldP spid="20" grpId="0"/>
      <p:bldP spid="23" grpId="0"/>
      <p:bldP spid="24" grpId="0"/>
      <p:bldP spid="26" grpId="0"/>
      <p:bldP spid="28" grpId="0"/>
      <p:bldP spid="29" grpId="0"/>
      <p:bldP spid="30" grpId="0"/>
      <p:bldP spid="31" grpId="0"/>
      <p:bldP spid="34" grpId="0"/>
      <p:bldP spid="35" grpId="0"/>
      <p:bldP spid="38" grpId="0"/>
      <p:bldP spid="39" grpId="0"/>
      <p:bldP spid="40" grpId="0"/>
      <p:bldP spid="41" grpId="0"/>
      <p:bldP spid="42"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Post 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Post 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root node.</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post order traversal, we first traverse towards left, then move to right and then visit the root. This process is repeated recursively.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49157"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1143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695700" y="2552700"/>
            <a:ext cx="1143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372100" y="2095500"/>
            <a:ext cx="22860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2590800" y="4953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55" name="TextBox 54"/>
          <p:cNvSpPr txBox="1">
            <a:spLocks noChangeArrowheads="1"/>
          </p:cNvSpPr>
          <p:nvPr/>
        </p:nvSpPr>
        <p:spPr bwMode="auto">
          <a:xfrm>
            <a:off x="2362200" y="49641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8" name="TextBox 57"/>
          <p:cNvSpPr txBox="1">
            <a:spLocks noChangeArrowheads="1"/>
          </p:cNvSpPr>
          <p:nvPr/>
        </p:nvSpPr>
        <p:spPr bwMode="auto">
          <a:xfrm>
            <a:off x="1905000" y="4953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59" name="TextBox 58"/>
          <p:cNvSpPr txBox="1">
            <a:spLocks noChangeArrowheads="1"/>
          </p:cNvSpPr>
          <p:nvPr/>
        </p:nvSpPr>
        <p:spPr bwMode="auto">
          <a:xfrm>
            <a:off x="2133600" y="4953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linds(horizontal)">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linds(horizont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linds(horizontal)">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blinds(horizontal)">
                                      <p:cBhvr>
                                        <p:cTn id="95" dur="500"/>
                                        <p:tgtEl>
                                          <p:spTgt spid="5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par>
                                <p:cTn id="99" presetID="3" presetClass="entr" presetSubtype="10"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linds(horizontal)">
                                      <p:cBhvr>
                                        <p:cTn id="101" dur="500"/>
                                        <p:tgtEl>
                                          <p:spTgt spid="5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blinds(horizontal)">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blinds(horizontal)">
                                      <p:cBhvr>
                                        <p:cTn id="111" dur="500"/>
                                        <p:tgtEl>
                                          <p:spTgt spid="66"/>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linds(horizontal)">
                                      <p:cBhvr>
                                        <p:cTn id="114" dur="500"/>
                                        <p:tgtEl>
                                          <p:spTgt spid="69"/>
                                        </p:tgtEl>
                                      </p:cBhvr>
                                    </p:animEffect>
                                  </p:childTnLst>
                                </p:cTn>
                              </p:par>
                              <p:par>
                                <p:cTn id="115" presetID="3" presetClass="entr" presetSubtype="10" fill="hold"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blinds(horizontal)">
                                      <p:cBhvr>
                                        <p:cTn id="117" dur="500"/>
                                        <p:tgtEl>
                                          <p:spTgt spid="6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linds(horizontal)">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linds(horizontal)">
                                      <p:cBhvr>
                                        <p:cTn id="127" dur="500"/>
                                        <p:tgtEl>
                                          <p:spTgt spid="93"/>
                                        </p:tgtEl>
                                      </p:cBhvr>
                                    </p:animEffect>
                                  </p:childTnLst>
                                </p:cTn>
                              </p:par>
                              <p:par>
                                <p:cTn id="128" presetID="3" presetClass="entr" presetSubtype="10"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linds(horizontal)">
                                      <p:cBhvr>
                                        <p:cTn id="130" dur="500"/>
                                        <p:tgtEl>
                                          <p:spTgt spid="71"/>
                                        </p:tgtEl>
                                      </p:cBhvr>
                                    </p:animEffect>
                                  </p:childTnLst>
                                </p:cTn>
                              </p:par>
                              <p:par>
                                <p:cTn id="131" presetID="3" presetClass="entr" presetSubtype="1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blinds(horizontal)">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72"/>
                                        </p:tgtEl>
                                        <p:attrNameLst>
                                          <p:attrName>style.visibility</p:attrName>
                                        </p:attrNameLst>
                                      </p:cBhvr>
                                      <p:to>
                                        <p:strVal val="visible"/>
                                      </p:to>
                                    </p:set>
                                    <p:animEffect transition="in" filter="blinds(horizontal)">
                                      <p:cBhvr>
                                        <p:cTn id="138" dur="500"/>
                                        <p:tgtEl>
                                          <p:spTgt spid="72"/>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blinds(horizontal)">
                                      <p:cBhvr>
                                        <p:cTn id="146" dur="500"/>
                                        <p:tgtEl>
                                          <p:spTgt spid="5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blinds(horizontal)">
                                      <p:cBhvr>
                                        <p:cTn id="151" dur="500"/>
                                        <p:tgtEl>
                                          <p:spTgt spid="45"/>
                                        </p:tgtEl>
                                      </p:cBhvr>
                                    </p:animEffect>
                                  </p:childTnLst>
                                </p:cTn>
                              </p:par>
                              <p:par>
                                <p:cTn id="152" presetID="3" presetClass="entr" presetSubtype="10" fill="hold"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linds(horizontal)">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blinds(horizontal)">
                                      <p:cBhvr>
                                        <p:cTn id="165" dur="500"/>
                                        <p:tgtEl>
                                          <p:spTgt spid="95"/>
                                        </p:tgtEl>
                                      </p:cBhvr>
                                    </p:animEffect>
                                  </p:childTnLst>
                                </p:cTn>
                              </p:par>
                              <p:par>
                                <p:cTn id="166" presetID="3" presetClass="entr" presetSubtype="10" fill="hold"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linds(horizontal)">
                                      <p:cBhvr>
                                        <p:cTn id="168" dur="500"/>
                                        <p:tgtEl>
                                          <p:spTgt spid="61"/>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blinds(horizontal)">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blinds(horizontal)">
                                      <p:cBhvr>
                                        <p:cTn id="178" dur="500"/>
                                        <p:tgtEl>
                                          <p:spTgt spid="54"/>
                                        </p:tgtEl>
                                      </p:cBhvr>
                                    </p:animEffect>
                                  </p:childTnLst>
                                </p:cTn>
                              </p:par>
                              <p:par>
                                <p:cTn id="179" presetID="3" presetClass="entr" presetSubtype="10" fill="hold" nodeType="withEffect">
                                  <p:stCondLst>
                                    <p:cond delay="0"/>
                                  </p:stCondLst>
                                  <p:childTnLst>
                                    <p:set>
                                      <p:cBhvr>
                                        <p:cTn id="180" dur="1" fill="hold">
                                          <p:stCondLst>
                                            <p:cond delay="0"/>
                                          </p:stCondLst>
                                        </p:cTn>
                                        <p:tgtEl>
                                          <p:spTgt spid="56"/>
                                        </p:tgtEl>
                                        <p:attrNameLst>
                                          <p:attrName>style.visibility</p:attrName>
                                        </p:attrNameLst>
                                      </p:cBhvr>
                                      <p:to>
                                        <p:strVal val="visible"/>
                                      </p:to>
                                    </p:set>
                                    <p:animEffect transition="in" filter="blinds(horizontal)">
                                      <p:cBhvr>
                                        <p:cTn id="181" dur="500"/>
                                        <p:tgtEl>
                                          <p:spTgt spid="56"/>
                                        </p:tgtEl>
                                      </p:cBhvr>
                                    </p:animEffect>
                                  </p:childTnLst>
                                </p:cTn>
                              </p:par>
                              <p:par>
                                <p:cTn id="182" presetID="3" presetClass="entr" presetSubtype="10" fill="hold"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blinds(horizontal)">
                                      <p:cBhvr>
                                        <p:cTn id="18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54" grpId="0"/>
      <p:bldP spid="55" grpId="0"/>
      <p:bldP spid="58"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20000"/>
          </a:bodyPr>
          <a:lstStyle/>
          <a:p>
            <a:pPr fontAlgn="auto">
              <a:spcAft>
                <a:spcPts val="0"/>
              </a:spcAft>
              <a:buFont typeface="Arial" pitchFamily="34" charset="0"/>
              <a:buNone/>
              <a:defRPr/>
            </a:pPr>
            <a:r>
              <a:rPr lang="en-US" sz="3000" u="sng" dirty="0" smtClean="0">
                <a:latin typeface="Times New Roman" pitchFamily="18" charset="0"/>
                <a:cs typeface="Times New Roman" pitchFamily="18" charset="0"/>
              </a:rPr>
              <a:t>Ancestors and descendants of a node:</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In a tree, all the nodes that are reachable from a particular node are called the descendants of that node.</a:t>
            </a: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3000" dirty="0" smtClean="0">
                <a:latin typeface="Times New Roman" pitchFamily="18" charset="0"/>
                <a:cs typeface="Times New Roman" pitchFamily="18" charset="0"/>
              </a:rPr>
              <a:t>Descendants of A are B, C, D and 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Descendants of B are C and D.</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Nodes from which a particular node is reachable starting from root are called ancestors of that node.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D and C are B and A.</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E and B is A.</a:t>
            </a:r>
            <a:endParaRPr lang="en-US" sz="3000" dirty="0">
              <a:latin typeface="Times New Roman" pitchFamily="18" charset="0"/>
              <a:cs typeface="Times New Roman" pitchFamily="18" charset="0"/>
            </a:endParaRPr>
          </a:p>
        </p:txBody>
      </p:sp>
      <p:sp>
        <p:nvSpPr>
          <p:cNvPr id="4" name="Oval 3"/>
          <p:cNvSpPr/>
          <p:nvPr/>
        </p:nvSpPr>
        <p:spPr>
          <a:xfrm>
            <a:off x="3429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1" name="TextBox 4"/>
          <p:cNvSpPr txBox="1">
            <a:spLocks noChangeArrowheads="1"/>
          </p:cNvSpPr>
          <p:nvPr/>
        </p:nvSpPr>
        <p:spPr bwMode="auto">
          <a:xfrm>
            <a:off x="3581400" y="1524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6"/>
          <p:cNvSpPr txBox="1">
            <a:spLocks noChangeArrowheads="1"/>
          </p:cNvSpPr>
          <p:nvPr/>
        </p:nvSpPr>
        <p:spPr bwMode="auto">
          <a:xfrm>
            <a:off x="2895600" y="2286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5" name="TextBox 8"/>
          <p:cNvSpPr txBox="1">
            <a:spLocks noChangeArrowheads="1"/>
          </p:cNvSpPr>
          <p:nvPr/>
        </p:nvSpPr>
        <p:spPr bwMode="auto">
          <a:xfrm>
            <a:off x="4343400" y="2286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7" name="TextBox 10"/>
          <p:cNvSpPr txBox="1">
            <a:spLocks noChangeArrowheads="1"/>
          </p:cNvSpPr>
          <p:nvPr/>
        </p:nvSpPr>
        <p:spPr bwMode="auto">
          <a:xfrm>
            <a:off x="24384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9" name="TextBox 12"/>
          <p:cNvSpPr txBox="1">
            <a:spLocks noChangeArrowheads="1"/>
          </p:cNvSpPr>
          <p:nvPr/>
        </p:nvSpPr>
        <p:spPr bwMode="auto">
          <a:xfrm>
            <a:off x="3352800" y="3048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7413" idx="2"/>
            <a:endCxn id="12" idx="1"/>
          </p:cNvCxnSpPr>
          <p:nvPr/>
        </p:nvCxnSpPr>
        <p:spPr>
          <a:xfrm rot="16200000" flipH="1">
            <a:off x="2996406" y="2745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10800000" flipV="1">
            <a:off x="2590800" y="2676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right subtree of A in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50181"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610100" y="1485900"/>
            <a:ext cx="990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1981200" y="21447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1295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1219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782594" y="2818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934200" y="3048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2133600" y="45069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6" name="TextBox 45"/>
          <p:cNvSpPr txBox="1">
            <a:spLocks noChangeArrowheads="1"/>
          </p:cNvSpPr>
          <p:nvPr/>
        </p:nvSpPr>
        <p:spPr bwMode="auto">
          <a:xfrm>
            <a:off x="2286000" y="4495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7" name="TextBox 46"/>
          <p:cNvSpPr txBox="1">
            <a:spLocks noChangeArrowheads="1"/>
          </p:cNvSpPr>
          <p:nvPr/>
        </p:nvSpPr>
        <p:spPr bwMode="auto">
          <a:xfrm>
            <a:off x="2514600" y="45069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8" name="TextBox 47"/>
          <p:cNvSpPr txBox="1">
            <a:spLocks noChangeArrowheads="1"/>
          </p:cNvSpPr>
          <p:nvPr/>
        </p:nvSpPr>
        <p:spPr bwMode="auto">
          <a:xfrm>
            <a:off x="2667000" y="45069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9" name="TextBox 48"/>
          <p:cNvSpPr txBox="1">
            <a:spLocks noChangeArrowheads="1"/>
          </p:cNvSpPr>
          <p:nvPr/>
        </p:nvSpPr>
        <p:spPr bwMode="auto">
          <a:xfrm>
            <a:off x="2819400" y="4495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63" name="Straight Arrow Connector 62"/>
          <p:cNvCxnSpPr/>
          <p:nvPr/>
        </p:nvCxnSpPr>
        <p:spPr>
          <a:xfrm rot="10800000">
            <a:off x="685800" y="4572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blinds(horizontal)">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linds(horizontal)">
                                      <p:cBhvr>
                                        <p:cTn id="55" dur="500"/>
                                        <p:tgtEl>
                                          <p:spTgt spid="94"/>
                                        </p:tgtEl>
                                      </p:cBhvr>
                                    </p:animEffect>
                                  </p:childTnLst>
                                </p:cTn>
                              </p:par>
                              <p:par>
                                <p:cTn id="56" presetID="3" presetClass="entr" presetSubtype="1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blinds(horizontal)">
                                      <p:cBhvr>
                                        <p:cTn id="58" dur="500"/>
                                        <p:tgtEl>
                                          <p:spTgt spid="51"/>
                                        </p:tgtEl>
                                      </p:cBhvr>
                                    </p:animEffect>
                                  </p:childTnLst>
                                </p:cTn>
                              </p:par>
                              <p:par>
                                <p:cTn id="59" presetID="3" presetClass="entr" presetSubtype="1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linds(horizontal)">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blinds(horizontal)">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linds(horizontal)">
                                      <p:cBhvr>
                                        <p:cTn id="71" dur="500"/>
                                        <p:tgtEl>
                                          <p:spTgt spid="6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blinds(horizontal)">
                                      <p:cBhvr>
                                        <p:cTn id="74" dur="500"/>
                                        <p:tgtEl>
                                          <p:spTgt spid="69"/>
                                        </p:tgtEl>
                                      </p:cBhvr>
                                    </p:animEffect>
                                  </p:childTnLst>
                                </p:cTn>
                              </p:par>
                              <p:par>
                                <p:cTn id="75" presetID="3" presetClass="entr" presetSubtype="1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blinds(horizontal)">
                                      <p:cBhvr>
                                        <p:cTn id="87" dur="500"/>
                                        <p:tgtEl>
                                          <p:spTgt spid="71"/>
                                        </p:tgtEl>
                                      </p:cBhvr>
                                    </p:animEffect>
                                  </p:childTnLst>
                                </p:cTn>
                              </p:par>
                              <p:par>
                                <p:cTn id="88" presetID="3" presetClass="entr" presetSubtype="10"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linds(horizontal)">
                                      <p:cBhvr>
                                        <p:cTn id="90" dur="500"/>
                                        <p:tgtEl>
                                          <p:spTgt spid="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blinds(horizontal)">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blinds(horizontal)">
                                      <p:cBhvr>
                                        <p:cTn id="98" dur="500"/>
                                        <p:tgtEl>
                                          <p:spTgt spid="72"/>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linds(horizontal)">
                                      <p:cBhvr>
                                        <p:cTn id="103" dur="500"/>
                                        <p:tgtEl>
                                          <p:spTgt spid="45"/>
                                        </p:tgtEl>
                                      </p:cBhvr>
                                    </p:animEffect>
                                  </p:childTnLst>
                                </p:cTn>
                              </p:par>
                              <p:par>
                                <p:cTn id="104" presetID="3" presetClass="entr" presetSubtype="10" fill="hold" nodeType="with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blinds(horizontal)">
                                      <p:cBhvr>
                                        <p:cTn id="106" dur="500"/>
                                        <p:tgtEl>
                                          <p:spTgt spid="8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blinds(horizontal)">
                                      <p:cBhvr>
                                        <p:cTn id="111" dur="500"/>
                                        <p:tgtEl>
                                          <p:spTgt spid="7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blinds(horizontal)">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blinds(horizontal)">
                                      <p:cBhvr>
                                        <p:cTn id="119" dur="500"/>
                                        <p:tgtEl>
                                          <p:spTgt spid="60"/>
                                        </p:tgtEl>
                                      </p:cBhvr>
                                    </p:animEffect>
                                  </p:childTnLst>
                                </p:cTn>
                              </p:par>
                              <p:par>
                                <p:cTn id="120" presetID="3" presetClass="entr" presetSubtype="1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blinds(horizontal)">
                                      <p:cBhvr>
                                        <p:cTn id="122" dur="500"/>
                                        <p:tgtEl>
                                          <p:spTgt spid="6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blinds(horizontal)">
                                      <p:cBhvr>
                                        <p:cTn id="125" dur="500"/>
                                        <p:tgtEl>
                                          <p:spTgt spid="95"/>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linds(horizontal)">
                                      <p:cBhvr>
                                        <p:cTn id="130" dur="500"/>
                                        <p:tgtEl>
                                          <p:spTgt spid="7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blinds(horizontal)">
                                      <p:cBhvr>
                                        <p:cTn id="135" dur="500"/>
                                        <p:tgtEl>
                                          <p:spTgt spid="76"/>
                                        </p:tgtEl>
                                      </p:cBhvr>
                                    </p:animEffect>
                                  </p:childTnLst>
                                </p:cTn>
                              </p:par>
                              <p:par>
                                <p:cTn id="136" presetID="3" presetClass="entr" presetSubtype="10"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linds(horizontal)">
                                      <p:cBhvr>
                                        <p:cTn id="138" dur="500"/>
                                        <p:tgtEl>
                                          <p:spTgt spid="77"/>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blinds(horizontal)">
                                      <p:cBhvr>
                                        <p:cTn id="141" dur="500"/>
                                        <p:tgtEl>
                                          <p:spTgt spid="78"/>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blinds(horizontal)">
                                      <p:cBhvr>
                                        <p:cTn id="146" dur="500"/>
                                        <p:tgtEl>
                                          <p:spTgt spid="7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blinds(horizontal)">
                                      <p:cBhvr>
                                        <p:cTn id="151" dur="500"/>
                                        <p:tgtEl>
                                          <p:spTgt spid="84"/>
                                        </p:tgtEl>
                                      </p:cBhvr>
                                    </p:animEffect>
                                  </p:childTnLst>
                                </p:cTn>
                              </p:par>
                              <p:par>
                                <p:cTn id="152" presetID="3" presetClass="entr" presetSubtype="10" fill="hold"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blinds(horizontal)">
                                      <p:cBhvr>
                                        <p:cTn id="154" dur="500"/>
                                        <p:tgtEl>
                                          <p:spTgt spid="81"/>
                                        </p:tgtEl>
                                      </p:cBhvr>
                                    </p:animEffect>
                                  </p:childTnLst>
                                </p:cTn>
                              </p:par>
                              <p:par>
                                <p:cTn id="155" presetID="3" presetClass="entr" presetSubtype="10"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blinds(horizontal)">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blinds(horizontal)">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blinds(horizontal)">
                                      <p:cBhvr>
                                        <p:cTn id="170" dur="500"/>
                                        <p:tgtEl>
                                          <p:spTgt spid="47"/>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blinds(horizontal)">
                                      <p:cBhvr>
                                        <p:cTn id="175" dur="500"/>
                                        <p:tgtEl>
                                          <p:spTgt spid="56"/>
                                        </p:tgtEl>
                                      </p:cBhvr>
                                    </p:animEffect>
                                  </p:childTnLst>
                                </p:cTn>
                              </p:par>
                              <p:par>
                                <p:cTn id="176" presetID="3" presetClass="entr" presetSubtype="10"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blinds(horizontal)">
                                      <p:cBhvr>
                                        <p:cTn id="178" dur="500"/>
                                        <p:tgtEl>
                                          <p:spTgt spid="57"/>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transition="in" filter="blinds(horizontal)">
                                      <p:cBhvr>
                                        <p:cTn id="181" dur="500"/>
                                        <p:tgtEl>
                                          <p:spTgt spid="48"/>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nodeType="click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blinds(horizontal)">
                                      <p:cBhvr>
                                        <p:cTn id="186" dur="500"/>
                                        <p:tgtEl>
                                          <p:spTgt spid="6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Effect transition="in" filter="blinds(horizontal)">
                                      <p:cBhvr>
                                        <p:cTn id="1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P spid="4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a:xfrm>
            <a:off x="0" y="0"/>
            <a:ext cx="9144000" cy="6858000"/>
          </a:xfrm>
        </p:spPr>
        <p:txBody>
          <a:bodyPr>
            <a:normAutofit fontScale="92500"/>
          </a:bodyPr>
          <a:lstStyle/>
          <a:p>
            <a:pPr>
              <a:lnSpc>
                <a:spcPts val="2400"/>
              </a:lnSpc>
              <a:buFont typeface="Arial" charset="0"/>
              <a:buNone/>
            </a:pPr>
            <a:r>
              <a:rPr lang="en-US" sz="2800" u="sng" dirty="0" smtClean="0">
                <a:latin typeface="Times New Roman" pitchFamily="18" charset="0"/>
                <a:cs typeface="Times New Roman" pitchFamily="18" charset="0"/>
              </a:rPr>
              <a:t>Searching:</a:t>
            </a:r>
          </a:p>
          <a:p>
            <a:pPr>
              <a:lnSpc>
                <a:spcPts val="2400"/>
              </a:lnSpc>
            </a:pPr>
            <a:r>
              <a:rPr lang="en-US" sz="2800" dirty="0" smtClean="0">
                <a:latin typeface="Times New Roman" pitchFamily="18" charset="0"/>
                <a:cs typeface="Times New Roman" pitchFamily="18" charset="0"/>
              </a:rPr>
              <a:t>Searching an item in the tree can be done while traversing the tree in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preorder or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traversals.</a:t>
            </a:r>
          </a:p>
          <a:p>
            <a:pPr>
              <a:lnSpc>
                <a:spcPts val="2400"/>
              </a:lnSpc>
            </a:pPr>
            <a:r>
              <a:rPr lang="en-US" sz="2800" dirty="0" smtClean="0">
                <a:latin typeface="Times New Roman" pitchFamily="18" charset="0"/>
                <a:cs typeface="Times New Roman" pitchFamily="18" charset="0"/>
              </a:rPr>
              <a:t>While visiting each node during traversal, instead of printing the node info, it is checked with the item to be searched.</a:t>
            </a:r>
          </a:p>
          <a:p>
            <a:pPr>
              <a:lnSpc>
                <a:spcPts val="2400"/>
              </a:lnSpc>
            </a:pPr>
            <a:r>
              <a:rPr lang="en-US" sz="2800" dirty="0" smtClean="0">
                <a:latin typeface="Times New Roman" pitchFamily="18" charset="0"/>
                <a:cs typeface="Times New Roman" pitchFamily="18" charset="0"/>
              </a:rPr>
              <a:t>If item is found, search is successful.</a:t>
            </a:r>
          </a:p>
          <a:p>
            <a:pPr>
              <a:lnSpc>
                <a:spcPts val="2400"/>
              </a:lnSpc>
            </a:pP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void search(</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a:lnSpc>
                <a:spcPts val="1900"/>
              </a:lnSpc>
              <a:buFont typeface="Arial" charset="0"/>
              <a:buNone/>
            </a:pPr>
            <a:r>
              <a:rPr lang="en-US" sz="2800" dirty="0" smtClean="0">
                <a:latin typeface="Times New Roman" pitchFamily="18" charset="0"/>
                <a:cs typeface="Times New Roman" pitchFamily="18" charset="0"/>
              </a:rPr>
              <a:t>{</a:t>
            </a:r>
          </a:p>
          <a:p>
            <a:pPr>
              <a:lnSpc>
                <a:spcPts val="1900"/>
              </a:lnSpc>
              <a:buFont typeface="Arial" charset="0"/>
              <a:buNone/>
            </a:pPr>
            <a:r>
              <a:rPr lang="en-US" sz="2800" dirty="0" smtClean="0">
                <a:latin typeface="Times New Roman" pitchFamily="18" charset="0"/>
                <a:cs typeface="Times New Roman" pitchFamily="18" charset="0"/>
              </a:rPr>
              <a:t>	if(root!=NULL)</a:t>
            </a:r>
          </a:p>
          <a:p>
            <a:pPr>
              <a:lnSpc>
                <a:spcPts val="1900"/>
              </a:lnSpc>
              <a:buFont typeface="Arial" charset="0"/>
              <a:buNone/>
            </a:pPr>
            <a:r>
              <a:rPr lang="en-US" sz="2800" dirty="0" smtClean="0">
                <a:latin typeface="Times New Roman" pitchFamily="18" charset="0"/>
                <a:cs typeface="Times New Roman" pitchFamily="18" charset="0"/>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if(item==</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*flag=1</a:t>
            </a: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			return;</a:t>
            </a:r>
          </a:p>
          <a:p>
            <a:pPr>
              <a:lnSpc>
                <a:spcPts val="1900"/>
              </a:lnSpc>
              <a:buFont typeface="Arial" charset="0"/>
              <a:buNone/>
            </a:pPr>
            <a:r>
              <a:rPr lang="en-US" sz="2800" dirty="0" smtClean="0">
                <a:latin typeface="Times New Roman" pitchFamily="18" charset="0"/>
                <a:cs typeface="Times New Roman" pitchFamily="18" charset="0"/>
              </a:rPr>
              <a:t>		}</a:t>
            </a:r>
          </a:p>
          <a:p>
            <a:pPr>
              <a:lnSpc>
                <a:spcPts val="1900"/>
              </a:lnSpc>
              <a:buNone/>
            </a:pPr>
            <a:r>
              <a:rPr lang="en-US" sz="2800" dirty="0">
                <a:latin typeface="Times New Roman" pitchFamily="18" charset="0"/>
                <a:cs typeface="Times New Roman" pitchFamily="18" charset="0"/>
              </a:rPr>
              <a:t>		search(item, </a:t>
            </a:r>
            <a:r>
              <a:rPr lang="en-US" sz="2800" dirty="0" err="1">
                <a:latin typeface="Times New Roman" pitchFamily="18" charset="0"/>
                <a:cs typeface="Times New Roman" pitchFamily="18" charset="0"/>
              </a:rPr>
              <a:t>root</a:t>
            </a:r>
            <a:r>
              <a:rPr lang="en-US" sz="2800" dirty="0" err="1">
                <a:latin typeface="Times New Roman" pitchFamily="18" charset="0"/>
                <a:cs typeface="Times New Roman" pitchFamily="18" charset="0"/>
                <a:sym typeface="Wingdings" pitchFamily="2" charset="2"/>
              </a:rPr>
              <a:t>llink</a:t>
            </a:r>
            <a:r>
              <a:rPr lang="en-US" sz="2800" dirty="0">
                <a:latin typeface="Times New Roman" pitchFamily="18" charset="0"/>
                <a:cs typeface="Times New Roman" pitchFamily="18" charset="0"/>
                <a:sym typeface="Wingdings" pitchFamily="2" charset="2"/>
              </a:rPr>
              <a:t>, flag</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a:lnSpc>
                <a:spcPts val="1900"/>
              </a:lnSpc>
              <a:buFont typeface="Arial" charset="0"/>
              <a:buNone/>
            </a:pPr>
            <a:r>
              <a:rPr lang="en-US" sz="2800" dirty="0" smtClean="0">
                <a:latin typeface="Times New Roman" pitchFamily="18" charset="0"/>
                <a:cs typeface="Times New Roman" pitchFamily="18" charset="0"/>
              </a:rPr>
              <a:t>		if (!(*flag)) search(item, </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flag);</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152400" y="152400"/>
            <a:ext cx="8839200" cy="6553200"/>
          </a:xfrm>
        </p:spPr>
        <p:txBody>
          <a:bodyPr/>
          <a:lstStyle/>
          <a:p>
            <a:pPr>
              <a:lnSpc>
                <a:spcPts val="3000"/>
              </a:lnSpc>
              <a:buFont typeface="Arial" charset="0"/>
              <a:buNone/>
            </a:pPr>
            <a:r>
              <a:rPr lang="en-US" sz="2800" u="sng" smtClean="0">
                <a:latin typeface="Times New Roman" pitchFamily="18" charset="0"/>
                <a:cs typeface="Times New Roman" pitchFamily="18" charset="0"/>
              </a:rPr>
              <a:t>Copying a tree:</a:t>
            </a:r>
          </a:p>
          <a:p>
            <a:pPr>
              <a:lnSpc>
                <a:spcPts val="3000"/>
              </a:lnSpc>
            </a:pPr>
            <a:r>
              <a:rPr lang="en-US" sz="2800" smtClean="0">
                <a:latin typeface="Times New Roman" pitchFamily="18" charset="0"/>
                <a:cs typeface="Times New Roman" pitchFamily="18" charset="0"/>
              </a:rPr>
              <a:t>Getting the exact copy of the given tree.</a:t>
            </a:r>
          </a:p>
          <a:p>
            <a:pPr>
              <a:lnSpc>
                <a:spcPts val="3000"/>
              </a:lnSpc>
              <a:buFont typeface="Arial" charset="0"/>
              <a:buNone/>
            </a:pPr>
            <a:r>
              <a:rPr lang="en-US" sz="2800" smtClean="0">
                <a:latin typeface="Times New Roman" pitchFamily="18" charset="0"/>
                <a:cs typeface="Times New Roman" pitchFamily="18" charset="0"/>
              </a:rPr>
              <a:t>/*recursive function to copy a tree*/</a:t>
            </a:r>
          </a:p>
          <a:p>
            <a:pPr>
              <a:lnSpc>
                <a:spcPts val="3000"/>
              </a:lnSpc>
              <a:buFont typeface="Arial" charset="0"/>
              <a:buNone/>
            </a:pPr>
            <a:r>
              <a:rPr lang="en-US" sz="2800" smtClean="0">
                <a:latin typeface="Times New Roman" pitchFamily="18" charset="0"/>
                <a:cs typeface="Times New Roman" pitchFamily="18" charset="0"/>
              </a:rPr>
              <a:t>NODEPTR copy (NODEPTR root)</a:t>
            </a:r>
          </a:p>
          <a:p>
            <a:pPr>
              <a:lnSpc>
                <a:spcPts val="3000"/>
              </a:lnSpc>
              <a:buFont typeface="Arial" charset="0"/>
              <a:buNone/>
            </a:pPr>
            <a:r>
              <a:rPr lang="en-US" sz="2800" smtClean="0">
                <a:latin typeface="Times New Roman" pitchFamily="18" charset="0"/>
                <a:cs typeface="Times New Roman" pitchFamily="18" charset="0"/>
              </a:rPr>
              <a:t>{</a:t>
            </a:r>
          </a:p>
          <a:p>
            <a:pPr>
              <a:lnSpc>
                <a:spcPts val="3000"/>
              </a:lnSpc>
              <a:buFont typeface="Arial" charset="0"/>
              <a:buNone/>
            </a:pPr>
            <a:r>
              <a:rPr lang="en-US" sz="2800" smtClean="0">
                <a:latin typeface="Times New Roman" pitchFamily="18" charset="0"/>
                <a:cs typeface="Times New Roman" pitchFamily="18" charset="0"/>
              </a:rPr>
              <a:t>	NODEPTR temp;</a:t>
            </a:r>
          </a:p>
          <a:p>
            <a:pPr>
              <a:lnSpc>
                <a:spcPts val="3000"/>
              </a:lnSpc>
              <a:buFont typeface="Arial" charset="0"/>
              <a:buNone/>
            </a:pPr>
            <a:r>
              <a:rPr lang="en-US" sz="2800" smtClean="0">
                <a:latin typeface="Times New Roman" pitchFamily="18" charset="0"/>
                <a:cs typeface="Times New Roman" pitchFamily="18" charset="0"/>
              </a:rPr>
              <a:t>	if(root == NULL)</a:t>
            </a:r>
          </a:p>
          <a:p>
            <a:pPr>
              <a:lnSpc>
                <a:spcPts val="3000"/>
              </a:lnSpc>
              <a:buFont typeface="Arial" charset="0"/>
              <a:buNone/>
            </a:pPr>
            <a:r>
              <a:rPr lang="en-US" sz="2800" smtClean="0">
                <a:latin typeface="Times New Roman" pitchFamily="18" charset="0"/>
                <a:cs typeface="Times New Roman" pitchFamily="18" charset="0"/>
              </a:rPr>
              <a:t>		return NULL;</a:t>
            </a:r>
          </a:p>
          <a:p>
            <a:pPr>
              <a:lnSpc>
                <a:spcPts val="3000"/>
              </a:lnSpc>
              <a:buFont typeface="Arial" charset="0"/>
              <a:buNone/>
            </a:pPr>
            <a:r>
              <a:rPr lang="en-US" sz="2800" smtClean="0">
                <a:latin typeface="Times New Roman" pitchFamily="18" charset="0"/>
                <a:cs typeface="Times New Roman" pitchFamily="18" charset="0"/>
              </a:rPr>
              <a:t>	temp=getnode();</a:t>
            </a:r>
          </a:p>
          <a:p>
            <a:pPr>
              <a:lnSpc>
                <a:spcPts val="3000"/>
              </a:lnSpc>
              <a:buFont typeface="Arial" charset="0"/>
              <a:buNone/>
            </a:pPr>
            <a:r>
              <a:rPr lang="en-US" sz="2800" smtClean="0">
                <a:latin typeface="Times New Roman" pitchFamily="18" charset="0"/>
                <a:cs typeface="Times New Roman" pitchFamily="18" charset="0"/>
              </a:rPr>
              <a:t>	temp</a:t>
            </a:r>
            <a:r>
              <a:rPr lang="en-US" sz="2800" smtClean="0">
                <a:latin typeface="Times New Roman" pitchFamily="18" charset="0"/>
                <a:cs typeface="Times New Roman" pitchFamily="18" charset="0"/>
                <a:sym typeface="Wingdings" pitchFamily="2" charset="2"/>
              </a:rPr>
              <a:t>info=rootinfo;</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templlink=copy(rootllink);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temprlink=copy(rootrlink);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return temp;</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p:cNvSpPr>
            <a:spLocks noGrp="1"/>
          </p:cNvSpPr>
          <p:nvPr>
            <p:ph idx="1"/>
          </p:nvPr>
        </p:nvSpPr>
        <p:spPr>
          <a:xfrm>
            <a:off x="152400" y="152400"/>
            <a:ext cx="8839200" cy="6553200"/>
          </a:xfrm>
        </p:spPr>
        <p:txBody>
          <a:bodyPr/>
          <a:lstStyle/>
          <a:p>
            <a:pPr>
              <a:lnSpc>
                <a:spcPts val="2600"/>
              </a:lnSpc>
              <a:buFont typeface="Arial" charset="0"/>
              <a:buNone/>
            </a:pPr>
            <a:r>
              <a:rPr lang="en-US" sz="2800" dirty="0" smtClean="0">
                <a:latin typeface="Times New Roman" pitchFamily="18" charset="0"/>
                <a:cs typeface="Times New Roman" pitchFamily="18" charset="0"/>
              </a:rPr>
              <a:t>/*recursive function to find the height of a tree*/</a:t>
            </a:r>
          </a:p>
          <a:p>
            <a:pPr>
              <a:lnSpc>
                <a:spcPts val="2600"/>
              </a:lnSpc>
              <a:buFont typeface="Arial" charset="0"/>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height (NODEPTR root)</a:t>
            </a:r>
          </a:p>
          <a:p>
            <a:pPr>
              <a:lnSpc>
                <a:spcPts val="2600"/>
              </a:lnSpc>
              <a:buFont typeface="Arial" charset="0"/>
              <a:buNone/>
            </a:pPr>
            <a:r>
              <a:rPr lang="en-US" sz="2800" dirty="0" smtClean="0">
                <a:latin typeface="Times New Roman" pitchFamily="18" charset="0"/>
                <a:cs typeface="Times New Roman" pitchFamily="18" charset="0"/>
              </a:rPr>
              <a:t>{</a:t>
            </a:r>
          </a:p>
          <a:p>
            <a:pPr>
              <a:lnSpc>
                <a:spcPts val="2600"/>
              </a:lnSpc>
              <a:buFont typeface="Arial" charset="0"/>
              <a:buNone/>
            </a:pPr>
            <a:r>
              <a:rPr lang="en-US" sz="2800" dirty="0" smtClean="0">
                <a:latin typeface="Times New Roman" pitchFamily="18" charset="0"/>
                <a:cs typeface="Times New Roman" pitchFamily="18" charset="0"/>
              </a:rPr>
              <a:t>	if(root==NULL)</a:t>
            </a:r>
          </a:p>
          <a:p>
            <a:pPr>
              <a:lnSpc>
                <a:spcPts val="2600"/>
              </a:lnSpc>
              <a:buFont typeface="Arial" charset="0"/>
              <a:buNone/>
            </a:pPr>
            <a:r>
              <a:rPr lang="en-US" sz="2800" dirty="0" smtClean="0">
                <a:latin typeface="Times New Roman" pitchFamily="18" charset="0"/>
                <a:cs typeface="Times New Roman" pitchFamily="18" charset="0"/>
              </a:rPr>
              <a:t>		return 0;</a:t>
            </a:r>
          </a:p>
          <a:p>
            <a:pPr>
              <a:lnSpc>
                <a:spcPts val="2600"/>
              </a:lnSpc>
              <a:buFont typeface="Arial" charset="0"/>
              <a:buNone/>
            </a:pPr>
            <a:r>
              <a:rPr lang="en-US" sz="2800" dirty="0" smtClean="0">
                <a:latin typeface="Times New Roman" pitchFamily="18" charset="0"/>
                <a:cs typeface="Times New Roman" pitchFamily="18" charset="0"/>
              </a:rPr>
              <a:t>	return( 1+ max(height (</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height(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/*max function*/</a:t>
            </a:r>
          </a:p>
          <a:p>
            <a:pPr>
              <a:lnSpc>
                <a:spcPts val="2600"/>
              </a:lnSpc>
              <a:buFont typeface="Arial" charset="0"/>
              <a:buNone/>
            </a:pP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max(</a:t>
            </a: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a, </a:t>
            </a:r>
            <a:r>
              <a:rPr lang="en-US" sz="2800" dirty="0" err="1" smtClean="0">
                <a:latin typeface="Times New Roman" pitchFamily="18" charset="0"/>
                <a:cs typeface="Times New Roman" pitchFamily="18" charset="0"/>
                <a:sym typeface="Wingdings" pitchFamily="2" charset="2"/>
              </a:rPr>
              <a:t>int</a:t>
            </a:r>
            <a:r>
              <a:rPr lang="en-US" sz="2800" dirty="0" smtClean="0">
                <a:latin typeface="Times New Roman" pitchFamily="18" charset="0"/>
                <a:cs typeface="Times New Roman" pitchFamily="18" charset="0"/>
                <a:sym typeface="Wingdings" pitchFamily="2" charset="2"/>
              </a:rPr>
              <a:t> b)</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if(a&gt;b)</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return a;</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600"/>
              </a:lnSpc>
              <a:buFont typeface="Arial" charset="0"/>
              <a:buNone/>
            </a:pPr>
            <a:r>
              <a:rPr lang="en-US" sz="2800" dirty="0" smtClean="0">
                <a:latin typeface="Times New Roman" pitchFamily="18" charset="0"/>
                <a:cs typeface="Times New Roman" pitchFamily="18" charset="0"/>
                <a:sym typeface="Wingdings" pitchFamily="2" charset="2"/>
              </a:rPr>
              <a:t>		return b;</a:t>
            </a:r>
          </a:p>
          <a:p>
            <a:pPr>
              <a:lnSpc>
                <a:spcPts val="2600"/>
              </a:lnSpc>
              <a:buFont typeface="Arial" charset="0"/>
              <a:buNone/>
            </a:pP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702714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Finding the height of the tree using recursion</a:t>
            </a: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endParaRPr lang="en-US" sz="2800" u="sng" smtClean="0">
              <a:latin typeface="Times New Roman" pitchFamily="18" charset="0"/>
              <a:cs typeface="Times New Roman" pitchFamily="18" charset="0"/>
            </a:endParaRPr>
          </a:p>
        </p:txBody>
      </p:sp>
      <p:sp>
        <p:nvSpPr>
          <p:cNvPr id="24" name="Oval 23"/>
          <p:cNvSpPr/>
          <p:nvPr/>
        </p:nvSpPr>
        <p:spPr>
          <a:xfrm>
            <a:off x="17526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5" name="TextBox 24"/>
          <p:cNvSpPr txBox="1">
            <a:spLocks noChangeArrowheads="1"/>
          </p:cNvSpPr>
          <p:nvPr/>
        </p:nvSpPr>
        <p:spPr bwMode="auto">
          <a:xfrm>
            <a:off x="1828800" y="9906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6" name="Oval 25"/>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7" name="TextBox 26"/>
          <p:cNvSpPr txBox="1">
            <a:spLocks noChangeArrowheads="1"/>
          </p:cNvSpPr>
          <p:nvPr/>
        </p:nvSpPr>
        <p:spPr bwMode="auto">
          <a:xfrm>
            <a:off x="1219200" y="17526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8" name="Oval 27"/>
          <p:cNvSpPr/>
          <p:nvPr/>
        </p:nvSpPr>
        <p:spPr>
          <a:xfrm>
            <a:off x="25146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9" name="TextBox 28"/>
          <p:cNvSpPr txBox="1">
            <a:spLocks noChangeArrowheads="1"/>
          </p:cNvSpPr>
          <p:nvPr/>
        </p:nvSpPr>
        <p:spPr bwMode="auto">
          <a:xfrm>
            <a:off x="2590800" y="17526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0" name="Oval 29"/>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1" name="TextBox 30"/>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32" name="Oval 31"/>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3" name="TextBox 32"/>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34" name="Straight Connector 33"/>
          <p:cNvCxnSpPr>
            <a:stCxn id="24" idx="3"/>
            <a:endCxn id="26" idx="0"/>
          </p:cNvCxnSpPr>
          <p:nvPr/>
        </p:nvCxnSpPr>
        <p:spPr>
          <a:xfrm rot="5400000">
            <a:off x="1420812" y="1255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2133600" y="1371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4517" idx="2"/>
            <a:endCxn id="32" idx="1"/>
          </p:cNvCxnSpPr>
          <p:nvPr/>
        </p:nvCxnSpPr>
        <p:spPr>
          <a:xfrm rot="16200000" flipH="1">
            <a:off x="1339056" y="2231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8763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2098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529" name="TextBox 38"/>
          <p:cNvSpPr txBox="1">
            <a:spLocks noChangeArrowheads="1"/>
          </p:cNvSpPr>
          <p:nvPr/>
        </p:nvSpPr>
        <p:spPr bwMode="auto">
          <a:xfrm>
            <a:off x="2362200" y="2590800"/>
            <a:ext cx="457200" cy="369888"/>
          </a:xfrm>
          <a:prstGeom prst="rect">
            <a:avLst/>
          </a:prstGeom>
          <a:noFill/>
          <a:ln w="9525">
            <a:noFill/>
            <a:miter lim="800000"/>
            <a:headEnd/>
            <a:tailEnd/>
          </a:ln>
        </p:spPr>
        <p:txBody>
          <a:bodyPr>
            <a:spAutoFit/>
          </a:bodyPr>
          <a:lstStyle/>
          <a:p>
            <a:r>
              <a:rPr lang="en-US">
                <a:latin typeface="Calibri" pitchFamily="34" charset="0"/>
              </a:rPr>
              <a:t>F</a:t>
            </a:r>
          </a:p>
        </p:txBody>
      </p:sp>
      <p:sp>
        <p:nvSpPr>
          <p:cNvPr id="40" name="Oval 39"/>
          <p:cNvSpPr/>
          <p:nvPr/>
        </p:nvSpPr>
        <p:spPr>
          <a:xfrm>
            <a:off x="3124200" y="2449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1" name="TextBox 40"/>
          <p:cNvSpPr txBox="1">
            <a:spLocks noChangeArrowheads="1"/>
          </p:cNvSpPr>
          <p:nvPr/>
        </p:nvSpPr>
        <p:spPr bwMode="auto">
          <a:xfrm>
            <a:off x="3276600" y="2525713"/>
            <a:ext cx="5334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2" name="Straight Connector 41"/>
          <p:cNvCxnSpPr>
            <a:endCxn id="40" idx="1"/>
          </p:cNvCxnSpPr>
          <p:nvPr/>
        </p:nvCxnSpPr>
        <p:spPr>
          <a:xfrm rot="16200000" flipH="1">
            <a:off x="2919412" y="2224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2476500" y="2171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6637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5" name="TextBox 44"/>
          <p:cNvSpPr txBox="1">
            <a:spLocks noChangeArrowheads="1"/>
          </p:cNvSpPr>
          <p:nvPr/>
        </p:nvSpPr>
        <p:spPr bwMode="auto">
          <a:xfrm>
            <a:off x="1816100" y="3429000"/>
            <a:ext cx="4572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46" name="Straight Connector 45"/>
          <p:cNvCxnSpPr>
            <a:endCxn id="44" idx="0"/>
          </p:cNvCxnSpPr>
          <p:nvPr/>
        </p:nvCxnSpPr>
        <p:spPr>
          <a:xfrm rot="5400000">
            <a:off x="2017712" y="2932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94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a:xfrm>
            <a:off x="152400" y="152400"/>
            <a:ext cx="8839200" cy="6477000"/>
          </a:xfrm>
        </p:spPr>
        <p:txBody>
          <a:bodyPr/>
          <a:lstStyle/>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1+max(height(B), height(C))</a:t>
            </a:r>
          </a:p>
        </p:txBody>
      </p:sp>
      <p:cxnSp>
        <p:nvCxnSpPr>
          <p:cNvPr id="5" name="Straight Connector 4"/>
          <p:cNvCxnSpPr/>
          <p:nvPr/>
        </p:nvCxnSpPr>
        <p:spPr>
          <a:xfrm rot="5400000">
            <a:off x="1332707" y="1258094"/>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1447800"/>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676400" y="1295400"/>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height(D),height(E)) </a:t>
            </a:r>
          </a:p>
        </p:txBody>
      </p:sp>
      <p:cxnSp>
        <p:nvCxnSpPr>
          <p:cNvPr id="12" name="Straight Connector 11"/>
          <p:cNvCxnSpPr/>
          <p:nvPr/>
        </p:nvCxnSpPr>
        <p:spPr>
          <a:xfrm rot="5400000">
            <a:off x="30091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533400" y="2133600"/>
            <a:ext cx="2667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68288" y="24003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76200" y="25908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0" name="Straight Arrow Connector 19"/>
          <p:cNvCxnSpPr/>
          <p:nvPr/>
        </p:nvCxnSpPr>
        <p:spPr>
          <a:xfrm rot="5400000">
            <a:off x="2286001" y="32004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4039394" y="32011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2286000" y="32877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5" name="TextBox 24"/>
          <p:cNvSpPr txBox="1">
            <a:spLocks noChangeArrowheads="1"/>
          </p:cNvSpPr>
          <p:nvPr/>
        </p:nvSpPr>
        <p:spPr bwMode="auto">
          <a:xfrm>
            <a:off x="4038600" y="32766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26" name="Straight Arrow Connector 25"/>
          <p:cNvCxnSpPr/>
          <p:nvPr/>
        </p:nvCxnSpPr>
        <p:spPr>
          <a:xfrm rot="5400000" flipH="1" flipV="1">
            <a:off x="3162301" y="2324100"/>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3276600" y="1676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2" name="Straight Connector 31"/>
          <p:cNvCxnSpPr/>
          <p:nvPr/>
        </p:nvCxnSpPr>
        <p:spPr>
          <a:xfrm rot="5400000">
            <a:off x="46855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876800" y="21336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592887" y="30083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33400" y="38846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68288" y="41529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76200" y="43529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height(H),height(NULL)) </a:t>
            </a:r>
          </a:p>
        </p:txBody>
      </p:sp>
      <p:cxnSp>
        <p:nvCxnSpPr>
          <p:cNvPr id="45" name="Straight Arrow Connector 44"/>
          <p:cNvCxnSpPr/>
          <p:nvPr/>
        </p:nvCxnSpPr>
        <p:spPr>
          <a:xfrm rot="5400000">
            <a:off x="1867694" y="5142706"/>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457200" y="54102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47" name="Straight Arrow Connector 46"/>
          <p:cNvCxnSpPr/>
          <p:nvPr/>
        </p:nvCxnSpPr>
        <p:spPr>
          <a:xfrm rot="5400000">
            <a:off x="2514601" y="6019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4267994" y="6020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2514600" y="6107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50" name="TextBox 49"/>
          <p:cNvSpPr txBox="1">
            <a:spLocks noChangeArrowheads="1"/>
          </p:cNvSpPr>
          <p:nvPr/>
        </p:nvSpPr>
        <p:spPr bwMode="auto">
          <a:xfrm>
            <a:off x="4267200" y="6096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1" name="Straight Arrow Connector 50"/>
          <p:cNvCxnSpPr/>
          <p:nvPr/>
        </p:nvCxnSpPr>
        <p:spPr>
          <a:xfrm rot="5400000" flipH="1" flipV="1">
            <a:off x="2324894" y="52951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438400" y="4724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sp>
        <p:nvSpPr>
          <p:cNvPr id="57" name="TextBox 56"/>
          <p:cNvSpPr txBox="1">
            <a:spLocks noChangeArrowheads="1"/>
          </p:cNvSpPr>
          <p:nvPr/>
        </p:nvSpPr>
        <p:spPr bwMode="auto">
          <a:xfrm>
            <a:off x="3810000" y="4724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8" name="Straight Connector 57"/>
          <p:cNvCxnSpPr/>
          <p:nvPr/>
        </p:nvCxnSpPr>
        <p:spPr>
          <a:xfrm rot="5400000">
            <a:off x="3734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887788" y="4114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603875" y="3236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257800" y="2362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5066507" y="2170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105400" y="1600200"/>
            <a:ext cx="304800" cy="369888"/>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rot="10800000">
            <a:off x="1981200" y="12192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1752600" y="1066800"/>
            <a:ext cx="304800" cy="369888"/>
          </a:xfrm>
          <a:prstGeom prst="rect">
            <a:avLst/>
          </a:prstGeom>
          <a:noFill/>
          <a:ln w="9525">
            <a:noFill/>
            <a:miter lim="800000"/>
            <a:headEnd/>
            <a:tailEnd/>
          </a:ln>
        </p:spPr>
        <p:txBody>
          <a:bodyPr>
            <a:spAutoFit/>
          </a:bodyPr>
          <a:lstStyle/>
          <a:p>
            <a:r>
              <a:rPr lang="en-US">
                <a:latin typeface="Calibri" pitchFamily="34" charset="0"/>
              </a:rPr>
              <a:t>3</a:t>
            </a:r>
          </a:p>
        </p:txBody>
      </p:sp>
    </p:spTree>
    <p:extLst>
      <p:ext uri="{BB962C8B-B14F-4D97-AF65-F5344CB8AC3E}">
        <p14:creationId xmlns:p14="http://schemas.microsoft.com/office/powerpoint/2010/main" val="179571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par>
                                <p:cTn id="58" presetID="3" presetClass="entr" presetSubtype="1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par>
                                <p:cTn id="61" presetID="3" presetClass="entr" presetSubtype="1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blinds(horizontal)">
                                      <p:cBhvr>
                                        <p:cTn id="63" dur="500"/>
                                        <p:tgtEl>
                                          <p:spTgt spid="38"/>
                                        </p:tgtEl>
                                      </p:cBhvr>
                                    </p:animEffect>
                                  </p:childTnLst>
                                </p:cTn>
                              </p:par>
                              <p:par>
                                <p:cTn id="64" presetID="3" presetClass="entr" presetSubtype="1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linds(horizontal)">
                                      <p:cBhvr>
                                        <p:cTn id="66" dur="500"/>
                                        <p:tgtEl>
                                          <p:spTgt spid="4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linds(horizontal)">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linds(horizontal)">
                                      <p:cBhvr>
                                        <p:cTn id="74" dur="500"/>
                                        <p:tgtEl>
                                          <p:spTgt spid="4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linds(horizontal)">
                                      <p:cBhvr>
                                        <p:cTn id="82" dur="500"/>
                                        <p:tgtEl>
                                          <p:spTgt spid="47"/>
                                        </p:tgtEl>
                                      </p:cBhvr>
                                    </p:animEffect>
                                  </p:childTnLst>
                                </p:cTn>
                              </p:par>
                              <p:par>
                                <p:cTn id="83" presetID="3" presetClass="entr" presetSubtype="1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blinds(horizontal)">
                                      <p:cBhvr>
                                        <p:cTn id="85" dur="500"/>
                                        <p:tgtEl>
                                          <p:spTgt spid="4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linds(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linds(horizontal)">
                                      <p:cBhvr>
                                        <p:cTn id="96" dur="500"/>
                                        <p:tgtEl>
                                          <p:spTgt spid="5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blinds(horizontal)">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linds(horizontal)">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blinds(horizontal)">
                                      <p:cBhvr>
                                        <p:cTn id="109" dur="500"/>
                                        <p:tgtEl>
                                          <p:spTgt spid="58"/>
                                        </p:tgtEl>
                                      </p:cBhvr>
                                    </p:animEffect>
                                  </p:childTnLst>
                                </p:cTn>
                              </p:par>
                              <p:par>
                                <p:cTn id="110" presetID="3" presetClass="entr" presetSubtype="10" fill="hold" nodeType="with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blinds(horizontal)">
                                      <p:cBhvr>
                                        <p:cTn id="112" dur="500"/>
                                        <p:tgtEl>
                                          <p:spTgt spid="59"/>
                                        </p:tgtEl>
                                      </p:cBhvr>
                                    </p:animEffect>
                                  </p:childTnLst>
                                </p:cTn>
                              </p:par>
                              <p:par>
                                <p:cTn id="113" presetID="3" presetClass="entr" presetSubtype="10"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blinds(horizontal)">
                                      <p:cBhvr>
                                        <p:cTn id="115" dur="500"/>
                                        <p:tgtEl>
                                          <p:spTgt spid="60"/>
                                        </p:tgtEl>
                                      </p:cBhvr>
                                    </p:animEffect>
                                  </p:childTnLst>
                                </p:cTn>
                              </p:par>
                              <p:par>
                                <p:cTn id="116" presetID="3" presetClass="entr" presetSubtype="10" fill="hold"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blinds(horizontal)">
                                      <p:cBhvr>
                                        <p:cTn id="118" dur="500"/>
                                        <p:tgtEl>
                                          <p:spTgt spid="62"/>
                                        </p:tgtEl>
                                      </p:cBhvr>
                                    </p:animEffect>
                                  </p:childTnLst>
                                </p:cTn>
                              </p:par>
                              <p:par>
                                <p:cTn id="119" presetID="3" presetClass="entr" presetSubtype="10" fill="hold"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blinds(horizontal)">
                                      <p:cBhvr>
                                        <p:cTn id="121" dur="500"/>
                                        <p:tgtEl>
                                          <p:spTgt spid="6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blinds(horizontal)">
                                      <p:cBhvr>
                                        <p:cTn id="124" dur="5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blinds(horizontal)">
                                      <p:cBhvr>
                                        <p:cTn id="129" dur="500"/>
                                        <p:tgtEl>
                                          <p:spTgt spid="7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blinds(horizontal)">
                                      <p:cBhvr>
                                        <p:cTn id="1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4" grpId="0"/>
      <p:bldP spid="25" grpId="0"/>
      <p:bldP spid="31" grpId="0"/>
      <p:bldP spid="44" grpId="0"/>
      <p:bldP spid="46" grpId="0"/>
      <p:bldP spid="49" grpId="0"/>
      <p:bldP spid="50" grpId="0"/>
      <p:bldP spid="52" grpId="0"/>
      <p:bldP spid="57" grpId="0"/>
      <p:bldP spid="70" grpId="0"/>
      <p:bldP spid="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Height(C)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Finally,</a:t>
            </a:r>
          </a:p>
          <a:p>
            <a:pPr>
              <a:buFont typeface="Arial" charset="0"/>
              <a:buNone/>
            </a:pPr>
            <a:r>
              <a:rPr lang="en-US" sz="2800" smtClean="0">
                <a:latin typeface="Times New Roman" pitchFamily="18" charset="0"/>
                <a:cs typeface="Times New Roman" pitchFamily="18" charset="0"/>
              </a:rPr>
              <a:t>1+max(height(B),height(C)</a:t>
            </a:r>
            <a:r>
              <a:rPr lang="en-US" sz="2800" smtClean="0">
                <a:latin typeface="Times New Roman" pitchFamily="18" charset="0"/>
                <a:cs typeface="Times New Roman" pitchFamily="18" charset="0"/>
                <a:sym typeface="Wingdings" pitchFamily="2" charset="2"/>
              </a:rPr>
              <a:t>1+max(3,2)4, which is the height of the tree.</a:t>
            </a: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572294" y="7993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63588" y="989013"/>
            <a:ext cx="5318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219200" y="836613"/>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height(F),height(G)) </a:t>
            </a:r>
          </a:p>
        </p:txBody>
      </p:sp>
      <p:cxnSp>
        <p:nvCxnSpPr>
          <p:cNvPr id="8" name="Straight Connector 7"/>
          <p:cNvCxnSpPr/>
          <p:nvPr/>
        </p:nvCxnSpPr>
        <p:spPr>
          <a:xfrm rot="5400000">
            <a:off x="2628107" y="1496219"/>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667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04800" y="2133600"/>
            <a:ext cx="5943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11" name="Straight Connector 10"/>
          <p:cNvCxnSpPr/>
          <p:nvPr/>
        </p:nvCxnSpPr>
        <p:spPr>
          <a:xfrm rot="10800000">
            <a:off x="533400" y="16764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286001" y="27432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039394" y="27439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2286000" y="28305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17" name="TextBox 16"/>
          <p:cNvSpPr txBox="1">
            <a:spLocks noChangeArrowheads="1"/>
          </p:cNvSpPr>
          <p:nvPr/>
        </p:nvSpPr>
        <p:spPr bwMode="auto">
          <a:xfrm>
            <a:off x="4038600" y="2819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18" name="Straight Arrow Connector 17"/>
          <p:cNvCxnSpPr/>
          <p:nvPr/>
        </p:nvCxnSpPr>
        <p:spPr>
          <a:xfrm rot="5400000" flipH="1" flipV="1">
            <a:off x="30099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3124200" y="1293813"/>
            <a:ext cx="3048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20" name="Straight Connector 19"/>
          <p:cNvCxnSpPr/>
          <p:nvPr/>
        </p:nvCxnSpPr>
        <p:spPr>
          <a:xfrm rot="5400000">
            <a:off x="4685507" y="14851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876800" y="16764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592887" y="25511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3400" y="34274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68288" y="36957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76200" y="38957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6" name="Straight Arrow Connector 25"/>
          <p:cNvCxnSpPr/>
          <p:nvPr/>
        </p:nvCxnSpPr>
        <p:spPr>
          <a:xfrm rot="5400000">
            <a:off x="2362201" y="4495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4115594" y="4496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362200" y="4583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9" name="TextBox 28"/>
          <p:cNvSpPr txBox="1">
            <a:spLocks noChangeArrowheads="1"/>
          </p:cNvSpPr>
          <p:nvPr/>
        </p:nvSpPr>
        <p:spPr bwMode="auto">
          <a:xfrm>
            <a:off x="4114800" y="4572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0" name="Straight Connector 29"/>
          <p:cNvCxnSpPr/>
          <p:nvPr/>
        </p:nvCxnSpPr>
        <p:spPr>
          <a:xfrm rot="5400000">
            <a:off x="3429794" y="3885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2988" y="3733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299075" y="2855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95800" y="1981200"/>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304507" y="1789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4343400" y="12192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7" name="Straight Arrow Connector 36"/>
          <p:cNvCxnSpPr/>
          <p:nvPr/>
        </p:nvCxnSpPr>
        <p:spPr>
          <a:xfrm rot="10800000">
            <a:off x="1447800" y="7620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1219200" y="544513"/>
            <a:ext cx="304800" cy="369887"/>
          </a:xfrm>
          <a:prstGeom prst="rect">
            <a:avLst/>
          </a:prstGeom>
          <a:noFill/>
          <a:ln w="9525">
            <a:noFill/>
            <a:miter lim="800000"/>
            <a:headEnd/>
            <a:tailEnd/>
          </a:ln>
        </p:spPr>
        <p:txBody>
          <a:bodyPr>
            <a:spAutoFit/>
          </a:bodyPr>
          <a:lstStyle/>
          <a:p>
            <a:r>
              <a:rPr lang="en-US">
                <a:latin typeface="Calibri" pitchFamily="34" charset="0"/>
              </a:rPr>
              <a:t>2</a:t>
            </a:r>
          </a:p>
        </p:txBody>
      </p:sp>
    </p:spTree>
    <p:extLst>
      <p:ext uri="{BB962C8B-B14F-4D97-AF65-F5344CB8AC3E}">
        <p14:creationId xmlns:p14="http://schemas.microsoft.com/office/powerpoint/2010/main" val="331481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par>
                                <p:cTn id="78" presetID="3" presetClass="entr" presetSubtype="10"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linds(horizontal)">
                                      <p:cBhvr>
                                        <p:cTn id="80" dur="500"/>
                                        <p:tgtEl>
                                          <p:spTgt spid="2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linds(horizontal)">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par>
                                <p:cTn id="89" presetID="3" presetClass="entr" presetSubtype="1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par>
                                <p:cTn id="92" presetID="3" presetClass="entr" presetSubtype="10"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blinds(horizontal)">
                                      <p:cBhvr>
                                        <p:cTn id="94" dur="500"/>
                                        <p:tgtEl>
                                          <p:spTgt spid="32"/>
                                        </p:tgtEl>
                                      </p:cBhvr>
                                    </p:animEffect>
                                  </p:childTnLst>
                                </p:cTn>
                              </p:par>
                              <p:par>
                                <p:cTn id="95" presetID="3" presetClass="entr" presetSubtype="10"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linds(horizontal)">
                                      <p:cBhvr>
                                        <p:cTn id="97" dur="500"/>
                                        <p:tgtEl>
                                          <p:spTgt spid="33"/>
                                        </p:tgtEl>
                                      </p:cBhvr>
                                    </p:animEffect>
                                  </p:childTnLst>
                                </p:cTn>
                              </p:par>
                              <p:par>
                                <p:cTn id="98" presetID="3" presetClass="entr" presetSubtype="1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linds(horizontal)">
                                      <p:cBhvr>
                                        <p:cTn id="100" dur="500"/>
                                        <p:tgtEl>
                                          <p:spTgt spid="3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linds(horizontal)">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
                                            <p:txEl>
                                              <p:pRg st="2" end="2"/>
                                            </p:txEl>
                                          </p:spTgt>
                                        </p:tgtEl>
                                        <p:attrNameLst>
                                          <p:attrName>style.visibility</p:attrName>
                                        </p:attrNameLst>
                                      </p:cBhvr>
                                      <p:to>
                                        <p:strVal val="visible"/>
                                      </p:to>
                                    </p:set>
                                    <p:animEffect transition="in" filter="blinds(horizontal)">
                                      <p:cBhvr>
                                        <p:cTn id="116" dur="500"/>
                                        <p:tgtEl>
                                          <p:spTgt spid="3">
                                            <p:txEl>
                                              <p:pRg st="2" end="2"/>
                                            </p:txEl>
                                          </p:spTgt>
                                        </p:tgtEl>
                                      </p:cBhvr>
                                    </p:animEffect>
                                  </p:childTnLst>
                                </p:cTn>
                              </p:par>
                              <p:par>
                                <p:cTn id="117" presetID="3" presetClass="entr" presetSubtype="10" fill="hold" nodeType="withEffect">
                                  <p:stCondLst>
                                    <p:cond delay="0"/>
                                  </p:stCondLst>
                                  <p:childTnLst>
                                    <p:set>
                                      <p:cBhvr>
                                        <p:cTn id="118" dur="1" fill="hold">
                                          <p:stCondLst>
                                            <p:cond delay="0"/>
                                          </p:stCondLst>
                                        </p:cTn>
                                        <p:tgtEl>
                                          <p:spTgt spid="3">
                                            <p:txEl>
                                              <p:pRg st="3" end="3"/>
                                            </p:txEl>
                                          </p:spTgt>
                                        </p:tgtEl>
                                        <p:attrNameLst>
                                          <p:attrName>style.visibility</p:attrName>
                                        </p:attrNameLst>
                                      </p:cBhvr>
                                      <p:to>
                                        <p:strVal val="visible"/>
                                      </p:to>
                                    </p:set>
                                    <p:animEffect transition="in" filter="blinds(horizontal)">
                                      <p:cBhvr>
                                        <p:cTn id="1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6" grpId="0"/>
      <p:bldP spid="17" grpId="0"/>
      <p:bldP spid="19" grpId="0"/>
      <p:bldP spid="25" grpId="0"/>
      <p:bldP spid="28" grpId="0"/>
      <p:bldP spid="29" grpId="0"/>
      <p:bldP spid="35"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count is incremented.</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1619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blinds(horizontal)">
                                      <p:cBhvr>
                                        <p:cTn id="31" dur="500"/>
                                        <p:tgtEl>
                                          <p:spTgt spid="3">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blinds(horizontal)">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leaf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check whether the right and left link of that node is NULL. If yes, count is incremented.</a:t>
            </a: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leaf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count_leafnodes</a:t>
            </a:r>
            <a:r>
              <a:rPr lang="en-US" sz="2800" dirty="0" smtClean="0">
                <a:latin typeface="Times New Roman" pitchFamily="18" charset="0"/>
                <a:cs typeface="Times New Roman" pitchFamily="18" charset="0"/>
              </a:rPr>
              <a:t>( NODEPTR root)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count_leafnodes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==NULL &amp;&amp; </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count_leafnodes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775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20000"/>
          </a:bodyPr>
          <a:lstStyle/>
          <a:p>
            <a:pPr algn="ctr" fontAlgn="auto">
              <a:spcAft>
                <a:spcPts val="0"/>
              </a:spcAft>
              <a:buFont typeface="Arial" pitchFamily="34" charset="0"/>
              <a:buNone/>
              <a:defRPr/>
            </a:pPr>
            <a:r>
              <a:rPr lang="en-US" sz="2800" u="sng" dirty="0" smtClean="0">
                <a:latin typeface="Times New Roman" pitchFamily="18" charset="0"/>
                <a:cs typeface="Times New Roman" pitchFamily="18" charset="0"/>
              </a:rPr>
              <a:t>Iterative traversals of binary tree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Iterative preorder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Every time a node is visited, its info is printed and node is pushed to stack, since the address of node is needed to traverse to its right later.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Here 10 is printed and this node is pushed onto stack and then move left to 20. This is done because we need to go right of 10 later.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Similarly 20, 5, 30 and 40 are moved to stack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9906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5" name="TextBox 4"/>
          <p:cNvSpPr txBox="1">
            <a:spLocks noChangeArrowheads="1"/>
          </p:cNvSpPr>
          <p:nvPr/>
        </p:nvSpPr>
        <p:spPr bwMode="auto">
          <a:xfrm>
            <a:off x="1066800" y="28194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7" name="TextBox 6"/>
          <p:cNvSpPr txBox="1">
            <a:spLocks noChangeArrowheads="1"/>
          </p:cNvSpPr>
          <p:nvPr/>
        </p:nvSpPr>
        <p:spPr bwMode="auto">
          <a:xfrm>
            <a:off x="533400" y="3505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9" name="TextBox 8"/>
          <p:cNvSpPr txBox="1">
            <a:spLocks noChangeArrowheads="1"/>
          </p:cNvSpPr>
          <p:nvPr/>
        </p:nvSpPr>
        <p:spPr bwMode="auto">
          <a:xfrm>
            <a:off x="1676400" y="35052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160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2639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3" name="TextBox 12"/>
          <p:cNvSpPr txBox="1">
            <a:spLocks noChangeArrowheads="1"/>
          </p:cNvSpPr>
          <p:nvPr/>
        </p:nvSpPr>
        <p:spPr bwMode="auto">
          <a:xfrm>
            <a:off x="1600200" y="1905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2814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5" name="TextBox 14"/>
          <p:cNvSpPr txBox="1">
            <a:spLocks noChangeArrowheads="1"/>
          </p:cNvSpPr>
          <p:nvPr/>
        </p:nvSpPr>
        <p:spPr bwMode="auto">
          <a:xfrm>
            <a:off x="2514600" y="28146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5235" idx="0"/>
          </p:cNvCxnSpPr>
          <p:nvPr/>
        </p:nvCxnSpPr>
        <p:spPr>
          <a:xfrm rot="5400000">
            <a:off x="1238250" y="23812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3495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3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Children of a node:</a:t>
            </a:r>
          </a:p>
          <a:p>
            <a:r>
              <a:rPr lang="en-US" sz="2800" smtClean="0">
                <a:latin typeface="Times New Roman" pitchFamily="18" charset="0"/>
                <a:cs typeface="Times New Roman" pitchFamily="18" charset="0"/>
              </a:rPr>
              <a:t>The nodes which are reachable from a particular node using only a single edge are called children of that node and this node is called the father of those nodes.</a:t>
            </a:r>
          </a:p>
          <a:p>
            <a:pPr>
              <a:buFont typeface="Arial" charset="0"/>
              <a:buNone/>
            </a:pPr>
            <a:r>
              <a:rPr lang="en-US" sz="2800" smtClean="0">
                <a:latin typeface="Times New Roman" pitchFamily="18" charset="0"/>
                <a:cs typeface="Times New Roman" pitchFamily="18" charset="0"/>
              </a:rPr>
              <a:t>	Children of A are B and E.</a:t>
            </a:r>
          </a:p>
          <a:p>
            <a:pPr>
              <a:buFont typeface="Arial" charset="0"/>
              <a:buNone/>
            </a:pPr>
            <a:r>
              <a:rPr lang="en-US" sz="2800" smtClean="0">
                <a:latin typeface="Times New Roman" pitchFamily="18" charset="0"/>
                <a:cs typeface="Times New Roman" pitchFamily="18" charset="0"/>
              </a:rPr>
              <a:t>	Children of B are C and D.</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Once traversing the left side is over, pop the most pushed node and go to its right.</a:t>
            </a:r>
          </a:p>
          <a:p>
            <a:pPr>
              <a:buFont typeface="Arial" charset="0"/>
              <a:buNone/>
            </a:pPr>
            <a:r>
              <a:rPr lang="en-US" sz="2800" smtClean="0">
                <a:latin typeface="Times New Roman" pitchFamily="18" charset="0"/>
                <a:cs typeface="Times New Roman" pitchFamily="18" charset="0"/>
              </a:rPr>
              <a:t>	In the previous tree, after 5 is printed, recently pushed node 20 is popped and move right to 30.</a:t>
            </a:r>
          </a:p>
        </p:txBody>
      </p:sp>
    </p:spTree>
    <p:extLst>
      <p:ext uri="{BB962C8B-B14F-4D97-AF65-F5344CB8AC3E}">
        <p14:creationId xmlns:p14="http://schemas.microsoft.com/office/powerpoint/2010/main" val="65014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Content Placeholder 2"/>
          <p:cNvSpPr>
            <a:spLocks noGrp="1"/>
          </p:cNvSpPr>
          <p:nvPr>
            <p:ph idx="1"/>
          </p:nvPr>
        </p:nvSpPr>
        <p:spPr>
          <a:xfrm>
            <a:off x="152400" y="152400"/>
            <a:ext cx="8839200" cy="6477000"/>
          </a:xfrm>
        </p:spPr>
        <p:txBody>
          <a:bodyPr/>
          <a:lstStyle/>
          <a:p>
            <a:pPr>
              <a:buFont typeface="Arial" charset="0"/>
              <a:buNone/>
            </a:pPr>
            <a:r>
              <a:rPr lang="en-US" sz="2800" dirty="0" smtClean="0">
                <a:latin typeface="Times New Roman" pitchFamily="18" charset="0"/>
                <a:cs typeface="Times New Roman" pitchFamily="18" charset="0"/>
              </a:rPr>
              <a:t>/*function for iterative preorder traversal*/</a:t>
            </a:r>
          </a:p>
          <a:p>
            <a:pPr>
              <a:buFont typeface="Arial" charset="0"/>
              <a:buNone/>
            </a:pPr>
            <a:r>
              <a:rPr lang="en-US" sz="2800" dirty="0" smtClean="0">
                <a:latin typeface="Times New Roman" pitchFamily="18" charset="0"/>
                <a:cs typeface="Times New Roman" pitchFamily="18" charset="0"/>
              </a:rPr>
              <a:t>Void preorder(NODEPTR root)</a:t>
            </a:r>
          </a:p>
          <a:p>
            <a:pPr>
              <a:buFont typeface="Arial" charset="0"/>
              <a:buNone/>
            </a:pPr>
            <a:r>
              <a:rPr lang="en-US" sz="2800" dirty="0" smtClean="0">
                <a:latin typeface="Times New Roman" pitchFamily="18" charset="0"/>
                <a:cs typeface="Times New Roman" pitchFamily="18" charset="0"/>
              </a:rPr>
              <a:t>{</a:t>
            </a:r>
          </a:p>
          <a:p>
            <a:pPr>
              <a:buFont typeface="Arial" charset="0"/>
              <a:buNone/>
            </a:pPr>
            <a:r>
              <a:rPr lang="en-US" sz="2800" dirty="0" smtClean="0">
                <a:latin typeface="Times New Roman" pitchFamily="18" charset="0"/>
                <a:cs typeface="Times New Roman" pitchFamily="18" charset="0"/>
              </a:rPr>
              <a:t>	NODEPTR cur;</a:t>
            </a:r>
          </a:p>
          <a:p>
            <a:pPr>
              <a:buFont typeface="Arial" charset="0"/>
              <a:buNone/>
            </a:pPr>
            <a:r>
              <a:rPr lang="en-US" sz="2800" dirty="0" smtClean="0">
                <a:latin typeface="Times New Roman" pitchFamily="18" charset="0"/>
                <a:cs typeface="Times New Roman" pitchFamily="18" charset="0"/>
              </a:rPr>
              <a:t>	NODEPTR stack[20];</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top=-1;</a:t>
            </a:r>
          </a:p>
          <a:p>
            <a:pPr>
              <a:buFont typeface="Arial" charset="0"/>
              <a:buNone/>
            </a:pPr>
            <a:r>
              <a:rPr lang="en-US" sz="2800" dirty="0" smtClean="0">
                <a:latin typeface="Times New Roman" pitchFamily="18" charset="0"/>
                <a:cs typeface="Times New Roman" pitchFamily="18" charset="0"/>
              </a:rPr>
              <a:t>	if(root==NULL)</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a:buFont typeface="Arial" charset="0"/>
              <a:buNone/>
            </a:pPr>
            <a:r>
              <a:rPr lang="en-US" sz="2800" dirty="0" smtClean="0">
                <a:latin typeface="Times New Roman" pitchFamily="18" charset="0"/>
                <a:cs typeface="Times New Roman" pitchFamily="18" charset="0"/>
              </a:rPr>
              <a:t>		return;</a:t>
            </a:r>
          </a:p>
          <a:p>
            <a:pPr>
              <a:buFont typeface="Arial" charset="0"/>
              <a:buNone/>
            </a:pPr>
            <a:r>
              <a:rPr lang="en-US" sz="2800" dirty="0" smtClean="0">
                <a:latin typeface="Times New Roman" pitchFamily="18" charset="0"/>
                <a:cs typeface="Times New Roman" pitchFamily="18" charset="0"/>
              </a:rPr>
              <a:t>	}</a:t>
            </a:r>
          </a:p>
          <a:p>
            <a:pPr>
              <a:buFont typeface="Arial" charset="0"/>
              <a:buNone/>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295151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dirty="0" smtClean="0">
                <a:latin typeface="Times New Roman" pitchFamily="18" charset="0"/>
                <a:cs typeface="Times New Roman" pitchFamily="18" charset="0"/>
              </a:rPr>
              <a:t>cur=root;</a:t>
            </a:r>
          </a:p>
          <a:p>
            <a:pPr>
              <a:lnSpc>
                <a:spcPts val="2400"/>
              </a:lnSpc>
              <a:buFont typeface="Arial" charset="0"/>
              <a:buNone/>
            </a:pPr>
            <a:r>
              <a:rPr lang="en-US" sz="2800" dirty="0" smtClean="0">
                <a:latin typeface="Times New Roman" pitchFamily="18" charset="0"/>
                <a:cs typeface="Times New Roman" pitchFamily="18" charset="0"/>
              </a:rPr>
              <a:t>for(; ;)</a:t>
            </a:r>
          </a:p>
          <a:p>
            <a:pPr>
              <a:lnSpc>
                <a:spcPts val="2400"/>
              </a:lnSpc>
              <a:buFont typeface="Arial" charset="0"/>
              <a:buNone/>
            </a:pPr>
            <a:r>
              <a:rPr lang="en-US" sz="2800" dirty="0" smtClean="0">
                <a:latin typeface="Times New Roman" pitchFamily="18" charset="0"/>
                <a:cs typeface="Times New Roman" pitchFamily="18" charset="0"/>
              </a:rPr>
              <a:t>{</a:t>
            </a:r>
          </a:p>
          <a:p>
            <a:pPr>
              <a:lnSpc>
                <a:spcPts val="2400"/>
              </a:lnSpc>
              <a:buFont typeface="Arial" charset="0"/>
              <a:buNone/>
            </a:pPr>
            <a:r>
              <a:rPr lang="en-US" sz="2800" dirty="0" smtClean="0">
                <a:latin typeface="Times New Roman" pitchFamily="18" charset="0"/>
                <a:cs typeface="Times New Roman" pitchFamily="18" charset="0"/>
              </a:rPr>
              <a:t>	while(cur!=NULL)</a:t>
            </a:r>
          </a:p>
          <a:p>
            <a:pPr>
              <a:lnSpc>
                <a:spcPts val="2400"/>
              </a:lnSpc>
              <a:buFont typeface="Arial" charset="0"/>
              <a:buNone/>
            </a:pPr>
            <a:r>
              <a:rPr lang="en-US" sz="2800" dirty="0" smtClean="0">
                <a:latin typeface="Times New Roman" pitchFamily="18" charset="0"/>
                <a:cs typeface="Times New Roman" pitchFamily="18" charset="0"/>
              </a:rPr>
              <a:t>	{</a:t>
            </a:r>
          </a:p>
          <a:p>
            <a:pPr>
              <a:lnSpc>
                <a:spcPts val="2400"/>
              </a:lnSpc>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(“%d”, </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push(cur,&amp;</a:t>
            </a:r>
            <a:r>
              <a:rPr lang="en-US" sz="2800" dirty="0" err="1" smtClean="0">
                <a:latin typeface="Times New Roman" pitchFamily="18" charset="0"/>
                <a:cs typeface="Times New Roman" pitchFamily="18" charset="0"/>
                <a:sym typeface="Wingdings" pitchFamily="2" charset="2"/>
              </a:rPr>
              <a:t>top,s</a:t>
            </a:r>
            <a:r>
              <a:rPr lang="en-US" sz="2800" dirty="0" smtClean="0">
                <a:latin typeface="Times New Roman" pitchFamily="18" charset="0"/>
                <a:cs typeface="Times New Roman" pitchFamily="18" charset="0"/>
                <a:sym typeface="Wingdings" pitchFamily="2" charset="2"/>
              </a:rPr>
              <a:t>)		/*push the node to stack*/</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stack_empty</a:t>
            </a:r>
            <a:r>
              <a:rPr lang="en-US" sz="2800" dirty="0" smtClean="0">
                <a:latin typeface="Times New Roman" pitchFamily="18" charset="0"/>
                <a:cs typeface="Times New Roman" pitchFamily="18" charset="0"/>
                <a:sym typeface="Wingdings" pitchFamily="2" charset="2"/>
              </a:rPr>
              <a:t>(top))		/*more nodes existing*/</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cur=pop(&amp;</a:t>
            </a:r>
            <a:r>
              <a:rPr lang="en-US" sz="2800" dirty="0" err="1" smtClean="0">
                <a:latin typeface="Times New Roman" pitchFamily="18" charset="0"/>
                <a:cs typeface="Times New Roman" pitchFamily="18" charset="0"/>
                <a:sym typeface="Wingdings" pitchFamily="2" charset="2"/>
              </a:rPr>
              <a:t>top,s</a:t>
            </a:r>
            <a:r>
              <a:rPr lang="en-US" sz="2800" dirty="0" smtClean="0">
                <a:latin typeface="Times New Roman" pitchFamily="18" charset="0"/>
                <a:cs typeface="Times New Roman" pitchFamily="18" charset="0"/>
                <a:sym typeface="Wingdings" pitchFamily="2" charset="2"/>
              </a:rPr>
              <a:t>);		/* pop most recent node*/</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/*traverse right*/</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271926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a:xfrm>
            <a:off x="152400" y="152400"/>
            <a:ext cx="8839200" cy="6477000"/>
          </a:xfrm>
        </p:spPr>
        <p:txBody>
          <a:bodyPr/>
          <a:lstStyle/>
          <a:p>
            <a:pPr>
              <a:buFont typeface="Arial" charset="0"/>
              <a:buNone/>
            </a:pPr>
            <a:r>
              <a:rPr lang="en-US" sz="2800" dirty="0" smtClean="0">
                <a:latin typeface="Times New Roman" pitchFamily="18" charset="0"/>
                <a:cs typeface="Times New Roman" pitchFamily="18" charset="0"/>
              </a:rPr>
              <a:t>Ex:																																																					</a:t>
            </a:r>
          </a:p>
          <a:p>
            <a:pPr>
              <a:lnSpc>
                <a:spcPts val="2700"/>
              </a:lnSpc>
              <a:buFont typeface="Arial" charset="0"/>
              <a:buNone/>
            </a:pPr>
            <a:r>
              <a:rPr lang="en-US" sz="2800" u="sng" dirty="0" smtClean="0">
                <a:latin typeface="Times New Roman" pitchFamily="18" charset="0"/>
                <a:cs typeface="Times New Roman" pitchFamily="18" charset="0"/>
              </a:rPr>
              <a:t>1.	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while loop</a:t>
            </a:r>
          </a:p>
          <a:p>
            <a:pPr>
              <a:lnSpc>
                <a:spcPts val="2700"/>
              </a:lnSpc>
              <a:buFont typeface="Arial" charset="0"/>
              <a:buNone/>
            </a:pPr>
            <a:r>
              <a:rPr lang="en-US" sz="2800" dirty="0" smtClean="0">
                <a:latin typeface="Times New Roman" pitchFamily="18" charset="0"/>
                <a:cs typeface="Times New Roman" pitchFamily="18" charset="0"/>
              </a:rPr>
              <a:t>10 is printed</a:t>
            </a:r>
          </a:p>
          <a:p>
            <a:pPr>
              <a:lnSpc>
                <a:spcPts val="2700"/>
              </a:lnSpc>
              <a:buFont typeface="Arial" charset="0"/>
              <a:buNone/>
            </a:pPr>
            <a:r>
              <a:rPr lang="en-US" sz="2800" dirty="0" smtClean="0">
                <a:latin typeface="Times New Roman" pitchFamily="18" charset="0"/>
                <a:cs typeface="Times New Roman" pitchFamily="18" charset="0"/>
              </a:rPr>
              <a:t>Node 10 is pushed to stack</a:t>
            </a:r>
          </a:p>
          <a:p>
            <a:pPr>
              <a:lnSpc>
                <a:spcPts val="2700"/>
              </a:lnSpc>
              <a:buFont typeface="Arial" charset="0"/>
              <a:buNone/>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a:lnSpc>
                <a:spcPts val="2700"/>
              </a:lnSpc>
              <a:buFont typeface="Arial" charset="0"/>
              <a:buNone/>
            </a:pPr>
            <a:r>
              <a:rPr lang="en-US" sz="2800" u="sng" dirty="0" smtClean="0">
                <a:latin typeface="Times New Roman" pitchFamily="18" charset="0"/>
                <a:cs typeface="Times New Roman" pitchFamily="18" charset="0"/>
              </a:rPr>
              <a:t>2.	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while loop</a:t>
            </a:r>
          </a:p>
          <a:p>
            <a:pPr>
              <a:lnSpc>
                <a:spcPts val="2700"/>
              </a:lnSpc>
              <a:buFont typeface="Arial" charset="0"/>
              <a:buNone/>
            </a:pPr>
            <a:r>
              <a:rPr lang="en-US" sz="2800" dirty="0" smtClean="0">
                <a:latin typeface="Times New Roman" pitchFamily="18" charset="0"/>
                <a:cs typeface="Times New Roman" pitchFamily="18" charset="0"/>
              </a:rPr>
              <a:t>20 is printed</a:t>
            </a:r>
          </a:p>
          <a:p>
            <a:pPr>
              <a:lnSpc>
                <a:spcPts val="2700"/>
              </a:lnSpc>
              <a:buFont typeface="Arial" charset="0"/>
              <a:buNone/>
            </a:pPr>
            <a:r>
              <a:rPr lang="en-US" sz="2800" dirty="0" smtClean="0">
                <a:latin typeface="Times New Roman" pitchFamily="18" charset="0"/>
                <a:cs typeface="Times New Roman" pitchFamily="18" charset="0"/>
              </a:rPr>
              <a:t>Node 20 is pushed to stack</a:t>
            </a:r>
          </a:p>
          <a:p>
            <a:pPr>
              <a:lnSpc>
                <a:spcPts val="2700"/>
              </a:lnSpc>
              <a:buFont typeface="Arial" charset="0"/>
              <a:buNone/>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a:lnSpc>
                <a:spcPts val="2700"/>
              </a:lnSpc>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4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933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7"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51"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99352"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p14="http://schemas.microsoft.com/office/powerpoint/2010/main" val="38432206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3.	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5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57"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58"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0359"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3"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64"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8"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p14="http://schemas.microsoft.com/office/powerpoint/2010/main" val="42301778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30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1"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1382"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6"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5607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40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10, 20, 5, 30,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05"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778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85000" lnSpcReduction="20000"/>
          </a:bodyPr>
          <a:lstStyle/>
          <a:p>
            <a:pPr fontAlgn="auto">
              <a:spcAft>
                <a:spcPts val="0"/>
              </a:spcAft>
              <a:buFont typeface="Arial" pitchFamily="34" charset="0"/>
              <a:buNone/>
              <a:defRPr/>
            </a:pPr>
            <a:r>
              <a:rPr lang="en-US" sz="3300" u="sng" dirty="0" smtClean="0">
                <a:latin typeface="Times New Roman" pitchFamily="18" charset="0"/>
                <a:cs typeface="Times New Roman" pitchFamily="18" charset="0"/>
              </a:rPr>
              <a:t>Iterative </a:t>
            </a:r>
            <a:r>
              <a:rPr lang="en-US" sz="3300" u="sng" dirty="0" err="1" smtClean="0">
                <a:latin typeface="Times New Roman" pitchFamily="18" charset="0"/>
                <a:cs typeface="Times New Roman" pitchFamily="18" charset="0"/>
              </a:rPr>
              <a:t>inorder</a:t>
            </a:r>
            <a:r>
              <a:rPr lang="en-US" sz="3300" u="sng" dirty="0" smtClean="0">
                <a:latin typeface="Times New Roman" pitchFamily="18" charset="0"/>
                <a:cs typeface="Times New Roman" pitchFamily="18" charset="0"/>
              </a:rPr>
              <a:t> traversal:</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Every time a node is visited, it is pushed to stack without printing its info and move left. </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After finishing left, pop element from stack, print it and move right. </a:t>
            </a: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Here 10, 20 , 5 is pushed to stack. Then pop 5,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Now pop 20, print it and move right and push 30 and move left.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30,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10, print it and move right and push 40 and so on	  </a:t>
            </a:r>
            <a:endParaRPr lang="en-US" sz="2800" dirty="0">
              <a:latin typeface="Times New Roman" pitchFamily="18" charset="0"/>
              <a:cs typeface="Times New Roman" pitchFamily="18" charset="0"/>
            </a:endParaRPr>
          </a:p>
        </p:txBody>
      </p:sp>
      <p:sp>
        <p:nvSpPr>
          <p:cNvPr id="4" name="Oval 3"/>
          <p:cNvSpPr/>
          <p:nvPr/>
        </p:nvSpPr>
        <p:spPr>
          <a:xfrm>
            <a:off x="9906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7" name="TextBox 4"/>
          <p:cNvSpPr txBox="1">
            <a:spLocks noChangeArrowheads="1"/>
          </p:cNvSpPr>
          <p:nvPr/>
        </p:nvSpPr>
        <p:spPr bwMode="auto">
          <a:xfrm>
            <a:off x="1066800" y="34290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9" name="TextBox 6"/>
          <p:cNvSpPr txBox="1">
            <a:spLocks noChangeArrowheads="1"/>
          </p:cNvSpPr>
          <p:nvPr/>
        </p:nvSpPr>
        <p:spPr bwMode="auto">
          <a:xfrm>
            <a:off x="533400" y="41148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1" name="TextBox 8"/>
          <p:cNvSpPr txBox="1">
            <a:spLocks noChangeArrowheads="1"/>
          </p:cNvSpPr>
          <p:nvPr/>
        </p:nvSpPr>
        <p:spPr bwMode="auto">
          <a:xfrm>
            <a:off x="1676400" y="41148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770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873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5" name="TextBox 12"/>
          <p:cNvSpPr txBox="1">
            <a:spLocks noChangeArrowheads="1"/>
          </p:cNvSpPr>
          <p:nvPr/>
        </p:nvSpPr>
        <p:spPr bwMode="auto">
          <a:xfrm>
            <a:off x="1600200" y="2514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3424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7" name="TextBox 14"/>
          <p:cNvSpPr txBox="1">
            <a:spLocks noChangeArrowheads="1"/>
          </p:cNvSpPr>
          <p:nvPr/>
        </p:nvSpPr>
        <p:spPr bwMode="auto">
          <a:xfrm>
            <a:off x="2514600" y="34242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3427" idx="0"/>
          </p:cNvCxnSpPr>
          <p:nvPr/>
        </p:nvCxnSpPr>
        <p:spPr>
          <a:xfrm rot="5400000">
            <a:off x="1238250" y="29908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959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27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/*function for iterative inorder traversal*/</a:t>
            </a:r>
          </a:p>
          <a:p>
            <a:pPr>
              <a:buFont typeface="Arial" charset="0"/>
              <a:buNone/>
            </a:pPr>
            <a:r>
              <a:rPr lang="en-US" sz="2800" smtClean="0">
                <a:latin typeface="Times New Roman" pitchFamily="18" charset="0"/>
                <a:cs typeface="Times New Roman" pitchFamily="18" charset="0"/>
              </a:rPr>
              <a:t>Void inorder(NODEPTR root)</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NODEPTR cur;</a:t>
            </a:r>
          </a:p>
          <a:p>
            <a:pPr>
              <a:buFont typeface="Arial" charset="0"/>
              <a:buNone/>
            </a:pPr>
            <a:r>
              <a:rPr lang="en-US" sz="2800" smtClean="0">
                <a:latin typeface="Times New Roman" pitchFamily="18" charset="0"/>
                <a:cs typeface="Times New Roman" pitchFamily="18" charset="0"/>
              </a:rPr>
              <a:t>	NODEPTR stack[20];</a:t>
            </a:r>
          </a:p>
          <a:p>
            <a:pPr>
              <a:buFont typeface="Arial" charset="0"/>
              <a:buNone/>
            </a:pPr>
            <a:r>
              <a:rPr lang="en-US" sz="2800" smtClean="0">
                <a:latin typeface="Times New Roman" pitchFamily="18" charset="0"/>
                <a:cs typeface="Times New Roman" pitchFamily="18" charset="0"/>
              </a:rPr>
              <a:t>	int top=-1;</a:t>
            </a:r>
          </a:p>
          <a:p>
            <a:pPr>
              <a:buFont typeface="Arial" charset="0"/>
              <a:buNone/>
            </a:pPr>
            <a:r>
              <a:rPr lang="en-US" sz="2800" smtClean="0">
                <a:latin typeface="Times New Roman" pitchFamily="18" charset="0"/>
                <a:cs typeface="Times New Roman" pitchFamily="18" charset="0"/>
              </a:rPr>
              <a:t>	if(root==NULL)</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printf(“tree is empty”);</a:t>
            </a:r>
          </a:p>
          <a:p>
            <a:pPr>
              <a:buFont typeface="Arial" charset="0"/>
              <a:buNone/>
            </a:pPr>
            <a:r>
              <a:rPr lang="en-US" sz="2800" smtClean="0">
                <a:latin typeface="Times New Roman" pitchFamily="18" charset="0"/>
                <a:cs typeface="Times New Roman" pitchFamily="18" charset="0"/>
              </a:rPr>
              <a:t>		return;</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p:txBody>
      </p:sp>
    </p:spTree>
    <p:extLst>
      <p:ext uri="{BB962C8B-B14F-4D97-AF65-F5344CB8AC3E}">
        <p14:creationId xmlns:p14="http://schemas.microsoft.com/office/powerpoint/2010/main" val="2772028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smtClean="0">
                <a:latin typeface="Times New Roman" pitchFamily="18" charset="0"/>
                <a:cs typeface="Times New Roman" pitchFamily="18" charset="0"/>
              </a:rPr>
              <a:t>cur=root;</a:t>
            </a:r>
          </a:p>
          <a:p>
            <a:pPr>
              <a:lnSpc>
                <a:spcPts val="2400"/>
              </a:lnSpc>
              <a:buFont typeface="Arial" charset="0"/>
              <a:buNone/>
            </a:pPr>
            <a:r>
              <a:rPr lang="en-US" sz="2800" smtClean="0">
                <a:latin typeface="Times New Roman" pitchFamily="18" charset="0"/>
                <a:cs typeface="Times New Roman" pitchFamily="18" charset="0"/>
              </a:rPr>
              <a:t>for(; ;)</a:t>
            </a:r>
          </a:p>
          <a:p>
            <a:pPr>
              <a:lnSpc>
                <a:spcPts val="2400"/>
              </a:lnSpc>
              <a:buFont typeface="Arial" charset="0"/>
              <a:buNone/>
            </a:pPr>
            <a:r>
              <a:rPr lang="en-US" sz="2800" smtClean="0">
                <a:latin typeface="Times New Roman" pitchFamily="18" charset="0"/>
                <a:cs typeface="Times New Roman" pitchFamily="18" charset="0"/>
              </a:rPr>
              <a:t>{</a:t>
            </a:r>
          </a:p>
          <a:p>
            <a:pPr>
              <a:lnSpc>
                <a:spcPts val="2400"/>
              </a:lnSpc>
              <a:buFont typeface="Arial" charset="0"/>
              <a:buNone/>
            </a:pPr>
            <a:r>
              <a:rPr lang="en-US" sz="2800" smtClean="0">
                <a:latin typeface="Times New Roman" pitchFamily="18" charset="0"/>
                <a:cs typeface="Times New Roman" pitchFamily="18" charset="0"/>
              </a:rPr>
              <a:t>	while(cur!=NULL)</a:t>
            </a:r>
          </a:p>
          <a:p>
            <a:pPr>
              <a:lnSpc>
                <a:spcPts val="2400"/>
              </a:lnSpc>
              <a:buFont typeface="Arial" charset="0"/>
              <a:buNone/>
            </a:pPr>
            <a:r>
              <a:rPr lang="en-US" sz="2800" smtClean="0">
                <a:latin typeface="Times New Roman" pitchFamily="18" charset="0"/>
                <a:cs typeface="Times New Roman" pitchFamily="18" charset="0"/>
              </a:rPr>
              <a:t>	{</a:t>
            </a:r>
          </a:p>
          <a:p>
            <a:pPr>
              <a:lnSpc>
                <a:spcPts val="2400"/>
              </a:lnSpc>
              <a:buFont typeface="Arial" charset="0"/>
              <a:buNone/>
            </a:pP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Wingdings" pitchFamily="2" charset="2"/>
              </a:rPr>
              <a:t>push(cur,&amp;top,s)		/*push the node to stack*/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cur=curllink;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if(!stack_empty(top))		/*more nodes existing*/</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cur=pop(&amp;top,s);		/* pop most recent node*/</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printf(“%d”, cur</a:t>
            </a:r>
            <a:r>
              <a:rPr lang="en-US" sz="2800" smtClean="0">
                <a:latin typeface="Times New Roman" pitchFamily="18" charset="0"/>
                <a:cs typeface="Times New Roman" pitchFamily="18" charset="0"/>
                <a:sym typeface="Wingdings" pitchFamily="2" charset="2"/>
              </a:rPr>
              <a:t>info);</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cur=currlink;		/*traverse right*/</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extLst>
      <p:ext uri="{BB962C8B-B14F-4D97-AF65-F5344CB8AC3E}">
        <p14:creationId xmlns:p14="http://schemas.microsoft.com/office/powerpoint/2010/main" val="851038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152400" y="228600"/>
            <a:ext cx="8839200" cy="6553200"/>
          </a:xfrm>
        </p:spPr>
        <p:txBody>
          <a:bodyPr/>
          <a:lstStyle/>
          <a:p>
            <a:pPr>
              <a:buFont typeface="Arial" charset="0"/>
              <a:buNone/>
            </a:pPr>
            <a:r>
              <a:rPr lang="en-US" sz="2800" u="sng" dirty="0" smtClean="0">
                <a:latin typeface="Times New Roman" pitchFamily="18" charset="0"/>
                <a:cs typeface="Times New Roman" pitchFamily="18" charset="0"/>
              </a:rPr>
              <a:t>Left </a:t>
            </a:r>
            <a:r>
              <a:rPr lang="en-US" sz="2800" u="sng" dirty="0" err="1" smtClean="0">
                <a:latin typeface="Times New Roman" pitchFamily="18" charset="0"/>
                <a:cs typeface="Times New Roman" pitchFamily="18" charset="0"/>
              </a:rPr>
              <a:t>subtree</a:t>
            </a:r>
            <a:r>
              <a:rPr lang="en-US" sz="2800" u="sng" dirty="0" smtClean="0">
                <a:latin typeface="Times New Roman" pitchFamily="18" charset="0"/>
                <a:cs typeface="Times New Roman" pitchFamily="18" charset="0"/>
              </a:rPr>
              <a:t> and right </a:t>
            </a:r>
            <a:r>
              <a:rPr lang="en-US" sz="2800" u="sng" dirty="0" err="1" smtClean="0">
                <a:latin typeface="Times New Roman" pitchFamily="18" charset="0"/>
                <a:cs typeface="Times New Roman" pitchFamily="18" charset="0"/>
              </a:rPr>
              <a:t>subtree</a:t>
            </a:r>
            <a:r>
              <a:rPr lang="en-US" sz="2800" u="sng" dirty="0" smtClean="0">
                <a:latin typeface="Times New Roman" pitchFamily="18" charset="0"/>
                <a:cs typeface="Times New Roman" pitchFamily="18" charset="0"/>
              </a:rPr>
              <a:t> of a node:</a:t>
            </a:r>
          </a:p>
          <a:p>
            <a:r>
              <a:rPr lang="en-US" sz="2800" dirty="0" smtClean="0">
                <a:latin typeface="Times New Roman" pitchFamily="18" charset="0"/>
                <a:cs typeface="Times New Roman" pitchFamily="18" charset="0"/>
              </a:rPr>
              <a:t>All nodes that are all left descendants of a node form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that node.																																																		</a:t>
            </a:r>
          </a:p>
          <a:p>
            <a:pPr>
              <a:buFont typeface="Arial" charset="0"/>
              <a:buNone/>
            </a:pPr>
            <a:r>
              <a:rPr lang="en-US" sz="2800" dirty="0" smtClean="0">
                <a:latin typeface="Times New Roman" pitchFamily="18" charset="0"/>
                <a:cs typeface="Times New Roman" pitchFamily="18" charset="0"/>
              </a:rPr>
              <a:t>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A is 																							</a:t>
            </a:r>
          </a:p>
          <a:p>
            <a:pPr>
              <a:buFont typeface="Arial" charset="0"/>
              <a:buNone/>
            </a:pPr>
            <a:r>
              <a:rPr lang="en-US" sz="2800" dirty="0" smtClean="0">
                <a:latin typeface="Times New Roman" pitchFamily="18" charset="0"/>
                <a:cs typeface="Times New Roman" pitchFamily="18" charset="0"/>
              </a:rPr>
              <a:t>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B is 	</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34290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59" name="TextBox 4"/>
          <p:cNvSpPr txBox="1">
            <a:spLocks noChangeArrowheads="1"/>
          </p:cNvSpPr>
          <p:nvPr/>
        </p:nvSpPr>
        <p:spPr bwMode="auto">
          <a:xfrm>
            <a:off x="35814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6"/>
          <p:cNvSpPr txBox="1">
            <a:spLocks noChangeArrowheads="1"/>
          </p:cNvSpPr>
          <p:nvPr/>
        </p:nvSpPr>
        <p:spPr bwMode="auto">
          <a:xfrm>
            <a:off x="2895600" y="2362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3" name="TextBox 8"/>
          <p:cNvSpPr txBox="1">
            <a:spLocks noChangeArrowheads="1"/>
          </p:cNvSpPr>
          <p:nvPr/>
        </p:nvSpPr>
        <p:spPr bwMode="auto">
          <a:xfrm>
            <a:off x="4343400" y="23622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5" name="TextBox 10"/>
          <p:cNvSpPr txBox="1">
            <a:spLocks noChangeArrowheads="1"/>
          </p:cNvSpPr>
          <p:nvPr/>
        </p:nvSpPr>
        <p:spPr bwMode="auto">
          <a:xfrm>
            <a:off x="2438400" y="3124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7" name="TextBox 12"/>
          <p:cNvSpPr txBox="1">
            <a:spLocks noChangeArrowheads="1"/>
          </p:cNvSpPr>
          <p:nvPr/>
        </p:nvSpPr>
        <p:spPr bwMode="auto">
          <a:xfrm>
            <a:off x="33528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865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81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461" idx="2"/>
            <a:endCxn id="12" idx="1"/>
          </p:cNvCxnSpPr>
          <p:nvPr/>
        </p:nvCxnSpPr>
        <p:spPr>
          <a:xfrm rot="16200000" flipH="1">
            <a:off x="2996406" y="2821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5527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00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3" name="TextBox 18"/>
          <p:cNvSpPr txBox="1">
            <a:spLocks noChangeArrowheads="1"/>
          </p:cNvSpPr>
          <p:nvPr/>
        </p:nvSpPr>
        <p:spPr bwMode="auto">
          <a:xfrm>
            <a:off x="49530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0" name="Oval 19"/>
          <p:cNvSpPr/>
          <p:nvPr/>
        </p:nvSpPr>
        <p:spPr>
          <a:xfrm>
            <a:off x="4343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5" name="TextBox 20"/>
          <p:cNvSpPr txBox="1">
            <a:spLocks noChangeArrowheads="1"/>
          </p:cNvSpPr>
          <p:nvPr/>
        </p:nvSpPr>
        <p:spPr bwMode="auto">
          <a:xfrm>
            <a:off x="4495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2" name="Oval 21"/>
          <p:cNvSpPr/>
          <p:nvPr/>
        </p:nvSpPr>
        <p:spPr>
          <a:xfrm>
            <a:off x="52578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7" name="TextBox 22"/>
          <p:cNvSpPr txBox="1">
            <a:spLocks noChangeArrowheads="1"/>
          </p:cNvSpPr>
          <p:nvPr/>
        </p:nvSpPr>
        <p:spPr bwMode="auto">
          <a:xfrm>
            <a:off x="54102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4" name="Straight Connector 23"/>
          <p:cNvCxnSpPr>
            <a:stCxn id="19473" idx="2"/>
            <a:endCxn id="22" idx="1"/>
          </p:cNvCxnSpPr>
          <p:nvPr/>
        </p:nvCxnSpPr>
        <p:spPr>
          <a:xfrm rot="16200000" flipH="1">
            <a:off x="50538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0" idx="0"/>
          </p:cNvCxnSpPr>
          <p:nvPr/>
        </p:nvCxnSpPr>
        <p:spPr>
          <a:xfrm rot="10800000" flipV="1">
            <a:off x="4648200" y="4124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19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81" name="TextBox 26"/>
          <p:cNvSpPr txBox="1">
            <a:spLocks noChangeArrowheads="1"/>
          </p:cNvSpPr>
          <p:nvPr/>
        </p:nvSpPr>
        <p:spPr bwMode="auto">
          <a:xfrm>
            <a:off x="4572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499"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1"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3"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7"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9"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6499"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5"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9"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6520"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extLst>
      <p:ext uri="{BB962C8B-B14F-4D97-AF65-F5344CB8AC3E}">
        <p14:creationId xmlns:p14="http://schemas.microsoft.com/office/powerpoint/2010/main" val="20498634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25"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26"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7527"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1"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32"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6"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extLst>
      <p:ext uri="{BB962C8B-B14F-4D97-AF65-F5344CB8AC3E}">
        <p14:creationId xmlns:p14="http://schemas.microsoft.com/office/powerpoint/2010/main" val="1064963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Print 10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49"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8550"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54"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0965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5 20 30 10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3"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148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Iterative postorder traversal</a:t>
            </a:r>
          </a:p>
          <a:p>
            <a:r>
              <a:rPr lang="en-US" sz="2800" smtClean="0">
                <a:latin typeface="Times New Roman" pitchFamily="18" charset="0"/>
                <a:cs typeface="Times New Roman" pitchFamily="18" charset="0"/>
              </a:rPr>
              <a:t>Here a flag variable to keep track of traversing. Flag is associated with each node. Flag==-1 indicates that traversing right subtree of that node is over.</a:t>
            </a:r>
          </a:p>
          <a:p>
            <a:pPr>
              <a:buFont typeface="Arial" charset="0"/>
              <a:buNone/>
            </a:pPr>
            <a:r>
              <a:rPr lang="en-US" sz="2800" smtClean="0">
                <a:latin typeface="Times New Roman" pitchFamily="18" charset="0"/>
                <a:cs typeface="Times New Roman" pitchFamily="18" charset="0"/>
              </a:rPr>
              <a:t>Algorithm:</a:t>
            </a:r>
          </a:p>
          <a:p>
            <a:r>
              <a:rPr lang="en-US" sz="2800" smtClean="0">
                <a:latin typeface="Times New Roman" pitchFamily="18" charset="0"/>
                <a:cs typeface="Times New Roman" pitchFamily="18" charset="0"/>
              </a:rPr>
              <a:t>Traverse left and push the nodes to stack with their flags set to 1, until NULL is reached.</a:t>
            </a:r>
          </a:p>
          <a:p>
            <a:r>
              <a:rPr lang="en-US" sz="2800" smtClean="0">
                <a:latin typeface="Times New Roman" pitchFamily="18" charset="0"/>
                <a:cs typeface="Times New Roman" pitchFamily="18" charset="0"/>
              </a:rPr>
              <a:t>Then flag of current node is set to -1 and its right subtree is traversed. Flag is set to -1 to indicate that traversing right subtree of that node is over.</a:t>
            </a:r>
          </a:p>
          <a:p>
            <a:r>
              <a:rPr lang="en-US" sz="2800" smtClean="0">
                <a:latin typeface="Times New Roman" pitchFamily="18" charset="0"/>
                <a:cs typeface="Times New Roman" pitchFamily="18" charset="0"/>
              </a:rPr>
              <a:t>Hence is flag is -1, it means traversing right subtree of that node is over and you can print the item. if flag is not –ve, traversing right is not done, hence traverse right.      </a:t>
            </a:r>
          </a:p>
        </p:txBody>
      </p:sp>
    </p:spTree>
    <p:extLst>
      <p:ext uri="{BB962C8B-B14F-4D97-AF65-F5344CB8AC3E}">
        <p14:creationId xmlns:p14="http://schemas.microsoft.com/office/powerpoint/2010/main" val="34534117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for iterative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fontAlgn="auto">
              <a:spcAft>
                <a:spcPts val="0"/>
              </a:spcAft>
              <a:buFont typeface="Arial" pitchFamily="34" charset="0"/>
              <a:buNone/>
              <a:defRPr/>
            </a:pPr>
            <a:r>
              <a:rPr lang="en-US" sz="2800" dirty="0" smtClean="0">
                <a:latin typeface="Times New Roman" pitchFamily="18" charset="0"/>
                <a:cs typeface="Times New Roman" pitchFamily="18" charset="0"/>
              </a:rPr>
              <a:t>	};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cur;</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  s[20];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top=-1;</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96744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a:bodyPr>
          <a:lstStyle/>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for(;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while(cur!=NULL)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					/*traverse left of tree and push</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s[++top].node=cur;	   	   the nodes to the stack and</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s[top].flag=1;			   set flag to 1*/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while(s[top].flag&lt;0)</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cur=s[top--].node;	/*if flag is –</a:t>
            </a:r>
            <a:r>
              <a:rPr lang="en-US" sz="2800" dirty="0" err="1" smtClean="0">
                <a:latin typeface="Times New Roman" pitchFamily="18" charset="0"/>
                <a:cs typeface="Times New Roman" pitchFamily="18" charset="0"/>
                <a:sym typeface="Wingdings" pitchFamily="2" charset="2"/>
              </a:rPr>
              <a:t>ve</a:t>
            </a:r>
            <a:r>
              <a:rPr lang="en-US" sz="2800" dirty="0" smtClean="0">
                <a:latin typeface="Times New Roman" pitchFamily="18" charset="0"/>
                <a:cs typeface="Times New Roman" pitchFamily="18" charset="0"/>
                <a:sym typeface="Wingdings" pitchFamily="2" charset="2"/>
              </a:rPr>
              <a:t>,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printf</a:t>
            </a:r>
            <a:r>
              <a:rPr lang="en-US" sz="2800" dirty="0" smtClean="0">
                <a:latin typeface="Times New Roman" pitchFamily="18" charset="0"/>
                <a:cs typeface="Times New Roman" pitchFamily="18" charset="0"/>
                <a:sym typeface="Wingdings" pitchFamily="2" charset="2"/>
              </a:rPr>
              <a:t>(“%d”, </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	   is visited and hence node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is </a:t>
            </a:r>
            <a:r>
              <a:rPr lang="en-US" sz="2800" dirty="0" err="1" smtClean="0">
                <a:latin typeface="Times New Roman" pitchFamily="18" charset="0"/>
                <a:cs typeface="Times New Roman" pitchFamily="18" charset="0"/>
                <a:sym typeface="Wingdings" pitchFamily="2" charset="2"/>
              </a:rPr>
              <a:t>poped</a:t>
            </a:r>
            <a:r>
              <a:rPr lang="en-US" sz="2800" dirty="0" smtClean="0">
                <a:latin typeface="Times New Roman" pitchFamily="18" charset="0"/>
                <a:cs typeface="Times New Roman" pitchFamily="18" charset="0"/>
                <a:sym typeface="Wingdings" pitchFamily="2" charset="2"/>
              </a:rPr>
              <a:t> and printed*/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stack_empty</a:t>
            </a:r>
            <a:r>
              <a:rPr lang="en-US" sz="2800" dirty="0" smtClean="0">
                <a:latin typeface="Times New Roman" pitchFamily="18" charset="0"/>
                <a:cs typeface="Times New Roman" pitchFamily="18" charset="0"/>
                <a:sym typeface="Wingdings" pitchFamily="2" charset="2"/>
              </a:rPr>
              <a:t>(top))		/*if stack is empty, traversal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is complete*/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35376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Content Placeholder 2"/>
          <p:cNvSpPr>
            <a:spLocks noGrp="1"/>
          </p:cNvSpPr>
          <p:nvPr>
            <p:ph idx="1"/>
          </p:nvPr>
        </p:nvSpPr>
        <p:spPr>
          <a:xfrm>
            <a:off x="152400" y="152400"/>
            <a:ext cx="8839200" cy="6553200"/>
          </a:xfrm>
        </p:spPr>
        <p:txBody>
          <a:bodyPr/>
          <a:lstStyle/>
          <a:p>
            <a:pPr>
              <a:buFont typeface="Arial" charset="0"/>
              <a:buNone/>
            </a:pPr>
            <a:r>
              <a:rPr lang="en-US" sz="2800" dirty="0" smtClean="0">
                <a:latin typeface="Times New Roman" pitchFamily="18" charset="0"/>
                <a:cs typeface="Times New Roman" pitchFamily="18" charset="0"/>
              </a:rPr>
              <a:t>	cur= s[top].node;	/*after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is </a:t>
            </a:r>
          </a:p>
          <a:p>
            <a:pPr>
              <a:buFont typeface="Arial" charset="0"/>
              <a:buNone/>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traversed, move to right and</a:t>
            </a:r>
          </a:p>
          <a:p>
            <a:pPr>
              <a:buFont typeface="Arial" charset="0"/>
              <a:buNone/>
            </a:pPr>
            <a:r>
              <a:rPr lang="en-US" sz="2800" dirty="0" smtClean="0">
                <a:latin typeface="Times New Roman" pitchFamily="18" charset="0"/>
                <a:cs typeface="Times New Roman" pitchFamily="18" charset="0"/>
                <a:sym typeface="Wingdings" pitchFamily="2" charset="2"/>
              </a:rPr>
              <a:t>	s[top].flag=-1;		   set its flag to -1 to indicate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is traversed*/			</a:t>
            </a:r>
          </a:p>
          <a:p>
            <a:pPr>
              <a:buFont typeface="Arial" charset="0"/>
              <a:buNone/>
            </a:pPr>
            <a:r>
              <a:rPr lang="en-US" sz="2800" dirty="0" smtClean="0">
                <a:latin typeface="Times New Roman" pitchFamily="18" charset="0"/>
                <a:cs typeface="Times New Roman" pitchFamily="18" charset="0"/>
                <a:sym typeface="Wingdings" pitchFamily="2" charset="2"/>
              </a:rPr>
              <a:t>}</a:t>
            </a:r>
          </a:p>
          <a:p>
            <a:pPr>
              <a:buFont typeface="Arial" charset="0"/>
              <a:buNone/>
            </a:pP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2315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fontAlgn="auto">
              <a:spcAft>
                <a:spcPts val="0"/>
              </a:spcAft>
              <a:buFont typeface="Arial" pitchFamily="34" charset="0"/>
              <a:buNone/>
              <a:defRPr/>
            </a:pPr>
            <a:r>
              <a:rPr lang="en-US" sz="2800" dirty="0" smtClean="0">
                <a:latin typeface="Times New Roman" pitchFamily="18" charset="0"/>
                <a:cs typeface="Times New Roman" pitchFamily="18" charset="0"/>
              </a:rPr>
              <a:t>Initially cur =10;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70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1469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81800" y="3124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781800" y="3581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81800" y="3962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07" name="TextBox 27"/>
          <p:cNvSpPr txBox="1">
            <a:spLocks noChangeArrowheads="1"/>
          </p:cNvSpPr>
          <p:nvPr/>
        </p:nvSpPr>
        <p:spPr bwMode="auto">
          <a:xfrm>
            <a:off x="70104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39" name="Straight Connector 38"/>
          <p:cNvCxnSpPr>
            <a:stCxn id="18" idx="0"/>
            <a:endCxn id="18" idx="2"/>
          </p:cNvCxnSpPr>
          <p:nvPr/>
        </p:nvCxnSpPr>
        <p:spPr>
          <a:xfrm rot="16200000" flipH="1">
            <a:off x="6971507" y="3734594"/>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781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1" name="Straight Connector 40"/>
          <p:cNvCxnSpPr/>
          <p:nvPr/>
        </p:nvCxnSpPr>
        <p:spPr>
          <a:xfrm>
            <a:off x="6781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1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2" name="TextBox 42"/>
          <p:cNvSpPr txBox="1">
            <a:spLocks noChangeArrowheads="1"/>
          </p:cNvSpPr>
          <p:nvPr/>
        </p:nvSpPr>
        <p:spPr bwMode="auto">
          <a:xfrm>
            <a:off x="7010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44" name="Straight Connector 43"/>
          <p:cNvCxnSpPr>
            <a:stCxn id="40" idx="0"/>
            <a:endCxn id="40" idx="2"/>
          </p:cNvCxnSpPr>
          <p:nvPr/>
        </p:nvCxnSpPr>
        <p:spPr>
          <a:xfrm rot="16200000" flipH="1">
            <a:off x="6971507" y="5636419"/>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4" name="TextBox 44"/>
          <p:cNvSpPr txBox="1">
            <a:spLocks noChangeArrowheads="1"/>
          </p:cNvSpPr>
          <p:nvPr/>
        </p:nvSpPr>
        <p:spPr bwMode="auto">
          <a:xfrm>
            <a:off x="7696200" y="396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5" name="TextBox 45"/>
          <p:cNvSpPr txBox="1">
            <a:spLocks noChangeArrowheads="1"/>
          </p:cNvSpPr>
          <p:nvPr/>
        </p:nvSpPr>
        <p:spPr bwMode="auto">
          <a:xfrm>
            <a:off x="7696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6" name="TextBox 46"/>
          <p:cNvSpPr txBox="1">
            <a:spLocks noChangeArrowheads="1"/>
          </p:cNvSpPr>
          <p:nvPr/>
        </p:nvSpPr>
        <p:spPr bwMode="auto">
          <a:xfrm>
            <a:off x="7010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4717" name="TextBox 47"/>
          <p:cNvSpPr txBox="1">
            <a:spLocks noChangeArrowheads="1"/>
          </p:cNvSpPr>
          <p:nvPr/>
        </p:nvSpPr>
        <p:spPr bwMode="auto">
          <a:xfrm>
            <a:off x="7696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39909967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Since s[top].flag!=-1,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while  not entered.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9" name="Rectangle 18"/>
          <p:cNvSpPr/>
          <p:nvPr/>
        </p:nvSpPr>
        <p:spPr>
          <a:xfrm>
            <a:off x="7162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7162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62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17" name="TextBox 21"/>
          <p:cNvSpPr txBox="1">
            <a:spLocks noChangeArrowheads="1"/>
          </p:cNvSpPr>
          <p:nvPr/>
        </p:nvSpPr>
        <p:spPr bwMode="auto">
          <a:xfrm>
            <a:off x="7391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18" name="TextBox 22"/>
          <p:cNvSpPr txBox="1">
            <a:spLocks noChangeArrowheads="1"/>
          </p:cNvSpPr>
          <p:nvPr/>
        </p:nvSpPr>
        <p:spPr bwMode="auto">
          <a:xfrm>
            <a:off x="8077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19" name="TextBox 23"/>
          <p:cNvSpPr txBox="1">
            <a:spLocks noChangeArrowheads="1"/>
          </p:cNvSpPr>
          <p:nvPr/>
        </p:nvSpPr>
        <p:spPr bwMode="auto">
          <a:xfrm>
            <a:off x="7391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0" name="TextBox 24"/>
          <p:cNvSpPr txBox="1">
            <a:spLocks noChangeArrowheads="1"/>
          </p:cNvSpPr>
          <p:nvPr/>
        </p:nvSpPr>
        <p:spPr bwMode="auto">
          <a:xfrm>
            <a:off x="8077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26" name="Rectangle 25"/>
          <p:cNvSpPr/>
          <p:nvPr/>
        </p:nvSpPr>
        <p:spPr>
          <a:xfrm>
            <a:off x="7086600" y="2362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7086600" y="2819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86600" y="3200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24" name="TextBox 28"/>
          <p:cNvSpPr txBox="1">
            <a:spLocks noChangeArrowheads="1"/>
          </p:cNvSpPr>
          <p:nvPr/>
        </p:nvSpPr>
        <p:spPr bwMode="auto">
          <a:xfrm>
            <a:off x="7315200" y="3200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25" name="TextBox 29"/>
          <p:cNvSpPr txBox="1">
            <a:spLocks noChangeArrowheads="1"/>
          </p:cNvSpPr>
          <p:nvPr/>
        </p:nvSpPr>
        <p:spPr bwMode="auto">
          <a:xfrm>
            <a:off x="8001000" y="3182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26" name="TextBox 30"/>
          <p:cNvSpPr txBox="1">
            <a:spLocks noChangeArrowheads="1"/>
          </p:cNvSpPr>
          <p:nvPr/>
        </p:nvSpPr>
        <p:spPr bwMode="auto">
          <a:xfrm>
            <a:off x="73152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7" name="TextBox 31"/>
          <p:cNvSpPr txBox="1">
            <a:spLocks noChangeArrowheads="1"/>
          </p:cNvSpPr>
          <p:nvPr/>
        </p:nvSpPr>
        <p:spPr bwMode="auto">
          <a:xfrm>
            <a:off x="80010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33" name="Rectangle 32"/>
          <p:cNvSpPr/>
          <p:nvPr/>
        </p:nvSpPr>
        <p:spPr>
          <a:xfrm>
            <a:off x="7086600" y="152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086600" y="609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86600" y="990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1" name="TextBox 35"/>
          <p:cNvSpPr txBox="1">
            <a:spLocks noChangeArrowheads="1"/>
          </p:cNvSpPr>
          <p:nvPr/>
        </p:nvSpPr>
        <p:spPr bwMode="auto">
          <a:xfrm>
            <a:off x="7315200" y="971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32" name="TextBox 36"/>
          <p:cNvSpPr txBox="1">
            <a:spLocks noChangeArrowheads="1"/>
          </p:cNvSpPr>
          <p:nvPr/>
        </p:nvSpPr>
        <p:spPr bwMode="auto">
          <a:xfrm>
            <a:off x="8001000" y="973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33" name="TextBox 37"/>
          <p:cNvSpPr txBox="1">
            <a:spLocks noChangeArrowheads="1"/>
          </p:cNvSpPr>
          <p:nvPr/>
        </p:nvSpPr>
        <p:spPr bwMode="auto">
          <a:xfrm>
            <a:off x="73152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34" name="TextBox 38"/>
          <p:cNvSpPr txBox="1">
            <a:spLocks noChangeArrowheads="1"/>
          </p:cNvSpPr>
          <p:nvPr/>
        </p:nvSpPr>
        <p:spPr bwMode="auto">
          <a:xfrm>
            <a:off x="80010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237413" y="7604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7237413" y="2970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3136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8" name="TextBox 42"/>
          <p:cNvSpPr txBox="1">
            <a:spLocks noChangeArrowheads="1"/>
          </p:cNvSpPr>
          <p:nvPr/>
        </p:nvSpPr>
        <p:spPr bwMode="auto">
          <a:xfrm>
            <a:off x="73152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39" name="TextBox 43"/>
          <p:cNvSpPr txBox="1">
            <a:spLocks noChangeArrowheads="1"/>
          </p:cNvSpPr>
          <p:nvPr/>
        </p:nvSpPr>
        <p:spPr bwMode="auto">
          <a:xfrm>
            <a:off x="80010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40" name="TextBox 44"/>
          <p:cNvSpPr txBox="1">
            <a:spLocks noChangeArrowheads="1"/>
          </p:cNvSpPr>
          <p:nvPr/>
        </p:nvSpPr>
        <p:spPr bwMode="auto">
          <a:xfrm>
            <a:off x="73152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41" name="TextBox 45"/>
          <p:cNvSpPr txBox="1">
            <a:spLocks noChangeArrowheads="1"/>
          </p:cNvSpPr>
          <p:nvPr/>
        </p:nvSpPr>
        <p:spPr bwMode="auto">
          <a:xfrm>
            <a:off x="80010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2230377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1"/>
          </p:nvPr>
        </p:nvSpPr>
        <p:spPr>
          <a:xfrm>
            <a:off x="152400" y="152400"/>
            <a:ext cx="8763000" cy="6477000"/>
          </a:xfrm>
        </p:spPr>
        <p:txBody>
          <a:bodyPr/>
          <a:lstStyle/>
          <a:p>
            <a:r>
              <a:rPr lang="en-US" sz="2800" smtClean="0">
                <a:latin typeface="Times New Roman" pitchFamily="18" charset="0"/>
                <a:cs typeface="Times New Roman" pitchFamily="18" charset="0"/>
              </a:rPr>
              <a:t>All nodes that are right descendants of a node form the right subtree of that node.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right subtree of A is																							</a:t>
            </a:r>
          </a:p>
          <a:p>
            <a:pPr>
              <a:buFont typeface="Arial" charset="0"/>
              <a:buNone/>
            </a:pPr>
            <a:r>
              <a:rPr lang="en-US" sz="2800" smtClean="0">
                <a:latin typeface="Times New Roman" pitchFamily="18" charset="0"/>
                <a:cs typeface="Times New Roman" pitchFamily="18" charset="0"/>
              </a:rPr>
              <a:t>	right subtree of B is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right subtree of E is empty tree.				</a:t>
            </a:r>
          </a:p>
        </p:txBody>
      </p:sp>
      <p:sp>
        <p:nvSpPr>
          <p:cNvPr id="4" name="Oval 3"/>
          <p:cNvSpPr/>
          <p:nvPr/>
        </p:nvSpPr>
        <p:spPr>
          <a:xfrm>
            <a:off x="42672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3" name="TextBox 4"/>
          <p:cNvSpPr txBox="1">
            <a:spLocks noChangeArrowheads="1"/>
          </p:cNvSpPr>
          <p:nvPr/>
        </p:nvSpPr>
        <p:spPr bwMode="auto">
          <a:xfrm>
            <a:off x="4419600" y="1828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6" name="Oval 5"/>
          <p:cNvSpPr/>
          <p:nvPr/>
        </p:nvSpPr>
        <p:spPr>
          <a:xfrm>
            <a:off x="4267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6"/>
          <p:cNvSpPr txBox="1">
            <a:spLocks noChangeArrowheads="1"/>
          </p:cNvSpPr>
          <p:nvPr/>
        </p:nvSpPr>
        <p:spPr bwMode="auto">
          <a:xfrm>
            <a:off x="44196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cur=20;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8"/>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1" name="TextBox 19"/>
          <p:cNvSpPr txBox="1">
            <a:spLocks noChangeArrowheads="1"/>
          </p:cNvSpPr>
          <p:nvPr/>
        </p:nvSpPr>
        <p:spPr bwMode="auto">
          <a:xfrm>
            <a:off x="74676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2" name="TextBox 20"/>
          <p:cNvSpPr txBox="1">
            <a:spLocks noChangeArrowheads="1"/>
          </p:cNvSpPr>
          <p:nvPr/>
        </p:nvSpPr>
        <p:spPr bwMode="auto">
          <a:xfrm>
            <a:off x="81534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43" name="TextBox 21"/>
          <p:cNvSpPr txBox="1">
            <a:spLocks noChangeArrowheads="1"/>
          </p:cNvSpPr>
          <p:nvPr/>
        </p:nvSpPr>
        <p:spPr bwMode="auto">
          <a:xfrm>
            <a:off x="74676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cxnSp>
        <p:nvCxnSpPr>
          <p:cNvPr id="24" name="Straight Connector 23"/>
          <p:cNvCxnSpPr/>
          <p:nvPr/>
        </p:nvCxnSpPr>
        <p:spPr>
          <a:xfrm rot="16200000" flipH="1">
            <a:off x="73898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39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7239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8" name="TextBox 27"/>
          <p:cNvSpPr txBox="1">
            <a:spLocks noChangeArrowheads="1"/>
          </p:cNvSpPr>
          <p:nvPr/>
        </p:nvSpPr>
        <p:spPr bwMode="auto">
          <a:xfrm>
            <a:off x="7467600" y="3406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9" name="TextBox 28"/>
          <p:cNvSpPr txBox="1">
            <a:spLocks noChangeArrowheads="1"/>
          </p:cNvSpPr>
          <p:nvPr/>
        </p:nvSpPr>
        <p:spPr bwMode="auto">
          <a:xfrm>
            <a:off x="8153400" y="3409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0" name="TextBox 29"/>
          <p:cNvSpPr txBox="1">
            <a:spLocks noChangeArrowheads="1"/>
          </p:cNvSpPr>
          <p:nvPr/>
        </p:nvSpPr>
        <p:spPr bwMode="auto">
          <a:xfrm>
            <a:off x="74676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1" name="TextBox 30"/>
          <p:cNvSpPr txBox="1">
            <a:spLocks noChangeArrowheads="1"/>
          </p:cNvSpPr>
          <p:nvPr/>
        </p:nvSpPr>
        <p:spPr bwMode="auto">
          <a:xfrm>
            <a:off x="81534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2" name="Straight Connector 31"/>
          <p:cNvCxnSpPr/>
          <p:nvPr/>
        </p:nvCxnSpPr>
        <p:spPr>
          <a:xfrm rot="16200000" flipH="1">
            <a:off x="7389813" y="31988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56" name="TextBox 35"/>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57" name="TextBox 36"/>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8" name="TextBox 37"/>
          <p:cNvSpPr txBox="1">
            <a:spLocks noChangeArrowheads="1"/>
          </p:cNvSpPr>
          <p:nvPr/>
        </p:nvSpPr>
        <p:spPr bwMode="auto">
          <a:xfrm>
            <a:off x="74676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9" name="TextBox 38"/>
          <p:cNvSpPr txBox="1">
            <a:spLocks noChangeArrowheads="1"/>
          </p:cNvSpPr>
          <p:nvPr/>
        </p:nvSpPr>
        <p:spPr bwMode="auto">
          <a:xfrm>
            <a:off x="80772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389813" y="839788"/>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61" name="TextBox 40"/>
          <p:cNvSpPr txBox="1">
            <a:spLocks noChangeArrowheads="1"/>
          </p:cNvSpPr>
          <p:nvPr/>
        </p:nvSpPr>
        <p:spPr bwMode="auto">
          <a:xfrm>
            <a:off x="74676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2" name="TextBox 41"/>
          <p:cNvSpPr txBox="1">
            <a:spLocks noChangeArrowheads="1"/>
          </p:cNvSpPr>
          <p:nvPr/>
        </p:nvSpPr>
        <p:spPr bwMode="auto">
          <a:xfrm>
            <a:off x="81534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3" name="TextBox 42"/>
          <p:cNvSpPr txBox="1">
            <a:spLocks noChangeArrowheads="1"/>
          </p:cNvSpPr>
          <p:nvPr/>
        </p:nvSpPr>
        <p:spPr bwMode="auto">
          <a:xfrm>
            <a:off x="74676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4" name="TextBox 43"/>
          <p:cNvSpPr txBox="1">
            <a:spLocks noChangeArrowheads="1"/>
          </p:cNvSpPr>
          <p:nvPr/>
        </p:nvSpPr>
        <p:spPr bwMode="auto">
          <a:xfrm>
            <a:off x="81534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5" name="TextBox 44"/>
          <p:cNvSpPr txBox="1">
            <a:spLocks noChangeArrowheads="1"/>
          </p:cNvSpPr>
          <p:nvPr/>
        </p:nvSpPr>
        <p:spPr bwMode="auto">
          <a:xfrm>
            <a:off x="8153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extLst>
      <p:ext uri="{BB962C8B-B14F-4D97-AF65-F5344CB8AC3E}">
        <p14:creationId xmlns:p14="http://schemas.microsoft.com/office/powerpoint/2010/main" val="2274468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9. </a:t>
            </a: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a:t>
            </a:r>
            <a:r>
              <a:rPr lang="en-US" sz="2800" u="sng" dirty="0" smtClean="0">
                <a:latin typeface="Times New Roman" pitchFamily="18" charset="0"/>
                <a:cs typeface="Times New Roman" pitchFamily="18" charset="0"/>
              </a:rPr>
              <a:t>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cur=10;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2460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703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1084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65" name="TextBox 19"/>
          <p:cNvSpPr txBox="1">
            <a:spLocks noChangeArrowheads="1"/>
          </p:cNvSpPr>
          <p:nvPr/>
        </p:nvSpPr>
        <p:spPr bwMode="auto">
          <a:xfrm>
            <a:off x="7467600" y="1063625"/>
            <a:ext cx="533400" cy="401638"/>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66" name="TextBox 20"/>
          <p:cNvSpPr txBox="1">
            <a:spLocks noChangeArrowheads="1"/>
          </p:cNvSpPr>
          <p:nvPr/>
        </p:nvSpPr>
        <p:spPr bwMode="auto">
          <a:xfrm>
            <a:off x="8153400" y="1066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7767"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7768" name="TextBox 22"/>
          <p:cNvSpPr txBox="1">
            <a:spLocks noChangeArrowheads="1"/>
          </p:cNvSpPr>
          <p:nvPr/>
        </p:nvSpPr>
        <p:spPr bwMode="auto">
          <a:xfrm>
            <a:off x="81534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4" name="Straight Connector 23"/>
          <p:cNvCxnSpPr/>
          <p:nvPr/>
        </p:nvCxnSpPr>
        <p:spPr>
          <a:xfrm rot="16200000" flipH="1">
            <a:off x="7389813" y="85566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9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3" name="TextBox 15"/>
          <p:cNvSpPr txBox="1">
            <a:spLocks noChangeArrowheads="1"/>
          </p:cNvSpPr>
          <p:nvPr/>
        </p:nvSpPr>
        <p:spPr bwMode="auto">
          <a:xfrm>
            <a:off x="7467600" y="3787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74" name="TextBox 26"/>
          <p:cNvSpPr txBox="1">
            <a:spLocks noChangeArrowheads="1"/>
          </p:cNvSpPr>
          <p:nvPr/>
        </p:nvSpPr>
        <p:spPr bwMode="auto">
          <a:xfrm>
            <a:off x="8153400" y="3790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8" name="Straight Connector 27"/>
          <p:cNvCxnSpPr/>
          <p:nvPr/>
        </p:nvCxnSpPr>
        <p:spPr>
          <a:xfrm rot="16200000" flipH="1">
            <a:off x="7391400"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9" name="TextBox 31"/>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80" name="TextBox 32"/>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4" name="Straight Connector 33"/>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53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12.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13.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14.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89" name="TextBox 6"/>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0" name="TextBox 7"/>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9" name="Straight Connector 8"/>
          <p:cNvCxnSpPr/>
          <p:nvPr/>
        </p:nvCxnSpPr>
        <p:spPr>
          <a:xfrm rot="16200000" flipH="1">
            <a:off x="7391400"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39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7239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95" name="TextBox 12"/>
          <p:cNvSpPr txBox="1">
            <a:spLocks noChangeArrowheads="1"/>
          </p:cNvSpPr>
          <p:nvPr/>
        </p:nvSpPr>
        <p:spPr bwMode="auto">
          <a:xfrm>
            <a:off x="74676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6" name="TextBox 13"/>
          <p:cNvSpPr txBox="1">
            <a:spLocks noChangeArrowheads="1"/>
          </p:cNvSpPr>
          <p:nvPr/>
        </p:nvSpPr>
        <p:spPr bwMode="auto">
          <a:xfrm>
            <a:off x="8153400" y="3259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15" name="Straight Connector 14"/>
          <p:cNvCxnSpPr/>
          <p:nvPr/>
        </p:nvCxnSpPr>
        <p:spPr>
          <a:xfrm rot="16200000" flipH="1">
            <a:off x="7391400"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1" name="TextBox 18"/>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802" name="TextBox 19"/>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1" name="Straight Connector 20"/>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4"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5" name="TextBox 22"/>
          <p:cNvSpPr txBox="1">
            <a:spLocks noChangeArrowheads="1"/>
          </p:cNvSpPr>
          <p:nvPr/>
        </p:nvSpPr>
        <p:spPr bwMode="auto">
          <a:xfrm>
            <a:off x="8153400" y="68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
        <p:nvSpPr>
          <p:cNvPr id="118806" name="TextBox 23"/>
          <p:cNvSpPr txBox="1">
            <a:spLocks noChangeArrowheads="1"/>
          </p:cNvSpPr>
          <p:nvPr/>
        </p:nvSpPr>
        <p:spPr bwMode="auto">
          <a:xfrm>
            <a:off x="7467600" y="29495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7" name="TextBox 24"/>
          <p:cNvSpPr txBox="1">
            <a:spLocks noChangeArrowheads="1"/>
          </p:cNvSpPr>
          <p:nvPr/>
        </p:nvSpPr>
        <p:spPr bwMode="auto">
          <a:xfrm>
            <a:off x="8153400" y="2952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Tree>
    <p:extLst>
      <p:ext uri="{BB962C8B-B14F-4D97-AF65-F5344CB8AC3E}">
        <p14:creationId xmlns:p14="http://schemas.microsoft.com/office/powerpoint/2010/main" val="32214678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15.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empty, stop;</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elements printed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are: 5, 30, 20, 40, 10 </a:t>
            </a:r>
            <a:endParaRPr lang="en-US" sz="2800" dirty="0">
              <a:latin typeface="Times New Roman" pitchFamily="18" charset="0"/>
              <a:cs typeface="Times New Roman" pitchFamily="18" charset="0"/>
            </a:endParaRPr>
          </a:p>
        </p:txBody>
      </p:sp>
      <p:sp>
        <p:nvSpPr>
          <p:cNvPr id="4" name="Rectangle 3"/>
          <p:cNvSpPr/>
          <p:nvPr/>
        </p:nvSpPr>
        <p:spPr>
          <a:xfrm>
            <a:off x="7239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391400"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2660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rtlCol="0">
            <a:normAutofit fontScale="47500" lnSpcReduction="20000"/>
          </a:bodyPr>
          <a:lstStyle/>
          <a:p>
            <a:pPr fontAlgn="auto">
              <a:spcAft>
                <a:spcPts val="0"/>
              </a:spcAft>
              <a:buFont typeface="Arial" pitchFamily="34" charset="0"/>
              <a:buNone/>
              <a:defRPr/>
            </a:pPr>
            <a:r>
              <a:rPr lang="en-US" sz="5900" u="sng" dirty="0" smtClean="0">
                <a:latin typeface="Times New Roman" pitchFamily="18" charset="0"/>
                <a:cs typeface="Times New Roman" pitchFamily="18" charset="0"/>
              </a:rPr>
              <a:t>Binary search tree(BST)</a:t>
            </a:r>
          </a:p>
          <a:p>
            <a:pPr fontAlgn="auto">
              <a:spcAft>
                <a:spcPts val="0"/>
              </a:spcAft>
              <a:buFont typeface="Arial" pitchFamily="34" charset="0"/>
              <a:buChar char="•"/>
              <a:defRPr/>
            </a:pPr>
            <a:r>
              <a:rPr lang="en-US" sz="5900" dirty="0" smtClean="0">
                <a:latin typeface="Times New Roman" pitchFamily="18" charset="0"/>
                <a:cs typeface="Times New Roman" pitchFamily="18" charset="0"/>
              </a:rPr>
              <a:t>Is a special case of binary tree in which for any node, say A, elements in the left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less than info of A and elements in right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greater than or equal to info of A.</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r>
              <a:rPr lang="en-US" sz="5900" dirty="0" smtClean="0">
                <a:latin typeface="Times New Roman" pitchFamily="18" charset="0"/>
                <a:cs typeface="Times New Roman" pitchFamily="18" charset="0"/>
              </a:rPr>
              <a:t>Here for any node, elements to its left are less than its info and elements to its right are either greater than or equal to its info.</a:t>
            </a:r>
          </a:p>
          <a:p>
            <a:pPr fontAlgn="auto">
              <a:spcAft>
                <a:spcPts val="0"/>
              </a:spcAft>
              <a:buFont typeface="Arial" pitchFamily="34" charset="0"/>
              <a:buChar char="•"/>
              <a:defRPr/>
            </a:pPr>
            <a:r>
              <a:rPr lang="en-US" sz="5900" dirty="0" err="1" smtClean="0">
                <a:latin typeface="Times New Roman" pitchFamily="18" charset="0"/>
                <a:cs typeface="Times New Roman" pitchFamily="18" charset="0"/>
              </a:rPr>
              <a:t>Inorder</a:t>
            </a:r>
            <a:r>
              <a:rPr lang="en-US" sz="5900" dirty="0" smtClean="0">
                <a:latin typeface="Times New Roman" pitchFamily="18" charset="0"/>
                <a:cs typeface="Times New Roman" pitchFamily="18" charset="0"/>
              </a:rPr>
              <a:t> traversal of BST results in ascending order of elements	</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1752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1" name="TextBox 4"/>
          <p:cNvSpPr txBox="1">
            <a:spLocks noChangeArrowheads="1"/>
          </p:cNvSpPr>
          <p:nvPr/>
        </p:nvSpPr>
        <p:spPr bwMode="auto">
          <a:xfrm>
            <a:off x="1828800" y="2057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3" name="TextBox 6"/>
          <p:cNvSpPr txBox="1">
            <a:spLocks noChangeArrowheads="1"/>
          </p:cNvSpPr>
          <p:nvPr/>
        </p:nvSpPr>
        <p:spPr bwMode="auto">
          <a:xfrm>
            <a:off x="1219200" y="28194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5" name="TextBox 8"/>
          <p:cNvSpPr txBox="1">
            <a:spLocks noChangeArrowheads="1"/>
          </p:cNvSpPr>
          <p:nvPr/>
        </p:nvSpPr>
        <p:spPr bwMode="auto">
          <a:xfrm>
            <a:off x="2590800" y="28194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7" name="TextBox 10"/>
          <p:cNvSpPr txBox="1">
            <a:spLocks noChangeArrowheads="1"/>
          </p:cNvSpPr>
          <p:nvPr/>
        </p:nvSpPr>
        <p:spPr bwMode="auto">
          <a:xfrm>
            <a:off x="762000" y="35814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9" name="TextBox 12"/>
          <p:cNvSpPr txBox="1">
            <a:spLocks noChangeArrowheads="1"/>
          </p:cNvSpPr>
          <p:nvPr/>
        </p:nvSpPr>
        <p:spPr bwMode="auto">
          <a:xfrm>
            <a:off x="1676400" y="35814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2322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2438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3253" idx="2"/>
            <a:endCxn id="12" idx="1"/>
          </p:cNvCxnSpPr>
          <p:nvPr/>
        </p:nvCxnSpPr>
        <p:spPr>
          <a:xfrm rot="16200000" flipH="1">
            <a:off x="1339056" y="3298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3162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265" name="TextBox 18"/>
          <p:cNvSpPr txBox="1">
            <a:spLocks noChangeArrowheads="1"/>
          </p:cNvSpPr>
          <p:nvPr/>
        </p:nvSpPr>
        <p:spPr bwMode="auto">
          <a:xfrm>
            <a:off x="2362200" y="36576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3516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67" name="TextBox 20"/>
          <p:cNvSpPr txBox="1">
            <a:spLocks noChangeArrowheads="1"/>
          </p:cNvSpPr>
          <p:nvPr/>
        </p:nvSpPr>
        <p:spPr bwMode="auto">
          <a:xfrm>
            <a:off x="3276600" y="35925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3290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3238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Operations performed on BST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Insertion.</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Search.</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Deletion.</a:t>
            </a:r>
          </a:p>
          <a:p>
            <a:pPr marL="514350" indent="-514350" fontAlgn="auto">
              <a:spcAft>
                <a:spcPts val="0"/>
              </a:spcAft>
              <a:buFont typeface="Arial" pitchFamily="34" charset="0"/>
              <a:buNone/>
              <a:defRPr/>
            </a:pPr>
            <a:r>
              <a:rPr lang="en-US" sz="2800" u="sng" dirty="0" smtClean="0">
                <a:latin typeface="Times New Roman" pitchFamily="18" charset="0"/>
                <a:cs typeface="Times New Roman" pitchFamily="18" charset="0"/>
              </a:rPr>
              <a:t>Insertion</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Initially item to be inserted is compared with the root item.</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If item is lesser than the root item, move to left or else move to the right of root node.</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This process is repeated until the correct position id found.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a:spLocks noGrp="1"/>
          </p:cNvSpPr>
          <p:nvPr>
            <p:ph idx="1"/>
          </p:nvPr>
        </p:nvSpPr>
        <p:spPr>
          <a:xfrm>
            <a:off x="152400" y="228600"/>
            <a:ext cx="8839200" cy="64008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To insert item 13 to above BST</a:t>
            </a:r>
          </a:p>
          <a:p>
            <a:r>
              <a:rPr lang="en-US" sz="2800" smtClean="0">
                <a:latin typeface="Times New Roman" pitchFamily="18" charset="0"/>
                <a:cs typeface="Times New Roman" pitchFamily="18" charset="0"/>
              </a:rPr>
              <a:t>Compare with the root item. 13&gt; 10, hence move to right and reach 15.</a:t>
            </a:r>
          </a:p>
          <a:p>
            <a:r>
              <a:rPr lang="en-US" sz="2800" smtClean="0">
                <a:latin typeface="Times New Roman" pitchFamily="18" charset="0"/>
                <a:cs typeface="Times New Roman" pitchFamily="18" charset="0"/>
              </a:rPr>
              <a:t>Now 13&lt;15, So go to left and reach 12.</a:t>
            </a:r>
          </a:p>
          <a:p>
            <a:r>
              <a:rPr lang="en-US" sz="2800" smtClean="0">
                <a:latin typeface="Times New Roman" pitchFamily="18" charset="0"/>
                <a:cs typeface="Times New Roman" pitchFamily="18" charset="0"/>
              </a:rPr>
              <a:t>13&gt;12, hence move right. </a:t>
            </a:r>
          </a:p>
          <a:p>
            <a:r>
              <a:rPr lang="en-US" sz="2800" smtClean="0">
                <a:latin typeface="Times New Roman" pitchFamily="18" charset="0"/>
                <a:cs typeface="Times New Roman" pitchFamily="18" charset="0"/>
              </a:rPr>
              <a:t>Now the correct position is found and hence insert the new node to the right of 12.</a:t>
            </a:r>
          </a:p>
        </p:txBody>
      </p:sp>
      <p:sp>
        <p:nvSpPr>
          <p:cNvPr id="4" name="Oval 3"/>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99" name="TextBox 4"/>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1" name="TextBox 6"/>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3" name="TextBox 8"/>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5" name="TextBox 10"/>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7" name="TextBox 12"/>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301" idx="2"/>
            <a:endCxn id="12"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13" name="TextBox 18"/>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5" name="TextBox 20"/>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1722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9" name="TextBox 24"/>
          <p:cNvSpPr txBox="1">
            <a:spLocks noChangeArrowheads="1"/>
          </p:cNvSpPr>
          <p:nvPr/>
        </p:nvSpPr>
        <p:spPr bwMode="auto">
          <a:xfrm>
            <a:off x="62484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26" name="Oval 25"/>
          <p:cNvSpPr/>
          <p:nvPr/>
        </p:nvSpPr>
        <p:spPr>
          <a:xfrm>
            <a:off x="54864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1" name="TextBox 26"/>
          <p:cNvSpPr txBox="1">
            <a:spLocks noChangeArrowheads="1"/>
          </p:cNvSpPr>
          <p:nvPr/>
        </p:nvSpPr>
        <p:spPr bwMode="auto">
          <a:xfrm>
            <a:off x="56388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28" name="Oval 27"/>
          <p:cNvSpPr/>
          <p:nvPr/>
        </p:nvSpPr>
        <p:spPr>
          <a:xfrm>
            <a:off x="6934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3" name="TextBox 28"/>
          <p:cNvSpPr txBox="1">
            <a:spLocks noChangeArrowheads="1"/>
          </p:cNvSpPr>
          <p:nvPr/>
        </p:nvSpPr>
        <p:spPr bwMode="auto">
          <a:xfrm>
            <a:off x="70104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0" name="Oval 29"/>
          <p:cNvSpPr/>
          <p:nvPr/>
        </p:nvSpPr>
        <p:spPr>
          <a:xfrm>
            <a:off x="5029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5" name="TextBox 30"/>
          <p:cNvSpPr txBox="1">
            <a:spLocks noChangeArrowheads="1"/>
          </p:cNvSpPr>
          <p:nvPr/>
        </p:nvSpPr>
        <p:spPr bwMode="auto">
          <a:xfrm>
            <a:off x="51816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2" name="Oval 31"/>
          <p:cNvSpPr/>
          <p:nvPr/>
        </p:nvSpPr>
        <p:spPr>
          <a:xfrm>
            <a:off x="5943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7" name="TextBox 32"/>
          <p:cNvSpPr txBox="1">
            <a:spLocks noChangeArrowheads="1"/>
          </p:cNvSpPr>
          <p:nvPr/>
        </p:nvSpPr>
        <p:spPr bwMode="auto">
          <a:xfrm>
            <a:off x="60960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4" name="Straight Connector 33"/>
          <p:cNvCxnSpPr>
            <a:stCxn id="24" idx="3"/>
            <a:endCxn id="26" idx="0"/>
          </p:cNvCxnSpPr>
          <p:nvPr/>
        </p:nvCxnSpPr>
        <p:spPr>
          <a:xfrm rot="5400000">
            <a:off x="58404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65532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5321" idx="2"/>
            <a:endCxn id="32" idx="1"/>
          </p:cNvCxnSpPr>
          <p:nvPr/>
        </p:nvCxnSpPr>
        <p:spPr>
          <a:xfrm rot="16200000" flipH="1">
            <a:off x="57586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52959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6294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33" name="TextBox 38"/>
          <p:cNvSpPr txBox="1">
            <a:spLocks noChangeArrowheads="1"/>
          </p:cNvSpPr>
          <p:nvPr/>
        </p:nvSpPr>
        <p:spPr bwMode="auto">
          <a:xfrm>
            <a:off x="67818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0" name="Oval 39"/>
          <p:cNvSpPr/>
          <p:nvPr/>
        </p:nvSpPr>
        <p:spPr>
          <a:xfrm>
            <a:off x="75438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5" name="TextBox 40"/>
          <p:cNvSpPr txBox="1">
            <a:spLocks noChangeArrowheads="1"/>
          </p:cNvSpPr>
          <p:nvPr/>
        </p:nvSpPr>
        <p:spPr bwMode="auto">
          <a:xfrm>
            <a:off x="76962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2" name="Straight Connector 41"/>
          <p:cNvCxnSpPr>
            <a:endCxn id="40" idx="1"/>
          </p:cNvCxnSpPr>
          <p:nvPr/>
        </p:nvCxnSpPr>
        <p:spPr>
          <a:xfrm rot="16200000" flipH="1">
            <a:off x="73390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68961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2390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9" name="TextBox 44"/>
          <p:cNvSpPr txBox="1">
            <a:spLocks noChangeArrowheads="1"/>
          </p:cNvSpPr>
          <p:nvPr/>
        </p:nvSpPr>
        <p:spPr bwMode="auto">
          <a:xfrm>
            <a:off x="7391400" y="2743200"/>
            <a:ext cx="457200" cy="369888"/>
          </a:xfrm>
          <a:prstGeom prst="rect">
            <a:avLst/>
          </a:prstGeom>
          <a:noFill/>
          <a:ln w="9525">
            <a:noFill/>
            <a:miter lim="800000"/>
            <a:headEnd/>
            <a:tailEnd/>
          </a:ln>
        </p:spPr>
        <p:txBody>
          <a:bodyPr>
            <a:spAutoFit/>
          </a:bodyPr>
          <a:lstStyle/>
          <a:p>
            <a:r>
              <a:rPr lang="en-US">
                <a:latin typeface="Calibri" pitchFamily="34" charset="0"/>
              </a:rPr>
              <a:t>13 </a:t>
            </a:r>
          </a:p>
        </p:txBody>
      </p:sp>
      <p:cxnSp>
        <p:nvCxnSpPr>
          <p:cNvPr id="46" name="Straight Connector 45"/>
          <p:cNvCxnSpPr>
            <a:endCxn id="44" idx="1"/>
          </p:cNvCxnSpPr>
          <p:nvPr/>
        </p:nvCxnSpPr>
        <p:spPr>
          <a:xfrm rot="16200000" flipH="1">
            <a:off x="7054056" y="2459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ight Arrow 4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fontScale="32500" lnSpcReduction="2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8600" dirty="0" smtClean="0">
                <a:latin typeface="Times New Roman" pitchFamily="18" charset="0"/>
                <a:cs typeface="Times New Roman" pitchFamily="18" charset="0"/>
              </a:rPr>
              <a:t>To insert 8 into the above tree				</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Compare with root item. 8&lt;10, hence move left and reach 7.</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Now 8&gt;7. So move right and reach 9.</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8&lt;9. Move left and the correct position is obtained.</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Insert 8 to the left of 9.</a:t>
            </a:r>
            <a:r>
              <a:rPr lang="en-US" sz="7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8" name="Oval 27"/>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TextBox 28"/>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30" name="Oval 29"/>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5" name="TextBox 30"/>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32" name="Oval 31"/>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7" name="TextBox 32"/>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4" name="Oval 33"/>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9" name="TextBox 34"/>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6" name="Oval 35"/>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1" name="TextBox 36"/>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8" name="Straight Connector 37"/>
          <p:cNvCxnSpPr>
            <a:stCxn id="28" idx="3"/>
            <a:endCxn id="30"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6325" idx="2"/>
            <a:endCxn id="36"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37" name="TextBox 42"/>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4" name="Oval 43"/>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9" name="TextBox 44"/>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6" name="Straight Connector 45"/>
          <p:cNvCxnSpPr>
            <a:endCxn id="44"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6294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3" name="TextBox 48"/>
          <p:cNvSpPr txBox="1">
            <a:spLocks noChangeArrowheads="1"/>
          </p:cNvSpPr>
          <p:nvPr/>
        </p:nvSpPr>
        <p:spPr bwMode="auto">
          <a:xfrm>
            <a:off x="6705600" y="6096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50" name="Oval 49"/>
          <p:cNvSpPr/>
          <p:nvPr/>
        </p:nvSpPr>
        <p:spPr>
          <a:xfrm>
            <a:off x="5943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5" name="TextBox 50"/>
          <p:cNvSpPr txBox="1">
            <a:spLocks noChangeArrowheads="1"/>
          </p:cNvSpPr>
          <p:nvPr/>
        </p:nvSpPr>
        <p:spPr bwMode="auto">
          <a:xfrm>
            <a:off x="6096000" y="13716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52" name="Oval 51"/>
          <p:cNvSpPr/>
          <p:nvPr/>
        </p:nvSpPr>
        <p:spPr>
          <a:xfrm>
            <a:off x="7391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7" name="TextBox 52"/>
          <p:cNvSpPr txBox="1">
            <a:spLocks noChangeArrowheads="1"/>
          </p:cNvSpPr>
          <p:nvPr/>
        </p:nvSpPr>
        <p:spPr bwMode="auto">
          <a:xfrm>
            <a:off x="7467600" y="13716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54" name="Oval 53"/>
          <p:cNvSpPr/>
          <p:nvPr/>
        </p:nvSpPr>
        <p:spPr>
          <a:xfrm>
            <a:off x="54864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9" name="TextBox 54"/>
          <p:cNvSpPr txBox="1">
            <a:spLocks noChangeArrowheads="1"/>
          </p:cNvSpPr>
          <p:nvPr/>
        </p:nvSpPr>
        <p:spPr bwMode="auto">
          <a:xfrm>
            <a:off x="56388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56" name="Oval 55"/>
          <p:cNvSpPr/>
          <p:nvPr/>
        </p:nvSpPr>
        <p:spPr>
          <a:xfrm>
            <a:off x="64008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1" name="TextBox 56"/>
          <p:cNvSpPr txBox="1">
            <a:spLocks noChangeArrowheads="1"/>
          </p:cNvSpPr>
          <p:nvPr/>
        </p:nvSpPr>
        <p:spPr bwMode="auto">
          <a:xfrm>
            <a:off x="6553200" y="21336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58" name="Straight Connector 57"/>
          <p:cNvCxnSpPr>
            <a:stCxn id="48" idx="3"/>
            <a:endCxn id="50" idx="0"/>
          </p:cNvCxnSpPr>
          <p:nvPr/>
        </p:nvCxnSpPr>
        <p:spPr>
          <a:xfrm rot="5400000">
            <a:off x="62976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1"/>
          </p:cNvCxnSpPr>
          <p:nvPr/>
        </p:nvCxnSpPr>
        <p:spPr>
          <a:xfrm>
            <a:off x="70104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345" idx="2"/>
            <a:endCxn id="56" idx="1"/>
          </p:cNvCxnSpPr>
          <p:nvPr/>
        </p:nvCxnSpPr>
        <p:spPr>
          <a:xfrm rot="16200000" flipH="1">
            <a:off x="6215856" y="1850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4" idx="0"/>
          </p:cNvCxnSpPr>
          <p:nvPr/>
        </p:nvCxnSpPr>
        <p:spPr>
          <a:xfrm rot="5400000">
            <a:off x="57531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866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57" name="TextBox 62"/>
          <p:cNvSpPr txBox="1">
            <a:spLocks noChangeArrowheads="1"/>
          </p:cNvSpPr>
          <p:nvPr/>
        </p:nvSpPr>
        <p:spPr bwMode="auto">
          <a:xfrm>
            <a:off x="7239000" y="22098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64" name="Oval 63"/>
          <p:cNvSpPr/>
          <p:nvPr/>
        </p:nvSpPr>
        <p:spPr>
          <a:xfrm>
            <a:off x="80010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9" name="TextBox 64"/>
          <p:cNvSpPr txBox="1">
            <a:spLocks noChangeArrowheads="1"/>
          </p:cNvSpPr>
          <p:nvPr/>
        </p:nvSpPr>
        <p:spPr bwMode="auto">
          <a:xfrm>
            <a:off x="8153400" y="21447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66" name="Straight Connector 65"/>
          <p:cNvCxnSpPr>
            <a:endCxn id="64" idx="1"/>
          </p:cNvCxnSpPr>
          <p:nvPr/>
        </p:nvCxnSpPr>
        <p:spPr>
          <a:xfrm rot="16200000" flipH="1">
            <a:off x="77962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2" idx="0"/>
          </p:cNvCxnSpPr>
          <p:nvPr/>
        </p:nvCxnSpPr>
        <p:spPr>
          <a:xfrm rot="5400000">
            <a:off x="73533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6019800" y="2906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64" name="TextBox 69"/>
          <p:cNvSpPr txBox="1">
            <a:spLocks noChangeArrowheads="1"/>
          </p:cNvSpPr>
          <p:nvPr/>
        </p:nvSpPr>
        <p:spPr bwMode="auto">
          <a:xfrm>
            <a:off x="6172200" y="2982913"/>
            <a:ext cx="381000" cy="369887"/>
          </a:xfrm>
          <a:prstGeom prst="rect">
            <a:avLst/>
          </a:prstGeom>
          <a:noFill/>
          <a:ln w="9525">
            <a:noFill/>
            <a:miter lim="800000"/>
            <a:headEnd/>
            <a:tailEnd/>
          </a:ln>
        </p:spPr>
        <p:txBody>
          <a:bodyPr>
            <a:spAutoFit/>
          </a:bodyPr>
          <a:lstStyle/>
          <a:p>
            <a:r>
              <a:rPr lang="en-US">
                <a:latin typeface="Calibri" pitchFamily="34" charset="0"/>
              </a:rPr>
              <a:t>8 </a:t>
            </a:r>
          </a:p>
        </p:txBody>
      </p:sp>
      <p:cxnSp>
        <p:nvCxnSpPr>
          <p:cNvPr id="71" name="Straight Connector 70"/>
          <p:cNvCxnSpPr/>
          <p:nvPr/>
        </p:nvCxnSpPr>
        <p:spPr>
          <a:xfrm rot="5400000">
            <a:off x="6324600" y="26670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70000" lnSpcReduction="20000"/>
          </a:bodyPr>
          <a:lstStyle/>
          <a:p>
            <a:pPr fontAlgn="auto">
              <a:lnSpc>
                <a:spcPts val="1900"/>
              </a:lnSpc>
              <a:spcAft>
                <a:spcPts val="0"/>
              </a:spcAft>
              <a:buFont typeface="Arial" pitchFamily="34" charset="0"/>
              <a:buNone/>
              <a:defRPr/>
            </a:pPr>
            <a:r>
              <a:rPr lang="en-US" sz="2800" dirty="0" smtClean="0">
                <a:latin typeface="Times New Roman" pitchFamily="18" charset="0"/>
                <a:cs typeface="Times New Roman" pitchFamily="18" charset="0"/>
              </a:rPr>
              <a:t>/* program to insert an item into BST(duplicate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NODEPTR insert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item, NODEPTR 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NODEPTR temp, cur,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endParaRPr lang="en-US" sz="3000" dirty="0" smtClean="0">
              <a:latin typeface="Times New Roman" pitchFamily="18" charset="0"/>
              <a:cs typeface="Times New Roman" pitchFamily="18" charset="0"/>
            </a:endParaRP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temp=</a:t>
            </a:r>
            <a:r>
              <a:rPr lang="en-US" sz="3000" dirty="0" err="1" smtClean="0">
                <a:latin typeface="Times New Roman" pitchFamily="18" charset="0"/>
                <a:cs typeface="Times New Roman" pitchFamily="18" charset="0"/>
              </a:rPr>
              <a:t>getnode</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temp</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=item;</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templlink</a:t>
            </a:r>
            <a:r>
              <a:rPr lang="en-US" sz="3000" dirty="0" smtClean="0">
                <a:latin typeface="Times New Roman" pitchFamily="18" charset="0"/>
                <a:cs typeface="Times New Roman" pitchFamily="18" charset="0"/>
                <a:sym typeface="Wingdings" pitchFamily="2" charset="2"/>
              </a:rPr>
              <a:t>=</a:t>
            </a:r>
            <a:r>
              <a:rPr lang="en-US" sz="3000" dirty="0" err="1" smtClean="0">
                <a:latin typeface="Times New Roman" pitchFamily="18" charset="0"/>
                <a:cs typeface="Times New Roman" pitchFamily="18" charset="0"/>
                <a:sym typeface="Wingdings" pitchFamily="2" charset="2"/>
              </a:rPr>
              <a:t>temprlink</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endParaRPr lang="en-US" sz="3000" dirty="0" smtClean="0">
              <a:latin typeface="Times New Roman" pitchFamily="18" charset="0"/>
              <a:cs typeface="Times New Roman" pitchFamily="18" charset="0"/>
              <a:sym typeface="Wingdings" pitchFamily="2" charset="2"/>
            </a:endParaRP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if(root==NULL)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 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prev</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cur=root;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while(cur!=NULL)           /* traverse until correct position is found*/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=cur;</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if (item==</a:t>
            </a:r>
            <a:r>
              <a:rPr lang="en-US" sz="3000" dirty="0" err="1" smtClean="0">
                <a:latin typeface="Times New Roman" pitchFamily="18" charset="0"/>
                <a:cs typeface="Times New Roman" pitchFamily="18" charset="0"/>
              </a:rPr>
              <a:t>cur</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printf</a:t>
            </a:r>
            <a:r>
              <a:rPr lang="en-US" sz="3000" dirty="0" smtClean="0">
                <a:latin typeface="Times New Roman" pitchFamily="18" charset="0"/>
                <a:cs typeface="Times New Roman" pitchFamily="18" charset="0"/>
                <a:sym typeface="Wingdings" pitchFamily="2" charset="2"/>
              </a:rPr>
              <a: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freenode</a:t>
            </a:r>
            <a:r>
              <a:rPr lang="en-US" sz="3000" dirty="0" smtClean="0">
                <a:latin typeface="Times New Roman" pitchFamily="18" charset="0"/>
                <a:cs typeface="Times New Roman" pitchFamily="18" charset="0"/>
                <a:sym typeface="Wingdings" pitchFamily="2" charset="2"/>
              </a:rPr>
              <a:t>(temp);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 	</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else if(item&lt; cur</a:t>
            </a:r>
            <a:r>
              <a:rPr lang="en-US" sz="2800" smtClean="0">
                <a:latin typeface="Times New Roman" pitchFamily="18" charset="0"/>
                <a:cs typeface="Times New Roman" pitchFamily="18" charset="0"/>
                <a:sym typeface="Wingdings" pitchFamily="2" charset="2"/>
              </a:rPr>
              <a:t>info)		/*if item&lt; info of current 		 cur=curllink; 		   node, move left*/</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cur=currlink;		/*else move right*/	</a:t>
            </a:r>
          </a:p>
          <a:p>
            <a:pPr>
              <a:buFont typeface="Arial" charset="0"/>
              <a:buNone/>
            </a:pPr>
            <a:r>
              <a:rPr lang="en-US" sz="2800" smtClean="0">
                <a:latin typeface="Times New Roman" pitchFamily="18" charset="0"/>
                <a:cs typeface="Times New Roman" pitchFamily="18" charset="0"/>
                <a:sym typeface="Wingdings" pitchFamily="2" charset="2"/>
              </a:rPr>
              <a:t>}						/*end of while*/</a:t>
            </a:r>
          </a:p>
          <a:p>
            <a:pPr>
              <a:buFont typeface="Arial" charset="0"/>
              <a:buNone/>
            </a:pPr>
            <a:r>
              <a:rPr lang="en-US" sz="2800" smtClean="0">
                <a:latin typeface="Times New Roman" pitchFamily="18" charset="0"/>
                <a:cs typeface="Times New Roman" pitchFamily="18" charset="0"/>
                <a:sym typeface="Wingdings" pitchFamily="2" charset="2"/>
              </a:rPr>
              <a:t>if(item&lt; previnfo)		/*if item&lt; parent, insert prevllink=temp;		   new node to its left*/</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else					/*else insert to its right*/</a:t>
            </a:r>
          </a:p>
          <a:p>
            <a:pPr>
              <a:buFont typeface="Arial" charset="0"/>
              <a:buNone/>
            </a:pPr>
            <a:r>
              <a:rPr lang="en-US" sz="2800" smtClean="0">
                <a:latin typeface="Times New Roman" pitchFamily="18" charset="0"/>
                <a:cs typeface="Times New Roman" pitchFamily="18" charset="0"/>
                <a:sym typeface="Wingdings" pitchFamily="2" charset="2"/>
              </a:rPr>
              <a:t>	prevrlink=temp;</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rPr>
              <a:t>return root;</a:t>
            </a:r>
          </a:p>
          <a:p>
            <a:pPr>
              <a:buFont typeface="Arial" charset="0"/>
              <a:buNone/>
            </a:pPr>
            <a:r>
              <a:rPr lang="en-US" sz="2800" smtClean="0">
                <a:latin typeface="Times New Roman" pitchFamily="18" charset="0"/>
                <a:cs typeface="Times New Roman" pitchFamily="18" charset="0"/>
              </a:rPr>
              <a:t>}</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0" y="0"/>
            <a:ext cx="9144000" cy="6858000"/>
          </a:xfrm>
        </p:spPr>
        <p:txBody>
          <a:bodyPr/>
          <a:lstStyle/>
          <a:p>
            <a:pPr>
              <a:lnSpc>
                <a:spcPts val="2500"/>
              </a:lnSpc>
              <a:buFont typeface="Arial" charset="0"/>
              <a:buNone/>
            </a:pPr>
            <a:r>
              <a:rPr lang="en-US" sz="2800" u="sng" dirty="0" smtClean="0">
                <a:latin typeface="Times New Roman" pitchFamily="18" charset="0"/>
                <a:cs typeface="Times New Roman" pitchFamily="18" charset="0"/>
              </a:rPr>
              <a:t>Terminal node or leaf node:</a:t>
            </a:r>
          </a:p>
          <a:p>
            <a:pPr>
              <a:lnSpc>
                <a:spcPts val="2500"/>
              </a:lnSpc>
            </a:pPr>
            <a:r>
              <a:rPr lang="en-US" sz="2800" dirty="0" smtClean="0">
                <a:latin typeface="Times New Roman" pitchFamily="18" charset="0"/>
                <a:cs typeface="Times New Roman" pitchFamily="18" charset="0"/>
              </a:rPr>
              <a:t>All nodes in a tree with </a:t>
            </a:r>
            <a:r>
              <a:rPr lang="en-US" sz="2800" dirty="0" err="1" smtClean="0">
                <a:latin typeface="Times New Roman" pitchFamily="18" charset="0"/>
                <a:cs typeface="Times New Roman" pitchFamily="18" charset="0"/>
              </a:rPr>
              <a:t>outdegree</a:t>
            </a:r>
            <a:r>
              <a:rPr lang="en-US" sz="2800" dirty="0" smtClean="0">
                <a:latin typeface="Times New Roman" pitchFamily="18" charset="0"/>
                <a:cs typeface="Times New Roman" pitchFamily="18" charset="0"/>
              </a:rPr>
              <a:t> zero are called the terminal nodes, leaf nodes or external nodes of the tree.</a:t>
            </a:r>
          </a:p>
          <a:p>
            <a:pPr>
              <a:lnSpc>
                <a:spcPts val="2500"/>
              </a:lnSpc>
            </a:pPr>
            <a:r>
              <a:rPr lang="en-US" sz="2800" dirty="0" smtClean="0">
                <a:latin typeface="Times New Roman" pitchFamily="18" charset="0"/>
                <a:cs typeface="Times New Roman" pitchFamily="18" charset="0"/>
              </a:rPr>
              <a:t>All other nodes other than leaf nodes are called non leaf nodes or internal nodes of the tree.</a:t>
            </a:r>
          </a:p>
          <a:p>
            <a:pPr>
              <a:lnSpc>
                <a:spcPts val="2500"/>
              </a:lnSpc>
              <a:buFont typeface="Arial" charset="0"/>
              <a:buNone/>
            </a:pPr>
            <a:r>
              <a:rPr lang="en-US" sz="2800" dirty="0" smtClean="0">
                <a:latin typeface="Times New Roman" pitchFamily="18" charset="0"/>
                <a:cs typeface="Times New Roman" pitchFamily="18" charset="0"/>
              </a:rPr>
              <a:t>	In the previous tree, C, D and E are leaf nodes and A, B are non leaf nodes.</a:t>
            </a:r>
          </a:p>
          <a:p>
            <a:pPr>
              <a:lnSpc>
                <a:spcPts val="2500"/>
              </a:lnSpc>
              <a:buFont typeface="Arial" charset="0"/>
              <a:buNone/>
            </a:pPr>
            <a:r>
              <a:rPr lang="en-US" sz="2800" u="sng" dirty="0" smtClean="0">
                <a:latin typeface="Times New Roman" pitchFamily="18" charset="0"/>
                <a:cs typeface="Times New Roman" pitchFamily="18" charset="0"/>
              </a:rPr>
              <a:t>Levels of a tree:</a:t>
            </a:r>
          </a:p>
          <a:p>
            <a:pPr>
              <a:lnSpc>
                <a:spcPts val="2500"/>
              </a:lnSpc>
            </a:pPr>
            <a:r>
              <a:rPr lang="en-US" sz="2800" dirty="0" smtClean="0">
                <a:latin typeface="Times New Roman" pitchFamily="18" charset="0"/>
                <a:cs typeface="Times New Roman" pitchFamily="18" charset="0"/>
              </a:rPr>
              <a:t>Level of a node is the number of edges in the path from root node.</a:t>
            </a:r>
          </a:p>
          <a:p>
            <a:pPr>
              <a:lnSpc>
                <a:spcPts val="2500"/>
              </a:lnSpc>
              <a:buFont typeface="Arial" charset="0"/>
              <a:buNone/>
            </a:pPr>
            <a:r>
              <a:rPr lang="en-US" sz="2800" dirty="0" smtClean="0">
                <a:latin typeface="Times New Roman" pitchFamily="18" charset="0"/>
                <a:cs typeface="Times New Roman" pitchFamily="18" charset="0"/>
              </a:rPr>
              <a:t>	Level of A is 0.</a:t>
            </a:r>
          </a:p>
          <a:p>
            <a:pPr>
              <a:lnSpc>
                <a:spcPts val="2500"/>
              </a:lnSpc>
              <a:buFont typeface="Arial" charset="0"/>
              <a:buNone/>
            </a:pPr>
            <a:r>
              <a:rPr lang="en-US" sz="2800" dirty="0" smtClean="0">
                <a:latin typeface="Times New Roman" pitchFamily="18" charset="0"/>
                <a:cs typeface="Times New Roman" pitchFamily="18" charset="0"/>
              </a:rPr>
              <a:t>	Level of B and E is 1.</a:t>
            </a:r>
          </a:p>
          <a:p>
            <a:pPr>
              <a:lnSpc>
                <a:spcPts val="2500"/>
              </a:lnSpc>
              <a:buFont typeface="Arial" charset="0"/>
              <a:buNone/>
            </a:pPr>
            <a:r>
              <a:rPr lang="en-US" sz="2800" dirty="0" smtClean="0">
                <a:latin typeface="Times New Roman" pitchFamily="18" charset="0"/>
                <a:cs typeface="Times New Roman" pitchFamily="18" charset="0"/>
              </a:rPr>
              <a:t>	Level of C and D is 2.</a:t>
            </a:r>
          </a:p>
          <a:p>
            <a:pPr>
              <a:lnSpc>
                <a:spcPts val="2500"/>
              </a:lnSpc>
              <a:buFont typeface="Arial" charset="0"/>
              <a:buNone/>
            </a:pPr>
            <a:r>
              <a:rPr lang="en-US" sz="2800" u="sng" dirty="0" smtClean="0">
                <a:latin typeface="Times New Roman" pitchFamily="18" charset="0"/>
                <a:cs typeface="Times New Roman" pitchFamily="18" charset="0"/>
              </a:rPr>
              <a:t>Height of a tree:</a:t>
            </a:r>
          </a:p>
          <a:p>
            <a:pPr>
              <a:lnSpc>
                <a:spcPts val="2500"/>
              </a:lnSpc>
            </a:pPr>
            <a:r>
              <a:rPr lang="en-US" sz="2800" dirty="0" smtClean="0">
                <a:latin typeface="Times New Roman" pitchFamily="18" charset="0"/>
                <a:cs typeface="Times New Roman" pitchFamily="18" charset="0"/>
              </a:rPr>
              <a:t>Height of a tree is one more than the maximum level in the tree.    </a:t>
            </a:r>
          </a:p>
          <a:p>
            <a:pPr>
              <a:lnSpc>
                <a:spcPts val="2500"/>
              </a:lnSpc>
              <a:buFont typeface="Arial" charset="0"/>
              <a:buNone/>
            </a:pPr>
            <a:r>
              <a:rPr lang="en-US" sz="2800" dirty="0" smtClean="0">
                <a:latin typeface="Times New Roman" pitchFamily="18" charset="0"/>
                <a:cs typeface="Times New Roman" pitchFamily="18" charset="0"/>
              </a:rPr>
              <a:t>	 In the previous tree , maximum level is 2 and height is 3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Searching for an item in BST:</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Searching is similar to insertion when it comes to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and compare the item to be searched with the nodes. Hence there are 3 cases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is equal to info of node: search is successful.</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less than the info of node: move to the left of node and continue the process.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greater than the info of node: move to the right of node and continue the process.</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The above process is repeated until the search is successful or item not found.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/*program for search in BST*/</a:t>
            </a:r>
          </a:p>
          <a:p>
            <a:pPr>
              <a:buFont typeface="Arial" charset="0"/>
              <a:buNone/>
            </a:pPr>
            <a:r>
              <a:rPr lang="en-US" sz="2800" smtClean="0">
                <a:latin typeface="Times New Roman" pitchFamily="18" charset="0"/>
                <a:cs typeface="Times New Roman" pitchFamily="18" charset="0"/>
              </a:rPr>
              <a:t>Main()</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int item=50, flag=0;</a:t>
            </a:r>
          </a:p>
          <a:p>
            <a:pPr>
              <a:buFont typeface="Arial" charset="0"/>
              <a:buNone/>
            </a:pPr>
            <a:r>
              <a:rPr lang="en-US" sz="2800" smtClean="0">
                <a:latin typeface="Times New Roman" pitchFamily="18" charset="0"/>
                <a:cs typeface="Times New Roman" pitchFamily="18" charset="0"/>
              </a:rPr>
              <a:t>	search(item, root, &amp;flag);</a:t>
            </a:r>
          </a:p>
          <a:p>
            <a:pPr>
              <a:buFont typeface="Arial" charset="0"/>
              <a:buNone/>
            </a:pPr>
            <a:r>
              <a:rPr lang="en-US" sz="2800" smtClean="0">
                <a:latin typeface="Times New Roman" pitchFamily="18" charset="0"/>
                <a:cs typeface="Times New Roman" pitchFamily="18" charset="0"/>
              </a:rPr>
              <a:t>	if(flag==1)</a:t>
            </a:r>
          </a:p>
          <a:p>
            <a:pPr>
              <a:buFont typeface="Arial" charset="0"/>
              <a:buNone/>
            </a:pPr>
            <a:r>
              <a:rPr lang="en-US" sz="2800" smtClean="0">
                <a:latin typeface="Times New Roman" pitchFamily="18" charset="0"/>
                <a:cs typeface="Times New Roman" pitchFamily="18" charset="0"/>
              </a:rPr>
              <a:t>		printf(“search successful”);</a:t>
            </a:r>
          </a:p>
          <a:p>
            <a:pPr>
              <a:buFont typeface="Arial" charset="0"/>
              <a:buNone/>
            </a:pPr>
            <a:r>
              <a:rPr lang="en-US" sz="2800" smtClean="0">
                <a:latin typeface="Times New Roman" pitchFamily="18" charset="0"/>
                <a:cs typeface="Times New Roman" pitchFamily="18" charset="0"/>
              </a:rPr>
              <a:t>	else</a:t>
            </a:r>
          </a:p>
          <a:p>
            <a:pPr>
              <a:buFont typeface="Arial" charset="0"/>
              <a:buNone/>
            </a:pPr>
            <a:r>
              <a:rPr lang="en-US" sz="2800" smtClean="0">
                <a:latin typeface="Times New Roman" pitchFamily="18" charset="0"/>
                <a:cs typeface="Times New Roman" pitchFamily="18" charset="0"/>
              </a:rPr>
              <a:t>		printf(“search is unsuccessful”);</a:t>
            </a:r>
          </a:p>
          <a:p>
            <a:pPr>
              <a:buFont typeface="Arial" charset="0"/>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1"/>
          </p:nvPr>
        </p:nvSpPr>
        <p:spPr>
          <a:xfrm>
            <a:off x="152400" y="152400"/>
            <a:ext cx="8839200" cy="6705600"/>
          </a:xfrm>
        </p:spPr>
        <p:txBody>
          <a:bodyPr/>
          <a:lstStyle/>
          <a:p>
            <a:pPr>
              <a:lnSpc>
                <a:spcPts val="2000"/>
              </a:lnSpc>
              <a:buFont typeface="Arial" charset="0"/>
              <a:buNone/>
            </a:pPr>
            <a:r>
              <a:rPr lang="en-US" sz="2800" dirty="0" smtClean="0">
                <a:latin typeface="Times New Roman" pitchFamily="18" charset="0"/>
                <a:cs typeface="Times New Roman" pitchFamily="18" charset="0"/>
              </a:rPr>
              <a:t>Void search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a:lnSpc>
                <a:spcPts val="2000"/>
              </a:lnSpc>
              <a:buFont typeface="Arial" charset="0"/>
              <a:buNone/>
            </a:pPr>
            <a:r>
              <a:rPr lang="en-US" sz="2800" dirty="0" smtClean="0">
                <a:latin typeface="Times New Roman" pitchFamily="18" charset="0"/>
                <a:cs typeface="Times New Roman" pitchFamily="18" charset="0"/>
              </a:rPr>
              <a:t>{</a:t>
            </a:r>
          </a:p>
          <a:p>
            <a:pPr>
              <a:lnSpc>
                <a:spcPts val="2000"/>
              </a:lnSpc>
              <a:buFont typeface="Arial" charset="0"/>
              <a:buNone/>
            </a:pPr>
            <a:r>
              <a:rPr lang="en-US" sz="2800" dirty="0" smtClean="0">
                <a:latin typeface="Times New Roman" pitchFamily="18" charset="0"/>
                <a:cs typeface="Times New Roman" pitchFamily="18" charset="0"/>
              </a:rPr>
              <a:t>	NODEPTR temp;</a:t>
            </a:r>
          </a:p>
          <a:p>
            <a:pPr>
              <a:lnSpc>
                <a:spcPts val="2000"/>
              </a:lnSpc>
              <a:buFont typeface="Arial" charset="0"/>
              <a:buNone/>
            </a:pPr>
            <a:r>
              <a:rPr lang="en-US" sz="2800" dirty="0" smtClean="0">
                <a:latin typeface="Times New Roman" pitchFamily="18" charset="0"/>
                <a:cs typeface="Times New Roman" pitchFamily="18" charset="0"/>
              </a:rPr>
              <a:t>	temp=root;</a:t>
            </a:r>
          </a:p>
          <a:p>
            <a:pPr>
              <a:lnSpc>
                <a:spcPts val="2000"/>
              </a:lnSpc>
              <a:buFont typeface="Arial" charset="0"/>
              <a:buNone/>
            </a:pPr>
            <a:r>
              <a:rPr lang="en-US" sz="2800" dirty="0" smtClean="0">
                <a:latin typeface="Times New Roman" pitchFamily="18" charset="0"/>
                <a:cs typeface="Times New Roman" pitchFamily="18" charset="0"/>
              </a:rPr>
              <a:t>	while(temp!=NULL)		/*loop until there are no 						   nodes to be searched*/</a:t>
            </a:r>
          </a:p>
          <a:p>
            <a:pPr>
              <a:lnSpc>
                <a:spcPts val="2000"/>
              </a:lnSpc>
              <a:buFont typeface="Arial" charset="0"/>
              <a:buNone/>
            </a:pPr>
            <a:r>
              <a:rPr lang="en-US" sz="2800" dirty="0" smtClean="0">
                <a:latin typeface="Times New Roman" pitchFamily="18" charset="0"/>
                <a:cs typeface="Times New Roman" pitchFamily="18" charset="0"/>
              </a:rPr>
              <a:t>	{</a:t>
            </a:r>
          </a:p>
          <a:p>
            <a:pPr>
              <a:lnSpc>
                <a:spcPts val="2000"/>
              </a:lnSpc>
              <a:buFont typeface="Arial" charset="0"/>
              <a:buNone/>
            </a:pPr>
            <a:r>
              <a:rPr lang="en-US" sz="2800" dirty="0" smtClean="0">
                <a:latin typeface="Times New Roman" pitchFamily="18" charset="0"/>
                <a:cs typeface="Times New Roman" pitchFamily="18" charset="0"/>
              </a:rPr>
              <a:t>		if(item==</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*flag=1;</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return;</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 if(item&lt;</a:t>
            </a:r>
            <a:r>
              <a:rPr lang="en-US" sz="2800" dirty="0" err="1" smtClean="0">
                <a:latin typeface="Times New Roman" pitchFamily="18" charset="0"/>
                <a:cs typeface="Times New Roman" pitchFamily="18" charset="0"/>
                <a:sym typeface="Wingdings" pitchFamily="2" charset="2"/>
              </a:rPr>
              <a:t>tempinfo</a:t>
            </a:r>
            <a:r>
              <a:rPr lang="en-US" sz="2800" dirty="0" smtClean="0">
                <a:latin typeface="Times New Roman" pitchFamily="18" charset="0"/>
                <a:cs typeface="Times New Roman" pitchFamily="18" charset="0"/>
                <a:sym typeface="Wingdings" pitchFamily="2" charset="2"/>
              </a:rPr>
              <a:t>)	/*if item is less than info of 					   node, move to left*/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		/*else move right*/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Other operations:</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maximum element in BST</a:t>
            </a:r>
            <a:r>
              <a:rPr lang="en-US" sz="2800" dirty="0" smtClean="0">
                <a:latin typeface="Times New Roman" pitchFamily="18" charset="0"/>
                <a:cs typeface="Times New Roman" pitchFamily="18" charset="0"/>
              </a:rPr>
              <a:t>: maximum element will always be the last right child in a BST. Move to the rightmost node in a BST and you will end up in the maximum element.</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minimum element: </a:t>
            </a:r>
            <a:r>
              <a:rPr lang="en-US" sz="2800" dirty="0" smtClean="0">
                <a:latin typeface="Times New Roman" pitchFamily="18" charset="0"/>
                <a:cs typeface="Times New Roman" pitchFamily="18" charset="0"/>
              </a:rPr>
              <a:t>Move to the leftmost child and you will reach the least element in BST. </a:t>
            </a:r>
            <a:r>
              <a:rPr lang="en-US" sz="2800" u="sng" dirty="0" smtClean="0">
                <a:latin typeface="Times New Roman" pitchFamily="18" charset="0"/>
                <a:cs typeface="Times New Roman" pitchFamily="18" charset="0"/>
              </a:rPr>
              <a:t> </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height of a tree: </a:t>
            </a:r>
            <a:r>
              <a:rPr lang="en-US" sz="2800" dirty="0" smtClean="0">
                <a:latin typeface="Times New Roman" pitchFamily="18" charset="0"/>
                <a:cs typeface="Times New Roman" pitchFamily="18" charset="0"/>
              </a:rPr>
              <a:t>height is nothing but maximum level in the tree plus one. It can be easily found using recursion.</a:t>
            </a:r>
            <a:endParaRPr lang="en-US" sz="2800"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Deleting a node from a BST:</a:t>
            </a:r>
          </a:p>
          <a:p>
            <a:r>
              <a:rPr lang="en-US" sz="2800" smtClean="0">
                <a:latin typeface="Times New Roman" pitchFamily="18" charset="0"/>
                <a:cs typeface="Times New Roman" pitchFamily="18" charset="0"/>
              </a:rPr>
              <a:t>Search for the item to be deleted by traversing the tree.</a:t>
            </a:r>
          </a:p>
          <a:p>
            <a:r>
              <a:rPr lang="en-US" sz="2800" smtClean="0">
                <a:latin typeface="Times New Roman" pitchFamily="18" charset="0"/>
                <a:cs typeface="Times New Roman" pitchFamily="18" charset="0"/>
              </a:rPr>
              <a:t>If item not found, appropriate message is printed.</a:t>
            </a:r>
          </a:p>
          <a:p>
            <a:r>
              <a:rPr lang="en-US" sz="2800" smtClean="0">
                <a:latin typeface="Times New Roman" pitchFamily="18" charset="0"/>
                <a:cs typeface="Times New Roman" pitchFamily="18" charset="0"/>
              </a:rPr>
              <a:t>If item is found, node is deleted and ordering of tree is maintained by adjusting the links.</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In the third step, ordering should be maintained means even after deleting the node, elements in the left subtree should be lesser and elements in the right subtree should be higher.</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For ex: In the tree given below, after deleting 20(1</a:t>
            </a:r>
            <a:r>
              <a:rPr lang="en-US" sz="2800" u="sng" baseline="30000" smtClean="0">
                <a:latin typeface="Times New Roman" pitchFamily="18" charset="0"/>
                <a:cs typeface="Times New Roman" pitchFamily="18" charset="0"/>
              </a:rPr>
              <a:t>st</a:t>
            </a:r>
            <a:r>
              <a:rPr lang="en-US" sz="2800" u="sng" smtClean="0">
                <a:latin typeface="Times New Roman" pitchFamily="18" charset="0"/>
                <a:cs typeface="Times New Roman" pitchFamily="18" charset="0"/>
              </a:rPr>
              <a:t> case)</a:t>
            </a:r>
          </a:p>
        </p:txBody>
      </p:sp>
      <p:sp>
        <p:nvSpPr>
          <p:cNvPr id="4" name="Oval 3"/>
          <p:cNvSpPr/>
          <p:nvPr/>
        </p:nvSpPr>
        <p:spPr>
          <a:xfrm>
            <a:off x="15240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59" name="TextBox 4"/>
          <p:cNvSpPr txBox="1">
            <a:spLocks noChangeArrowheads="1"/>
          </p:cNvSpPr>
          <p:nvPr/>
        </p:nvSpPr>
        <p:spPr bwMode="auto">
          <a:xfrm>
            <a:off x="1600200" y="17414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1" name="TextBox 6"/>
          <p:cNvSpPr txBox="1">
            <a:spLocks noChangeArrowheads="1"/>
          </p:cNvSpPr>
          <p:nvPr/>
        </p:nvSpPr>
        <p:spPr bwMode="auto">
          <a:xfrm>
            <a:off x="990600" y="25034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3" name="TextBox 8"/>
          <p:cNvSpPr txBox="1">
            <a:spLocks noChangeArrowheads="1"/>
          </p:cNvSpPr>
          <p:nvPr/>
        </p:nvSpPr>
        <p:spPr bwMode="auto">
          <a:xfrm>
            <a:off x="2362200" y="25034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5" name="TextBox 10"/>
          <p:cNvSpPr txBox="1">
            <a:spLocks noChangeArrowheads="1"/>
          </p:cNvSpPr>
          <p:nvPr/>
        </p:nvSpPr>
        <p:spPr bwMode="auto">
          <a:xfrm>
            <a:off x="2667000" y="41148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7" name="TextBox 12"/>
          <p:cNvSpPr txBox="1">
            <a:spLocks noChangeArrowheads="1"/>
          </p:cNvSpPr>
          <p:nvPr/>
        </p:nvSpPr>
        <p:spPr bwMode="auto">
          <a:xfrm>
            <a:off x="1447800" y="32654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0058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21224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661" idx="2"/>
            <a:endCxn id="12" idx="1"/>
          </p:cNvCxnSpPr>
          <p:nvPr/>
        </p:nvCxnSpPr>
        <p:spPr>
          <a:xfrm rot="16200000" flipH="1">
            <a:off x="1109662" y="2981326"/>
            <a:ext cx="3841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265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673" name="TextBox 18"/>
          <p:cNvSpPr txBox="1">
            <a:spLocks noChangeArrowheads="1"/>
          </p:cNvSpPr>
          <p:nvPr/>
        </p:nvSpPr>
        <p:spPr bwMode="auto">
          <a:xfrm>
            <a:off x="2133600" y="33416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5" name="TextBox 20"/>
          <p:cNvSpPr txBox="1">
            <a:spLocks noChangeArrowheads="1"/>
          </p:cNvSpPr>
          <p:nvPr/>
        </p:nvSpPr>
        <p:spPr bwMode="auto">
          <a:xfrm>
            <a:off x="3048000" y="32766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2974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922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144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9" name="TextBox 24"/>
          <p:cNvSpPr txBox="1">
            <a:spLocks noChangeArrowheads="1"/>
          </p:cNvSpPr>
          <p:nvPr/>
        </p:nvSpPr>
        <p:spPr bwMode="auto">
          <a:xfrm>
            <a:off x="1066800" y="41148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1137444" y="3728244"/>
            <a:ext cx="3921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3886200" y="2743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6553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TextBox 28"/>
          <p:cNvSpPr txBox="1">
            <a:spLocks noChangeArrowheads="1"/>
          </p:cNvSpPr>
          <p:nvPr/>
        </p:nvSpPr>
        <p:spPr bwMode="auto">
          <a:xfrm>
            <a:off x="6629400" y="1676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0" name="Oval 29"/>
          <p:cNvSpPr/>
          <p:nvPr/>
        </p:nvSpPr>
        <p:spPr>
          <a:xfrm>
            <a:off x="5867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Box 30"/>
          <p:cNvSpPr txBox="1">
            <a:spLocks noChangeArrowheads="1"/>
          </p:cNvSpPr>
          <p:nvPr/>
        </p:nvSpPr>
        <p:spPr bwMode="auto">
          <a:xfrm>
            <a:off x="6019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sp>
        <p:nvSpPr>
          <p:cNvPr id="32" name="Oval 31"/>
          <p:cNvSpPr/>
          <p:nvPr/>
        </p:nvSpPr>
        <p:spPr>
          <a:xfrm>
            <a:off x="73152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TextBox 32"/>
          <p:cNvSpPr txBox="1">
            <a:spLocks noChangeArrowheads="1"/>
          </p:cNvSpPr>
          <p:nvPr/>
        </p:nvSpPr>
        <p:spPr bwMode="auto">
          <a:xfrm>
            <a:off x="7391400" y="2438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34" name="Oval 33"/>
          <p:cNvSpPr/>
          <p:nvPr/>
        </p:nvSpPr>
        <p:spPr>
          <a:xfrm>
            <a:off x="7543800" y="3973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7696200" y="4049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36" name="Oval 35"/>
          <p:cNvSpPr/>
          <p:nvPr/>
        </p:nvSpPr>
        <p:spPr>
          <a:xfrm>
            <a:off x="5181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5334000" y="32004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38" name="Straight Connector 37"/>
          <p:cNvCxnSpPr>
            <a:stCxn id="28" idx="3"/>
            <a:endCxn id="30" idx="0"/>
          </p:cNvCxnSpPr>
          <p:nvPr/>
        </p:nvCxnSpPr>
        <p:spPr>
          <a:xfrm rot="5400000">
            <a:off x="6221412" y="1941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6934200" y="2057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7"/>
          </p:cNvCxnSpPr>
          <p:nvPr/>
        </p:nvCxnSpPr>
        <p:spPr>
          <a:xfrm rot="5400000">
            <a:off x="5675312" y="2846388"/>
            <a:ext cx="3714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7810500" y="3630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0104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42"/>
          <p:cNvSpPr txBox="1">
            <a:spLocks noChangeArrowheads="1"/>
          </p:cNvSpPr>
          <p:nvPr/>
        </p:nvSpPr>
        <p:spPr bwMode="auto">
          <a:xfrm>
            <a:off x="7162800" y="3276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44" name="Oval 43"/>
          <p:cNvSpPr/>
          <p:nvPr/>
        </p:nvSpPr>
        <p:spPr>
          <a:xfrm>
            <a:off x="79248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8077200" y="3211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46" name="Straight Connector 45"/>
          <p:cNvCxnSpPr>
            <a:endCxn id="44" idx="1"/>
          </p:cNvCxnSpPr>
          <p:nvPr/>
        </p:nvCxnSpPr>
        <p:spPr>
          <a:xfrm rot="16200000" flipH="1">
            <a:off x="77200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72771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par>
                                <p:cTn id="29" presetID="3" presetClass="entr" presetSubtype="1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linds(horizontal)">
                                      <p:cBhvr>
                                        <p:cTn id="46" dur="500"/>
                                        <p:tgtEl>
                                          <p:spTgt spid="4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linds(horizontal)">
                                      <p:cBhvr>
                                        <p:cTn id="49" dur="500"/>
                                        <p:tgtEl>
                                          <p:spTgt spid="4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par>
                                <p:cTn id="56" presetID="3" presetClass="entr" presetSubtype="1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P spid="32" grpId="0" animBg="1"/>
      <p:bldP spid="33" grpId="0"/>
      <p:bldP spid="34" grpId="0" animBg="1"/>
      <p:bldP spid="35" grpId="0"/>
      <p:bldP spid="36" grpId="0" animBg="1"/>
      <p:bldP spid="37" grpId="0"/>
      <p:bldP spid="42" grpId="0" animBg="1"/>
      <p:bldP spid="43" grpId="0"/>
      <p:bldP spid="44" grpId="0" animBg="1"/>
      <p:bldP spid="4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30 from the below tree( 2</a:t>
            </a:r>
            <a:r>
              <a:rPr lang="en-US" sz="2800" u="sng" baseline="30000" smtClean="0">
                <a:latin typeface="Times New Roman" pitchFamily="18" charset="0"/>
                <a:cs typeface="Times New Roman" pitchFamily="18" charset="0"/>
              </a:rPr>
              <a:t>nd</a:t>
            </a:r>
            <a:r>
              <a:rPr lang="en-US" sz="2800" u="sng" smtClean="0">
                <a:latin typeface="Times New Roman" pitchFamily="18" charset="0"/>
                <a:cs typeface="Times New Roman" pitchFamily="18" charset="0"/>
              </a:rPr>
              <a:t> case)</a:t>
            </a:r>
          </a:p>
        </p:txBody>
      </p:sp>
      <p:sp>
        <p:nvSpPr>
          <p:cNvPr id="4" name="Oval 3"/>
          <p:cNvSpPr/>
          <p:nvPr/>
        </p:nvSpPr>
        <p:spPr>
          <a:xfrm>
            <a:off x="15240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3" name="TextBox 4"/>
          <p:cNvSpPr txBox="1">
            <a:spLocks noChangeArrowheads="1"/>
          </p:cNvSpPr>
          <p:nvPr/>
        </p:nvSpPr>
        <p:spPr bwMode="auto">
          <a:xfrm>
            <a:off x="16002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5" name="TextBox 6"/>
          <p:cNvSpPr txBox="1">
            <a:spLocks noChangeArrowheads="1"/>
          </p:cNvSpPr>
          <p:nvPr/>
        </p:nvSpPr>
        <p:spPr bwMode="auto">
          <a:xfrm>
            <a:off x="9906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7" name="TextBox 8"/>
          <p:cNvSpPr txBox="1">
            <a:spLocks noChangeArrowheads="1"/>
          </p:cNvSpPr>
          <p:nvPr/>
        </p:nvSpPr>
        <p:spPr bwMode="auto">
          <a:xfrm>
            <a:off x="23622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9" name="TextBox 10"/>
          <p:cNvSpPr txBox="1">
            <a:spLocks noChangeArrowheads="1"/>
          </p:cNvSpPr>
          <p:nvPr/>
        </p:nvSpPr>
        <p:spPr bwMode="auto">
          <a:xfrm>
            <a:off x="26670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1" name="TextBox 12"/>
          <p:cNvSpPr txBox="1">
            <a:spLocks noChangeArrowheads="1"/>
          </p:cNvSpPr>
          <p:nvPr/>
        </p:nvSpPr>
        <p:spPr bwMode="auto">
          <a:xfrm>
            <a:off x="1447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1685" idx="2"/>
            <a:endCxn id="12" idx="1"/>
          </p:cNvCxnSpPr>
          <p:nvPr/>
        </p:nvCxnSpPr>
        <p:spPr>
          <a:xfrm rot="16200000" flipH="1">
            <a:off x="11104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697" name="TextBox 18"/>
          <p:cNvSpPr txBox="1">
            <a:spLocks noChangeArrowheads="1"/>
          </p:cNvSpPr>
          <p:nvPr/>
        </p:nvSpPr>
        <p:spPr bwMode="auto">
          <a:xfrm>
            <a:off x="21336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9" name="TextBox 20"/>
          <p:cNvSpPr txBox="1">
            <a:spLocks noChangeArrowheads="1"/>
          </p:cNvSpPr>
          <p:nvPr/>
        </p:nvSpPr>
        <p:spPr bwMode="auto">
          <a:xfrm>
            <a:off x="30480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3" name="TextBox 24"/>
          <p:cNvSpPr txBox="1">
            <a:spLocks noChangeArrowheads="1"/>
          </p:cNvSpPr>
          <p:nvPr/>
        </p:nvSpPr>
        <p:spPr bwMode="auto">
          <a:xfrm>
            <a:off x="4572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706" name="TextBox 27"/>
          <p:cNvSpPr txBox="1">
            <a:spLocks noChangeArrowheads="1"/>
          </p:cNvSpPr>
          <p:nvPr/>
        </p:nvSpPr>
        <p:spPr bwMode="auto">
          <a:xfrm>
            <a:off x="990600" y="32766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8" name="TextBox 29"/>
          <p:cNvSpPr txBox="1">
            <a:spLocks noChangeArrowheads="1"/>
          </p:cNvSpPr>
          <p:nvPr/>
        </p:nvSpPr>
        <p:spPr bwMode="auto">
          <a:xfrm>
            <a:off x="1905000" y="32115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396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12" name="TextBox 33"/>
          <p:cNvSpPr txBox="1">
            <a:spLocks noChangeArrowheads="1"/>
          </p:cNvSpPr>
          <p:nvPr/>
        </p:nvSpPr>
        <p:spPr bwMode="auto">
          <a:xfrm>
            <a:off x="1447800" y="40386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3619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1981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7056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818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60198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1722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4676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5438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962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8486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45" name="Oval 44"/>
          <p:cNvSpPr/>
          <p:nvPr/>
        </p:nvSpPr>
        <p:spPr>
          <a:xfrm>
            <a:off x="6477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629400" y="2438400"/>
            <a:ext cx="457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7" name="Straight Connector 46"/>
          <p:cNvCxnSpPr>
            <a:stCxn id="37" idx="3"/>
            <a:endCxn id="39" idx="0"/>
          </p:cNvCxnSpPr>
          <p:nvPr/>
        </p:nvCxnSpPr>
        <p:spPr>
          <a:xfrm rot="5400000">
            <a:off x="63738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866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5" idx="1"/>
          </p:cNvCxnSpPr>
          <p:nvPr/>
        </p:nvCxnSpPr>
        <p:spPr>
          <a:xfrm rot="16200000" flipH="1">
            <a:off x="62920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9629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3152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77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2296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8724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4295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86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7531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0198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6172200" y="3276600"/>
            <a:ext cx="457200" cy="369888"/>
          </a:xfrm>
          <a:prstGeom prst="rect">
            <a:avLst/>
          </a:prstGeom>
          <a:noFill/>
          <a:ln w="9525">
            <a:noFill/>
            <a:miter lim="800000"/>
            <a:headEnd/>
            <a:tailEnd/>
          </a:ln>
        </p:spPr>
        <p:txBody>
          <a:bodyPr>
            <a:spAutoFit/>
          </a:bodyPr>
          <a:lstStyle/>
          <a:p>
            <a:r>
              <a:rPr lang="en-US">
                <a:latin typeface="Calibri" pitchFamily="34" charset="0"/>
              </a:rPr>
              <a:t>33</a:t>
            </a:r>
          </a:p>
        </p:txBody>
      </p:sp>
      <p:cxnSp>
        <p:nvCxnSpPr>
          <p:cNvPr id="62" name="Straight Connector 61"/>
          <p:cNvCxnSpPr>
            <a:endCxn id="60" idx="0"/>
          </p:cNvCxnSpPr>
          <p:nvPr/>
        </p:nvCxnSpPr>
        <p:spPr>
          <a:xfrm rot="5400000">
            <a:off x="62865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562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TextBox 63"/>
          <p:cNvSpPr txBox="1">
            <a:spLocks noChangeArrowheads="1"/>
          </p:cNvSpPr>
          <p:nvPr/>
        </p:nvSpPr>
        <p:spPr bwMode="auto">
          <a:xfrm>
            <a:off x="5715000" y="41148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cxnSp>
        <p:nvCxnSpPr>
          <p:cNvPr id="65" name="Straight Connector 64"/>
          <p:cNvCxnSpPr>
            <a:endCxn id="63" idx="0"/>
          </p:cNvCxnSpPr>
          <p:nvPr/>
        </p:nvCxnSpPr>
        <p:spPr>
          <a:xfrm rot="5400000">
            <a:off x="5829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par>
                                <p:cTn id="14" presetID="3" presetClass="entr" presetSubtype="1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blinds(horizontal)">
                                      <p:cBhvr>
                                        <p:cTn id="25" dur="500"/>
                                        <p:tgtEl>
                                          <p:spTgt spid="59"/>
                                        </p:tgtEl>
                                      </p:cBhvr>
                                    </p:animEffect>
                                  </p:childTnLst>
                                </p:cTn>
                              </p:par>
                              <p:par>
                                <p:cTn id="26" presetID="3" presetClass="entr" presetSubtype="1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linds(horizontal)">
                                      <p:cBhvr>
                                        <p:cTn id="31" dur="500"/>
                                        <p:tgtEl>
                                          <p:spTgt spid="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linds(horizontal)">
                                      <p:cBhvr>
                                        <p:cTn id="40" dur="500"/>
                                        <p:tgtEl>
                                          <p:spTgt spid="46"/>
                                        </p:tgtEl>
                                      </p:cBhvr>
                                    </p:animEffect>
                                  </p:childTnLst>
                                </p:cTn>
                              </p:par>
                              <p:par>
                                <p:cTn id="41" presetID="3" presetClass="entr" presetSubtype="1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linds(horizontal)">
                                      <p:cBhvr>
                                        <p:cTn id="43" dur="500"/>
                                        <p:tgtEl>
                                          <p:spTgt spid="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linds(horizontal)">
                                      <p:cBhvr>
                                        <p:cTn id="46" dur="500"/>
                                        <p:tgtEl>
                                          <p:spTgt spid="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linds(horizontal)">
                                      <p:cBhvr>
                                        <p:cTn id="49" dur="500"/>
                                        <p:tgtEl>
                                          <p:spTgt spid="61"/>
                                        </p:tgtEl>
                                      </p:cBhvr>
                                    </p:animEffect>
                                  </p:childTnLst>
                                </p:cTn>
                              </p:par>
                              <p:par>
                                <p:cTn id="50" presetID="3" presetClass="entr" presetSubtype="1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linds(horizontal)">
                                      <p:cBhvr>
                                        <p:cTn id="55" dur="500"/>
                                        <p:tgtEl>
                                          <p:spTgt spid="6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blinds(horizontal)">
                                      <p:cBhvr>
                                        <p:cTn id="70" dur="500"/>
                                        <p:tgtEl>
                                          <p:spTgt spid="5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par>
                                <p:cTn id="83" presetID="3" presetClass="entr" presetSubtype="1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linds(horizontal)">
                                      <p:cBhvr>
                                        <p:cTn id="85" dur="500"/>
                                        <p:tgtEl>
                                          <p:spTgt spid="5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5" grpId="0" animBg="1"/>
      <p:bldP spid="46" grpId="0"/>
      <p:bldP spid="51" grpId="0" animBg="1"/>
      <p:bldP spid="52" grpId="0"/>
      <p:bldP spid="53" grpId="0" animBg="1"/>
      <p:bldP spid="54" grpId="0"/>
      <p:bldP spid="57" grpId="0" animBg="1"/>
      <p:bldP spid="58" grpId="0"/>
      <p:bldP spid="60" grpId="0" animBg="1"/>
      <p:bldP spid="61" grpId="0"/>
      <p:bldP spid="63" grpId="0" animBg="1"/>
      <p:bldP spid="6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In a BST, node to be deleted will have 2 cases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will have an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or an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.(node having empty left child and empty right child is also considered in this case).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is will have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Case 1: </a:t>
            </a:r>
          </a:p>
          <a:p>
            <a:r>
              <a:rPr lang="en-US" sz="2800" smtClean="0">
                <a:latin typeface="Times New Roman" pitchFamily="18" charset="0"/>
                <a:cs typeface="Times New Roman" pitchFamily="18" charset="0"/>
              </a:rPr>
              <a:t>Simple and straight forward.</a:t>
            </a:r>
          </a:p>
          <a:p>
            <a:r>
              <a:rPr lang="en-US" sz="2800" smtClean="0">
                <a:latin typeface="Times New Roman" pitchFamily="18" charset="0"/>
                <a:cs typeface="Times New Roman" pitchFamily="18" charset="0"/>
              </a:rPr>
              <a:t>Parent of the node to be deleted is made to point to non empty subtree of the node to be deleted.</a:t>
            </a:r>
          </a:p>
          <a:p>
            <a:r>
              <a:rPr lang="en-US" sz="2800" smtClean="0">
                <a:latin typeface="Times New Roman" pitchFamily="18" charset="0"/>
                <a:cs typeface="Times New Roman" pitchFamily="18" charset="0"/>
              </a:rPr>
              <a:t>Node to be deleted is freed.</a:t>
            </a:r>
          </a:p>
        </p:txBody>
      </p:sp>
      <p:sp>
        <p:nvSpPr>
          <p:cNvPr id="4" name="Oval 3"/>
          <p:cNvSpPr/>
          <p:nvPr/>
        </p:nvSpPr>
        <p:spPr>
          <a:xfrm>
            <a:off x="1524000" y="2579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1" name="TextBox 4"/>
          <p:cNvSpPr txBox="1">
            <a:spLocks noChangeArrowheads="1"/>
          </p:cNvSpPr>
          <p:nvPr/>
        </p:nvSpPr>
        <p:spPr bwMode="auto">
          <a:xfrm>
            <a:off x="1600200" y="26558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3" name="TextBox 6"/>
          <p:cNvSpPr txBox="1">
            <a:spLocks noChangeArrowheads="1"/>
          </p:cNvSpPr>
          <p:nvPr/>
        </p:nvSpPr>
        <p:spPr bwMode="auto">
          <a:xfrm>
            <a:off x="990600" y="34178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5" name="TextBox 8"/>
          <p:cNvSpPr txBox="1">
            <a:spLocks noChangeArrowheads="1"/>
          </p:cNvSpPr>
          <p:nvPr/>
        </p:nvSpPr>
        <p:spPr bwMode="auto">
          <a:xfrm>
            <a:off x="2362200" y="34178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7" name="TextBox 10"/>
          <p:cNvSpPr txBox="1">
            <a:spLocks noChangeArrowheads="1"/>
          </p:cNvSpPr>
          <p:nvPr/>
        </p:nvSpPr>
        <p:spPr bwMode="auto">
          <a:xfrm>
            <a:off x="2667000" y="50292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143000" y="4103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9" name="TextBox 12"/>
          <p:cNvSpPr txBox="1">
            <a:spLocks noChangeArrowheads="1"/>
          </p:cNvSpPr>
          <p:nvPr/>
        </p:nvSpPr>
        <p:spPr bwMode="auto">
          <a:xfrm>
            <a:off x="1295400" y="41798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9202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30368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733" idx="2"/>
            <a:endCxn id="12" idx="0"/>
          </p:cNvCxnSpPr>
          <p:nvPr/>
        </p:nvCxnSpPr>
        <p:spPr>
          <a:xfrm rot="16200000" flipH="1">
            <a:off x="1174750" y="3830638"/>
            <a:ext cx="3175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4610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4179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745" name="TextBox 18"/>
          <p:cNvSpPr txBox="1">
            <a:spLocks noChangeArrowheads="1"/>
          </p:cNvSpPr>
          <p:nvPr/>
        </p:nvSpPr>
        <p:spPr bwMode="auto">
          <a:xfrm>
            <a:off x="2133600" y="42560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7" name="TextBox 20"/>
          <p:cNvSpPr txBox="1">
            <a:spLocks noChangeArrowheads="1"/>
          </p:cNvSpPr>
          <p:nvPr/>
        </p:nvSpPr>
        <p:spPr bwMode="auto">
          <a:xfrm>
            <a:off x="3048000" y="41910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3888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38369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1" name="TextBox 24"/>
          <p:cNvSpPr txBox="1">
            <a:spLocks noChangeArrowheads="1"/>
          </p:cNvSpPr>
          <p:nvPr/>
        </p:nvSpPr>
        <p:spPr bwMode="auto">
          <a:xfrm>
            <a:off x="762000" y="50292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876300" y="45339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76400" y="4887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4" name="TextBox 32"/>
          <p:cNvSpPr txBox="1">
            <a:spLocks noChangeArrowheads="1"/>
          </p:cNvSpPr>
          <p:nvPr/>
        </p:nvSpPr>
        <p:spPr bwMode="auto">
          <a:xfrm>
            <a:off x="1828800" y="4964113"/>
            <a:ext cx="533400" cy="369887"/>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34" name="Straight Connector 33"/>
          <p:cNvCxnSpPr>
            <a:endCxn id="32" idx="1"/>
          </p:cNvCxnSpPr>
          <p:nvPr/>
        </p:nvCxnSpPr>
        <p:spPr>
          <a:xfrm rot="16200000" flipH="1">
            <a:off x="1471612" y="4662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657600" y="3962400"/>
            <a:ext cx="12954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7" name="TextBox 35"/>
          <p:cNvSpPr txBox="1">
            <a:spLocks noChangeArrowheads="1"/>
          </p:cNvSpPr>
          <p:nvPr/>
        </p:nvSpPr>
        <p:spPr bwMode="auto">
          <a:xfrm>
            <a:off x="3581400" y="3352800"/>
            <a:ext cx="1447800" cy="646113"/>
          </a:xfrm>
          <a:prstGeom prst="rect">
            <a:avLst/>
          </a:prstGeom>
          <a:noFill/>
          <a:ln w="9525">
            <a:noFill/>
            <a:miter lim="800000"/>
            <a:headEnd/>
            <a:tailEnd/>
          </a:ln>
        </p:spPr>
        <p:txBody>
          <a:bodyPr>
            <a:spAutoFit/>
          </a:bodyPr>
          <a:lstStyle/>
          <a:p>
            <a:r>
              <a:rPr lang="en-US">
                <a:latin typeface="Calibri" pitchFamily="34" charset="0"/>
              </a:rPr>
              <a:t>After deleting  20</a:t>
            </a:r>
          </a:p>
        </p:txBody>
      </p:sp>
      <p:sp>
        <p:nvSpPr>
          <p:cNvPr id="37" name="Oval 36"/>
          <p:cNvSpPr/>
          <p:nvPr/>
        </p:nvSpPr>
        <p:spPr>
          <a:xfrm>
            <a:off x="6248400" y="2655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324600" y="27320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70104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7086600" y="34940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41" name="Oval 40"/>
          <p:cNvSpPr/>
          <p:nvPr/>
        </p:nvSpPr>
        <p:spPr>
          <a:xfrm>
            <a:off x="7239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391400" y="51054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43" name="Oval 42"/>
          <p:cNvSpPr/>
          <p:nvPr/>
        </p:nvSpPr>
        <p:spPr>
          <a:xfrm>
            <a:off x="57150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5867400" y="34940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5" name="Straight Connector 44"/>
          <p:cNvCxnSpPr>
            <a:stCxn id="37" idx="3"/>
          </p:cNvCxnSpPr>
          <p:nvPr/>
        </p:nvCxnSpPr>
        <p:spPr>
          <a:xfrm rot="5400000">
            <a:off x="6024562" y="3116263"/>
            <a:ext cx="3841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9" idx="1"/>
          </p:cNvCxnSpPr>
          <p:nvPr/>
        </p:nvCxnSpPr>
        <p:spPr>
          <a:xfrm>
            <a:off x="6629400" y="31130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1" idx="0"/>
          </p:cNvCxnSpPr>
          <p:nvPr/>
        </p:nvCxnSpPr>
        <p:spPr>
          <a:xfrm rot="5400000">
            <a:off x="7505700" y="4686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781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TextBox 48"/>
          <p:cNvSpPr txBox="1">
            <a:spLocks noChangeArrowheads="1"/>
          </p:cNvSpPr>
          <p:nvPr/>
        </p:nvSpPr>
        <p:spPr bwMode="auto">
          <a:xfrm>
            <a:off x="6934200" y="4267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0" name="Oval 49"/>
          <p:cNvSpPr/>
          <p:nvPr/>
        </p:nvSpPr>
        <p:spPr>
          <a:xfrm>
            <a:off x="7620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7772400" y="42672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2" name="Straight Connector 51"/>
          <p:cNvCxnSpPr>
            <a:endCxn id="50" idx="1"/>
          </p:cNvCxnSpPr>
          <p:nvPr/>
        </p:nvCxnSpPr>
        <p:spPr>
          <a:xfrm rot="16200000" flipH="1">
            <a:off x="7416006" y="3964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8" idx="0"/>
          </p:cNvCxnSpPr>
          <p:nvPr/>
        </p:nvCxnSpPr>
        <p:spPr>
          <a:xfrm rot="5400000">
            <a:off x="6972300" y="40005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181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TextBox 54"/>
          <p:cNvSpPr txBox="1">
            <a:spLocks noChangeArrowheads="1"/>
          </p:cNvSpPr>
          <p:nvPr/>
        </p:nvSpPr>
        <p:spPr bwMode="auto">
          <a:xfrm>
            <a:off x="5334000" y="41910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56" name="Straight Connector 55"/>
          <p:cNvCxnSpPr/>
          <p:nvPr/>
        </p:nvCxnSpPr>
        <p:spPr>
          <a:xfrm rot="5400000">
            <a:off x="5562600" y="3810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6248400" y="4191000"/>
            <a:ext cx="533400" cy="369888"/>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59" name="Straight Connector 58"/>
          <p:cNvCxnSpPr/>
          <p:nvPr/>
        </p:nvCxnSpPr>
        <p:spPr>
          <a:xfrm rot="16200000" flipH="1">
            <a:off x="6076950" y="3943350"/>
            <a:ext cx="22860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linds(horizontal)">
                                      <p:cBhvr>
                                        <p:cTn id="16" dur="500"/>
                                        <p:tgtEl>
                                          <p:spTgt spid="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linds(horizontal)">
                                      <p:cBhvr>
                                        <p:cTn id="19" dur="500"/>
                                        <p:tgtEl>
                                          <p:spTgt spid="44"/>
                                        </p:tgtEl>
                                      </p:cBhvr>
                                    </p:animEffect>
                                  </p:childTnLst>
                                </p:cTn>
                              </p:par>
                              <p:par>
                                <p:cTn id="20" presetID="3"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3" presetClass="entr" presetSubtype="1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par>
                                <p:cTn id="47" presetID="3" presetClass="entr" presetSubtype="1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linds(horizontal)">
                                      <p:cBhvr>
                                        <p:cTn id="49" dur="500"/>
                                        <p:tgtEl>
                                          <p:spTgt spid="53"/>
                                        </p:tgtEl>
                                      </p:cBhvr>
                                    </p:animEffect>
                                  </p:childTnLst>
                                </p:cTn>
                              </p:par>
                              <p:par>
                                <p:cTn id="50" presetID="3" presetClass="entr" presetSubtype="1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linds(horizontal)">
                                      <p:cBhvr>
                                        <p:cTn id="61" dur="500"/>
                                        <p:tgtEl>
                                          <p:spTgt spid="5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linds(horizontal)">
                                      <p:cBhvr>
                                        <p:cTn id="67" dur="500"/>
                                        <p:tgtEl>
                                          <p:spTgt spid="4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linds(horizontal)">
                                      <p:cBhvr>
                                        <p:cTn id="70" dur="500"/>
                                        <p:tgtEl>
                                          <p:spTgt spid="4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8" grpId="0" animBg="1"/>
      <p:bldP spid="49" grpId="0"/>
      <p:bldP spid="50" grpId="0" animBg="1"/>
      <p:bldP spid="51" grpId="0"/>
      <p:bldP spid="54" grpId="0" animBg="1"/>
      <p:bldP spid="55" grpId="0"/>
      <p:bldP spid="57" grpId="0" animBg="1"/>
      <p:bldP spid="5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a:xfrm>
            <a:off x="152400" y="152400"/>
            <a:ext cx="8763000" cy="6705600"/>
          </a:xfrm>
        </p:spPr>
        <p:txBody>
          <a:bodyPr/>
          <a:lstStyle/>
          <a:p>
            <a:pPr>
              <a:buFont typeface="Arial" charset="0"/>
              <a:buNone/>
            </a:pPr>
            <a:r>
              <a:rPr lang="en-US" sz="2800" smtClean="0">
                <a:latin typeface="Times New Roman" pitchFamily="18" charset="0"/>
                <a:cs typeface="Times New Roman" pitchFamily="18" charset="0"/>
              </a:rPr>
              <a:t>Case 2:</a:t>
            </a:r>
          </a:p>
          <a:p>
            <a:r>
              <a:rPr lang="en-US" sz="2800" smtClean="0">
                <a:latin typeface="Times New Roman" pitchFamily="18" charset="0"/>
                <a:cs typeface="Times New Roman" pitchFamily="18" charset="0"/>
              </a:rPr>
              <a:t>First move one step right of the node to be deleted.</a:t>
            </a:r>
          </a:p>
          <a:p>
            <a:r>
              <a:rPr lang="en-US" sz="2800" smtClean="0">
                <a:latin typeface="Times New Roman" pitchFamily="18" charset="0"/>
                <a:cs typeface="Times New Roman" pitchFamily="18" charset="0"/>
              </a:rPr>
              <a:t>Then move to the extreme left of the node just visited in the first step.</a:t>
            </a:r>
          </a:p>
          <a:p>
            <a:r>
              <a:rPr lang="en-US" sz="2800" smtClean="0">
                <a:latin typeface="Times New Roman" pitchFamily="18" charset="0"/>
                <a:cs typeface="Times New Roman" pitchFamily="18" charset="0"/>
              </a:rPr>
              <a:t>Then left link of the extreme left node visited is made point to the left sub tree of the node to be deleted.</a:t>
            </a:r>
          </a:p>
          <a:p>
            <a:r>
              <a:rPr lang="en-US" sz="2800" smtClean="0">
                <a:latin typeface="Times New Roman" pitchFamily="18" charset="0"/>
                <a:cs typeface="Times New Roman" pitchFamily="18" charset="0"/>
              </a:rPr>
              <a:t>Finally parent of the node to be deleted is made to point to the node visited in first step.</a:t>
            </a:r>
          </a:p>
          <a:p>
            <a:r>
              <a:rPr lang="en-US" sz="2800" smtClean="0">
                <a:latin typeface="Times New Roman" pitchFamily="18" charset="0"/>
                <a:cs typeface="Times New Roman" pitchFamily="18" charset="0"/>
              </a:rPr>
              <a:t>The node to be deleted is freed.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Binary trees:</a:t>
            </a:r>
          </a:p>
          <a:p>
            <a:r>
              <a:rPr lang="en-US" sz="2800" smtClean="0">
                <a:latin typeface="Times New Roman" pitchFamily="18" charset="0"/>
                <a:cs typeface="Times New Roman" pitchFamily="18" charset="0"/>
              </a:rPr>
              <a:t>A binary tree is a </a:t>
            </a:r>
            <a:r>
              <a:rPr lang="en-US" sz="2800" u="sng" smtClean="0">
                <a:latin typeface="Times New Roman" pitchFamily="18" charset="0"/>
                <a:cs typeface="Times New Roman" pitchFamily="18" charset="0"/>
              </a:rPr>
              <a:t>directed tree </a:t>
            </a:r>
            <a:r>
              <a:rPr lang="en-US" sz="2800" smtClean="0">
                <a:latin typeface="Times New Roman" pitchFamily="18" charset="0"/>
                <a:cs typeface="Times New Roman" pitchFamily="18" charset="0"/>
              </a:rPr>
              <a:t>in which outdegree of each node is less than or equal to 2. i.e each node can have 0, 1 or 2 children.</a:t>
            </a:r>
          </a:p>
          <a:p>
            <a:pPr>
              <a:buFont typeface="Arial" charset="0"/>
              <a:buNone/>
            </a:pPr>
            <a:r>
              <a:rPr lang="en-US" sz="2800" smtClean="0">
                <a:latin typeface="Times New Roman" pitchFamily="18" charset="0"/>
                <a:cs typeface="Times New Roman" pitchFamily="18" charset="0"/>
              </a:rPr>
              <a:t>Examples of binary tree</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914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1" name="TextBox 4"/>
          <p:cNvSpPr txBox="1">
            <a:spLocks noChangeArrowheads="1"/>
          </p:cNvSpPr>
          <p:nvPr/>
        </p:nvSpPr>
        <p:spPr bwMode="auto">
          <a:xfrm>
            <a:off x="1066800" y="2971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457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3" name="TextBox 6"/>
          <p:cNvSpPr txBox="1">
            <a:spLocks noChangeArrowheads="1"/>
          </p:cNvSpPr>
          <p:nvPr/>
        </p:nvSpPr>
        <p:spPr bwMode="auto">
          <a:xfrm>
            <a:off x="609600" y="3733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371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5" name="TextBox 8"/>
          <p:cNvSpPr txBox="1">
            <a:spLocks noChangeArrowheads="1"/>
          </p:cNvSpPr>
          <p:nvPr/>
        </p:nvSpPr>
        <p:spPr bwMode="auto">
          <a:xfrm>
            <a:off x="15240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2531" idx="2"/>
            <a:endCxn id="8" idx="1"/>
          </p:cNvCxnSpPr>
          <p:nvPr/>
        </p:nvCxnSpPr>
        <p:spPr>
          <a:xfrm rot="16200000" flipH="1">
            <a:off x="1167606" y="3431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762000" y="3362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71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9" name="TextBox 12"/>
          <p:cNvSpPr txBox="1">
            <a:spLocks noChangeArrowheads="1"/>
          </p:cNvSpPr>
          <p:nvPr/>
        </p:nvSpPr>
        <p:spPr bwMode="auto">
          <a:xfrm>
            <a:off x="31242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5334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1" name="TextBox 14"/>
          <p:cNvSpPr txBox="1">
            <a:spLocks noChangeArrowheads="1"/>
          </p:cNvSpPr>
          <p:nvPr/>
        </p:nvSpPr>
        <p:spPr bwMode="auto">
          <a:xfrm>
            <a:off x="54864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6" name="Oval 15"/>
          <p:cNvSpPr/>
          <p:nvPr/>
        </p:nvSpPr>
        <p:spPr>
          <a:xfrm>
            <a:off x="48768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3" name="TextBox 16"/>
          <p:cNvSpPr txBox="1">
            <a:spLocks noChangeArrowheads="1"/>
          </p:cNvSpPr>
          <p:nvPr/>
        </p:nvSpPr>
        <p:spPr bwMode="auto">
          <a:xfrm>
            <a:off x="5029200" y="3581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8" name="Oval 17"/>
          <p:cNvSpPr/>
          <p:nvPr/>
        </p:nvSpPr>
        <p:spPr>
          <a:xfrm>
            <a:off x="57912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5" name="TextBox 18"/>
          <p:cNvSpPr txBox="1">
            <a:spLocks noChangeArrowheads="1"/>
          </p:cNvSpPr>
          <p:nvPr/>
        </p:nvSpPr>
        <p:spPr bwMode="auto">
          <a:xfrm>
            <a:off x="5943600" y="3581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0" name="Straight Connector 19"/>
          <p:cNvCxnSpPr>
            <a:stCxn id="22541" idx="2"/>
            <a:endCxn id="18" idx="1"/>
          </p:cNvCxnSpPr>
          <p:nvPr/>
        </p:nvCxnSpPr>
        <p:spPr>
          <a:xfrm rot="16200000" flipH="1">
            <a:off x="5587206" y="3278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6" idx="0"/>
          </p:cNvCxnSpPr>
          <p:nvPr/>
        </p:nvCxnSpPr>
        <p:spPr>
          <a:xfrm rot="10800000" flipV="1">
            <a:off x="5181600" y="3209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5715000" y="3962400"/>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4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0" name="TextBox 23"/>
          <p:cNvSpPr txBox="1">
            <a:spLocks noChangeArrowheads="1"/>
          </p:cNvSpPr>
          <p:nvPr/>
        </p:nvSpPr>
        <p:spPr bwMode="auto">
          <a:xfrm>
            <a:off x="5486400" y="4343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5" name="Oval 24"/>
          <p:cNvSpPr/>
          <p:nvPr/>
        </p:nvSpPr>
        <p:spPr>
          <a:xfrm>
            <a:off x="8077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2" name="TextBox 25"/>
          <p:cNvSpPr txBox="1">
            <a:spLocks noChangeArrowheads="1"/>
          </p:cNvSpPr>
          <p:nvPr/>
        </p:nvSpPr>
        <p:spPr bwMode="auto">
          <a:xfrm>
            <a:off x="8229600" y="2819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7" name="Oval 26"/>
          <p:cNvSpPr/>
          <p:nvPr/>
        </p:nvSpPr>
        <p:spPr>
          <a:xfrm>
            <a:off x="76200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4" name="TextBox 27"/>
          <p:cNvSpPr txBox="1">
            <a:spLocks noChangeArrowheads="1"/>
          </p:cNvSpPr>
          <p:nvPr/>
        </p:nvSpPr>
        <p:spPr bwMode="auto">
          <a:xfrm>
            <a:off x="77724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9" name="Oval 28"/>
          <p:cNvSpPr/>
          <p:nvPr/>
        </p:nvSpPr>
        <p:spPr>
          <a:xfrm>
            <a:off x="7315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6" name="TextBox 29"/>
          <p:cNvSpPr txBox="1">
            <a:spLocks noChangeArrowheads="1"/>
          </p:cNvSpPr>
          <p:nvPr/>
        </p:nvSpPr>
        <p:spPr bwMode="auto">
          <a:xfrm>
            <a:off x="74676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1" name="Straight Connector 30"/>
          <p:cNvCxnSpPr>
            <a:endCxn id="27" idx="0"/>
          </p:cNvCxnSpPr>
          <p:nvPr/>
        </p:nvCxnSpPr>
        <p:spPr>
          <a:xfrm rot="5400000">
            <a:off x="7848600" y="32766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9" idx="0"/>
          </p:cNvCxnSpPr>
          <p:nvPr/>
        </p:nvCxnSpPr>
        <p:spPr>
          <a:xfrm rot="5400000">
            <a:off x="7543800" y="4191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node with item 30</a:t>
            </a:r>
          </a:p>
        </p:txBody>
      </p:sp>
      <p:sp>
        <p:nvSpPr>
          <p:cNvPr id="4" name="Oval 3"/>
          <p:cNvSpPr/>
          <p:nvPr/>
        </p:nvSpPr>
        <p:spPr>
          <a:xfrm>
            <a:off x="1524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79" name="TextBox 4"/>
          <p:cNvSpPr txBox="1">
            <a:spLocks noChangeArrowheads="1"/>
          </p:cNvSpPr>
          <p:nvPr/>
        </p:nvSpPr>
        <p:spPr bwMode="auto">
          <a:xfrm>
            <a:off x="16002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1" name="TextBox 6"/>
          <p:cNvSpPr txBox="1">
            <a:spLocks noChangeArrowheads="1"/>
          </p:cNvSpPr>
          <p:nvPr/>
        </p:nvSpPr>
        <p:spPr bwMode="auto">
          <a:xfrm>
            <a:off x="9906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3" name="TextBox 8"/>
          <p:cNvSpPr txBox="1">
            <a:spLocks noChangeArrowheads="1"/>
          </p:cNvSpPr>
          <p:nvPr/>
        </p:nvSpPr>
        <p:spPr bwMode="auto">
          <a:xfrm>
            <a:off x="23622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5" name="TextBox 10"/>
          <p:cNvSpPr txBox="1">
            <a:spLocks noChangeArrowheads="1"/>
          </p:cNvSpPr>
          <p:nvPr/>
        </p:nvSpPr>
        <p:spPr bwMode="auto">
          <a:xfrm>
            <a:off x="26670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7" name="TextBox 12"/>
          <p:cNvSpPr txBox="1">
            <a:spLocks noChangeArrowheads="1"/>
          </p:cNvSpPr>
          <p:nvPr/>
        </p:nvSpPr>
        <p:spPr bwMode="auto">
          <a:xfrm>
            <a:off x="1447800" y="30480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5781" idx="2"/>
            <a:endCxn id="12" idx="1"/>
          </p:cNvCxnSpPr>
          <p:nvPr/>
        </p:nvCxnSpPr>
        <p:spPr>
          <a:xfrm rot="16200000" flipH="1">
            <a:off x="11104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793" name="TextBox 18"/>
          <p:cNvSpPr txBox="1">
            <a:spLocks noChangeArrowheads="1"/>
          </p:cNvSpPr>
          <p:nvPr/>
        </p:nvSpPr>
        <p:spPr bwMode="auto">
          <a:xfrm>
            <a:off x="21336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5" name="TextBox 20"/>
          <p:cNvSpPr txBox="1">
            <a:spLocks noChangeArrowheads="1"/>
          </p:cNvSpPr>
          <p:nvPr/>
        </p:nvSpPr>
        <p:spPr bwMode="auto">
          <a:xfrm>
            <a:off x="30480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9" name="TextBox 24"/>
          <p:cNvSpPr txBox="1">
            <a:spLocks noChangeArrowheads="1"/>
          </p:cNvSpPr>
          <p:nvPr/>
        </p:nvSpPr>
        <p:spPr bwMode="auto">
          <a:xfrm>
            <a:off x="4572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802" name="TextBox 27"/>
          <p:cNvSpPr txBox="1">
            <a:spLocks noChangeArrowheads="1"/>
          </p:cNvSpPr>
          <p:nvPr/>
        </p:nvSpPr>
        <p:spPr bwMode="auto">
          <a:xfrm>
            <a:off x="990600" y="38862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744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4" name="TextBox 29"/>
          <p:cNvSpPr txBox="1">
            <a:spLocks noChangeArrowheads="1"/>
          </p:cNvSpPr>
          <p:nvPr/>
        </p:nvSpPr>
        <p:spPr bwMode="auto">
          <a:xfrm>
            <a:off x="1905000" y="38211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3519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3467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8" name="TextBox 33"/>
          <p:cNvSpPr txBox="1">
            <a:spLocks noChangeArrowheads="1"/>
          </p:cNvSpPr>
          <p:nvPr/>
        </p:nvSpPr>
        <p:spPr bwMode="auto">
          <a:xfrm>
            <a:off x="1447800" y="46482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4229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25908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6294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056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59436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0960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391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4676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200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7724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cxnSp>
        <p:nvCxnSpPr>
          <p:cNvPr id="47" name="Straight Connector 46"/>
          <p:cNvCxnSpPr>
            <a:stCxn id="37" idx="3"/>
            <a:endCxn id="39" idx="0"/>
          </p:cNvCxnSpPr>
          <p:nvPr/>
        </p:nvCxnSpPr>
        <p:spPr>
          <a:xfrm rot="5400000">
            <a:off x="62976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104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rot="16200000" flipH="1">
            <a:off x="62158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8867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086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2390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010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1534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7962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3533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102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5626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6769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1054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5257800" y="5627688"/>
            <a:ext cx="457200" cy="368300"/>
          </a:xfrm>
          <a:prstGeom prst="rect">
            <a:avLst/>
          </a:prstGeom>
          <a:noFill/>
          <a:ln w="9525">
            <a:noFill/>
            <a:miter lim="800000"/>
            <a:headEnd/>
            <a:tailEnd/>
          </a:ln>
        </p:spPr>
        <p:txBody>
          <a:bodyPr>
            <a:spAutoFit/>
          </a:bodyPr>
          <a:lstStyle/>
          <a:p>
            <a:r>
              <a:rPr lang="en-US">
                <a:latin typeface="Calibri" pitchFamily="34" charset="0"/>
              </a:rPr>
              <a:t>25</a:t>
            </a:r>
          </a:p>
        </p:txBody>
      </p:sp>
      <p:sp>
        <p:nvSpPr>
          <p:cNvPr id="62" name="Oval 61"/>
          <p:cNvSpPr/>
          <p:nvPr/>
        </p:nvSpPr>
        <p:spPr>
          <a:xfrm>
            <a:off x="6248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Box 62"/>
          <p:cNvSpPr txBox="1">
            <a:spLocks noChangeArrowheads="1"/>
          </p:cNvSpPr>
          <p:nvPr/>
        </p:nvSpPr>
        <p:spPr bwMode="auto">
          <a:xfrm>
            <a:off x="6400800" y="3124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65" name="Straight Connector 64"/>
          <p:cNvCxnSpPr>
            <a:endCxn id="60" idx="0"/>
          </p:cNvCxnSpPr>
          <p:nvPr/>
        </p:nvCxnSpPr>
        <p:spPr>
          <a:xfrm rot="5400000">
            <a:off x="5372100" y="5208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579120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5943600" y="3951288"/>
            <a:ext cx="457200" cy="368300"/>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68" name="Straight Connector 67"/>
          <p:cNvCxnSpPr>
            <a:endCxn id="66" idx="0"/>
          </p:cNvCxnSpPr>
          <p:nvPr/>
        </p:nvCxnSpPr>
        <p:spPr>
          <a:xfrm rot="5400000">
            <a:off x="6057900" y="35321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9144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41" name="TextBox 69"/>
          <p:cNvSpPr txBox="1">
            <a:spLocks noChangeArrowheads="1"/>
          </p:cNvSpPr>
          <p:nvPr/>
        </p:nvSpPr>
        <p:spPr bwMode="auto">
          <a:xfrm>
            <a:off x="1066800" y="5486400"/>
            <a:ext cx="457200" cy="369888"/>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1" name="Straight Connector 70"/>
          <p:cNvCxnSpPr>
            <a:endCxn id="69" idx="0"/>
          </p:cNvCxnSpPr>
          <p:nvPr/>
        </p:nvCxnSpPr>
        <p:spPr>
          <a:xfrm rot="5400000">
            <a:off x="1181100" y="5067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410200" y="4713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TextBox 72"/>
          <p:cNvSpPr txBox="1">
            <a:spLocks noChangeArrowheads="1"/>
          </p:cNvSpPr>
          <p:nvPr/>
        </p:nvSpPr>
        <p:spPr bwMode="auto">
          <a:xfrm>
            <a:off x="5562600" y="4789488"/>
            <a:ext cx="457200" cy="368300"/>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4" name="Straight Connector 73"/>
          <p:cNvCxnSpPr>
            <a:endCxn id="72" idx="0"/>
          </p:cNvCxnSpPr>
          <p:nvPr/>
        </p:nvCxnSpPr>
        <p:spPr>
          <a:xfrm rot="5400000">
            <a:off x="5676900" y="43703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par>
                                <p:cTn id="11" presetID="4"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ox(in)">
                                      <p:cBhvr>
                                        <p:cTn id="13" dur="500"/>
                                        <p:tgtEl>
                                          <p:spTgt spid="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par>
                                <p:cTn id="29" presetID="4"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box(in)">
                                      <p:cBhvr>
                                        <p:cTn id="31" dur="500"/>
                                        <p:tgtEl>
                                          <p:spTgt spid="59"/>
                                        </p:tgtEl>
                                      </p:cBhvr>
                                    </p:animEffect>
                                  </p:childTnLst>
                                </p:cTn>
                              </p:par>
                              <p:par>
                                <p:cTn id="32" presetID="4" presetClass="entr" presetSubtype="16"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ox(in)">
                                      <p:cBhvr>
                                        <p:cTn id="34" dur="500"/>
                                        <p:tgtEl>
                                          <p:spTgt spid="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ox(in)">
                                      <p:cBhvr>
                                        <p:cTn id="40" dur="500"/>
                                        <p:tgtEl>
                                          <p:spTgt spid="5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ox(in)">
                                      <p:cBhvr>
                                        <p:cTn id="43" dur="500"/>
                                        <p:tgtEl>
                                          <p:spTgt spid="6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ox(in)">
                                      <p:cBhvr>
                                        <p:cTn id="46" dur="500"/>
                                        <p:tgtEl>
                                          <p:spTgt spid="62"/>
                                        </p:tgtEl>
                                      </p:cBhvr>
                                    </p:animEffect>
                                  </p:childTnLst>
                                </p:cTn>
                              </p:par>
                              <p:par>
                                <p:cTn id="47" presetID="4" presetClass="entr" presetSubtype="16"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ox(in)">
                                      <p:cBhvr>
                                        <p:cTn id="49" dur="500"/>
                                        <p:tgtEl>
                                          <p:spTgt spid="56"/>
                                        </p:tgtEl>
                                      </p:cBhvr>
                                    </p:animEffect>
                                  </p:childTnLst>
                                </p:cTn>
                              </p:par>
                              <p:par>
                                <p:cTn id="50" presetID="4" presetClass="entr" presetSubtype="16"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ox(in)">
                                      <p:cBhvr>
                                        <p:cTn id="52" dur="500"/>
                                        <p:tgtEl>
                                          <p:spTgt spid="5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ox(in)">
                                      <p:cBhvr>
                                        <p:cTn id="55" dur="500"/>
                                        <p:tgtEl>
                                          <p:spTgt spid="5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ox(in)">
                                      <p:cBhvr>
                                        <p:cTn id="58" dur="500"/>
                                        <p:tgtEl>
                                          <p:spTgt spid="5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ox(in)">
                                      <p:cBhvr>
                                        <p:cTn id="61" dur="500"/>
                                        <p:tgtEl>
                                          <p:spTgt spid="5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box(in)">
                                      <p:cBhvr>
                                        <p:cTn id="64" dur="500"/>
                                        <p:tgtEl>
                                          <p:spTgt spid="53"/>
                                        </p:tgtEl>
                                      </p:cBhvr>
                                    </p:animEffect>
                                  </p:childTnLst>
                                </p:cTn>
                              </p:par>
                              <p:par>
                                <p:cTn id="65" presetID="4" presetClass="entr" presetSubtype="16"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ox(in)">
                                      <p:cBhvr>
                                        <p:cTn id="67" dur="500"/>
                                        <p:tgtEl>
                                          <p:spTgt spid="68"/>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ox(in)">
                                      <p:cBhvr>
                                        <p:cTn id="70" dur="500"/>
                                        <p:tgtEl>
                                          <p:spTgt spid="6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box(in)">
                                      <p:cBhvr>
                                        <p:cTn id="73" dur="500"/>
                                        <p:tgtEl>
                                          <p:spTgt spid="67"/>
                                        </p:tgtEl>
                                      </p:cBhvr>
                                    </p:animEffect>
                                  </p:childTnLst>
                                </p:cTn>
                              </p:par>
                              <p:par>
                                <p:cTn id="74" presetID="4" presetClass="entr" presetSubtype="16"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box(in)">
                                      <p:cBhvr>
                                        <p:cTn id="76" dur="500"/>
                                        <p:tgtEl>
                                          <p:spTgt spid="7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box(in)">
                                      <p:cBhvr>
                                        <p:cTn id="79" dur="500"/>
                                        <p:tgtEl>
                                          <p:spTgt spid="72"/>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box(in)">
                                      <p:cBhvr>
                                        <p:cTn id="82" dur="500"/>
                                        <p:tgtEl>
                                          <p:spTgt spid="73"/>
                                        </p:tgtEl>
                                      </p:cBhvr>
                                    </p:animEffect>
                                  </p:childTnLst>
                                </p:cTn>
                              </p:par>
                              <p:par>
                                <p:cTn id="83" presetID="4" presetClass="entr" presetSubtype="16"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ox(in)">
                                      <p:cBhvr>
                                        <p:cTn id="85" dur="500"/>
                                        <p:tgtEl>
                                          <p:spTgt spid="6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box(in)">
                                      <p:cBhvr>
                                        <p:cTn id="88" dur="500"/>
                                        <p:tgtEl>
                                          <p:spTgt spid="6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box(in)">
                                      <p:cBhvr>
                                        <p:cTn id="91" dur="500"/>
                                        <p:tgtEl>
                                          <p:spTgt spid="61"/>
                                        </p:tgtEl>
                                      </p:cBhvr>
                                    </p:animEffect>
                                  </p:childTnLst>
                                </p:cTn>
                              </p:par>
                              <p:par>
                                <p:cTn id="92" presetID="4" presetClass="entr" presetSubtype="16"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ox(in)">
                                      <p:cBhvr>
                                        <p:cTn id="94" dur="500"/>
                                        <p:tgtEl>
                                          <p:spTgt spid="5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ox(in)">
                                      <p:cBhvr>
                                        <p:cTn id="97" dur="500"/>
                                        <p:tgtEl>
                                          <p:spTgt spid="43"/>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box(in)">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51" grpId="0" animBg="1"/>
      <p:bldP spid="52" grpId="0"/>
      <p:bldP spid="53" grpId="0" animBg="1"/>
      <p:bldP spid="54" grpId="0"/>
      <p:bldP spid="57" grpId="0" animBg="1"/>
      <p:bldP spid="58" grpId="0"/>
      <p:bldP spid="60" grpId="0" animBg="1"/>
      <p:bldP spid="61" grpId="0"/>
      <p:bldP spid="62" grpId="0" animBg="1"/>
      <p:bldP spid="63" grpId="0"/>
      <p:bldP spid="66" grpId="0" animBg="1"/>
      <p:bldP spid="67" grpId="0"/>
      <p:bldP spid="72" grpId="0" animBg="1"/>
      <p:bldP spid="7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/*c function to delete an item from the tree*/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delete_item</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cur, parent , </a:t>
            </a:r>
            <a:r>
              <a:rPr lang="en-US" sz="2800" dirty="0" err="1" smtClean="0">
                <a:latin typeface="Times New Roman" pitchFamily="18" charset="0"/>
                <a:cs typeface="Times New Roman" pitchFamily="18" charset="0"/>
              </a:rPr>
              <a:t>suc</a:t>
            </a:r>
            <a:r>
              <a:rPr lang="en-US" sz="2800" dirty="0" smtClean="0">
                <a:latin typeface="Times New Roman" pitchFamily="18" charset="0"/>
                <a:cs typeface="Times New Roman" pitchFamily="18" charset="0"/>
              </a:rPr>
              <a:t>, q;</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if(root == 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traverse the tree until item found or not found*/</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parent=NULL;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cur=root;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while(cur!=NULL &amp;&amp; item!=</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parent =cur;		/*keep track of parent node*/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if(item&lt;</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else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(“item not found”);</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item found and check for case 1*/</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If(</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==NULL)	/*node to be deleted has empty left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right q=</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else if(</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==NULL) /*node to be deleted has empty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left q=</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a:xfrm>
            <a:off x="152400" y="152400"/>
            <a:ext cx="8763000" cy="6553200"/>
          </a:xfrm>
        </p:spPr>
        <p:txBody>
          <a:bodyPr/>
          <a:lstStyle/>
          <a:p>
            <a:pPr>
              <a:lnSpc>
                <a:spcPts val="2700"/>
              </a:lnSpc>
              <a:buFont typeface="Arial" charset="0"/>
              <a:buNone/>
            </a:pPr>
            <a:r>
              <a:rPr lang="en-US" sz="2800" smtClean="0">
                <a:latin typeface="Times New Roman" pitchFamily="18" charset="0"/>
                <a:cs typeface="Times New Roman" pitchFamily="18" charset="0"/>
              </a:rPr>
              <a:t>/*case 2*/</a:t>
            </a:r>
          </a:p>
          <a:p>
            <a:pPr>
              <a:lnSpc>
                <a:spcPts val="2700"/>
              </a:lnSpc>
              <a:buFont typeface="Arial" charset="0"/>
              <a:buNone/>
            </a:pPr>
            <a:r>
              <a:rPr lang="en-US" sz="2800" smtClean="0">
                <a:latin typeface="Times New Roman" pitchFamily="18" charset="0"/>
                <a:cs typeface="Times New Roman" pitchFamily="18" charset="0"/>
              </a:rPr>
              <a:t>else</a:t>
            </a:r>
          </a:p>
          <a:p>
            <a:pPr>
              <a:lnSpc>
                <a:spcPts val="2700"/>
              </a:lnSpc>
              <a:buFont typeface="Arial" charset="0"/>
              <a:buNone/>
            </a:pPr>
            <a:r>
              <a:rPr lang="en-US" sz="2800" smtClean="0">
                <a:latin typeface="Times New Roman" pitchFamily="18" charset="0"/>
                <a:cs typeface="Times New Roman" pitchFamily="18" charset="0"/>
              </a:rPr>
              <a:t>{</a:t>
            </a:r>
          </a:p>
          <a:p>
            <a:pPr>
              <a:lnSpc>
                <a:spcPts val="2700"/>
              </a:lnSpc>
              <a:buFont typeface="Arial" charset="0"/>
              <a:buNone/>
            </a:pPr>
            <a:r>
              <a:rPr lang="en-US" sz="2800" smtClean="0">
                <a:latin typeface="Times New Roman" pitchFamily="18" charset="0"/>
                <a:cs typeface="Times New Roman" pitchFamily="18" charset="0"/>
              </a:rPr>
              <a:t>	suc=cur</a:t>
            </a:r>
            <a:r>
              <a:rPr lang="en-US" sz="2800" smtClean="0">
                <a:latin typeface="Times New Roman" pitchFamily="18" charset="0"/>
                <a:cs typeface="Times New Roman" pitchFamily="18" charset="0"/>
                <a:sym typeface="Wingdings" pitchFamily="2" charset="2"/>
              </a:rPr>
              <a:t>rlink;		/*get the address of the right node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while(sucllink!=NULL)</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suc=sucllink;	/*then move to the leftmost node 				   of the node visited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sucllink=curllink;	/* attach left subtree of node to be 				   deleted to the left of the leftmost 			              node reached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q=currlink;		/*obtain address of the right 					   subtree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if(parent ==NULL)	/* if parent does not exist, return</a:t>
            </a:r>
          </a:p>
          <a:p>
            <a:pPr>
              <a:buFont typeface="Arial" charset="0"/>
              <a:buNone/>
            </a:pPr>
            <a:r>
              <a:rPr lang="en-US" sz="2800" smtClean="0">
                <a:latin typeface="Times New Roman" pitchFamily="18" charset="0"/>
                <a:cs typeface="Times New Roman" pitchFamily="18" charset="0"/>
              </a:rPr>
              <a:t>	return q;			  q as root*/</a:t>
            </a:r>
          </a:p>
          <a:p>
            <a:pPr>
              <a:buFont typeface="Arial" charset="0"/>
              <a:buNone/>
            </a:pPr>
            <a:r>
              <a:rPr lang="en-US" sz="2800" smtClean="0">
                <a:latin typeface="Times New Roman" pitchFamily="18" charset="0"/>
                <a:cs typeface="Times New Roman" pitchFamily="18" charset="0"/>
              </a:rPr>
              <a:t>if(cur==parent</a:t>
            </a:r>
            <a:r>
              <a:rPr lang="en-US" sz="2800" smtClean="0">
                <a:latin typeface="Times New Roman" pitchFamily="18" charset="0"/>
                <a:cs typeface="Times New Roman" pitchFamily="18" charset="0"/>
                <a:sym typeface="Wingdings" pitchFamily="2" charset="2"/>
              </a:rPr>
              <a:t>llink)	/* if root to be deleted is left of</a:t>
            </a:r>
          </a:p>
          <a:p>
            <a:pPr>
              <a:buFont typeface="Arial" charset="0"/>
              <a:buNone/>
            </a:pPr>
            <a:r>
              <a:rPr lang="en-US" sz="2800" smtClean="0">
                <a:latin typeface="Times New Roman" pitchFamily="18" charset="0"/>
                <a:cs typeface="Times New Roman" pitchFamily="18" charset="0"/>
                <a:sym typeface="Wingdings" pitchFamily="2" charset="2"/>
              </a:rPr>
              <a:t>	parentllink=q;		 parent, connect left of parent to</a:t>
            </a:r>
          </a:p>
          <a:p>
            <a:pPr>
              <a:buFont typeface="Arial" charset="0"/>
              <a:buNone/>
            </a:pPr>
            <a:r>
              <a:rPr lang="en-US" sz="2800" smtClean="0">
                <a:latin typeface="Times New Roman" pitchFamily="18" charset="0"/>
                <a:cs typeface="Times New Roman" pitchFamily="18" charset="0"/>
                <a:sym typeface="Wingdings" pitchFamily="2" charset="2"/>
              </a:rPr>
              <a:t>					 q*/</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parentrlink=q;		/*else connect right of parent to q</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free(cur);</a:t>
            </a:r>
          </a:p>
          <a:p>
            <a:pPr>
              <a:buFont typeface="Arial" charset="0"/>
              <a:buNone/>
            </a:pPr>
            <a:r>
              <a:rPr lang="en-US" sz="2800" smtClean="0">
                <a:latin typeface="Times New Roman" pitchFamily="18" charset="0"/>
                <a:cs typeface="Times New Roman" pitchFamily="18" charset="0"/>
                <a:sym typeface="Wingdings" pitchFamily="2" charset="2"/>
              </a:rPr>
              <a:t>return root;</a:t>
            </a:r>
          </a:p>
          <a:p>
            <a:pPr>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1"/>
          </p:nvPr>
        </p:nvSpPr>
        <p:spPr>
          <a:xfrm>
            <a:off x="152400" y="228600"/>
            <a:ext cx="8839200" cy="6629400"/>
          </a:xfrm>
        </p:spPr>
        <p:txBody>
          <a:bodyPr/>
          <a:lstStyle/>
          <a:p>
            <a:pPr algn="ctr">
              <a:buFont typeface="Arial" charset="0"/>
              <a:buNone/>
            </a:pPr>
            <a:r>
              <a:rPr lang="en-US" u="sng" dirty="0" smtClean="0">
                <a:latin typeface="Times New Roman" pitchFamily="18" charset="0"/>
                <a:cs typeface="Times New Roman" pitchFamily="18" charset="0"/>
              </a:rPr>
              <a:t>Applications of binary trees</a:t>
            </a:r>
          </a:p>
          <a:p>
            <a:pPr>
              <a:buFont typeface="Arial" charset="0"/>
              <a:buNone/>
            </a:pPr>
            <a:r>
              <a:rPr lang="en-US" sz="2800" u="sng" dirty="0" smtClean="0">
                <a:latin typeface="Times New Roman" pitchFamily="18" charset="0"/>
                <a:cs typeface="Times New Roman" pitchFamily="18" charset="0"/>
              </a:rPr>
              <a:t>Conversion of expressions:</a:t>
            </a:r>
          </a:p>
          <a:p>
            <a:r>
              <a:rPr lang="en-US" sz="2800" dirty="0" smtClean="0">
                <a:latin typeface="Times New Roman" pitchFamily="18" charset="0"/>
                <a:cs typeface="Times New Roman" pitchFamily="18" charset="0"/>
              </a:rPr>
              <a:t>An infix expression consisting of operators and operands can be represented using a binary tree with root as operator.</a:t>
            </a:r>
          </a:p>
          <a:p>
            <a:r>
              <a:rPr lang="en-US" sz="2800" dirty="0" smtClean="0">
                <a:latin typeface="Times New Roman" pitchFamily="18" charset="0"/>
                <a:cs typeface="Times New Roman" pitchFamily="18" charset="0"/>
              </a:rPr>
              <a:t>Non leaf node contains the operator and leaf nodes contain operands.</a:t>
            </a:r>
          </a:p>
          <a:p>
            <a:pPr>
              <a:buFont typeface="Arial" charset="0"/>
              <a:buNone/>
            </a:pPr>
            <a:r>
              <a:rPr lang="en-US" sz="2800" dirty="0" smtClean="0">
                <a:latin typeface="Times New Roman" pitchFamily="18" charset="0"/>
                <a:cs typeface="Times New Roman" pitchFamily="18" charset="0"/>
              </a:rPr>
              <a:t>	(3-2) can be represented as 																						</a:t>
            </a:r>
          </a:p>
          <a:p>
            <a:pPr>
              <a:buFont typeface="Arial" charset="0"/>
              <a:buNone/>
            </a:pPr>
            <a:r>
              <a:rPr lang="en-US" sz="2800" dirty="0" smtClean="0">
                <a:latin typeface="Times New Roman" pitchFamily="18" charset="0"/>
                <a:cs typeface="Times New Roman" pitchFamily="18" charset="0"/>
              </a:rPr>
              <a:t>	((3-2)*6) can be represented as</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a:p>
            <a:pPr>
              <a:buFont typeface="Arial" charset="0"/>
              <a:buNone/>
            </a:pPr>
            <a:endParaRPr lang="en-US" sz="2800" u="sng" dirty="0" smtClean="0">
              <a:latin typeface="Times New Roman" pitchFamily="18" charset="0"/>
              <a:cs typeface="Times New Roman" pitchFamily="18" charset="0"/>
            </a:endParaRPr>
          </a:p>
          <a:p>
            <a:pPr>
              <a:buFont typeface="Arial" charset="0"/>
              <a:buNone/>
            </a:pPr>
            <a:endParaRPr lang="en-US" sz="2800" u="sng" dirty="0" smtClean="0">
              <a:latin typeface="Times New Roman" pitchFamily="18" charset="0"/>
              <a:cs typeface="Times New Roman" pitchFamily="18" charset="0"/>
            </a:endParaRPr>
          </a:p>
        </p:txBody>
      </p:sp>
      <p:sp>
        <p:nvSpPr>
          <p:cNvPr id="4" name="Oval 3"/>
          <p:cNvSpPr/>
          <p:nvPr/>
        </p:nvSpPr>
        <p:spPr>
          <a:xfrm>
            <a:off x="5105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3" name="TextBox 4"/>
          <p:cNvSpPr txBox="1">
            <a:spLocks noChangeArrowheads="1"/>
          </p:cNvSpPr>
          <p:nvPr/>
        </p:nvSpPr>
        <p:spPr bwMode="auto">
          <a:xfrm>
            <a:off x="51816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5" name="TextBox 6"/>
          <p:cNvSpPr txBox="1">
            <a:spLocks noChangeArrowheads="1"/>
          </p:cNvSpPr>
          <p:nvPr/>
        </p:nvSpPr>
        <p:spPr bwMode="auto">
          <a:xfrm>
            <a:off x="4648200" y="4343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7" name="TextBox 8"/>
          <p:cNvSpPr txBox="1">
            <a:spLocks noChangeArrowheads="1"/>
          </p:cNvSpPr>
          <p:nvPr/>
        </p:nvSpPr>
        <p:spPr bwMode="auto">
          <a:xfrm>
            <a:off x="5638800" y="4343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3998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114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294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1" name="TextBox 14"/>
          <p:cNvSpPr txBox="1">
            <a:spLocks noChangeArrowheads="1"/>
          </p:cNvSpPr>
          <p:nvPr/>
        </p:nvSpPr>
        <p:spPr bwMode="auto">
          <a:xfrm>
            <a:off x="6705600" y="563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6" name="Oval 15"/>
          <p:cNvSpPr/>
          <p:nvPr/>
        </p:nvSpPr>
        <p:spPr>
          <a:xfrm>
            <a:off x="60198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3" name="TextBox 16"/>
          <p:cNvSpPr txBox="1">
            <a:spLocks noChangeArrowheads="1"/>
          </p:cNvSpPr>
          <p:nvPr/>
        </p:nvSpPr>
        <p:spPr bwMode="auto">
          <a:xfrm>
            <a:off x="6172200" y="624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8" name="Oval 17"/>
          <p:cNvSpPr/>
          <p:nvPr/>
        </p:nvSpPr>
        <p:spPr>
          <a:xfrm>
            <a:off x="70866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5" name="TextBox 18"/>
          <p:cNvSpPr txBox="1">
            <a:spLocks noChangeArrowheads="1"/>
          </p:cNvSpPr>
          <p:nvPr/>
        </p:nvSpPr>
        <p:spPr bwMode="auto">
          <a:xfrm>
            <a:off x="7162800" y="624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0" name="Straight Connector 19"/>
          <p:cNvCxnSpPr>
            <a:stCxn id="14" idx="3"/>
          </p:cNvCxnSpPr>
          <p:nvPr/>
        </p:nvCxnSpPr>
        <p:spPr>
          <a:xfrm rot="5400000">
            <a:off x="6450012" y="590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601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39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9" name="TextBox 22"/>
          <p:cNvSpPr txBox="1">
            <a:spLocks noChangeArrowheads="1"/>
          </p:cNvSpPr>
          <p:nvPr/>
        </p:nvSpPr>
        <p:spPr bwMode="auto">
          <a:xfrm>
            <a:off x="7315200" y="5029200"/>
            <a:ext cx="457200" cy="923925"/>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r>
              <a:rPr lang="en-US">
                <a:latin typeface="Calibri" pitchFamily="34" charset="0"/>
              </a:rPr>
              <a:t> </a:t>
            </a:r>
          </a:p>
        </p:txBody>
      </p:sp>
      <p:sp>
        <p:nvSpPr>
          <p:cNvPr id="24" name="Oval 23"/>
          <p:cNvSpPr/>
          <p:nvPr/>
        </p:nvSpPr>
        <p:spPr>
          <a:xfrm>
            <a:off x="7696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41" name="TextBox 24"/>
          <p:cNvSpPr txBox="1">
            <a:spLocks noChangeArrowheads="1"/>
          </p:cNvSpPr>
          <p:nvPr/>
        </p:nvSpPr>
        <p:spPr bwMode="auto">
          <a:xfrm>
            <a:off x="7772400" y="5638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26" name="Straight Connector 25"/>
          <p:cNvCxnSpPr>
            <a:stCxn id="22" idx="3"/>
          </p:cNvCxnSpPr>
          <p:nvPr/>
        </p:nvCxnSpPr>
        <p:spPr>
          <a:xfrm rot="5400000">
            <a:off x="7059612" y="529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541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944" name="TextBox 27"/>
          <p:cNvSpPr txBox="1">
            <a:spLocks noChangeArrowheads="1"/>
          </p:cNvSpPr>
          <p:nvPr/>
        </p:nvSpPr>
        <p:spPr bwMode="auto">
          <a:xfrm>
            <a:off x="7315200" y="494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smtClean="0"/>
              <a:t>Void </a:t>
            </a:r>
            <a:r>
              <a:rPr lang="en-IN" dirty="0" err="1" smtClean="0"/>
              <a:t>levelorder</a:t>
            </a:r>
            <a:r>
              <a:rPr lang="en-IN" dirty="0" smtClean="0"/>
              <a:t>()</a:t>
            </a:r>
          </a:p>
          <a:p>
            <a:pPr>
              <a:buNone/>
            </a:pPr>
            <a:r>
              <a:rPr lang="en-IN" dirty="0" smtClean="0"/>
              <a:t>{</a:t>
            </a:r>
          </a:p>
          <a:p>
            <a:pPr>
              <a:buNone/>
            </a:pPr>
            <a:r>
              <a:rPr lang="en-IN" dirty="0" smtClean="0"/>
              <a:t>	</a:t>
            </a:r>
            <a:r>
              <a:rPr lang="en-IN" dirty="0" err="1" smtClean="0"/>
              <a:t>InsertQ</a:t>
            </a:r>
            <a:r>
              <a:rPr lang="en-IN" dirty="0" smtClean="0"/>
              <a:t>(root);</a:t>
            </a:r>
          </a:p>
          <a:p>
            <a:pPr>
              <a:buNone/>
            </a:pPr>
            <a:r>
              <a:rPr lang="en-IN" dirty="0" smtClean="0"/>
              <a:t>    while(!</a:t>
            </a:r>
            <a:r>
              <a:rPr lang="en-IN" dirty="0" err="1" smtClean="0"/>
              <a:t>IsEmpty</a:t>
            </a:r>
            <a:r>
              <a:rPr lang="en-IN" dirty="0" smtClean="0"/>
              <a:t>())</a:t>
            </a:r>
          </a:p>
          <a:p>
            <a:pPr>
              <a:buNone/>
            </a:pPr>
            <a:r>
              <a:rPr lang="en-IN" dirty="0" smtClean="0"/>
              <a:t>	{</a:t>
            </a:r>
          </a:p>
          <a:p>
            <a:pPr>
              <a:buNone/>
            </a:pPr>
            <a:r>
              <a:rPr lang="en-IN" dirty="0" smtClean="0"/>
              <a:t>		Node *temp;</a:t>
            </a:r>
          </a:p>
          <a:p>
            <a:pPr>
              <a:buNone/>
            </a:pPr>
            <a:r>
              <a:rPr lang="en-IN" dirty="0" smtClean="0"/>
              <a:t>		temp= </a:t>
            </a:r>
            <a:r>
              <a:rPr lang="en-IN" dirty="0" err="1" smtClean="0"/>
              <a:t>DeleteQ</a:t>
            </a:r>
            <a:r>
              <a:rPr lang="en-IN" dirty="0" smtClean="0"/>
              <a:t>();</a:t>
            </a:r>
          </a:p>
          <a:p>
            <a:pPr>
              <a:buNone/>
            </a:pPr>
            <a:r>
              <a:rPr lang="en-IN" dirty="0" smtClean="0"/>
              <a:t>		</a:t>
            </a:r>
            <a:r>
              <a:rPr lang="en-IN" dirty="0" err="1" smtClean="0"/>
              <a:t>cout</a:t>
            </a:r>
            <a:r>
              <a:rPr lang="en-IN" dirty="0" smtClean="0"/>
              <a:t>&lt;&lt;temp-&gt;data;</a:t>
            </a:r>
          </a:p>
          <a:p>
            <a:pPr>
              <a:buNone/>
            </a:pPr>
            <a:r>
              <a:rPr lang="en-IN" dirty="0" smtClean="0"/>
              <a:t>		if (temp-&gt;</a:t>
            </a:r>
            <a:r>
              <a:rPr lang="en-IN" dirty="0" err="1" smtClean="0"/>
              <a:t>lchild</a:t>
            </a:r>
            <a:r>
              <a:rPr lang="en-IN" dirty="0" smtClean="0"/>
              <a:t>) </a:t>
            </a:r>
            <a:r>
              <a:rPr lang="en-IN" dirty="0" err="1" smtClean="0"/>
              <a:t>InsertQ</a:t>
            </a:r>
            <a:r>
              <a:rPr lang="en-IN" dirty="0" smtClean="0"/>
              <a:t>(temp-&gt;</a:t>
            </a:r>
            <a:r>
              <a:rPr lang="en-IN" dirty="0" err="1" smtClean="0"/>
              <a:t>lchild</a:t>
            </a:r>
            <a:r>
              <a:rPr lang="en-IN" dirty="0" smtClean="0"/>
              <a:t>);</a:t>
            </a:r>
          </a:p>
          <a:p>
            <a:pPr>
              <a:buNone/>
            </a:pPr>
            <a:r>
              <a:rPr lang="en-IN" dirty="0" smtClean="0"/>
              <a:t>		if (temp-&gt;</a:t>
            </a:r>
            <a:r>
              <a:rPr lang="en-IN" dirty="0" err="1" smtClean="0"/>
              <a:t>rchild</a:t>
            </a:r>
            <a:r>
              <a:rPr lang="en-IN" dirty="0" smtClean="0"/>
              <a:t>) </a:t>
            </a:r>
            <a:r>
              <a:rPr lang="en-IN" dirty="0" err="1" smtClean="0"/>
              <a:t>InsertQ</a:t>
            </a:r>
            <a:r>
              <a:rPr lang="en-IN" dirty="0" smtClean="0"/>
              <a:t>(temp-&gt;</a:t>
            </a:r>
            <a:r>
              <a:rPr lang="en-IN" dirty="0" err="1" smtClean="0"/>
              <a:t>rchild</a:t>
            </a:r>
            <a:r>
              <a:rPr lang="en-IN" dirty="0" smtClean="0"/>
              <a:t>);</a:t>
            </a:r>
          </a:p>
          <a:p>
            <a:pPr>
              <a:buNone/>
            </a:pPr>
            <a:r>
              <a:rPr lang="en-IN" dirty="0" smtClean="0"/>
              <a:t>	}</a:t>
            </a:r>
          </a:p>
          <a:p>
            <a:pPr>
              <a:buNone/>
            </a:pPr>
            <a:r>
              <a:rPr lang="en-IN" dirty="0" smtClean="0"/>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2"/>
          <p:cNvSpPr>
            <a:spLocks noGrp="1"/>
          </p:cNvSpPr>
          <p:nvPr>
            <p:ph idx="1"/>
          </p:nvPr>
        </p:nvSpPr>
        <p:spPr>
          <a:xfrm>
            <a:off x="152400" y="228600"/>
            <a:ext cx="8839200" cy="6553200"/>
          </a:xfrm>
        </p:spPr>
        <p:txBody>
          <a:bodyPr/>
          <a:lstStyle/>
          <a:p>
            <a:pPr>
              <a:buFont typeface="Arial" charset="0"/>
              <a:buNone/>
            </a:pPr>
            <a:r>
              <a:rPr lang="en-US" sz="2800" u="sng" smtClean="0">
                <a:latin typeface="Times New Roman" pitchFamily="18" charset="0"/>
                <a:cs typeface="Times New Roman" pitchFamily="18" charset="0"/>
              </a:rPr>
              <a:t>Represent the following expression using binary tree</a:t>
            </a:r>
          </a:p>
          <a:p>
            <a:pPr>
              <a:buFont typeface="Arial" charset="0"/>
              <a:buNone/>
            </a:pPr>
            <a:r>
              <a:rPr lang="en-US" sz="2800" smtClean="0">
                <a:latin typeface="Times New Roman" pitchFamily="18" charset="0"/>
                <a:cs typeface="Times New Roman" pitchFamily="18" charset="0"/>
              </a:rPr>
              <a:t>((6+(3-2)*5)^2)</a:t>
            </a:r>
          </a:p>
          <a:p>
            <a:pPr>
              <a:buFont typeface="Arial" charset="0"/>
              <a:buNone/>
            </a:pPr>
            <a:r>
              <a:rPr lang="en-US" sz="2800" smtClean="0">
                <a:latin typeface="Times New Roman" pitchFamily="18" charset="0"/>
                <a:cs typeface="Times New Roman" pitchFamily="18" charset="0"/>
              </a:rPr>
              <a:t>First innermost parenthesis is considered, which is (3-2) and partial tree is drawn for this																						</a:t>
            </a:r>
          </a:p>
          <a:p>
            <a:pPr>
              <a:buFont typeface="Arial" charset="0"/>
              <a:buNone/>
            </a:pPr>
            <a:r>
              <a:rPr lang="en-US" sz="2800" smtClean="0">
                <a:latin typeface="Times New Roman" pitchFamily="18" charset="0"/>
                <a:cs typeface="Times New Roman" pitchFamily="18" charset="0"/>
              </a:rPr>
              <a:t>Next tree is extended to include ((3-2)*5)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5105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7" name="TextBox 4"/>
          <p:cNvSpPr txBox="1">
            <a:spLocks noChangeArrowheads="1"/>
          </p:cNvSpPr>
          <p:nvPr/>
        </p:nvSpPr>
        <p:spPr bwMode="auto">
          <a:xfrm>
            <a:off x="51816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9" name="TextBox 6"/>
          <p:cNvSpPr txBox="1">
            <a:spLocks noChangeArrowheads="1"/>
          </p:cNvSpPr>
          <p:nvPr/>
        </p:nvSpPr>
        <p:spPr bwMode="auto">
          <a:xfrm>
            <a:off x="46482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1" name="TextBox 8"/>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29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5" name="TextBox 12"/>
          <p:cNvSpPr txBox="1">
            <a:spLocks noChangeArrowheads="1"/>
          </p:cNvSpPr>
          <p:nvPr/>
        </p:nvSpPr>
        <p:spPr bwMode="auto">
          <a:xfrm>
            <a:off x="6705600" y="3962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60198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7" name="TextBox 14"/>
          <p:cNvSpPr txBox="1">
            <a:spLocks noChangeArrowheads="1"/>
          </p:cNvSpPr>
          <p:nvPr/>
        </p:nvSpPr>
        <p:spPr bwMode="auto">
          <a:xfrm>
            <a:off x="6172200" y="45720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6" name="Oval 15"/>
          <p:cNvSpPr/>
          <p:nvPr/>
        </p:nvSpPr>
        <p:spPr>
          <a:xfrm>
            <a:off x="7086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9" name="TextBox 16"/>
          <p:cNvSpPr txBox="1">
            <a:spLocks noChangeArrowheads="1"/>
          </p:cNvSpPr>
          <p:nvPr/>
        </p:nvSpPr>
        <p:spPr bwMode="auto">
          <a:xfrm>
            <a:off x="7162800" y="45720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8" name="Straight Connector 17"/>
          <p:cNvCxnSpPr>
            <a:stCxn id="12" idx="3"/>
          </p:cNvCxnSpPr>
          <p:nvPr/>
        </p:nvCxnSpPr>
        <p:spPr>
          <a:xfrm rot="5400000">
            <a:off x="6450012" y="4227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400" y="43434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390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7696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64" name="TextBox 21"/>
          <p:cNvSpPr txBox="1">
            <a:spLocks noChangeArrowheads="1"/>
          </p:cNvSpPr>
          <p:nvPr/>
        </p:nvSpPr>
        <p:spPr bwMode="auto">
          <a:xfrm>
            <a:off x="7772400" y="39624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3" name="Straight Connector 22"/>
          <p:cNvCxnSpPr>
            <a:stCxn id="20" idx="3"/>
          </p:cNvCxnSpPr>
          <p:nvPr/>
        </p:nvCxnSpPr>
        <p:spPr>
          <a:xfrm rot="5400000">
            <a:off x="7059612" y="3617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0" y="3733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67" name="TextBox 24"/>
          <p:cNvSpPr txBox="1">
            <a:spLocks noChangeArrowheads="1"/>
          </p:cNvSpPr>
          <p:nvPr/>
        </p:nvSpPr>
        <p:spPr bwMode="auto">
          <a:xfrm>
            <a:off x="7315200" y="32718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After considering (6+(3-2)*5)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After (6+(3-2)*5)^2 									</a:t>
            </a:r>
          </a:p>
        </p:txBody>
      </p:sp>
      <p:sp>
        <p:nvSpPr>
          <p:cNvPr id="4" name="Oval 3"/>
          <p:cNvSpPr/>
          <p:nvPr/>
        </p:nvSpPr>
        <p:spPr>
          <a:xfrm>
            <a:off x="67056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1" name="TextBox 4"/>
          <p:cNvSpPr txBox="1">
            <a:spLocks noChangeArrowheads="1"/>
          </p:cNvSpPr>
          <p:nvPr/>
        </p:nvSpPr>
        <p:spPr bwMode="auto">
          <a:xfrm>
            <a:off x="67818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6096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3" name="TextBox 6"/>
          <p:cNvSpPr txBox="1">
            <a:spLocks noChangeArrowheads="1"/>
          </p:cNvSpPr>
          <p:nvPr/>
        </p:nvSpPr>
        <p:spPr bwMode="auto">
          <a:xfrm>
            <a:off x="62484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7162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5" name="TextBox 8"/>
          <p:cNvSpPr txBox="1">
            <a:spLocks noChangeArrowheads="1"/>
          </p:cNvSpPr>
          <p:nvPr/>
        </p:nvSpPr>
        <p:spPr bwMode="auto">
          <a:xfrm>
            <a:off x="72390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65262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315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772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0" name="TextBox 13"/>
          <p:cNvSpPr txBox="1">
            <a:spLocks noChangeArrowheads="1"/>
          </p:cNvSpPr>
          <p:nvPr/>
        </p:nvSpPr>
        <p:spPr bwMode="auto">
          <a:xfrm>
            <a:off x="7848600" y="18288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15" name="Straight Connector 14"/>
          <p:cNvCxnSpPr>
            <a:stCxn id="12" idx="3"/>
          </p:cNvCxnSpPr>
          <p:nvPr/>
        </p:nvCxnSpPr>
        <p:spPr>
          <a:xfrm rot="5400000">
            <a:off x="7135812" y="148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0" y="160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83" name="TextBox 16"/>
          <p:cNvSpPr txBox="1">
            <a:spLocks noChangeArrowheads="1"/>
          </p:cNvSpPr>
          <p:nvPr/>
        </p:nvSpPr>
        <p:spPr bwMode="auto">
          <a:xfrm>
            <a:off x="7391400" y="113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8" name="Oval 17"/>
          <p:cNvSpPr/>
          <p:nvPr/>
        </p:nvSpPr>
        <p:spPr>
          <a:xfrm>
            <a:off x="685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5" name="TextBox 18"/>
          <p:cNvSpPr txBox="1">
            <a:spLocks noChangeArrowheads="1"/>
          </p:cNvSpPr>
          <p:nvPr/>
        </p:nvSpPr>
        <p:spPr bwMode="auto">
          <a:xfrm>
            <a:off x="6934200" y="5562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0" name="Oval 19"/>
          <p:cNvSpPr/>
          <p:nvPr/>
        </p:nvSpPr>
        <p:spPr>
          <a:xfrm>
            <a:off x="62484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7" name="TextBox 20"/>
          <p:cNvSpPr txBox="1">
            <a:spLocks noChangeArrowheads="1"/>
          </p:cNvSpPr>
          <p:nvPr/>
        </p:nvSpPr>
        <p:spPr bwMode="auto">
          <a:xfrm>
            <a:off x="6400800" y="61722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2" name="Oval 21"/>
          <p:cNvSpPr/>
          <p:nvPr/>
        </p:nvSpPr>
        <p:spPr>
          <a:xfrm>
            <a:off x="73152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9" name="TextBox 22"/>
          <p:cNvSpPr txBox="1">
            <a:spLocks noChangeArrowheads="1"/>
          </p:cNvSpPr>
          <p:nvPr/>
        </p:nvSpPr>
        <p:spPr bwMode="auto">
          <a:xfrm>
            <a:off x="7391400" y="61722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4" name="Straight Connector 23"/>
          <p:cNvCxnSpPr>
            <a:stCxn id="18" idx="3"/>
          </p:cNvCxnSpPr>
          <p:nvPr/>
        </p:nvCxnSpPr>
        <p:spPr>
          <a:xfrm rot="5400000">
            <a:off x="6678612" y="5827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594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4676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79248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4" name="TextBox 27"/>
          <p:cNvSpPr txBox="1">
            <a:spLocks noChangeArrowheads="1"/>
          </p:cNvSpPr>
          <p:nvPr/>
        </p:nvSpPr>
        <p:spPr bwMode="auto">
          <a:xfrm>
            <a:off x="8001000" y="55626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9" name="Straight Connector 28"/>
          <p:cNvCxnSpPr>
            <a:stCxn id="26" idx="3"/>
          </p:cNvCxnSpPr>
          <p:nvPr/>
        </p:nvCxnSpPr>
        <p:spPr>
          <a:xfrm rot="5400000">
            <a:off x="7288212" y="521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5334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97" name="TextBox 30"/>
          <p:cNvSpPr txBox="1">
            <a:spLocks noChangeArrowheads="1"/>
          </p:cNvSpPr>
          <p:nvPr/>
        </p:nvSpPr>
        <p:spPr bwMode="auto">
          <a:xfrm>
            <a:off x="7543800" y="48720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2" name="Oval 31"/>
          <p:cNvSpPr/>
          <p:nvPr/>
        </p:nvSpPr>
        <p:spPr>
          <a:xfrm>
            <a:off x="66294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9" name="TextBox 32"/>
          <p:cNvSpPr txBox="1">
            <a:spLocks noChangeArrowheads="1"/>
          </p:cNvSpPr>
          <p:nvPr/>
        </p:nvSpPr>
        <p:spPr bwMode="auto">
          <a:xfrm>
            <a:off x="6705600" y="53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6019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1" name="TextBox 34"/>
          <p:cNvSpPr txBox="1">
            <a:spLocks noChangeArrowheads="1"/>
          </p:cNvSpPr>
          <p:nvPr/>
        </p:nvSpPr>
        <p:spPr bwMode="auto">
          <a:xfrm>
            <a:off x="6172200" y="11430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36" name="Straight Connector 35"/>
          <p:cNvCxnSpPr>
            <a:stCxn id="32" idx="3"/>
          </p:cNvCxnSpPr>
          <p:nvPr/>
        </p:nvCxnSpPr>
        <p:spPr>
          <a:xfrm rot="5400000">
            <a:off x="6450012" y="79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7161212" y="8366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5" name="TextBox 40"/>
          <p:cNvSpPr txBox="1">
            <a:spLocks noChangeArrowheads="1"/>
          </p:cNvSpPr>
          <p:nvPr/>
        </p:nvSpPr>
        <p:spPr bwMode="auto">
          <a:xfrm>
            <a:off x="69342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2" name="Oval 41"/>
          <p:cNvSpPr/>
          <p:nvPr/>
        </p:nvSpPr>
        <p:spPr>
          <a:xfrm>
            <a:off x="62484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7" name="TextBox 42"/>
          <p:cNvSpPr txBox="1">
            <a:spLocks noChangeArrowheads="1"/>
          </p:cNvSpPr>
          <p:nvPr/>
        </p:nvSpPr>
        <p:spPr bwMode="auto">
          <a:xfrm>
            <a:off x="6400800" y="4876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44" name="Straight Connector 43"/>
          <p:cNvCxnSpPr>
            <a:stCxn id="40" idx="3"/>
          </p:cNvCxnSpPr>
          <p:nvPr/>
        </p:nvCxnSpPr>
        <p:spPr>
          <a:xfrm rot="5400000">
            <a:off x="6678612" y="4532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7389812" y="45704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43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7364412" y="3922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12" name="TextBox 47"/>
          <p:cNvSpPr txBox="1">
            <a:spLocks noChangeArrowheads="1"/>
          </p:cNvSpPr>
          <p:nvPr/>
        </p:nvSpPr>
        <p:spPr bwMode="auto">
          <a:xfrm>
            <a:off x="7620000" y="3576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9" name="Oval 48"/>
          <p:cNvSpPr/>
          <p:nvPr/>
        </p:nvSpPr>
        <p:spPr>
          <a:xfrm>
            <a:off x="81661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14" name="TextBox 49"/>
          <p:cNvSpPr txBox="1">
            <a:spLocks noChangeArrowheads="1"/>
          </p:cNvSpPr>
          <p:nvPr/>
        </p:nvSpPr>
        <p:spPr bwMode="auto">
          <a:xfrm>
            <a:off x="8242300" y="4338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2</a:t>
            </a:r>
            <a:r>
              <a:rPr lang="en-US">
                <a:latin typeface="Calibri" pitchFamily="34" charset="0"/>
              </a:rPr>
              <a:t> </a:t>
            </a:r>
          </a:p>
        </p:txBody>
      </p:sp>
      <p:cxnSp>
        <p:nvCxnSpPr>
          <p:cNvPr id="51" name="Straight Connector 50"/>
          <p:cNvCxnSpPr/>
          <p:nvPr/>
        </p:nvCxnSpPr>
        <p:spPr>
          <a:xfrm rot="16200000" flipH="1">
            <a:off x="8012112" y="40370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When the binary tree for infix expression is traversed in inorder  technique, infix expression is obtained.</a:t>
            </a:r>
          </a:p>
          <a:p>
            <a:r>
              <a:rPr lang="en-US" sz="2800" smtClean="0">
                <a:latin typeface="Times New Roman" pitchFamily="18" charset="0"/>
                <a:cs typeface="Times New Roman" pitchFamily="18" charset="0"/>
              </a:rPr>
              <a:t>Preorder traversal gives the prefix expression and postorder traversal gives the postorder expression.</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Inorder traversal of above tree:(6+(3-2)*5)^2</a:t>
            </a:r>
          </a:p>
          <a:p>
            <a:pPr>
              <a:buFont typeface="Arial" charset="0"/>
              <a:buNone/>
            </a:pPr>
            <a:r>
              <a:rPr lang="en-US" sz="2800" smtClean="0">
                <a:latin typeface="Times New Roman" pitchFamily="18" charset="0"/>
                <a:cs typeface="Times New Roman" pitchFamily="18" charset="0"/>
              </a:rPr>
              <a:t>Preorder traversal: ^+6*-3252</a:t>
            </a:r>
          </a:p>
          <a:p>
            <a:pPr>
              <a:buFont typeface="Arial" charset="0"/>
              <a:buNone/>
            </a:pPr>
            <a:r>
              <a:rPr lang="en-US" sz="2800" smtClean="0">
                <a:latin typeface="Times New Roman" pitchFamily="18" charset="0"/>
                <a:cs typeface="Times New Roman" pitchFamily="18" charset="0"/>
              </a:rPr>
              <a:t>Postorder traversal: 632-5*+2^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25434</TotalTime>
  <Words>6228</Words>
  <Application>Microsoft Office PowerPoint</Application>
  <PresentationFormat>On-screen Show (4:3)</PresentationFormat>
  <Paragraphs>2221</Paragraphs>
  <Slides>145</Slides>
  <Notes>107</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145</vt:i4>
      </vt:variant>
      <vt:variant>
        <vt:lpstr>Custom Shows</vt:lpstr>
      </vt:variant>
      <vt:variant>
        <vt:i4>1</vt:i4>
      </vt:variant>
    </vt:vector>
  </HeadingPairs>
  <TitlesOfParts>
    <vt:vector size="152" baseType="lpstr">
      <vt:lpstr>新細明體</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vt:lpstr>
      <vt:lpstr>PowerPoint Presentation</vt:lpstr>
      <vt:lpstr>PowerPoint Presentation</vt:lpstr>
      <vt:lpstr>PowerPoint Presentation</vt:lpstr>
      <vt:lpstr>PowerPoint Presentation</vt:lpstr>
      <vt:lpstr>PowerPoint Presentation</vt:lpstr>
      <vt:lpstr>Almost Complete 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Queues</vt:lpstr>
      <vt:lpstr>Examples of Priority Queues</vt:lpstr>
      <vt:lpstr>Priority Queue Representation</vt:lpstr>
      <vt:lpstr>Max (Min) Heap</vt:lpstr>
      <vt:lpstr>Max Heap Examples</vt:lpstr>
      <vt:lpstr>Insertion into a Max Heap</vt:lpstr>
      <vt:lpstr>Insertion into a Max Heap (Inserting “1”)</vt:lpstr>
      <vt:lpstr>Insertion into a Max Heap (Inserting “5”)</vt:lpstr>
      <vt:lpstr>Insertion into a Max Heap (Inserting “21”)</vt:lpstr>
      <vt:lpstr>Deletion from a Max Heap</vt:lpstr>
      <vt:lpstr>Deletion from a Max Heap (Cont.)</vt:lpstr>
      <vt:lpstr>Deletion from a Max Heap (Cont.)</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MAHE</cp:lastModifiedBy>
  <cp:revision>218</cp:revision>
  <dcterms:created xsi:type="dcterms:W3CDTF">2006-08-16T00:00:00Z</dcterms:created>
  <dcterms:modified xsi:type="dcterms:W3CDTF">2017-03-20T04:33:25Z</dcterms:modified>
</cp:coreProperties>
</file>