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9" r:id="rId18"/>
    <p:sldId id="280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9E44-E101-4B1B-8B45-E21EB17A1318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90AE5-74DE-43CF-9BF2-F187BA62D9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191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90AE5-74DE-43CF-9BF2-F187BA62D9D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556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629400"/>
          </a:xfrm>
        </p:spPr>
        <p:txBody>
          <a:bodyPr>
            <a:normAutofit fontScale="77500" lnSpcReduction="20000"/>
          </a:bodyPr>
          <a:lstStyle/>
          <a:p>
            <a:pPr algn="ctr"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Recursion </a:t>
            </a:r>
          </a:p>
          <a:p>
            <a:pPr>
              <a:lnSpc>
                <a:spcPts val="23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Recursion is the name given for expressing anything in terms of itself.</a:t>
            </a:r>
          </a:p>
          <a:p>
            <a:pPr>
              <a:lnSpc>
                <a:spcPts val="23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Recursive function is a function which calls itself until a particular condition is met.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The factorial function</a:t>
            </a:r>
          </a:p>
          <a:p>
            <a:pPr>
              <a:lnSpc>
                <a:spcPts val="23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a positive integer n, factorial is defined as the product of all integers between n and1.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factorial of 4 is 4*3*2*1=24</a:t>
            </a:r>
          </a:p>
          <a:p>
            <a:pPr>
              <a:lnSpc>
                <a:spcPts val="23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Hence we have the formula </a:t>
            </a:r>
          </a:p>
          <a:p>
            <a:pPr>
              <a:lnSpc>
                <a:spcPts val="23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n!=1				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n==0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n!=n*(n-1)*(n-2) … *1	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if(n&gt;0)</a:t>
            </a:r>
          </a:p>
          <a:p>
            <a:pPr>
              <a:lnSpc>
                <a:spcPts val="2300"/>
              </a:lnSpc>
              <a:buFontTx/>
              <a:buNone/>
            </a:pP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n!=n*(n-1)!	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n!=n*(n-1)*(n-2)!	….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=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n*(n-1)*(n-2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)*… *0!  =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n*(n-1)*(n-2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)* …*1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Hence this can be achieved by having a function which calls itself until 0 is reached. This is recursive function for factorial.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Recursive program for multiplying 2 numbers</a:t>
            </a:r>
          </a:p>
          <a:p>
            <a:pPr>
              <a:buFontTx/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if(m==0 || n==0)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0;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if(n==1)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m;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else{x=n-1; 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y=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(m,n-1);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return(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y+m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Recursive program to find the nth </a:t>
            </a: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</a:rPr>
              <a:t>fibonacci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 number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fib(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if(n==0)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0;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if(n==1)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1;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fib(n-1) + fib(n-2);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	}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Autofit/>
          </a:bodyPr>
          <a:lstStyle/>
          <a:p>
            <a:pPr>
              <a:lnSpc>
                <a:spcPts val="1900"/>
              </a:lnSpc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Recursive program to do a binary search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binary(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item,int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a[],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low,int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high)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mid;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if(low &gt; high)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-1;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mid=(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low+high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if(item==a[mid])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mid;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else if(item&lt;a[mid])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high=mid-1;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binary(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item,a,low,high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low=mid+1;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binary(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item,a,low,high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 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400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Recursive chains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Recursive function need not call itself directly. It can call itself indirectly as shown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A(parameters)			B(parameters)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{					{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. . ………..				…………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…………..				 …………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B(arguments)		A(arguments)	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					}</a:t>
            </a: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3086100" y="2171700"/>
            <a:ext cx="1905000" cy="167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>
            <a:off x="2667000" y="2057402"/>
            <a:ext cx="2286000" cy="1828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629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Towers of Hanoi problem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Initial setup</a:t>
            </a:r>
          </a:p>
          <a:p>
            <a:pPr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																																	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 3 pegs A,B, and C and Five disks of different diameters placed on peg A so that a larger disk is always below a smaller disk.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aim is to move five disks to peg C using peg B as auxiliary. Only the top disk on any peg may be moved to another peg, and a larger disk may never rest on a smaller one.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608807" y="2056607"/>
            <a:ext cx="1676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7200" y="26670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2438400"/>
            <a:ext cx="1524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209800"/>
            <a:ext cx="1219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0600" y="1981200"/>
            <a:ext cx="9144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3000" y="1752600"/>
            <a:ext cx="609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3275807" y="2056607"/>
            <a:ext cx="1676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5790407" y="2056607"/>
            <a:ext cx="1676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2894014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38800" y="2895601"/>
            <a:ext cx="198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261" name="TextBox 22"/>
          <p:cNvSpPr txBox="1">
            <a:spLocks noChangeArrowheads="1"/>
          </p:cNvSpPr>
          <p:nvPr/>
        </p:nvSpPr>
        <p:spPr bwMode="auto">
          <a:xfrm>
            <a:off x="1295400" y="28956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1262" name="TextBox 23"/>
          <p:cNvSpPr txBox="1">
            <a:spLocks noChangeArrowheads="1"/>
          </p:cNvSpPr>
          <p:nvPr/>
        </p:nvSpPr>
        <p:spPr bwMode="auto">
          <a:xfrm>
            <a:off x="3962400" y="2906713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1263" name="TextBox 24"/>
          <p:cNvSpPr txBox="1">
            <a:spLocks noChangeArrowheads="1"/>
          </p:cNvSpPr>
          <p:nvPr/>
        </p:nvSpPr>
        <p:spPr bwMode="auto">
          <a:xfrm>
            <a:off x="6477000" y="28956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After passing all the 5 disks to peg C: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 flipH="1" flipV="1">
            <a:off x="608807" y="2056607"/>
            <a:ext cx="1676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638800" y="26670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2438400"/>
            <a:ext cx="1524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2209800"/>
            <a:ext cx="1219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981200"/>
            <a:ext cx="9144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1752600"/>
            <a:ext cx="609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3275807" y="2056607"/>
            <a:ext cx="1676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5790407" y="2056607"/>
            <a:ext cx="1676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4200" y="2894014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" y="2895601"/>
            <a:ext cx="198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1295400" y="28956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3962400" y="2906713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24"/>
          <p:cNvSpPr txBox="1">
            <a:spLocks noChangeArrowheads="1"/>
          </p:cNvSpPr>
          <p:nvPr/>
        </p:nvSpPr>
        <p:spPr bwMode="auto">
          <a:xfrm>
            <a:off x="6477000" y="28956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Lets consider the general case of n disks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move n disks from A to C using B as auxiliary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1.If n==1, move single disk from A to C.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2.Move the top n-1 disks from A to B using C as auxiliary.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3.Move the remaining disk from A to C.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4.Move the n-1 disks from B to C, using A as auxiliary.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if n==1, step1 will produce a correct solution.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n==2, we know that we already have a solution for n-1.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1. so steps 2 and 4 can be performed.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n==3, we know that we have a solution for n-1.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2. so steps 2 and 4 can be performed.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way we have solutions for 1,2,3…..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any value.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clearly indicates the concept of recursion involved and hence this problem can be solved by recursion.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458200" cy="6858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n==3. moving n-1 disks from A to B using C as auxiliary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																																																																													</a:t>
            </a:r>
          </a:p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Moving remaining 1 disk from A to 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762001" y="1446212"/>
            <a:ext cx="1219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5800" y="1600200"/>
            <a:ext cx="1524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371600"/>
            <a:ext cx="1219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3303" name="TextBox 10"/>
          <p:cNvSpPr txBox="1">
            <a:spLocks noChangeArrowheads="1"/>
          </p:cNvSpPr>
          <p:nvPr/>
        </p:nvSpPr>
        <p:spPr bwMode="auto">
          <a:xfrm>
            <a:off x="1143000" y="1981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3504407" y="1447006"/>
            <a:ext cx="1219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24200" y="20558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7400" y="20558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6247607" y="1447006"/>
            <a:ext cx="1219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308" name="TextBox 15"/>
          <p:cNvSpPr txBox="1">
            <a:spLocks noChangeArrowheads="1"/>
          </p:cNvSpPr>
          <p:nvPr/>
        </p:nvSpPr>
        <p:spPr bwMode="auto">
          <a:xfrm>
            <a:off x="3962400" y="19923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83309" name="TextBox 16"/>
          <p:cNvSpPr txBox="1">
            <a:spLocks noChangeArrowheads="1"/>
          </p:cNvSpPr>
          <p:nvPr/>
        </p:nvSpPr>
        <p:spPr bwMode="auto">
          <a:xfrm>
            <a:off x="6705600" y="1981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762794" y="3275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7200" y="36576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3657600"/>
            <a:ext cx="1524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3505994" y="3275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6249194" y="3275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248400" y="3657600"/>
            <a:ext cx="1219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3316" name="TextBox 23"/>
          <p:cNvSpPr txBox="1">
            <a:spLocks noChangeArrowheads="1"/>
          </p:cNvSpPr>
          <p:nvPr/>
        </p:nvSpPr>
        <p:spPr bwMode="auto">
          <a:xfrm>
            <a:off x="1143000" y="38100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83317" name="TextBox 24"/>
          <p:cNvSpPr txBox="1">
            <a:spLocks noChangeArrowheads="1"/>
          </p:cNvSpPr>
          <p:nvPr/>
        </p:nvSpPr>
        <p:spPr bwMode="auto">
          <a:xfrm>
            <a:off x="3962400" y="3821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83318" name="TextBox 25"/>
          <p:cNvSpPr txBox="1">
            <a:spLocks noChangeArrowheads="1"/>
          </p:cNvSpPr>
          <p:nvPr/>
        </p:nvSpPr>
        <p:spPr bwMode="auto">
          <a:xfrm>
            <a:off x="6705600" y="3821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867400" y="3884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124200" y="3884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200" y="2057400"/>
            <a:ext cx="198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7200" y="3884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762794" y="5942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200" y="6551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325" name="TextBox 32"/>
          <p:cNvSpPr txBox="1">
            <a:spLocks noChangeArrowheads="1"/>
          </p:cNvSpPr>
          <p:nvPr/>
        </p:nvSpPr>
        <p:spPr bwMode="auto">
          <a:xfrm>
            <a:off x="1219200" y="64770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200" y="63246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3505994" y="5942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352800" y="6324600"/>
            <a:ext cx="1524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3124200" y="6551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330" name="TextBox 37"/>
          <p:cNvSpPr txBox="1">
            <a:spLocks noChangeArrowheads="1"/>
          </p:cNvSpPr>
          <p:nvPr/>
        </p:nvSpPr>
        <p:spPr bwMode="auto">
          <a:xfrm>
            <a:off x="3962400" y="6488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05200" y="6096000"/>
            <a:ext cx="1219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rot="5400000" flipH="1" flipV="1">
            <a:off x="6249194" y="5942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67400" y="6551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334" name="TextBox 41"/>
          <p:cNvSpPr txBox="1">
            <a:spLocks noChangeArrowheads="1"/>
          </p:cNvSpPr>
          <p:nvPr/>
        </p:nvSpPr>
        <p:spPr bwMode="auto">
          <a:xfrm>
            <a:off x="6705600" y="6488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50" name="Straight Arrow Connector 49"/>
          <p:cNvCxnSpPr>
            <a:stCxn id="6" idx="3"/>
          </p:cNvCxnSpPr>
          <p:nvPr/>
        </p:nvCxnSpPr>
        <p:spPr>
          <a:xfrm>
            <a:off x="2209800" y="1714500"/>
            <a:ext cx="1752600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057400" y="1447800"/>
            <a:ext cx="46482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4191000" y="3505200"/>
            <a:ext cx="2514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828800" y="4876800"/>
            <a:ext cx="1524000" cy="1446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52800" y="4876800"/>
            <a:ext cx="3200400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458200" cy="6477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Moving n-1 disks from B to C using A as auxiliary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																											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7400" y="18288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762001" y="1446212"/>
            <a:ext cx="1219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52800" y="1828800"/>
            <a:ext cx="1524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1600200"/>
            <a:ext cx="1219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27" name="TextBox 10"/>
          <p:cNvSpPr txBox="1">
            <a:spLocks noChangeArrowheads="1"/>
          </p:cNvSpPr>
          <p:nvPr/>
        </p:nvSpPr>
        <p:spPr bwMode="auto">
          <a:xfrm>
            <a:off x="1219200" y="1981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3504407" y="1447006"/>
            <a:ext cx="1219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24200" y="20558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7400" y="20558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6247607" y="1447006"/>
            <a:ext cx="1219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32" name="TextBox 15"/>
          <p:cNvSpPr txBox="1">
            <a:spLocks noChangeArrowheads="1"/>
          </p:cNvSpPr>
          <p:nvPr/>
        </p:nvSpPr>
        <p:spPr bwMode="auto">
          <a:xfrm>
            <a:off x="3962400" y="19923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84333" name="TextBox 16"/>
          <p:cNvSpPr txBox="1">
            <a:spLocks noChangeArrowheads="1"/>
          </p:cNvSpPr>
          <p:nvPr/>
        </p:nvSpPr>
        <p:spPr bwMode="auto">
          <a:xfrm>
            <a:off x="6705600" y="1981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762794" y="3426618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8100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96000" y="3579812"/>
            <a:ext cx="1524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3505994" y="3426618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6249194" y="3426618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0" y="3808412"/>
            <a:ext cx="1219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40" name="TextBox 23"/>
          <p:cNvSpPr txBox="1">
            <a:spLocks noChangeArrowheads="1"/>
          </p:cNvSpPr>
          <p:nvPr/>
        </p:nvSpPr>
        <p:spPr bwMode="auto">
          <a:xfrm>
            <a:off x="12192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4341" name="TextBox 24"/>
          <p:cNvSpPr txBox="1">
            <a:spLocks noChangeArrowheads="1"/>
          </p:cNvSpPr>
          <p:nvPr/>
        </p:nvSpPr>
        <p:spPr bwMode="auto">
          <a:xfrm>
            <a:off x="3962400" y="39735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84342" name="TextBox 25"/>
          <p:cNvSpPr txBox="1">
            <a:spLocks noChangeArrowheads="1"/>
          </p:cNvSpPr>
          <p:nvPr/>
        </p:nvSpPr>
        <p:spPr bwMode="auto">
          <a:xfrm>
            <a:off x="6705600" y="39735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867400" y="4035425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124200" y="4038600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200" y="20558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1000" y="4037012"/>
            <a:ext cx="198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762794" y="5561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200" y="6170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49" name="TextBox 32"/>
          <p:cNvSpPr txBox="1">
            <a:spLocks noChangeArrowheads="1"/>
          </p:cNvSpPr>
          <p:nvPr/>
        </p:nvSpPr>
        <p:spPr bwMode="auto">
          <a:xfrm>
            <a:off x="1219200" y="60960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67400" y="59436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3505994" y="5561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96000" y="5715000"/>
            <a:ext cx="1524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3124200" y="6170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54" name="TextBox 37"/>
          <p:cNvSpPr txBox="1">
            <a:spLocks noChangeArrowheads="1"/>
          </p:cNvSpPr>
          <p:nvPr/>
        </p:nvSpPr>
        <p:spPr bwMode="auto">
          <a:xfrm>
            <a:off x="3962400" y="6107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48400" y="5486400"/>
            <a:ext cx="1219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rot="5400000" flipH="1" flipV="1">
            <a:off x="6249194" y="5561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67400" y="6170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58" name="TextBox 41"/>
          <p:cNvSpPr txBox="1">
            <a:spLocks noChangeArrowheads="1"/>
          </p:cNvSpPr>
          <p:nvPr/>
        </p:nvSpPr>
        <p:spPr bwMode="auto">
          <a:xfrm>
            <a:off x="6705600" y="6107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50" name="Straight Arrow Connector 49"/>
          <p:cNvCxnSpPr>
            <a:stCxn id="7" idx="1"/>
          </p:cNvCxnSpPr>
          <p:nvPr/>
        </p:nvCxnSpPr>
        <p:spPr>
          <a:xfrm rot="10800000" flipV="1">
            <a:off x="1524000" y="1714500"/>
            <a:ext cx="1981200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</p:cNvCxnSpPr>
          <p:nvPr/>
        </p:nvCxnSpPr>
        <p:spPr>
          <a:xfrm flipV="1">
            <a:off x="4876800" y="1676400"/>
            <a:ext cx="1752600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752600" y="3427412"/>
            <a:ext cx="4800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629400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  <a:buFontTx/>
              <a:buNone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C program for tower of </a:t>
            </a:r>
            <a:r>
              <a:rPr lang="en-US" sz="2000" u="sng" dirty="0" err="1" smtClean="0">
                <a:latin typeface="Times New Roman" pitchFamily="18" charset="0"/>
                <a:cs typeface="Times New Roman" pitchFamily="18" charset="0"/>
              </a:rPr>
              <a:t>hanoi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problem</a:t>
            </a:r>
          </a:p>
          <a:p>
            <a:pPr>
              <a:lnSpc>
                <a:spcPts val="2100"/>
              </a:lnSpc>
              <a:buFontTx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void tower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char source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char temp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char destination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if(n==1)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&lt;&lt;“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move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disk 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“&lt;&lt;source&lt;&lt;“ to “&lt;&lt;destination&lt;&lt;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return;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ts val="2100"/>
              </a:lnSpc>
              <a:buFontTx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/*moving n-1 disks from A to B using C as auxiliary*/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tower(n-1, source, destination, temp);</a:t>
            </a:r>
          </a:p>
          <a:p>
            <a:pPr>
              <a:lnSpc>
                <a:spcPts val="2100"/>
              </a:lnSpc>
              <a:buFontTx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&lt;&lt;“move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disk “&lt;&lt;n&lt;&lt;“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“&lt;&lt;source&lt;&lt;“ to “&lt;&lt;destination&lt;&lt;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100"/>
              </a:lnSpc>
              <a:buFontTx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/*moving n-1 disks from B to C using A as auxiliary*/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tower(n-1, temp, source, destination);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FontTx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5!=5* 4!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120</a:t>
            </a:r>
          </a:p>
          <a:p>
            <a:pPr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4 * 3!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24</a:t>
            </a:r>
          </a:p>
          <a:p>
            <a:pPr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  3 * 2!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6</a:t>
            </a:r>
          </a:p>
          <a:p>
            <a:pPr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  2 * 1!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</a:p>
          <a:p>
            <a:pPr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         1 * 0!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</a:p>
          <a:p>
            <a:pPr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     1				</a:t>
            </a: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256506" y="1408906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789906" y="2475706"/>
            <a:ext cx="6858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323308" y="3466308"/>
            <a:ext cx="68579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32906" y="4533106"/>
            <a:ext cx="6858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467100" y="55245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3352801" y="4191000"/>
            <a:ext cx="990601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2819400" y="3124201"/>
            <a:ext cx="914400" cy="685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2286000" y="2133601"/>
            <a:ext cx="990600" cy="685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1676400" y="1066801"/>
            <a:ext cx="1066800" cy="685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3771901" y="5295900"/>
            <a:ext cx="838200" cy="6095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62400" y="60198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Advantages of recursion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Clearer and simpler versions of algorithms can be created using recursion.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Recursive definition of a problem can be easily translated into a recursive function.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Lot of bookkeeping activities such as initialization etc required in iterative solution is avoided.</a:t>
            </a:r>
          </a:p>
          <a:p>
            <a:pPr marL="457200" indent="-457200">
              <a:buFontTx/>
              <a:buNone/>
              <a:defRPr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 function is called, the function saves formal parameters, local variables and return address and hence consumes a lot of memory.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Lot of time is spent in pushing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poping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hence consumes more time to compute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3246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Iteration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recursion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Uses loops			     uses if-else and repetitive function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calls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Counter controlled and body   Terminates when base condition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of loop terminates when the    is reached.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termination condition fails.</a:t>
            </a: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Execution is faster and takes   Consumes time and space    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less space.		                  because of push and pop.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Difficult to design for some     Best suited for some problems 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problems.			      and easy to design. 					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886200" y="228600"/>
            <a:ext cx="7620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2800"/>
              </a:lnSpc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Multiplication of natural numbers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Another example of recursive function.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product a*b, where a and b are positive integers is defined as a added to itself b times, which is a iterative definition.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Recursive definition: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a*b=a	if b==1			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a*b=a*(b-1)+a	if  b&gt;1</a:t>
            </a:r>
          </a:p>
          <a:p>
            <a:pPr>
              <a:lnSpc>
                <a:spcPts val="2800"/>
              </a:lnSpc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5*4=5  *  3  +  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20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 	 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5  *  2  +  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15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     5  *  1  +  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10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    5	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674812" y="3808413"/>
            <a:ext cx="6096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2132806" y="4723606"/>
            <a:ext cx="6096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2513806" y="5561806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2514600" y="4419600"/>
            <a:ext cx="19050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133600" y="3505200"/>
            <a:ext cx="19050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95600" y="60198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2705100" y="5448300"/>
            <a:ext cx="7620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64008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Fibonacci sequence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0,1,1,2,3,5,8,…..</a:t>
            </a:r>
          </a:p>
          <a:p>
            <a:pPr>
              <a:lnSpc>
                <a:spcPts val="18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element is the sum of two preceding elements.</a:t>
            </a:r>
          </a:p>
          <a:p>
            <a:pPr>
              <a:lnSpc>
                <a:spcPts val="18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Fibonacci of a number is nothing but the value at that position in sequence.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fib(0)==0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    fib(1)==1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    fib(2)==1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    fib(3)==2 and so on</a:t>
            </a:r>
          </a:p>
          <a:p>
            <a:pPr>
              <a:lnSpc>
                <a:spcPts val="18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Fibonacci is defined in formula as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fib(n)= n				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n==0 or n==1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fib(n)= fib(n-2) + fib(n-1)		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n&gt;=2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Fib(4)=fib(2)			+	fib(3)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3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fib(0)+fib(1)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     fib(2)    +    fib(1)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		    	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  0    +    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fib(1)+fib(0)   + 1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		    1	   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	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>
            <a:off x="1789906" y="47617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1942306" y="54475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3085306" y="5447506"/>
            <a:ext cx="3810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514600" y="4495800"/>
            <a:ext cx="14478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514306" y="47617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828506" y="55237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354094" y="54475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409406" y="60952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246812" y="6094412"/>
            <a:ext cx="3048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0800000">
            <a:off x="6781800" y="4572000"/>
            <a:ext cx="1600200" cy="990600"/>
          </a:xfrm>
          <a:prstGeom prst="curvedConnector3">
            <a:avLst>
              <a:gd name="adj1" fmla="val -39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3581401" y="5334000"/>
            <a:ext cx="1143000" cy="533400"/>
          </a:xfrm>
          <a:custGeom>
            <a:avLst/>
            <a:gdLst>
              <a:gd name="connsiteX0" fmla="*/ 347730 w 676141"/>
              <a:gd name="connsiteY0" fmla="*/ 489397 h 489397"/>
              <a:gd name="connsiteX1" fmla="*/ 618186 w 676141"/>
              <a:gd name="connsiteY1" fmla="*/ 386366 h 489397"/>
              <a:gd name="connsiteX2" fmla="*/ 0 w 676141"/>
              <a:gd name="connsiteY2" fmla="*/ 0 h 489397"/>
              <a:gd name="connsiteX3" fmla="*/ 0 w 676141"/>
              <a:gd name="connsiteY3" fmla="*/ 0 h 4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141" h="489397">
                <a:moveTo>
                  <a:pt x="347730" y="489397"/>
                </a:moveTo>
                <a:cubicBezTo>
                  <a:pt x="511935" y="478664"/>
                  <a:pt x="676141" y="467932"/>
                  <a:pt x="618186" y="386366"/>
                </a:cubicBezTo>
                <a:cubicBezTo>
                  <a:pt x="560231" y="30480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791325" y="6019800"/>
            <a:ext cx="828675" cy="381000"/>
          </a:xfrm>
          <a:custGeom>
            <a:avLst/>
            <a:gdLst>
              <a:gd name="connsiteX0" fmla="*/ 347730 w 676141"/>
              <a:gd name="connsiteY0" fmla="*/ 489397 h 489397"/>
              <a:gd name="connsiteX1" fmla="*/ 618186 w 676141"/>
              <a:gd name="connsiteY1" fmla="*/ 386366 h 489397"/>
              <a:gd name="connsiteX2" fmla="*/ 0 w 676141"/>
              <a:gd name="connsiteY2" fmla="*/ 0 h 489397"/>
              <a:gd name="connsiteX3" fmla="*/ 0 w 676141"/>
              <a:gd name="connsiteY3" fmla="*/ 0 h 4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141" h="489397">
                <a:moveTo>
                  <a:pt x="347730" y="489397"/>
                </a:moveTo>
                <a:cubicBezTo>
                  <a:pt x="511935" y="478664"/>
                  <a:pt x="676141" y="467932"/>
                  <a:pt x="618186" y="386366"/>
                </a:cubicBezTo>
                <a:cubicBezTo>
                  <a:pt x="560231" y="30480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>
            <a:noAutofit/>
          </a:bodyPr>
          <a:lstStyle/>
          <a:p>
            <a:pPr algn="just">
              <a:lnSpc>
                <a:spcPts val="3000"/>
              </a:lnSpc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Binary search</a:t>
            </a:r>
          </a:p>
          <a:p>
            <a:pPr algn="just">
              <a:lnSpc>
                <a:spcPts val="3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Binary search is an efficient method of search.</a:t>
            </a:r>
          </a:p>
          <a:p>
            <a:pPr algn="just">
              <a:lnSpc>
                <a:spcPts val="3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1. element is compared with the middle element in the array. If the middle element is the element to be searched, search is successful.</a:t>
            </a:r>
          </a:p>
          <a:p>
            <a:pPr algn="just">
              <a:lnSpc>
                <a:spcPts val="3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2. if element is less than the middle element, then searching is restricted to the first half.</a:t>
            </a:r>
          </a:p>
          <a:p>
            <a:pPr algn="just">
              <a:lnSpc>
                <a:spcPts val="3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3. if element is greater than the middle element, then searching is restricted to the second half.</a:t>
            </a:r>
          </a:p>
          <a:p>
            <a:pPr algn="just">
              <a:lnSpc>
                <a:spcPts val="3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4.this process is continued until the element is found or not found.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40080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1       2       3       4      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6       7       8       9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0           1           2          3           4           5          6           7          8    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 the element to be searched is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Middle element is 5 and 2 is less than 5. hence first half is considered, which is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1       2       3       4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0           1           2          3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middle element is 2 and hence search is successful and element is found at position 1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1       2       3       4      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6       7       8       9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0           1           2           3          4          5           6           7          8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 the element to be searched is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6       7       8       9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5           6           7          8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8       9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7           8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10 is not found.</a:t>
            </a:r>
          </a:p>
          <a:p>
            <a:pPr>
              <a:lnSpc>
                <a:spcPts val="25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Properties of recursive algorithms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Recursive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algo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should terminate at some point, otherwise recursion will never end.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Hence recursive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algo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should have stopping condition to terminate along with recursive calls.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for ex: in factorial stopping condition is n!=1 if n==0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In multiplication of 2 numbers, it is a*b=a if b==1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In Fibonacci it is fib(0)=0 and fib(1)=1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` 	In binary search it is low &gt;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2300"/>
              </a:lnSpc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Factorial in c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fact(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x,y,res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if(n==0)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1;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{	return n*fact(n-1);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/*		x=n-1;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y=fact(x);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res=n*y;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res; */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Here y=fact(x), function gets called by itself each time with 1 less number than previous one until number gets zero.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Control flow in evaluating fact(4)</a:t>
            </a: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914400"/>
            <a:ext cx="2209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343694" y="1639094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953294" y="1637506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561307" y="1637506"/>
            <a:ext cx="1447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609600" y="12192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4" idx="1"/>
          </p:cNvCxnSpPr>
          <p:nvPr/>
        </p:nvCxnSpPr>
        <p:spPr>
          <a:xfrm flipH="1">
            <a:off x="609600" y="16383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609600" y="19812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138" name="TextBox 20"/>
          <p:cNvSpPr txBox="1">
            <a:spLocks noChangeArrowheads="1"/>
          </p:cNvSpPr>
          <p:nvPr/>
        </p:nvSpPr>
        <p:spPr bwMode="auto">
          <a:xfrm>
            <a:off x="609600" y="2362201"/>
            <a:ext cx="2590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	</a:t>
            </a:r>
          </a:p>
        </p:txBody>
      </p:sp>
      <p:sp>
        <p:nvSpPr>
          <p:cNvPr id="176139" name="TextBox 21"/>
          <p:cNvSpPr txBox="1">
            <a:spLocks noChangeArrowheads="1"/>
          </p:cNvSpPr>
          <p:nvPr/>
        </p:nvSpPr>
        <p:spPr bwMode="auto">
          <a:xfrm>
            <a:off x="685800" y="1981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29000" y="914400"/>
            <a:ext cx="2209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3161507" y="1637506"/>
            <a:ext cx="1447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694907" y="1637506"/>
            <a:ext cx="1447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306094" y="1637506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3429000" y="12192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429000" y="16002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429000" y="19812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148" name="TextBox 32"/>
          <p:cNvSpPr txBox="1">
            <a:spLocks noChangeArrowheads="1"/>
          </p:cNvSpPr>
          <p:nvPr/>
        </p:nvSpPr>
        <p:spPr bwMode="auto">
          <a:xfrm>
            <a:off x="3505200" y="1981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149" name="TextBox 33"/>
          <p:cNvSpPr txBox="1">
            <a:spLocks noChangeArrowheads="1"/>
          </p:cNvSpPr>
          <p:nvPr/>
        </p:nvSpPr>
        <p:spPr bwMode="auto">
          <a:xfrm>
            <a:off x="3505200" y="1600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150" name="TextBox 34"/>
          <p:cNvSpPr txBox="1">
            <a:spLocks noChangeArrowheads="1"/>
          </p:cNvSpPr>
          <p:nvPr/>
        </p:nvSpPr>
        <p:spPr bwMode="auto">
          <a:xfrm>
            <a:off x="3962400" y="1600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48400" y="914400"/>
            <a:ext cx="2209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6057107" y="1637506"/>
            <a:ext cx="1447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590507" y="1637506"/>
            <a:ext cx="1447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7200107" y="1637506"/>
            <a:ext cx="1447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6248400" y="12192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6248400" y="15986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6248400" y="19796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159" name="TextBox 43"/>
          <p:cNvSpPr txBox="1">
            <a:spLocks noChangeArrowheads="1"/>
          </p:cNvSpPr>
          <p:nvPr/>
        </p:nvSpPr>
        <p:spPr bwMode="auto">
          <a:xfrm>
            <a:off x="6400800" y="1981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160" name="TextBox 44"/>
          <p:cNvSpPr txBox="1">
            <a:spLocks noChangeArrowheads="1"/>
          </p:cNvSpPr>
          <p:nvPr/>
        </p:nvSpPr>
        <p:spPr bwMode="auto">
          <a:xfrm>
            <a:off x="6400800" y="1600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161" name="TextBox 45"/>
          <p:cNvSpPr txBox="1">
            <a:spLocks noChangeArrowheads="1"/>
          </p:cNvSpPr>
          <p:nvPr/>
        </p:nvSpPr>
        <p:spPr bwMode="auto">
          <a:xfrm>
            <a:off x="6858000" y="161038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162" name="TextBox 46"/>
          <p:cNvSpPr txBox="1">
            <a:spLocks noChangeArrowheads="1"/>
          </p:cNvSpPr>
          <p:nvPr/>
        </p:nvSpPr>
        <p:spPr bwMode="auto">
          <a:xfrm>
            <a:off x="6400800" y="1219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163" name="TextBox 47"/>
          <p:cNvSpPr txBox="1">
            <a:spLocks noChangeArrowheads="1"/>
          </p:cNvSpPr>
          <p:nvPr/>
        </p:nvSpPr>
        <p:spPr bwMode="auto">
          <a:xfrm>
            <a:off x="6858000" y="1219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9600" y="4038600"/>
            <a:ext cx="2209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rot="5400000">
            <a:off x="152401" y="4953000"/>
            <a:ext cx="1828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86594" y="4952206"/>
            <a:ext cx="1828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294607" y="4952206"/>
            <a:ext cx="1828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609600" y="44942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609600" y="50276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609600" y="54086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174" name="TextBox 60"/>
          <p:cNvSpPr txBox="1">
            <a:spLocks noChangeArrowheads="1"/>
          </p:cNvSpPr>
          <p:nvPr/>
        </p:nvSpPr>
        <p:spPr bwMode="auto">
          <a:xfrm>
            <a:off x="685800" y="54864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175" name="TextBox 61"/>
          <p:cNvSpPr txBox="1">
            <a:spLocks noChangeArrowheads="1"/>
          </p:cNvSpPr>
          <p:nvPr/>
        </p:nvSpPr>
        <p:spPr bwMode="auto">
          <a:xfrm>
            <a:off x="685800" y="5029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176" name="TextBox 62"/>
          <p:cNvSpPr txBox="1">
            <a:spLocks noChangeArrowheads="1"/>
          </p:cNvSpPr>
          <p:nvPr/>
        </p:nvSpPr>
        <p:spPr bwMode="auto">
          <a:xfrm>
            <a:off x="685800" y="41148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177" name="TextBox 63"/>
          <p:cNvSpPr txBox="1">
            <a:spLocks noChangeArrowheads="1"/>
          </p:cNvSpPr>
          <p:nvPr/>
        </p:nvSpPr>
        <p:spPr bwMode="auto">
          <a:xfrm>
            <a:off x="685800" y="4648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178" name="TextBox 64"/>
          <p:cNvSpPr txBox="1">
            <a:spLocks noChangeArrowheads="1"/>
          </p:cNvSpPr>
          <p:nvPr/>
        </p:nvSpPr>
        <p:spPr bwMode="auto">
          <a:xfrm>
            <a:off x="1219200" y="5029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179" name="TextBox 65"/>
          <p:cNvSpPr txBox="1">
            <a:spLocks noChangeArrowheads="1"/>
          </p:cNvSpPr>
          <p:nvPr/>
        </p:nvSpPr>
        <p:spPr bwMode="auto">
          <a:xfrm>
            <a:off x="1219200" y="45720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180" name="TextBox 66"/>
          <p:cNvSpPr txBox="1">
            <a:spLocks noChangeArrowheads="1"/>
          </p:cNvSpPr>
          <p:nvPr/>
        </p:nvSpPr>
        <p:spPr bwMode="auto">
          <a:xfrm>
            <a:off x="1219200" y="41148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05200" y="4038600"/>
            <a:ext cx="2209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3047207" y="4952206"/>
            <a:ext cx="1828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3580607" y="4952206"/>
            <a:ext cx="1828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4114007" y="4952206"/>
            <a:ext cx="1828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0800000">
            <a:off x="3505200" y="44196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>
            <a:off x="3505200" y="47990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0800000">
            <a:off x="3505200" y="51816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0800000">
            <a:off x="3505200" y="54848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189" name="TextBox 75"/>
          <p:cNvSpPr txBox="1">
            <a:spLocks noChangeArrowheads="1"/>
          </p:cNvSpPr>
          <p:nvPr/>
        </p:nvSpPr>
        <p:spPr bwMode="auto">
          <a:xfrm>
            <a:off x="3581400" y="54864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190" name="TextBox 76"/>
          <p:cNvSpPr txBox="1">
            <a:spLocks noChangeArrowheads="1"/>
          </p:cNvSpPr>
          <p:nvPr/>
        </p:nvSpPr>
        <p:spPr bwMode="auto">
          <a:xfrm>
            <a:off x="3581400" y="51054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191" name="TextBox 77"/>
          <p:cNvSpPr txBox="1">
            <a:spLocks noChangeArrowheads="1"/>
          </p:cNvSpPr>
          <p:nvPr/>
        </p:nvSpPr>
        <p:spPr bwMode="auto">
          <a:xfrm>
            <a:off x="3581400" y="4811713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192" name="TextBox 78"/>
          <p:cNvSpPr txBox="1">
            <a:spLocks noChangeArrowheads="1"/>
          </p:cNvSpPr>
          <p:nvPr/>
        </p:nvSpPr>
        <p:spPr bwMode="auto">
          <a:xfrm>
            <a:off x="3581400" y="4419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193" name="TextBox 79"/>
          <p:cNvSpPr txBox="1">
            <a:spLocks noChangeArrowheads="1"/>
          </p:cNvSpPr>
          <p:nvPr/>
        </p:nvSpPr>
        <p:spPr bwMode="auto">
          <a:xfrm>
            <a:off x="3581400" y="4038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194" name="TextBox 80"/>
          <p:cNvSpPr txBox="1">
            <a:spLocks noChangeArrowheads="1"/>
          </p:cNvSpPr>
          <p:nvPr/>
        </p:nvSpPr>
        <p:spPr bwMode="auto">
          <a:xfrm>
            <a:off x="4038600" y="4038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6195" name="TextBox 81"/>
          <p:cNvSpPr txBox="1">
            <a:spLocks noChangeArrowheads="1"/>
          </p:cNvSpPr>
          <p:nvPr/>
        </p:nvSpPr>
        <p:spPr bwMode="auto">
          <a:xfrm>
            <a:off x="4038600" y="4430713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196" name="TextBox 82"/>
          <p:cNvSpPr txBox="1">
            <a:spLocks noChangeArrowheads="1"/>
          </p:cNvSpPr>
          <p:nvPr/>
        </p:nvSpPr>
        <p:spPr bwMode="auto">
          <a:xfrm>
            <a:off x="4038600" y="4800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197" name="TextBox 83"/>
          <p:cNvSpPr txBox="1">
            <a:spLocks noChangeArrowheads="1"/>
          </p:cNvSpPr>
          <p:nvPr/>
        </p:nvSpPr>
        <p:spPr bwMode="auto">
          <a:xfrm>
            <a:off x="4038600" y="51054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172200" y="4038600"/>
            <a:ext cx="2209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6" name="Straight Connector 85"/>
          <p:cNvCxnSpPr/>
          <p:nvPr/>
        </p:nvCxnSpPr>
        <p:spPr>
          <a:xfrm rot="5400000">
            <a:off x="5714207" y="4952206"/>
            <a:ext cx="1828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6247607" y="4952206"/>
            <a:ext cx="1828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6782594" y="4952206"/>
            <a:ext cx="1828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0800000">
            <a:off x="6172200" y="54864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0800000">
            <a:off x="6172200" y="51800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>
            <a:off x="6172200" y="48006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0800000">
            <a:off x="6172200" y="44180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206" name="TextBox 92"/>
          <p:cNvSpPr txBox="1">
            <a:spLocks noChangeArrowheads="1"/>
          </p:cNvSpPr>
          <p:nvPr/>
        </p:nvSpPr>
        <p:spPr bwMode="auto">
          <a:xfrm>
            <a:off x="6248400" y="51054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207" name="TextBox 93"/>
          <p:cNvSpPr txBox="1">
            <a:spLocks noChangeArrowheads="1"/>
          </p:cNvSpPr>
          <p:nvPr/>
        </p:nvSpPr>
        <p:spPr bwMode="auto">
          <a:xfrm>
            <a:off x="6248400" y="4800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208" name="TextBox 94"/>
          <p:cNvSpPr txBox="1">
            <a:spLocks noChangeArrowheads="1"/>
          </p:cNvSpPr>
          <p:nvPr/>
        </p:nvSpPr>
        <p:spPr bwMode="auto">
          <a:xfrm>
            <a:off x="6248400" y="4419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209" name="TextBox 95"/>
          <p:cNvSpPr txBox="1">
            <a:spLocks noChangeArrowheads="1"/>
          </p:cNvSpPr>
          <p:nvPr/>
        </p:nvSpPr>
        <p:spPr bwMode="auto">
          <a:xfrm>
            <a:off x="6248400" y="4038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210" name="TextBox 96"/>
          <p:cNvSpPr txBox="1">
            <a:spLocks noChangeArrowheads="1"/>
          </p:cNvSpPr>
          <p:nvPr/>
        </p:nvSpPr>
        <p:spPr bwMode="auto">
          <a:xfrm>
            <a:off x="6705600" y="4038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6211" name="TextBox 97"/>
          <p:cNvSpPr txBox="1">
            <a:spLocks noChangeArrowheads="1"/>
          </p:cNvSpPr>
          <p:nvPr/>
        </p:nvSpPr>
        <p:spPr bwMode="auto">
          <a:xfrm>
            <a:off x="6705600" y="4430713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212" name="TextBox 98"/>
          <p:cNvSpPr txBox="1">
            <a:spLocks noChangeArrowheads="1"/>
          </p:cNvSpPr>
          <p:nvPr/>
        </p:nvSpPr>
        <p:spPr bwMode="auto">
          <a:xfrm>
            <a:off x="6705600" y="4800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213" name="TextBox 99"/>
          <p:cNvSpPr txBox="1">
            <a:spLocks noChangeArrowheads="1"/>
          </p:cNvSpPr>
          <p:nvPr/>
        </p:nvSpPr>
        <p:spPr bwMode="auto">
          <a:xfrm>
            <a:off x="6705600" y="51054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214" name="TextBox 100"/>
          <p:cNvSpPr txBox="1">
            <a:spLocks noChangeArrowheads="1"/>
          </p:cNvSpPr>
          <p:nvPr/>
        </p:nvSpPr>
        <p:spPr bwMode="auto">
          <a:xfrm>
            <a:off x="7315200" y="4038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215" name="TextBox 101"/>
          <p:cNvSpPr txBox="1">
            <a:spLocks noChangeArrowheads="1"/>
          </p:cNvSpPr>
          <p:nvPr/>
        </p:nvSpPr>
        <p:spPr bwMode="auto">
          <a:xfrm>
            <a:off x="7315200" y="4419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216" name="TextBox 102"/>
          <p:cNvSpPr txBox="1">
            <a:spLocks noChangeArrowheads="1"/>
          </p:cNvSpPr>
          <p:nvPr/>
        </p:nvSpPr>
        <p:spPr bwMode="auto">
          <a:xfrm>
            <a:off x="7315200" y="4800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217" name="TextBox 103"/>
          <p:cNvSpPr txBox="1">
            <a:spLocks noChangeArrowheads="1"/>
          </p:cNvSpPr>
          <p:nvPr/>
        </p:nvSpPr>
        <p:spPr bwMode="auto">
          <a:xfrm>
            <a:off x="7315200" y="51054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76218" name="TextBox 104"/>
          <p:cNvSpPr txBox="1">
            <a:spLocks noChangeArrowheads="1"/>
          </p:cNvSpPr>
          <p:nvPr/>
        </p:nvSpPr>
        <p:spPr bwMode="auto">
          <a:xfrm>
            <a:off x="7848600" y="4038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219" name="TextBox 105"/>
          <p:cNvSpPr txBox="1">
            <a:spLocks noChangeArrowheads="1"/>
          </p:cNvSpPr>
          <p:nvPr/>
        </p:nvSpPr>
        <p:spPr bwMode="auto">
          <a:xfrm>
            <a:off x="7848600" y="4430713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220" name="TextBox 106"/>
          <p:cNvSpPr txBox="1">
            <a:spLocks noChangeArrowheads="1"/>
          </p:cNvSpPr>
          <p:nvPr/>
        </p:nvSpPr>
        <p:spPr bwMode="auto">
          <a:xfrm>
            <a:off x="7848600" y="4800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76221" name="TextBox 107"/>
          <p:cNvSpPr txBox="1">
            <a:spLocks noChangeArrowheads="1"/>
          </p:cNvSpPr>
          <p:nvPr/>
        </p:nvSpPr>
        <p:spPr bwMode="auto">
          <a:xfrm>
            <a:off x="7848600" y="5105400"/>
            <a:ext cx="60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6934200" y="4267200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934200" y="4646613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6934200" y="4648200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934200" y="5027613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6934200" y="5029200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934200" y="5408613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934200" y="4189413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3429000" y="2362200"/>
            <a:ext cx="2590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	</a:t>
            </a:r>
          </a:p>
        </p:txBody>
      </p:sp>
      <p:sp>
        <p:nvSpPr>
          <p:cNvPr id="102" name="TextBox 20"/>
          <p:cNvSpPr txBox="1">
            <a:spLocks noChangeArrowheads="1"/>
          </p:cNvSpPr>
          <p:nvPr/>
        </p:nvSpPr>
        <p:spPr bwMode="auto">
          <a:xfrm>
            <a:off x="6248400" y="2362200"/>
            <a:ext cx="2590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	</a:t>
            </a:r>
          </a:p>
        </p:txBody>
      </p:sp>
      <p:sp>
        <p:nvSpPr>
          <p:cNvPr id="103" name="TextBox 20"/>
          <p:cNvSpPr txBox="1">
            <a:spLocks noChangeArrowheads="1"/>
          </p:cNvSpPr>
          <p:nvPr/>
        </p:nvSpPr>
        <p:spPr bwMode="auto">
          <a:xfrm>
            <a:off x="609600" y="5751493"/>
            <a:ext cx="2590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	</a:t>
            </a:r>
          </a:p>
        </p:txBody>
      </p:sp>
      <p:sp>
        <p:nvSpPr>
          <p:cNvPr id="104" name="TextBox 20"/>
          <p:cNvSpPr txBox="1">
            <a:spLocks noChangeArrowheads="1"/>
          </p:cNvSpPr>
          <p:nvPr/>
        </p:nvSpPr>
        <p:spPr bwMode="auto">
          <a:xfrm>
            <a:off x="3429000" y="5751493"/>
            <a:ext cx="2590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	</a:t>
            </a:r>
          </a:p>
        </p:txBody>
      </p:sp>
      <p:sp>
        <p:nvSpPr>
          <p:cNvPr id="105" name="TextBox 20"/>
          <p:cNvSpPr txBox="1">
            <a:spLocks noChangeArrowheads="1"/>
          </p:cNvSpPr>
          <p:nvPr/>
        </p:nvSpPr>
        <p:spPr bwMode="auto">
          <a:xfrm>
            <a:off x="6096000" y="5751493"/>
            <a:ext cx="2590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5935</TotalTime>
  <Words>692</Words>
  <Application>Microsoft Office PowerPoint</Application>
  <PresentationFormat>On-screen Show (4:3)</PresentationFormat>
  <Paragraphs>286</Paragraphs>
  <Slides>21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hp</cp:lastModifiedBy>
  <cp:revision>42</cp:revision>
  <dcterms:created xsi:type="dcterms:W3CDTF">2006-08-16T00:00:00Z</dcterms:created>
  <dcterms:modified xsi:type="dcterms:W3CDTF">2015-08-17T08:52:17Z</dcterms:modified>
</cp:coreProperties>
</file>