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5"/>
  </p:notesMasterIdLst>
  <p:sldIdLst>
    <p:sldId id="256" r:id="rId2"/>
    <p:sldId id="294" r:id="rId3"/>
    <p:sldId id="295" r:id="rId4"/>
    <p:sldId id="297" r:id="rId5"/>
    <p:sldId id="296" r:id="rId6"/>
    <p:sldId id="257" r:id="rId7"/>
    <p:sldId id="298" r:id="rId8"/>
    <p:sldId id="258" r:id="rId9"/>
    <p:sldId id="299" r:id="rId10"/>
    <p:sldId id="300" r:id="rId11"/>
    <p:sldId id="301" r:id="rId12"/>
    <p:sldId id="259" r:id="rId13"/>
    <p:sldId id="26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24" r:id="rId24"/>
    <p:sldId id="311" r:id="rId25"/>
    <p:sldId id="316" r:id="rId26"/>
    <p:sldId id="266" r:id="rId27"/>
    <p:sldId id="317" r:id="rId28"/>
    <p:sldId id="318" r:id="rId29"/>
    <p:sldId id="319" r:id="rId30"/>
    <p:sldId id="320" r:id="rId31"/>
    <p:sldId id="321" r:id="rId32"/>
    <p:sldId id="322" r:id="rId33"/>
    <p:sldId id="323" r:id="rId34"/>
  </p:sldIdLst>
  <p:sldSz cx="9144000" cy="6858000" type="screen4x3"/>
  <p:notesSz cx="6669088" cy="9820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8000"/>
    <a:srgbClr val="CC3300"/>
    <a:srgbClr val="33CCFF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6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50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1B2229AC-2CCC-4DEC-8C32-582FEA8817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wrap="square"/>
          <a:lstStyle/>
          <a:p>
            <a:fld id="{F76BE27C-4553-459A-93B8-DC6ACAFEF657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421188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6A8B-B485-423A-A030-2A917B4AD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B4027-F7C7-43D6-9F64-28D487567D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2BA4E-CC59-4EF8-9D0F-6A27BDB972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C2CD9-AEB3-4635-9077-26F6B97E93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8540750" cy="2058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625" y="3963988"/>
            <a:ext cx="8540750" cy="2058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323FF-0CCF-49EC-B026-053C8186B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68EA-1EAA-4127-AC97-44EA565056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28303-E481-4F13-B872-C5216EF8A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EA48-662C-4DCE-AEAE-208F62A1D2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01C5D-970B-4867-B920-135BAA05F8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274E-0AF2-4417-B7AC-0E861D0C4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06EEF-FE01-451D-83B8-17B7B3C0A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11846-19FF-43D0-B688-A419F9FEE2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4BAAC-0693-480A-9380-D59B13783D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CHAPTER 6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E9D27B0-B96C-4B34-A768-BF378CDDD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ransition spd="slow">
    <p:pull dir="ru"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SimSun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SimSun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SimSun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SimSun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SimSun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15DA0F-3769-4F79-9119-309554ED57C3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5350" y="628650"/>
            <a:ext cx="8001000" cy="5715000"/>
          </a:xfrm>
        </p:spPr>
        <p:txBody>
          <a:bodyPr/>
          <a:lstStyle/>
          <a:p>
            <a:pPr eaLnBrk="1" hangingPunct="1"/>
            <a:r>
              <a:rPr lang="en-US" altLang="zh-TW" sz="2800" u="sng" smtClean="0"/>
              <a:t/>
            </a:r>
            <a:br>
              <a:rPr lang="en-US" altLang="zh-TW" sz="2800" u="sng" smtClean="0"/>
            </a:br>
            <a:r>
              <a:rPr lang="en-US" altLang="zh-TW" sz="2800" u="sng" smtClean="0"/>
              <a:t>CHAPTER 6</a:t>
            </a:r>
            <a:r>
              <a:rPr lang="en-US" altLang="zh-TW" sz="3600" u="sng" smtClean="0"/>
              <a:t>  </a:t>
            </a:r>
            <a:br>
              <a:rPr lang="en-US" altLang="zh-TW" sz="3600" u="sng" smtClean="0"/>
            </a:br>
            <a:r>
              <a:rPr lang="en-US" altLang="zh-TW" sz="3600" u="sng" smtClean="0"/>
              <a:t/>
            </a:r>
            <a:br>
              <a:rPr lang="en-US" altLang="zh-TW" sz="3600" u="sng" smtClean="0"/>
            </a:br>
            <a:r>
              <a:rPr lang="en-US" altLang="zh-TW" sz="3600" smtClean="0"/>
              <a:t>        </a:t>
            </a:r>
            <a:r>
              <a:rPr lang="en-US" altLang="zh-TW" sz="3600" b="1" smtClean="0"/>
              <a:t> GRAPHS</a:t>
            </a:r>
            <a:r>
              <a:rPr lang="en-US" altLang="zh-TW" sz="3600" b="1" u="sng" smtClean="0"/>
              <a:t>       </a:t>
            </a:r>
            <a:r>
              <a:rPr lang="en-US" altLang="zh-TW" sz="3600" u="sng" smtClean="0"/>
              <a:t> </a:t>
            </a:r>
            <a:br>
              <a:rPr lang="en-US" altLang="zh-TW" sz="3600" u="sng" smtClean="0"/>
            </a:br>
            <a:r>
              <a:rPr lang="en-US" altLang="zh-TW" sz="3600" b="1" smtClean="0"/>
              <a:t>       </a:t>
            </a:r>
            <a:endParaRPr lang="en-US" altLang="zh-TW" sz="3600" u="sng" smtClean="0"/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895350" y="4564063"/>
            <a:ext cx="68199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	</a:t>
            </a: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All the programs in this file are selected from</a:t>
            </a:r>
          </a:p>
          <a:p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	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Ellis Horowitz, Sartaj Sahni, and Susan Anderson-Freed</a:t>
            </a:r>
          </a:p>
          <a:p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	“Fundamentals of Data Structures in C”,</a:t>
            </a:r>
          </a:p>
          <a:p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	Computer Science Press, 1992.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F1006-1CA8-4896-B28A-E8FFE6EA5506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10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292" name="Oval 1026"/>
          <p:cNvSpPr>
            <a:spLocks noChangeArrowheads="1"/>
          </p:cNvSpPr>
          <p:nvPr/>
        </p:nvSpPr>
        <p:spPr bwMode="auto">
          <a:xfrm>
            <a:off x="2732088" y="18589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2293" name="Oval 1027"/>
          <p:cNvSpPr>
            <a:spLocks noChangeArrowheads="1"/>
          </p:cNvSpPr>
          <p:nvPr/>
        </p:nvSpPr>
        <p:spPr bwMode="auto">
          <a:xfrm>
            <a:off x="2046288" y="26209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2294" name="Oval 1028"/>
          <p:cNvSpPr>
            <a:spLocks noChangeArrowheads="1"/>
          </p:cNvSpPr>
          <p:nvPr/>
        </p:nvSpPr>
        <p:spPr bwMode="auto">
          <a:xfrm>
            <a:off x="3417888" y="26209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2295" name="Oval 1029"/>
          <p:cNvSpPr>
            <a:spLocks noChangeArrowheads="1"/>
          </p:cNvSpPr>
          <p:nvPr/>
        </p:nvSpPr>
        <p:spPr bwMode="auto">
          <a:xfrm>
            <a:off x="2732088" y="32305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2296" name="Line 1030"/>
          <p:cNvSpPr>
            <a:spLocks noChangeShapeType="1"/>
          </p:cNvSpPr>
          <p:nvPr/>
        </p:nvSpPr>
        <p:spPr bwMode="auto">
          <a:xfrm>
            <a:off x="2954338" y="230981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Line 1031"/>
          <p:cNvSpPr>
            <a:spLocks noChangeShapeType="1"/>
          </p:cNvSpPr>
          <p:nvPr/>
        </p:nvSpPr>
        <p:spPr bwMode="auto">
          <a:xfrm>
            <a:off x="2497138" y="284321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Line 1032"/>
          <p:cNvSpPr>
            <a:spLocks noChangeShapeType="1"/>
          </p:cNvSpPr>
          <p:nvPr/>
        </p:nvSpPr>
        <p:spPr bwMode="auto">
          <a:xfrm flipH="1">
            <a:off x="2386013" y="2233613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Line 1033"/>
          <p:cNvSpPr>
            <a:spLocks noChangeShapeType="1"/>
          </p:cNvSpPr>
          <p:nvPr/>
        </p:nvSpPr>
        <p:spPr bwMode="auto">
          <a:xfrm>
            <a:off x="3106738" y="223361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Line 1034"/>
          <p:cNvSpPr>
            <a:spLocks noChangeShapeType="1"/>
          </p:cNvSpPr>
          <p:nvPr/>
        </p:nvSpPr>
        <p:spPr bwMode="auto">
          <a:xfrm>
            <a:off x="2371725" y="3049588"/>
            <a:ext cx="354013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Line 1035"/>
          <p:cNvSpPr>
            <a:spLocks noChangeShapeType="1"/>
          </p:cNvSpPr>
          <p:nvPr/>
        </p:nvSpPr>
        <p:spPr bwMode="auto">
          <a:xfrm flipH="1">
            <a:off x="3160713" y="3022600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Oval 1036"/>
          <p:cNvSpPr>
            <a:spLocks noChangeArrowheads="1"/>
          </p:cNvSpPr>
          <p:nvPr/>
        </p:nvSpPr>
        <p:spPr bwMode="auto">
          <a:xfrm>
            <a:off x="6178550" y="1903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2303" name="Oval 1037"/>
          <p:cNvSpPr>
            <a:spLocks noChangeArrowheads="1"/>
          </p:cNvSpPr>
          <p:nvPr/>
        </p:nvSpPr>
        <p:spPr bwMode="auto">
          <a:xfrm>
            <a:off x="5492750" y="2665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2304" name="Oval 1038"/>
          <p:cNvSpPr>
            <a:spLocks noChangeArrowheads="1"/>
          </p:cNvSpPr>
          <p:nvPr/>
        </p:nvSpPr>
        <p:spPr bwMode="auto">
          <a:xfrm>
            <a:off x="6864350" y="2665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2305" name="Line 1039"/>
          <p:cNvSpPr>
            <a:spLocks noChangeShapeType="1"/>
          </p:cNvSpPr>
          <p:nvPr/>
        </p:nvSpPr>
        <p:spPr bwMode="auto">
          <a:xfrm flipH="1">
            <a:off x="5832475" y="2278063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Line 1040"/>
          <p:cNvSpPr>
            <a:spLocks noChangeShapeType="1"/>
          </p:cNvSpPr>
          <p:nvPr/>
        </p:nvSpPr>
        <p:spPr bwMode="auto">
          <a:xfrm>
            <a:off x="6553200" y="227806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Oval 1041"/>
          <p:cNvSpPr>
            <a:spLocks noChangeArrowheads="1"/>
          </p:cNvSpPr>
          <p:nvPr/>
        </p:nvSpPr>
        <p:spPr bwMode="auto">
          <a:xfrm>
            <a:off x="5110163" y="3562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2308" name="Oval 1042"/>
          <p:cNvSpPr>
            <a:spLocks noChangeArrowheads="1"/>
          </p:cNvSpPr>
          <p:nvPr/>
        </p:nvSpPr>
        <p:spPr bwMode="auto">
          <a:xfrm>
            <a:off x="5870575" y="3575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2309" name="Line 1043"/>
          <p:cNvSpPr>
            <a:spLocks noChangeShapeType="1"/>
          </p:cNvSpPr>
          <p:nvPr/>
        </p:nvSpPr>
        <p:spPr bwMode="auto">
          <a:xfrm flipH="1">
            <a:off x="5337175" y="3106738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0" name="Line 1044"/>
          <p:cNvSpPr>
            <a:spLocks noChangeShapeType="1"/>
          </p:cNvSpPr>
          <p:nvPr/>
        </p:nvSpPr>
        <p:spPr bwMode="auto">
          <a:xfrm>
            <a:off x="5788025" y="3121025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1" name="Oval 1045"/>
          <p:cNvSpPr>
            <a:spLocks noChangeArrowheads="1"/>
          </p:cNvSpPr>
          <p:nvPr/>
        </p:nvSpPr>
        <p:spPr bwMode="auto">
          <a:xfrm>
            <a:off x="6515100" y="35639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2312" name="Oval 1046"/>
          <p:cNvSpPr>
            <a:spLocks noChangeArrowheads="1"/>
          </p:cNvSpPr>
          <p:nvPr/>
        </p:nvSpPr>
        <p:spPr bwMode="auto">
          <a:xfrm>
            <a:off x="7259638" y="3562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2313" name="Line 1047"/>
          <p:cNvSpPr>
            <a:spLocks noChangeShapeType="1"/>
          </p:cNvSpPr>
          <p:nvPr/>
        </p:nvSpPr>
        <p:spPr bwMode="auto">
          <a:xfrm flipH="1">
            <a:off x="6711950" y="3090863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4" name="Line 1048"/>
          <p:cNvSpPr>
            <a:spLocks noChangeShapeType="1"/>
          </p:cNvSpPr>
          <p:nvPr/>
        </p:nvSpPr>
        <p:spPr bwMode="auto">
          <a:xfrm>
            <a:off x="7188200" y="3103563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Rectangle 1049"/>
          <p:cNvSpPr>
            <a:spLocks noChangeArrowheads="1"/>
          </p:cNvSpPr>
          <p:nvPr/>
        </p:nvSpPr>
        <p:spPr bwMode="auto">
          <a:xfrm>
            <a:off x="2659063" y="387508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2316" name="Rectangle 1050"/>
          <p:cNvSpPr>
            <a:spLocks noChangeArrowheads="1"/>
          </p:cNvSpPr>
          <p:nvPr/>
        </p:nvSpPr>
        <p:spPr bwMode="auto">
          <a:xfrm>
            <a:off x="6130925" y="4137025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2317" name="Text Box 1051"/>
          <p:cNvSpPr txBox="1">
            <a:spLocks noChangeArrowheads="1"/>
          </p:cNvSpPr>
          <p:nvPr/>
        </p:nvSpPr>
        <p:spPr bwMode="auto">
          <a:xfrm>
            <a:off x="4094163" y="1093788"/>
            <a:ext cx="1417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connected</a:t>
            </a:r>
          </a:p>
        </p:txBody>
      </p:sp>
      <p:sp>
        <p:nvSpPr>
          <p:cNvPr id="12318" name="Text Box 1052"/>
          <p:cNvSpPr txBox="1">
            <a:spLocks noChangeArrowheads="1"/>
          </p:cNvSpPr>
          <p:nvPr/>
        </p:nvSpPr>
        <p:spPr bwMode="auto">
          <a:xfrm>
            <a:off x="5172075" y="4762500"/>
            <a:ext cx="254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tree (acyclic graph)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1B45EC-2702-43D0-ABBC-37E6923ECD7C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11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6363" y="1981200"/>
            <a:ext cx="8991600" cy="4114800"/>
          </a:xfrm>
          <a:prstGeom prst="rect">
            <a:avLst/>
          </a:prstGeom>
          <a:solidFill>
            <a:srgbClr val="00FFFF"/>
          </a:solidFill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rgbClr val="CC3300"/>
                </a:solidFill>
              </a:rPr>
              <a:t>connected component</a:t>
            </a:r>
            <a:r>
              <a:rPr lang="en-US" altLang="zh-TW" sz="2800"/>
              <a:t> of an undirected graph </a:t>
            </a:r>
            <a:br>
              <a:rPr lang="en-US" altLang="zh-TW" sz="2800"/>
            </a:br>
            <a:r>
              <a:rPr lang="en-US" altLang="zh-TW" sz="2800"/>
              <a:t>is a maximal connected subgraph.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rgbClr val="CC3300"/>
                </a:solidFill>
              </a:rPr>
              <a:t>tree</a:t>
            </a:r>
            <a:r>
              <a:rPr lang="en-US" altLang="zh-TW" sz="2800"/>
              <a:t> is a graph that is connected and acyclic.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directed graph is </a:t>
            </a:r>
            <a:r>
              <a:rPr lang="en-US" altLang="zh-TW" sz="2800">
                <a:solidFill>
                  <a:srgbClr val="CC3300"/>
                </a:solidFill>
              </a:rPr>
              <a:t>strongly connected</a:t>
            </a:r>
            <a:r>
              <a:rPr lang="en-US" altLang="zh-TW" sz="2800"/>
              <a:t> if there </a:t>
            </a:r>
            <a:br>
              <a:rPr lang="en-US" altLang="zh-TW" sz="2800"/>
            </a:br>
            <a:r>
              <a:rPr lang="en-US" altLang="zh-TW" sz="2800"/>
              <a:t>is a directed path from vi to vj and also </a:t>
            </a:r>
            <a:br>
              <a:rPr lang="en-US" altLang="zh-TW" sz="2800"/>
            </a:br>
            <a:r>
              <a:rPr lang="en-US" altLang="zh-TW" sz="2800"/>
              <a:t>from vj to vi.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rgbClr val="CC3300"/>
                </a:solidFill>
              </a:rPr>
              <a:t>strongly connected component</a:t>
            </a:r>
            <a:r>
              <a:rPr lang="en-US" altLang="zh-TW" sz="2800"/>
              <a:t> is a maximal subgraph that is strongly connected.</a:t>
            </a:r>
          </a:p>
        </p:txBody>
      </p:sp>
      <p:sp>
        <p:nvSpPr>
          <p:cNvPr id="13317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54050" y="663575"/>
            <a:ext cx="7772400" cy="1143000"/>
          </a:xfrm>
          <a:solidFill>
            <a:srgbClr val="FFFF00"/>
          </a:solidFill>
          <a:ln w="57150" cap="flat" algn="ctr">
            <a:solidFill>
              <a:srgbClr val="00FF00"/>
            </a:solidFill>
          </a:ln>
        </p:spPr>
        <p:txBody>
          <a:bodyPr/>
          <a:lstStyle/>
          <a:p>
            <a:pPr eaLnBrk="1" hangingPunct="1"/>
            <a:r>
              <a:rPr lang="en-US" altLang="zh-TW" smtClean="0"/>
              <a:t>Connected Component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24F2F-D565-4128-A727-A6DA9451E1E1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12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909638" y="0"/>
            <a:ext cx="779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 b="1" u="sng">
                <a:latin typeface="Times New Roman" pitchFamily="18" charset="0"/>
                <a:ea typeface="新細明體" pitchFamily="18" charset="-120"/>
              </a:rPr>
              <a:t>*Figure 6.5: </a:t>
            </a:r>
            <a:r>
              <a:rPr kumimoji="1" lang="en-US" altLang="zh-TW" sz="2400" u="sng">
                <a:latin typeface="Times New Roman" pitchFamily="18" charset="0"/>
                <a:ea typeface="新細明體" pitchFamily="18" charset="-120"/>
              </a:rPr>
              <a:t>A graph with two connected components (p.262)</a:t>
            </a:r>
            <a:endParaRPr kumimoji="1" lang="en-US" altLang="zh-TW" sz="2400" b="1" u="sng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14341" name="Group 30"/>
          <p:cNvGrpSpPr>
            <a:grpSpLocks/>
          </p:cNvGrpSpPr>
          <p:nvPr/>
        </p:nvGrpSpPr>
        <p:grpSpPr bwMode="auto">
          <a:xfrm>
            <a:off x="2058988" y="1816100"/>
            <a:ext cx="4862512" cy="4456113"/>
            <a:chOff x="565" y="576"/>
            <a:chExt cx="3311" cy="3187"/>
          </a:xfrm>
        </p:grpSpPr>
        <p:sp>
          <p:nvSpPr>
            <p:cNvPr id="14345" name="Oval 4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348" name="Group 17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14360" name="Oval 3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4361" name="Oval 5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4362" name="Oval 6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14363" name="Line 7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4" name="Line 10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4349" name="Group 18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14355" name="Oval 19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4356" name="Oval 20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14357" name="Oval 21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14358" name="Line 22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350" name="Oval 25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7</a:t>
              </a:r>
            </a:p>
          </p:txBody>
        </p:sp>
        <p:sp>
          <p:nvSpPr>
            <p:cNvPr id="14351" name="Line 26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2" name="Text Box 27"/>
            <p:cNvSpPr txBox="1">
              <a:spLocks noChangeArrowheads="1"/>
            </p:cNvSpPr>
            <p:nvPr/>
          </p:nvSpPr>
          <p:spPr bwMode="auto">
            <a:xfrm>
              <a:off x="565" y="617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H</a:t>
              </a:r>
              <a:r>
                <a:rPr kumimoji="1" lang="en-US" altLang="zh-TW" sz="2400" b="1" baseline="-25000"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en-US" altLang="zh-TW" sz="2400" b="1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353" name="Rectangle 28"/>
            <p:cNvSpPr>
              <a:spLocks noChangeArrowheads="1"/>
            </p:cNvSpPr>
            <p:nvPr/>
          </p:nvSpPr>
          <p:spPr bwMode="auto">
            <a:xfrm>
              <a:off x="2655" y="604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H</a:t>
              </a:r>
              <a:r>
                <a:rPr kumimoji="1" lang="en-US" altLang="zh-TW" sz="2400" b="1" baseline="-25000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4354" name="Rectangle 29"/>
            <p:cNvSpPr>
              <a:spLocks noChangeArrowheads="1"/>
            </p:cNvSpPr>
            <p:nvPr/>
          </p:nvSpPr>
          <p:spPr bwMode="auto">
            <a:xfrm>
              <a:off x="1780" y="3436"/>
              <a:ext cx="17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G</a:t>
              </a:r>
              <a:r>
                <a:rPr kumimoji="1" lang="en-US" altLang="zh-TW" sz="2400" b="1" baseline="-25000">
                  <a:latin typeface="Times New Roman" pitchFamily="18" charset="0"/>
                  <a:ea typeface="新細明體" pitchFamily="18" charset="-120"/>
                </a:rPr>
                <a:t>4</a:t>
              </a:r>
              <a:r>
                <a:rPr kumimoji="1" lang="en-US" altLang="zh-TW" sz="2400">
                  <a:solidFill>
                    <a:srgbClr val="CC3300"/>
                  </a:solidFill>
                  <a:latin typeface="Times New Roman" pitchFamily="18" charset="0"/>
                  <a:ea typeface="新細明體" pitchFamily="18" charset="-120"/>
                </a:rPr>
                <a:t> (not connected)</a:t>
              </a:r>
              <a:endParaRPr kumimoji="1" lang="en-US" altLang="zh-TW" sz="2400" b="1" baseline="-25000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4342" name="Line 31"/>
          <p:cNvSpPr>
            <a:spLocks noChangeShapeType="1"/>
          </p:cNvSpPr>
          <p:nvPr/>
        </p:nvSpPr>
        <p:spPr bwMode="auto">
          <a:xfrm flipH="1">
            <a:off x="3492500" y="846138"/>
            <a:ext cx="671513" cy="317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Line 32"/>
          <p:cNvSpPr>
            <a:spLocks noChangeShapeType="1"/>
          </p:cNvSpPr>
          <p:nvPr/>
        </p:nvSpPr>
        <p:spPr bwMode="auto">
          <a:xfrm>
            <a:off x="5380038" y="828675"/>
            <a:ext cx="565150" cy="247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Text Box 33"/>
          <p:cNvSpPr txBox="1">
            <a:spLocks noChangeArrowheads="1"/>
          </p:cNvSpPr>
          <p:nvPr/>
        </p:nvSpPr>
        <p:spPr bwMode="auto">
          <a:xfrm>
            <a:off x="1576388" y="441325"/>
            <a:ext cx="669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connected component </a:t>
            </a:r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(maximal connected subgraph)</a:t>
            </a:r>
            <a:endParaRPr kumimoji="1" lang="en-US" altLang="zh-TW" sz="2400">
              <a:solidFill>
                <a:schemeClr val="tx2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AB8B2-756D-48E3-BB03-0A2C543CB4A0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13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952500" y="285750"/>
            <a:ext cx="740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 b="1" u="sng">
                <a:latin typeface="Times New Roman" pitchFamily="18" charset="0"/>
                <a:ea typeface="新細明體" pitchFamily="18" charset="-120"/>
              </a:rPr>
              <a:t>*Figure 6.6: </a:t>
            </a:r>
            <a:r>
              <a:rPr kumimoji="1" lang="en-US" altLang="zh-TW" sz="2400" u="sng">
                <a:latin typeface="Times New Roman" pitchFamily="18" charset="0"/>
                <a:ea typeface="新細明體" pitchFamily="18" charset="-120"/>
              </a:rPr>
              <a:t>Strongly connected components of G</a:t>
            </a:r>
            <a:r>
              <a:rPr kumimoji="1" lang="en-US" altLang="zh-TW" sz="2400" baseline="-25000">
                <a:latin typeface="Times New Roman" pitchFamily="18" charset="0"/>
                <a:ea typeface="新細明體" pitchFamily="18" charset="-120"/>
              </a:rPr>
              <a:t>3 </a:t>
            </a:r>
            <a:r>
              <a:rPr kumimoji="1" lang="en-US" altLang="zh-TW" sz="2400" u="sng">
                <a:latin typeface="Times New Roman" pitchFamily="18" charset="0"/>
                <a:ea typeface="新細明體" pitchFamily="18" charset="-120"/>
              </a:rPr>
              <a:t>(p.262)</a:t>
            </a:r>
            <a:endParaRPr kumimoji="1" lang="en-US" altLang="zh-TW" sz="2400" b="1" u="sng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65" name="Oval 3"/>
          <p:cNvSpPr>
            <a:spLocks noChangeArrowheads="1"/>
          </p:cNvSpPr>
          <p:nvPr/>
        </p:nvSpPr>
        <p:spPr bwMode="auto">
          <a:xfrm>
            <a:off x="5106988" y="2319338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106988" y="3843338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183438" y="2300288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5368" name="Arc 27"/>
          <p:cNvSpPr>
            <a:spLocks/>
          </p:cNvSpPr>
          <p:nvPr/>
        </p:nvSpPr>
        <p:spPr bwMode="auto">
          <a:xfrm>
            <a:off x="5746750" y="2725738"/>
            <a:ext cx="487363" cy="1257300"/>
          </a:xfrm>
          <a:custGeom>
            <a:avLst/>
            <a:gdLst>
              <a:gd name="T0" fmla="*/ 18584636 w 23751"/>
              <a:gd name="T1" fmla="*/ 0 h 43200"/>
              <a:gd name="T2" fmla="*/ 0 w 23751"/>
              <a:gd name="T3" fmla="*/ 1062361398 h 43200"/>
              <a:gd name="T4" fmla="*/ 18584636 w 23751"/>
              <a:gd name="T5" fmla="*/ 532499554 h 43200"/>
              <a:gd name="T6" fmla="*/ 0 60000 65536"/>
              <a:gd name="T7" fmla="*/ 0 60000 65536"/>
              <a:gd name="T8" fmla="*/ 0 60000 65536"/>
              <a:gd name="T9" fmla="*/ 0 w 23751"/>
              <a:gd name="T10" fmla="*/ 0 h 43200"/>
              <a:gd name="T11" fmla="*/ 23751 w 2375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lnTo>
                  <a:pt x="215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Arc 29"/>
          <p:cNvSpPr>
            <a:spLocks/>
          </p:cNvSpPr>
          <p:nvPr/>
        </p:nvSpPr>
        <p:spPr bwMode="auto">
          <a:xfrm flipH="1">
            <a:off x="4660900" y="2744788"/>
            <a:ext cx="487363" cy="1257300"/>
          </a:xfrm>
          <a:custGeom>
            <a:avLst/>
            <a:gdLst>
              <a:gd name="T0" fmla="*/ 18584636 w 23751"/>
              <a:gd name="T1" fmla="*/ 0 h 43200"/>
              <a:gd name="T2" fmla="*/ 0 w 23751"/>
              <a:gd name="T3" fmla="*/ 1062361398 h 43200"/>
              <a:gd name="T4" fmla="*/ 18584636 w 23751"/>
              <a:gd name="T5" fmla="*/ 532499554 h 43200"/>
              <a:gd name="T6" fmla="*/ 0 60000 65536"/>
              <a:gd name="T7" fmla="*/ 0 60000 65536"/>
              <a:gd name="T8" fmla="*/ 0 60000 65536"/>
              <a:gd name="T9" fmla="*/ 0 w 23751"/>
              <a:gd name="T10" fmla="*/ 0 h 43200"/>
              <a:gd name="T11" fmla="*/ 23751 w 2375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lnTo>
                  <a:pt x="215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Oval 30"/>
          <p:cNvSpPr>
            <a:spLocks noChangeArrowheads="1"/>
          </p:cNvSpPr>
          <p:nvPr/>
        </p:nvSpPr>
        <p:spPr bwMode="auto">
          <a:xfrm>
            <a:off x="2073275" y="2006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5371" name="Oval 31"/>
          <p:cNvSpPr>
            <a:spLocks noChangeArrowheads="1"/>
          </p:cNvSpPr>
          <p:nvPr/>
        </p:nvSpPr>
        <p:spPr bwMode="auto">
          <a:xfrm>
            <a:off x="2071688" y="31099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5372" name="Oval 32"/>
          <p:cNvSpPr>
            <a:spLocks noChangeArrowheads="1"/>
          </p:cNvSpPr>
          <p:nvPr/>
        </p:nvSpPr>
        <p:spPr bwMode="auto">
          <a:xfrm>
            <a:off x="2087563" y="412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5373" name="Line 33"/>
          <p:cNvSpPr>
            <a:spLocks noChangeShapeType="1"/>
          </p:cNvSpPr>
          <p:nvPr/>
        </p:nvSpPr>
        <p:spPr bwMode="auto">
          <a:xfrm>
            <a:off x="2309813" y="3565525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Line 34"/>
          <p:cNvSpPr>
            <a:spLocks noChangeShapeType="1"/>
          </p:cNvSpPr>
          <p:nvPr/>
        </p:nvSpPr>
        <p:spPr bwMode="auto">
          <a:xfrm flipV="1">
            <a:off x="2487613" y="23955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35"/>
          <p:cNvSpPr>
            <a:spLocks noChangeShapeType="1"/>
          </p:cNvSpPr>
          <p:nvPr/>
        </p:nvSpPr>
        <p:spPr bwMode="auto">
          <a:xfrm>
            <a:off x="2119313" y="2422525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Rectangle 36"/>
          <p:cNvSpPr>
            <a:spLocks noChangeArrowheads="1"/>
          </p:cNvSpPr>
          <p:nvPr/>
        </p:nvSpPr>
        <p:spPr bwMode="auto">
          <a:xfrm>
            <a:off x="1965325" y="464661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5377" name="Text Box 37"/>
          <p:cNvSpPr txBox="1">
            <a:spLocks noChangeArrowheads="1"/>
          </p:cNvSpPr>
          <p:nvPr/>
        </p:nvSpPr>
        <p:spPr bwMode="auto">
          <a:xfrm>
            <a:off x="1087438" y="1270000"/>
            <a:ext cx="2957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not strongly connected</a:t>
            </a:r>
          </a:p>
        </p:txBody>
      </p:sp>
      <p:sp>
        <p:nvSpPr>
          <p:cNvPr id="15378" name="Line 38"/>
          <p:cNvSpPr>
            <a:spLocks noChangeShapeType="1"/>
          </p:cNvSpPr>
          <p:nvPr/>
        </p:nvSpPr>
        <p:spPr bwMode="auto">
          <a:xfrm flipH="1">
            <a:off x="5521325" y="1693863"/>
            <a:ext cx="5302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9" name="Line 39"/>
          <p:cNvSpPr>
            <a:spLocks noChangeShapeType="1"/>
          </p:cNvSpPr>
          <p:nvPr/>
        </p:nvSpPr>
        <p:spPr bwMode="auto">
          <a:xfrm>
            <a:off x="6897688" y="1657350"/>
            <a:ext cx="49371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0" name="Text Box 40"/>
          <p:cNvSpPr txBox="1">
            <a:spLocks noChangeArrowheads="1"/>
          </p:cNvSpPr>
          <p:nvPr/>
        </p:nvSpPr>
        <p:spPr bwMode="auto">
          <a:xfrm>
            <a:off x="4114800" y="876300"/>
            <a:ext cx="502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strongly connected component</a:t>
            </a:r>
          </a:p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(maximal strongly connected subgraph)</a:t>
            </a:r>
            <a:endParaRPr kumimoji="1" lang="en-US" altLang="zh-TW" sz="2400">
              <a:solidFill>
                <a:schemeClr val="tx2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E9E39B-21C4-42CD-B1A8-2F34574D14C0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14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649288" y="441325"/>
            <a:ext cx="8169275" cy="1143000"/>
          </a:xfrm>
          <a:prstGeom prst="rect">
            <a:avLst/>
          </a:prstGeom>
          <a:solidFill>
            <a:srgbClr val="FFFF99"/>
          </a:solidFill>
          <a:ln w="57150">
            <a:solidFill>
              <a:srgbClr val="99CC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Degree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57225" y="1704975"/>
            <a:ext cx="8221663" cy="4922838"/>
          </a:xfrm>
          <a:prstGeom prst="rect">
            <a:avLst/>
          </a:prstGeom>
          <a:solidFill>
            <a:schemeClr val="bg1"/>
          </a:solidFill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The </a:t>
            </a:r>
            <a:r>
              <a:rPr lang="en-US" altLang="zh-TW" sz="3200">
                <a:solidFill>
                  <a:srgbClr val="CC3300"/>
                </a:solidFill>
              </a:rPr>
              <a:t>degree</a:t>
            </a:r>
            <a:r>
              <a:rPr lang="en-US" altLang="zh-TW" sz="3200"/>
              <a:t> of a vertex is the number of edges incident to that vertex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For directed graph,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the </a:t>
            </a:r>
            <a:r>
              <a:rPr lang="en-US" altLang="zh-TW" sz="2800">
                <a:solidFill>
                  <a:srgbClr val="CC3300"/>
                </a:solidFill>
              </a:rPr>
              <a:t>in-degree</a:t>
            </a:r>
            <a:r>
              <a:rPr lang="en-US" altLang="zh-TW" sz="2800"/>
              <a:t> of a vertex </a:t>
            </a:r>
            <a:r>
              <a:rPr lang="en-US" altLang="zh-TW" sz="2800" i="1"/>
              <a:t>v</a:t>
            </a:r>
            <a:r>
              <a:rPr lang="en-US" altLang="zh-TW" sz="2800"/>
              <a:t> is the number of edges</a:t>
            </a:r>
            <a:r>
              <a:rPr lang="en-US" altLang="zh-CN" sz="2800"/>
              <a:t> </a:t>
            </a:r>
            <a:r>
              <a:rPr lang="en-US" altLang="zh-TW" sz="2800"/>
              <a:t>that have </a:t>
            </a:r>
            <a:r>
              <a:rPr lang="en-US" altLang="zh-TW" sz="2800" i="1"/>
              <a:t>v</a:t>
            </a:r>
            <a:r>
              <a:rPr lang="en-US" altLang="zh-TW" sz="2800"/>
              <a:t> as the head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the </a:t>
            </a:r>
            <a:r>
              <a:rPr lang="en-US" altLang="zh-TW" sz="2800">
                <a:solidFill>
                  <a:srgbClr val="CC3300"/>
                </a:solidFill>
              </a:rPr>
              <a:t>out-degree</a:t>
            </a:r>
            <a:r>
              <a:rPr lang="en-US" altLang="zh-TW" sz="2800"/>
              <a:t> of a vertex </a:t>
            </a:r>
            <a:r>
              <a:rPr lang="en-US" altLang="zh-TW" sz="2800" i="1"/>
              <a:t>v</a:t>
            </a:r>
            <a:r>
              <a:rPr lang="en-US" altLang="zh-TW" sz="2800"/>
              <a:t> is the number of edges</a:t>
            </a:r>
            <a:r>
              <a:rPr lang="en-US" altLang="zh-CN" sz="2800"/>
              <a:t> </a:t>
            </a:r>
            <a:r>
              <a:rPr lang="en-US" altLang="zh-TW" sz="2800"/>
              <a:t>that have </a:t>
            </a:r>
            <a:r>
              <a:rPr lang="en-US" altLang="zh-TW" sz="2800" i="1"/>
              <a:t>v</a:t>
            </a:r>
            <a:r>
              <a:rPr lang="en-US" altLang="zh-TW" sz="2800"/>
              <a:t> as the tail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if </a:t>
            </a:r>
            <a:r>
              <a:rPr lang="en-US" altLang="zh-TW" sz="2800" i="1"/>
              <a:t>d</a:t>
            </a:r>
            <a:r>
              <a:rPr lang="en-US" altLang="zh-TW" sz="2000" i="1"/>
              <a:t>i</a:t>
            </a:r>
            <a:r>
              <a:rPr lang="en-US" altLang="zh-TW" sz="2800"/>
              <a:t> is the degree of a vertex </a:t>
            </a:r>
            <a:r>
              <a:rPr lang="en-US" altLang="zh-TW" sz="2800" i="1"/>
              <a:t>i</a:t>
            </a:r>
            <a:r>
              <a:rPr lang="en-US" altLang="zh-TW" sz="2800"/>
              <a:t> in a graph </a:t>
            </a:r>
            <a:r>
              <a:rPr lang="en-US" altLang="zh-TW" sz="2800" i="1"/>
              <a:t>G</a:t>
            </a:r>
            <a:r>
              <a:rPr lang="en-US" altLang="zh-TW" sz="2800"/>
              <a:t> with </a:t>
            </a:r>
            <a:r>
              <a:rPr lang="en-US" altLang="zh-TW" sz="2800" i="1"/>
              <a:t>n</a:t>
            </a:r>
            <a:r>
              <a:rPr lang="en-US" altLang="zh-TW" sz="2800"/>
              <a:t> vertices and </a:t>
            </a:r>
            <a:r>
              <a:rPr lang="en-US" altLang="zh-TW" sz="2800" i="1"/>
              <a:t>e</a:t>
            </a:r>
            <a:r>
              <a:rPr lang="en-US" altLang="zh-TW" sz="2800"/>
              <a:t> edges, the number of edges is</a:t>
            </a:r>
          </a:p>
        </p:txBody>
      </p:sp>
      <p:graphicFrame>
        <p:nvGraphicFramePr>
          <p:cNvPr id="16390" name="Object 4"/>
          <p:cNvGraphicFramePr>
            <a:graphicFrameLocks/>
          </p:cNvGraphicFramePr>
          <p:nvPr/>
        </p:nvGraphicFramePr>
        <p:xfrm>
          <a:off x="3132138" y="5432425"/>
          <a:ext cx="2446337" cy="1004888"/>
        </p:xfrm>
        <a:graphic>
          <a:graphicData uri="http://schemas.openxmlformats.org/presentationml/2006/ole">
            <p:oleObj spid="_x0000_s16390" name="方程式" r:id="rId3" imgW="736600" imgH="368300" progId="Equation.2">
              <p:embed/>
            </p:oleObj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A10C6-C71C-490D-9612-A009672E5BB6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15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7412" name="Text Box 1026"/>
          <p:cNvSpPr txBox="1">
            <a:spLocks noChangeArrowheads="1"/>
          </p:cNvSpPr>
          <p:nvPr/>
        </p:nvSpPr>
        <p:spPr bwMode="auto">
          <a:xfrm>
            <a:off x="195263" y="1227138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undirected graph</a:t>
            </a:r>
          </a:p>
        </p:txBody>
      </p:sp>
      <p:sp>
        <p:nvSpPr>
          <p:cNvPr id="17413" name="Text Box 1027"/>
          <p:cNvSpPr txBox="1">
            <a:spLocks noChangeArrowheads="1"/>
          </p:cNvSpPr>
          <p:nvPr/>
        </p:nvSpPr>
        <p:spPr bwMode="auto">
          <a:xfrm>
            <a:off x="1441450" y="563563"/>
            <a:ext cx="99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degree</a:t>
            </a:r>
          </a:p>
        </p:txBody>
      </p:sp>
      <p:sp>
        <p:nvSpPr>
          <p:cNvPr id="17414" name="Oval 1038"/>
          <p:cNvSpPr>
            <a:spLocks noChangeArrowheads="1"/>
          </p:cNvSpPr>
          <p:nvPr/>
        </p:nvSpPr>
        <p:spPr bwMode="auto">
          <a:xfrm>
            <a:off x="6159500" y="827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7415" name="Oval 1039"/>
          <p:cNvSpPr>
            <a:spLocks noChangeArrowheads="1"/>
          </p:cNvSpPr>
          <p:nvPr/>
        </p:nvSpPr>
        <p:spPr bwMode="auto">
          <a:xfrm>
            <a:off x="54737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16" name="Oval 1040"/>
          <p:cNvSpPr>
            <a:spLocks noChangeArrowheads="1"/>
          </p:cNvSpPr>
          <p:nvPr/>
        </p:nvSpPr>
        <p:spPr bwMode="auto">
          <a:xfrm>
            <a:off x="68453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417" name="Line 1041"/>
          <p:cNvSpPr>
            <a:spLocks noChangeShapeType="1"/>
          </p:cNvSpPr>
          <p:nvPr/>
        </p:nvSpPr>
        <p:spPr bwMode="auto">
          <a:xfrm flipH="1">
            <a:off x="5813425" y="120173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Line 1042"/>
          <p:cNvSpPr>
            <a:spLocks noChangeShapeType="1"/>
          </p:cNvSpPr>
          <p:nvPr/>
        </p:nvSpPr>
        <p:spPr bwMode="auto">
          <a:xfrm>
            <a:off x="6534150" y="120173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Oval 1043"/>
          <p:cNvSpPr>
            <a:spLocks noChangeArrowheads="1"/>
          </p:cNvSpPr>
          <p:nvPr/>
        </p:nvSpPr>
        <p:spPr bwMode="auto">
          <a:xfrm>
            <a:off x="5091113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20" name="Oval 1044"/>
          <p:cNvSpPr>
            <a:spLocks noChangeArrowheads="1"/>
          </p:cNvSpPr>
          <p:nvPr/>
        </p:nvSpPr>
        <p:spPr bwMode="auto">
          <a:xfrm>
            <a:off x="5851525" y="249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421" name="Line 1045"/>
          <p:cNvSpPr>
            <a:spLocks noChangeShapeType="1"/>
          </p:cNvSpPr>
          <p:nvPr/>
        </p:nvSpPr>
        <p:spPr bwMode="auto">
          <a:xfrm flipH="1">
            <a:off x="5318125" y="2030413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2" name="Line 1046"/>
          <p:cNvSpPr>
            <a:spLocks noChangeShapeType="1"/>
          </p:cNvSpPr>
          <p:nvPr/>
        </p:nvSpPr>
        <p:spPr bwMode="auto">
          <a:xfrm>
            <a:off x="5768975" y="2044700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Oval 1047"/>
          <p:cNvSpPr>
            <a:spLocks noChangeArrowheads="1"/>
          </p:cNvSpPr>
          <p:nvPr/>
        </p:nvSpPr>
        <p:spPr bwMode="auto">
          <a:xfrm>
            <a:off x="6496050" y="24876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7424" name="Oval 1048"/>
          <p:cNvSpPr>
            <a:spLocks noChangeArrowheads="1"/>
          </p:cNvSpPr>
          <p:nvPr/>
        </p:nvSpPr>
        <p:spPr bwMode="auto">
          <a:xfrm>
            <a:off x="7240588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7425" name="Line 1049"/>
          <p:cNvSpPr>
            <a:spLocks noChangeShapeType="1"/>
          </p:cNvSpPr>
          <p:nvPr/>
        </p:nvSpPr>
        <p:spPr bwMode="auto">
          <a:xfrm flipH="1">
            <a:off x="6692900" y="2014538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6" name="Line 1050"/>
          <p:cNvSpPr>
            <a:spLocks noChangeShapeType="1"/>
          </p:cNvSpPr>
          <p:nvPr/>
        </p:nvSpPr>
        <p:spPr bwMode="auto">
          <a:xfrm>
            <a:off x="7169150" y="2027238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7" name="Rectangle 1051"/>
          <p:cNvSpPr>
            <a:spLocks noChangeArrowheads="1"/>
          </p:cNvSpPr>
          <p:nvPr/>
        </p:nvSpPr>
        <p:spPr bwMode="auto">
          <a:xfrm>
            <a:off x="2587625" y="301783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28" name="Rectangle 1052"/>
          <p:cNvSpPr>
            <a:spLocks noChangeArrowheads="1"/>
          </p:cNvSpPr>
          <p:nvPr/>
        </p:nvSpPr>
        <p:spPr bwMode="auto">
          <a:xfrm>
            <a:off x="6111875" y="30607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429" name="Text Box 1054"/>
          <p:cNvSpPr txBox="1">
            <a:spLocks noChangeArrowheads="1"/>
          </p:cNvSpPr>
          <p:nvPr/>
        </p:nvSpPr>
        <p:spPr bwMode="auto">
          <a:xfrm>
            <a:off x="2689225" y="83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30" name="Text Box 1058"/>
          <p:cNvSpPr txBox="1">
            <a:spLocks noChangeArrowheads="1"/>
          </p:cNvSpPr>
          <p:nvPr/>
        </p:nvSpPr>
        <p:spPr bwMode="auto">
          <a:xfrm>
            <a:off x="6234113" y="1358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431" name="Text Box 1059"/>
          <p:cNvSpPr txBox="1">
            <a:spLocks noChangeArrowheads="1"/>
          </p:cNvSpPr>
          <p:nvPr/>
        </p:nvSpPr>
        <p:spPr bwMode="auto">
          <a:xfrm>
            <a:off x="5510213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32" name="Text Box 1060"/>
          <p:cNvSpPr txBox="1">
            <a:spLocks noChangeArrowheads="1"/>
          </p:cNvSpPr>
          <p:nvPr/>
        </p:nvSpPr>
        <p:spPr bwMode="auto">
          <a:xfrm>
            <a:off x="6886575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33" name="Text Box 1061"/>
          <p:cNvSpPr txBox="1">
            <a:spLocks noChangeArrowheads="1"/>
          </p:cNvSpPr>
          <p:nvPr/>
        </p:nvSpPr>
        <p:spPr bwMode="auto">
          <a:xfrm>
            <a:off x="5122863" y="2998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34" name="Text Box 1062"/>
          <p:cNvSpPr txBox="1">
            <a:spLocks noChangeArrowheads="1"/>
          </p:cNvSpPr>
          <p:nvPr/>
        </p:nvSpPr>
        <p:spPr bwMode="auto">
          <a:xfrm>
            <a:off x="5864225" y="3051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35" name="Text Box 1063"/>
          <p:cNvSpPr txBox="1">
            <a:spLocks noChangeArrowheads="1"/>
          </p:cNvSpPr>
          <p:nvPr/>
        </p:nvSpPr>
        <p:spPr bwMode="auto">
          <a:xfrm>
            <a:off x="6569075" y="3033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36" name="Text Box 1064"/>
          <p:cNvSpPr txBox="1">
            <a:spLocks noChangeArrowheads="1"/>
          </p:cNvSpPr>
          <p:nvPr/>
        </p:nvSpPr>
        <p:spPr bwMode="auto">
          <a:xfrm>
            <a:off x="7362825" y="3086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37" name="Rectangle 1065"/>
          <p:cNvSpPr>
            <a:spLocks noChangeArrowheads="1"/>
          </p:cNvSpPr>
          <p:nvPr/>
        </p:nvSpPr>
        <p:spPr bwMode="auto">
          <a:xfrm>
            <a:off x="1400175" y="3854450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directed graph</a:t>
            </a:r>
          </a:p>
        </p:txBody>
      </p:sp>
      <p:sp>
        <p:nvSpPr>
          <p:cNvPr id="17438" name="Rectangle 1066"/>
          <p:cNvSpPr>
            <a:spLocks noChangeArrowheads="1"/>
          </p:cNvSpPr>
          <p:nvPr/>
        </p:nvSpPr>
        <p:spPr bwMode="auto">
          <a:xfrm>
            <a:off x="1411288" y="4252913"/>
            <a:ext cx="1485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in-degree</a:t>
            </a:r>
          </a:p>
          <a:p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out-degree</a:t>
            </a:r>
          </a:p>
        </p:txBody>
      </p:sp>
      <p:sp>
        <p:nvSpPr>
          <p:cNvPr id="17439" name="Oval 1067"/>
          <p:cNvSpPr>
            <a:spLocks noChangeArrowheads="1"/>
          </p:cNvSpPr>
          <p:nvPr/>
        </p:nvSpPr>
        <p:spPr bwMode="auto">
          <a:xfrm>
            <a:off x="3908425" y="34702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7440" name="Oval 1068"/>
          <p:cNvSpPr>
            <a:spLocks noChangeArrowheads="1"/>
          </p:cNvSpPr>
          <p:nvPr/>
        </p:nvSpPr>
        <p:spPr bwMode="auto">
          <a:xfrm>
            <a:off x="3906838" y="45735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41" name="Oval 1069"/>
          <p:cNvSpPr>
            <a:spLocks noChangeArrowheads="1"/>
          </p:cNvSpPr>
          <p:nvPr/>
        </p:nvSpPr>
        <p:spPr bwMode="auto">
          <a:xfrm>
            <a:off x="3922713" y="5592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442" name="Line 1070"/>
          <p:cNvSpPr>
            <a:spLocks noChangeShapeType="1"/>
          </p:cNvSpPr>
          <p:nvPr/>
        </p:nvSpPr>
        <p:spPr bwMode="auto">
          <a:xfrm>
            <a:off x="4144963" y="50292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3" name="Line 1071"/>
          <p:cNvSpPr>
            <a:spLocks noChangeShapeType="1"/>
          </p:cNvSpPr>
          <p:nvPr/>
        </p:nvSpPr>
        <p:spPr bwMode="auto">
          <a:xfrm flipV="1">
            <a:off x="4322763" y="38592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4" name="Line 1072"/>
          <p:cNvSpPr>
            <a:spLocks noChangeShapeType="1"/>
          </p:cNvSpPr>
          <p:nvPr/>
        </p:nvSpPr>
        <p:spPr bwMode="auto">
          <a:xfrm>
            <a:off x="3954463" y="38862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5" name="Rectangle 1073"/>
          <p:cNvSpPr>
            <a:spLocks noChangeArrowheads="1"/>
          </p:cNvSpPr>
          <p:nvPr/>
        </p:nvSpPr>
        <p:spPr bwMode="auto">
          <a:xfrm>
            <a:off x="3800475" y="611028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46" name="Text Box 1074"/>
          <p:cNvSpPr txBox="1">
            <a:spLocks noChangeArrowheads="1"/>
          </p:cNvSpPr>
          <p:nvPr/>
        </p:nvSpPr>
        <p:spPr bwMode="auto">
          <a:xfrm>
            <a:off x="4652963" y="34925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in:1, out: 1</a:t>
            </a:r>
          </a:p>
        </p:txBody>
      </p:sp>
      <p:sp>
        <p:nvSpPr>
          <p:cNvPr id="17447" name="Text Box 1075"/>
          <p:cNvSpPr txBox="1">
            <a:spLocks noChangeArrowheads="1"/>
          </p:cNvSpPr>
          <p:nvPr/>
        </p:nvSpPr>
        <p:spPr bwMode="auto">
          <a:xfrm>
            <a:off x="4670425" y="4568825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in: 1, out: 2</a:t>
            </a:r>
          </a:p>
        </p:txBody>
      </p:sp>
      <p:sp>
        <p:nvSpPr>
          <p:cNvPr id="17448" name="Text Box 1076"/>
          <p:cNvSpPr txBox="1">
            <a:spLocks noChangeArrowheads="1"/>
          </p:cNvSpPr>
          <p:nvPr/>
        </p:nvSpPr>
        <p:spPr bwMode="auto">
          <a:xfrm>
            <a:off x="4705350" y="5573713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in: 1, out: 0</a:t>
            </a:r>
          </a:p>
        </p:txBody>
      </p:sp>
      <p:sp>
        <p:nvSpPr>
          <p:cNvPr id="17449" name="Oval 1077"/>
          <p:cNvSpPr>
            <a:spLocks noChangeArrowheads="1"/>
          </p:cNvSpPr>
          <p:nvPr/>
        </p:nvSpPr>
        <p:spPr bwMode="auto">
          <a:xfrm>
            <a:off x="2608263" y="1295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7450" name="Oval 1078"/>
          <p:cNvSpPr>
            <a:spLocks noChangeArrowheads="1"/>
          </p:cNvSpPr>
          <p:nvPr/>
        </p:nvSpPr>
        <p:spPr bwMode="auto">
          <a:xfrm>
            <a:off x="1922463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451" name="Oval 1079"/>
          <p:cNvSpPr>
            <a:spLocks noChangeArrowheads="1"/>
          </p:cNvSpPr>
          <p:nvPr/>
        </p:nvSpPr>
        <p:spPr bwMode="auto">
          <a:xfrm>
            <a:off x="3294063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452" name="Oval 1080"/>
          <p:cNvSpPr>
            <a:spLocks noChangeArrowheads="1"/>
          </p:cNvSpPr>
          <p:nvPr/>
        </p:nvSpPr>
        <p:spPr bwMode="auto">
          <a:xfrm>
            <a:off x="2608263" y="2667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53" name="Line 1081"/>
          <p:cNvSpPr>
            <a:spLocks noChangeShapeType="1"/>
          </p:cNvSpPr>
          <p:nvPr/>
        </p:nvSpPr>
        <p:spPr bwMode="auto">
          <a:xfrm>
            <a:off x="2830513" y="17462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4" name="Line 1082"/>
          <p:cNvSpPr>
            <a:spLocks noChangeShapeType="1"/>
          </p:cNvSpPr>
          <p:nvPr/>
        </p:nvSpPr>
        <p:spPr bwMode="auto">
          <a:xfrm>
            <a:off x="2373313" y="2279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5" name="Line 1083"/>
          <p:cNvSpPr>
            <a:spLocks noChangeShapeType="1"/>
          </p:cNvSpPr>
          <p:nvPr/>
        </p:nvSpPr>
        <p:spPr bwMode="auto">
          <a:xfrm flipH="1">
            <a:off x="2262188" y="167005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6" name="Line 1084"/>
          <p:cNvSpPr>
            <a:spLocks noChangeShapeType="1"/>
          </p:cNvSpPr>
          <p:nvPr/>
        </p:nvSpPr>
        <p:spPr bwMode="auto">
          <a:xfrm>
            <a:off x="2982913" y="16700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7" name="Line 1085"/>
          <p:cNvSpPr>
            <a:spLocks noChangeShapeType="1"/>
          </p:cNvSpPr>
          <p:nvPr/>
        </p:nvSpPr>
        <p:spPr bwMode="auto">
          <a:xfrm>
            <a:off x="2247900" y="248602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8" name="Line 1086"/>
          <p:cNvSpPr>
            <a:spLocks noChangeShapeType="1"/>
          </p:cNvSpPr>
          <p:nvPr/>
        </p:nvSpPr>
        <p:spPr bwMode="auto">
          <a:xfrm flipH="1">
            <a:off x="3036888" y="245903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9" name="Text Box 1088"/>
          <p:cNvSpPr txBox="1">
            <a:spLocks noChangeArrowheads="1"/>
          </p:cNvSpPr>
          <p:nvPr/>
        </p:nvSpPr>
        <p:spPr bwMode="auto">
          <a:xfrm>
            <a:off x="3659188" y="213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60" name="Text Box 1089"/>
          <p:cNvSpPr txBox="1">
            <a:spLocks noChangeArrowheads="1"/>
          </p:cNvSpPr>
          <p:nvPr/>
        </p:nvSpPr>
        <p:spPr bwMode="auto">
          <a:xfrm>
            <a:off x="1593850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461" name="Text Box 1090"/>
          <p:cNvSpPr txBox="1">
            <a:spLocks noChangeArrowheads="1"/>
          </p:cNvSpPr>
          <p:nvPr/>
        </p:nvSpPr>
        <p:spPr bwMode="auto">
          <a:xfrm>
            <a:off x="2954338" y="291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7A109-107F-4B9E-99EB-91891BF06E46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16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742950" y="234950"/>
            <a:ext cx="7897813" cy="830263"/>
          </a:xfrm>
          <a:prstGeom prst="rect">
            <a:avLst/>
          </a:prstGeom>
          <a:solidFill>
            <a:schemeClr val="bg1"/>
          </a:solidFill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ADT for Graph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606425" y="1181100"/>
            <a:ext cx="8156575" cy="5302250"/>
          </a:xfrm>
          <a:prstGeom prst="rect">
            <a:avLst/>
          </a:prstGeom>
          <a:solidFill>
            <a:srgbClr val="FFFF99"/>
          </a:solidFill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structure Graph is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objects: a nonempty set of vertices and a set of undirected edges, where each edge is a pair of vertices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functions: for all </a:t>
            </a:r>
            <a:r>
              <a:rPr lang="en-US" altLang="zh-TW" i="1"/>
              <a:t>graph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</a:t>
            </a:r>
            <a:r>
              <a:rPr lang="en-US" altLang="zh-TW" i="1">
                <a:sym typeface="Symbol" pitchFamily="18" charset="2"/>
              </a:rPr>
              <a:t>Graph</a:t>
            </a:r>
            <a:r>
              <a:rPr lang="en-US" altLang="zh-TW">
                <a:sym typeface="Symbol" pitchFamily="18" charset="2"/>
              </a:rPr>
              <a:t>, 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, 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 baseline="-25000">
                <a:sym typeface="Symbol" pitchFamily="18" charset="2"/>
              </a:rPr>
              <a:t>1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 baseline="-25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  </a:t>
            </a:r>
            <a:r>
              <a:rPr lang="en-US" altLang="zh-TW" i="1">
                <a:sym typeface="Symbol" pitchFamily="18" charset="2"/>
              </a:rPr>
              <a:t>Vertices</a:t>
            </a:r>
            <a:endParaRPr lang="en-US" altLang="zh-TW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</a:t>
            </a:r>
            <a:r>
              <a:rPr lang="en-US" altLang="zh-TW" i="1"/>
              <a:t>Graph</a:t>
            </a:r>
            <a:r>
              <a:rPr lang="en-US" altLang="zh-TW"/>
              <a:t> Create()::=return an empty graph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</a:t>
            </a:r>
            <a:r>
              <a:rPr lang="en-US" altLang="zh-TW" i="1"/>
              <a:t>Graph</a:t>
            </a:r>
            <a:r>
              <a:rPr lang="en-US" altLang="zh-TW"/>
              <a:t> InsertVertex(</a:t>
            </a:r>
            <a:r>
              <a:rPr lang="en-US" altLang="zh-TW" i="1"/>
              <a:t>graph</a:t>
            </a:r>
            <a:r>
              <a:rPr lang="en-US" altLang="zh-TW"/>
              <a:t>, </a:t>
            </a:r>
            <a:r>
              <a:rPr lang="en-US" altLang="zh-TW" i="1"/>
              <a:t>v</a:t>
            </a:r>
            <a:r>
              <a:rPr lang="en-US" altLang="zh-TW"/>
              <a:t>)::= return a graph with </a:t>
            </a:r>
            <a:r>
              <a:rPr lang="en-US" altLang="zh-TW" i="1"/>
              <a:t>v</a:t>
            </a:r>
            <a:r>
              <a:rPr lang="en-US" altLang="zh-TW"/>
              <a:t> inserted. </a:t>
            </a:r>
            <a:r>
              <a:rPr lang="en-US" altLang="zh-TW" i="1"/>
              <a:t>v</a:t>
            </a:r>
            <a:r>
              <a:rPr lang="en-US" altLang="zh-TW"/>
              <a:t> has no </a:t>
            </a:r>
            <a:br>
              <a:rPr lang="en-US" altLang="zh-TW"/>
            </a:br>
            <a:r>
              <a:rPr lang="en-US" altLang="zh-TW"/>
              <a:t>                                                   incident edge.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</a:t>
            </a:r>
            <a:r>
              <a:rPr lang="en-US" altLang="zh-TW" i="1"/>
              <a:t>Graph</a:t>
            </a:r>
            <a:r>
              <a:rPr lang="en-US" altLang="zh-TW"/>
              <a:t> InsertEdge(</a:t>
            </a:r>
            <a:r>
              <a:rPr lang="en-US" altLang="zh-TW" i="1"/>
              <a:t>graph</a:t>
            </a:r>
            <a:r>
              <a:rPr lang="en-US" altLang="zh-TW"/>
              <a:t>, </a:t>
            </a:r>
            <a:r>
              <a:rPr lang="en-US" altLang="zh-TW" i="1"/>
              <a:t>v1</a:t>
            </a:r>
            <a:r>
              <a:rPr lang="en-US" altLang="zh-TW"/>
              <a:t>,</a:t>
            </a:r>
            <a:r>
              <a:rPr lang="en-US" altLang="zh-TW" i="1"/>
              <a:t>v2</a:t>
            </a:r>
            <a:r>
              <a:rPr lang="en-US" altLang="zh-TW"/>
              <a:t>)::= return a graph with new edge </a:t>
            </a:r>
            <a:br>
              <a:rPr lang="en-US" altLang="zh-TW"/>
            </a:br>
            <a:r>
              <a:rPr lang="en-US" altLang="zh-TW"/>
              <a:t>                                                      between </a:t>
            </a:r>
            <a:r>
              <a:rPr lang="en-US" altLang="zh-TW" i="1"/>
              <a:t>v1</a:t>
            </a:r>
            <a:r>
              <a:rPr lang="en-US" altLang="zh-TW"/>
              <a:t> and </a:t>
            </a:r>
            <a:r>
              <a:rPr lang="en-US" altLang="zh-TW" i="1"/>
              <a:t>v2</a:t>
            </a:r>
            <a:endParaRPr lang="en-US" altLang="zh-TW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</a:t>
            </a:r>
            <a:r>
              <a:rPr lang="en-US" altLang="zh-TW" i="1"/>
              <a:t>Graph</a:t>
            </a:r>
            <a:r>
              <a:rPr lang="en-US" altLang="zh-TW"/>
              <a:t> DeleteVertex(</a:t>
            </a:r>
            <a:r>
              <a:rPr lang="en-US" altLang="zh-TW" i="1"/>
              <a:t>graph</a:t>
            </a:r>
            <a:r>
              <a:rPr lang="en-US" altLang="zh-TW"/>
              <a:t>, </a:t>
            </a:r>
            <a:r>
              <a:rPr lang="en-US" altLang="zh-TW" i="1"/>
              <a:t>v</a:t>
            </a:r>
            <a:r>
              <a:rPr lang="en-US" altLang="zh-TW"/>
              <a:t>)::= return a graph in which </a:t>
            </a:r>
            <a:r>
              <a:rPr lang="en-US" altLang="zh-TW" i="1"/>
              <a:t>v</a:t>
            </a:r>
            <a:r>
              <a:rPr lang="en-US" altLang="zh-TW"/>
              <a:t> and all edges </a:t>
            </a:r>
            <a:br>
              <a:rPr lang="en-US" altLang="zh-TW"/>
            </a:br>
            <a:r>
              <a:rPr lang="en-US" altLang="zh-TW"/>
              <a:t>                                                     incident to it are removed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</a:t>
            </a:r>
            <a:r>
              <a:rPr lang="en-US" altLang="zh-TW" i="1"/>
              <a:t>Graph</a:t>
            </a:r>
            <a:r>
              <a:rPr lang="en-US" altLang="zh-TW"/>
              <a:t> DeleteEdge(</a:t>
            </a:r>
            <a:r>
              <a:rPr lang="en-US" altLang="zh-TW" i="1"/>
              <a:t>graph</a:t>
            </a:r>
            <a:r>
              <a:rPr lang="en-US" altLang="zh-TW"/>
              <a:t>, </a:t>
            </a:r>
            <a:r>
              <a:rPr lang="en-US" altLang="zh-TW" i="1"/>
              <a:t>v1</a:t>
            </a:r>
            <a:r>
              <a:rPr lang="en-US" altLang="zh-TW"/>
              <a:t>, </a:t>
            </a:r>
            <a:r>
              <a:rPr lang="en-US" altLang="zh-TW" i="1"/>
              <a:t>v2</a:t>
            </a:r>
            <a:r>
              <a:rPr lang="en-US" altLang="zh-TW"/>
              <a:t>)::=return a graph in which the edge (</a:t>
            </a:r>
            <a:r>
              <a:rPr lang="en-US" altLang="zh-TW" i="1"/>
              <a:t>v1</a:t>
            </a:r>
            <a:r>
              <a:rPr lang="en-US" altLang="zh-TW"/>
              <a:t>, </a:t>
            </a:r>
            <a:r>
              <a:rPr lang="en-US" altLang="zh-TW" i="1"/>
              <a:t>v2</a:t>
            </a:r>
            <a:r>
              <a:rPr lang="en-US" altLang="zh-TW"/>
              <a:t>) </a:t>
            </a:r>
            <a:br>
              <a:rPr lang="en-US" altLang="zh-TW"/>
            </a:br>
            <a:r>
              <a:rPr lang="en-US" altLang="zh-TW"/>
              <a:t>                                                        is removed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</a:t>
            </a:r>
            <a:r>
              <a:rPr lang="en-US" altLang="zh-TW" i="1"/>
              <a:t>Boolean</a:t>
            </a:r>
            <a:r>
              <a:rPr lang="en-US" altLang="zh-TW"/>
              <a:t> IsEmpty(</a:t>
            </a:r>
            <a:r>
              <a:rPr lang="en-US" altLang="zh-TW" i="1"/>
              <a:t>graph</a:t>
            </a:r>
            <a:r>
              <a:rPr lang="en-US" altLang="zh-TW"/>
              <a:t>)::= if (</a:t>
            </a:r>
            <a:r>
              <a:rPr lang="en-US" altLang="zh-TW" i="1"/>
              <a:t>graph</a:t>
            </a:r>
            <a:r>
              <a:rPr lang="en-US" altLang="zh-TW"/>
              <a:t>==</a:t>
            </a:r>
            <a:r>
              <a:rPr lang="en-US" altLang="zh-TW" i="1"/>
              <a:t>empty graph</a:t>
            </a:r>
            <a:r>
              <a:rPr lang="en-US" altLang="zh-TW"/>
              <a:t>) return TRUE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                                             else return FALSE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/>
              <a:t>    </a:t>
            </a:r>
            <a:r>
              <a:rPr lang="en-US" altLang="zh-TW" i="1"/>
              <a:t>List</a:t>
            </a:r>
            <a:r>
              <a:rPr lang="en-US" altLang="zh-TW"/>
              <a:t> Adjacent(</a:t>
            </a:r>
            <a:r>
              <a:rPr lang="en-US" altLang="zh-TW" i="1"/>
              <a:t>graph</a:t>
            </a:r>
            <a:r>
              <a:rPr lang="en-US" altLang="zh-TW"/>
              <a:t>,</a:t>
            </a:r>
            <a:r>
              <a:rPr lang="en-US" altLang="zh-TW" i="1"/>
              <a:t>v</a:t>
            </a:r>
            <a:r>
              <a:rPr lang="en-US" altLang="zh-TW"/>
              <a:t>)::= return a list of all vertices that are adjacent to </a:t>
            </a:r>
            <a:r>
              <a:rPr lang="en-US" altLang="zh-TW" i="1"/>
              <a:t>v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1B0AA-B149-4002-8D7B-BE7B4C617CD6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17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612775" y="581025"/>
            <a:ext cx="7851775" cy="1143000"/>
          </a:xfrm>
          <a:prstGeom prst="rect">
            <a:avLst/>
          </a:prstGeom>
          <a:solidFill>
            <a:srgbClr val="00FF00"/>
          </a:solidFill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Graph Representations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638175" y="2055813"/>
            <a:ext cx="7851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Adjacency Matrix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Adjacency Lists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DE1634-7EE7-44E3-B799-EDF212206800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18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0484" name="Rectangle 1026"/>
          <p:cNvSpPr>
            <a:spLocks noChangeArrowheads="1"/>
          </p:cNvSpPr>
          <p:nvPr/>
        </p:nvSpPr>
        <p:spPr bwMode="auto">
          <a:xfrm>
            <a:off x="623888" y="441325"/>
            <a:ext cx="8151812" cy="1143000"/>
          </a:xfrm>
          <a:prstGeom prst="rect">
            <a:avLst/>
          </a:prstGeom>
          <a:solidFill>
            <a:srgbClr val="00FF00"/>
          </a:solidFill>
          <a:ln w="57150" algn="ctr">
            <a:solidFill>
              <a:srgbClr val="FFCC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Adjacency Matrix</a:t>
            </a:r>
          </a:p>
        </p:txBody>
      </p:sp>
      <p:sp>
        <p:nvSpPr>
          <p:cNvPr id="20485" name="Rectangle 1027"/>
          <p:cNvSpPr>
            <a:spLocks noChangeArrowheads="1"/>
          </p:cNvSpPr>
          <p:nvPr/>
        </p:nvSpPr>
        <p:spPr bwMode="auto">
          <a:xfrm>
            <a:off x="61913" y="1812925"/>
            <a:ext cx="8991600" cy="4371975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Let G=(V,E) be a graph with n vertices.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The </a:t>
            </a:r>
            <a:r>
              <a:rPr lang="en-US" altLang="zh-TW" sz="2800">
                <a:solidFill>
                  <a:srgbClr val="CC3300"/>
                </a:solidFill>
              </a:rPr>
              <a:t>adjacency matrix</a:t>
            </a:r>
            <a:r>
              <a:rPr lang="en-US" altLang="zh-TW" sz="2800"/>
              <a:t> of G is a two-dimensional </a:t>
            </a:r>
            <a:br>
              <a:rPr lang="en-US" altLang="zh-TW" sz="2800"/>
            </a:br>
            <a:r>
              <a:rPr lang="en-US" altLang="zh-TW" sz="2800"/>
              <a:t>n by n array, say adj_mat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If the edge (vi, vj) is in E(G), adj_mat[i][j]=1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If there is no such edge in E(G), adj_mat[i][j]=0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The adjacency matrix for an undirected graph is symmetric; the adjacency matrix for a digraph </a:t>
            </a:r>
            <a:br>
              <a:rPr lang="en-US" altLang="zh-TW" sz="2800"/>
            </a:br>
            <a:r>
              <a:rPr lang="en-US" altLang="zh-TW" sz="2800"/>
              <a:t>need not be symmetric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83F10-712C-428D-AF77-3EAA9AF7CB7C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19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674688" y="0"/>
            <a:ext cx="8469312" cy="560388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200"/>
              <a:t>Examples for Adjacency Matrix</a:t>
            </a:r>
            <a:endParaRPr lang="en-US" altLang="zh-TW" sz="4400">
              <a:solidFill>
                <a:schemeClr val="tx2"/>
              </a:solidFill>
            </a:endParaRPr>
          </a:p>
        </p:txBody>
      </p:sp>
      <p:graphicFrame>
        <p:nvGraphicFramePr>
          <p:cNvPr id="21509" name="Object 3"/>
          <p:cNvGraphicFramePr>
            <a:graphicFrameLocks/>
          </p:cNvGraphicFramePr>
          <p:nvPr/>
        </p:nvGraphicFramePr>
        <p:xfrm>
          <a:off x="944563" y="2157413"/>
          <a:ext cx="1709737" cy="1768475"/>
        </p:xfrm>
        <a:graphic>
          <a:graphicData uri="http://schemas.openxmlformats.org/presentationml/2006/ole">
            <p:oleObj spid="_x0000_s21509" name="方程式" r:id="rId3" imgW="762000" imgH="787400" progId="Equation.2">
              <p:embed/>
            </p:oleObj>
          </a:graphicData>
        </a:graphic>
      </p:graphicFrame>
      <p:graphicFrame>
        <p:nvGraphicFramePr>
          <p:cNvPr id="21510" name="Object 4"/>
          <p:cNvGraphicFramePr>
            <a:graphicFrameLocks/>
          </p:cNvGraphicFramePr>
          <p:nvPr/>
        </p:nvGraphicFramePr>
        <p:xfrm>
          <a:off x="3617913" y="2236788"/>
          <a:ext cx="1225550" cy="1254125"/>
        </p:xfrm>
        <a:graphic>
          <a:graphicData uri="http://schemas.openxmlformats.org/presentationml/2006/ole">
            <p:oleObj spid="_x0000_s21510" name="方程式" r:id="rId4" imgW="583947" imgH="596641" progId="Equation.2">
              <p:embed/>
            </p:oleObj>
          </a:graphicData>
        </a:graphic>
      </p:graphicFrame>
      <p:graphicFrame>
        <p:nvGraphicFramePr>
          <p:cNvPr id="21511" name="Object 5"/>
          <p:cNvGraphicFramePr>
            <a:graphicFrameLocks/>
          </p:cNvGraphicFramePr>
          <p:nvPr/>
        </p:nvGraphicFramePr>
        <p:xfrm>
          <a:off x="5970588" y="2827338"/>
          <a:ext cx="3173412" cy="3311525"/>
        </p:xfrm>
        <a:graphic>
          <a:graphicData uri="http://schemas.openxmlformats.org/presentationml/2006/ole">
            <p:oleObj spid="_x0000_s21511" name="方程式" r:id="rId5" imgW="1485900" imgH="1549400" progId="Equation.2">
              <p:embed/>
            </p:oleObj>
          </a:graphicData>
        </a:graphic>
      </p:graphicFrame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1514475" y="384175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4002088" y="36290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7337425" y="63388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21515" name="Oval 9"/>
          <p:cNvSpPr>
            <a:spLocks noChangeArrowheads="1"/>
          </p:cNvSpPr>
          <p:nvPr/>
        </p:nvSpPr>
        <p:spPr bwMode="auto">
          <a:xfrm>
            <a:off x="1427163" y="501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1516" name="Oval 10"/>
          <p:cNvSpPr>
            <a:spLocks noChangeArrowheads="1"/>
          </p:cNvSpPr>
          <p:nvPr/>
        </p:nvSpPr>
        <p:spPr bwMode="auto">
          <a:xfrm>
            <a:off x="7413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1517" name="Oval 11"/>
          <p:cNvSpPr>
            <a:spLocks noChangeArrowheads="1"/>
          </p:cNvSpPr>
          <p:nvPr/>
        </p:nvSpPr>
        <p:spPr bwMode="auto">
          <a:xfrm>
            <a:off x="21129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1518" name="Oval 12"/>
          <p:cNvSpPr>
            <a:spLocks noChangeArrowheads="1"/>
          </p:cNvSpPr>
          <p:nvPr/>
        </p:nvSpPr>
        <p:spPr bwMode="auto">
          <a:xfrm>
            <a:off x="1427163" y="1873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1649413" y="95250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1192213" y="14859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 flipH="1">
            <a:off x="1081088" y="87630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2" name="Line 16"/>
          <p:cNvSpPr>
            <a:spLocks noChangeShapeType="1"/>
          </p:cNvSpPr>
          <p:nvPr/>
        </p:nvSpPr>
        <p:spPr bwMode="auto">
          <a:xfrm>
            <a:off x="1801813" y="87630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3" name="Line 17"/>
          <p:cNvSpPr>
            <a:spLocks noChangeShapeType="1"/>
          </p:cNvSpPr>
          <p:nvPr/>
        </p:nvSpPr>
        <p:spPr bwMode="auto">
          <a:xfrm>
            <a:off x="1066800" y="169227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4" name="Line 18"/>
          <p:cNvSpPr>
            <a:spLocks noChangeShapeType="1"/>
          </p:cNvSpPr>
          <p:nvPr/>
        </p:nvSpPr>
        <p:spPr bwMode="auto">
          <a:xfrm flipH="1">
            <a:off x="1855788" y="166528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3041650" y="7715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3040063" y="18748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1527" name="Oval 22"/>
          <p:cNvSpPr>
            <a:spLocks noChangeArrowheads="1"/>
          </p:cNvSpPr>
          <p:nvPr/>
        </p:nvSpPr>
        <p:spPr bwMode="auto">
          <a:xfrm>
            <a:off x="3055938" y="2894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3278188" y="2330450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V="1">
            <a:off x="3455988" y="1160463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3087688" y="1187450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5946775" y="393700"/>
            <a:ext cx="2870200" cy="2855913"/>
            <a:chOff x="638" y="517"/>
            <a:chExt cx="3238" cy="3274"/>
          </a:xfrm>
        </p:grpSpPr>
        <p:sp>
          <p:nvSpPr>
            <p:cNvPr id="21536" name="Oval 28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21537" name="Line 29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8" name="Line 30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1539" name="Group 31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21551" name="Oval 32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21552" name="Oval 33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21553" name="Oval 34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21554" name="Line 35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55" name="Line 36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1540" name="Group 37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21546" name="Oval 38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21547" name="Oval 39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21548" name="Oval 40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21549" name="Line 41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50" name="Line 42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1541" name="Oval 43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42" name="Line 44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3" name="Text Box 45"/>
            <p:cNvSpPr txBox="1">
              <a:spLocks noChangeArrowheads="1"/>
            </p:cNvSpPr>
            <p:nvPr/>
          </p:nvSpPr>
          <p:spPr bwMode="auto">
            <a:xfrm>
              <a:off x="638" y="517"/>
              <a:ext cx="208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544" name="Rectangle 46"/>
            <p:cNvSpPr>
              <a:spLocks noChangeArrowheads="1"/>
            </p:cNvSpPr>
            <p:nvPr/>
          </p:nvSpPr>
          <p:spPr bwMode="auto">
            <a:xfrm>
              <a:off x="2728" y="571"/>
              <a:ext cx="208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en-US" sz="2400" b="1" baseline="-250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545" name="Rectangle 47"/>
            <p:cNvSpPr>
              <a:spLocks noChangeArrowheads="1"/>
            </p:cNvSpPr>
            <p:nvPr/>
          </p:nvSpPr>
          <p:spPr bwMode="auto">
            <a:xfrm>
              <a:off x="2526" y="3405"/>
              <a:ext cx="20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en-US" sz="2400" b="1" baseline="-250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21532" name="Line 49"/>
          <p:cNvSpPr>
            <a:spLocks noChangeShapeType="1"/>
          </p:cNvSpPr>
          <p:nvPr/>
        </p:nvSpPr>
        <p:spPr bwMode="auto">
          <a:xfrm flipH="1" flipV="1">
            <a:off x="2152650" y="4127500"/>
            <a:ext cx="56356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33" name="Line 50"/>
          <p:cNvSpPr>
            <a:spLocks noChangeShapeType="1"/>
          </p:cNvSpPr>
          <p:nvPr/>
        </p:nvSpPr>
        <p:spPr bwMode="auto">
          <a:xfrm flipV="1">
            <a:off x="4886325" y="3933825"/>
            <a:ext cx="935038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34" name="Text Box 51"/>
          <p:cNvSpPr txBox="1">
            <a:spLocks noChangeArrowheads="1"/>
          </p:cNvSpPr>
          <p:nvPr/>
        </p:nvSpPr>
        <p:spPr bwMode="auto">
          <a:xfrm>
            <a:off x="3028950" y="51689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symmetric</a:t>
            </a:r>
          </a:p>
        </p:txBody>
      </p:sp>
      <p:sp>
        <p:nvSpPr>
          <p:cNvPr id="21535" name="Text Box 52"/>
          <p:cNvSpPr txBox="1">
            <a:spLocks noChangeArrowheads="1"/>
          </p:cNvSpPr>
          <p:nvPr/>
        </p:nvSpPr>
        <p:spPr bwMode="auto">
          <a:xfrm>
            <a:off x="1125538" y="5780088"/>
            <a:ext cx="2119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undirected: n</a:t>
            </a:r>
            <a:r>
              <a:rPr kumimoji="1" lang="en-US" altLang="zh-TW" sz="2400" baseline="30000">
                <a:latin typeface="Times New Roman" pitchFamily="18" charset="0"/>
                <a:ea typeface="新細明體" pitchFamily="18" charset="-120"/>
              </a:rPr>
              <a:t>2</a:t>
            </a: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/2</a:t>
            </a:r>
          </a:p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directed: n</a:t>
            </a:r>
            <a:r>
              <a:rPr kumimoji="1" lang="en-US" altLang="zh-TW" sz="2400" baseline="30000">
                <a:latin typeface="Times New Roman" pitchFamily="18" charset="0"/>
                <a:ea typeface="新細明體" pitchFamily="18" charset="-120"/>
              </a:rPr>
              <a:t>2</a:t>
            </a:r>
            <a:endParaRPr kumimoji="1" lang="en-US" altLang="zh-TW" sz="24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5CFB77-FDF9-4630-831B-EA31BA25E987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789113" y="280988"/>
            <a:ext cx="5934075" cy="968375"/>
          </a:xfrm>
          <a:prstGeom prst="rect">
            <a:avLst/>
          </a:prstGeom>
          <a:solidFill>
            <a:srgbClr val="FFFF99"/>
          </a:solidFill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Definition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20650" y="1312863"/>
            <a:ext cx="8991600" cy="5003800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 dirty="0">
                <a:solidFill>
                  <a:srgbClr val="CC3300"/>
                </a:solidFill>
              </a:rPr>
              <a:t>A graph</a:t>
            </a:r>
            <a:r>
              <a:rPr lang="en-US" altLang="zh-TW" sz="3200" dirty="0"/>
              <a:t> G consists of two sets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 dirty="0"/>
              <a:t>a finite, nonempty set of vertices V(G)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 dirty="0"/>
              <a:t>a finite, possible empty set of edges E(G)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 dirty="0"/>
              <a:t>G(V,E) represents a graph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 dirty="0"/>
              <a:t>An </a:t>
            </a:r>
            <a:r>
              <a:rPr lang="en-US" altLang="zh-TW" sz="3200" dirty="0">
                <a:solidFill>
                  <a:srgbClr val="CC3300"/>
                </a:solidFill>
              </a:rPr>
              <a:t>undirected graph</a:t>
            </a:r>
            <a:r>
              <a:rPr lang="en-US" altLang="zh-TW" sz="3200" dirty="0"/>
              <a:t> is one in which the pair of vertices in a edge is unordered, (v</a:t>
            </a:r>
            <a:r>
              <a:rPr lang="en-US" altLang="zh-TW" dirty="0"/>
              <a:t>0</a:t>
            </a:r>
            <a:r>
              <a:rPr lang="en-US" altLang="zh-TW" sz="3200" dirty="0"/>
              <a:t>, v</a:t>
            </a:r>
            <a:r>
              <a:rPr lang="en-US" altLang="zh-TW" dirty="0"/>
              <a:t>1</a:t>
            </a:r>
            <a:r>
              <a:rPr lang="en-US" altLang="zh-TW" sz="3200" dirty="0"/>
              <a:t>) = (v</a:t>
            </a:r>
            <a:r>
              <a:rPr lang="en-US" altLang="zh-TW" dirty="0"/>
              <a:t>1</a:t>
            </a:r>
            <a:r>
              <a:rPr lang="en-US" altLang="zh-TW" sz="3200" dirty="0"/>
              <a:t>,v</a:t>
            </a:r>
            <a:r>
              <a:rPr lang="en-US" altLang="zh-TW" dirty="0"/>
              <a:t>0</a:t>
            </a:r>
            <a:r>
              <a:rPr lang="en-US" altLang="zh-TW" sz="3200" dirty="0"/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 dirty="0"/>
              <a:t>A </a:t>
            </a:r>
            <a:r>
              <a:rPr lang="en-US" altLang="zh-TW" sz="3200" dirty="0">
                <a:solidFill>
                  <a:srgbClr val="CC3300"/>
                </a:solidFill>
              </a:rPr>
              <a:t>directed graph</a:t>
            </a:r>
            <a:r>
              <a:rPr lang="en-US" altLang="zh-TW" sz="3200" dirty="0"/>
              <a:t> is one in which each edge is a directed pair of vertices, &lt;v</a:t>
            </a:r>
            <a:r>
              <a:rPr lang="en-US" altLang="zh-TW" dirty="0"/>
              <a:t>0</a:t>
            </a:r>
            <a:r>
              <a:rPr lang="en-US" altLang="zh-TW" sz="3200" dirty="0"/>
              <a:t>, v</a:t>
            </a:r>
            <a:r>
              <a:rPr lang="en-US" altLang="zh-TW" dirty="0"/>
              <a:t>1</a:t>
            </a:r>
            <a:r>
              <a:rPr lang="en-US" altLang="zh-TW" sz="3200" dirty="0"/>
              <a:t>&gt; != &lt;v</a:t>
            </a:r>
            <a:r>
              <a:rPr lang="en-US" altLang="zh-TW" dirty="0"/>
              <a:t>1</a:t>
            </a:r>
            <a:r>
              <a:rPr lang="en-US" altLang="zh-TW" sz="3200" dirty="0"/>
              <a:t>,v</a:t>
            </a:r>
            <a:r>
              <a:rPr lang="en-US" altLang="zh-TW" dirty="0"/>
              <a:t>0</a:t>
            </a:r>
            <a:r>
              <a:rPr lang="en-US" altLang="zh-TW" sz="3200" dirty="0"/>
              <a:t>&gt;</a:t>
            </a: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5468938" y="5978525"/>
            <a:ext cx="217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168900" y="5573713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tail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207250" y="55911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head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9DE6-7215-407F-AE18-E80F98849E45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20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611188" y="627063"/>
            <a:ext cx="8151812" cy="1143000"/>
          </a:xfrm>
          <a:prstGeom prst="rect">
            <a:avLst/>
          </a:prstGeom>
          <a:solidFill>
            <a:srgbClr val="FF99CC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Merits of Adjacency Matrix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611188" y="1998663"/>
            <a:ext cx="8151812" cy="411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From the adjacency matrix, to determine the connection of vertices is easy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The degree of a vertex is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For a digraph, the row sum is the out_degree, while the column sum is the in_degree</a:t>
            </a:r>
          </a:p>
        </p:txBody>
      </p:sp>
      <p:graphicFrame>
        <p:nvGraphicFramePr>
          <p:cNvPr id="22534" name="Object 4"/>
          <p:cNvGraphicFramePr>
            <a:graphicFrameLocks/>
          </p:cNvGraphicFramePr>
          <p:nvPr/>
        </p:nvGraphicFramePr>
        <p:xfrm>
          <a:off x="5534025" y="2895600"/>
          <a:ext cx="2181225" cy="963613"/>
        </p:xfrm>
        <a:graphic>
          <a:graphicData uri="http://schemas.openxmlformats.org/presentationml/2006/ole">
            <p:oleObj spid="_x0000_s22534" name="方程式" r:id="rId3" imgW="927100" imgH="381000" progId="Equation.2">
              <p:embed/>
            </p:oleObj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460500" y="4992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kumimoji="1" lang="zh-CN" altLang="en-US" sz="2400">
              <a:solidFill>
                <a:srgbClr val="CC33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1435100" y="4846638"/>
          <a:ext cx="2959100" cy="901700"/>
        </p:xfrm>
        <a:graphic>
          <a:graphicData uri="http://schemas.openxmlformats.org/presentationml/2006/ole">
            <p:oleObj spid="_x0000_s22536" name="方程式" r:id="rId4" imgW="2959100" imgH="901700" progId="Equation.2">
              <p:embed/>
            </p:oleObj>
          </a:graphicData>
        </a:graphic>
      </p:graphicFrame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4865688" y="5097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kumimoji="1" lang="zh-CN" altLang="en-US" sz="2400">
              <a:solidFill>
                <a:srgbClr val="CC33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2538" name="Object 8"/>
          <p:cNvGraphicFramePr>
            <a:graphicFrameLocks noChangeAspect="1"/>
          </p:cNvGraphicFramePr>
          <p:nvPr/>
        </p:nvGraphicFramePr>
        <p:xfrm>
          <a:off x="4783138" y="4846638"/>
          <a:ext cx="3175000" cy="901700"/>
        </p:xfrm>
        <a:graphic>
          <a:graphicData uri="http://schemas.openxmlformats.org/presentationml/2006/ole">
            <p:oleObj spid="_x0000_s22538" name="方程式" r:id="rId5" imgW="3175000" imgH="901700" progId="Equation.2">
              <p:embed/>
            </p:oleObj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21075-0263-40DE-8549-3BF6AAE87103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21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82550" y="309563"/>
            <a:ext cx="8947150" cy="1143000"/>
          </a:xfrm>
          <a:prstGeom prst="rect">
            <a:avLst/>
          </a:prstGeom>
          <a:solidFill>
            <a:srgbClr val="00FFFF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Data Structures for Adjacency Lists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173038" y="2298700"/>
            <a:ext cx="8851900" cy="41148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#define MAX_VERTICES 50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typedef struct node *node_pointer;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typedef struct node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int vertex;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struct node *link;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node_pointer graph[MAX_VERTICES];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int n=0; /* vertices currently in use */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577850" y="1489075"/>
            <a:ext cx="8143875" cy="514350"/>
          </a:xfrm>
          <a:prstGeom prst="rect">
            <a:avLst/>
          </a:prstGeom>
          <a:solidFill>
            <a:schemeClr val="bg1"/>
          </a:solidFill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Each row in adjacency matrix is represented as an adjacency list.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C85B1E-CDAC-497E-89A3-92DE2390E65D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22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3176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2079625" y="1981200"/>
            <a:ext cx="700088" cy="327025"/>
            <a:chOff x="947" y="1282"/>
            <a:chExt cx="441" cy="206"/>
          </a:xfrm>
        </p:grpSpPr>
        <p:sp>
          <p:nvSpPr>
            <p:cNvPr id="24797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8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582" name="Group 7"/>
          <p:cNvGrpSpPr>
            <a:grpSpLocks/>
          </p:cNvGrpSpPr>
          <p:nvPr/>
        </p:nvGrpSpPr>
        <p:grpSpPr bwMode="auto">
          <a:xfrm>
            <a:off x="3070225" y="1981200"/>
            <a:ext cx="700088" cy="327025"/>
            <a:chOff x="1571" y="1282"/>
            <a:chExt cx="441" cy="206"/>
          </a:xfrm>
        </p:grpSpPr>
        <p:sp>
          <p:nvSpPr>
            <p:cNvPr id="24795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6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583" name="Group 10"/>
          <p:cNvGrpSpPr>
            <a:grpSpLocks/>
          </p:cNvGrpSpPr>
          <p:nvPr/>
        </p:nvGrpSpPr>
        <p:grpSpPr bwMode="auto">
          <a:xfrm>
            <a:off x="4060825" y="1981200"/>
            <a:ext cx="700088" cy="327025"/>
            <a:chOff x="2195" y="1282"/>
            <a:chExt cx="441" cy="206"/>
          </a:xfrm>
        </p:grpSpPr>
        <p:sp>
          <p:nvSpPr>
            <p:cNvPr id="24793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4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584" name="Line 13"/>
          <p:cNvSpPr>
            <a:spLocks noChangeShapeType="1"/>
          </p:cNvSpPr>
          <p:nvPr/>
        </p:nvSpPr>
        <p:spPr bwMode="auto">
          <a:xfrm>
            <a:off x="1566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Line 14"/>
          <p:cNvSpPr>
            <a:spLocks noChangeShapeType="1"/>
          </p:cNvSpPr>
          <p:nvPr/>
        </p:nvSpPr>
        <p:spPr bwMode="auto">
          <a:xfrm>
            <a:off x="2557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Line 15"/>
          <p:cNvSpPr>
            <a:spLocks noChangeShapeType="1"/>
          </p:cNvSpPr>
          <p:nvPr/>
        </p:nvSpPr>
        <p:spPr bwMode="auto">
          <a:xfrm>
            <a:off x="35480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16"/>
          <p:cNvSpPr>
            <a:spLocks noChangeShapeType="1"/>
          </p:cNvSpPr>
          <p:nvPr/>
        </p:nvSpPr>
        <p:spPr bwMode="auto">
          <a:xfrm>
            <a:off x="4462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Rectangle 17"/>
          <p:cNvSpPr>
            <a:spLocks noChangeArrowheads="1"/>
          </p:cNvSpPr>
          <p:nvPr/>
        </p:nvSpPr>
        <p:spPr bwMode="auto">
          <a:xfrm>
            <a:off x="13176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9" name="Group 18"/>
          <p:cNvGrpSpPr>
            <a:grpSpLocks/>
          </p:cNvGrpSpPr>
          <p:nvPr/>
        </p:nvGrpSpPr>
        <p:grpSpPr bwMode="auto">
          <a:xfrm>
            <a:off x="2079625" y="2438400"/>
            <a:ext cx="700088" cy="327025"/>
            <a:chOff x="947" y="1570"/>
            <a:chExt cx="441" cy="206"/>
          </a:xfrm>
        </p:grpSpPr>
        <p:sp>
          <p:nvSpPr>
            <p:cNvPr id="24791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2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590" name="Group 21"/>
          <p:cNvGrpSpPr>
            <a:grpSpLocks/>
          </p:cNvGrpSpPr>
          <p:nvPr/>
        </p:nvGrpSpPr>
        <p:grpSpPr bwMode="auto">
          <a:xfrm>
            <a:off x="3070225" y="2438400"/>
            <a:ext cx="700088" cy="327025"/>
            <a:chOff x="1571" y="1570"/>
            <a:chExt cx="441" cy="206"/>
          </a:xfrm>
        </p:grpSpPr>
        <p:sp>
          <p:nvSpPr>
            <p:cNvPr id="24789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0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591" name="Group 24"/>
          <p:cNvGrpSpPr>
            <a:grpSpLocks/>
          </p:cNvGrpSpPr>
          <p:nvPr/>
        </p:nvGrpSpPr>
        <p:grpSpPr bwMode="auto">
          <a:xfrm>
            <a:off x="4060825" y="2438400"/>
            <a:ext cx="700088" cy="327025"/>
            <a:chOff x="2195" y="1570"/>
            <a:chExt cx="441" cy="206"/>
          </a:xfrm>
        </p:grpSpPr>
        <p:sp>
          <p:nvSpPr>
            <p:cNvPr id="24787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8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592" name="Line 27"/>
          <p:cNvSpPr>
            <a:spLocks noChangeShapeType="1"/>
          </p:cNvSpPr>
          <p:nvPr/>
        </p:nvSpPr>
        <p:spPr bwMode="auto">
          <a:xfrm>
            <a:off x="1566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28"/>
          <p:cNvSpPr>
            <a:spLocks noChangeShapeType="1"/>
          </p:cNvSpPr>
          <p:nvPr/>
        </p:nvSpPr>
        <p:spPr bwMode="auto">
          <a:xfrm>
            <a:off x="2557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Line 29"/>
          <p:cNvSpPr>
            <a:spLocks noChangeShapeType="1"/>
          </p:cNvSpPr>
          <p:nvPr/>
        </p:nvSpPr>
        <p:spPr bwMode="auto">
          <a:xfrm>
            <a:off x="35480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95" name="Line 30"/>
          <p:cNvSpPr>
            <a:spLocks noChangeShapeType="1"/>
          </p:cNvSpPr>
          <p:nvPr/>
        </p:nvSpPr>
        <p:spPr bwMode="auto">
          <a:xfrm>
            <a:off x="4462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96" name="Rectangle 31"/>
          <p:cNvSpPr>
            <a:spLocks noChangeArrowheads="1"/>
          </p:cNvSpPr>
          <p:nvPr/>
        </p:nvSpPr>
        <p:spPr bwMode="auto">
          <a:xfrm>
            <a:off x="13176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7" name="Group 32"/>
          <p:cNvGrpSpPr>
            <a:grpSpLocks/>
          </p:cNvGrpSpPr>
          <p:nvPr/>
        </p:nvGrpSpPr>
        <p:grpSpPr bwMode="auto">
          <a:xfrm>
            <a:off x="2079625" y="2895600"/>
            <a:ext cx="700088" cy="327025"/>
            <a:chOff x="947" y="1858"/>
            <a:chExt cx="441" cy="206"/>
          </a:xfrm>
        </p:grpSpPr>
        <p:sp>
          <p:nvSpPr>
            <p:cNvPr id="24785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598" name="Group 35"/>
          <p:cNvGrpSpPr>
            <a:grpSpLocks/>
          </p:cNvGrpSpPr>
          <p:nvPr/>
        </p:nvGrpSpPr>
        <p:grpSpPr bwMode="auto">
          <a:xfrm>
            <a:off x="3070225" y="2895600"/>
            <a:ext cx="700088" cy="327025"/>
            <a:chOff x="1571" y="1858"/>
            <a:chExt cx="441" cy="206"/>
          </a:xfrm>
        </p:grpSpPr>
        <p:sp>
          <p:nvSpPr>
            <p:cNvPr id="24783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4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599" name="Group 38"/>
          <p:cNvGrpSpPr>
            <a:grpSpLocks/>
          </p:cNvGrpSpPr>
          <p:nvPr/>
        </p:nvGrpSpPr>
        <p:grpSpPr bwMode="auto">
          <a:xfrm>
            <a:off x="4060825" y="2895600"/>
            <a:ext cx="700088" cy="327025"/>
            <a:chOff x="2195" y="1858"/>
            <a:chExt cx="441" cy="206"/>
          </a:xfrm>
        </p:grpSpPr>
        <p:sp>
          <p:nvSpPr>
            <p:cNvPr id="24781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00" name="Line 41"/>
          <p:cNvSpPr>
            <a:spLocks noChangeShapeType="1"/>
          </p:cNvSpPr>
          <p:nvPr/>
        </p:nvSpPr>
        <p:spPr bwMode="auto">
          <a:xfrm>
            <a:off x="1566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Line 42"/>
          <p:cNvSpPr>
            <a:spLocks noChangeShapeType="1"/>
          </p:cNvSpPr>
          <p:nvPr/>
        </p:nvSpPr>
        <p:spPr bwMode="auto">
          <a:xfrm>
            <a:off x="2557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02" name="Line 43"/>
          <p:cNvSpPr>
            <a:spLocks noChangeShapeType="1"/>
          </p:cNvSpPr>
          <p:nvPr/>
        </p:nvSpPr>
        <p:spPr bwMode="auto">
          <a:xfrm>
            <a:off x="35480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03" name="Line 44"/>
          <p:cNvSpPr>
            <a:spLocks noChangeShapeType="1"/>
          </p:cNvSpPr>
          <p:nvPr/>
        </p:nvSpPr>
        <p:spPr bwMode="auto">
          <a:xfrm>
            <a:off x="4462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04" name="Rectangle 45"/>
          <p:cNvSpPr>
            <a:spLocks noChangeArrowheads="1"/>
          </p:cNvSpPr>
          <p:nvPr/>
        </p:nvSpPr>
        <p:spPr bwMode="auto">
          <a:xfrm>
            <a:off x="13176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05" name="Group 46"/>
          <p:cNvGrpSpPr>
            <a:grpSpLocks/>
          </p:cNvGrpSpPr>
          <p:nvPr/>
        </p:nvGrpSpPr>
        <p:grpSpPr bwMode="auto">
          <a:xfrm>
            <a:off x="2079625" y="3352800"/>
            <a:ext cx="700088" cy="327025"/>
            <a:chOff x="947" y="2146"/>
            <a:chExt cx="441" cy="206"/>
          </a:xfrm>
        </p:grpSpPr>
        <p:sp>
          <p:nvSpPr>
            <p:cNvPr id="24779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0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06" name="Group 49"/>
          <p:cNvGrpSpPr>
            <a:grpSpLocks/>
          </p:cNvGrpSpPr>
          <p:nvPr/>
        </p:nvGrpSpPr>
        <p:grpSpPr bwMode="auto">
          <a:xfrm>
            <a:off x="3070225" y="3352800"/>
            <a:ext cx="700088" cy="327025"/>
            <a:chOff x="1571" y="2146"/>
            <a:chExt cx="441" cy="206"/>
          </a:xfrm>
        </p:grpSpPr>
        <p:sp>
          <p:nvSpPr>
            <p:cNvPr id="24777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8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07" name="Group 52"/>
          <p:cNvGrpSpPr>
            <a:grpSpLocks/>
          </p:cNvGrpSpPr>
          <p:nvPr/>
        </p:nvGrpSpPr>
        <p:grpSpPr bwMode="auto">
          <a:xfrm>
            <a:off x="4060825" y="3352800"/>
            <a:ext cx="700088" cy="327025"/>
            <a:chOff x="2195" y="2146"/>
            <a:chExt cx="441" cy="206"/>
          </a:xfrm>
        </p:grpSpPr>
        <p:sp>
          <p:nvSpPr>
            <p:cNvPr id="24775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6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08" name="Line 55"/>
          <p:cNvSpPr>
            <a:spLocks noChangeShapeType="1"/>
          </p:cNvSpPr>
          <p:nvPr/>
        </p:nvSpPr>
        <p:spPr bwMode="auto">
          <a:xfrm>
            <a:off x="1566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Line 56"/>
          <p:cNvSpPr>
            <a:spLocks noChangeShapeType="1"/>
          </p:cNvSpPr>
          <p:nvPr/>
        </p:nvSpPr>
        <p:spPr bwMode="auto">
          <a:xfrm>
            <a:off x="2557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10" name="Line 57"/>
          <p:cNvSpPr>
            <a:spLocks noChangeShapeType="1"/>
          </p:cNvSpPr>
          <p:nvPr/>
        </p:nvSpPr>
        <p:spPr bwMode="auto">
          <a:xfrm>
            <a:off x="35480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11" name="Line 58"/>
          <p:cNvSpPr>
            <a:spLocks noChangeShapeType="1"/>
          </p:cNvSpPr>
          <p:nvPr/>
        </p:nvSpPr>
        <p:spPr bwMode="auto">
          <a:xfrm>
            <a:off x="4462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12" name="Rectangle 59"/>
          <p:cNvSpPr>
            <a:spLocks noChangeArrowheads="1"/>
          </p:cNvSpPr>
          <p:nvPr/>
        </p:nvSpPr>
        <p:spPr bwMode="auto">
          <a:xfrm>
            <a:off x="13176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13" name="Group 60"/>
          <p:cNvGrpSpPr>
            <a:grpSpLocks/>
          </p:cNvGrpSpPr>
          <p:nvPr/>
        </p:nvGrpSpPr>
        <p:grpSpPr bwMode="auto">
          <a:xfrm>
            <a:off x="2079625" y="4572000"/>
            <a:ext cx="700088" cy="327025"/>
            <a:chOff x="947" y="2914"/>
            <a:chExt cx="441" cy="206"/>
          </a:xfrm>
        </p:grpSpPr>
        <p:sp>
          <p:nvSpPr>
            <p:cNvPr id="24773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4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14" name="Line 63"/>
          <p:cNvSpPr>
            <a:spLocks noChangeShapeType="1"/>
          </p:cNvSpPr>
          <p:nvPr/>
        </p:nvSpPr>
        <p:spPr bwMode="auto">
          <a:xfrm>
            <a:off x="15668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15" name="Rectangle 64"/>
          <p:cNvSpPr>
            <a:spLocks noChangeArrowheads="1"/>
          </p:cNvSpPr>
          <p:nvPr/>
        </p:nvSpPr>
        <p:spPr bwMode="auto">
          <a:xfrm>
            <a:off x="13176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16" name="Group 65"/>
          <p:cNvGrpSpPr>
            <a:grpSpLocks/>
          </p:cNvGrpSpPr>
          <p:nvPr/>
        </p:nvGrpSpPr>
        <p:grpSpPr bwMode="auto">
          <a:xfrm>
            <a:off x="2079625" y="5029200"/>
            <a:ext cx="700088" cy="327025"/>
            <a:chOff x="947" y="3202"/>
            <a:chExt cx="441" cy="206"/>
          </a:xfrm>
        </p:grpSpPr>
        <p:sp>
          <p:nvSpPr>
            <p:cNvPr id="24771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2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17" name="Group 68"/>
          <p:cNvGrpSpPr>
            <a:grpSpLocks/>
          </p:cNvGrpSpPr>
          <p:nvPr/>
        </p:nvGrpSpPr>
        <p:grpSpPr bwMode="auto">
          <a:xfrm>
            <a:off x="3070225" y="5029200"/>
            <a:ext cx="700088" cy="327025"/>
            <a:chOff x="1571" y="3202"/>
            <a:chExt cx="441" cy="206"/>
          </a:xfrm>
        </p:grpSpPr>
        <p:sp>
          <p:nvSpPr>
            <p:cNvPr id="24769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18" name="Line 71"/>
          <p:cNvSpPr>
            <a:spLocks noChangeShapeType="1"/>
          </p:cNvSpPr>
          <p:nvPr/>
        </p:nvSpPr>
        <p:spPr bwMode="auto">
          <a:xfrm>
            <a:off x="1566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19" name="Line 72"/>
          <p:cNvSpPr>
            <a:spLocks noChangeShapeType="1"/>
          </p:cNvSpPr>
          <p:nvPr/>
        </p:nvSpPr>
        <p:spPr bwMode="auto">
          <a:xfrm>
            <a:off x="25574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20" name="Rectangle 73"/>
          <p:cNvSpPr>
            <a:spLocks noChangeArrowheads="1"/>
          </p:cNvSpPr>
          <p:nvPr/>
        </p:nvSpPr>
        <p:spPr bwMode="auto">
          <a:xfrm>
            <a:off x="13176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74"/>
          <p:cNvSpPr>
            <a:spLocks noChangeShapeType="1"/>
          </p:cNvSpPr>
          <p:nvPr/>
        </p:nvSpPr>
        <p:spPr bwMode="auto">
          <a:xfrm>
            <a:off x="34718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22" name="Line 75"/>
          <p:cNvSpPr>
            <a:spLocks noChangeShapeType="1"/>
          </p:cNvSpPr>
          <p:nvPr/>
        </p:nvSpPr>
        <p:spPr bwMode="auto">
          <a:xfrm>
            <a:off x="13382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23" name="Line 76"/>
          <p:cNvSpPr>
            <a:spLocks noChangeShapeType="1"/>
          </p:cNvSpPr>
          <p:nvPr/>
        </p:nvSpPr>
        <p:spPr bwMode="auto">
          <a:xfrm>
            <a:off x="24812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24" name="Rectangle 77"/>
          <p:cNvSpPr>
            <a:spLocks noChangeArrowheads="1"/>
          </p:cNvSpPr>
          <p:nvPr/>
        </p:nvSpPr>
        <p:spPr bwMode="auto">
          <a:xfrm>
            <a:off x="58896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25" name="Group 78"/>
          <p:cNvGrpSpPr>
            <a:grpSpLocks/>
          </p:cNvGrpSpPr>
          <p:nvPr/>
        </p:nvGrpSpPr>
        <p:grpSpPr bwMode="auto">
          <a:xfrm>
            <a:off x="6651625" y="1981200"/>
            <a:ext cx="700088" cy="327025"/>
            <a:chOff x="3827" y="1282"/>
            <a:chExt cx="441" cy="206"/>
          </a:xfrm>
        </p:grpSpPr>
        <p:sp>
          <p:nvSpPr>
            <p:cNvPr id="24767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8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26" name="Group 81"/>
          <p:cNvGrpSpPr>
            <a:grpSpLocks/>
          </p:cNvGrpSpPr>
          <p:nvPr/>
        </p:nvGrpSpPr>
        <p:grpSpPr bwMode="auto">
          <a:xfrm>
            <a:off x="7718425" y="1981200"/>
            <a:ext cx="700088" cy="327025"/>
            <a:chOff x="4499" y="1282"/>
            <a:chExt cx="441" cy="206"/>
          </a:xfrm>
        </p:grpSpPr>
        <p:sp>
          <p:nvSpPr>
            <p:cNvPr id="24765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6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27" name="Line 84"/>
          <p:cNvSpPr>
            <a:spLocks noChangeShapeType="1"/>
          </p:cNvSpPr>
          <p:nvPr/>
        </p:nvSpPr>
        <p:spPr bwMode="auto">
          <a:xfrm>
            <a:off x="6138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28" name="Line 85"/>
          <p:cNvSpPr>
            <a:spLocks noChangeShapeType="1"/>
          </p:cNvSpPr>
          <p:nvPr/>
        </p:nvSpPr>
        <p:spPr bwMode="auto">
          <a:xfrm>
            <a:off x="7129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29" name="Line 86"/>
          <p:cNvSpPr>
            <a:spLocks noChangeShapeType="1"/>
          </p:cNvSpPr>
          <p:nvPr/>
        </p:nvSpPr>
        <p:spPr bwMode="auto">
          <a:xfrm>
            <a:off x="81200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30" name="Rectangle 87"/>
          <p:cNvSpPr>
            <a:spLocks noChangeArrowheads="1"/>
          </p:cNvSpPr>
          <p:nvPr/>
        </p:nvSpPr>
        <p:spPr bwMode="auto">
          <a:xfrm>
            <a:off x="58896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31" name="Group 88"/>
          <p:cNvGrpSpPr>
            <a:grpSpLocks/>
          </p:cNvGrpSpPr>
          <p:nvPr/>
        </p:nvGrpSpPr>
        <p:grpSpPr bwMode="auto">
          <a:xfrm>
            <a:off x="6651625" y="2438400"/>
            <a:ext cx="700088" cy="327025"/>
            <a:chOff x="3827" y="1570"/>
            <a:chExt cx="441" cy="206"/>
          </a:xfrm>
        </p:grpSpPr>
        <p:sp>
          <p:nvSpPr>
            <p:cNvPr id="24763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4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32" name="Group 91"/>
          <p:cNvGrpSpPr>
            <a:grpSpLocks/>
          </p:cNvGrpSpPr>
          <p:nvPr/>
        </p:nvGrpSpPr>
        <p:grpSpPr bwMode="auto">
          <a:xfrm>
            <a:off x="7718425" y="2438400"/>
            <a:ext cx="700088" cy="327025"/>
            <a:chOff x="4499" y="1570"/>
            <a:chExt cx="441" cy="206"/>
          </a:xfrm>
        </p:grpSpPr>
        <p:sp>
          <p:nvSpPr>
            <p:cNvPr id="24761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2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33" name="Line 94"/>
          <p:cNvSpPr>
            <a:spLocks noChangeShapeType="1"/>
          </p:cNvSpPr>
          <p:nvPr/>
        </p:nvSpPr>
        <p:spPr bwMode="auto">
          <a:xfrm>
            <a:off x="6138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34" name="Line 95"/>
          <p:cNvSpPr>
            <a:spLocks noChangeShapeType="1"/>
          </p:cNvSpPr>
          <p:nvPr/>
        </p:nvSpPr>
        <p:spPr bwMode="auto">
          <a:xfrm>
            <a:off x="7129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35" name="Line 96"/>
          <p:cNvSpPr>
            <a:spLocks noChangeShapeType="1"/>
          </p:cNvSpPr>
          <p:nvPr/>
        </p:nvSpPr>
        <p:spPr bwMode="auto">
          <a:xfrm>
            <a:off x="81200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36" name="Rectangle 97"/>
          <p:cNvSpPr>
            <a:spLocks noChangeArrowheads="1"/>
          </p:cNvSpPr>
          <p:nvPr/>
        </p:nvSpPr>
        <p:spPr bwMode="auto">
          <a:xfrm>
            <a:off x="58896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37" name="Group 98"/>
          <p:cNvGrpSpPr>
            <a:grpSpLocks/>
          </p:cNvGrpSpPr>
          <p:nvPr/>
        </p:nvGrpSpPr>
        <p:grpSpPr bwMode="auto">
          <a:xfrm>
            <a:off x="6651625" y="2895600"/>
            <a:ext cx="700088" cy="327025"/>
            <a:chOff x="3827" y="1858"/>
            <a:chExt cx="441" cy="206"/>
          </a:xfrm>
        </p:grpSpPr>
        <p:sp>
          <p:nvSpPr>
            <p:cNvPr id="24759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0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38" name="Group 101"/>
          <p:cNvGrpSpPr>
            <a:grpSpLocks/>
          </p:cNvGrpSpPr>
          <p:nvPr/>
        </p:nvGrpSpPr>
        <p:grpSpPr bwMode="auto">
          <a:xfrm>
            <a:off x="7718425" y="2895600"/>
            <a:ext cx="700088" cy="327025"/>
            <a:chOff x="4499" y="1858"/>
            <a:chExt cx="441" cy="206"/>
          </a:xfrm>
        </p:grpSpPr>
        <p:sp>
          <p:nvSpPr>
            <p:cNvPr id="24757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8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39" name="Line 104"/>
          <p:cNvSpPr>
            <a:spLocks noChangeShapeType="1"/>
          </p:cNvSpPr>
          <p:nvPr/>
        </p:nvSpPr>
        <p:spPr bwMode="auto">
          <a:xfrm>
            <a:off x="6138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40" name="Line 105"/>
          <p:cNvSpPr>
            <a:spLocks noChangeShapeType="1"/>
          </p:cNvSpPr>
          <p:nvPr/>
        </p:nvSpPr>
        <p:spPr bwMode="auto">
          <a:xfrm>
            <a:off x="7129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41" name="Line 106"/>
          <p:cNvSpPr>
            <a:spLocks noChangeShapeType="1"/>
          </p:cNvSpPr>
          <p:nvPr/>
        </p:nvSpPr>
        <p:spPr bwMode="auto">
          <a:xfrm>
            <a:off x="81200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42" name="Rectangle 107"/>
          <p:cNvSpPr>
            <a:spLocks noChangeArrowheads="1"/>
          </p:cNvSpPr>
          <p:nvPr/>
        </p:nvSpPr>
        <p:spPr bwMode="auto">
          <a:xfrm>
            <a:off x="58896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43" name="Group 108"/>
          <p:cNvGrpSpPr>
            <a:grpSpLocks/>
          </p:cNvGrpSpPr>
          <p:nvPr/>
        </p:nvGrpSpPr>
        <p:grpSpPr bwMode="auto">
          <a:xfrm>
            <a:off x="6651625" y="3352800"/>
            <a:ext cx="700088" cy="327025"/>
            <a:chOff x="3827" y="2146"/>
            <a:chExt cx="441" cy="206"/>
          </a:xfrm>
        </p:grpSpPr>
        <p:sp>
          <p:nvSpPr>
            <p:cNvPr id="24755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6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44" name="Group 111"/>
          <p:cNvGrpSpPr>
            <a:grpSpLocks/>
          </p:cNvGrpSpPr>
          <p:nvPr/>
        </p:nvGrpSpPr>
        <p:grpSpPr bwMode="auto">
          <a:xfrm>
            <a:off x="7718425" y="3352800"/>
            <a:ext cx="700088" cy="327025"/>
            <a:chOff x="4499" y="2146"/>
            <a:chExt cx="441" cy="206"/>
          </a:xfrm>
        </p:grpSpPr>
        <p:sp>
          <p:nvSpPr>
            <p:cNvPr id="24753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4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45" name="Line 114"/>
          <p:cNvSpPr>
            <a:spLocks noChangeShapeType="1"/>
          </p:cNvSpPr>
          <p:nvPr/>
        </p:nvSpPr>
        <p:spPr bwMode="auto">
          <a:xfrm>
            <a:off x="6138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46" name="Line 115"/>
          <p:cNvSpPr>
            <a:spLocks noChangeShapeType="1"/>
          </p:cNvSpPr>
          <p:nvPr/>
        </p:nvSpPr>
        <p:spPr bwMode="auto">
          <a:xfrm>
            <a:off x="7129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47" name="Line 116"/>
          <p:cNvSpPr>
            <a:spLocks noChangeShapeType="1"/>
          </p:cNvSpPr>
          <p:nvPr/>
        </p:nvSpPr>
        <p:spPr bwMode="auto">
          <a:xfrm>
            <a:off x="81200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48" name="Rectangle 117"/>
          <p:cNvSpPr>
            <a:spLocks noChangeArrowheads="1"/>
          </p:cNvSpPr>
          <p:nvPr/>
        </p:nvSpPr>
        <p:spPr bwMode="auto">
          <a:xfrm>
            <a:off x="5889625" y="3810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49" name="Group 118"/>
          <p:cNvGrpSpPr>
            <a:grpSpLocks/>
          </p:cNvGrpSpPr>
          <p:nvPr/>
        </p:nvGrpSpPr>
        <p:grpSpPr bwMode="auto">
          <a:xfrm>
            <a:off x="6651625" y="3810000"/>
            <a:ext cx="700088" cy="327025"/>
            <a:chOff x="3827" y="2434"/>
            <a:chExt cx="441" cy="206"/>
          </a:xfrm>
        </p:grpSpPr>
        <p:sp>
          <p:nvSpPr>
            <p:cNvPr id="24751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2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50" name="Line 121"/>
          <p:cNvSpPr>
            <a:spLocks noChangeShapeType="1"/>
          </p:cNvSpPr>
          <p:nvPr/>
        </p:nvSpPr>
        <p:spPr bwMode="auto">
          <a:xfrm>
            <a:off x="6138863" y="3984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51" name="Line 122"/>
          <p:cNvSpPr>
            <a:spLocks noChangeShapeType="1"/>
          </p:cNvSpPr>
          <p:nvPr/>
        </p:nvSpPr>
        <p:spPr bwMode="auto">
          <a:xfrm>
            <a:off x="7053263" y="3832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52" name="Rectangle 123"/>
          <p:cNvSpPr>
            <a:spLocks noChangeArrowheads="1"/>
          </p:cNvSpPr>
          <p:nvPr/>
        </p:nvSpPr>
        <p:spPr bwMode="auto">
          <a:xfrm>
            <a:off x="5889625" y="4267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53" name="Group 124"/>
          <p:cNvGrpSpPr>
            <a:grpSpLocks/>
          </p:cNvGrpSpPr>
          <p:nvPr/>
        </p:nvGrpSpPr>
        <p:grpSpPr bwMode="auto">
          <a:xfrm>
            <a:off x="6651625" y="4267200"/>
            <a:ext cx="700088" cy="327025"/>
            <a:chOff x="3827" y="2722"/>
            <a:chExt cx="441" cy="206"/>
          </a:xfrm>
        </p:grpSpPr>
        <p:sp>
          <p:nvSpPr>
            <p:cNvPr id="24749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54" name="Group 127"/>
          <p:cNvGrpSpPr>
            <a:grpSpLocks/>
          </p:cNvGrpSpPr>
          <p:nvPr/>
        </p:nvGrpSpPr>
        <p:grpSpPr bwMode="auto">
          <a:xfrm>
            <a:off x="7718425" y="4267200"/>
            <a:ext cx="700088" cy="327025"/>
            <a:chOff x="4499" y="2722"/>
            <a:chExt cx="441" cy="206"/>
          </a:xfrm>
        </p:grpSpPr>
        <p:sp>
          <p:nvSpPr>
            <p:cNvPr id="24747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8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55" name="Line 130"/>
          <p:cNvSpPr>
            <a:spLocks noChangeShapeType="1"/>
          </p:cNvSpPr>
          <p:nvPr/>
        </p:nvSpPr>
        <p:spPr bwMode="auto">
          <a:xfrm>
            <a:off x="61388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56" name="Line 131"/>
          <p:cNvSpPr>
            <a:spLocks noChangeShapeType="1"/>
          </p:cNvSpPr>
          <p:nvPr/>
        </p:nvSpPr>
        <p:spPr bwMode="auto">
          <a:xfrm>
            <a:off x="71294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57" name="Line 132"/>
          <p:cNvSpPr>
            <a:spLocks noChangeShapeType="1"/>
          </p:cNvSpPr>
          <p:nvPr/>
        </p:nvSpPr>
        <p:spPr bwMode="auto">
          <a:xfrm>
            <a:off x="8120063" y="4289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58" name="Rectangle 133"/>
          <p:cNvSpPr>
            <a:spLocks noChangeArrowheads="1"/>
          </p:cNvSpPr>
          <p:nvPr/>
        </p:nvSpPr>
        <p:spPr bwMode="auto">
          <a:xfrm>
            <a:off x="5889625" y="4724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59" name="Group 134"/>
          <p:cNvGrpSpPr>
            <a:grpSpLocks/>
          </p:cNvGrpSpPr>
          <p:nvPr/>
        </p:nvGrpSpPr>
        <p:grpSpPr bwMode="auto">
          <a:xfrm>
            <a:off x="6651625" y="4724400"/>
            <a:ext cx="700088" cy="327025"/>
            <a:chOff x="3827" y="3010"/>
            <a:chExt cx="441" cy="206"/>
          </a:xfrm>
        </p:grpSpPr>
        <p:sp>
          <p:nvSpPr>
            <p:cNvPr id="24745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6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660" name="Group 137"/>
          <p:cNvGrpSpPr>
            <a:grpSpLocks/>
          </p:cNvGrpSpPr>
          <p:nvPr/>
        </p:nvGrpSpPr>
        <p:grpSpPr bwMode="auto">
          <a:xfrm>
            <a:off x="7718425" y="4724400"/>
            <a:ext cx="700088" cy="327025"/>
            <a:chOff x="4499" y="3010"/>
            <a:chExt cx="441" cy="206"/>
          </a:xfrm>
        </p:grpSpPr>
        <p:sp>
          <p:nvSpPr>
            <p:cNvPr id="24743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4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61" name="Line 140"/>
          <p:cNvSpPr>
            <a:spLocks noChangeShapeType="1"/>
          </p:cNvSpPr>
          <p:nvPr/>
        </p:nvSpPr>
        <p:spPr bwMode="auto">
          <a:xfrm>
            <a:off x="61388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62" name="Line 141"/>
          <p:cNvSpPr>
            <a:spLocks noChangeShapeType="1"/>
          </p:cNvSpPr>
          <p:nvPr/>
        </p:nvSpPr>
        <p:spPr bwMode="auto">
          <a:xfrm>
            <a:off x="71294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63" name="Line 142"/>
          <p:cNvSpPr>
            <a:spLocks noChangeShapeType="1"/>
          </p:cNvSpPr>
          <p:nvPr/>
        </p:nvSpPr>
        <p:spPr bwMode="auto">
          <a:xfrm>
            <a:off x="8120063" y="4746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64" name="Rectangle 143"/>
          <p:cNvSpPr>
            <a:spLocks noChangeArrowheads="1"/>
          </p:cNvSpPr>
          <p:nvPr/>
        </p:nvSpPr>
        <p:spPr bwMode="auto">
          <a:xfrm>
            <a:off x="5889625" y="5181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65" name="Group 144"/>
          <p:cNvGrpSpPr>
            <a:grpSpLocks/>
          </p:cNvGrpSpPr>
          <p:nvPr/>
        </p:nvGrpSpPr>
        <p:grpSpPr bwMode="auto">
          <a:xfrm>
            <a:off x="6651625" y="5181600"/>
            <a:ext cx="700088" cy="327025"/>
            <a:chOff x="3827" y="3298"/>
            <a:chExt cx="441" cy="206"/>
          </a:xfrm>
        </p:grpSpPr>
        <p:sp>
          <p:nvSpPr>
            <p:cNvPr id="24741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2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66" name="Line 147"/>
          <p:cNvSpPr>
            <a:spLocks noChangeShapeType="1"/>
          </p:cNvSpPr>
          <p:nvPr/>
        </p:nvSpPr>
        <p:spPr bwMode="auto">
          <a:xfrm>
            <a:off x="6138863" y="5356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67" name="Line 148"/>
          <p:cNvSpPr>
            <a:spLocks noChangeShapeType="1"/>
          </p:cNvSpPr>
          <p:nvPr/>
        </p:nvSpPr>
        <p:spPr bwMode="auto">
          <a:xfrm>
            <a:off x="7053263" y="5203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668" name="Rectangle 149"/>
          <p:cNvSpPr>
            <a:spLocks noChangeArrowheads="1"/>
          </p:cNvSpPr>
          <p:nvPr/>
        </p:nvSpPr>
        <p:spPr bwMode="auto">
          <a:xfrm>
            <a:off x="8651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669" name="Rectangle 150"/>
          <p:cNvSpPr>
            <a:spLocks noChangeArrowheads="1"/>
          </p:cNvSpPr>
          <p:nvPr/>
        </p:nvSpPr>
        <p:spPr bwMode="auto">
          <a:xfrm>
            <a:off x="8651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670" name="Rectangle 151"/>
          <p:cNvSpPr>
            <a:spLocks noChangeArrowheads="1"/>
          </p:cNvSpPr>
          <p:nvPr/>
        </p:nvSpPr>
        <p:spPr bwMode="auto">
          <a:xfrm>
            <a:off x="5360988" y="1955800"/>
            <a:ext cx="36195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4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5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6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24671" name="Rectangle 152"/>
          <p:cNvSpPr>
            <a:spLocks noChangeArrowheads="1"/>
          </p:cNvSpPr>
          <p:nvPr/>
        </p:nvSpPr>
        <p:spPr bwMode="auto">
          <a:xfrm>
            <a:off x="20764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672" name="Rectangle 153"/>
          <p:cNvSpPr>
            <a:spLocks noChangeArrowheads="1"/>
          </p:cNvSpPr>
          <p:nvPr/>
        </p:nvSpPr>
        <p:spPr bwMode="auto">
          <a:xfrm>
            <a:off x="31003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673" name="Rectangle 154"/>
          <p:cNvSpPr>
            <a:spLocks noChangeArrowheads="1"/>
          </p:cNvSpPr>
          <p:nvPr/>
        </p:nvSpPr>
        <p:spPr bwMode="auto">
          <a:xfrm>
            <a:off x="41068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674" name="Rectangle 155"/>
          <p:cNvSpPr>
            <a:spLocks noChangeArrowheads="1"/>
          </p:cNvSpPr>
          <p:nvPr/>
        </p:nvSpPr>
        <p:spPr bwMode="auto">
          <a:xfrm>
            <a:off x="20923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675" name="Rectangle 156"/>
          <p:cNvSpPr>
            <a:spLocks noChangeArrowheads="1"/>
          </p:cNvSpPr>
          <p:nvPr/>
        </p:nvSpPr>
        <p:spPr bwMode="auto">
          <a:xfrm>
            <a:off x="31003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676" name="Rectangle 157"/>
          <p:cNvSpPr>
            <a:spLocks noChangeArrowheads="1"/>
          </p:cNvSpPr>
          <p:nvPr/>
        </p:nvSpPr>
        <p:spPr bwMode="auto">
          <a:xfrm>
            <a:off x="40925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677" name="Rectangle 158"/>
          <p:cNvSpPr>
            <a:spLocks noChangeArrowheads="1"/>
          </p:cNvSpPr>
          <p:nvPr/>
        </p:nvSpPr>
        <p:spPr bwMode="auto">
          <a:xfrm>
            <a:off x="20923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678" name="Rectangle 159"/>
          <p:cNvSpPr>
            <a:spLocks noChangeArrowheads="1"/>
          </p:cNvSpPr>
          <p:nvPr/>
        </p:nvSpPr>
        <p:spPr bwMode="auto">
          <a:xfrm>
            <a:off x="30876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679" name="Rectangle 160"/>
          <p:cNvSpPr>
            <a:spLocks noChangeArrowheads="1"/>
          </p:cNvSpPr>
          <p:nvPr/>
        </p:nvSpPr>
        <p:spPr bwMode="auto">
          <a:xfrm>
            <a:off x="40925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680" name="Rectangle 161"/>
          <p:cNvSpPr>
            <a:spLocks noChangeArrowheads="1"/>
          </p:cNvSpPr>
          <p:nvPr/>
        </p:nvSpPr>
        <p:spPr bwMode="auto">
          <a:xfrm>
            <a:off x="20923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681" name="Rectangle 162"/>
          <p:cNvSpPr>
            <a:spLocks noChangeArrowheads="1"/>
          </p:cNvSpPr>
          <p:nvPr/>
        </p:nvSpPr>
        <p:spPr bwMode="auto">
          <a:xfrm>
            <a:off x="30861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682" name="Rectangle 163"/>
          <p:cNvSpPr>
            <a:spLocks noChangeArrowheads="1"/>
          </p:cNvSpPr>
          <p:nvPr/>
        </p:nvSpPr>
        <p:spPr bwMode="auto">
          <a:xfrm>
            <a:off x="41068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683" name="Rectangle 164"/>
          <p:cNvSpPr>
            <a:spLocks noChangeArrowheads="1"/>
          </p:cNvSpPr>
          <p:nvPr/>
        </p:nvSpPr>
        <p:spPr bwMode="auto">
          <a:xfrm>
            <a:off x="2743200" y="3819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684" name="Rectangle 165"/>
          <p:cNvSpPr>
            <a:spLocks noChangeArrowheads="1"/>
          </p:cNvSpPr>
          <p:nvPr/>
        </p:nvSpPr>
        <p:spPr bwMode="auto">
          <a:xfrm>
            <a:off x="20923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685" name="Rectangle 166"/>
          <p:cNvSpPr>
            <a:spLocks noChangeArrowheads="1"/>
          </p:cNvSpPr>
          <p:nvPr/>
        </p:nvSpPr>
        <p:spPr bwMode="auto">
          <a:xfrm>
            <a:off x="20923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686" name="Rectangle 167"/>
          <p:cNvSpPr>
            <a:spLocks noChangeArrowheads="1"/>
          </p:cNvSpPr>
          <p:nvPr/>
        </p:nvSpPr>
        <p:spPr bwMode="auto">
          <a:xfrm>
            <a:off x="30988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687" name="Rectangle 168"/>
          <p:cNvSpPr>
            <a:spLocks noChangeArrowheads="1"/>
          </p:cNvSpPr>
          <p:nvPr/>
        </p:nvSpPr>
        <p:spPr bwMode="auto">
          <a:xfrm>
            <a:off x="2306638" y="5724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688" name="Rectangle 169"/>
          <p:cNvSpPr>
            <a:spLocks noChangeArrowheads="1"/>
          </p:cNvSpPr>
          <p:nvPr/>
        </p:nvSpPr>
        <p:spPr bwMode="auto">
          <a:xfrm>
            <a:off x="6678613" y="1919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689" name="Rectangle 170"/>
          <p:cNvSpPr>
            <a:spLocks noChangeArrowheads="1"/>
          </p:cNvSpPr>
          <p:nvPr/>
        </p:nvSpPr>
        <p:spPr bwMode="auto">
          <a:xfrm>
            <a:off x="7740650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690" name="Rectangle 171"/>
          <p:cNvSpPr>
            <a:spLocks noChangeArrowheads="1"/>
          </p:cNvSpPr>
          <p:nvPr/>
        </p:nvSpPr>
        <p:spPr bwMode="auto">
          <a:xfrm>
            <a:off x="6692900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691" name="Rectangle 172"/>
          <p:cNvSpPr>
            <a:spLocks noChangeArrowheads="1"/>
          </p:cNvSpPr>
          <p:nvPr/>
        </p:nvSpPr>
        <p:spPr bwMode="auto">
          <a:xfrm>
            <a:off x="7739063" y="2382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692" name="Rectangle 173"/>
          <p:cNvSpPr>
            <a:spLocks noChangeArrowheads="1"/>
          </p:cNvSpPr>
          <p:nvPr/>
        </p:nvSpPr>
        <p:spPr bwMode="auto">
          <a:xfrm>
            <a:off x="6680200" y="284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693" name="Rectangle 174"/>
          <p:cNvSpPr>
            <a:spLocks noChangeArrowheads="1"/>
          </p:cNvSpPr>
          <p:nvPr/>
        </p:nvSpPr>
        <p:spPr bwMode="auto">
          <a:xfrm>
            <a:off x="7726363" y="2844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694" name="Rectangle 175"/>
          <p:cNvSpPr>
            <a:spLocks noChangeArrowheads="1"/>
          </p:cNvSpPr>
          <p:nvPr/>
        </p:nvSpPr>
        <p:spPr bwMode="auto">
          <a:xfrm>
            <a:off x="6664325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695" name="Rectangle 176"/>
          <p:cNvSpPr>
            <a:spLocks noChangeArrowheads="1"/>
          </p:cNvSpPr>
          <p:nvPr/>
        </p:nvSpPr>
        <p:spPr bwMode="auto">
          <a:xfrm>
            <a:off x="7753350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696" name="Rectangle 177"/>
          <p:cNvSpPr>
            <a:spLocks noChangeArrowheads="1"/>
          </p:cNvSpPr>
          <p:nvPr/>
        </p:nvSpPr>
        <p:spPr bwMode="auto">
          <a:xfrm>
            <a:off x="6678613" y="3756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24697" name="Rectangle 178"/>
          <p:cNvSpPr>
            <a:spLocks noChangeArrowheads="1"/>
          </p:cNvSpPr>
          <p:nvPr/>
        </p:nvSpPr>
        <p:spPr bwMode="auto">
          <a:xfrm>
            <a:off x="6665913" y="4232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24698" name="Rectangle 179"/>
          <p:cNvSpPr>
            <a:spLocks noChangeArrowheads="1"/>
          </p:cNvSpPr>
          <p:nvPr/>
        </p:nvSpPr>
        <p:spPr bwMode="auto">
          <a:xfrm>
            <a:off x="7727950" y="420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24699" name="Rectangle 180"/>
          <p:cNvSpPr>
            <a:spLocks noChangeArrowheads="1"/>
          </p:cNvSpPr>
          <p:nvPr/>
        </p:nvSpPr>
        <p:spPr bwMode="auto">
          <a:xfrm>
            <a:off x="668020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24700" name="Rectangle 181"/>
          <p:cNvSpPr>
            <a:spLocks noChangeArrowheads="1"/>
          </p:cNvSpPr>
          <p:nvPr/>
        </p:nvSpPr>
        <p:spPr bwMode="auto">
          <a:xfrm>
            <a:off x="775335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24701" name="Rectangle 182"/>
          <p:cNvSpPr>
            <a:spLocks noChangeArrowheads="1"/>
          </p:cNvSpPr>
          <p:nvPr/>
        </p:nvSpPr>
        <p:spPr bwMode="auto">
          <a:xfrm>
            <a:off x="6675438" y="51387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24702" name="Rectangle 183"/>
          <p:cNvSpPr>
            <a:spLocks noChangeArrowheads="1"/>
          </p:cNvSpPr>
          <p:nvPr/>
        </p:nvSpPr>
        <p:spPr bwMode="auto">
          <a:xfrm>
            <a:off x="6702425" y="562927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24703" name="Oval 184"/>
          <p:cNvSpPr>
            <a:spLocks noChangeArrowheads="1"/>
          </p:cNvSpPr>
          <p:nvPr/>
        </p:nvSpPr>
        <p:spPr bwMode="auto">
          <a:xfrm>
            <a:off x="25384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704" name="Oval 185"/>
          <p:cNvSpPr>
            <a:spLocks noChangeArrowheads="1"/>
          </p:cNvSpPr>
          <p:nvPr/>
        </p:nvSpPr>
        <p:spPr bwMode="auto">
          <a:xfrm>
            <a:off x="1852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705" name="Oval 186"/>
          <p:cNvSpPr>
            <a:spLocks noChangeArrowheads="1"/>
          </p:cNvSpPr>
          <p:nvPr/>
        </p:nvSpPr>
        <p:spPr bwMode="auto">
          <a:xfrm>
            <a:off x="32242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706" name="Oval 187"/>
          <p:cNvSpPr>
            <a:spLocks noChangeArrowheads="1"/>
          </p:cNvSpPr>
          <p:nvPr/>
        </p:nvSpPr>
        <p:spPr bwMode="auto">
          <a:xfrm>
            <a:off x="25384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4707" name="Line 188"/>
          <p:cNvSpPr>
            <a:spLocks noChangeShapeType="1"/>
          </p:cNvSpPr>
          <p:nvPr/>
        </p:nvSpPr>
        <p:spPr bwMode="auto">
          <a:xfrm>
            <a:off x="27606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08" name="Line 189"/>
          <p:cNvSpPr>
            <a:spLocks noChangeShapeType="1"/>
          </p:cNvSpPr>
          <p:nvPr/>
        </p:nvSpPr>
        <p:spPr bwMode="auto">
          <a:xfrm>
            <a:off x="23034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09" name="Line 190"/>
          <p:cNvSpPr>
            <a:spLocks noChangeShapeType="1"/>
          </p:cNvSpPr>
          <p:nvPr/>
        </p:nvSpPr>
        <p:spPr bwMode="auto">
          <a:xfrm flipH="1">
            <a:off x="2192338" y="37465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10" name="Line 191"/>
          <p:cNvSpPr>
            <a:spLocks noChangeShapeType="1"/>
          </p:cNvSpPr>
          <p:nvPr/>
        </p:nvSpPr>
        <p:spPr bwMode="auto">
          <a:xfrm>
            <a:off x="2913063" y="3746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11" name="Line 192"/>
          <p:cNvSpPr>
            <a:spLocks noChangeShapeType="1"/>
          </p:cNvSpPr>
          <p:nvPr/>
        </p:nvSpPr>
        <p:spPr bwMode="auto">
          <a:xfrm>
            <a:off x="2178050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12" name="Line 193"/>
          <p:cNvSpPr>
            <a:spLocks noChangeShapeType="1"/>
          </p:cNvSpPr>
          <p:nvPr/>
        </p:nvSpPr>
        <p:spPr bwMode="auto">
          <a:xfrm flipH="1">
            <a:off x="2967038" y="11636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13" name="Oval 194"/>
          <p:cNvSpPr>
            <a:spLocks noChangeArrowheads="1"/>
          </p:cNvSpPr>
          <p:nvPr/>
        </p:nvSpPr>
        <p:spPr bwMode="auto">
          <a:xfrm>
            <a:off x="43116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4714" name="Oval 195"/>
          <p:cNvSpPr>
            <a:spLocks noChangeArrowheads="1"/>
          </p:cNvSpPr>
          <p:nvPr/>
        </p:nvSpPr>
        <p:spPr bwMode="auto">
          <a:xfrm>
            <a:off x="43100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4715" name="Oval 196"/>
          <p:cNvSpPr>
            <a:spLocks noChangeArrowheads="1"/>
          </p:cNvSpPr>
          <p:nvPr/>
        </p:nvSpPr>
        <p:spPr bwMode="auto">
          <a:xfrm>
            <a:off x="43259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4716" name="Line 197"/>
          <p:cNvSpPr>
            <a:spLocks noChangeShapeType="1"/>
          </p:cNvSpPr>
          <p:nvPr/>
        </p:nvSpPr>
        <p:spPr bwMode="auto">
          <a:xfrm>
            <a:off x="45481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17" name="Line 198"/>
          <p:cNvSpPr>
            <a:spLocks noChangeShapeType="1"/>
          </p:cNvSpPr>
          <p:nvPr/>
        </p:nvSpPr>
        <p:spPr bwMode="auto">
          <a:xfrm flipV="1">
            <a:off x="4725988" y="4211638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718" name="Line 199"/>
          <p:cNvSpPr>
            <a:spLocks noChangeShapeType="1"/>
          </p:cNvSpPr>
          <p:nvPr/>
        </p:nvSpPr>
        <p:spPr bwMode="auto">
          <a:xfrm>
            <a:off x="4357688" y="4238625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4719" name="Group 200"/>
          <p:cNvGrpSpPr>
            <a:grpSpLocks/>
          </p:cNvGrpSpPr>
          <p:nvPr/>
        </p:nvGrpSpPr>
        <p:grpSpPr bwMode="auto">
          <a:xfrm>
            <a:off x="5241925" y="254000"/>
            <a:ext cx="2854325" cy="2143125"/>
            <a:chOff x="636" y="409"/>
            <a:chExt cx="3240" cy="3461"/>
          </a:xfrm>
        </p:grpSpPr>
        <p:sp>
          <p:nvSpPr>
            <p:cNvPr id="24721" name="Oval 201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24722" name="Line 202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23" name="Line 203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4724" name="Group 204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24736" name="Oval 205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24737" name="Oval 206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24738" name="Oval 207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24739" name="Line 208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40" name="Line 209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4725" name="Group 210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24731" name="Oval 211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24732" name="Oval 212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24733" name="Oval 213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solidFill>
                      <a:schemeClr val="tx2"/>
                    </a:solidFill>
                    <a:latin typeface="Times New Roman" pitchFamily="18" charset="0"/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24734" name="Line 214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35" name="Line 215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4726" name="Oval 216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7</a:t>
              </a:r>
            </a:p>
          </p:txBody>
        </p:sp>
        <p:sp>
          <p:nvSpPr>
            <p:cNvPr id="24727" name="Line 217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28" name="Text Box 218"/>
            <p:cNvSpPr txBox="1">
              <a:spLocks noChangeArrowheads="1"/>
            </p:cNvSpPr>
            <p:nvPr/>
          </p:nvSpPr>
          <p:spPr bwMode="auto">
            <a:xfrm>
              <a:off x="636" y="409"/>
              <a:ext cx="209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729" name="Rectangle 219"/>
            <p:cNvSpPr>
              <a:spLocks noChangeArrowheads="1"/>
            </p:cNvSpPr>
            <p:nvPr/>
          </p:nvSpPr>
          <p:spPr bwMode="auto">
            <a:xfrm>
              <a:off x="2726" y="494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en-US" sz="2400" b="1" baseline="-250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730" name="Rectangle 220"/>
            <p:cNvSpPr>
              <a:spLocks noChangeArrowheads="1"/>
            </p:cNvSpPr>
            <p:nvPr/>
          </p:nvSpPr>
          <p:spPr bwMode="auto">
            <a:xfrm>
              <a:off x="2525" y="3327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en-US" sz="2400" b="1" baseline="-250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24720" name="Text Box 221"/>
          <p:cNvSpPr txBox="1">
            <a:spLocks noChangeArrowheads="1"/>
          </p:cNvSpPr>
          <p:nvPr/>
        </p:nvSpPr>
        <p:spPr bwMode="auto">
          <a:xfrm>
            <a:off x="428625" y="6461125"/>
            <a:ext cx="871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An undirected graph with </a:t>
            </a:r>
            <a:r>
              <a:rPr kumimoji="1" lang="en-US" altLang="zh-TW" sz="20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vertices and </a:t>
            </a:r>
            <a:r>
              <a:rPr kumimoji="1" lang="en-US" altLang="zh-TW" sz="20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edges ==&gt; </a:t>
            </a: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head nodes and </a:t>
            </a: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2e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list nodes</a:t>
            </a:r>
            <a:endParaRPr kumimoji="1" lang="en-US" altLang="zh-TW" sz="24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 marL="273050" indent="-255588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>
                <a:latin typeface="Times New Roman" pitchFamily="18" charset="0"/>
                <a:cs typeface="Times New Roman" pitchFamily="18" charset="0"/>
              </a:rPr>
              <a:t>Adjacency Lists</a:t>
            </a:r>
          </a:p>
          <a:p>
            <a:pPr marL="639763" lvl="1" indent="-255588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More compact than adjacency matrices if graph has few edges</a:t>
            </a:r>
          </a:p>
          <a:p>
            <a:pPr marL="639763" lvl="1" indent="-255588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Requires more time to find if an edge exists</a:t>
            </a:r>
          </a:p>
          <a:p>
            <a:pPr marL="273050" indent="-255588" eaLnBrk="1" hangingPunct="1">
              <a:lnSpc>
                <a:spcPct val="80000"/>
              </a:lnSpc>
              <a:spcBef>
                <a:spcPts val="5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>
              <a:latin typeface="Times New Roman" pitchFamily="18" charset="0"/>
              <a:cs typeface="Times New Roman" pitchFamily="18" charset="0"/>
            </a:endParaRPr>
          </a:p>
          <a:p>
            <a:pPr marL="273050" indent="-255588" eaLnBrk="1" hangingPunct="1">
              <a:lnSpc>
                <a:spcPct val="80000"/>
              </a:lnSpc>
              <a:spcBef>
                <a:spcPts val="5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>
              <a:latin typeface="Times New Roman" pitchFamily="18" charset="0"/>
              <a:cs typeface="Times New Roman" pitchFamily="18" charset="0"/>
            </a:endParaRPr>
          </a:p>
          <a:p>
            <a:pPr marL="273050" indent="-255588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>
                <a:latin typeface="Times New Roman" pitchFamily="18" charset="0"/>
                <a:cs typeface="Times New Roman" pitchFamily="18" charset="0"/>
              </a:rPr>
              <a:t>Adjacency Matrix</a:t>
            </a:r>
          </a:p>
          <a:p>
            <a:pPr marL="639763" lvl="1" indent="-255588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Always require n</a:t>
            </a:r>
            <a:r>
              <a:rPr lang="en-GB" sz="24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space</a:t>
            </a:r>
          </a:p>
          <a:p>
            <a:pPr marL="1004888" lvl="2" indent="-255588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This can waste a lot of space if the number of edges are sparse</a:t>
            </a:r>
          </a:p>
          <a:p>
            <a:pPr marL="639763" lvl="1" indent="-255588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Can quickly find if an edge exists</a:t>
            </a:r>
          </a:p>
          <a:p>
            <a:pPr marL="639763" lvl="1" indent="-255588" eaLnBrk="1" hangingPunct="1">
              <a:lnSpc>
                <a:spcPct val="80000"/>
              </a:lnSpc>
              <a:spcBef>
                <a:spcPts val="5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marL="273050" indent="-255588" eaLnBrk="1" hangingPunct="1">
              <a:lnSpc>
                <a:spcPct val="80000"/>
              </a:lnSpc>
              <a:spcBef>
                <a:spcPts val="5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marL="273050" indent="-255588" eaLnBrk="1" hangingPunct="1">
              <a:lnSpc>
                <a:spcPct val="80000"/>
              </a:lnSpc>
              <a:spcBef>
                <a:spcPts val="5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Adjacency Lists vs. Matrix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9A97E-70F1-4EFF-9408-F7701984295D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24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662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8663" y="271463"/>
            <a:ext cx="7772400" cy="1143000"/>
          </a:xfrm>
          <a:solidFill>
            <a:srgbClr val="CC99FF"/>
          </a:solidFill>
          <a:ln w="57150">
            <a:solidFill>
              <a:srgbClr val="FF99CC"/>
            </a:solidFill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1"/>
                </a:solidFill>
              </a:rPr>
              <a:t>Interesting Operations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03250" y="1457325"/>
            <a:ext cx="8058150" cy="4897438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</a:pPr>
            <a:r>
              <a:rPr kumimoji="1" lang="en-US" altLang="zh-TW" sz="32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degree of a vertex</a:t>
            </a:r>
            <a:r>
              <a:rPr kumimoji="1" lang="en-US" altLang="zh-TW" sz="3200">
                <a:latin typeface="Times New Roman" pitchFamily="18" charset="0"/>
                <a:ea typeface="新細明體" pitchFamily="18" charset="-120"/>
              </a:rPr>
              <a:t> in an undirected graph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# of nodes in adjacency list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</a:pPr>
            <a:r>
              <a:rPr kumimoji="1" lang="en-US" altLang="zh-TW" sz="32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# of edges</a:t>
            </a:r>
            <a:r>
              <a:rPr kumimoji="1" lang="en-US" altLang="zh-TW" sz="3200">
                <a:latin typeface="Times New Roman" pitchFamily="18" charset="0"/>
                <a:ea typeface="新細明體" pitchFamily="18" charset="-120"/>
              </a:rPr>
              <a:t> in a graph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determined in O(n+e)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</a:pPr>
            <a:r>
              <a:rPr kumimoji="1" lang="en-US" altLang="zh-TW" sz="32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out-degree</a:t>
            </a:r>
            <a:r>
              <a:rPr kumimoji="1" lang="en-US" altLang="zh-TW" sz="3200">
                <a:latin typeface="Times New Roman" pitchFamily="18" charset="0"/>
                <a:ea typeface="新細明體" pitchFamily="18" charset="-120"/>
              </a:rPr>
              <a:t> of a vertex in a directed graph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# of nodes in its adjacency list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</a:pPr>
            <a:r>
              <a:rPr kumimoji="1" lang="en-US" altLang="zh-TW" sz="32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in-degree</a:t>
            </a:r>
            <a:r>
              <a:rPr kumimoji="1" lang="en-US" altLang="zh-TW" sz="3200">
                <a:latin typeface="Times New Roman" pitchFamily="18" charset="0"/>
                <a:ea typeface="新細明體" pitchFamily="18" charset="-120"/>
              </a:rPr>
              <a:t> of a vertex in a directed graph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traverse the whole data structure</a:t>
            </a:r>
          </a:p>
          <a:p>
            <a:pPr algn="ctr">
              <a:spcBef>
                <a:spcPct val="50000"/>
              </a:spcBef>
            </a:pPr>
            <a:endParaRPr kumimoji="1" lang="en-US" altLang="zh-TW" sz="2000">
              <a:solidFill>
                <a:srgbClr val="CC33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20C94-4D17-4EDE-A385-3F0EA99B2201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25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098550" y="388938"/>
            <a:ext cx="8045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Some Graph Operations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1098550" y="1608138"/>
            <a:ext cx="8045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 dirty="0"/>
              <a:t>Traversal</a:t>
            </a:r>
            <a:br>
              <a:rPr lang="en-US" altLang="zh-TW" sz="3200" dirty="0"/>
            </a:br>
            <a:r>
              <a:rPr lang="en-US" altLang="zh-TW" sz="3200" dirty="0">
                <a:solidFill>
                  <a:schemeClr val="accent2"/>
                </a:solidFill>
              </a:rPr>
              <a:t>Given G=(V,E) and vertex v, find all </a:t>
            </a:r>
            <a:r>
              <a:rPr lang="en-US" altLang="zh-TW" sz="3200" dirty="0" err="1">
                <a:solidFill>
                  <a:schemeClr val="accent2"/>
                </a:solidFill>
              </a:rPr>
              <a:t>w</a:t>
            </a:r>
            <a:r>
              <a:rPr lang="en-US" altLang="zh-TW" sz="3200" dirty="0" err="1">
                <a:solidFill>
                  <a:schemeClr val="accent2"/>
                </a:solidFill>
                <a:sym typeface="Symbol" pitchFamily="18" charset="2"/>
              </a:rPr>
              <a:t>V</a:t>
            </a:r>
            <a:r>
              <a:rPr lang="en-US" altLang="zh-TW" sz="3200" dirty="0">
                <a:solidFill>
                  <a:schemeClr val="accent2"/>
                </a:solidFill>
                <a:sym typeface="Symbol" pitchFamily="18" charset="2"/>
              </a:rPr>
              <a:t>, </a:t>
            </a:r>
            <a:br>
              <a:rPr lang="en-US" altLang="zh-TW" sz="3200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TW" sz="3200" dirty="0">
                <a:solidFill>
                  <a:schemeClr val="accent2"/>
                </a:solidFill>
                <a:sym typeface="Symbol" pitchFamily="18" charset="2"/>
              </a:rPr>
              <a:t>such that w connects v.</a:t>
            </a:r>
            <a:endParaRPr lang="en-US" altLang="zh-TW" sz="3200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 dirty="0"/>
              <a:t>Depth First Search (DFS)</a:t>
            </a:r>
            <a:br>
              <a:rPr lang="en-US" altLang="zh-TW" sz="2800" dirty="0"/>
            </a:br>
            <a:r>
              <a:rPr lang="en-US" altLang="zh-TW" sz="2800" dirty="0">
                <a:solidFill>
                  <a:schemeClr val="accent2"/>
                </a:solidFill>
              </a:rPr>
              <a:t>preorder tree traversal</a:t>
            </a:r>
            <a:endParaRPr lang="en-US" altLang="zh-TW" sz="2800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 dirty="0"/>
              <a:t>Breadth First Search (BFS)</a:t>
            </a:r>
            <a:br>
              <a:rPr lang="en-US" altLang="zh-TW" sz="2800" dirty="0"/>
            </a:br>
            <a:r>
              <a:rPr lang="en-US" altLang="zh-TW" sz="2800" dirty="0">
                <a:solidFill>
                  <a:schemeClr val="accent2"/>
                </a:solidFill>
              </a:rPr>
              <a:t>level order tree </a:t>
            </a:r>
            <a:r>
              <a:rPr lang="en-US" altLang="zh-TW" sz="2800" dirty="0" smtClean="0">
                <a:solidFill>
                  <a:schemeClr val="accent2"/>
                </a:solidFill>
              </a:rPr>
              <a:t>traversal</a:t>
            </a:r>
            <a:endParaRPr lang="en-US" altLang="zh-TW" sz="28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7D7AD4-D5A3-4AE7-9685-C1B891B18080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26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74725" y="266700"/>
            <a:ext cx="667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 b="1" u="sng">
                <a:latin typeface="Times New Roman" pitchFamily="18" charset="0"/>
                <a:ea typeface="新細明體" pitchFamily="18" charset="-120"/>
              </a:rPr>
              <a:t>*Figure 6.19:</a:t>
            </a:r>
            <a:r>
              <a:rPr kumimoji="1" lang="en-US" altLang="zh-TW" sz="2400" u="sng">
                <a:latin typeface="Times New Roman" pitchFamily="18" charset="0"/>
                <a:ea typeface="新細明體" pitchFamily="18" charset="-120"/>
              </a:rPr>
              <a:t>Graph</a:t>
            </a:r>
            <a:r>
              <a:rPr kumimoji="1" lang="en-US" altLang="zh-TW" sz="2400" i="1" u="sng">
                <a:latin typeface="Times New Roman" pitchFamily="18" charset="0"/>
                <a:ea typeface="新細明體" pitchFamily="18" charset="-120"/>
              </a:rPr>
              <a:t> G</a:t>
            </a:r>
            <a:r>
              <a:rPr kumimoji="1" lang="en-US" altLang="zh-TW" sz="2400" u="sng">
                <a:latin typeface="Times New Roman" pitchFamily="18" charset="0"/>
                <a:ea typeface="新細明體" pitchFamily="18" charset="-120"/>
              </a:rPr>
              <a:t> and its adjacency lists (p.274)</a:t>
            </a:r>
            <a:endParaRPr kumimoji="1" lang="en-US" altLang="zh-TW" sz="2400" b="1" u="sng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28677" name="Picture 3" descr="twu51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295400"/>
            <a:ext cx="6442075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847850" y="847725"/>
            <a:ext cx="594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depth first search: </a:t>
            </a:r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v0, v1, v3, v7, v4, v5, v2, v6</a:t>
            </a:r>
            <a:endParaRPr kumimoji="1" lang="en-US" altLang="zh-TW" sz="2400">
              <a:solidFill>
                <a:srgbClr val="CC33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906588" y="5829300"/>
            <a:ext cx="618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breadth first search: </a:t>
            </a:r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v0, v1, v2, v3, v4, v5, v6, v7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7F71B2-7A3C-45BA-ACE6-A92551993F9F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27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57275" y="0"/>
            <a:ext cx="80867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Depth First Search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827088" y="1643063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void dfs(int v)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node_pointer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visited[v]= TRUE;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printf(“%5d”, v);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for (w=graph[v]; w; w=w-&gt;link)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if (!visited[w-&gt;vertex])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dfs(w-&gt;vertex);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}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2894013" y="746125"/>
            <a:ext cx="6038850" cy="981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1" lang="en-US" altLang="zh-TW" sz="2400" b="1">
                <a:latin typeface="Courier New" pitchFamily="49" charset="0"/>
                <a:ea typeface="新細明體" pitchFamily="18" charset="-120"/>
              </a:rPr>
              <a:t>#define FALSE 0</a:t>
            </a:r>
          </a:p>
          <a:p>
            <a:pPr eaLnBrk="0" hangingPunct="0">
              <a:lnSpc>
                <a:spcPct val="80000"/>
              </a:lnSpc>
            </a:pPr>
            <a:r>
              <a:rPr kumimoji="1" lang="en-US" altLang="zh-TW" sz="2400" b="1">
                <a:latin typeface="Courier New" pitchFamily="49" charset="0"/>
                <a:ea typeface="新細明體" pitchFamily="18" charset="-120"/>
              </a:rPr>
              <a:t>#define TRUE 1</a:t>
            </a:r>
          </a:p>
          <a:p>
            <a:pPr eaLnBrk="0" hangingPunct="0">
              <a:lnSpc>
                <a:spcPct val="80000"/>
              </a:lnSpc>
            </a:pPr>
            <a:r>
              <a:rPr kumimoji="1" lang="en-US" altLang="zh-TW" sz="2400" b="1">
                <a:latin typeface="Courier New" pitchFamily="49" charset="0"/>
                <a:ea typeface="新細明體" pitchFamily="18" charset="-120"/>
              </a:rPr>
              <a:t>short int visited[MAX_VERTICES];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5470525" y="4935538"/>
            <a:ext cx="3598863" cy="137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Data structure</a:t>
            </a:r>
          </a:p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adjacency list: O(e)</a:t>
            </a:r>
          </a:p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adjacency matrix: O(n</a:t>
            </a:r>
            <a:r>
              <a:rPr kumimoji="1" lang="en-US" altLang="zh-TW" sz="2800" baseline="30000">
                <a:latin typeface="Times New Roman" pitchFamily="18" charset="0"/>
                <a:ea typeface="新細明體" pitchFamily="18" charset="-120"/>
              </a:rPr>
              <a:t>2</a:t>
            </a:r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)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5486400" y="5021263"/>
            <a:ext cx="3657600" cy="1219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69154-02E7-4196-BB6F-ED624D81DE64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28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46050" y="6096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Breadth First Search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869950" y="1963738"/>
            <a:ext cx="8274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typedef struct queue *queue_pointer;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typedef struct queue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int vertex;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queue_pointer link;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void addq(queue_pointer *, </a:t>
            </a:r>
            <a:br>
              <a:rPr lang="en-US" altLang="zh-TW" sz="2800" b="1">
                <a:latin typeface="Courier New" pitchFamily="49" charset="0"/>
              </a:rPr>
            </a:br>
            <a:r>
              <a:rPr lang="en-US" altLang="zh-TW" sz="2800" b="1">
                <a:latin typeface="Courier New" pitchFamily="49" charset="0"/>
              </a:rPr>
              <a:t>        queue_pointer *, int);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int deleteq(queue_pointer *);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66D640-DBA8-4D5C-A5B4-706EF1BFD751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29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973138" y="539750"/>
            <a:ext cx="81708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Breadth First Search </a:t>
            </a:r>
            <a:r>
              <a:rPr lang="en-US" altLang="zh-TW" sz="2400">
                <a:solidFill>
                  <a:schemeClr val="tx2"/>
                </a:solidFill>
              </a:rPr>
              <a:t>(</a:t>
            </a:r>
            <a:r>
              <a:rPr lang="en-US" altLang="zh-TW" sz="2400" i="1">
                <a:solidFill>
                  <a:schemeClr val="tx2"/>
                </a:solidFill>
              </a:rPr>
              <a:t>Continued</a:t>
            </a:r>
            <a:r>
              <a:rPr lang="en-US" altLang="zh-TW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973138" y="1911350"/>
            <a:ext cx="81708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void bfs(int v)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node_pointer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queue_pointer front, rear;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front = rear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printf(“%5d”, v);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visited[v] = TRUE;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addq(&amp;front, &amp;rear, v);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172200" y="4022725"/>
            <a:ext cx="2617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adjacency list: O(e)</a:t>
            </a:r>
          </a:p>
          <a:p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adjacency matrix: O(n</a:t>
            </a:r>
            <a:r>
              <a:rPr kumimoji="1" lang="en-US" altLang="zh-TW" sz="2000" baseline="30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105525" y="4003675"/>
            <a:ext cx="2774950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DB572-759F-4C21-AFDA-81336A0BA7CF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3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536575" y="222250"/>
            <a:ext cx="8450263" cy="738188"/>
          </a:xfrm>
          <a:prstGeom prst="rect">
            <a:avLst/>
          </a:prstGeom>
          <a:solidFill>
            <a:srgbClr val="00FFFF"/>
          </a:solidFill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Examples for Graph</a:t>
            </a:r>
          </a:p>
        </p:txBody>
      </p:sp>
      <p:sp>
        <p:nvSpPr>
          <p:cNvPr id="5125" name="Oval 1028"/>
          <p:cNvSpPr>
            <a:spLocks noChangeArrowheads="1"/>
          </p:cNvSpPr>
          <p:nvPr/>
        </p:nvSpPr>
        <p:spPr bwMode="auto">
          <a:xfrm>
            <a:off x="1744663" y="1047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5126" name="Oval 1029"/>
          <p:cNvSpPr>
            <a:spLocks noChangeArrowheads="1"/>
          </p:cNvSpPr>
          <p:nvPr/>
        </p:nvSpPr>
        <p:spPr bwMode="auto">
          <a:xfrm>
            <a:off x="1058863" y="180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5127" name="Oval 1030"/>
          <p:cNvSpPr>
            <a:spLocks noChangeArrowheads="1"/>
          </p:cNvSpPr>
          <p:nvPr/>
        </p:nvSpPr>
        <p:spPr bwMode="auto">
          <a:xfrm>
            <a:off x="2430463" y="180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5128" name="Oval 1031"/>
          <p:cNvSpPr>
            <a:spLocks noChangeArrowheads="1"/>
          </p:cNvSpPr>
          <p:nvPr/>
        </p:nvSpPr>
        <p:spPr bwMode="auto">
          <a:xfrm>
            <a:off x="1744663" y="2419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5129" name="Line 1032"/>
          <p:cNvSpPr>
            <a:spLocks noChangeShapeType="1"/>
          </p:cNvSpPr>
          <p:nvPr/>
        </p:nvSpPr>
        <p:spPr bwMode="auto">
          <a:xfrm>
            <a:off x="1966913" y="1498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Line 1033"/>
          <p:cNvSpPr>
            <a:spLocks noChangeShapeType="1"/>
          </p:cNvSpPr>
          <p:nvPr/>
        </p:nvSpPr>
        <p:spPr bwMode="auto">
          <a:xfrm>
            <a:off x="1509713" y="2032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Line 1034"/>
          <p:cNvSpPr>
            <a:spLocks noChangeShapeType="1"/>
          </p:cNvSpPr>
          <p:nvPr/>
        </p:nvSpPr>
        <p:spPr bwMode="auto">
          <a:xfrm flipH="1">
            <a:off x="1398588" y="142240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Line 1035"/>
          <p:cNvSpPr>
            <a:spLocks noChangeShapeType="1"/>
          </p:cNvSpPr>
          <p:nvPr/>
        </p:nvSpPr>
        <p:spPr bwMode="auto">
          <a:xfrm>
            <a:off x="2119313" y="142240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Line 1036"/>
          <p:cNvSpPr>
            <a:spLocks noChangeShapeType="1"/>
          </p:cNvSpPr>
          <p:nvPr/>
        </p:nvSpPr>
        <p:spPr bwMode="auto">
          <a:xfrm>
            <a:off x="1384300" y="223837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Line 1037"/>
          <p:cNvSpPr>
            <a:spLocks noChangeShapeType="1"/>
          </p:cNvSpPr>
          <p:nvPr/>
        </p:nvSpPr>
        <p:spPr bwMode="auto">
          <a:xfrm flipH="1">
            <a:off x="2173288" y="221138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Oval 1038"/>
          <p:cNvSpPr>
            <a:spLocks noChangeArrowheads="1"/>
          </p:cNvSpPr>
          <p:nvPr/>
        </p:nvSpPr>
        <p:spPr bwMode="auto">
          <a:xfrm>
            <a:off x="8440738" y="10191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5136" name="Oval 1039"/>
          <p:cNvSpPr>
            <a:spLocks noChangeArrowheads="1"/>
          </p:cNvSpPr>
          <p:nvPr/>
        </p:nvSpPr>
        <p:spPr bwMode="auto">
          <a:xfrm>
            <a:off x="8439150" y="21224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5137" name="Oval 1040"/>
          <p:cNvSpPr>
            <a:spLocks noChangeArrowheads="1"/>
          </p:cNvSpPr>
          <p:nvPr/>
        </p:nvSpPr>
        <p:spPr bwMode="auto">
          <a:xfrm>
            <a:off x="8455025" y="31416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5138" name="Line 1041"/>
          <p:cNvSpPr>
            <a:spLocks noChangeShapeType="1"/>
          </p:cNvSpPr>
          <p:nvPr/>
        </p:nvSpPr>
        <p:spPr bwMode="auto">
          <a:xfrm>
            <a:off x="8677275" y="25781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9" name="Line 1042"/>
          <p:cNvSpPr>
            <a:spLocks noChangeShapeType="1"/>
          </p:cNvSpPr>
          <p:nvPr/>
        </p:nvSpPr>
        <p:spPr bwMode="auto">
          <a:xfrm flipV="1">
            <a:off x="8855075" y="14081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0" name="Line 1043"/>
          <p:cNvSpPr>
            <a:spLocks noChangeShapeType="1"/>
          </p:cNvSpPr>
          <p:nvPr/>
        </p:nvSpPr>
        <p:spPr bwMode="auto">
          <a:xfrm>
            <a:off x="8486775" y="14351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1" name="Oval 1044"/>
          <p:cNvSpPr>
            <a:spLocks noChangeArrowheads="1"/>
          </p:cNvSpPr>
          <p:nvPr/>
        </p:nvSpPr>
        <p:spPr bwMode="auto">
          <a:xfrm>
            <a:off x="5191125" y="1092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5142" name="Oval 1045"/>
          <p:cNvSpPr>
            <a:spLocks noChangeArrowheads="1"/>
          </p:cNvSpPr>
          <p:nvPr/>
        </p:nvSpPr>
        <p:spPr bwMode="auto">
          <a:xfrm>
            <a:off x="4505325" y="1854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5143" name="Oval 1046"/>
          <p:cNvSpPr>
            <a:spLocks noChangeArrowheads="1"/>
          </p:cNvSpPr>
          <p:nvPr/>
        </p:nvSpPr>
        <p:spPr bwMode="auto">
          <a:xfrm>
            <a:off x="5876925" y="1854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5144" name="Line 1047"/>
          <p:cNvSpPr>
            <a:spLocks noChangeShapeType="1"/>
          </p:cNvSpPr>
          <p:nvPr/>
        </p:nvSpPr>
        <p:spPr bwMode="auto">
          <a:xfrm flipH="1">
            <a:off x="4845050" y="1466850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5" name="Line 1048"/>
          <p:cNvSpPr>
            <a:spLocks noChangeShapeType="1"/>
          </p:cNvSpPr>
          <p:nvPr/>
        </p:nvSpPr>
        <p:spPr bwMode="auto">
          <a:xfrm>
            <a:off x="5565775" y="14668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6" name="Oval 1049"/>
          <p:cNvSpPr>
            <a:spLocks noChangeArrowheads="1"/>
          </p:cNvSpPr>
          <p:nvPr/>
        </p:nvSpPr>
        <p:spPr bwMode="auto">
          <a:xfrm>
            <a:off x="4122738" y="2751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5147" name="Oval 1050"/>
          <p:cNvSpPr>
            <a:spLocks noChangeArrowheads="1"/>
          </p:cNvSpPr>
          <p:nvPr/>
        </p:nvSpPr>
        <p:spPr bwMode="auto">
          <a:xfrm>
            <a:off x="4883150" y="27638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5148" name="Line 1051"/>
          <p:cNvSpPr>
            <a:spLocks noChangeShapeType="1"/>
          </p:cNvSpPr>
          <p:nvPr/>
        </p:nvSpPr>
        <p:spPr bwMode="auto">
          <a:xfrm flipH="1">
            <a:off x="4349750" y="2295525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9" name="Line 1052"/>
          <p:cNvSpPr>
            <a:spLocks noChangeShapeType="1"/>
          </p:cNvSpPr>
          <p:nvPr/>
        </p:nvSpPr>
        <p:spPr bwMode="auto">
          <a:xfrm>
            <a:off x="4800600" y="2309813"/>
            <a:ext cx="29845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50" name="Oval 1053"/>
          <p:cNvSpPr>
            <a:spLocks noChangeArrowheads="1"/>
          </p:cNvSpPr>
          <p:nvPr/>
        </p:nvSpPr>
        <p:spPr bwMode="auto">
          <a:xfrm>
            <a:off x="5527675" y="2752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5151" name="Oval 1054"/>
          <p:cNvSpPr>
            <a:spLocks noChangeArrowheads="1"/>
          </p:cNvSpPr>
          <p:nvPr/>
        </p:nvSpPr>
        <p:spPr bwMode="auto">
          <a:xfrm>
            <a:off x="6272213" y="2751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5152" name="Line 1055"/>
          <p:cNvSpPr>
            <a:spLocks noChangeShapeType="1"/>
          </p:cNvSpPr>
          <p:nvPr/>
        </p:nvSpPr>
        <p:spPr bwMode="auto">
          <a:xfrm flipH="1">
            <a:off x="5724525" y="2279650"/>
            <a:ext cx="27305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53" name="Line 1056"/>
          <p:cNvSpPr>
            <a:spLocks noChangeShapeType="1"/>
          </p:cNvSpPr>
          <p:nvPr/>
        </p:nvSpPr>
        <p:spPr bwMode="auto">
          <a:xfrm>
            <a:off x="6200775" y="2292350"/>
            <a:ext cx="273050" cy="44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54" name="Rectangle 1057"/>
          <p:cNvSpPr>
            <a:spLocks noChangeArrowheads="1"/>
          </p:cNvSpPr>
          <p:nvPr/>
        </p:nvSpPr>
        <p:spPr bwMode="auto">
          <a:xfrm>
            <a:off x="1671638" y="3063875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5155" name="Rectangle 1058"/>
          <p:cNvSpPr>
            <a:spLocks noChangeArrowheads="1"/>
          </p:cNvSpPr>
          <p:nvPr/>
        </p:nvSpPr>
        <p:spPr bwMode="auto">
          <a:xfrm>
            <a:off x="5143500" y="332581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5156" name="Rectangle 1059"/>
          <p:cNvSpPr>
            <a:spLocks noChangeArrowheads="1"/>
          </p:cNvSpPr>
          <p:nvPr/>
        </p:nvSpPr>
        <p:spPr bwMode="auto">
          <a:xfrm>
            <a:off x="8491538" y="362426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5157" name="Rectangle 1060"/>
          <p:cNvSpPr>
            <a:spLocks noChangeArrowheads="1"/>
          </p:cNvSpPr>
          <p:nvPr/>
        </p:nvSpPr>
        <p:spPr bwMode="auto">
          <a:xfrm>
            <a:off x="555625" y="4167188"/>
            <a:ext cx="8493125" cy="1244600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V(G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)={0,1,2,3}               E(G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)={(0,1),(0,2),(0,3),(1,2),(1,3),(2,3)}</a:t>
            </a:r>
          </a:p>
          <a:p>
            <a:pPr eaLnBrk="0" hangingPunct="0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V(G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2</a:t>
            </a: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)={0,1,2,3,4,5,6}      E(G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2</a:t>
            </a: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)={(0,1),(0,2),(1,3),(1,4),(2,5),(2,6)}</a:t>
            </a:r>
          </a:p>
          <a:p>
            <a:pPr eaLnBrk="0" hangingPunct="0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V(G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3</a:t>
            </a: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)={0,1,2}                  E(G</a:t>
            </a:r>
            <a:r>
              <a:rPr kumimoji="1" lang="en-US" altLang="zh-TW" sz="1600">
                <a:latin typeface="Times New Roman" pitchFamily="18" charset="0"/>
                <a:ea typeface="新細明體" pitchFamily="18" charset="-120"/>
              </a:rPr>
              <a:t>3</a:t>
            </a: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)={&lt;0,1&gt;,&lt;1,0&gt;,&lt;1,2&gt;}</a:t>
            </a:r>
          </a:p>
        </p:txBody>
      </p:sp>
      <p:sp>
        <p:nvSpPr>
          <p:cNvPr id="5158" name="Text Box 1061"/>
          <p:cNvSpPr txBox="1">
            <a:spLocks noChangeArrowheads="1"/>
          </p:cNvSpPr>
          <p:nvPr/>
        </p:nvSpPr>
        <p:spPr bwMode="auto">
          <a:xfrm>
            <a:off x="573088" y="5408613"/>
            <a:ext cx="5645150" cy="82232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complete undirected graph: n(n-1)/2 edges</a:t>
            </a:r>
          </a:p>
          <a:p>
            <a:r>
              <a:rPr kumimoji="1" lang="en-US" altLang="zh-TW" sz="2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complete directed graph: n(n-1) edges</a:t>
            </a:r>
            <a:endParaRPr kumimoji="1" lang="en-US" altLang="zh-TW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59" name="Text Box 1062"/>
          <p:cNvSpPr txBox="1">
            <a:spLocks noChangeArrowheads="1"/>
          </p:cNvSpPr>
          <p:nvPr/>
        </p:nvSpPr>
        <p:spPr bwMode="auto">
          <a:xfrm>
            <a:off x="1000125" y="3581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complete graph</a:t>
            </a:r>
          </a:p>
        </p:txBody>
      </p:sp>
      <p:sp>
        <p:nvSpPr>
          <p:cNvPr id="5160" name="Text Box 1063"/>
          <p:cNvSpPr txBox="1">
            <a:spLocks noChangeArrowheads="1"/>
          </p:cNvSpPr>
          <p:nvPr/>
        </p:nvSpPr>
        <p:spPr bwMode="auto">
          <a:xfrm>
            <a:off x="5911850" y="3616325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incomplete graph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B2D49-E535-4359-BA96-18FD2D44A121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30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585788" y="1822450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while (front)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v= deleteq(&amp;front);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for (w=graph[v]; w; w=w-&gt;link)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if (!visited[w-&gt;vertex])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  printf(“%5d”, w-&gt;vertex);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  addq(&amp;front, &amp;rear, w-&gt;vertex);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  visited[w-&gt;vertex] = TRUE;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FDEA9-4940-4A09-9649-F3ADE83BE0B8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31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081088" y="609600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Connected Components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081088" y="1981200"/>
            <a:ext cx="80629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void connected(void)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for (i=0; i&lt;n; i++)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  if (!visited[i])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      dfs(i);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      printf(“\n”);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}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5043488" y="5116513"/>
            <a:ext cx="2617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adjacency list: O(n+e)</a:t>
            </a:r>
          </a:p>
          <a:p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adjacency matrix: O(n</a:t>
            </a:r>
            <a:r>
              <a:rPr kumimoji="1" lang="en-US" altLang="zh-TW" sz="2000" baseline="30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4976813" y="5097463"/>
            <a:ext cx="2774950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BFAC0F-5EEC-4EE7-AA7C-A86095522D68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32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938213" y="412750"/>
            <a:ext cx="8205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Spanning Trees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938213" y="1677988"/>
            <a:ext cx="8205787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When graph G is connected, a depth first or </a:t>
            </a:r>
            <a:br>
              <a:rPr lang="en-US" altLang="zh-TW" sz="3200"/>
            </a:br>
            <a:r>
              <a:rPr lang="en-US" altLang="zh-TW" sz="3200"/>
              <a:t>breadth first search starting at any vertex will </a:t>
            </a:r>
            <a:br>
              <a:rPr lang="en-US" altLang="zh-TW" sz="3200"/>
            </a:br>
            <a:r>
              <a:rPr lang="en-US" altLang="zh-TW" sz="3200"/>
              <a:t>visit all vertices in G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A </a:t>
            </a:r>
            <a:r>
              <a:rPr lang="en-US" altLang="zh-TW" sz="3200">
                <a:solidFill>
                  <a:srgbClr val="CC3300"/>
                </a:solidFill>
              </a:rPr>
              <a:t>spanning tree</a:t>
            </a:r>
            <a:r>
              <a:rPr lang="en-US" altLang="zh-TW" sz="3200"/>
              <a:t> is any tree that consists solely </a:t>
            </a:r>
            <a:br>
              <a:rPr lang="en-US" altLang="zh-TW" sz="3200"/>
            </a:br>
            <a:r>
              <a:rPr lang="en-US" altLang="zh-TW" sz="3200"/>
              <a:t>of edges in G and that includes all the vertices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E(G): T (</a:t>
            </a:r>
            <a:r>
              <a:rPr lang="en-US" altLang="zh-TW" sz="3200">
                <a:solidFill>
                  <a:schemeClr val="tx2"/>
                </a:solidFill>
              </a:rPr>
              <a:t>tree edges</a:t>
            </a:r>
            <a:r>
              <a:rPr lang="en-US" altLang="zh-TW" sz="3200"/>
              <a:t>) + N (</a:t>
            </a:r>
            <a:r>
              <a:rPr lang="en-US" altLang="zh-TW" sz="3200">
                <a:solidFill>
                  <a:schemeClr val="tx2"/>
                </a:solidFill>
              </a:rPr>
              <a:t>nontree edges</a:t>
            </a:r>
            <a:r>
              <a:rPr lang="en-US" altLang="zh-TW" sz="3200"/>
              <a:t>)</a:t>
            </a:r>
            <a:br>
              <a:rPr lang="en-US" altLang="zh-TW" sz="3200"/>
            </a:br>
            <a:r>
              <a:rPr lang="en-US" altLang="zh-TW" sz="3200"/>
              <a:t>where 	T: set of edges used during search</a:t>
            </a:r>
            <a:br>
              <a:rPr lang="en-US" altLang="zh-TW" sz="3200"/>
            </a:br>
            <a:r>
              <a:rPr lang="en-US" altLang="zh-TW" sz="3200"/>
              <a:t>		N: set of remaining edges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7BD1C-B36B-44DE-8A0D-B256449EAF19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33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641350" y="592138"/>
            <a:ext cx="8502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Examples of Spanning Tree</a:t>
            </a:r>
          </a:p>
        </p:txBody>
      </p:sp>
      <p:sp>
        <p:nvSpPr>
          <p:cNvPr id="35845" name="Oval 3"/>
          <p:cNvSpPr>
            <a:spLocks noChangeArrowheads="1"/>
          </p:cNvSpPr>
          <p:nvPr/>
        </p:nvSpPr>
        <p:spPr bwMode="auto">
          <a:xfrm>
            <a:off x="1576388" y="2686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5846" name="Oval 4"/>
          <p:cNvSpPr>
            <a:spLocks noChangeArrowheads="1"/>
          </p:cNvSpPr>
          <p:nvPr/>
        </p:nvSpPr>
        <p:spPr bwMode="auto">
          <a:xfrm>
            <a:off x="890588" y="3448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2262188" y="3448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1576388" y="4057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1798638" y="31369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1341438" y="36703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1230313" y="306070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1951038" y="306070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>
            <a:off x="1216025" y="387667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 flipH="1">
            <a:off x="2005013" y="384968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5" name="Oval 13"/>
          <p:cNvSpPr>
            <a:spLocks noChangeArrowheads="1"/>
          </p:cNvSpPr>
          <p:nvPr/>
        </p:nvSpPr>
        <p:spPr bwMode="auto">
          <a:xfrm>
            <a:off x="3719513" y="2689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3033713" y="3451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4405313" y="3451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3719513" y="40608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3373438" y="3063875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60" name="Line 18"/>
          <p:cNvSpPr>
            <a:spLocks noChangeShapeType="1"/>
          </p:cNvSpPr>
          <p:nvPr/>
        </p:nvSpPr>
        <p:spPr bwMode="auto">
          <a:xfrm>
            <a:off x="4094163" y="306387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>
            <a:off x="3359150" y="3879850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62" name="Oval 20"/>
          <p:cNvSpPr>
            <a:spLocks noChangeArrowheads="1"/>
          </p:cNvSpPr>
          <p:nvPr/>
        </p:nvSpPr>
        <p:spPr bwMode="auto">
          <a:xfrm>
            <a:off x="5845175" y="2687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5863" name="Oval 21"/>
          <p:cNvSpPr>
            <a:spLocks noChangeArrowheads="1"/>
          </p:cNvSpPr>
          <p:nvPr/>
        </p:nvSpPr>
        <p:spPr bwMode="auto">
          <a:xfrm>
            <a:off x="5159375" y="3449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6530975" y="3449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5845175" y="40592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>
            <a:off x="6067425" y="3138488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67" name="Line 25"/>
          <p:cNvSpPr>
            <a:spLocks noChangeShapeType="1"/>
          </p:cNvSpPr>
          <p:nvPr/>
        </p:nvSpPr>
        <p:spPr bwMode="auto">
          <a:xfrm flipH="1">
            <a:off x="5499100" y="306228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>
            <a:off x="6219825" y="306228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69" name="Oval 27"/>
          <p:cNvSpPr>
            <a:spLocks noChangeArrowheads="1"/>
          </p:cNvSpPr>
          <p:nvPr/>
        </p:nvSpPr>
        <p:spPr bwMode="auto">
          <a:xfrm>
            <a:off x="7988300" y="2652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5870" name="Oval 28"/>
          <p:cNvSpPr>
            <a:spLocks noChangeArrowheads="1"/>
          </p:cNvSpPr>
          <p:nvPr/>
        </p:nvSpPr>
        <p:spPr bwMode="auto">
          <a:xfrm>
            <a:off x="7302500" y="3414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71" name="Oval 29"/>
          <p:cNvSpPr>
            <a:spLocks noChangeArrowheads="1"/>
          </p:cNvSpPr>
          <p:nvPr/>
        </p:nvSpPr>
        <p:spPr bwMode="auto">
          <a:xfrm>
            <a:off x="8674100" y="3414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35872" name="Oval 30"/>
          <p:cNvSpPr>
            <a:spLocks noChangeArrowheads="1"/>
          </p:cNvSpPr>
          <p:nvPr/>
        </p:nvSpPr>
        <p:spPr bwMode="auto">
          <a:xfrm>
            <a:off x="7988300" y="40243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35873" name="Line 31"/>
          <p:cNvSpPr>
            <a:spLocks noChangeShapeType="1"/>
          </p:cNvSpPr>
          <p:nvPr/>
        </p:nvSpPr>
        <p:spPr bwMode="auto">
          <a:xfrm flipH="1">
            <a:off x="7642225" y="3027363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74" name="Line 32"/>
          <p:cNvSpPr>
            <a:spLocks noChangeShapeType="1"/>
          </p:cNvSpPr>
          <p:nvPr/>
        </p:nvSpPr>
        <p:spPr bwMode="auto">
          <a:xfrm>
            <a:off x="8362950" y="302736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75" name="Line 33"/>
          <p:cNvSpPr>
            <a:spLocks noChangeShapeType="1"/>
          </p:cNvSpPr>
          <p:nvPr/>
        </p:nvSpPr>
        <p:spPr bwMode="auto">
          <a:xfrm flipH="1">
            <a:off x="8416925" y="3816350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76" name="Rectangle 34"/>
          <p:cNvSpPr>
            <a:spLocks noChangeArrowheads="1"/>
          </p:cNvSpPr>
          <p:nvPr/>
        </p:nvSpPr>
        <p:spPr bwMode="auto">
          <a:xfrm>
            <a:off x="1506538" y="475138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77" name="Rectangle 35"/>
          <p:cNvSpPr>
            <a:spLocks noChangeArrowheads="1"/>
          </p:cNvSpPr>
          <p:nvPr/>
        </p:nvSpPr>
        <p:spPr bwMode="auto">
          <a:xfrm>
            <a:off x="4160838" y="4683125"/>
            <a:ext cx="3498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Possible spanning trees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2F90C9-4A36-4583-887F-3FE5E7A81761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4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6148" name="Rectangle 1027"/>
          <p:cNvSpPr>
            <a:spLocks noChangeArrowheads="1"/>
          </p:cNvSpPr>
          <p:nvPr/>
        </p:nvSpPr>
        <p:spPr bwMode="auto">
          <a:xfrm>
            <a:off x="534988" y="592138"/>
            <a:ext cx="8361362" cy="1143000"/>
          </a:xfrm>
          <a:prstGeom prst="rect">
            <a:avLst/>
          </a:prstGeom>
          <a:solidFill>
            <a:srgbClr val="FFFF99"/>
          </a:solidFill>
          <a:ln w="57150">
            <a:solidFill>
              <a:srgbClr val="99CC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Complete Graph</a:t>
            </a:r>
          </a:p>
        </p:txBody>
      </p:sp>
      <p:sp>
        <p:nvSpPr>
          <p:cNvPr id="6149" name="Rectangle 1028"/>
          <p:cNvSpPr>
            <a:spLocks noChangeArrowheads="1"/>
          </p:cNvSpPr>
          <p:nvPr/>
        </p:nvSpPr>
        <p:spPr bwMode="auto">
          <a:xfrm>
            <a:off x="592138" y="1981200"/>
            <a:ext cx="8361362" cy="4114800"/>
          </a:xfrm>
          <a:prstGeom prst="rect">
            <a:avLst/>
          </a:prstGeom>
          <a:solidFill>
            <a:srgbClr val="FF99CC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A complete graph is a graph that has the </a:t>
            </a:r>
            <a:br>
              <a:rPr lang="en-US" altLang="zh-TW" sz="3200"/>
            </a:br>
            <a:r>
              <a:rPr lang="en-US" altLang="zh-TW" sz="3200"/>
              <a:t>maximum number of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CC3300"/>
                </a:solidFill>
              </a:rPr>
              <a:t>undirected graph</a:t>
            </a:r>
            <a:r>
              <a:rPr lang="en-US" altLang="zh-TW" sz="2800"/>
              <a:t> with n vertices, the maximum number of edges is </a:t>
            </a:r>
            <a:r>
              <a:rPr lang="en-US" altLang="zh-TW" sz="2800">
                <a:solidFill>
                  <a:schemeClr val="accent2"/>
                </a:solidFill>
              </a:rPr>
              <a:t>n(n-1)/2</a:t>
            </a:r>
            <a:endParaRPr lang="en-US" altLang="zh-TW" sz="280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CC3300"/>
                </a:solidFill>
              </a:rPr>
              <a:t>directed graph</a:t>
            </a:r>
            <a:r>
              <a:rPr lang="en-US" altLang="zh-TW" sz="2800"/>
              <a:t> with n vertices, the maximum number of edges is </a:t>
            </a:r>
            <a:r>
              <a:rPr lang="en-US" altLang="zh-TW" sz="2800">
                <a:solidFill>
                  <a:schemeClr val="accent2"/>
                </a:solidFill>
              </a:rPr>
              <a:t>n(n-1)</a:t>
            </a:r>
            <a:endParaRPr lang="en-US" altLang="zh-TW" sz="280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example: G1 is a complete graph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2657A1-4FC7-482E-81E9-B94B97A99478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5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7172" name="Rectangle 1027"/>
          <p:cNvSpPr>
            <a:spLocks noChangeArrowheads="1"/>
          </p:cNvSpPr>
          <p:nvPr/>
        </p:nvSpPr>
        <p:spPr bwMode="auto">
          <a:xfrm>
            <a:off x="615950" y="558800"/>
            <a:ext cx="7991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Adjacent and Incident</a:t>
            </a:r>
          </a:p>
        </p:txBody>
      </p:sp>
      <p:sp>
        <p:nvSpPr>
          <p:cNvPr id="7173" name="Rectangle 1028"/>
          <p:cNvSpPr>
            <a:spLocks noChangeArrowheads="1"/>
          </p:cNvSpPr>
          <p:nvPr/>
        </p:nvSpPr>
        <p:spPr bwMode="auto">
          <a:xfrm>
            <a:off x="274638" y="1917700"/>
            <a:ext cx="8716962" cy="4114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If (v</a:t>
            </a:r>
            <a:r>
              <a:rPr lang="en-US" altLang="zh-TW"/>
              <a:t>0</a:t>
            </a:r>
            <a:r>
              <a:rPr lang="en-US" altLang="zh-TW" sz="3200"/>
              <a:t>, v</a:t>
            </a:r>
            <a:r>
              <a:rPr lang="en-US" altLang="zh-TW"/>
              <a:t>1</a:t>
            </a:r>
            <a:r>
              <a:rPr lang="en-US" altLang="zh-TW" sz="3200"/>
              <a:t>) is an edge in an undirected graph,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v</a:t>
            </a:r>
            <a:r>
              <a:rPr lang="en-US" altLang="zh-TW" sz="1600"/>
              <a:t>0</a:t>
            </a:r>
            <a:r>
              <a:rPr lang="en-US" altLang="zh-TW" sz="2800"/>
              <a:t> and v</a:t>
            </a:r>
            <a:r>
              <a:rPr lang="en-US" altLang="zh-TW" sz="1600"/>
              <a:t>1</a:t>
            </a:r>
            <a:r>
              <a:rPr lang="en-US" altLang="zh-TW" sz="2800"/>
              <a:t> are </a:t>
            </a:r>
            <a:r>
              <a:rPr lang="en-US" altLang="zh-TW" sz="2800">
                <a:solidFill>
                  <a:srgbClr val="CC3300"/>
                </a:solidFill>
              </a:rPr>
              <a:t>adjacent</a:t>
            </a:r>
            <a:endParaRPr lang="en-US" altLang="zh-TW" sz="280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The edge (v</a:t>
            </a:r>
            <a:r>
              <a:rPr lang="en-US" altLang="zh-TW" sz="1600"/>
              <a:t>0</a:t>
            </a:r>
            <a:r>
              <a:rPr lang="en-US" altLang="zh-TW" sz="2800"/>
              <a:t>, v</a:t>
            </a:r>
            <a:r>
              <a:rPr lang="en-US" altLang="zh-TW" sz="1600"/>
              <a:t>1</a:t>
            </a:r>
            <a:r>
              <a:rPr lang="en-US" altLang="zh-TW" sz="2800"/>
              <a:t>) is incident on vertices v</a:t>
            </a:r>
            <a:r>
              <a:rPr lang="en-US" altLang="zh-TW" sz="1600"/>
              <a:t>0</a:t>
            </a:r>
            <a:r>
              <a:rPr lang="en-US" altLang="zh-TW" sz="2800"/>
              <a:t> and v</a:t>
            </a:r>
            <a:r>
              <a:rPr lang="en-US" altLang="zh-TW" sz="1600"/>
              <a:t>1</a:t>
            </a:r>
            <a:endParaRPr lang="en-US" altLang="zh-TW" sz="28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3200"/>
              <a:t>If &lt;v</a:t>
            </a:r>
            <a:r>
              <a:rPr lang="en-US" altLang="zh-TW"/>
              <a:t>0</a:t>
            </a:r>
            <a:r>
              <a:rPr lang="en-US" altLang="zh-TW" sz="3200"/>
              <a:t>, v</a:t>
            </a:r>
            <a:r>
              <a:rPr lang="en-US" altLang="zh-TW"/>
              <a:t>1</a:t>
            </a:r>
            <a:r>
              <a:rPr lang="en-US" altLang="zh-TW" sz="3200"/>
              <a:t>&gt; is an edge in a directed graph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v</a:t>
            </a:r>
            <a:r>
              <a:rPr lang="en-US" altLang="zh-TW" sz="1600"/>
              <a:t>0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CC3300"/>
                </a:solidFill>
              </a:rPr>
              <a:t>adjacent to</a:t>
            </a:r>
            <a:r>
              <a:rPr lang="en-US" altLang="zh-TW" sz="2800"/>
              <a:t> v</a:t>
            </a:r>
            <a:r>
              <a:rPr lang="en-US" altLang="zh-TW" sz="1600"/>
              <a:t>1</a:t>
            </a:r>
            <a:r>
              <a:rPr lang="en-US" altLang="zh-TW" sz="2800"/>
              <a:t>, and v</a:t>
            </a:r>
            <a:r>
              <a:rPr lang="en-US" altLang="zh-TW" sz="1600"/>
              <a:t>1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CC3300"/>
                </a:solidFill>
              </a:rPr>
              <a:t>adjacent from</a:t>
            </a:r>
            <a:r>
              <a:rPr lang="en-US" altLang="zh-TW" sz="2800"/>
              <a:t> v</a:t>
            </a:r>
            <a:r>
              <a:rPr lang="en-US" altLang="zh-TW" sz="1600"/>
              <a:t>0</a:t>
            </a:r>
            <a:endParaRPr lang="en-US" altLang="zh-TW" sz="280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TW" sz="2800"/>
              <a:t>The edge &lt;v</a:t>
            </a:r>
            <a:r>
              <a:rPr lang="en-US" altLang="zh-TW" sz="1600"/>
              <a:t>0</a:t>
            </a:r>
            <a:r>
              <a:rPr lang="en-US" altLang="zh-TW" sz="2800"/>
              <a:t>, v</a:t>
            </a:r>
            <a:r>
              <a:rPr lang="en-US" altLang="zh-TW" sz="1600"/>
              <a:t>1</a:t>
            </a:r>
            <a:r>
              <a:rPr lang="en-US" altLang="zh-TW" sz="2800"/>
              <a:t>&gt; is incident on v</a:t>
            </a:r>
            <a:r>
              <a:rPr lang="en-US" altLang="zh-TW" sz="1600"/>
              <a:t>0</a:t>
            </a:r>
            <a:r>
              <a:rPr lang="en-US" altLang="zh-TW" sz="2800"/>
              <a:t> and v</a:t>
            </a:r>
            <a:r>
              <a:rPr lang="en-US" altLang="zh-TW" sz="1600"/>
              <a:t>1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6599CF-B01F-43E5-9B82-47DEF3DE23D6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6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1676400" y="2971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2590800" y="2971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1238250" y="2000250"/>
            <a:ext cx="400050" cy="400050"/>
          </a:xfrm>
          <a:custGeom>
            <a:avLst/>
            <a:gdLst>
              <a:gd name="T0" fmla="*/ 332660625 w 252"/>
              <a:gd name="T1" fmla="*/ 635079375 h 252"/>
              <a:gd name="T2" fmla="*/ 181451250 w 252"/>
              <a:gd name="T3" fmla="*/ 604837500 h 252"/>
              <a:gd name="T4" fmla="*/ 0 w 252"/>
              <a:gd name="T5" fmla="*/ 362902500 h 252"/>
              <a:gd name="T6" fmla="*/ 30241875 w 252"/>
              <a:gd name="T7" fmla="*/ 120967500 h 252"/>
              <a:gd name="T8" fmla="*/ 302418750 w 252"/>
              <a:gd name="T9" fmla="*/ 0 h 252"/>
              <a:gd name="T10" fmla="*/ 635079375 w 252"/>
              <a:gd name="T11" fmla="*/ 332660625 h 2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252"/>
              <a:gd name="T20" fmla="*/ 252 w 252"/>
              <a:gd name="T21" fmla="*/ 252 h 2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252">
                <a:moveTo>
                  <a:pt x="132" y="252"/>
                </a:moveTo>
                <a:cubicBezTo>
                  <a:pt x="112" y="248"/>
                  <a:pt x="91" y="247"/>
                  <a:pt x="72" y="240"/>
                </a:cubicBezTo>
                <a:cubicBezTo>
                  <a:pt x="28" y="224"/>
                  <a:pt x="24" y="180"/>
                  <a:pt x="0" y="144"/>
                </a:cubicBezTo>
                <a:cubicBezTo>
                  <a:pt x="4" y="112"/>
                  <a:pt x="0" y="78"/>
                  <a:pt x="12" y="48"/>
                </a:cubicBezTo>
                <a:cubicBezTo>
                  <a:pt x="27" y="11"/>
                  <a:pt x="120" y="0"/>
                  <a:pt x="120" y="0"/>
                </a:cubicBezTo>
                <a:cubicBezTo>
                  <a:pt x="200" y="16"/>
                  <a:pt x="252" y="40"/>
                  <a:pt x="252" y="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Freeform 12"/>
          <p:cNvSpPr>
            <a:spLocks/>
          </p:cNvSpPr>
          <p:nvPr/>
        </p:nvSpPr>
        <p:spPr bwMode="auto">
          <a:xfrm>
            <a:off x="1828800" y="2133600"/>
            <a:ext cx="914400" cy="228600"/>
          </a:xfrm>
          <a:custGeom>
            <a:avLst/>
            <a:gdLst>
              <a:gd name="T0" fmla="*/ 1451610000 w 576"/>
              <a:gd name="T1" fmla="*/ 169933681 h 248"/>
              <a:gd name="T2" fmla="*/ 725805000 w 576"/>
              <a:gd name="T3" fmla="*/ 6797163 h 248"/>
              <a:gd name="T4" fmla="*/ 0 w 576"/>
              <a:gd name="T5" fmla="*/ 210717581 h 248"/>
              <a:gd name="T6" fmla="*/ 0 60000 65536"/>
              <a:gd name="T7" fmla="*/ 0 60000 65536"/>
              <a:gd name="T8" fmla="*/ 0 60000 65536"/>
              <a:gd name="T9" fmla="*/ 0 w 576"/>
              <a:gd name="T10" fmla="*/ 0 h 248"/>
              <a:gd name="T11" fmla="*/ 576 w 57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Freeform 13"/>
          <p:cNvSpPr>
            <a:spLocks/>
          </p:cNvSpPr>
          <p:nvPr/>
        </p:nvSpPr>
        <p:spPr bwMode="auto">
          <a:xfrm flipH="1" flipV="1">
            <a:off x="1828800" y="2819400"/>
            <a:ext cx="914400" cy="304800"/>
          </a:xfrm>
          <a:custGeom>
            <a:avLst/>
            <a:gdLst>
              <a:gd name="T0" fmla="*/ 1451610000 w 576"/>
              <a:gd name="T1" fmla="*/ 302103503 h 248"/>
              <a:gd name="T2" fmla="*/ 725805000 w 576"/>
              <a:gd name="T3" fmla="*/ 12083845 h 248"/>
              <a:gd name="T4" fmla="*/ 0 w 576"/>
              <a:gd name="T5" fmla="*/ 374609032 h 248"/>
              <a:gd name="T6" fmla="*/ 0 60000 65536"/>
              <a:gd name="T7" fmla="*/ 0 60000 65536"/>
              <a:gd name="T8" fmla="*/ 0 60000 65536"/>
              <a:gd name="T9" fmla="*/ 0 w 576"/>
              <a:gd name="T10" fmla="*/ 0 h 248"/>
              <a:gd name="T11" fmla="*/ 576 w 57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2133600" y="4419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(a)</a:t>
            </a:r>
          </a:p>
        </p:txBody>
      </p:sp>
      <p:sp>
        <p:nvSpPr>
          <p:cNvPr id="8205" name="Oval 15"/>
          <p:cNvSpPr>
            <a:spLocks noChangeArrowheads="1"/>
          </p:cNvSpPr>
          <p:nvPr/>
        </p:nvSpPr>
        <p:spPr bwMode="auto">
          <a:xfrm>
            <a:off x="52578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8206" name="Oval 16"/>
          <p:cNvSpPr>
            <a:spLocks noChangeArrowheads="1"/>
          </p:cNvSpPr>
          <p:nvPr/>
        </p:nvSpPr>
        <p:spPr bwMode="auto">
          <a:xfrm>
            <a:off x="52578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8207" name="Oval 17"/>
          <p:cNvSpPr>
            <a:spLocks noChangeArrowheads="1"/>
          </p:cNvSpPr>
          <p:nvPr/>
        </p:nvSpPr>
        <p:spPr bwMode="auto">
          <a:xfrm>
            <a:off x="52578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8208" name="Oval 18"/>
          <p:cNvSpPr>
            <a:spLocks noChangeArrowheads="1"/>
          </p:cNvSpPr>
          <p:nvPr/>
        </p:nvSpPr>
        <p:spPr bwMode="auto">
          <a:xfrm>
            <a:off x="67056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400" b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55626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5562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1" name="Freeform 21"/>
          <p:cNvSpPr>
            <a:spLocks/>
          </p:cNvSpPr>
          <p:nvPr/>
        </p:nvSpPr>
        <p:spPr bwMode="auto">
          <a:xfrm>
            <a:off x="5867400" y="2362200"/>
            <a:ext cx="914400" cy="152400"/>
          </a:xfrm>
          <a:custGeom>
            <a:avLst/>
            <a:gdLst>
              <a:gd name="T0" fmla="*/ 0 w 576"/>
              <a:gd name="T1" fmla="*/ 241935000 h 96"/>
              <a:gd name="T2" fmla="*/ 725805000 w 576"/>
              <a:gd name="T3" fmla="*/ 0 h 96"/>
              <a:gd name="T4" fmla="*/ 1451610000 w 576"/>
              <a:gd name="T5" fmla="*/ 241935000 h 96"/>
              <a:gd name="T6" fmla="*/ 0 60000 65536"/>
              <a:gd name="T7" fmla="*/ 0 60000 65536"/>
              <a:gd name="T8" fmla="*/ 0 60000 65536"/>
              <a:gd name="T9" fmla="*/ 0 w 576"/>
              <a:gd name="T10" fmla="*/ 0 h 96"/>
              <a:gd name="T11" fmla="*/ 576 w 57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2" name="Freeform 22"/>
          <p:cNvSpPr>
            <a:spLocks/>
          </p:cNvSpPr>
          <p:nvPr/>
        </p:nvSpPr>
        <p:spPr bwMode="auto">
          <a:xfrm flipH="1" flipV="1">
            <a:off x="5791200" y="2819400"/>
            <a:ext cx="914400" cy="152400"/>
          </a:xfrm>
          <a:custGeom>
            <a:avLst/>
            <a:gdLst>
              <a:gd name="T0" fmla="*/ 0 w 576"/>
              <a:gd name="T1" fmla="*/ 241935000 h 96"/>
              <a:gd name="T2" fmla="*/ 725805000 w 576"/>
              <a:gd name="T3" fmla="*/ 0 h 96"/>
              <a:gd name="T4" fmla="*/ 1451610000 w 576"/>
              <a:gd name="T5" fmla="*/ 241935000 h 96"/>
              <a:gd name="T6" fmla="*/ 0 60000 65536"/>
              <a:gd name="T7" fmla="*/ 0 60000 65536"/>
              <a:gd name="T8" fmla="*/ 0 60000 65536"/>
              <a:gd name="T9" fmla="*/ 0 w 576"/>
              <a:gd name="T10" fmla="*/ 0 h 96"/>
              <a:gd name="T11" fmla="*/ 576 w 57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3" name="Freeform 24"/>
          <p:cNvSpPr>
            <a:spLocks/>
          </p:cNvSpPr>
          <p:nvPr/>
        </p:nvSpPr>
        <p:spPr bwMode="auto">
          <a:xfrm>
            <a:off x="5867400" y="2971800"/>
            <a:ext cx="1066800" cy="927100"/>
          </a:xfrm>
          <a:custGeom>
            <a:avLst/>
            <a:gdLst>
              <a:gd name="T0" fmla="*/ 1693545000 w 672"/>
              <a:gd name="T1" fmla="*/ 0 h 584"/>
              <a:gd name="T2" fmla="*/ 1572577500 w 672"/>
              <a:gd name="T3" fmla="*/ 725805000 h 584"/>
              <a:gd name="T4" fmla="*/ 1330642500 w 672"/>
              <a:gd name="T5" fmla="*/ 1088707500 h 584"/>
              <a:gd name="T6" fmla="*/ 846772500 w 672"/>
              <a:gd name="T7" fmla="*/ 1330642500 h 584"/>
              <a:gd name="T8" fmla="*/ 362902500 w 672"/>
              <a:gd name="T9" fmla="*/ 1451610000 h 584"/>
              <a:gd name="T10" fmla="*/ 0 w 672"/>
              <a:gd name="T11" fmla="*/ 1451610000 h 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584"/>
              <a:gd name="T20" fmla="*/ 672 w 672"/>
              <a:gd name="T21" fmla="*/ 584 h 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4" name="Freeform 25"/>
          <p:cNvSpPr>
            <a:spLocks/>
          </p:cNvSpPr>
          <p:nvPr/>
        </p:nvSpPr>
        <p:spPr bwMode="auto">
          <a:xfrm>
            <a:off x="5867400" y="2971800"/>
            <a:ext cx="1143000" cy="990600"/>
          </a:xfrm>
          <a:custGeom>
            <a:avLst/>
            <a:gdLst>
              <a:gd name="T0" fmla="*/ 1944120536 w 672"/>
              <a:gd name="T1" fmla="*/ 0 h 584"/>
              <a:gd name="T2" fmla="*/ 1805254540 w 672"/>
              <a:gd name="T3" fmla="*/ 828635204 h 584"/>
              <a:gd name="T4" fmla="*/ 1527522549 w 672"/>
              <a:gd name="T5" fmla="*/ 1242953654 h 584"/>
              <a:gd name="T6" fmla="*/ 972060268 w 672"/>
              <a:gd name="T7" fmla="*/ 1519164823 h 584"/>
              <a:gd name="T8" fmla="*/ 416597987 w 672"/>
              <a:gd name="T9" fmla="*/ 1657270408 h 584"/>
              <a:gd name="T10" fmla="*/ 0 w 672"/>
              <a:gd name="T11" fmla="*/ 1657270408 h 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584"/>
              <a:gd name="T20" fmla="*/ 672 w 672"/>
              <a:gd name="T21" fmla="*/ 584 h 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5" name="Freeform 26"/>
          <p:cNvSpPr>
            <a:spLocks/>
          </p:cNvSpPr>
          <p:nvPr/>
        </p:nvSpPr>
        <p:spPr bwMode="auto">
          <a:xfrm>
            <a:off x="5867400" y="2971800"/>
            <a:ext cx="1219200" cy="1066800"/>
          </a:xfrm>
          <a:custGeom>
            <a:avLst/>
            <a:gdLst>
              <a:gd name="T0" fmla="*/ 2147483647 w 672"/>
              <a:gd name="T1" fmla="*/ 0 h 584"/>
              <a:gd name="T2" fmla="*/ 2053978257 w 672"/>
              <a:gd name="T3" fmla="*/ 961020569 h 584"/>
              <a:gd name="T4" fmla="*/ 1737982300 w 672"/>
              <a:gd name="T5" fmla="*/ 1441531767 h 584"/>
              <a:gd name="T6" fmla="*/ 1105988571 w 672"/>
              <a:gd name="T7" fmla="*/ 1761871348 h 584"/>
              <a:gd name="T8" fmla="*/ 473994843 w 672"/>
              <a:gd name="T9" fmla="*/ 1922041138 h 584"/>
              <a:gd name="T10" fmla="*/ 0 w 672"/>
              <a:gd name="T11" fmla="*/ 1922041138 h 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584"/>
              <a:gd name="T20" fmla="*/ 672 w 672"/>
              <a:gd name="T21" fmla="*/ 584 h 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6" name="Text Box 27"/>
          <p:cNvSpPr txBox="1">
            <a:spLocks noChangeArrowheads="1"/>
          </p:cNvSpPr>
          <p:nvPr/>
        </p:nvSpPr>
        <p:spPr bwMode="auto">
          <a:xfrm>
            <a:off x="5241925" y="4384675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 (b)</a:t>
            </a:r>
          </a:p>
        </p:txBody>
      </p:sp>
      <p:sp>
        <p:nvSpPr>
          <p:cNvPr id="8217" name="Text Box 28"/>
          <p:cNvSpPr txBox="1">
            <a:spLocks noChangeArrowheads="1"/>
          </p:cNvSpPr>
          <p:nvPr/>
        </p:nvSpPr>
        <p:spPr bwMode="auto">
          <a:xfrm>
            <a:off x="1081088" y="414338"/>
            <a:ext cx="6811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200" b="1" u="sng">
                <a:latin typeface="Times New Roman" pitchFamily="18" charset="0"/>
                <a:ea typeface="新細明體" pitchFamily="18" charset="-120"/>
              </a:rPr>
              <a:t>*Figure 6.3:</a:t>
            </a:r>
            <a:r>
              <a:rPr kumimoji="1" lang="en-US" altLang="zh-TW" sz="2200" u="sng">
                <a:latin typeface="Times New Roman" pitchFamily="18" charset="0"/>
                <a:ea typeface="新細明體" pitchFamily="18" charset="-120"/>
              </a:rPr>
              <a:t>Example of a graph with feedback loops and a</a:t>
            </a:r>
          </a:p>
          <a:p>
            <a:r>
              <a:rPr kumimoji="1" lang="en-US" altLang="zh-TW" sz="2200" u="sng">
                <a:latin typeface="Times New Roman" pitchFamily="18" charset="0"/>
                <a:ea typeface="新細明體" pitchFamily="18" charset="-120"/>
              </a:rPr>
              <a:t> multigraph (p.260)</a:t>
            </a:r>
            <a:endParaRPr kumimoji="1" lang="en-US" altLang="zh-TW" sz="2400" b="1" u="sng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18" name="Freeform 29"/>
          <p:cNvSpPr>
            <a:spLocks/>
          </p:cNvSpPr>
          <p:nvPr/>
        </p:nvSpPr>
        <p:spPr bwMode="auto">
          <a:xfrm flipH="1" flipV="1">
            <a:off x="2089150" y="4014788"/>
            <a:ext cx="438150" cy="357187"/>
          </a:xfrm>
          <a:custGeom>
            <a:avLst/>
            <a:gdLst>
              <a:gd name="T0" fmla="*/ 333290664 w 576"/>
              <a:gd name="T1" fmla="*/ 414875581 h 248"/>
              <a:gd name="T2" fmla="*/ 166645332 w 576"/>
              <a:gd name="T3" fmla="*/ 16594793 h 248"/>
              <a:gd name="T4" fmla="*/ 0 w 576"/>
              <a:gd name="T5" fmla="*/ 514445778 h 248"/>
              <a:gd name="T6" fmla="*/ 0 60000 65536"/>
              <a:gd name="T7" fmla="*/ 0 60000 65536"/>
              <a:gd name="T8" fmla="*/ 0 60000 65536"/>
              <a:gd name="T9" fmla="*/ 0 w 576"/>
              <a:gd name="T10" fmla="*/ 0 h 248"/>
              <a:gd name="T11" fmla="*/ 576 w 57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9" name="Text Box 30"/>
          <p:cNvSpPr txBox="1">
            <a:spLocks noChangeArrowheads="1"/>
          </p:cNvSpPr>
          <p:nvPr/>
        </p:nvSpPr>
        <p:spPr bwMode="auto">
          <a:xfrm>
            <a:off x="2624138" y="4110038"/>
            <a:ext cx="127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self edge</a:t>
            </a:r>
          </a:p>
        </p:txBody>
      </p:sp>
      <p:sp>
        <p:nvSpPr>
          <p:cNvPr id="8220" name="Text Box 31"/>
          <p:cNvSpPr txBox="1">
            <a:spLocks noChangeArrowheads="1"/>
          </p:cNvSpPr>
          <p:nvPr/>
        </p:nvSpPr>
        <p:spPr bwMode="auto">
          <a:xfrm>
            <a:off x="6167438" y="4046538"/>
            <a:ext cx="2727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itchFamily="18" charset="-120"/>
              </a:rPr>
              <a:t>multigraph:</a:t>
            </a:r>
          </a:p>
          <a:p>
            <a:r>
              <a:rPr kumimoji="1" lang="en-US" altLang="zh-TW" sz="24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multiple occurrences</a:t>
            </a:r>
          </a:p>
          <a:p>
            <a:r>
              <a:rPr kumimoji="1" lang="en-US" altLang="zh-TW" sz="24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of the same edge</a:t>
            </a:r>
            <a:endParaRPr kumimoji="1" lang="en-US" altLang="zh-TW" sz="2400">
              <a:solidFill>
                <a:srgbClr val="CC33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21" name="Rectangle 3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82588" y="5207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1"/>
                </a:solidFill>
              </a:rPr>
              <a:t>Figure 6.3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9D4D1-2A39-45EF-8ECE-5C1D68D2347B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7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9220" name="Rectangle 1027"/>
          <p:cNvSpPr>
            <a:spLocks noChangeArrowheads="1"/>
          </p:cNvSpPr>
          <p:nvPr/>
        </p:nvSpPr>
        <p:spPr bwMode="auto">
          <a:xfrm>
            <a:off x="333375" y="1697038"/>
            <a:ext cx="8494713" cy="4114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rgbClr val="CC3300"/>
                </a:solidFill>
              </a:rPr>
              <a:t>subgraph</a:t>
            </a:r>
            <a:r>
              <a:rPr lang="en-US" altLang="zh-TW" sz="2800"/>
              <a:t> of G is a graph G’ such that V(G’) </a:t>
            </a:r>
            <a:br>
              <a:rPr lang="en-US" altLang="zh-TW" sz="2800"/>
            </a:br>
            <a:r>
              <a:rPr lang="en-US" altLang="zh-TW" sz="2800"/>
              <a:t>is a subset of V(G) and E(G’) is a subset of E(G)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rgbClr val="CC3300"/>
                </a:solidFill>
              </a:rPr>
              <a:t>path</a:t>
            </a:r>
            <a:r>
              <a:rPr lang="en-US" altLang="zh-TW" sz="2800"/>
              <a:t> from vertex vp to vertex vq in a graph G, </a:t>
            </a:r>
            <a:br>
              <a:rPr lang="en-US" altLang="zh-TW" sz="2800"/>
            </a:br>
            <a:r>
              <a:rPr lang="en-US" altLang="zh-TW" sz="2800"/>
              <a:t>is a sequence of vertices, vp, vi1, vi2, ..., vin, vq, </a:t>
            </a:r>
            <a:br>
              <a:rPr lang="en-US" altLang="zh-TW" sz="2800"/>
            </a:br>
            <a:r>
              <a:rPr lang="en-US" altLang="zh-TW" sz="2800"/>
              <a:t>such that (vp, vi1), (vi1, vi2), ..., (vin, vq) are edges in an undirected graph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The </a:t>
            </a:r>
            <a:r>
              <a:rPr lang="en-US" altLang="zh-TW" sz="2800">
                <a:solidFill>
                  <a:srgbClr val="CC3300"/>
                </a:solidFill>
              </a:rPr>
              <a:t>length of a path</a:t>
            </a:r>
            <a:r>
              <a:rPr lang="en-US" altLang="zh-TW" sz="2800"/>
              <a:t> is the number of edges on it</a:t>
            </a:r>
          </a:p>
        </p:txBody>
      </p:sp>
      <p:sp>
        <p:nvSpPr>
          <p:cNvPr id="9221" name="Rectangle 1028"/>
          <p:cNvSpPr>
            <a:spLocks noGrp="1" noRot="1" noChangeArrowheads="1"/>
          </p:cNvSpPr>
          <p:nvPr>
            <p:ph type="title" idx="4294967295"/>
          </p:nvPr>
        </p:nvSpPr>
        <p:spPr>
          <a:solidFill>
            <a:srgbClr val="FFFF00"/>
          </a:solidFill>
          <a:ln w="57150">
            <a:solidFill>
              <a:srgbClr val="00FF00"/>
            </a:solidFill>
          </a:ln>
        </p:spPr>
        <p:txBody>
          <a:bodyPr/>
          <a:lstStyle/>
          <a:p>
            <a:pPr eaLnBrk="1" hangingPunct="1"/>
            <a:r>
              <a:rPr lang="en-US" altLang="zh-TW" smtClean="0"/>
              <a:t>Subgraph and Path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F2F86F-7963-41C8-B966-96430A358D64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8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10244" name="Group 54"/>
          <p:cNvGrpSpPr>
            <a:grpSpLocks/>
          </p:cNvGrpSpPr>
          <p:nvPr/>
        </p:nvGrpSpPr>
        <p:grpSpPr bwMode="auto">
          <a:xfrm>
            <a:off x="2651125" y="609600"/>
            <a:ext cx="6286500" cy="1981200"/>
            <a:chOff x="828" y="564"/>
            <a:chExt cx="3960" cy="1248"/>
          </a:xfrm>
        </p:grpSpPr>
        <p:sp>
          <p:nvSpPr>
            <p:cNvPr id="10284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0</a:t>
              </a:r>
            </a:p>
          </p:txBody>
        </p:sp>
        <p:grpSp>
          <p:nvGrpSpPr>
            <p:cNvPr id="10285" name="Group 10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10298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0299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0300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0301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02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0286" name="Oval 12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0287" name="Oval 13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0288" name="Oval 14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0289" name="Line 15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0" name="Line 16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1" name="Oval 18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10292" name="Oval 19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0293" name="Oval 20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0294" name="Oval 23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0295" name="Line 24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6" name="Line 25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7" name="Line 26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45" name="Text Box 28"/>
          <p:cNvSpPr txBox="1">
            <a:spLocks noChangeArrowheads="1"/>
          </p:cNvSpPr>
          <p:nvPr/>
        </p:nvSpPr>
        <p:spPr bwMode="auto">
          <a:xfrm>
            <a:off x="2551113" y="2479675"/>
            <a:ext cx="599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 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(i)                    (ii)                       (iii)                           (iv)</a:t>
            </a:r>
          </a:p>
          <a:p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                      (a) Some of the subgraph of G</a:t>
            </a:r>
            <a:r>
              <a:rPr kumimoji="1" lang="en-US" altLang="zh-TW" sz="2000" baseline="-25000"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  </a:t>
            </a:r>
          </a:p>
        </p:txBody>
      </p:sp>
      <p:grpSp>
        <p:nvGrpSpPr>
          <p:cNvPr id="10246" name="Group 52"/>
          <p:cNvGrpSpPr>
            <a:grpSpLocks/>
          </p:cNvGrpSpPr>
          <p:nvPr/>
        </p:nvGrpSpPr>
        <p:grpSpPr bwMode="auto">
          <a:xfrm>
            <a:off x="2822575" y="3238500"/>
            <a:ext cx="5981700" cy="2247900"/>
            <a:chOff x="924" y="2400"/>
            <a:chExt cx="3768" cy="1416"/>
          </a:xfrm>
        </p:grpSpPr>
        <p:sp>
          <p:nvSpPr>
            <p:cNvPr id="10267" name="Oval 29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0</a:t>
              </a:r>
            </a:p>
          </p:txBody>
        </p:sp>
        <p:grpSp>
          <p:nvGrpSpPr>
            <p:cNvPr id="10268" name="Group 40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10282" name="Oval 30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0283" name="Oval 31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0269" name="Group 35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10279" name="Oval 32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0280" name="Oval 33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0281" name="Oval 34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0270" name="Group 36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10276" name="Oval 37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0277" name="Oval 38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0278" name="Oval 39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TW" sz="2400" b="1">
                    <a:latin typeface="Times New Roman" pitchFamily="18" charset="0"/>
                    <a:ea typeface="新細明體" pitchFamily="18" charset="-120"/>
                  </a:rPr>
                  <a:t>2</a:t>
                </a:r>
              </a:p>
            </p:txBody>
          </p:sp>
        </p:grpSp>
        <p:sp>
          <p:nvSpPr>
            <p:cNvPr id="10271" name="Line 44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2" name="Line 4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3" name="Line 4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4" name="Freeform 50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>
                <a:gd name="T0" fmla="*/ 273 w 124"/>
                <a:gd name="T1" fmla="*/ 0 h 432"/>
                <a:gd name="T2" fmla="*/ 62 w 124"/>
                <a:gd name="T3" fmla="*/ 83 h 432"/>
                <a:gd name="T4" fmla="*/ 36 w 124"/>
                <a:gd name="T5" fmla="*/ 200 h 432"/>
                <a:gd name="T6" fmla="*/ 273 w 124"/>
                <a:gd name="T7" fmla="*/ 30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432"/>
                <a:gd name="T14" fmla="*/ 124 w 12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5" name="Freeform 51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>
                <a:gd name="T0" fmla="*/ 273 w 124"/>
                <a:gd name="T1" fmla="*/ 0 h 432"/>
                <a:gd name="T2" fmla="*/ 62 w 124"/>
                <a:gd name="T3" fmla="*/ 83 h 432"/>
                <a:gd name="T4" fmla="*/ 36 w 124"/>
                <a:gd name="T5" fmla="*/ 200 h 432"/>
                <a:gd name="T6" fmla="*/ 273 w 124"/>
                <a:gd name="T7" fmla="*/ 30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432"/>
                <a:gd name="T14" fmla="*/ 124 w 12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2797175" y="5478463"/>
            <a:ext cx="591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(i)                    (ii)                       (iii)                           (iv)</a:t>
            </a:r>
          </a:p>
          <a:p>
            <a:pPr algn="ctr"/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                      (b) Some of the subgraph of G</a:t>
            </a:r>
            <a:r>
              <a:rPr kumimoji="1" lang="en-US" altLang="zh-TW" sz="2000" baseline="-25000">
                <a:latin typeface="Times New Roman" pitchFamily="18" charset="0"/>
                <a:ea typeface="新細明體" pitchFamily="18" charset="-120"/>
              </a:rPr>
              <a:t>3</a:t>
            </a:r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   </a:t>
            </a:r>
          </a:p>
        </p:txBody>
      </p:sp>
      <p:sp>
        <p:nvSpPr>
          <p:cNvPr id="10248" name="Oval 57"/>
          <p:cNvSpPr>
            <a:spLocks noChangeArrowheads="1"/>
          </p:cNvSpPr>
          <p:nvPr/>
        </p:nvSpPr>
        <p:spPr bwMode="auto">
          <a:xfrm>
            <a:off x="1427163" y="501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0249" name="Oval 58"/>
          <p:cNvSpPr>
            <a:spLocks noChangeArrowheads="1"/>
          </p:cNvSpPr>
          <p:nvPr/>
        </p:nvSpPr>
        <p:spPr bwMode="auto">
          <a:xfrm>
            <a:off x="7413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0250" name="Oval 59"/>
          <p:cNvSpPr>
            <a:spLocks noChangeArrowheads="1"/>
          </p:cNvSpPr>
          <p:nvPr/>
        </p:nvSpPr>
        <p:spPr bwMode="auto">
          <a:xfrm>
            <a:off x="21129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0251" name="Oval 60"/>
          <p:cNvSpPr>
            <a:spLocks noChangeArrowheads="1"/>
          </p:cNvSpPr>
          <p:nvPr/>
        </p:nvSpPr>
        <p:spPr bwMode="auto">
          <a:xfrm>
            <a:off x="1427163" y="1873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0252" name="Line 61"/>
          <p:cNvSpPr>
            <a:spLocks noChangeShapeType="1"/>
          </p:cNvSpPr>
          <p:nvPr/>
        </p:nvSpPr>
        <p:spPr bwMode="auto">
          <a:xfrm>
            <a:off x="1649413" y="95250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Line 62"/>
          <p:cNvSpPr>
            <a:spLocks noChangeShapeType="1"/>
          </p:cNvSpPr>
          <p:nvPr/>
        </p:nvSpPr>
        <p:spPr bwMode="auto">
          <a:xfrm>
            <a:off x="1192213" y="14859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Line 63"/>
          <p:cNvSpPr>
            <a:spLocks noChangeShapeType="1"/>
          </p:cNvSpPr>
          <p:nvPr/>
        </p:nvSpPr>
        <p:spPr bwMode="auto">
          <a:xfrm flipH="1">
            <a:off x="1081088" y="87630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5" name="Line 64"/>
          <p:cNvSpPr>
            <a:spLocks noChangeShapeType="1"/>
          </p:cNvSpPr>
          <p:nvPr/>
        </p:nvSpPr>
        <p:spPr bwMode="auto">
          <a:xfrm>
            <a:off x="1801813" y="87630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Line 65"/>
          <p:cNvSpPr>
            <a:spLocks noChangeShapeType="1"/>
          </p:cNvSpPr>
          <p:nvPr/>
        </p:nvSpPr>
        <p:spPr bwMode="auto">
          <a:xfrm>
            <a:off x="1066800" y="169227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Line 66"/>
          <p:cNvSpPr>
            <a:spLocks noChangeShapeType="1"/>
          </p:cNvSpPr>
          <p:nvPr/>
        </p:nvSpPr>
        <p:spPr bwMode="auto">
          <a:xfrm flipH="1">
            <a:off x="1855788" y="166528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Rectangle 67"/>
          <p:cNvSpPr>
            <a:spLocks noChangeArrowheads="1"/>
          </p:cNvSpPr>
          <p:nvPr/>
        </p:nvSpPr>
        <p:spPr bwMode="auto">
          <a:xfrm>
            <a:off x="1354138" y="2517775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0259" name="Oval 68"/>
          <p:cNvSpPr>
            <a:spLocks noChangeArrowheads="1"/>
          </p:cNvSpPr>
          <p:nvPr/>
        </p:nvSpPr>
        <p:spPr bwMode="auto">
          <a:xfrm>
            <a:off x="1419225" y="34877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0260" name="Oval 69"/>
          <p:cNvSpPr>
            <a:spLocks noChangeArrowheads="1"/>
          </p:cNvSpPr>
          <p:nvPr/>
        </p:nvSpPr>
        <p:spPr bwMode="auto">
          <a:xfrm>
            <a:off x="1417638" y="4591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0261" name="Oval 70"/>
          <p:cNvSpPr>
            <a:spLocks noChangeArrowheads="1"/>
          </p:cNvSpPr>
          <p:nvPr/>
        </p:nvSpPr>
        <p:spPr bwMode="auto">
          <a:xfrm>
            <a:off x="1433513" y="5610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0262" name="Line 71"/>
          <p:cNvSpPr>
            <a:spLocks noChangeShapeType="1"/>
          </p:cNvSpPr>
          <p:nvPr/>
        </p:nvSpPr>
        <p:spPr bwMode="auto">
          <a:xfrm>
            <a:off x="1655763" y="5046663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63" name="Line 72"/>
          <p:cNvSpPr>
            <a:spLocks noChangeShapeType="1"/>
          </p:cNvSpPr>
          <p:nvPr/>
        </p:nvSpPr>
        <p:spPr bwMode="auto">
          <a:xfrm flipV="1">
            <a:off x="1833563" y="3876675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64" name="Line 73"/>
          <p:cNvSpPr>
            <a:spLocks noChangeShapeType="1"/>
          </p:cNvSpPr>
          <p:nvPr/>
        </p:nvSpPr>
        <p:spPr bwMode="auto">
          <a:xfrm>
            <a:off x="1465263" y="3903663"/>
            <a:ext cx="0" cy="735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65" name="Rectangle 74"/>
          <p:cNvSpPr>
            <a:spLocks noChangeArrowheads="1"/>
          </p:cNvSpPr>
          <p:nvPr/>
        </p:nvSpPr>
        <p:spPr bwMode="auto">
          <a:xfrm>
            <a:off x="1330325" y="632936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G</a:t>
            </a:r>
            <a:r>
              <a:rPr kumimoji="1" lang="en-US" altLang="zh-TW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0266" name="Rectangle 75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2475" y="114300"/>
            <a:ext cx="7772400" cy="3460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z="1600" b="1" smtClean="0">
                <a:solidFill>
                  <a:schemeClr val="tx1"/>
                </a:solidFill>
              </a:rPr>
              <a:t>Figure 6.4:</a:t>
            </a:r>
            <a:r>
              <a:rPr lang="en-US" altLang="zh-TW" sz="1600" smtClean="0">
                <a:solidFill>
                  <a:schemeClr val="tx1"/>
                </a:solidFill>
              </a:rPr>
              <a:t> subgraphs of G</a:t>
            </a:r>
            <a:r>
              <a:rPr lang="en-US" altLang="zh-TW" sz="1600" baseline="-25000" smtClean="0">
                <a:solidFill>
                  <a:schemeClr val="tx1"/>
                </a:solidFill>
              </a:rPr>
              <a:t>1 </a:t>
            </a:r>
            <a:r>
              <a:rPr lang="en-US" altLang="zh-TW" sz="1600" smtClean="0">
                <a:solidFill>
                  <a:schemeClr val="tx1"/>
                </a:solidFill>
              </a:rPr>
              <a:t>and G</a:t>
            </a:r>
            <a:r>
              <a:rPr lang="en-US" altLang="zh-TW" sz="1600" baseline="-25000" smtClean="0">
                <a:solidFill>
                  <a:schemeClr val="tx1"/>
                </a:solidFill>
              </a:rPr>
              <a:t>3  </a:t>
            </a:r>
            <a:r>
              <a:rPr lang="en-US" altLang="zh-TW" sz="1600" smtClean="0">
                <a:solidFill>
                  <a:schemeClr val="tx1"/>
                </a:solidFill>
              </a:rPr>
              <a:t>(p.261)</a:t>
            </a:r>
            <a:r>
              <a:rPr lang="en-US" altLang="zh-TW" sz="1600" b="1" smtClean="0">
                <a:solidFill>
                  <a:schemeClr val="tx1"/>
                </a:solidFill>
              </a:rPr>
              <a:t/>
            </a:r>
            <a:br>
              <a:rPr lang="en-US" altLang="zh-TW" sz="1600" b="1" smtClean="0">
                <a:solidFill>
                  <a:schemeClr val="tx1"/>
                </a:solidFill>
              </a:rPr>
            </a:br>
            <a:endParaRPr lang="en-US" altLang="zh-TW" sz="16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SimSun" pitchFamily="2" charset="-122"/>
              </a:rPr>
              <a:t>CHAPTER 6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4C96F-3ABB-4CB2-9DF5-20725263A2C8}" type="slidenum">
              <a:rPr lang="zh-CN" altLang="en-US" smtClean="0">
                <a:latin typeface="Arial" pitchFamily="34" charset="0"/>
                <a:ea typeface="SimSun" pitchFamily="2" charset="-122"/>
              </a:rPr>
              <a:pPr/>
              <a:t>9</a:t>
            </a:fld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" y="1681163"/>
            <a:ext cx="8991600" cy="4114800"/>
          </a:xfrm>
          <a:prstGeom prst="rect">
            <a:avLst/>
          </a:prstGeom>
          <a:solidFill>
            <a:srgbClr val="CCFFCC"/>
          </a:solidFill>
          <a:ln w="5715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rgbClr val="CC3300"/>
                </a:solidFill>
              </a:rPr>
              <a:t>simple path</a:t>
            </a:r>
            <a:r>
              <a:rPr lang="en-US" altLang="zh-TW" sz="2800"/>
              <a:t> is a path in which all vertices, </a:t>
            </a:r>
            <a:br>
              <a:rPr lang="en-US" altLang="zh-TW" sz="2800"/>
            </a:br>
            <a:r>
              <a:rPr lang="en-US" altLang="zh-TW" sz="2800"/>
              <a:t>except possibly the first and the last, are distinct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rgbClr val="CC3300"/>
                </a:solidFill>
              </a:rPr>
              <a:t>cycle</a:t>
            </a:r>
            <a:r>
              <a:rPr lang="en-US" altLang="zh-TW" sz="2800"/>
              <a:t> is a simple path in which the first and </a:t>
            </a:r>
            <a:br>
              <a:rPr lang="en-US" altLang="zh-TW" sz="2800"/>
            </a:br>
            <a:r>
              <a:rPr lang="en-US" altLang="zh-TW" sz="2800"/>
              <a:t>the last vertices are the same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In an undirected graph G, two </a:t>
            </a:r>
            <a:r>
              <a:rPr lang="en-US" altLang="zh-TW" sz="2800">
                <a:solidFill>
                  <a:schemeClr val="accent2"/>
                </a:solidFill>
              </a:rPr>
              <a:t>vertices</a:t>
            </a:r>
            <a:r>
              <a:rPr lang="en-US" altLang="zh-TW" sz="2800"/>
              <a:t>, v0 and v1, are </a:t>
            </a:r>
            <a:r>
              <a:rPr lang="en-US" altLang="zh-TW" sz="2800">
                <a:solidFill>
                  <a:srgbClr val="CC3300"/>
                </a:solidFill>
              </a:rPr>
              <a:t>connected</a:t>
            </a:r>
            <a:r>
              <a:rPr lang="en-US" altLang="zh-TW" sz="2800"/>
              <a:t> if there is a path in G from v0 to v1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TW" sz="2800"/>
              <a:t>An undirected </a:t>
            </a:r>
            <a:r>
              <a:rPr lang="en-US" altLang="zh-TW" sz="2800">
                <a:solidFill>
                  <a:schemeClr val="accent2"/>
                </a:solidFill>
              </a:rPr>
              <a:t>graph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CC3300"/>
                </a:solidFill>
              </a:rPr>
              <a:t>connected</a:t>
            </a:r>
            <a:r>
              <a:rPr lang="en-US" altLang="zh-TW" sz="2800"/>
              <a:t> if, for every </a:t>
            </a:r>
            <a:br>
              <a:rPr lang="en-US" altLang="zh-TW" sz="2800"/>
            </a:br>
            <a:r>
              <a:rPr lang="en-US" altLang="zh-TW" sz="2800"/>
              <a:t>pair of distinct vertices vi, vj, there is a path </a:t>
            </a:r>
            <a:br>
              <a:rPr lang="en-US" altLang="zh-TW" sz="2800"/>
            </a:br>
            <a:r>
              <a:rPr lang="en-US" altLang="zh-TW" sz="2800"/>
              <a:t>from vi to vj</a:t>
            </a:r>
          </a:p>
        </p:txBody>
      </p:sp>
      <p:sp>
        <p:nvSpPr>
          <p:cNvPr id="11269" name="Rectangle 4"/>
          <p:cNvSpPr>
            <a:spLocks noGrp="1" noRot="1" noChangeArrowheads="1"/>
          </p:cNvSpPr>
          <p:nvPr>
            <p:ph type="title" idx="4294967295"/>
          </p:nvPr>
        </p:nvSpPr>
        <p:spPr>
          <a:solidFill>
            <a:srgbClr val="FFFF00"/>
          </a:solidFill>
          <a:ln w="57150" cap="flat" algn="ctr">
            <a:solidFill>
              <a:srgbClr val="00FF00"/>
            </a:solidFill>
          </a:ln>
        </p:spPr>
        <p:txBody>
          <a:bodyPr/>
          <a:lstStyle/>
          <a:p>
            <a:pPr eaLnBrk="1" hangingPunct="1"/>
            <a:r>
              <a:rPr lang="en-US" altLang="zh-TW" smtClean="0"/>
              <a:t>Simple Path and Style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2720</TotalTime>
  <Words>1504</Words>
  <Application>Microsoft Office PowerPoint</Application>
  <PresentationFormat>On-screen Show (4:3)</PresentationFormat>
  <Paragraphs>489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SimSun</vt:lpstr>
      <vt:lpstr>Wingdings</vt:lpstr>
      <vt:lpstr>Times New Roman</vt:lpstr>
      <vt:lpstr>新細明體</vt:lpstr>
      <vt:lpstr>Symbol</vt:lpstr>
      <vt:lpstr>Courier New</vt:lpstr>
      <vt:lpstr>Monotype Sorts</vt:lpstr>
      <vt:lpstr>標楷體</vt:lpstr>
      <vt:lpstr>万里长城</vt:lpstr>
      <vt:lpstr>方程式</vt:lpstr>
      <vt:lpstr>Microsoft 方程式編輯器 2.1</vt:lpstr>
      <vt:lpstr> CHAPTER 6             GRAPHS                </vt:lpstr>
      <vt:lpstr>Slide 2</vt:lpstr>
      <vt:lpstr>Slide 3</vt:lpstr>
      <vt:lpstr>Slide 4</vt:lpstr>
      <vt:lpstr>Slide 5</vt:lpstr>
      <vt:lpstr>Figure 6.3</vt:lpstr>
      <vt:lpstr>Subgraph and Path</vt:lpstr>
      <vt:lpstr>Figure 6.4: subgraphs of G1 and G3  (p.261) </vt:lpstr>
      <vt:lpstr>Simple Path and Style</vt:lpstr>
      <vt:lpstr>Slide 10</vt:lpstr>
      <vt:lpstr>Connected Component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Adjacency Lists vs. Matrix</vt:lpstr>
      <vt:lpstr>Interesting Operations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nlg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           GRAPHS</dc:title>
  <dc:creator>nlgpc5</dc:creator>
  <cp:lastModifiedBy>hp</cp:lastModifiedBy>
  <cp:revision>220</cp:revision>
  <cp:lastPrinted>1999-04-12T07:58:38Z</cp:lastPrinted>
  <dcterms:created xsi:type="dcterms:W3CDTF">1998-08-01T03:12:56Z</dcterms:created>
  <dcterms:modified xsi:type="dcterms:W3CDTF">2015-10-16T05:56:12Z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\\PCLABNT\users\get\Personal</vt:lpwstr>
  </property>
  <property fmtid="{D5CDD505-2E9C-101B-9397-08002B2CF9AE}" pid="22" name="EncodingType">
    <vt:i4>5</vt:i4>
  </property>
</Properties>
</file>