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" r:id="rId2"/>
    <p:sldId id="331" r:id="rId3"/>
    <p:sldId id="317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11A011"/>
    <a:srgbClr val="11A015"/>
    <a:srgbClr val="339933"/>
    <a:srgbClr val="33CC33"/>
    <a:srgbClr val="00CC66"/>
    <a:srgbClr val="00C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146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-1806" y="26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719A-B5A3-4BA4-A2F9-2F7F6BB330E9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E58E9-FD86-4069-9486-4A8FAF92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8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Course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6FEF-9D69-498B-ACBB-6A76823C955D}" type="datetimeFigureOut">
              <a:rPr lang="en-US" smtClean="0"/>
              <a:pPr/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B3B69-7968-40F8-B510-6655C16F6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5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3B69-7968-40F8-B510-6655C16F674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ED0F-A27F-4E84-9414-1E509BE786E9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D685-D5DC-405D-9E2C-BF43DF20F8C1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5066-5E90-4D42-965F-4F7C4A55A541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Arial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1143000" indent="-228600">
              <a:buClr>
                <a:schemeClr val="accent6">
                  <a:lumMod val="75000"/>
                </a:schemeClr>
              </a:buClr>
              <a:buSzPct val="80000"/>
              <a:buFont typeface="Wingdings" pitchFamily="2" charset="2"/>
              <a:buChar char="Ø"/>
              <a:defRPr sz="20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1800"/>
            </a:lvl4pPr>
            <a:lvl5pPr>
              <a:defRPr sz="1800">
                <a:solidFill>
                  <a:schemeClr val="accent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3A1620D8-ED98-445E-8D19-357ECF2EF98B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8738" lvl="1">
              <a:defRPr/>
            </a:pP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D6F6-7912-4A08-9D60-03E39C0FAD5D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01A6-B000-4455-8F2B-C1500099EC79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4329-90A8-4FA7-AAE6-B732D88679E9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D879-8523-4F49-981C-D952A6500DEE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C641-B829-44BE-97C8-B7B9E0A9E7B1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E88E-F181-4EBA-A17A-171B4E7B83F9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7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75-B91F-4289-B0B3-8EA08A705FF6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ACD5F-8277-4F2C-8BAB-8F57F79BFAFD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977E-EAC6-4CBE-AE0E-153E042775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SUC%20CSE_1001_syllabu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PSUC-Course%20Plan%20JAN%202015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url.txt" TargetMode="External"/><Relationship Id="rId2" Type="http://schemas.openxmlformats.org/officeDocument/2006/relationships/hyperlink" Target="PSUC-Course%20Plan%20JAN%20201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ownloads\COMP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862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800" y="5638800"/>
            <a:ext cx="5689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cap="small" dirty="0" smtClean="0">
                <a:solidFill>
                  <a:srgbClr val="C00000"/>
                </a:solidFill>
                <a:latin typeface="Arial Rounded MT Bold" pitchFamily="34" charset="0"/>
              </a:rPr>
              <a:t>Introduction to the course</a:t>
            </a:r>
            <a:endParaRPr lang="en-US" sz="3200" b="1" cap="small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84162"/>
            <a:ext cx="3477342" cy="3477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8413" y="3641057"/>
            <a:ext cx="3429000" cy="147002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Using </a:t>
            </a:r>
            <a:b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COMPUTERS </a:t>
            </a:r>
            <a:br>
              <a:rPr lang="en-US" sz="4400" i="0" dirty="0" smtClean="0">
                <a:solidFill>
                  <a:srgbClr val="11A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400" i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(CSE-1002)</a:t>
            </a:r>
            <a:endParaRPr lang="en-US" sz="4400" i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7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Best Practices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Appeal to move to higher cognitive levels</a:t>
            </a:r>
          </a:p>
          <a:p>
            <a:endParaRPr lang="en-US" dirty="0" smtClean="0"/>
          </a:p>
          <a:p>
            <a:r>
              <a:rPr lang="en-US" dirty="0" smtClean="0"/>
              <a:t>Making reference to text books</a:t>
            </a:r>
          </a:p>
          <a:p>
            <a:endParaRPr lang="en-US" dirty="0" smtClean="0"/>
          </a:p>
          <a:p>
            <a:r>
              <a:rPr lang="en-US" dirty="0" smtClean="0"/>
              <a:t>Preparing own notes</a:t>
            </a:r>
          </a:p>
          <a:p>
            <a:endParaRPr lang="en-US" dirty="0" smtClean="0"/>
          </a:p>
          <a:p>
            <a:r>
              <a:rPr lang="en-US" dirty="0" smtClean="0"/>
              <a:t>Punctuality, Attendance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C0B0-9FF6-40AB-91DF-2906B784EB08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67600" cy="22098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000" b="1" spc="600" dirty="0" smtClean="0">
                <a:solidFill>
                  <a:srgbClr val="000099"/>
                </a:solidFill>
                <a:latin typeface="Gigi" panose="04040504061007020D02" pitchFamily="82" charset="0"/>
              </a:rPr>
              <a:t>Wish you an enjoyable </a:t>
            </a:r>
          </a:p>
          <a:p>
            <a:pPr algn="ctr">
              <a:buNone/>
            </a:pPr>
            <a:r>
              <a:rPr lang="en-US" sz="6000" b="1" spc="600" dirty="0" smtClean="0">
                <a:solidFill>
                  <a:srgbClr val="000099"/>
                </a:solidFill>
                <a:latin typeface="Gigi" panose="04040504061007020D02" pitchFamily="82" charset="0"/>
              </a:rPr>
              <a:t>and successful learning!</a:t>
            </a:r>
            <a:endParaRPr lang="en-US" sz="6000" b="1" spc="600" dirty="0">
              <a:solidFill>
                <a:srgbClr val="000099"/>
              </a:solidFill>
              <a:latin typeface="Gigi" panose="04040504061007020D02" pitchFamily="8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533400"/>
            <a:ext cx="6324600" cy="56388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US" i="0" dirty="0" smtClean="0"/>
              <a:t>Opening remarks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1"/>
            <a:ext cx="7239000" cy="4267200"/>
          </a:xfrm>
        </p:spPr>
        <p:txBody>
          <a:bodyPr/>
          <a:lstStyle/>
          <a:p>
            <a:r>
              <a:rPr lang="en-US" dirty="0" smtClean="0"/>
              <a:t>Greetings</a:t>
            </a:r>
          </a:p>
          <a:p>
            <a:endParaRPr lang="en-US" dirty="0"/>
          </a:p>
          <a:p>
            <a:r>
              <a:rPr lang="en-US" dirty="0" smtClean="0"/>
              <a:t>Importance of the course</a:t>
            </a:r>
          </a:p>
          <a:p>
            <a:endParaRPr lang="en-US" dirty="0" smtClean="0"/>
          </a:p>
          <a:p>
            <a:r>
              <a:rPr lang="en-US" dirty="0" smtClean="0"/>
              <a:t>Connection between the course and real world 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E3A2-71BB-4FF6-BD04-E0FFCEA23054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9200" y="393204"/>
            <a:ext cx="7924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CSE-1001/1002- </a:t>
            </a:r>
            <a:r>
              <a:rPr lang="en-US" sz="2800" b="1" cap="all" dirty="0" smtClean="0">
                <a:latin typeface="Arial" pitchFamily="34" charset="0"/>
                <a:cs typeface="Arial" pitchFamily="34" charset="0"/>
              </a:rPr>
              <a:t>Problem Solving </a:t>
            </a:r>
            <a:br>
              <a:rPr lang="en-US" sz="2800" b="1" cap="all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cap="all" dirty="0" smtClean="0">
                <a:latin typeface="Arial" pitchFamily="34" charset="0"/>
                <a:cs typeface="Arial" pitchFamily="34" charset="0"/>
              </a:rPr>
              <a:t>Using Computers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(PSUC)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r>
              <a:rPr lang="en-US" sz="2800" b="1" u="sng" dirty="0" smtClean="0">
                <a:latin typeface="Arial" pitchFamily="34" charset="0"/>
                <a:cs typeface="Arial" pitchFamily="34" charset="0"/>
                <a:hlinkClick r:id="rId3" action="ppaction://hlinkfile"/>
              </a:rPr>
              <a:t>Course modules</a:t>
            </a: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buClr>
                <a:srgbClr val="993300"/>
              </a:buClr>
            </a:pPr>
            <a:endParaRPr lang="en-US" sz="2800" b="1" u="sng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Introduction to Computer Hardware and System Software Concepts (1 Hr)</a:t>
            </a:r>
            <a:endParaRPr lang="en-U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Problem solving Techniques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(3 Hrs)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Introduction to Basics of Programming (3 Hrs)</a:t>
            </a:r>
            <a:endParaRPr lang="en-U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Operators and Expressions (4 Hrs)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Control Structures </a:t>
            </a: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(4 Hrs)</a:t>
            </a:r>
            <a:endParaRPr lang="en-U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Arrays &amp; Strings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(6 Hrs)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Structured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Programming – Functions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(6 Hrs)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Structures and </a:t>
            </a: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Pointers (4 Hrs)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Introduction To Object Oriented Programming (3 hrs) </a:t>
            </a:r>
          </a:p>
          <a:p>
            <a:pPr marL="457200" lvl="0" indent="-457200">
              <a:buFont typeface="Wingdings" pitchFamily="2" charset="2"/>
              <a:buChar char="ü"/>
            </a:pP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Cyber Security(2 </a:t>
            </a:r>
            <a:r>
              <a:rPr lang="en-US" sz="22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hrs</a:t>
            </a:r>
            <a:r>
              <a:rPr lang="en-US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2F1B-9978-4DEE-879A-9B5C50FC2C53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706469"/>
            <a:ext cx="1219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8738" lvl="1">
              <a:defRPr/>
            </a:pPr>
            <a:endParaRPr lang="en-US" sz="1100" b="1" i="1" dirty="0">
              <a:solidFill>
                <a:schemeClr val="bg1"/>
              </a:solidFill>
            </a:endParaRPr>
          </a:p>
          <a:p>
            <a:pPr marL="58738" lvl="1">
              <a:defRPr/>
            </a:pPr>
            <a:r>
              <a:rPr lang="en-US" sz="1400" b="1" i="1" dirty="0" smtClean="0">
                <a:hlinkClick r:id="rId4" action="ppaction://hlinkfile"/>
              </a:rPr>
              <a:t>Course Plan</a:t>
            </a:r>
            <a:endParaRPr lang="en-US" sz="1400" b="1" i="1" dirty="0"/>
          </a:p>
          <a:p>
            <a:pPr marL="58738" lvl="1">
              <a:defRPr/>
            </a:pPr>
            <a:endParaRPr lang="en-US" sz="1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8229600" cy="1143000"/>
          </a:xfrm>
        </p:spPr>
        <p:txBody>
          <a:bodyPr/>
          <a:lstStyle/>
          <a:p>
            <a:r>
              <a:rPr lang="en-US" i="0" dirty="0" smtClean="0"/>
              <a:t>Course Facilitation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ea typeface="Tahoma" pitchFamily="34" charset="0"/>
              </a:rPr>
              <a:t>Teaching Methodology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Power point presentation and Blackboard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hlinkClick r:id="rId2" action="ppaction://hlinkfile"/>
              </a:rPr>
              <a:t>Course Plan</a:t>
            </a:r>
            <a:endParaRPr lang="en-US" sz="2400" dirty="0" smtClean="0">
              <a:solidFill>
                <a:schemeClr val="tx1"/>
              </a:solidFill>
              <a:ea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ea typeface="Tahoma" pitchFamily="34" charset="0"/>
                <a:hlinkClick r:id="rId3" action="ppaction://hlinkfile"/>
              </a:rPr>
              <a:t>Study Material </a:t>
            </a:r>
            <a:r>
              <a:rPr lang="en-US" sz="2400" dirty="0" smtClean="0">
                <a:ea typeface="Tahoma" pitchFamily="34" charset="0"/>
              </a:rPr>
              <a:t>and other Resources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ea typeface="Tahoma" pitchFamily="34" charset="0"/>
              </a:rPr>
              <a:t>Faculty team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Course coordinator </a:t>
            </a:r>
          </a:p>
          <a:p>
            <a:pPr lvl="2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RAJESH GOPAKUMAR</a:t>
            </a:r>
          </a:p>
          <a:p>
            <a:pPr lvl="2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Dept. of CSE, MIT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Manipal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Faculty member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0" y="586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989A-A8D5-480E-AAA7-3444D119807F}" type="datetime1">
              <a:rPr lang="en-US" smtClean="0"/>
              <a:t>3/15/2015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Faculty member Details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0" y="1600202"/>
            <a:ext cx="7162800" cy="452596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Name	  	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faculty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Designation	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Department	: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Cabin </a:t>
            </a:r>
            <a:r>
              <a:rPr lang="en-US" dirty="0" smtClean="0"/>
              <a:t>No. 		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Location		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Email-Id		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Available timing	: 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and time </a:t>
            </a:r>
            <a:endParaRPr lang="en-US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24000" y="1417638"/>
            <a:ext cx="7162800" cy="4754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A43A-AF75-4D64-99DE-8F9FC42831CB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1143000"/>
          </a:xfrm>
        </p:spPr>
        <p:txBody>
          <a:bodyPr/>
          <a:lstStyle/>
          <a:p>
            <a:r>
              <a:rPr lang="en-US" i="0" dirty="0" smtClean="0"/>
              <a:t>Assessment methodology</a:t>
            </a:r>
            <a:endParaRPr lang="en-US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85900"/>
            <a:ext cx="732751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8" name="Straight Connector 7"/>
          <p:cNvCxnSpPr/>
          <p:nvPr/>
        </p:nvCxnSpPr>
        <p:spPr>
          <a:xfrm rot="5400000">
            <a:off x="3581400" y="4953000"/>
            <a:ext cx="228600" cy="7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09C7-03B5-4E24-A5EF-AFF801F34D0F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smtClean="0"/>
              <a:t>Assessment plan (Theory)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cap="all" dirty="0" smtClean="0"/>
              <a:t> </a:t>
            </a:r>
            <a:endParaRPr lang="en-US" dirty="0" smtClean="0"/>
          </a:p>
          <a:p>
            <a:pPr lvl="0"/>
            <a:r>
              <a:rPr lang="en-US" b="1" u="sng" dirty="0" smtClean="0"/>
              <a:t>In Semester  Assessments   </a:t>
            </a:r>
            <a:r>
              <a:rPr lang="en-US" b="1" u="sng" cap="all" dirty="0" smtClean="0"/>
              <a:t>-   50 %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endParaRPr lang="en-US" dirty="0" smtClean="0"/>
          </a:p>
          <a:p>
            <a:pPr lvl="0">
              <a:buNone/>
            </a:pPr>
            <a:r>
              <a:rPr lang="en-US" dirty="0" smtClean="0">
                <a:solidFill>
                  <a:srgbClr val="0070C0"/>
                </a:solidFill>
              </a:rPr>
              <a:t>Written tests</a:t>
            </a:r>
            <a:r>
              <a:rPr lang="en-US" cap="all" dirty="0" smtClean="0"/>
              <a:t>: </a:t>
            </a:r>
            <a:r>
              <a:rPr lang="en-US" dirty="0" smtClean="0"/>
              <a:t> Two tests of 15 marks each</a:t>
            </a:r>
          </a:p>
          <a:p>
            <a:pPr lvl="0">
              <a:buNone/>
            </a:pPr>
            <a:r>
              <a:rPr lang="en-US" dirty="0" smtClean="0"/>
              <a:t>                       			(</a:t>
            </a:r>
            <a:r>
              <a:rPr lang="en-US" dirty="0" smtClean="0">
                <a:solidFill>
                  <a:srgbClr val="FF0000"/>
                </a:solidFill>
              </a:rPr>
              <a:t>Max Marks: </a:t>
            </a:r>
            <a:r>
              <a:rPr lang="en-US" dirty="0" smtClean="0">
                <a:solidFill>
                  <a:schemeClr val="tx1"/>
                </a:solidFill>
              </a:rPr>
              <a:t>30</a:t>
            </a:r>
            <a:r>
              <a:rPr lang="en-US" dirty="0" smtClean="0"/>
              <a:t>)</a:t>
            </a:r>
          </a:p>
          <a:p>
            <a:pPr lvl="0">
              <a:buNone/>
            </a:pPr>
            <a:r>
              <a:rPr lang="en-US" dirty="0" smtClean="0">
                <a:solidFill>
                  <a:srgbClr val="0070C0"/>
                </a:solidFill>
              </a:rPr>
              <a:t>Surprise quizzes/assignments</a:t>
            </a:r>
            <a:r>
              <a:rPr lang="en-US" cap="all" dirty="0" smtClean="0"/>
              <a:t>:  </a:t>
            </a:r>
            <a:r>
              <a:rPr lang="en-US" dirty="0" smtClean="0"/>
              <a:t>Five q/a of 4 marks each</a:t>
            </a:r>
          </a:p>
          <a:p>
            <a:pPr lvl="0">
              <a:buNone/>
            </a:pPr>
            <a:r>
              <a:rPr lang="en-US" dirty="0" smtClean="0"/>
              <a:t>			          		(</a:t>
            </a:r>
            <a:r>
              <a:rPr lang="en-US" dirty="0" smtClean="0">
                <a:solidFill>
                  <a:srgbClr val="FF0000"/>
                </a:solidFill>
              </a:rPr>
              <a:t>Max Marks: 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b="1" u="sng" dirty="0" smtClean="0"/>
              <a:t>End Semester Examination</a:t>
            </a:r>
            <a:r>
              <a:rPr lang="en-US" b="1" u="sng" cap="all" dirty="0" smtClean="0"/>
              <a:t>  -  50%</a:t>
            </a:r>
            <a:r>
              <a:rPr lang="en-US" b="1" cap="all" dirty="0" smtClean="0"/>
              <a:t/>
            </a:r>
            <a:br>
              <a:rPr lang="en-US" b="1" cap="all" dirty="0" smtClean="0"/>
            </a:br>
            <a:endParaRPr lang="en-US" dirty="0" smtClean="0"/>
          </a:p>
          <a:p>
            <a:pPr lvl="0">
              <a:buNone/>
            </a:pPr>
            <a:r>
              <a:rPr lang="en-US" dirty="0" smtClean="0">
                <a:solidFill>
                  <a:srgbClr val="0070C0"/>
                </a:solidFill>
              </a:rPr>
              <a:t>Written examination</a:t>
            </a:r>
            <a:r>
              <a:rPr lang="en-US" dirty="0" smtClean="0"/>
              <a:t> of </a:t>
            </a:r>
            <a:r>
              <a:rPr lang="en-US" cap="all" dirty="0" smtClean="0"/>
              <a:t>3 </a:t>
            </a:r>
            <a:r>
              <a:rPr lang="en-US" dirty="0" smtClean="0"/>
              <a:t>hours duration </a:t>
            </a:r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			    	(</a:t>
            </a:r>
            <a:r>
              <a:rPr lang="en-US" dirty="0" smtClean="0">
                <a:solidFill>
                  <a:srgbClr val="FF0000"/>
                </a:solidFill>
              </a:rPr>
              <a:t>Minimum pass mark: </a:t>
            </a:r>
            <a:r>
              <a:rPr lang="en-US" dirty="0" smtClean="0">
                <a:solidFill>
                  <a:schemeClr val="tx1"/>
                </a:solidFill>
              </a:rPr>
              <a:t>18</a:t>
            </a:r>
            <a:r>
              <a:rPr lang="en-US" dirty="0" smtClean="0"/>
              <a:t>)</a:t>
            </a:r>
          </a:p>
          <a:p>
            <a:pPr lvl="0">
              <a:buNone/>
            </a:pPr>
            <a:r>
              <a:rPr lang="en-US" dirty="0" smtClean="0"/>
              <a:t>                                          	(</a:t>
            </a:r>
            <a:r>
              <a:rPr lang="en-US" dirty="0" smtClean="0">
                <a:solidFill>
                  <a:srgbClr val="FF0000"/>
                </a:solidFill>
              </a:rPr>
              <a:t>Max. Marks: </a:t>
            </a:r>
            <a:r>
              <a:rPr lang="en-US" cap="all" dirty="0" smtClean="0">
                <a:solidFill>
                  <a:schemeClr val="tx1"/>
                </a:solidFill>
              </a:rPr>
              <a:t>50</a:t>
            </a:r>
            <a:r>
              <a:rPr lang="en-US" cap="all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1BD5-321E-44F0-A341-232C605FA268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/>
          <a:lstStyle/>
          <a:p>
            <a:r>
              <a:rPr lang="en-US" i="0" dirty="0" smtClean="0"/>
              <a:t>Assessment plan (Lab)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7848600" cy="3657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5100" b="1" dirty="0" smtClean="0"/>
              <a:t>Continuous evaluation </a:t>
            </a:r>
            <a:r>
              <a:rPr lang="en-US" sz="5100" dirty="0"/>
              <a:t> </a:t>
            </a:r>
            <a:r>
              <a:rPr lang="en-US" sz="5100" dirty="0" smtClean="0"/>
              <a:t> = </a:t>
            </a:r>
            <a:r>
              <a:rPr lang="en-US" sz="5100" b="1" dirty="0" smtClean="0">
                <a:solidFill>
                  <a:schemeClr val="tx1"/>
                </a:solidFill>
              </a:rPr>
              <a:t>60</a:t>
            </a:r>
            <a:r>
              <a:rPr lang="en-US" sz="5100" dirty="0" smtClean="0">
                <a:solidFill>
                  <a:srgbClr val="FF0000"/>
                </a:solidFill>
              </a:rPr>
              <a:t> </a:t>
            </a:r>
            <a:r>
              <a:rPr lang="en-US" sz="5100" dirty="0" smtClean="0"/>
              <a:t>marks </a:t>
            </a:r>
            <a:r>
              <a:rPr lang="en-US" sz="5100" b="1" dirty="0" smtClean="0">
                <a:solidFill>
                  <a:srgbClr val="FF0000"/>
                </a:solidFill>
              </a:rPr>
              <a:t>(A)</a:t>
            </a:r>
          </a:p>
          <a:p>
            <a:pPr algn="just">
              <a:buFontTx/>
              <a:buNone/>
            </a:pPr>
            <a:endParaRPr lang="en-US" sz="51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endParaRPr lang="en-US" sz="5100" dirty="0" smtClean="0"/>
          </a:p>
          <a:p>
            <a:pPr>
              <a:lnSpc>
                <a:spcPct val="150000"/>
              </a:lnSpc>
            </a:pPr>
            <a:r>
              <a:rPr lang="en-US" sz="5100" b="1" dirty="0" smtClean="0"/>
              <a:t>End Semester Lab Exam</a:t>
            </a:r>
            <a:r>
              <a:rPr lang="en-US" sz="5100" dirty="0" smtClean="0"/>
              <a:t>= </a:t>
            </a:r>
            <a:r>
              <a:rPr lang="en-US" sz="5100" b="1" dirty="0" smtClean="0">
                <a:solidFill>
                  <a:schemeClr val="tx1"/>
                </a:solidFill>
              </a:rPr>
              <a:t>40</a:t>
            </a:r>
            <a:r>
              <a:rPr lang="en-US" sz="5100" dirty="0" smtClean="0"/>
              <a:t> marks </a:t>
            </a:r>
            <a:r>
              <a:rPr lang="en-US" sz="5100" b="1" dirty="0" smtClean="0">
                <a:solidFill>
                  <a:srgbClr val="FF0000"/>
                </a:solidFill>
              </a:rPr>
              <a:t>(B)</a:t>
            </a:r>
          </a:p>
          <a:p>
            <a:pPr>
              <a:lnSpc>
                <a:spcPct val="150000"/>
              </a:lnSpc>
            </a:pPr>
            <a:endParaRPr lang="en-US" sz="51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5100" dirty="0" smtClean="0"/>
              <a:t>	</a:t>
            </a:r>
            <a:r>
              <a:rPr lang="en-US" sz="5100" b="1" dirty="0" smtClean="0"/>
              <a:t>		</a:t>
            </a:r>
            <a:r>
              <a:rPr lang="en-US" sz="5100" b="1" dirty="0"/>
              <a:t>	 </a:t>
            </a:r>
            <a:r>
              <a:rPr lang="en-US" sz="5100" b="1" dirty="0" smtClean="0"/>
              <a:t>        Total = 100 marks (</a:t>
            </a:r>
            <a:r>
              <a:rPr lang="en-US" sz="5100" b="1" dirty="0" smtClean="0">
                <a:solidFill>
                  <a:srgbClr val="FF0000"/>
                </a:solidFill>
              </a:rPr>
              <a:t>A</a:t>
            </a:r>
            <a:r>
              <a:rPr lang="en-US" sz="5100" b="1" dirty="0" smtClean="0"/>
              <a:t>+</a:t>
            </a:r>
            <a:r>
              <a:rPr lang="en-US" sz="5100" b="1" dirty="0" smtClean="0">
                <a:solidFill>
                  <a:srgbClr val="FF0000"/>
                </a:solidFill>
              </a:rPr>
              <a:t>B</a:t>
            </a:r>
            <a:r>
              <a:rPr lang="en-US" sz="5100" b="1" dirty="0" smtClean="0"/>
              <a:t>)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55C6-15F6-49E4-8EEB-1E33686A4E87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1143000"/>
          </a:xfrm>
        </p:spPr>
        <p:txBody>
          <a:bodyPr/>
          <a:lstStyle/>
          <a:p>
            <a:r>
              <a:rPr lang="en-US" i="0" dirty="0" smtClean="0"/>
              <a:t>Academic Environment &amp; Support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Infrastructural Facilities at MIT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HR and Administrative support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Ambience for Intellectual growth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International exposures 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818-3C5B-4208-B3C3-349EEB4E3D68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977E-EAC6-4CBE-AE0E-153E042775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1663</TotalTime>
  <Words>202</Words>
  <Application>Microsoft Office PowerPoint</Application>
  <PresentationFormat>On-screen Show (4:3)</PresentationFormat>
  <Paragraphs>107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Unicode MS</vt:lpstr>
      <vt:lpstr>Aharoni</vt:lpstr>
      <vt:lpstr>Arial</vt:lpstr>
      <vt:lpstr>Arial Rounded MT Bold</vt:lpstr>
      <vt:lpstr>Calibri</vt:lpstr>
      <vt:lpstr>Gigi</vt:lpstr>
      <vt:lpstr>Tahoma</vt:lpstr>
      <vt:lpstr>Times New Roman</vt:lpstr>
      <vt:lpstr>Wingdings</vt:lpstr>
      <vt:lpstr>Office Theme</vt:lpstr>
      <vt:lpstr> Using  COMPUTERS  (CSE-1002)</vt:lpstr>
      <vt:lpstr>Opening remarks</vt:lpstr>
      <vt:lpstr>PowerPoint Presentation</vt:lpstr>
      <vt:lpstr>Course Facilitation</vt:lpstr>
      <vt:lpstr>Faculty member Details</vt:lpstr>
      <vt:lpstr>Assessment methodology</vt:lpstr>
      <vt:lpstr>Assessment plan (Theory)</vt:lpstr>
      <vt:lpstr>Assessment plan (Lab)</vt:lpstr>
      <vt:lpstr>Academic Environment &amp; Support</vt:lpstr>
      <vt:lpstr>Best Practices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Rajesh G</cp:lastModifiedBy>
  <cp:revision>244</cp:revision>
  <dcterms:created xsi:type="dcterms:W3CDTF">2013-04-02T09:06:53Z</dcterms:created>
  <dcterms:modified xsi:type="dcterms:W3CDTF">2015-03-15T14:45:22Z</dcterms:modified>
</cp:coreProperties>
</file>