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308" r:id="rId2"/>
    <p:sldId id="307" r:id="rId3"/>
    <p:sldId id="305" r:id="rId4"/>
    <p:sldId id="319" r:id="rId5"/>
    <p:sldId id="265" r:id="rId6"/>
    <p:sldId id="320" r:id="rId7"/>
    <p:sldId id="309" r:id="rId8"/>
    <p:sldId id="310" r:id="rId9"/>
    <p:sldId id="311" r:id="rId10"/>
    <p:sldId id="315" r:id="rId11"/>
    <p:sldId id="31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146" autoAdjust="0"/>
  </p:normalViewPr>
  <p:slideViewPr>
    <p:cSldViewPr>
      <p:cViewPr varScale="1">
        <p:scale>
          <a:sx n="65" d="100"/>
          <a:sy n="65" d="100"/>
        </p:scale>
        <p:origin x="1536" y="72"/>
      </p:cViewPr>
      <p:guideLst>
        <p:guide orient="horz" pos="2160"/>
        <p:guide pos="2880"/>
      </p:guideLst>
    </p:cSldViewPr>
  </p:slideViewPr>
  <p:outlineViewPr>
    <p:cViewPr>
      <p:scale>
        <a:sx n="33" d="100"/>
        <a:sy n="33" d="100"/>
      </p:scale>
      <p:origin x="0" y="246"/>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1806" y="261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37D389-BB97-4556-B9FB-51A76BD6EA7E}" type="doc">
      <dgm:prSet loTypeId="urn:microsoft.com/office/officeart/2005/8/layout/hierarchy1" loCatId="hierarchy" qsTypeId="urn:microsoft.com/office/officeart/2005/8/quickstyle/simple3" qsCatId="simple" csTypeId="urn:microsoft.com/office/officeart/2005/8/colors/accent0_2" csCatId="mainScheme" phldr="1"/>
      <dgm:spPr/>
      <dgm:t>
        <a:bodyPr/>
        <a:lstStyle/>
        <a:p>
          <a:endParaRPr lang="en-US"/>
        </a:p>
      </dgm:t>
    </dgm:pt>
    <dgm:pt modelId="{A889E4D3-3C79-4A51-AA6A-046F09CC3136}">
      <dgm:prSet phldrT="[Text]"/>
      <dgm:spPr/>
      <dgm:t>
        <a:bodyPr/>
        <a:lstStyle/>
        <a:p>
          <a:r>
            <a:rPr lang="en-US" b="1" dirty="0" smtClean="0"/>
            <a:t>Software</a:t>
          </a:r>
          <a:endParaRPr lang="en-US" b="1" dirty="0"/>
        </a:p>
      </dgm:t>
    </dgm:pt>
    <dgm:pt modelId="{138A602A-8612-4687-BF2F-42D214A60143}" type="parTrans" cxnId="{F6FA584D-ABED-4198-A867-2361CF8C5FF2}">
      <dgm:prSet/>
      <dgm:spPr/>
      <dgm:t>
        <a:bodyPr/>
        <a:lstStyle/>
        <a:p>
          <a:endParaRPr lang="en-US"/>
        </a:p>
      </dgm:t>
    </dgm:pt>
    <dgm:pt modelId="{6675EFFA-E5F9-482B-974A-62815613C850}" type="sibTrans" cxnId="{F6FA584D-ABED-4198-A867-2361CF8C5FF2}">
      <dgm:prSet/>
      <dgm:spPr/>
      <dgm:t>
        <a:bodyPr/>
        <a:lstStyle/>
        <a:p>
          <a:endParaRPr lang="en-US"/>
        </a:p>
      </dgm:t>
    </dgm:pt>
    <dgm:pt modelId="{B032365C-FA71-4FD3-947C-61BE859770CC}">
      <dgm:prSet phldrT="[Text]"/>
      <dgm:spPr/>
      <dgm:t>
        <a:bodyPr/>
        <a:lstStyle/>
        <a:p>
          <a:r>
            <a:rPr lang="en-US" dirty="0" smtClean="0"/>
            <a:t>Application Software </a:t>
          </a:r>
          <a:endParaRPr lang="en-US" dirty="0"/>
        </a:p>
      </dgm:t>
    </dgm:pt>
    <dgm:pt modelId="{03291FB8-B321-4D2E-9ACD-E483D79BF5F7}" type="parTrans" cxnId="{9660E9AE-EDC0-4822-9FE7-3DC667AD788F}">
      <dgm:prSet/>
      <dgm:spPr/>
      <dgm:t>
        <a:bodyPr/>
        <a:lstStyle/>
        <a:p>
          <a:endParaRPr lang="en-US"/>
        </a:p>
      </dgm:t>
    </dgm:pt>
    <dgm:pt modelId="{20E479BD-1443-4AD1-9888-E998BEC003BE}" type="sibTrans" cxnId="{9660E9AE-EDC0-4822-9FE7-3DC667AD788F}">
      <dgm:prSet/>
      <dgm:spPr/>
      <dgm:t>
        <a:bodyPr/>
        <a:lstStyle/>
        <a:p>
          <a:endParaRPr lang="en-US"/>
        </a:p>
      </dgm:t>
    </dgm:pt>
    <dgm:pt modelId="{EC9A3FDC-4A3A-4B3C-B513-2FBE77DB4239}">
      <dgm:prSet phldrT="[Text]"/>
      <dgm:spPr/>
      <dgm:t>
        <a:bodyPr/>
        <a:lstStyle/>
        <a:p>
          <a:r>
            <a:rPr lang="en-US" dirty="0" smtClean="0"/>
            <a:t>System Software</a:t>
          </a:r>
          <a:endParaRPr lang="en-US" dirty="0"/>
        </a:p>
      </dgm:t>
    </dgm:pt>
    <dgm:pt modelId="{ABA18B04-FDF9-4175-AE91-F508EDC14183}" type="parTrans" cxnId="{FF1BD208-0849-4E92-BC89-8FD38A7DAE3D}">
      <dgm:prSet/>
      <dgm:spPr/>
      <dgm:t>
        <a:bodyPr/>
        <a:lstStyle/>
        <a:p>
          <a:endParaRPr lang="en-US"/>
        </a:p>
      </dgm:t>
    </dgm:pt>
    <dgm:pt modelId="{91C7B0B7-83E1-44F8-9A76-EE3825599287}" type="sibTrans" cxnId="{FF1BD208-0849-4E92-BC89-8FD38A7DAE3D}">
      <dgm:prSet/>
      <dgm:spPr/>
      <dgm:t>
        <a:bodyPr/>
        <a:lstStyle/>
        <a:p>
          <a:endParaRPr lang="en-US"/>
        </a:p>
      </dgm:t>
    </dgm:pt>
    <dgm:pt modelId="{71FB679A-7AF5-4204-A4E8-487C8FC488DF}" type="pres">
      <dgm:prSet presAssocID="{D937D389-BB97-4556-B9FB-51A76BD6EA7E}" presName="hierChild1" presStyleCnt="0">
        <dgm:presLayoutVars>
          <dgm:chPref val="1"/>
          <dgm:dir/>
          <dgm:animOne val="branch"/>
          <dgm:animLvl val="lvl"/>
          <dgm:resizeHandles/>
        </dgm:presLayoutVars>
      </dgm:prSet>
      <dgm:spPr/>
      <dgm:t>
        <a:bodyPr/>
        <a:lstStyle/>
        <a:p>
          <a:endParaRPr lang="en-US"/>
        </a:p>
      </dgm:t>
    </dgm:pt>
    <dgm:pt modelId="{50273204-A439-4907-ABA3-D2A0DE224AF0}" type="pres">
      <dgm:prSet presAssocID="{A889E4D3-3C79-4A51-AA6A-046F09CC3136}" presName="hierRoot1" presStyleCnt="0"/>
      <dgm:spPr/>
      <dgm:t>
        <a:bodyPr/>
        <a:lstStyle/>
        <a:p>
          <a:endParaRPr lang="en-US"/>
        </a:p>
      </dgm:t>
    </dgm:pt>
    <dgm:pt modelId="{DCE5C2A9-9E59-433E-8A01-CD1F8960B968}" type="pres">
      <dgm:prSet presAssocID="{A889E4D3-3C79-4A51-AA6A-046F09CC3136}" presName="composite" presStyleCnt="0"/>
      <dgm:spPr/>
      <dgm:t>
        <a:bodyPr/>
        <a:lstStyle/>
        <a:p>
          <a:endParaRPr lang="en-US"/>
        </a:p>
      </dgm:t>
    </dgm:pt>
    <dgm:pt modelId="{2F25E9EF-33BE-485A-8975-FAF7F4391AAD}" type="pres">
      <dgm:prSet presAssocID="{A889E4D3-3C79-4A51-AA6A-046F09CC3136}" presName="background" presStyleLbl="node0" presStyleIdx="0" presStyleCnt="1"/>
      <dgm:spPr>
        <a:ln>
          <a:solidFill>
            <a:schemeClr val="tx1"/>
          </a:solidFill>
        </a:ln>
      </dgm:spPr>
      <dgm:t>
        <a:bodyPr/>
        <a:lstStyle/>
        <a:p>
          <a:endParaRPr lang="en-US"/>
        </a:p>
      </dgm:t>
    </dgm:pt>
    <dgm:pt modelId="{C140840F-8DC4-48E2-A4DC-C24E89CCD0EF}" type="pres">
      <dgm:prSet presAssocID="{A889E4D3-3C79-4A51-AA6A-046F09CC3136}" presName="text" presStyleLbl="fgAcc0" presStyleIdx="0" presStyleCnt="1">
        <dgm:presLayoutVars>
          <dgm:chPref val="3"/>
        </dgm:presLayoutVars>
      </dgm:prSet>
      <dgm:spPr/>
      <dgm:t>
        <a:bodyPr/>
        <a:lstStyle/>
        <a:p>
          <a:endParaRPr lang="en-US"/>
        </a:p>
      </dgm:t>
    </dgm:pt>
    <dgm:pt modelId="{4D4D5A76-0EBE-4E17-9B66-18052E4FE89D}" type="pres">
      <dgm:prSet presAssocID="{A889E4D3-3C79-4A51-AA6A-046F09CC3136}" presName="hierChild2" presStyleCnt="0"/>
      <dgm:spPr/>
      <dgm:t>
        <a:bodyPr/>
        <a:lstStyle/>
        <a:p>
          <a:endParaRPr lang="en-US"/>
        </a:p>
      </dgm:t>
    </dgm:pt>
    <dgm:pt modelId="{1F5541D4-CC3E-4739-8526-4241CA5AA97D}" type="pres">
      <dgm:prSet presAssocID="{03291FB8-B321-4D2E-9ACD-E483D79BF5F7}" presName="Name10" presStyleLbl="parChTrans1D2" presStyleIdx="0" presStyleCnt="2"/>
      <dgm:spPr/>
      <dgm:t>
        <a:bodyPr/>
        <a:lstStyle/>
        <a:p>
          <a:endParaRPr lang="en-US"/>
        </a:p>
      </dgm:t>
    </dgm:pt>
    <dgm:pt modelId="{34CBD499-AF7A-45C8-8D98-E6D702F0D9E1}" type="pres">
      <dgm:prSet presAssocID="{B032365C-FA71-4FD3-947C-61BE859770CC}" presName="hierRoot2" presStyleCnt="0"/>
      <dgm:spPr/>
      <dgm:t>
        <a:bodyPr/>
        <a:lstStyle/>
        <a:p>
          <a:endParaRPr lang="en-US"/>
        </a:p>
      </dgm:t>
    </dgm:pt>
    <dgm:pt modelId="{8DC1D29C-50FE-4C14-8DE0-40B16EBF41DE}" type="pres">
      <dgm:prSet presAssocID="{B032365C-FA71-4FD3-947C-61BE859770CC}" presName="composite2" presStyleCnt="0"/>
      <dgm:spPr/>
      <dgm:t>
        <a:bodyPr/>
        <a:lstStyle/>
        <a:p>
          <a:endParaRPr lang="en-US"/>
        </a:p>
      </dgm:t>
    </dgm:pt>
    <dgm:pt modelId="{BB20E44B-7658-4589-B99D-DBDB8F97FB4F}" type="pres">
      <dgm:prSet presAssocID="{B032365C-FA71-4FD3-947C-61BE859770CC}" presName="background2" presStyleLbl="node2" presStyleIdx="0" presStyleCnt="2"/>
      <dgm:spPr>
        <a:ln>
          <a:solidFill>
            <a:schemeClr val="tx1"/>
          </a:solidFill>
        </a:ln>
      </dgm:spPr>
      <dgm:t>
        <a:bodyPr/>
        <a:lstStyle/>
        <a:p>
          <a:endParaRPr lang="en-US"/>
        </a:p>
      </dgm:t>
    </dgm:pt>
    <dgm:pt modelId="{FD8C28F8-6ED6-4B4F-9FDF-5AD63F03A51C}" type="pres">
      <dgm:prSet presAssocID="{B032365C-FA71-4FD3-947C-61BE859770CC}" presName="text2" presStyleLbl="fgAcc2" presStyleIdx="0" presStyleCnt="2" custScaleX="145365">
        <dgm:presLayoutVars>
          <dgm:chPref val="3"/>
        </dgm:presLayoutVars>
      </dgm:prSet>
      <dgm:spPr/>
      <dgm:t>
        <a:bodyPr/>
        <a:lstStyle/>
        <a:p>
          <a:endParaRPr lang="en-US"/>
        </a:p>
      </dgm:t>
    </dgm:pt>
    <dgm:pt modelId="{D2AE0DC3-BA49-4B91-A7D4-4B2A824E1BA4}" type="pres">
      <dgm:prSet presAssocID="{B032365C-FA71-4FD3-947C-61BE859770CC}" presName="hierChild3" presStyleCnt="0"/>
      <dgm:spPr/>
      <dgm:t>
        <a:bodyPr/>
        <a:lstStyle/>
        <a:p>
          <a:endParaRPr lang="en-US"/>
        </a:p>
      </dgm:t>
    </dgm:pt>
    <dgm:pt modelId="{1165742D-2DBC-474F-8740-875B86BEB5DC}" type="pres">
      <dgm:prSet presAssocID="{ABA18B04-FDF9-4175-AE91-F508EDC14183}" presName="Name10" presStyleLbl="parChTrans1D2" presStyleIdx="1" presStyleCnt="2"/>
      <dgm:spPr/>
      <dgm:t>
        <a:bodyPr/>
        <a:lstStyle/>
        <a:p>
          <a:endParaRPr lang="en-US"/>
        </a:p>
      </dgm:t>
    </dgm:pt>
    <dgm:pt modelId="{24E228DC-CA9C-4EBF-B25B-B427AC60CEEE}" type="pres">
      <dgm:prSet presAssocID="{EC9A3FDC-4A3A-4B3C-B513-2FBE77DB4239}" presName="hierRoot2" presStyleCnt="0"/>
      <dgm:spPr/>
      <dgm:t>
        <a:bodyPr/>
        <a:lstStyle/>
        <a:p>
          <a:endParaRPr lang="en-US"/>
        </a:p>
      </dgm:t>
    </dgm:pt>
    <dgm:pt modelId="{E71763CE-9B3D-4CC2-93CA-5181BF3B5073}" type="pres">
      <dgm:prSet presAssocID="{EC9A3FDC-4A3A-4B3C-B513-2FBE77DB4239}" presName="composite2" presStyleCnt="0"/>
      <dgm:spPr/>
      <dgm:t>
        <a:bodyPr/>
        <a:lstStyle/>
        <a:p>
          <a:endParaRPr lang="en-US"/>
        </a:p>
      </dgm:t>
    </dgm:pt>
    <dgm:pt modelId="{5B853BAB-70D4-40DA-B00A-3C034855CF0D}" type="pres">
      <dgm:prSet presAssocID="{EC9A3FDC-4A3A-4B3C-B513-2FBE77DB4239}" presName="background2" presStyleLbl="node2" presStyleIdx="1" presStyleCnt="2"/>
      <dgm:spPr>
        <a:ln>
          <a:solidFill>
            <a:schemeClr val="tx1"/>
          </a:solidFill>
        </a:ln>
      </dgm:spPr>
      <dgm:t>
        <a:bodyPr/>
        <a:lstStyle/>
        <a:p>
          <a:endParaRPr lang="en-US"/>
        </a:p>
      </dgm:t>
    </dgm:pt>
    <dgm:pt modelId="{6FD9C20F-1A98-4397-B974-37EE109E861F}" type="pres">
      <dgm:prSet presAssocID="{EC9A3FDC-4A3A-4B3C-B513-2FBE77DB4239}" presName="text2" presStyleLbl="fgAcc2" presStyleIdx="1" presStyleCnt="2" custScaleX="150635">
        <dgm:presLayoutVars>
          <dgm:chPref val="3"/>
        </dgm:presLayoutVars>
      </dgm:prSet>
      <dgm:spPr/>
      <dgm:t>
        <a:bodyPr/>
        <a:lstStyle/>
        <a:p>
          <a:endParaRPr lang="en-US"/>
        </a:p>
      </dgm:t>
    </dgm:pt>
    <dgm:pt modelId="{E8E5083C-3A57-4A42-B0B6-EF253C53B1A8}" type="pres">
      <dgm:prSet presAssocID="{EC9A3FDC-4A3A-4B3C-B513-2FBE77DB4239}" presName="hierChild3" presStyleCnt="0"/>
      <dgm:spPr/>
      <dgm:t>
        <a:bodyPr/>
        <a:lstStyle/>
        <a:p>
          <a:endParaRPr lang="en-US"/>
        </a:p>
      </dgm:t>
    </dgm:pt>
  </dgm:ptLst>
  <dgm:cxnLst>
    <dgm:cxn modelId="{2D272D3D-CDB2-41D5-AC3A-877E14DC27E7}" type="presOf" srcId="{ABA18B04-FDF9-4175-AE91-F508EDC14183}" destId="{1165742D-2DBC-474F-8740-875B86BEB5DC}" srcOrd="0" destOrd="0" presId="urn:microsoft.com/office/officeart/2005/8/layout/hierarchy1"/>
    <dgm:cxn modelId="{5D6294C5-3593-474B-B488-C4831317FCD1}" type="presOf" srcId="{A889E4D3-3C79-4A51-AA6A-046F09CC3136}" destId="{C140840F-8DC4-48E2-A4DC-C24E89CCD0EF}" srcOrd="0" destOrd="0" presId="urn:microsoft.com/office/officeart/2005/8/layout/hierarchy1"/>
    <dgm:cxn modelId="{9660E9AE-EDC0-4822-9FE7-3DC667AD788F}" srcId="{A889E4D3-3C79-4A51-AA6A-046F09CC3136}" destId="{B032365C-FA71-4FD3-947C-61BE859770CC}" srcOrd="0" destOrd="0" parTransId="{03291FB8-B321-4D2E-9ACD-E483D79BF5F7}" sibTransId="{20E479BD-1443-4AD1-9888-E998BEC003BE}"/>
    <dgm:cxn modelId="{FF1BD208-0849-4E92-BC89-8FD38A7DAE3D}" srcId="{A889E4D3-3C79-4A51-AA6A-046F09CC3136}" destId="{EC9A3FDC-4A3A-4B3C-B513-2FBE77DB4239}" srcOrd="1" destOrd="0" parTransId="{ABA18B04-FDF9-4175-AE91-F508EDC14183}" sibTransId="{91C7B0B7-83E1-44F8-9A76-EE3825599287}"/>
    <dgm:cxn modelId="{70E7AEE6-67AE-4188-8770-E97AC05DE83F}" type="presOf" srcId="{EC9A3FDC-4A3A-4B3C-B513-2FBE77DB4239}" destId="{6FD9C20F-1A98-4397-B974-37EE109E861F}" srcOrd="0" destOrd="0" presId="urn:microsoft.com/office/officeart/2005/8/layout/hierarchy1"/>
    <dgm:cxn modelId="{63FBD16B-CC94-4706-88D3-91807AA5B649}" type="presOf" srcId="{D937D389-BB97-4556-B9FB-51A76BD6EA7E}" destId="{71FB679A-7AF5-4204-A4E8-487C8FC488DF}" srcOrd="0" destOrd="0" presId="urn:microsoft.com/office/officeart/2005/8/layout/hierarchy1"/>
    <dgm:cxn modelId="{79956FAA-6371-44DF-B6C1-D8172296B42E}" type="presOf" srcId="{03291FB8-B321-4D2E-9ACD-E483D79BF5F7}" destId="{1F5541D4-CC3E-4739-8526-4241CA5AA97D}" srcOrd="0" destOrd="0" presId="urn:microsoft.com/office/officeart/2005/8/layout/hierarchy1"/>
    <dgm:cxn modelId="{04480B59-B7E9-4A2C-B3A8-775482763682}" type="presOf" srcId="{B032365C-FA71-4FD3-947C-61BE859770CC}" destId="{FD8C28F8-6ED6-4B4F-9FDF-5AD63F03A51C}" srcOrd="0" destOrd="0" presId="urn:microsoft.com/office/officeart/2005/8/layout/hierarchy1"/>
    <dgm:cxn modelId="{F6FA584D-ABED-4198-A867-2361CF8C5FF2}" srcId="{D937D389-BB97-4556-B9FB-51A76BD6EA7E}" destId="{A889E4D3-3C79-4A51-AA6A-046F09CC3136}" srcOrd="0" destOrd="0" parTransId="{138A602A-8612-4687-BF2F-42D214A60143}" sibTransId="{6675EFFA-E5F9-482B-974A-62815613C850}"/>
    <dgm:cxn modelId="{F6E8119F-C72F-4EDE-8894-FE21FB12CD2B}" type="presParOf" srcId="{71FB679A-7AF5-4204-A4E8-487C8FC488DF}" destId="{50273204-A439-4907-ABA3-D2A0DE224AF0}" srcOrd="0" destOrd="0" presId="urn:microsoft.com/office/officeart/2005/8/layout/hierarchy1"/>
    <dgm:cxn modelId="{ADA0781E-4E0C-4F51-8ED2-1173ABE2ABCA}" type="presParOf" srcId="{50273204-A439-4907-ABA3-D2A0DE224AF0}" destId="{DCE5C2A9-9E59-433E-8A01-CD1F8960B968}" srcOrd="0" destOrd="0" presId="urn:microsoft.com/office/officeart/2005/8/layout/hierarchy1"/>
    <dgm:cxn modelId="{10558081-A67A-4B43-A11E-29C9FD47C976}" type="presParOf" srcId="{DCE5C2A9-9E59-433E-8A01-CD1F8960B968}" destId="{2F25E9EF-33BE-485A-8975-FAF7F4391AAD}" srcOrd="0" destOrd="0" presId="urn:microsoft.com/office/officeart/2005/8/layout/hierarchy1"/>
    <dgm:cxn modelId="{DC8483B2-2A65-4293-AEB0-471BA40AC9E5}" type="presParOf" srcId="{DCE5C2A9-9E59-433E-8A01-CD1F8960B968}" destId="{C140840F-8DC4-48E2-A4DC-C24E89CCD0EF}" srcOrd="1" destOrd="0" presId="urn:microsoft.com/office/officeart/2005/8/layout/hierarchy1"/>
    <dgm:cxn modelId="{84802F22-584A-4892-8DE4-28FAC781DDFB}" type="presParOf" srcId="{50273204-A439-4907-ABA3-D2A0DE224AF0}" destId="{4D4D5A76-0EBE-4E17-9B66-18052E4FE89D}" srcOrd="1" destOrd="0" presId="urn:microsoft.com/office/officeart/2005/8/layout/hierarchy1"/>
    <dgm:cxn modelId="{73B32269-29C1-4F80-B2D2-0BBC6F376D39}" type="presParOf" srcId="{4D4D5A76-0EBE-4E17-9B66-18052E4FE89D}" destId="{1F5541D4-CC3E-4739-8526-4241CA5AA97D}" srcOrd="0" destOrd="0" presId="urn:microsoft.com/office/officeart/2005/8/layout/hierarchy1"/>
    <dgm:cxn modelId="{5496026B-1F09-4BD8-95E3-21537995081D}" type="presParOf" srcId="{4D4D5A76-0EBE-4E17-9B66-18052E4FE89D}" destId="{34CBD499-AF7A-45C8-8D98-E6D702F0D9E1}" srcOrd="1" destOrd="0" presId="urn:microsoft.com/office/officeart/2005/8/layout/hierarchy1"/>
    <dgm:cxn modelId="{7AE9046C-E667-44C3-8E69-912DE6833779}" type="presParOf" srcId="{34CBD499-AF7A-45C8-8D98-E6D702F0D9E1}" destId="{8DC1D29C-50FE-4C14-8DE0-40B16EBF41DE}" srcOrd="0" destOrd="0" presId="urn:microsoft.com/office/officeart/2005/8/layout/hierarchy1"/>
    <dgm:cxn modelId="{C41A4A5F-2CE5-4888-B983-77EB73AA2E11}" type="presParOf" srcId="{8DC1D29C-50FE-4C14-8DE0-40B16EBF41DE}" destId="{BB20E44B-7658-4589-B99D-DBDB8F97FB4F}" srcOrd="0" destOrd="0" presId="urn:microsoft.com/office/officeart/2005/8/layout/hierarchy1"/>
    <dgm:cxn modelId="{0A62E1EB-4828-4A9E-AF78-69259DC7D3C1}" type="presParOf" srcId="{8DC1D29C-50FE-4C14-8DE0-40B16EBF41DE}" destId="{FD8C28F8-6ED6-4B4F-9FDF-5AD63F03A51C}" srcOrd="1" destOrd="0" presId="urn:microsoft.com/office/officeart/2005/8/layout/hierarchy1"/>
    <dgm:cxn modelId="{0D49127E-7DEE-4EBB-BBB6-59CC880FBEF4}" type="presParOf" srcId="{34CBD499-AF7A-45C8-8D98-E6D702F0D9E1}" destId="{D2AE0DC3-BA49-4B91-A7D4-4B2A824E1BA4}" srcOrd="1" destOrd="0" presId="urn:microsoft.com/office/officeart/2005/8/layout/hierarchy1"/>
    <dgm:cxn modelId="{491439AF-C57F-4E60-B514-3D2CFAF88172}" type="presParOf" srcId="{4D4D5A76-0EBE-4E17-9B66-18052E4FE89D}" destId="{1165742D-2DBC-474F-8740-875B86BEB5DC}" srcOrd="2" destOrd="0" presId="urn:microsoft.com/office/officeart/2005/8/layout/hierarchy1"/>
    <dgm:cxn modelId="{0A85ACBE-8D8C-484E-8888-418DFFB16486}" type="presParOf" srcId="{4D4D5A76-0EBE-4E17-9B66-18052E4FE89D}" destId="{24E228DC-CA9C-4EBF-B25B-B427AC60CEEE}" srcOrd="3" destOrd="0" presId="urn:microsoft.com/office/officeart/2005/8/layout/hierarchy1"/>
    <dgm:cxn modelId="{7DB2D6E3-7935-4F29-B36F-425CA19947DE}" type="presParOf" srcId="{24E228DC-CA9C-4EBF-B25B-B427AC60CEEE}" destId="{E71763CE-9B3D-4CC2-93CA-5181BF3B5073}" srcOrd="0" destOrd="0" presId="urn:microsoft.com/office/officeart/2005/8/layout/hierarchy1"/>
    <dgm:cxn modelId="{92DDBA5C-20D1-4E56-8863-ACF56EFC84BA}" type="presParOf" srcId="{E71763CE-9B3D-4CC2-93CA-5181BF3B5073}" destId="{5B853BAB-70D4-40DA-B00A-3C034855CF0D}" srcOrd="0" destOrd="0" presId="urn:microsoft.com/office/officeart/2005/8/layout/hierarchy1"/>
    <dgm:cxn modelId="{F7EBCDC8-B3E7-4B54-996F-C2DB8C22CB8B}" type="presParOf" srcId="{E71763CE-9B3D-4CC2-93CA-5181BF3B5073}" destId="{6FD9C20F-1A98-4397-B974-37EE109E861F}" srcOrd="1" destOrd="0" presId="urn:microsoft.com/office/officeart/2005/8/layout/hierarchy1"/>
    <dgm:cxn modelId="{B8FE2712-F71A-49C1-9227-8AD38E072D94}" type="presParOf" srcId="{24E228DC-CA9C-4EBF-B25B-B427AC60CEEE}" destId="{E8E5083C-3A57-4A42-B0B6-EF253C53B1A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5742D-2DBC-474F-8740-875B86BEB5DC}">
      <dsp:nvSpPr>
        <dsp:cNvPr id="0" name=""/>
        <dsp:cNvSpPr/>
      </dsp:nvSpPr>
      <dsp:spPr>
        <a:xfrm>
          <a:off x="3644819" y="1756439"/>
          <a:ext cx="1916737" cy="665267"/>
        </a:xfrm>
        <a:custGeom>
          <a:avLst/>
          <a:gdLst/>
          <a:ahLst/>
          <a:cxnLst/>
          <a:rect l="0" t="0" r="0" b="0"/>
          <a:pathLst>
            <a:path>
              <a:moveTo>
                <a:pt x="0" y="0"/>
              </a:moveTo>
              <a:lnTo>
                <a:pt x="0" y="453360"/>
              </a:lnTo>
              <a:lnTo>
                <a:pt x="1916737" y="453360"/>
              </a:lnTo>
              <a:lnTo>
                <a:pt x="1916737" y="66526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541D4-CC3E-4739-8526-4241CA5AA97D}">
      <dsp:nvSpPr>
        <dsp:cNvPr id="0" name=""/>
        <dsp:cNvSpPr/>
      </dsp:nvSpPr>
      <dsp:spPr>
        <a:xfrm>
          <a:off x="1667807" y="1756439"/>
          <a:ext cx="1977012" cy="665267"/>
        </a:xfrm>
        <a:custGeom>
          <a:avLst/>
          <a:gdLst/>
          <a:ahLst/>
          <a:cxnLst/>
          <a:rect l="0" t="0" r="0" b="0"/>
          <a:pathLst>
            <a:path>
              <a:moveTo>
                <a:pt x="1977012" y="0"/>
              </a:moveTo>
              <a:lnTo>
                <a:pt x="1977012" y="453360"/>
              </a:lnTo>
              <a:lnTo>
                <a:pt x="0" y="453360"/>
              </a:lnTo>
              <a:lnTo>
                <a:pt x="0" y="66526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25E9EF-33BE-485A-8975-FAF7F4391AAD}">
      <dsp:nvSpPr>
        <dsp:cNvPr id="0" name=""/>
        <dsp:cNvSpPr/>
      </dsp:nvSpPr>
      <dsp:spPr>
        <a:xfrm>
          <a:off x="2501093" y="303908"/>
          <a:ext cx="2287451" cy="145253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140840F-8DC4-48E2-A4DC-C24E89CCD0EF}">
      <dsp:nvSpPr>
        <dsp:cNvPr id="0" name=""/>
        <dsp:cNvSpPr/>
      </dsp:nvSpPr>
      <dsp:spPr>
        <a:xfrm>
          <a:off x="2755255" y="545361"/>
          <a:ext cx="2287451" cy="1452531"/>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b="1" kern="1200" dirty="0" smtClean="0"/>
            <a:t>Software</a:t>
          </a:r>
          <a:endParaRPr lang="en-US" sz="3800" b="1" kern="1200" dirty="0"/>
        </a:p>
      </dsp:txBody>
      <dsp:txXfrm>
        <a:off x="2797798" y="587904"/>
        <a:ext cx="2202365" cy="1367445"/>
      </dsp:txXfrm>
    </dsp:sp>
    <dsp:sp modelId="{BB20E44B-7658-4589-B99D-DBDB8F97FB4F}">
      <dsp:nvSpPr>
        <dsp:cNvPr id="0" name=""/>
        <dsp:cNvSpPr/>
      </dsp:nvSpPr>
      <dsp:spPr>
        <a:xfrm>
          <a:off x="5230" y="2421706"/>
          <a:ext cx="3325153" cy="145253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D8C28F8-6ED6-4B4F-9FDF-5AD63F03A51C}">
      <dsp:nvSpPr>
        <dsp:cNvPr id="0" name=""/>
        <dsp:cNvSpPr/>
      </dsp:nvSpPr>
      <dsp:spPr>
        <a:xfrm>
          <a:off x="259391" y="2663160"/>
          <a:ext cx="3325153" cy="1452531"/>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Application Software </a:t>
          </a:r>
          <a:endParaRPr lang="en-US" sz="3800" kern="1200" dirty="0"/>
        </a:p>
      </dsp:txBody>
      <dsp:txXfrm>
        <a:off x="301934" y="2705703"/>
        <a:ext cx="3240067" cy="1367445"/>
      </dsp:txXfrm>
    </dsp:sp>
    <dsp:sp modelId="{5B853BAB-70D4-40DA-B00A-3C034855CF0D}">
      <dsp:nvSpPr>
        <dsp:cNvPr id="0" name=""/>
        <dsp:cNvSpPr/>
      </dsp:nvSpPr>
      <dsp:spPr>
        <a:xfrm>
          <a:off x="3838706" y="2421706"/>
          <a:ext cx="3445701" cy="145253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FD9C20F-1A98-4397-B974-37EE109E861F}">
      <dsp:nvSpPr>
        <dsp:cNvPr id="0" name=""/>
        <dsp:cNvSpPr/>
      </dsp:nvSpPr>
      <dsp:spPr>
        <a:xfrm>
          <a:off x="4092867" y="2663160"/>
          <a:ext cx="3445701" cy="1452531"/>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System Software</a:t>
          </a:r>
          <a:endParaRPr lang="en-US" sz="3800" kern="1200" dirty="0"/>
        </a:p>
      </dsp:txBody>
      <dsp:txXfrm>
        <a:off x="4135410" y="2705703"/>
        <a:ext cx="3360615" cy="13674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Course Name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E719A-B5A3-4BA4-A2F9-2F7F6BB330E9}" type="datetimeFigureOut">
              <a:rPr lang="en-US" smtClean="0"/>
              <a:pPr/>
              <a:t>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6E58E9-FD86-4069-9486-4A8FAF9257C6}" type="slidenum">
              <a:rPr lang="en-US" smtClean="0"/>
              <a:pPr/>
              <a:t>‹#›</a:t>
            </a:fld>
            <a:endParaRPr lang="en-US"/>
          </a:p>
        </p:txBody>
      </p:sp>
    </p:spTree>
    <p:extLst>
      <p:ext uri="{BB962C8B-B14F-4D97-AF65-F5344CB8AC3E}">
        <p14:creationId xmlns:p14="http://schemas.microsoft.com/office/powerpoint/2010/main" val="11127585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Course Name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C6FEF-9D69-498B-ACBB-6A76823C955D}" type="datetimeFigureOut">
              <a:rPr lang="en-US" smtClean="0"/>
              <a:pPr/>
              <a:t>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B3B69-7968-40F8-B510-6655C16F6742}" type="slidenum">
              <a:rPr lang="en-US" smtClean="0"/>
              <a:pPr/>
              <a:t>‹#›</a:t>
            </a:fld>
            <a:endParaRPr lang="en-US"/>
          </a:p>
        </p:txBody>
      </p:sp>
    </p:spTree>
    <p:extLst>
      <p:ext uri="{BB962C8B-B14F-4D97-AF65-F5344CB8AC3E}">
        <p14:creationId xmlns:p14="http://schemas.microsoft.com/office/powerpoint/2010/main" val="3933418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my-programming.com/wp-content/uploads/2011/10/computer.jp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a:t>
            </a:fld>
            <a:endParaRPr lang="en-US" dirty="0"/>
          </a:p>
        </p:txBody>
      </p:sp>
    </p:spTree>
    <p:extLst>
      <p:ext uri="{BB962C8B-B14F-4D97-AF65-F5344CB8AC3E}">
        <p14:creationId xmlns:p14="http://schemas.microsoft.com/office/powerpoint/2010/main" val="45263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a:t>
            </a:fld>
            <a:endParaRPr lang="en-US" dirty="0"/>
          </a:p>
        </p:txBody>
      </p:sp>
    </p:spTree>
    <p:extLst>
      <p:ext uri="{BB962C8B-B14F-4D97-AF65-F5344CB8AC3E}">
        <p14:creationId xmlns:p14="http://schemas.microsoft.com/office/powerpoint/2010/main" val="45263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effectLst/>
                <a:latin typeface="+mn-lt"/>
                <a:ea typeface="+mn-ea"/>
                <a:cs typeface="+mn-cs"/>
              </a:rPr>
              <a:t>Additional notes on computer instructions</a:t>
            </a:r>
            <a:endParaRPr lang="en-US" sz="1200" kern="1200" dirty="0" smtClean="0">
              <a:solidFill>
                <a:schemeClr val="tx1"/>
              </a:solidFill>
              <a:effectLst/>
              <a:latin typeface="+mn-lt"/>
              <a:ea typeface="+mn-ea"/>
              <a:cs typeface="+mn-cs"/>
            </a:endParaRPr>
          </a:p>
          <a:p>
            <a:pPr algn="just">
              <a:buFont typeface="Wingdings" pitchFamily="2" charset="2"/>
              <a:buChar char="ü"/>
            </a:pPr>
            <a:r>
              <a:rPr lang="en-US" sz="1200" dirty="0" smtClean="0">
                <a:solidFill>
                  <a:schemeClr val="tx2"/>
                </a:solidFill>
              </a:rPr>
              <a:t>Before processing a specific job, the computer program corresponding to that job must be stored in memory.</a:t>
            </a:r>
          </a:p>
          <a:p>
            <a:pPr algn="just">
              <a:buFont typeface="Wingdings" pitchFamily="2" charset="2"/>
              <a:buChar char="ü"/>
            </a:pPr>
            <a:endParaRPr lang="en-US" sz="1200" dirty="0" smtClean="0">
              <a:solidFill>
                <a:schemeClr val="tx2"/>
              </a:solidFill>
            </a:endParaRPr>
          </a:p>
          <a:p>
            <a:pPr algn="just">
              <a:buFont typeface="Wingdings" pitchFamily="2" charset="2"/>
              <a:buChar char="ü"/>
            </a:pPr>
            <a:r>
              <a:rPr lang="en-US" sz="1200" dirty="0" smtClean="0">
                <a:solidFill>
                  <a:schemeClr val="tx2"/>
                </a:solidFill>
              </a:rPr>
              <a:t>Once the program is stored in memory the computer can start the operation by executing the program instructions one after the other.</a:t>
            </a:r>
          </a:p>
          <a:p>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a computer works with zeros and ones. A software program is created usually at a high level by a programmer and the subsequent code is converted into machine language (0 - 1) which is a language that the computer can understand and execute. When you select a button the button will access these programs which tell the computer: which circuits or switches to access -turn on or turn off, what system program to access - run or stop etc.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4</a:t>
            </a:fld>
            <a:endParaRPr lang="en-US"/>
          </a:p>
        </p:txBody>
      </p:sp>
    </p:spTree>
    <p:extLst>
      <p:ext uri="{BB962C8B-B14F-4D97-AF65-F5344CB8AC3E}">
        <p14:creationId xmlns:p14="http://schemas.microsoft.com/office/powerpoint/2010/main" val="323613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Modern computers are complex instruments involving many different parts. To keep it running well you will need system software. System software will handle the smooth running of all the components of the computer as well as providing general functionality for other programs to use, tools to speed up the computer, tools to develop new software and programs to keep you safe from attacks. There are several different types of system software that we will look at in more detail very shortly:</a:t>
            </a:r>
          </a:p>
          <a:p>
            <a:r>
              <a:rPr lang="en-US" sz="1200" b="1" kern="1200" dirty="0" smtClean="0">
                <a:solidFill>
                  <a:schemeClr val="tx1"/>
                </a:solidFill>
                <a:effectLst/>
                <a:latin typeface="+mn-lt"/>
                <a:ea typeface="+mn-ea"/>
                <a:cs typeface="+mn-cs"/>
              </a:rPr>
              <a:t>Operating Systems</a:t>
            </a:r>
            <a:r>
              <a:rPr lang="en-US" sz="1200" kern="1200" dirty="0" smtClean="0">
                <a:solidFill>
                  <a:schemeClr val="tx1"/>
                </a:solidFill>
                <a:effectLst/>
                <a:latin typeface="+mn-lt"/>
                <a:ea typeface="+mn-ea"/>
                <a:cs typeface="+mn-cs"/>
              </a:rPr>
              <a:t> are a collection of programs that </a:t>
            </a:r>
            <a:r>
              <a:rPr lang="en-US" sz="1200" i="1" kern="1200" dirty="0" smtClean="0">
                <a:solidFill>
                  <a:schemeClr val="tx1"/>
                </a:solidFill>
                <a:effectLst/>
                <a:latin typeface="+mn-lt"/>
                <a:ea typeface="+mn-ea"/>
                <a:cs typeface="+mn-cs"/>
              </a:rPr>
              <a:t>make the computer hardware conveniently available to the user</a:t>
            </a:r>
            <a:r>
              <a:rPr lang="en-US" sz="1200" kern="1200" dirty="0" smtClean="0">
                <a:solidFill>
                  <a:schemeClr val="tx1"/>
                </a:solidFill>
                <a:effectLst/>
                <a:latin typeface="+mn-lt"/>
                <a:ea typeface="+mn-ea"/>
                <a:cs typeface="+mn-cs"/>
              </a:rPr>
              <a:t> and also </a:t>
            </a:r>
            <a:r>
              <a:rPr lang="en-US" sz="1200" i="1" kern="1200" dirty="0" smtClean="0">
                <a:solidFill>
                  <a:schemeClr val="tx1"/>
                </a:solidFill>
                <a:effectLst/>
                <a:latin typeface="+mn-lt"/>
                <a:ea typeface="+mn-ea"/>
                <a:cs typeface="+mn-cs"/>
              </a:rPr>
              <a:t>hide the complexities of the computer's operation</a:t>
            </a:r>
            <a:r>
              <a:rPr lang="en-US" sz="1200" kern="1200" dirty="0" smtClean="0">
                <a:solidFill>
                  <a:schemeClr val="tx1"/>
                </a:solidFill>
                <a:effectLst/>
                <a:latin typeface="+mn-lt"/>
                <a:ea typeface="+mn-ea"/>
                <a:cs typeface="+mn-cs"/>
              </a:rPr>
              <a:t>. The Operating System (such as Windows 7 or Linux) interprets commands issued by application software (e.g. word processor and spreadsheets). The Operating System is also </a:t>
            </a:r>
            <a:r>
              <a:rPr lang="en-US" sz="1200" i="1" kern="1200" dirty="0" smtClean="0">
                <a:solidFill>
                  <a:schemeClr val="tx1"/>
                </a:solidFill>
                <a:effectLst/>
                <a:latin typeface="+mn-lt"/>
                <a:ea typeface="+mn-ea"/>
                <a:cs typeface="+mn-cs"/>
              </a:rPr>
              <a:t>an interface between the application software and computer</a:t>
            </a:r>
            <a:r>
              <a:rPr lang="en-US" sz="1200" kern="1200" dirty="0" smtClean="0">
                <a:solidFill>
                  <a:schemeClr val="tx1"/>
                </a:solidFill>
                <a:effectLst/>
                <a:latin typeface="+mn-lt"/>
                <a:ea typeface="+mn-ea"/>
                <a:cs typeface="+mn-cs"/>
              </a:rPr>
              <a:t>. Without the operating system, the application programs would be unable to communicate with the computer.</a:t>
            </a:r>
          </a:p>
          <a:p>
            <a:r>
              <a:rPr lang="en-US" sz="1200" b="1" kern="1200" dirty="0" smtClean="0">
                <a:solidFill>
                  <a:schemeClr val="tx1"/>
                </a:solidFill>
                <a:effectLst/>
                <a:latin typeface="+mn-lt"/>
                <a:ea typeface="+mn-ea"/>
                <a:cs typeface="+mn-cs"/>
              </a:rPr>
              <a:t>Utility programs</a:t>
            </a:r>
            <a:r>
              <a:rPr lang="en-US" sz="1200" kern="1200" dirty="0" smtClean="0">
                <a:solidFill>
                  <a:schemeClr val="tx1"/>
                </a:solidFill>
                <a:effectLst/>
                <a:latin typeface="+mn-lt"/>
                <a:ea typeface="+mn-ea"/>
                <a:cs typeface="+mn-cs"/>
              </a:rPr>
              <a:t> are small, powerful programs with a limited capability, they are usually operated by the user to maintain a smooth running of the computer system. Various examples include file management, diagnosing problems and finding out information about the computer etc. Notable examples of utility programs include copy, paste, delete, file searching, disk defragmenter, disk cleanup. However, there are also other types that can be separately installable from the Operating System.</a:t>
            </a:r>
          </a:p>
          <a:p>
            <a:r>
              <a:rPr lang="en-US" sz="1200" b="1" kern="1200" dirty="0" smtClean="0">
                <a:solidFill>
                  <a:schemeClr val="tx1"/>
                </a:solidFill>
                <a:effectLst/>
                <a:latin typeface="+mn-lt"/>
                <a:ea typeface="+mn-ea"/>
                <a:cs typeface="+mn-cs"/>
              </a:rPr>
              <a:t>Library programs</a:t>
            </a:r>
            <a:r>
              <a:rPr lang="en-US" sz="1200" kern="1200" dirty="0" smtClean="0">
                <a:solidFill>
                  <a:schemeClr val="tx1"/>
                </a:solidFill>
                <a:effectLst/>
                <a:latin typeface="+mn-lt"/>
                <a:ea typeface="+mn-ea"/>
                <a:cs typeface="+mn-cs"/>
              </a:rPr>
              <a:t> are a compiled collection of subroutines</a:t>
            </a:r>
          </a:p>
          <a:p>
            <a:r>
              <a:rPr lang="en-US" sz="1200" b="1" kern="1200" dirty="0" smtClean="0">
                <a:solidFill>
                  <a:schemeClr val="tx1"/>
                </a:solidFill>
                <a:effectLst/>
                <a:latin typeface="+mn-lt"/>
                <a:ea typeface="+mn-ea"/>
                <a:cs typeface="+mn-cs"/>
              </a:rPr>
              <a:t>Translator software</a:t>
            </a:r>
            <a:r>
              <a:rPr lang="en-US" sz="1200" kern="1200" dirty="0" smtClean="0">
                <a:solidFill>
                  <a:schemeClr val="tx1"/>
                </a:solidFill>
                <a:effectLst/>
                <a:latin typeface="+mn-lt"/>
                <a:ea typeface="+mn-ea"/>
                <a:cs typeface="+mn-cs"/>
              </a:rPr>
              <a:t> (Compiler, Assembler, Interpreter)</a:t>
            </a:r>
          </a:p>
          <a:p>
            <a:r>
              <a:rPr lang="en-US" sz="1200" b="1" kern="1200" dirty="0" smtClean="0">
                <a:solidFill>
                  <a:schemeClr val="tx1"/>
                </a:solidFill>
                <a:effectLst/>
                <a:latin typeface="+mn-lt"/>
                <a:ea typeface="+mn-ea"/>
                <a:cs typeface="+mn-cs"/>
              </a:rPr>
              <a:t>Application software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Application software is designed for people like me and you to perform tasks that we consider useful. This might be the ability of a scientist to work out statistical information using a set of results, or someone who wants to play the latest computer game. There are several categories of Application software that we'll look into shortly:</a:t>
            </a:r>
          </a:p>
          <a:p>
            <a:r>
              <a:rPr lang="en-US" sz="1200" kern="1200" dirty="0" smtClean="0">
                <a:solidFill>
                  <a:schemeClr val="tx1"/>
                </a:solidFill>
                <a:effectLst/>
                <a:latin typeface="+mn-lt"/>
                <a:ea typeface="+mn-ea"/>
                <a:cs typeface="+mn-cs"/>
              </a:rPr>
              <a:t>General purpose application software.</a:t>
            </a:r>
          </a:p>
          <a:p>
            <a:r>
              <a:rPr lang="en-US" sz="1200" kern="1200" dirty="0" smtClean="0">
                <a:solidFill>
                  <a:schemeClr val="tx1"/>
                </a:solidFill>
                <a:effectLst/>
                <a:latin typeface="+mn-lt"/>
                <a:ea typeface="+mn-ea"/>
                <a:cs typeface="+mn-cs"/>
              </a:rPr>
              <a:t>Special purpose application software.</a:t>
            </a:r>
          </a:p>
          <a:p>
            <a:r>
              <a:rPr lang="en-US" sz="1200" kern="1200" dirty="0" smtClean="0">
                <a:solidFill>
                  <a:schemeClr val="tx1"/>
                </a:solidFill>
                <a:effectLst/>
                <a:latin typeface="+mn-lt"/>
                <a:ea typeface="+mn-ea"/>
                <a:cs typeface="+mn-cs"/>
              </a:rPr>
              <a:t>Bespoke application software</a:t>
            </a:r>
          </a:p>
          <a:p>
            <a:endParaRPr lang="en-US" dirty="0" smtClean="0"/>
          </a:p>
        </p:txBody>
      </p:sp>
      <p:sp>
        <p:nvSpPr>
          <p:cNvPr id="4" name="Slide Number Placeholder 3"/>
          <p:cNvSpPr>
            <a:spLocks noGrp="1"/>
          </p:cNvSpPr>
          <p:nvPr>
            <p:ph type="sldNum" sz="quarter" idx="10"/>
          </p:nvPr>
        </p:nvSpPr>
        <p:spPr/>
        <p:txBody>
          <a:bodyPr/>
          <a:lstStyle/>
          <a:p>
            <a:fld id="{53AB3B69-7968-40F8-B510-6655C16F6742}" type="slidenum">
              <a:rPr lang="en-US" smtClean="0"/>
              <a:pPr/>
              <a:t>5</a:t>
            </a:fld>
            <a:endParaRPr lang="en-US" dirty="0"/>
          </a:p>
        </p:txBody>
      </p:sp>
    </p:spTree>
    <p:extLst>
      <p:ext uri="{BB962C8B-B14F-4D97-AF65-F5344CB8AC3E}">
        <p14:creationId xmlns:p14="http://schemas.microsoft.com/office/powerpoint/2010/main" val="45263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System Software</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System software</a:t>
            </a:r>
            <a:r>
              <a:rPr lang="en-US" sz="1200" kern="1200" dirty="0" smtClean="0">
                <a:solidFill>
                  <a:schemeClr val="tx1"/>
                </a:solidFill>
                <a:effectLst/>
                <a:latin typeface="+mn-lt"/>
                <a:ea typeface="+mn-ea"/>
                <a:cs typeface="+mn-cs"/>
              </a:rPr>
              <a:t> is a program that manages and supports the computer resources and operations of a computer system while it executes various tasks such as processing data and information, controlling hardware components, and allowing users to use application software. That is, systems software functions as a </a:t>
            </a:r>
            <a:r>
              <a:rPr lang="en-US" sz="1200" i="1" kern="1200" dirty="0" smtClean="0">
                <a:solidFill>
                  <a:schemeClr val="tx1"/>
                </a:solidFill>
                <a:effectLst/>
                <a:latin typeface="+mn-lt"/>
                <a:ea typeface="+mn-ea"/>
                <a:cs typeface="+mn-cs"/>
              </a:rPr>
              <a:t>bridge</a:t>
            </a:r>
            <a:r>
              <a:rPr lang="en-US" sz="1200" kern="1200" dirty="0" smtClean="0">
                <a:solidFill>
                  <a:schemeClr val="tx1"/>
                </a:solidFill>
                <a:effectLst/>
                <a:latin typeface="+mn-lt"/>
                <a:ea typeface="+mn-ea"/>
                <a:cs typeface="+mn-cs"/>
              </a:rPr>
              <a:t> between computer system hardware and the application software. System software is made up of many control programs, including the operating system, communications software and database manager. There are many kinds of computers these days. Some of them are easier to learn than others. Some of them perform better than others. These differences may come from different systems software.</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Three Kinds of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Systems software consists of three kinds of programs. The system management programs, system support programs, and system development programs are they. These are explained briefly.</a:t>
            </a:r>
          </a:p>
          <a:p>
            <a:r>
              <a:rPr lang="en-US" sz="1200" b="1" kern="1200" dirty="0" smtClean="0">
                <a:solidFill>
                  <a:schemeClr val="tx1"/>
                </a:solidFill>
                <a:effectLst/>
                <a:latin typeface="+mn-lt"/>
                <a:ea typeface="+mn-ea"/>
                <a:cs typeface="+mn-cs"/>
              </a:rPr>
              <a:t>System Management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programs that manage the application software, computer hardware, and data resources of the computer system. These programs include operating systems, operating environment programs, database management programs, and telecommunications monitor programs. Among these, the most important system management programs are operating systems. The operating systems are needed to study more details. There are two reasons. First, users need to know their functions first. For the second, there are many kinds of operating systems available today.</a:t>
            </a:r>
          </a:p>
          <a:p>
            <a:r>
              <a:rPr lang="en-US" sz="1200" kern="1200" dirty="0" smtClean="0">
                <a:solidFill>
                  <a:schemeClr val="tx1"/>
                </a:solidFill>
                <a:effectLst/>
                <a:latin typeface="+mn-lt"/>
                <a:ea typeface="+mn-ea"/>
                <a:cs typeface="+mn-cs"/>
              </a:rPr>
              <a:t>Telecommunications monitor programs are additions of the operating systems of microcomputers. These programs provide the extra logic for the computer system to control a class of communications devices.</a:t>
            </a:r>
          </a:p>
          <a:p>
            <a:r>
              <a:rPr lang="en-US" sz="1200" b="1" kern="1200" dirty="0" smtClean="0">
                <a:solidFill>
                  <a:schemeClr val="tx1"/>
                </a:solidFill>
                <a:effectLst/>
                <a:latin typeface="+mn-lt"/>
                <a:ea typeface="+mn-ea"/>
                <a:cs typeface="+mn-cs"/>
              </a:rPr>
              <a:t>System Support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the programs that help the operations and management of a computer system. They provide a variety of support services to let the computer hardware and other system programs run efficiently. The major system support programs are system utility programs, system performance monitor programs, and system security monitor programs (virus checking programs).</a:t>
            </a:r>
          </a:p>
          <a:p>
            <a:r>
              <a:rPr lang="en-US" sz="1200" b="1" kern="1200" dirty="0" smtClean="0">
                <a:solidFill>
                  <a:schemeClr val="tx1"/>
                </a:solidFill>
                <a:effectLst/>
                <a:latin typeface="+mn-lt"/>
                <a:ea typeface="+mn-ea"/>
                <a:cs typeface="+mn-cs"/>
              </a:rPr>
              <a:t>System Development Programs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programs that help users develop information system programs and prepare user programs for computer processing. These programs may analyze and design systems and program itself. The main system development programs are programming language translators, programming environment programs, computer-aided software engineering packages. </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7</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Application software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Application software applies the power of a particular computing platform or system software to a particular purpose.</a:t>
            </a:r>
          </a:p>
          <a:p>
            <a:r>
              <a:rPr lang="en-US" sz="1200" kern="1200" dirty="0" smtClean="0">
                <a:solidFill>
                  <a:schemeClr val="tx1"/>
                </a:solidFill>
                <a:effectLst/>
                <a:latin typeface="+mn-lt"/>
                <a:ea typeface="+mn-ea"/>
                <a:cs typeface="+mn-cs"/>
              </a:rPr>
              <a:t>Some applications are available in versions for several different platforms; others have narrower requirements and are thus called, for example, a geography application for windows or an android application for education or </a:t>
            </a:r>
            <a:r>
              <a:rPr lang="en-US" sz="1200" kern="1200" dirty="0" err="1" smtClean="0">
                <a:solidFill>
                  <a:schemeClr val="tx1"/>
                </a:solidFill>
                <a:effectLst/>
                <a:latin typeface="+mn-lt"/>
                <a:ea typeface="+mn-ea"/>
                <a:cs typeface="+mn-cs"/>
              </a:rPr>
              <a:t>linux</a:t>
            </a:r>
            <a:r>
              <a:rPr lang="en-US" sz="1200" kern="1200" dirty="0" smtClean="0">
                <a:solidFill>
                  <a:schemeClr val="tx1"/>
                </a:solidFill>
                <a:effectLst/>
                <a:latin typeface="+mn-lt"/>
                <a:ea typeface="+mn-ea"/>
                <a:cs typeface="+mn-cs"/>
              </a:rPr>
              <a:t> gaming. Sometimes a new and popular application arises which only runs on one platform, increasing the desirability of that platform. This is called a killer application.</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8</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computer languages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Machine Level Language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Computer works in bits and bytes. It understands the language of the binary digits, 0 and 1. You may write a program in whichever language you want, but it is finally converted into the language of 0s and 1s before it gets executed. Writing a program in machine language is definitely very difficult. It is not possible to memorize a long string of 0s and 1s for every instruction that you want to derive executed. It is proper that before the higher levels of programming languages were designed, machine languages were old-fashioned for writing programming codes, but they are no longer traditional for designing computer programs.</a:t>
            </a:r>
          </a:p>
          <a:p>
            <a:r>
              <a:rPr lang="en-US" sz="1200" b="1" kern="1200" dirty="0" smtClean="0">
                <a:solidFill>
                  <a:schemeClr val="tx1"/>
                </a:solidFill>
                <a:effectLst/>
                <a:latin typeface="+mn-lt"/>
                <a:ea typeface="+mn-ea"/>
                <a:cs typeface="+mn-cs"/>
              </a:rPr>
              <a:t>Assembly Level Language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assembly level language is unprejudiced one level above the shameful level machine languages. No doubt, designing a program in assembly language is also not a very simple task, but smooth the programming code is quite understandable. A person with a apt hand in assembly level language can very easily understand the statements. Till date, many of the programs for embedded technology are designed in assembly language. A computer program like the assembler is broken-down for converting the assembly level programs into their corresponding machine level programs.</a:t>
            </a:r>
          </a:p>
          <a:p>
            <a:r>
              <a:rPr lang="en-US" sz="1200" b="1" u="sng" kern="1200" dirty="0" smtClean="0">
                <a:solidFill>
                  <a:schemeClr val="tx1"/>
                </a:solidFill>
                <a:effectLst/>
                <a:latin typeface="+mn-lt"/>
                <a:ea typeface="+mn-ea"/>
                <a:cs typeface="+mn-cs"/>
                <a:hlinkClick r:id="rId3"/>
              </a:rPr>
              <a:t/>
            </a:r>
            <a:br>
              <a:rPr lang="en-US" sz="1200" b="1" u="sng" kern="1200" dirty="0" smtClean="0">
                <a:solidFill>
                  <a:schemeClr val="tx1"/>
                </a:solidFill>
                <a:effectLst/>
                <a:latin typeface="+mn-lt"/>
                <a:ea typeface="+mn-ea"/>
                <a:cs typeface="+mn-cs"/>
                <a:hlinkClick r:id="rId3"/>
              </a:rPr>
            </a:br>
            <a:r>
              <a:rPr lang="en-US" sz="1200" b="1" kern="1200" dirty="0" smtClean="0">
                <a:solidFill>
                  <a:schemeClr val="tx1"/>
                </a:solidFill>
                <a:effectLst/>
                <a:latin typeface="+mn-lt"/>
                <a:ea typeface="+mn-ea"/>
                <a:cs typeface="+mn-cs"/>
              </a:rPr>
              <a:t>High Level Language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 level languages are far more simpler to understand for the humans, than the assembly level language or machine level language. There are determined statements for writing, each and every instruction. However, whatever language you learn, you need to have a fine conception of the basics of that computer language. Without luminous the basics of a particular language, you cannot write a program in that language. The languages in these categories have different purposes. Some are meant for web programming, some are meant to produce simple desktop applications, while some can do both. But, one thing that you need to understand is that, high level language is not at all understandable for the computer. For the purpose of notion a computer program written in a high level language, it uses a compiler or interpreter to convert the programming code into its equivalent machine language build.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high level languages can also be broadly classified into two types; intention oriented languages and object oriented languages. Let me try to elaborate to you, these two types of programming languages in brief.</a:t>
            </a:r>
          </a:p>
          <a:p>
            <a:r>
              <a:rPr lang="en-US" sz="1200" kern="1200" dirty="0" smtClean="0">
                <a:solidFill>
                  <a:schemeClr val="tx1"/>
                </a:solidFill>
                <a:effectLst/>
                <a:latin typeface="+mn-lt"/>
                <a:ea typeface="+mn-ea"/>
                <a:cs typeface="+mn-cs"/>
              </a:rPr>
              <a:t>In the contrivance oriented languages, the instructions are executed one by one and the process is given more importance. There is one main function or process that includes all the other functions. Every time a current location of data is created, the functions need to be redesigned. The BASIC programming language and C language are the two most popular examples of high level language.</a:t>
            </a:r>
          </a:p>
          <a:p>
            <a:r>
              <a:rPr lang="en-US" sz="1200" kern="1200" dirty="0" smtClean="0">
                <a:solidFill>
                  <a:schemeClr val="tx1"/>
                </a:solidFill>
                <a:effectLst/>
                <a:latin typeface="+mn-lt"/>
                <a:ea typeface="+mn-ea"/>
                <a:cs typeface="+mn-cs"/>
              </a:rPr>
              <a:t>In the object oriented programming language, the main emphasis is given to the data. The process of programming becomes simpler as the code remains re-usable, under all cases. Even if the data changes, there is no impact on the remaining code. Java and C++ are the most commonly worn OOP languages.</a:t>
            </a:r>
          </a:p>
          <a:p>
            <a:r>
              <a:rPr lang="en-US" sz="1200" kern="1200" dirty="0" smtClean="0">
                <a:solidFill>
                  <a:schemeClr val="tx1"/>
                </a:solidFill>
                <a:effectLst/>
                <a:latin typeface="+mn-lt"/>
                <a:ea typeface="+mn-ea"/>
                <a:cs typeface="+mn-cs"/>
              </a:rPr>
              <a:t>Besides, these three basic types of languages, there is a next generation of programming language being developed, which is referred to as the fourth generation language. Fourth generation language are being designed with the perspective, that a person with limited or no programming experience can also exercise these languages to prepare his maintain code. No doubt, even the high level languages like Java, have incorporated such systems, so that the person writing the programming code does not have to memorize each and every function.</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9</a:t>
            </a:fld>
            <a:endParaRPr lang="en-US"/>
          </a:p>
        </p:txBody>
      </p:sp>
    </p:spTree>
    <p:extLst>
      <p:ext uri="{BB962C8B-B14F-4D97-AF65-F5344CB8AC3E}">
        <p14:creationId xmlns:p14="http://schemas.microsoft.com/office/powerpoint/2010/main" val="752389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Related story</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Assembler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assembler</a:t>
            </a:r>
            <a:r>
              <a:rPr lang="en-US" sz="1200" kern="1200" dirty="0" smtClean="0">
                <a:solidFill>
                  <a:schemeClr val="tx1"/>
                </a:solidFill>
                <a:effectLst/>
                <a:latin typeface="+mn-lt"/>
                <a:ea typeface="+mn-ea"/>
                <a:cs typeface="+mn-cs"/>
              </a:rPr>
              <a:t> translates assembly language into machine code. Assembly language consists of mnemonics for machine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so assemblers perform a 1:1 translation from mnemonic to a direct instruction. </a:t>
            </a:r>
          </a:p>
          <a:p>
            <a:r>
              <a:rPr lang="en-US" sz="1200" kern="1200" dirty="0" smtClean="0">
                <a:solidFill>
                  <a:schemeClr val="tx1"/>
                </a:solidFill>
                <a:effectLst/>
                <a:latin typeface="+mn-lt"/>
                <a:ea typeface="+mn-ea"/>
                <a:cs typeface="+mn-cs"/>
              </a:rPr>
              <a:t>For example: LDA #4 converts to 0001001000100100</a:t>
            </a:r>
          </a:p>
          <a:p>
            <a:r>
              <a:rPr lang="en-US" sz="1200" kern="1200" dirty="0" smtClean="0">
                <a:solidFill>
                  <a:schemeClr val="tx1"/>
                </a:solidFill>
                <a:effectLst/>
                <a:latin typeface="+mn-lt"/>
                <a:ea typeface="+mn-ea"/>
                <a:cs typeface="+mn-cs"/>
              </a:rPr>
              <a:t>Conversely, one instruction in a high level language will translate to one or more instructions at machine level.</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Advantages of using an Assembler: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Very fast in translating assembly language to machine code as 1 to 1 relationship</a:t>
            </a:r>
          </a:p>
          <a:p>
            <a:r>
              <a:rPr lang="en-US" sz="1200" kern="1200" dirty="0" smtClean="0">
                <a:solidFill>
                  <a:schemeClr val="tx1"/>
                </a:solidFill>
                <a:effectLst/>
                <a:latin typeface="+mn-lt"/>
                <a:ea typeface="+mn-ea"/>
                <a:cs typeface="+mn-cs"/>
              </a:rPr>
              <a:t>Assembly code is often very efficient (and therefore fast) because it is a low level language</a:t>
            </a:r>
          </a:p>
          <a:p>
            <a:r>
              <a:rPr lang="en-US" sz="1200" kern="1200" dirty="0" smtClean="0">
                <a:solidFill>
                  <a:schemeClr val="tx1"/>
                </a:solidFill>
                <a:effectLst/>
                <a:latin typeface="+mn-lt"/>
                <a:ea typeface="+mn-ea"/>
                <a:cs typeface="+mn-cs"/>
              </a:rPr>
              <a:t>Assembly code is fairly easy to understand due to the use of English-like mnemonics</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Disadvantages of using Assembler: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Assembly language is written for a certain instruction set and/or processor</a:t>
            </a:r>
          </a:p>
          <a:p>
            <a:r>
              <a:rPr lang="en-US" sz="1200" kern="1200" dirty="0" smtClean="0">
                <a:solidFill>
                  <a:schemeClr val="tx1"/>
                </a:solidFill>
                <a:effectLst/>
                <a:latin typeface="+mn-lt"/>
                <a:ea typeface="+mn-ea"/>
                <a:cs typeface="+mn-cs"/>
              </a:rPr>
              <a:t>Assembly tends to be optimized for the hardware it's designed for, meaning it is often incompatible with different hardware</a:t>
            </a:r>
          </a:p>
          <a:p>
            <a:r>
              <a:rPr lang="en-US" sz="1200" kern="1200" dirty="0" smtClean="0">
                <a:solidFill>
                  <a:schemeClr val="tx1"/>
                </a:solidFill>
                <a:effectLst/>
                <a:latin typeface="+mn-lt"/>
                <a:ea typeface="+mn-ea"/>
                <a:cs typeface="+mn-cs"/>
              </a:rPr>
              <a:t>Lots of assembly code is needed to do relatively simple tasks, and complex programs require lots of programming time</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Compiler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a:t>
            </a:r>
            <a:r>
              <a:rPr lang="en-US" sz="1200" b="1" kern="1200" dirty="0" smtClean="0">
                <a:solidFill>
                  <a:schemeClr val="tx1"/>
                </a:solidFill>
                <a:effectLst/>
                <a:latin typeface="+mn-lt"/>
                <a:ea typeface="+mn-ea"/>
                <a:cs typeface="+mn-cs"/>
              </a:rPr>
              <a:t>Compiler</a:t>
            </a:r>
            <a:r>
              <a:rPr lang="en-US" sz="1200" kern="1200" dirty="0" smtClean="0">
                <a:solidFill>
                  <a:schemeClr val="tx1"/>
                </a:solidFill>
                <a:effectLst/>
                <a:latin typeface="+mn-lt"/>
                <a:ea typeface="+mn-ea"/>
                <a:cs typeface="+mn-cs"/>
              </a:rPr>
              <a:t> is a computer program that </a:t>
            </a:r>
            <a:r>
              <a:rPr lang="en-US" sz="1200" b="1" kern="1200" dirty="0" smtClean="0">
                <a:solidFill>
                  <a:schemeClr val="tx1"/>
                </a:solidFill>
                <a:effectLst/>
                <a:latin typeface="+mn-lt"/>
                <a:ea typeface="+mn-ea"/>
                <a:cs typeface="+mn-cs"/>
              </a:rPr>
              <a:t>translates code</a:t>
            </a:r>
            <a:r>
              <a:rPr lang="en-US" sz="1200" kern="1200" dirty="0" smtClean="0">
                <a:solidFill>
                  <a:schemeClr val="tx1"/>
                </a:solidFill>
                <a:effectLst/>
                <a:latin typeface="+mn-lt"/>
                <a:ea typeface="+mn-ea"/>
                <a:cs typeface="+mn-cs"/>
              </a:rPr>
              <a:t> written in a high level language to a lower level language, object/machine code. The most common reason for translating source code is to create an executable program (converting from a high level language into machine language).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Advantages of using a compiler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Source code is not included; therefore compiled code is more secure than interpreted code</a:t>
            </a:r>
          </a:p>
          <a:p>
            <a:r>
              <a:rPr lang="en-US" sz="1200" kern="1200" dirty="0" smtClean="0">
                <a:solidFill>
                  <a:schemeClr val="tx1"/>
                </a:solidFill>
                <a:effectLst/>
                <a:latin typeface="+mn-lt"/>
                <a:ea typeface="+mn-ea"/>
                <a:cs typeface="+mn-cs"/>
              </a:rPr>
              <a:t>Tends to produce faster code than interpreting source code</a:t>
            </a:r>
          </a:p>
          <a:p>
            <a:r>
              <a:rPr lang="en-US" sz="1200" kern="1200" dirty="0" smtClean="0">
                <a:solidFill>
                  <a:schemeClr val="tx1"/>
                </a:solidFill>
                <a:effectLst/>
                <a:latin typeface="+mn-lt"/>
                <a:ea typeface="+mn-ea"/>
                <a:cs typeface="+mn-cs"/>
              </a:rPr>
              <a:t>Produces an executable file, and therefore the program can be run without need of the source code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Disadvantages of using a compiler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Object code needs to be produced before a final executable file, this can be a slow process</a:t>
            </a:r>
          </a:p>
          <a:p>
            <a:r>
              <a:rPr lang="en-US" sz="1200" kern="1200" dirty="0" smtClean="0">
                <a:solidFill>
                  <a:schemeClr val="tx1"/>
                </a:solidFill>
                <a:effectLst/>
                <a:latin typeface="+mn-lt"/>
                <a:ea typeface="+mn-ea"/>
                <a:cs typeface="+mn-cs"/>
              </a:rPr>
              <a:t>The source code must be 100% correct for the executable file to be produced</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Interpreter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interpreter program executes other programs directly, running through program code and executing it line-by-line. As it analyses every line, an interpreter is slower than running compiled code but it can take less time to interpret program code than to compile and then run it — this is very useful when prototyping and testing code. Interpreters are written for multiple platforms, this means code written once can be run immediately on different systems without having to recompile for each. Examples of this include flash based web programs that will run on your PC, MAC, games console and Mobile phone.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Advantages of using an Interpreter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Easier to debug (check errors) than a compiler</a:t>
            </a:r>
          </a:p>
          <a:p>
            <a:r>
              <a:rPr lang="en-US" sz="1200" kern="1200" dirty="0" smtClean="0">
                <a:solidFill>
                  <a:schemeClr val="tx1"/>
                </a:solidFill>
                <a:effectLst/>
                <a:latin typeface="+mn-lt"/>
                <a:ea typeface="+mn-ea"/>
                <a:cs typeface="+mn-cs"/>
              </a:rPr>
              <a:t>Easier to create multi-platform code, as each different platform would have an interpreter to run the same code</a:t>
            </a:r>
          </a:p>
          <a:p>
            <a:r>
              <a:rPr lang="en-US" sz="1200" kern="1200" dirty="0" smtClean="0">
                <a:solidFill>
                  <a:schemeClr val="tx1"/>
                </a:solidFill>
                <a:effectLst/>
                <a:latin typeface="+mn-lt"/>
                <a:ea typeface="+mn-ea"/>
                <a:cs typeface="+mn-cs"/>
              </a:rPr>
              <a:t>Useful for prototyping software and testing basic program logic</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Disadvantages of using an Interpreter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Source code is required for the program to be executed, and this source code can be read making it insecure</a:t>
            </a:r>
          </a:p>
          <a:p>
            <a:r>
              <a:rPr lang="en-US" sz="1200" kern="1200" dirty="0" smtClean="0">
                <a:solidFill>
                  <a:schemeClr val="tx1"/>
                </a:solidFill>
                <a:effectLst/>
                <a:latin typeface="+mn-lt"/>
                <a:ea typeface="+mn-ea"/>
                <a:cs typeface="+mn-cs"/>
              </a:rPr>
              <a:t>Interpreters are generally slower than compiled programs due to the per-line translation method</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10</a:t>
            </a:fld>
            <a:endParaRPr lang="en-US"/>
          </a:p>
        </p:txBody>
      </p:sp>
    </p:spTree>
    <p:extLst>
      <p:ext uri="{BB962C8B-B14F-4D97-AF65-F5344CB8AC3E}">
        <p14:creationId xmlns:p14="http://schemas.microsoft.com/office/powerpoint/2010/main" val="752389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42D6E384-BB14-44EF-A398-7A81863C8C7B}" type="datetime1">
              <a:rPr lang="en-US" smtClean="0"/>
              <a:t>1/9/2015</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1002                                             Computer science and Engg</a:t>
            </a:r>
            <a:endParaRPr lang="en-US" dirty="0"/>
          </a:p>
        </p:txBody>
      </p:sp>
      <p:sp>
        <p:nvSpPr>
          <p:cNvPr id="16" name="Slide Number Placeholder 15"/>
          <p:cNvSpPr>
            <a:spLocks noGrp="1"/>
          </p:cNvSpPr>
          <p:nvPr>
            <p:ph type="sldNum" sz="quarter" idx="12"/>
          </p:nvPr>
        </p:nvSpPr>
        <p:spPr/>
        <p:txBody>
          <a:bodyPr/>
          <a:lstStyle/>
          <a:p>
            <a:fld id="{C839977E-EAC6-4CBE-AE0E-153E042775AB}" type="slidenum">
              <a:rPr lang="en-US" smtClean="0"/>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9E461-D142-451D-BFDD-64DD864296D3}" type="datetime1">
              <a:rPr lang="en-US" smtClean="0"/>
              <a:t>1/9/2015</a:t>
            </a:fld>
            <a:endParaRPr lang="en-US"/>
          </a:p>
        </p:txBody>
      </p:sp>
      <p:sp>
        <p:nvSpPr>
          <p:cNvPr id="5" name="Footer Placeholder 4"/>
          <p:cNvSpPr>
            <a:spLocks noGrp="1"/>
          </p:cNvSpPr>
          <p:nvPr>
            <p:ph type="ftr" sz="quarter" idx="11"/>
          </p:nvPr>
        </p:nvSpPr>
        <p:spPr/>
        <p:txBody>
          <a:bodyPr/>
          <a:lstStyle/>
          <a:p>
            <a:r>
              <a:rPr lang="en-US" smtClean="0"/>
              <a:t>CSE 1002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BE13DD-BF5F-4986-952A-0B445F1CD053}" type="datetime1">
              <a:rPr lang="en-US" smtClean="0"/>
              <a:t>1/9/2015</a:t>
            </a:fld>
            <a:endParaRPr lang="en-US"/>
          </a:p>
        </p:txBody>
      </p:sp>
      <p:sp>
        <p:nvSpPr>
          <p:cNvPr id="5" name="Footer Placeholder 4"/>
          <p:cNvSpPr>
            <a:spLocks noGrp="1"/>
          </p:cNvSpPr>
          <p:nvPr>
            <p:ph type="ftr" sz="quarter" idx="11"/>
          </p:nvPr>
        </p:nvSpPr>
        <p:spPr/>
        <p:txBody>
          <a:bodyPr/>
          <a:lstStyle/>
          <a:p>
            <a:r>
              <a:rPr lang="en-US" smtClean="0"/>
              <a:t>CSE 1002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10F460E9-FEA0-4069-A90A-3CB72C049C3E}" type="datetime1">
              <a:rPr lang="en-US" smtClean="0"/>
              <a:t>1/9/2015</a:t>
            </a:fld>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1002                                             Computer science and Engg</a:t>
            </a:r>
            <a:endParaRPr lang="en-US" dirty="0"/>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7"/>
          <p:cNvSpPr>
            <a:spLocks noGrp="1"/>
          </p:cNvSpPr>
          <p:nvPr>
            <p:ph type="title"/>
          </p:nvPr>
        </p:nvSpPr>
        <p:spPr>
          <a:xfrm>
            <a:off x="1143000" y="21021"/>
            <a:ext cx="7823333" cy="867283"/>
          </a:xfrm>
        </p:spPr>
        <p:txBody>
          <a:bodyPr/>
          <a:lstStyle/>
          <a:p>
            <a:r>
              <a:rPr lang="en-US" smtClean="0"/>
              <a:t>Click to edit Master title style</a:t>
            </a:r>
            <a:endParaRPr lang="en-US"/>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F3343D-ACAF-4CFC-87A3-20709E7484C3}" type="datetime1">
              <a:rPr lang="en-US" smtClean="0"/>
              <a:t>1/9/2015</a:t>
            </a:fld>
            <a:endParaRPr lang="en-US"/>
          </a:p>
        </p:txBody>
      </p:sp>
      <p:sp>
        <p:nvSpPr>
          <p:cNvPr id="5" name="Footer Placeholder 4"/>
          <p:cNvSpPr>
            <a:spLocks noGrp="1"/>
          </p:cNvSpPr>
          <p:nvPr>
            <p:ph type="ftr" sz="quarter" idx="11"/>
          </p:nvPr>
        </p:nvSpPr>
        <p:spPr/>
        <p:txBody>
          <a:bodyPr/>
          <a:lstStyle/>
          <a:p>
            <a:r>
              <a:rPr lang="en-US" smtClean="0"/>
              <a:t>CSE 1002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C5A6BB3-6015-472E-9C28-4EA86B201AFC}" type="datetime1">
              <a:rPr lang="en-US" smtClean="0"/>
              <a:t>1/9/2015</a:t>
            </a:fld>
            <a:endParaRPr lang="en-US"/>
          </a:p>
        </p:txBody>
      </p:sp>
      <p:sp>
        <p:nvSpPr>
          <p:cNvPr id="6" name="Footer Placeholder 5"/>
          <p:cNvSpPr>
            <a:spLocks noGrp="1"/>
          </p:cNvSpPr>
          <p:nvPr>
            <p:ph type="ftr" sz="quarter" idx="11"/>
          </p:nvPr>
        </p:nvSpPr>
        <p:spPr/>
        <p:txBody>
          <a:bodyPr/>
          <a:lstStyle/>
          <a:p>
            <a:r>
              <a:rPr lang="en-US" smtClean="0"/>
              <a:t>CSE 1002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0" name="Title 1"/>
          <p:cNvSpPr>
            <a:spLocks noGrp="1"/>
          </p:cNvSpPr>
          <p:nvPr>
            <p:ph type="title"/>
          </p:nvPr>
        </p:nvSpPr>
        <p:spPr>
          <a:xfrm>
            <a:off x="1371600" y="152400"/>
            <a:ext cx="7010398" cy="549992"/>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CC9AD2-D501-452B-8AF9-ED558B7D64D8}" type="datetime1">
              <a:rPr lang="en-US" smtClean="0"/>
              <a:t>1/9/2015</a:t>
            </a:fld>
            <a:endParaRPr lang="en-US"/>
          </a:p>
        </p:txBody>
      </p:sp>
      <p:sp>
        <p:nvSpPr>
          <p:cNvPr id="8" name="Footer Placeholder 7"/>
          <p:cNvSpPr>
            <a:spLocks noGrp="1"/>
          </p:cNvSpPr>
          <p:nvPr>
            <p:ph type="ftr" sz="quarter" idx="11"/>
          </p:nvPr>
        </p:nvSpPr>
        <p:spPr/>
        <p:txBody>
          <a:bodyPr/>
          <a:lstStyle/>
          <a:p>
            <a:r>
              <a:rPr lang="en-US" smtClean="0"/>
              <a:t>CSE 1002                                             Computer science and Engg</a:t>
            </a:r>
            <a:endParaRPr lang="en-US"/>
          </a:p>
        </p:txBody>
      </p:sp>
      <p:sp>
        <p:nvSpPr>
          <p:cNvPr id="9" name="Slide Number Placeholder 8"/>
          <p:cNvSpPr>
            <a:spLocks noGrp="1"/>
          </p:cNvSpPr>
          <p:nvPr>
            <p:ph type="sldNum" sz="quarter" idx="12"/>
          </p:nvPr>
        </p:nvSpPr>
        <p:spPr/>
        <p:txBody>
          <a:bodyPr/>
          <a:lstStyle/>
          <a:p>
            <a:fld id="{C839977E-EAC6-4CBE-AE0E-153E042775AB}"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8B7435-2853-4645-9CCE-120EE4BD5229}" type="datetime1">
              <a:rPr lang="en-US" smtClean="0"/>
              <a:t>1/9/2015</a:t>
            </a:fld>
            <a:endParaRPr lang="en-US"/>
          </a:p>
        </p:txBody>
      </p:sp>
      <p:sp>
        <p:nvSpPr>
          <p:cNvPr id="4" name="Footer Placeholder 3"/>
          <p:cNvSpPr>
            <a:spLocks noGrp="1"/>
          </p:cNvSpPr>
          <p:nvPr>
            <p:ph type="ftr" sz="quarter" idx="11"/>
          </p:nvPr>
        </p:nvSpPr>
        <p:spPr/>
        <p:txBody>
          <a:bodyPr/>
          <a:lstStyle/>
          <a:p>
            <a:r>
              <a:rPr lang="en-US" smtClean="0"/>
              <a:t>CSE 1002                                             Computer science and Engg</a:t>
            </a:r>
            <a:endParaRPr lang="en-US"/>
          </a:p>
        </p:txBody>
      </p:sp>
      <p:sp>
        <p:nvSpPr>
          <p:cNvPr id="5" name="Slide Number Placeholder 4"/>
          <p:cNvSpPr>
            <a:spLocks noGrp="1"/>
          </p:cNvSpPr>
          <p:nvPr>
            <p:ph type="sldNum" sz="quarter" idx="12"/>
          </p:nvPr>
        </p:nvSpPr>
        <p:spPr/>
        <p:txBody>
          <a:bodyPr/>
          <a:lstStyle/>
          <a:p>
            <a:fld id="{C839977E-EAC6-4CBE-AE0E-153E042775AB}"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7"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BB156-9FB1-4C7B-B86C-E93E8ACC15A2}" type="datetime1">
              <a:rPr lang="en-US" smtClean="0"/>
              <a:t>1/9/2015</a:t>
            </a:fld>
            <a:endParaRPr lang="en-US"/>
          </a:p>
        </p:txBody>
      </p:sp>
      <p:sp>
        <p:nvSpPr>
          <p:cNvPr id="3" name="Footer Placeholder 2"/>
          <p:cNvSpPr>
            <a:spLocks noGrp="1"/>
          </p:cNvSpPr>
          <p:nvPr>
            <p:ph type="ftr" sz="quarter" idx="11"/>
          </p:nvPr>
        </p:nvSpPr>
        <p:spPr/>
        <p:txBody>
          <a:bodyPr/>
          <a:lstStyle/>
          <a:p>
            <a:r>
              <a:rPr lang="en-US" smtClean="0"/>
              <a:t>CSE 1002                                             Computer science and Engg</a:t>
            </a:r>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B736C-788C-420F-9DBD-A96D6693580D}" type="datetime1">
              <a:rPr lang="en-US" smtClean="0"/>
              <a:t>1/9/2015</a:t>
            </a:fld>
            <a:endParaRPr lang="en-US"/>
          </a:p>
        </p:txBody>
      </p:sp>
      <p:sp>
        <p:nvSpPr>
          <p:cNvPr id="6" name="Footer Placeholder 5"/>
          <p:cNvSpPr>
            <a:spLocks noGrp="1"/>
          </p:cNvSpPr>
          <p:nvPr>
            <p:ph type="ftr" sz="quarter" idx="11"/>
          </p:nvPr>
        </p:nvSpPr>
        <p:spPr/>
        <p:txBody>
          <a:bodyPr/>
          <a:lstStyle/>
          <a:p>
            <a:r>
              <a:rPr lang="en-US" smtClean="0"/>
              <a:t>CSE 1002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5EBE5-ECA3-4F4E-8F40-86B16ACE43D7}" type="datetime1">
              <a:rPr lang="en-US" smtClean="0"/>
              <a:t>1/9/2015</a:t>
            </a:fld>
            <a:endParaRPr lang="en-US"/>
          </a:p>
        </p:txBody>
      </p:sp>
      <p:sp>
        <p:nvSpPr>
          <p:cNvPr id="6" name="Footer Placeholder 5"/>
          <p:cNvSpPr>
            <a:spLocks noGrp="1"/>
          </p:cNvSpPr>
          <p:nvPr>
            <p:ph type="ftr" sz="quarter" idx="11"/>
          </p:nvPr>
        </p:nvSpPr>
        <p:spPr/>
        <p:txBody>
          <a:bodyPr/>
          <a:lstStyle/>
          <a:p>
            <a:r>
              <a:rPr lang="en-US" smtClean="0"/>
              <a:t>CSE 1002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F126C9FF-5A2B-48FE-9EFF-0AAEE9548ABF}" type="datetime1">
              <a:rPr lang="en-US" smtClean="0"/>
              <a:t>1/9/2015</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1002                                             Computer science and Engg</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C839977E-EAC6-4CBE-AE0E-153E042775AB}" type="slidenum">
              <a:rPr lang="en-US" smtClean="0"/>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Quiz%20-%20L1.pdf" TargetMode="External"/><Relationship Id="rId2" Type="http://schemas.openxmlformats.org/officeDocument/2006/relationships/hyperlink" Target="AI-L1.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199" y="4142858"/>
            <a:ext cx="7562193" cy="1261884"/>
          </a:xfrm>
          <a:prstGeom prst="rect">
            <a:avLst/>
          </a:prstGeom>
          <a:noFill/>
        </p:spPr>
        <p:txBody>
          <a:bodyPr wrap="square" rtlCol="0">
            <a:spAutoFit/>
          </a:bodyPr>
          <a:lstStyle/>
          <a:p>
            <a:r>
              <a:rPr lang="en-US" sz="4400" b="1" dirty="0" smtClean="0">
                <a:solidFill>
                  <a:srgbClr val="000099"/>
                </a:solidFill>
              </a:rPr>
              <a:t>Introduction </a:t>
            </a:r>
            <a:r>
              <a:rPr lang="en-US" sz="4400" b="1" dirty="0">
                <a:solidFill>
                  <a:srgbClr val="000099"/>
                </a:solidFill>
              </a:rPr>
              <a:t>to </a:t>
            </a:r>
            <a:r>
              <a:rPr lang="en-US" sz="4400" b="1" dirty="0" smtClean="0">
                <a:solidFill>
                  <a:srgbClr val="000099"/>
                </a:solidFill>
              </a:rPr>
              <a:t>Software </a:t>
            </a:r>
            <a:endParaRPr lang="en-US" sz="4400" b="1" dirty="0">
              <a:solidFill>
                <a:srgbClr val="000099"/>
              </a:solidFill>
            </a:endParaRPr>
          </a:p>
          <a:p>
            <a:r>
              <a:rPr lang="en-US" sz="3200" b="1" smtClean="0">
                <a:solidFill>
                  <a:srgbClr val="000099"/>
                </a:solidFill>
              </a:rPr>
              <a:t>L1.1</a:t>
            </a:r>
            <a:endParaRPr lang="en-US" sz="3200" b="1" dirty="0">
              <a:solidFill>
                <a:srgbClr val="00009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368" y="685800"/>
            <a:ext cx="31432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260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791200"/>
          </a:xfrm>
        </p:spPr>
        <p:txBody>
          <a:bodyPr/>
          <a:lstStyle/>
          <a:p>
            <a:pPr algn="just">
              <a:defRPr/>
            </a:pPr>
            <a:r>
              <a:rPr lang="en-US" sz="2800" dirty="0">
                <a:solidFill>
                  <a:srgbClr val="800000"/>
                </a:solidFill>
              </a:rPr>
              <a:t>Compiler :</a:t>
            </a:r>
            <a:r>
              <a:rPr lang="en-US" sz="2800" dirty="0"/>
              <a:t> </a:t>
            </a:r>
            <a:r>
              <a:rPr lang="en-US" sz="2800" dirty="0" smtClean="0"/>
              <a:t>Program that translates entire </a:t>
            </a:r>
            <a:r>
              <a:rPr lang="en-US" sz="2800" dirty="0"/>
              <a:t>high level language program </a:t>
            </a:r>
            <a:r>
              <a:rPr lang="en-US" sz="2800" dirty="0" smtClean="0"/>
              <a:t>into </a:t>
            </a:r>
            <a:r>
              <a:rPr lang="en-US" sz="2800" dirty="0"/>
              <a:t>machine language at a time. 	</a:t>
            </a:r>
            <a:r>
              <a:rPr lang="en-US" sz="2800" dirty="0">
                <a:solidFill>
                  <a:srgbClr val="FF0000"/>
                </a:solidFill>
              </a:rPr>
              <a:t>e.g.:- C, C++ </a:t>
            </a:r>
            <a:r>
              <a:rPr lang="en-US" sz="2800" dirty="0" smtClean="0">
                <a:solidFill>
                  <a:srgbClr val="FF0000"/>
                </a:solidFill>
              </a:rPr>
              <a:t>compilers.</a:t>
            </a:r>
            <a:endParaRPr lang="en-US" sz="2800" dirty="0">
              <a:solidFill>
                <a:srgbClr val="FF0000"/>
              </a:solidFill>
            </a:endParaRPr>
          </a:p>
          <a:p>
            <a:pPr algn="just">
              <a:defRPr/>
            </a:pPr>
            <a:r>
              <a:rPr lang="en-US" sz="2800" dirty="0" smtClean="0">
                <a:solidFill>
                  <a:srgbClr val="800000"/>
                </a:solidFill>
              </a:rPr>
              <a:t>Interpreter </a:t>
            </a:r>
            <a:r>
              <a:rPr lang="en-US" sz="2800" dirty="0">
                <a:solidFill>
                  <a:srgbClr val="800000"/>
                </a:solidFill>
              </a:rPr>
              <a:t>:</a:t>
            </a:r>
            <a:r>
              <a:rPr lang="en-US" sz="2800" dirty="0"/>
              <a:t> Program which translates one statement of a high level language program into machine language at a time and executes it. </a:t>
            </a:r>
          </a:p>
          <a:p>
            <a:pPr marL="0" indent="0">
              <a:buNone/>
              <a:defRPr/>
            </a:pPr>
            <a:r>
              <a:rPr lang="en-US" sz="2800" dirty="0"/>
              <a:t>	</a:t>
            </a:r>
            <a:r>
              <a:rPr lang="en-US" sz="2800" dirty="0" smtClean="0">
                <a:solidFill>
                  <a:srgbClr val="FF0000"/>
                </a:solidFill>
              </a:rPr>
              <a:t>e.g</a:t>
            </a:r>
            <a:r>
              <a:rPr lang="en-US" sz="2800" dirty="0">
                <a:solidFill>
                  <a:srgbClr val="FF0000"/>
                </a:solidFill>
              </a:rPr>
              <a:t>.:- Basic Interpreters, Java Interpreters.</a:t>
            </a:r>
          </a:p>
          <a:p>
            <a:pPr algn="just">
              <a:defRPr/>
            </a:pPr>
            <a:r>
              <a:rPr lang="en-US" sz="2800" dirty="0" smtClean="0">
                <a:solidFill>
                  <a:srgbClr val="993300"/>
                </a:solidFill>
                <a:cs typeface="Times New Roman" pitchFamily="18" charset="0"/>
              </a:rPr>
              <a:t>Assembler </a:t>
            </a:r>
            <a:r>
              <a:rPr lang="en-US" sz="2800" dirty="0">
                <a:solidFill>
                  <a:srgbClr val="993300"/>
                </a:solidFill>
                <a:cs typeface="Times New Roman" pitchFamily="18" charset="0"/>
              </a:rPr>
              <a:t>: </a:t>
            </a:r>
            <a:r>
              <a:rPr lang="en-US" sz="2800" dirty="0" smtClean="0">
                <a:cs typeface="Times New Roman" pitchFamily="18" charset="0"/>
              </a:rPr>
              <a:t>Program </a:t>
            </a:r>
            <a:r>
              <a:rPr lang="en-US" sz="2800" dirty="0">
                <a:cs typeface="Times New Roman" pitchFamily="18" charset="0"/>
              </a:rPr>
              <a:t>which translates an assembly language program into machine language. </a:t>
            </a:r>
            <a:endParaRPr lang="en-US" sz="2800" dirty="0" smtClean="0">
              <a:cs typeface="Times New Roman" pitchFamily="18" charset="0"/>
            </a:endParaRPr>
          </a:p>
          <a:p>
            <a:pPr marL="0" indent="0">
              <a:buNone/>
              <a:defRPr/>
            </a:pPr>
            <a:r>
              <a:rPr lang="en-US" sz="2800" dirty="0">
                <a:solidFill>
                  <a:srgbClr val="FF0000"/>
                </a:solidFill>
                <a:cs typeface="Times New Roman" pitchFamily="18" charset="0"/>
              </a:rPr>
              <a:t>	</a:t>
            </a:r>
            <a:r>
              <a:rPr lang="en-US" sz="2800" dirty="0" smtClean="0">
                <a:solidFill>
                  <a:srgbClr val="FF0000"/>
                </a:solidFill>
                <a:cs typeface="Times New Roman" pitchFamily="18" charset="0"/>
              </a:rPr>
              <a:t>e.g</a:t>
            </a:r>
            <a:r>
              <a:rPr lang="en-US" sz="2800" dirty="0">
                <a:solidFill>
                  <a:srgbClr val="FF0000"/>
                </a:solidFill>
                <a:cs typeface="Times New Roman" pitchFamily="18" charset="0"/>
              </a:rPr>
              <a:t>.:- TASM(Turbo </a:t>
            </a:r>
            <a:r>
              <a:rPr lang="en-US" sz="2800" dirty="0" err="1">
                <a:solidFill>
                  <a:srgbClr val="FF0000"/>
                </a:solidFill>
                <a:cs typeface="Times New Roman" pitchFamily="18" charset="0"/>
              </a:rPr>
              <a:t>ASseMbler</a:t>
            </a:r>
            <a:r>
              <a:rPr lang="en-US" sz="2800" dirty="0">
                <a:solidFill>
                  <a:srgbClr val="FF0000"/>
                </a:solidFill>
                <a:cs typeface="Times New Roman" pitchFamily="18" charset="0"/>
              </a:rPr>
              <a:t>), MASM(Macro </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ASseMbler</a:t>
            </a:r>
            <a:r>
              <a:rPr lang="en-US" sz="2800" dirty="0">
                <a:solidFill>
                  <a:srgbClr val="FF0000"/>
                </a:solidFill>
                <a:cs typeface="Times New Roman" pitchFamily="18" charset="0"/>
              </a:rPr>
              <a:t>).</a:t>
            </a:r>
          </a:p>
          <a:p>
            <a:endParaRPr lang="en-US" sz="2800" dirty="0"/>
          </a:p>
        </p:txBody>
      </p:sp>
      <p:sp>
        <p:nvSpPr>
          <p:cNvPr id="3" name="Title 2"/>
          <p:cNvSpPr>
            <a:spLocks noGrp="1"/>
          </p:cNvSpPr>
          <p:nvPr>
            <p:ph type="title"/>
          </p:nvPr>
        </p:nvSpPr>
        <p:spPr>
          <a:xfrm>
            <a:off x="1143001" y="21021"/>
            <a:ext cx="7239000" cy="867283"/>
          </a:xfrm>
        </p:spPr>
        <p:txBody>
          <a:bodyPr>
            <a:normAutofit/>
          </a:bodyPr>
          <a:lstStyle/>
          <a:p>
            <a:pPr algn="ctr"/>
            <a:r>
              <a:rPr lang="en-US" sz="3200" b="1" dirty="0"/>
              <a:t>Language Translators</a:t>
            </a:r>
          </a:p>
        </p:txBody>
      </p:sp>
      <p:sp>
        <p:nvSpPr>
          <p:cNvPr id="4" name="Footer Placeholder 3"/>
          <p:cNvSpPr>
            <a:spLocks noGrp="1"/>
          </p:cNvSpPr>
          <p:nvPr>
            <p:ph type="ftr" sz="quarter" idx="11"/>
          </p:nvPr>
        </p:nvSpPr>
        <p:spPr/>
        <p:txBody>
          <a:bodyPr/>
          <a:lstStyle/>
          <a:p>
            <a:r>
              <a:rPr lang="en-US" smtClean="0"/>
              <a:t>CSE 1002                                             Computer science and Engg</a:t>
            </a:r>
            <a:endParaRPr lang="en-US"/>
          </a:p>
        </p:txBody>
      </p:sp>
      <p:sp>
        <p:nvSpPr>
          <p:cNvPr id="5" name="Slide Number Placeholder 4"/>
          <p:cNvSpPr>
            <a:spLocks noGrp="1"/>
          </p:cNvSpPr>
          <p:nvPr>
            <p:ph type="sldNum" sz="quarter" idx="12"/>
          </p:nvPr>
        </p:nvSpPr>
        <p:spPr/>
        <p:txBody>
          <a:bodyPr/>
          <a:lstStyle/>
          <a:p>
            <a:fld id="{C839977E-EAC6-4CBE-AE0E-153E042775AB}" type="slidenum">
              <a:rPr lang="en-US" smtClean="0"/>
              <a:pPr/>
              <a:t>10</a:t>
            </a:fld>
            <a:endParaRPr lang="en-US"/>
          </a:p>
        </p:txBody>
      </p:sp>
      <p:sp>
        <p:nvSpPr>
          <p:cNvPr id="8" name="Date Placeholder 7"/>
          <p:cNvSpPr>
            <a:spLocks noGrp="1"/>
          </p:cNvSpPr>
          <p:nvPr>
            <p:ph type="dt" sz="half" idx="10"/>
          </p:nvPr>
        </p:nvSpPr>
        <p:spPr/>
        <p:txBody>
          <a:bodyPr/>
          <a:lstStyle/>
          <a:p>
            <a:fld id="{BA058C80-29EB-4633-8F66-B0BB43F947A3}" type="datetime1">
              <a:rPr lang="en-US" smtClean="0"/>
              <a:t>1/9/2015</a:t>
            </a:fld>
            <a:endParaRPr lang="en-US"/>
          </a:p>
        </p:txBody>
      </p:sp>
    </p:spTree>
    <p:extLst>
      <p:ext uri="{BB962C8B-B14F-4D97-AF65-F5344CB8AC3E}">
        <p14:creationId xmlns:p14="http://schemas.microsoft.com/office/powerpoint/2010/main" val="1902197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219200"/>
            <a:ext cx="7467600" cy="5059363"/>
          </a:xfrm>
        </p:spPr>
        <p:txBody>
          <a:bodyPr/>
          <a:lstStyle/>
          <a:p>
            <a:pPr marL="457200" indent="-457200">
              <a:buFont typeface="Wingdings" pitchFamily="2" charset="2"/>
              <a:buChar char="ü"/>
            </a:pPr>
            <a:r>
              <a:rPr lang="en-US" sz="2800" dirty="0" smtClean="0"/>
              <a:t>Software classifications</a:t>
            </a:r>
          </a:p>
          <a:p>
            <a:pPr marL="457200" indent="-457200">
              <a:buFont typeface="Wingdings" pitchFamily="2" charset="2"/>
              <a:buChar char="ü"/>
            </a:pPr>
            <a:r>
              <a:rPr lang="en-US" sz="2800" dirty="0" smtClean="0"/>
              <a:t>Overview </a:t>
            </a:r>
            <a:r>
              <a:rPr lang="en-US" sz="2800" dirty="0"/>
              <a:t>of Application Software</a:t>
            </a:r>
          </a:p>
          <a:p>
            <a:pPr marL="457200" indent="-457200">
              <a:buFont typeface="Wingdings" pitchFamily="2" charset="2"/>
              <a:buChar char="ü"/>
            </a:pPr>
            <a:r>
              <a:rPr lang="en-US" sz="2800" dirty="0"/>
              <a:t>Overview of System Software </a:t>
            </a:r>
          </a:p>
        </p:txBody>
      </p:sp>
      <p:sp>
        <p:nvSpPr>
          <p:cNvPr id="3" name="Title 2"/>
          <p:cNvSpPr>
            <a:spLocks noGrp="1"/>
          </p:cNvSpPr>
          <p:nvPr>
            <p:ph type="title"/>
          </p:nvPr>
        </p:nvSpPr>
        <p:spPr/>
        <p:txBody>
          <a:bodyPr>
            <a:normAutofit/>
          </a:bodyPr>
          <a:lstStyle/>
          <a:p>
            <a:pPr algn="ctr"/>
            <a:r>
              <a:rPr lang="en-US" sz="3200" b="1" dirty="0" smtClean="0"/>
              <a:t>Summary</a:t>
            </a:r>
            <a:endParaRPr lang="en-US" sz="3200" b="1" dirty="0"/>
          </a:p>
        </p:txBody>
      </p:sp>
      <p:sp>
        <p:nvSpPr>
          <p:cNvPr id="4" name="Footer Placeholder 3"/>
          <p:cNvSpPr>
            <a:spLocks noGrp="1"/>
          </p:cNvSpPr>
          <p:nvPr>
            <p:ph type="ftr" sz="quarter" idx="11"/>
          </p:nvPr>
        </p:nvSpPr>
        <p:spPr/>
        <p:txBody>
          <a:bodyPr/>
          <a:lstStyle/>
          <a:p>
            <a:r>
              <a:rPr lang="en-US" smtClean="0"/>
              <a:t>CSE 1002                                             Computer science and Engg</a:t>
            </a:r>
            <a:endParaRPr lang="en-US" dirty="0"/>
          </a:p>
        </p:txBody>
      </p:sp>
      <p:sp>
        <p:nvSpPr>
          <p:cNvPr id="6" name="Slide Number Placeholder 5"/>
          <p:cNvSpPr>
            <a:spLocks noGrp="1"/>
          </p:cNvSpPr>
          <p:nvPr>
            <p:ph type="sldNum" sz="quarter" idx="12"/>
          </p:nvPr>
        </p:nvSpPr>
        <p:spPr/>
        <p:txBody>
          <a:bodyPr/>
          <a:lstStyle/>
          <a:p>
            <a:fld id="{C839977E-EAC6-4CBE-AE0E-153E042775AB}" type="slidenum">
              <a:rPr lang="en-US" smtClean="0"/>
              <a:pPr/>
              <a:t>11</a:t>
            </a:fld>
            <a:endParaRPr lang="en-US"/>
          </a:p>
        </p:txBody>
      </p:sp>
      <p:sp>
        <p:nvSpPr>
          <p:cNvPr id="7" name="TextBox 6"/>
          <p:cNvSpPr txBox="1"/>
          <p:nvPr/>
        </p:nvSpPr>
        <p:spPr>
          <a:xfrm>
            <a:off x="36787" y="1532706"/>
            <a:ext cx="1182414" cy="3470181"/>
          </a:xfrm>
          <a:prstGeom prst="rect">
            <a:avLst/>
          </a:prstGeom>
          <a:noFill/>
        </p:spPr>
        <p:txBody>
          <a:bodyPr wrap="square" rtlCol="0">
            <a:spAutoFit/>
          </a:bodyPr>
          <a:lstStyle/>
          <a:p>
            <a:pPr marL="58738" lvl="1"/>
            <a:r>
              <a:rPr lang="en-US" sz="1400" b="1" i="1" dirty="0" smtClean="0">
                <a:solidFill>
                  <a:srgbClr val="0000FF"/>
                </a:solidFill>
              </a:rPr>
              <a:t>Syntax</a:t>
            </a:r>
            <a:endParaRPr lang="en-US" sz="1400" b="1" i="1" dirty="0">
              <a:solidFill>
                <a:srgbClr val="0000FF"/>
              </a:solidFill>
            </a:endParaRPr>
          </a:p>
          <a:p>
            <a:pPr marL="58738" lvl="1"/>
            <a:endParaRPr lang="en-US" sz="1050" b="1" i="1" dirty="0">
              <a:solidFill>
                <a:srgbClr val="0000FF"/>
              </a:solidFill>
            </a:endParaRPr>
          </a:p>
          <a:p>
            <a:pPr marL="58738" lvl="1"/>
            <a:r>
              <a:rPr lang="en-US" sz="1400" b="1" i="1" dirty="0">
                <a:solidFill>
                  <a:schemeClr val="tx1">
                    <a:lumMod val="50000"/>
                    <a:lumOff val="50000"/>
                  </a:schemeClr>
                </a:solidFill>
                <a:hlinkClick r:id="rId2" action="ppaction://hlinkfile"/>
              </a:rPr>
              <a:t>Additional Information </a:t>
            </a:r>
            <a:endParaRPr lang="en-US" sz="1400" b="1" i="1" dirty="0" smtClean="0">
              <a:solidFill>
                <a:schemeClr val="tx1">
                  <a:lumMod val="50000"/>
                  <a:lumOff val="50000"/>
                </a:schemeClr>
              </a:solidFill>
            </a:endParaRPr>
          </a:p>
          <a:p>
            <a:pPr marL="58738" lvl="1"/>
            <a:endParaRPr lang="en-US" sz="1100" b="1" i="1" dirty="0">
              <a:solidFill>
                <a:srgbClr val="0000FF"/>
              </a:solidFill>
            </a:endParaRPr>
          </a:p>
          <a:p>
            <a:pPr marL="58738" lvl="1"/>
            <a:r>
              <a:rPr lang="en-US" sz="1400" b="1" i="1" dirty="0" smtClean="0">
                <a:solidFill>
                  <a:srgbClr val="0000FF"/>
                </a:solidFill>
              </a:rPr>
              <a:t>Do’s</a:t>
            </a:r>
          </a:p>
          <a:p>
            <a:pPr marL="58738" lvl="1"/>
            <a:endParaRPr lang="en-US" sz="1100" b="1" i="1" dirty="0">
              <a:solidFill>
                <a:srgbClr val="0000FF"/>
              </a:solidFill>
            </a:endParaRPr>
          </a:p>
          <a:p>
            <a:pPr marL="58738" lvl="1"/>
            <a:r>
              <a:rPr lang="en-US" sz="1400" b="1" i="1" dirty="0" smtClean="0">
                <a:solidFill>
                  <a:srgbClr val="0000FF"/>
                </a:solidFill>
              </a:rPr>
              <a:t>Don’ts</a:t>
            </a:r>
          </a:p>
          <a:p>
            <a:pPr marL="58738" lvl="1"/>
            <a:endParaRPr lang="en-US" sz="1100" b="1" i="1" dirty="0">
              <a:solidFill>
                <a:srgbClr val="0000FF"/>
              </a:solidFill>
            </a:endParaRPr>
          </a:p>
          <a:p>
            <a:pPr marL="58738" lvl="1"/>
            <a:r>
              <a:rPr lang="en-US" sz="1400" b="1" i="1" dirty="0" smtClean="0">
                <a:solidFill>
                  <a:srgbClr val="0000FF"/>
                </a:solidFill>
              </a:rPr>
              <a:t>Video clip</a:t>
            </a:r>
          </a:p>
          <a:p>
            <a:pPr marL="58738" lvl="1"/>
            <a:endParaRPr lang="en-US" sz="1100" b="1" i="1" dirty="0">
              <a:solidFill>
                <a:srgbClr val="0000FF"/>
              </a:solidFill>
            </a:endParaRPr>
          </a:p>
          <a:p>
            <a:pPr marL="58738" lvl="1"/>
            <a:r>
              <a:rPr lang="en-US" sz="1400" b="1" i="1" dirty="0" smtClean="0">
                <a:solidFill>
                  <a:srgbClr val="0000FF"/>
                </a:solidFill>
              </a:rPr>
              <a:t>Case studies</a:t>
            </a:r>
          </a:p>
          <a:p>
            <a:pPr marL="58738" lvl="1"/>
            <a:endParaRPr lang="en-US" sz="1100" b="1" i="1" dirty="0">
              <a:solidFill>
                <a:srgbClr val="0000FF"/>
              </a:solidFill>
            </a:endParaRPr>
          </a:p>
          <a:p>
            <a:pPr marL="58738" lvl="1"/>
            <a:r>
              <a:rPr lang="en-US" sz="1400" b="1" i="1" dirty="0">
                <a:solidFill>
                  <a:srgbClr val="0000FF"/>
                </a:solidFill>
              </a:rPr>
              <a:t>Do it </a:t>
            </a:r>
            <a:r>
              <a:rPr lang="en-US" sz="1400" b="1" i="1" dirty="0" smtClean="0">
                <a:solidFill>
                  <a:srgbClr val="0000FF"/>
                </a:solidFill>
              </a:rPr>
              <a:t>yourself</a:t>
            </a:r>
          </a:p>
          <a:p>
            <a:pPr marL="58738" lvl="1"/>
            <a:endParaRPr lang="en-US" sz="1400" b="1" i="1" dirty="0">
              <a:solidFill>
                <a:srgbClr val="0000FF"/>
              </a:solidFill>
            </a:endParaRPr>
          </a:p>
          <a:p>
            <a:pPr marL="58738" lvl="1"/>
            <a:r>
              <a:rPr lang="en-US" sz="1400" b="1" i="1" dirty="0" smtClean="0">
                <a:solidFill>
                  <a:srgbClr val="0000FF"/>
                </a:solidFill>
                <a:hlinkClick r:id="rId3" action="ppaction://hlinkfile"/>
              </a:rPr>
              <a:t>Quiz</a:t>
            </a:r>
            <a:endParaRPr lang="en-US" sz="1400" b="1" i="1" dirty="0">
              <a:solidFill>
                <a:srgbClr val="0000FF"/>
              </a:solidFill>
            </a:endParaRPr>
          </a:p>
        </p:txBody>
      </p:sp>
      <p:sp>
        <p:nvSpPr>
          <p:cNvPr id="8" name="Date Placeholder 7"/>
          <p:cNvSpPr>
            <a:spLocks noGrp="1"/>
          </p:cNvSpPr>
          <p:nvPr>
            <p:ph type="dt" sz="half" idx="10"/>
          </p:nvPr>
        </p:nvSpPr>
        <p:spPr/>
        <p:txBody>
          <a:bodyPr/>
          <a:lstStyle/>
          <a:p>
            <a:fld id="{5583D3E9-1FA5-4B0C-B200-D2B59E9D5871}" type="datetime1">
              <a:rPr lang="en-US" smtClean="0"/>
              <a:t>1/9/2015</a:t>
            </a:fld>
            <a:endParaRPr lang="en-US"/>
          </a:p>
        </p:txBody>
      </p:sp>
    </p:spTree>
    <p:extLst>
      <p:ext uri="{BB962C8B-B14F-4D97-AF65-F5344CB8AC3E}">
        <p14:creationId xmlns:p14="http://schemas.microsoft.com/office/powerpoint/2010/main" val="1664732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524000" y="2057400"/>
            <a:ext cx="7840716" cy="2160591"/>
          </a:xfrm>
          <a:prstGeom prst="rect">
            <a:avLst/>
          </a:prstGeom>
          <a:noFill/>
        </p:spPr>
        <p:txBody>
          <a:bodyPr wrap="square" rtlCol="0">
            <a:spAutoFit/>
          </a:bodyPr>
          <a:lstStyle/>
          <a:p>
            <a:pPr algn="ctr">
              <a:lnSpc>
                <a:spcPct val="90000"/>
              </a:lnSpc>
              <a:buClr>
                <a:srgbClr val="993300"/>
              </a:buClr>
            </a:pPr>
            <a:endParaRPr lang="en-US" sz="2800" dirty="0" smtClean="0">
              <a:solidFill>
                <a:srgbClr val="000099"/>
              </a:solidFill>
            </a:endParaRPr>
          </a:p>
          <a:p>
            <a:pPr algn="just">
              <a:lnSpc>
                <a:spcPct val="90000"/>
              </a:lnSpc>
              <a:buClr>
                <a:srgbClr val="993300"/>
              </a:buClr>
            </a:pPr>
            <a:r>
              <a:rPr lang="en-US" sz="2800" dirty="0" smtClean="0">
                <a:solidFill>
                  <a:srgbClr val="000099"/>
                </a:solidFill>
              </a:rPr>
              <a:t>To learn and appreciate the following concepts</a:t>
            </a:r>
          </a:p>
          <a:p>
            <a:endParaRPr lang="en-US" sz="2800" dirty="0">
              <a:solidFill>
                <a:srgbClr val="000099"/>
              </a:solidFill>
            </a:endParaRPr>
          </a:p>
          <a:p>
            <a:pPr marL="457200" indent="-457200">
              <a:buFont typeface="Wingdings" pitchFamily="2" charset="2"/>
              <a:buChar char="ü"/>
            </a:pPr>
            <a:r>
              <a:rPr lang="en-US" sz="2800" dirty="0" smtClean="0">
                <a:solidFill>
                  <a:srgbClr val="000099"/>
                </a:solidFill>
              </a:rPr>
              <a:t>Overview </a:t>
            </a:r>
            <a:r>
              <a:rPr lang="en-US" sz="2800" dirty="0">
                <a:solidFill>
                  <a:srgbClr val="000099"/>
                </a:solidFill>
              </a:rPr>
              <a:t>of Application </a:t>
            </a:r>
            <a:r>
              <a:rPr lang="en-US" sz="2800" dirty="0" smtClean="0">
                <a:solidFill>
                  <a:srgbClr val="000099"/>
                </a:solidFill>
              </a:rPr>
              <a:t>Software</a:t>
            </a:r>
          </a:p>
          <a:p>
            <a:pPr marL="457200" indent="-457200">
              <a:buFont typeface="Wingdings" pitchFamily="2" charset="2"/>
              <a:buChar char="ü"/>
            </a:pPr>
            <a:r>
              <a:rPr lang="en-US" sz="2800" dirty="0" smtClean="0">
                <a:solidFill>
                  <a:srgbClr val="000099"/>
                </a:solidFill>
              </a:rPr>
              <a:t>Overview </a:t>
            </a:r>
            <a:r>
              <a:rPr lang="en-US" sz="2800" dirty="0">
                <a:solidFill>
                  <a:srgbClr val="000099"/>
                </a:solidFill>
              </a:rPr>
              <a:t>of System Software </a:t>
            </a:r>
            <a:endParaRPr lang="en-US" sz="2800" dirty="0" smtClean="0">
              <a:solidFill>
                <a:srgbClr val="000099"/>
              </a:solidFill>
            </a:endParaRPr>
          </a:p>
        </p:txBody>
      </p:sp>
      <p:sp>
        <p:nvSpPr>
          <p:cNvPr id="9" name="Title 5"/>
          <p:cNvSpPr>
            <a:spLocks noGrp="1"/>
          </p:cNvSpPr>
          <p:nvPr>
            <p:ph type="title"/>
          </p:nvPr>
        </p:nvSpPr>
        <p:spPr>
          <a:xfrm>
            <a:off x="1219199" y="152400"/>
            <a:ext cx="7162801" cy="685800"/>
          </a:xfrm>
        </p:spPr>
        <p:txBody>
          <a:bodyPr>
            <a:normAutofit/>
          </a:bodyPr>
          <a:lstStyle/>
          <a:p>
            <a:pPr algn="ctr"/>
            <a:r>
              <a:rPr lang="en-US" sz="3200" b="1" dirty="0" smtClean="0">
                <a:solidFill>
                  <a:srgbClr val="000099"/>
                </a:solidFill>
              </a:rPr>
              <a:t>Objectives</a:t>
            </a:r>
            <a:endParaRPr lang="en-US" sz="3200" b="1" dirty="0">
              <a:solidFill>
                <a:srgbClr val="000099"/>
              </a:solidFill>
            </a:endParaRPr>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3" name="Slide Number Placeholder 2"/>
          <p:cNvSpPr>
            <a:spLocks noGrp="1"/>
          </p:cNvSpPr>
          <p:nvPr>
            <p:ph type="sldNum" sz="quarter" idx="12"/>
          </p:nvPr>
        </p:nvSpPr>
        <p:spPr/>
        <p:txBody>
          <a:bodyPr/>
          <a:lstStyle/>
          <a:p>
            <a:fld id="{C839977E-EAC6-4CBE-AE0E-153E042775AB}" type="slidenum">
              <a:rPr lang="en-US" smtClean="0"/>
              <a:pPr/>
              <a:t>2</a:t>
            </a:fld>
            <a:endParaRPr lang="en-US"/>
          </a:p>
        </p:txBody>
      </p:sp>
      <p:sp>
        <p:nvSpPr>
          <p:cNvPr id="5" name="Date Placeholder 4"/>
          <p:cNvSpPr>
            <a:spLocks noGrp="1"/>
          </p:cNvSpPr>
          <p:nvPr>
            <p:ph type="dt" sz="half" idx="10"/>
          </p:nvPr>
        </p:nvSpPr>
        <p:spPr/>
        <p:txBody>
          <a:bodyPr/>
          <a:lstStyle/>
          <a:p>
            <a:fld id="{98E31E27-B6FB-466C-8D5B-252B6D71A567}" type="datetime1">
              <a:rPr lang="en-US" smtClean="0"/>
              <a:t>1/9/2015</a:t>
            </a:fld>
            <a:endParaRPr lang="en-US"/>
          </a:p>
        </p:txBody>
      </p:sp>
    </p:spTree>
    <p:extLst>
      <p:ext uri="{BB962C8B-B14F-4D97-AF65-F5344CB8AC3E}">
        <p14:creationId xmlns:p14="http://schemas.microsoft.com/office/powerpoint/2010/main" val="4037803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0200" y="1447800"/>
            <a:ext cx="7162800" cy="2585323"/>
          </a:xfrm>
          <a:prstGeom prst="rect">
            <a:avLst/>
          </a:prstGeom>
          <a:noFill/>
        </p:spPr>
        <p:txBody>
          <a:bodyPr wrap="square" rtlCol="0">
            <a:spAutoFit/>
          </a:bodyPr>
          <a:lstStyle/>
          <a:p>
            <a:pPr algn="ctr">
              <a:lnSpc>
                <a:spcPct val="90000"/>
              </a:lnSpc>
              <a:buClr>
                <a:srgbClr val="993300"/>
              </a:buClr>
            </a:pPr>
            <a:endParaRPr lang="en-US" sz="4000" dirty="0" smtClean="0">
              <a:solidFill>
                <a:srgbClr val="000099"/>
              </a:solidFill>
            </a:endParaRPr>
          </a:p>
          <a:p>
            <a:pPr algn="just">
              <a:lnSpc>
                <a:spcPct val="90000"/>
              </a:lnSpc>
              <a:buClr>
                <a:srgbClr val="993300"/>
              </a:buClr>
            </a:pPr>
            <a:r>
              <a:rPr lang="en-US" sz="2800" dirty="0" smtClean="0">
                <a:solidFill>
                  <a:srgbClr val="000099"/>
                </a:solidFill>
              </a:rPr>
              <a:t>At the end of session the student will be able to understand</a:t>
            </a:r>
          </a:p>
          <a:p>
            <a:pPr algn="just">
              <a:lnSpc>
                <a:spcPct val="90000"/>
              </a:lnSpc>
              <a:buClr>
                <a:srgbClr val="993300"/>
              </a:buClr>
            </a:pPr>
            <a:endParaRPr lang="en-US" sz="2800" dirty="0" smtClean="0">
              <a:solidFill>
                <a:srgbClr val="000099"/>
              </a:solidFill>
            </a:endParaRPr>
          </a:p>
          <a:p>
            <a:pPr marL="514350" indent="-514350" algn="just">
              <a:lnSpc>
                <a:spcPct val="90000"/>
              </a:lnSpc>
              <a:buClr>
                <a:srgbClr val="993300"/>
              </a:buClr>
              <a:buFont typeface="Wingdings" pitchFamily="2" charset="2"/>
              <a:buChar char="ü"/>
            </a:pPr>
            <a:r>
              <a:rPr lang="en-US" sz="2800" dirty="0" smtClean="0">
                <a:solidFill>
                  <a:srgbClr val="000099"/>
                </a:solidFill>
              </a:rPr>
              <a:t>	The overall ideology of application software and system software</a:t>
            </a:r>
          </a:p>
        </p:txBody>
      </p:sp>
      <p:sp>
        <p:nvSpPr>
          <p:cNvPr id="9" name="Title 5"/>
          <p:cNvSpPr>
            <a:spLocks noGrp="1"/>
          </p:cNvSpPr>
          <p:nvPr>
            <p:ph type="title"/>
          </p:nvPr>
        </p:nvSpPr>
        <p:spPr>
          <a:xfrm>
            <a:off x="1219199" y="152400"/>
            <a:ext cx="7162801" cy="685800"/>
          </a:xfrm>
        </p:spPr>
        <p:txBody>
          <a:bodyPr>
            <a:normAutofit/>
          </a:bodyPr>
          <a:lstStyle/>
          <a:p>
            <a:pPr algn="ctr"/>
            <a:r>
              <a:rPr lang="en-US" sz="3200" b="1" dirty="0" smtClean="0">
                <a:solidFill>
                  <a:srgbClr val="000099"/>
                </a:solidFill>
              </a:rPr>
              <a:t>Session outcome</a:t>
            </a:r>
            <a:endParaRPr lang="en-US" sz="3200" b="1" dirty="0">
              <a:solidFill>
                <a:srgbClr val="000099"/>
              </a:solidFill>
            </a:endParaRPr>
          </a:p>
        </p:txBody>
      </p:sp>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3" name="Slide Number Placeholder 2"/>
          <p:cNvSpPr>
            <a:spLocks noGrp="1"/>
          </p:cNvSpPr>
          <p:nvPr>
            <p:ph type="sldNum" sz="quarter" idx="12"/>
          </p:nvPr>
        </p:nvSpPr>
        <p:spPr/>
        <p:txBody>
          <a:bodyPr/>
          <a:lstStyle/>
          <a:p>
            <a:fld id="{C839977E-EAC6-4CBE-AE0E-153E042775AB}" type="slidenum">
              <a:rPr lang="en-US" smtClean="0"/>
              <a:pPr/>
              <a:t>3</a:t>
            </a:fld>
            <a:endParaRPr lang="en-US"/>
          </a:p>
        </p:txBody>
      </p:sp>
      <p:sp>
        <p:nvSpPr>
          <p:cNvPr id="10" name="Date Placeholder 9"/>
          <p:cNvSpPr>
            <a:spLocks noGrp="1"/>
          </p:cNvSpPr>
          <p:nvPr>
            <p:ph type="dt" sz="half" idx="10"/>
          </p:nvPr>
        </p:nvSpPr>
        <p:spPr/>
        <p:txBody>
          <a:bodyPr/>
          <a:lstStyle/>
          <a:p>
            <a:fld id="{AB87D7D6-23EA-499B-8A44-01D37AEA8331}" type="datetime1">
              <a:rPr lang="en-US" smtClean="0"/>
              <a:t>1/9/2015</a:t>
            </a:fld>
            <a:endParaRPr lang="en-US"/>
          </a:p>
        </p:txBody>
      </p:sp>
    </p:spTree>
    <p:extLst>
      <p:ext uri="{BB962C8B-B14F-4D97-AF65-F5344CB8AC3E}">
        <p14:creationId xmlns:p14="http://schemas.microsoft.com/office/powerpoint/2010/main" val="1977982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798637"/>
            <a:ext cx="7467600" cy="5059363"/>
          </a:xfrm>
        </p:spPr>
        <p:txBody>
          <a:bodyPr/>
          <a:lstStyle/>
          <a:p>
            <a:pPr lvl="1"/>
            <a:endParaRPr lang="en-US" b="1" i="1" dirty="0" smtClean="0">
              <a:solidFill>
                <a:schemeClr val="tx2"/>
              </a:solidFill>
            </a:endParaRPr>
          </a:p>
          <a:p>
            <a:pPr algn="just">
              <a:buFont typeface="Wingdings" pitchFamily="2" charset="2"/>
              <a:buChar char="ü"/>
            </a:pPr>
            <a:r>
              <a:rPr lang="en-US" sz="2800" b="1" dirty="0" smtClean="0">
                <a:solidFill>
                  <a:schemeClr val="tx2"/>
                </a:solidFill>
              </a:rPr>
              <a:t>Program</a:t>
            </a:r>
            <a:r>
              <a:rPr lang="en-US" sz="2800" dirty="0" smtClean="0">
                <a:solidFill>
                  <a:schemeClr val="tx2"/>
                </a:solidFill>
              </a:rPr>
              <a:t> or </a:t>
            </a:r>
            <a:r>
              <a:rPr lang="en-US" sz="2800" b="1" dirty="0" smtClean="0">
                <a:solidFill>
                  <a:schemeClr val="tx2"/>
                </a:solidFill>
              </a:rPr>
              <a:t>software - </a:t>
            </a:r>
            <a:r>
              <a:rPr lang="en-US" sz="2800" dirty="0" smtClean="0">
                <a:solidFill>
                  <a:schemeClr val="tx2"/>
                </a:solidFill>
              </a:rPr>
              <a:t>a detailed list of instructions that tells the computer what exactly to do.</a:t>
            </a:r>
          </a:p>
          <a:p>
            <a:pPr algn="just">
              <a:buFont typeface="Wingdings" pitchFamily="2" charset="2"/>
              <a:buChar char="ü"/>
            </a:pPr>
            <a:endParaRPr lang="en-US" sz="2800" dirty="0" smtClean="0">
              <a:solidFill>
                <a:schemeClr val="tx2"/>
              </a:solidFill>
            </a:endParaRPr>
          </a:p>
        </p:txBody>
      </p:sp>
      <p:sp>
        <p:nvSpPr>
          <p:cNvPr id="3" name="Date Placeholder 2"/>
          <p:cNvSpPr>
            <a:spLocks noGrp="1"/>
          </p:cNvSpPr>
          <p:nvPr>
            <p:ph type="dt" sz="half" idx="10"/>
          </p:nvPr>
        </p:nvSpPr>
        <p:spPr/>
        <p:txBody>
          <a:bodyPr/>
          <a:lstStyle/>
          <a:p>
            <a:fld id="{B7B73369-2AC8-4735-B766-B7031341D6D8}" type="datetime1">
              <a:rPr lang="en-US" smtClean="0"/>
              <a:t>1/9/2015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CSE 1002                                             Computer science and Engg</a:t>
            </a:r>
            <a:endParaRPr lang="en-US" dirty="0"/>
          </a:p>
        </p:txBody>
      </p:sp>
      <p:sp>
        <p:nvSpPr>
          <p:cNvPr id="6" name="Title 5"/>
          <p:cNvSpPr>
            <a:spLocks noGrp="1"/>
          </p:cNvSpPr>
          <p:nvPr>
            <p:ph type="title"/>
          </p:nvPr>
        </p:nvSpPr>
        <p:spPr/>
        <p:txBody>
          <a:bodyPr/>
          <a:lstStyle/>
          <a:p>
            <a:r>
              <a:rPr lang="en-US" b="1" dirty="0" smtClean="0">
                <a:solidFill>
                  <a:schemeClr val="tx2"/>
                </a:solidFill>
              </a:rPr>
              <a:t>Instruction to computer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5"/>
          <p:cNvSpPr>
            <a:spLocks noGrp="1"/>
          </p:cNvSpPr>
          <p:nvPr>
            <p:ph type="title"/>
          </p:nvPr>
        </p:nvSpPr>
        <p:spPr>
          <a:xfrm>
            <a:off x="1219199" y="152400"/>
            <a:ext cx="7162801" cy="685800"/>
          </a:xfrm>
        </p:spPr>
        <p:txBody>
          <a:bodyPr>
            <a:normAutofit/>
          </a:bodyPr>
          <a:lstStyle/>
          <a:p>
            <a:pPr algn="ctr"/>
            <a:r>
              <a:rPr lang="en-US" sz="3200" b="1" dirty="0" smtClean="0">
                <a:solidFill>
                  <a:schemeClr val="tx2"/>
                </a:solidFill>
              </a:rPr>
              <a:t>Classifications of software</a:t>
            </a:r>
            <a:endParaRPr lang="en-US" sz="3200" b="1" dirty="0">
              <a:solidFill>
                <a:schemeClr val="tx2"/>
              </a:solidFill>
            </a:endParaRPr>
          </a:p>
        </p:txBody>
      </p:sp>
      <p:graphicFrame>
        <p:nvGraphicFramePr>
          <p:cNvPr id="6" name="Diagram 5"/>
          <p:cNvGraphicFramePr/>
          <p:nvPr>
            <p:extLst>
              <p:ext uri="{D42A27DB-BD31-4B8C-83A1-F6EECF244321}">
                <p14:modId xmlns:p14="http://schemas.microsoft.com/office/powerpoint/2010/main" val="2121306560"/>
              </p:ext>
            </p:extLst>
          </p:nvPr>
        </p:nvGraphicFramePr>
        <p:xfrm>
          <a:off x="1371600" y="1412163"/>
          <a:ext cx="75438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smtClean="0"/>
              <a:t>CSE 1002                                             Computer science and Engg</a:t>
            </a:r>
            <a:endParaRPr lang="en-US"/>
          </a:p>
        </p:txBody>
      </p:sp>
      <p:sp>
        <p:nvSpPr>
          <p:cNvPr id="3" name="Slide Number Placeholder 2"/>
          <p:cNvSpPr>
            <a:spLocks noGrp="1"/>
          </p:cNvSpPr>
          <p:nvPr>
            <p:ph type="sldNum" sz="quarter" idx="12"/>
          </p:nvPr>
        </p:nvSpPr>
        <p:spPr/>
        <p:txBody>
          <a:bodyPr/>
          <a:lstStyle/>
          <a:p>
            <a:fld id="{C839977E-EAC6-4CBE-AE0E-153E042775AB}" type="slidenum">
              <a:rPr lang="en-US" smtClean="0"/>
              <a:pPr/>
              <a:t>5</a:t>
            </a:fld>
            <a:endParaRPr lang="en-US"/>
          </a:p>
        </p:txBody>
      </p:sp>
      <p:sp>
        <p:nvSpPr>
          <p:cNvPr id="5" name="Date Placeholder 4"/>
          <p:cNvSpPr>
            <a:spLocks noGrp="1"/>
          </p:cNvSpPr>
          <p:nvPr>
            <p:ph type="dt" sz="half" idx="10"/>
          </p:nvPr>
        </p:nvSpPr>
        <p:spPr/>
        <p:txBody>
          <a:bodyPr/>
          <a:lstStyle/>
          <a:p>
            <a:fld id="{F1169BD4-8A02-4D35-BA2B-DAA489DC0EE9}" type="datetime1">
              <a:rPr lang="en-US" smtClean="0"/>
              <a:t>1/9/2015</a:t>
            </a:fld>
            <a:endParaRPr lang="en-US"/>
          </a:p>
        </p:txBody>
      </p:sp>
    </p:spTree>
    <p:extLst>
      <p:ext uri="{BB962C8B-B14F-4D97-AF65-F5344CB8AC3E}">
        <p14:creationId xmlns:p14="http://schemas.microsoft.com/office/powerpoint/2010/main" val="3095432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E296BA-4A6E-414C-A8A7-3DA6A280333A}" type="datetime1">
              <a:rPr lang="en-US" smtClean="0"/>
              <a:t>1/9/2015</a:t>
            </a:fld>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CSE 1002                                             Computer science and Engg</a:t>
            </a:r>
            <a:endParaRPr lang="en-US" dirty="0"/>
          </a:p>
        </p:txBody>
      </p:sp>
      <p:pic>
        <p:nvPicPr>
          <p:cNvPr id="7"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85937" y="2043906"/>
            <a:ext cx="63341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5"/>
          <p:cNvSpPr>
            <a:spLocks noGrp="1"/>
          </p:cNvSpPr>
          <p:nvPr>
            <p:ph type="title"/>
          </p:nvPr>
        </p:nvSpPr>
        <p:spPr/>
        <p:txBody>
          <a:bodyPr>
            <a:normAutofit/>
          </a:bodyPr>
          <a:lstStyle/>
          <a:p>
            <a:pPr algn="ctr"/>
            <a:r>
              <a:rPr lang="en-US" sz="3200" b="1" dirty="0" smtClean="0">
                <a:solidFill>
                  <a:schemeClr val="tx2"/>
                </a:solidFill>
              </a:rPr>
              <a:t>Classifications of software</a:t>
            </a:r>
            <a:endParaRPr lang="en-US" sz="3200" b="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925784"/>
            <a:ext cx="7661792" cy="5059363"/>
          </a:xfrm>
        </p:spPr>
        <p:txBody>
          <a:bodyPr/>
          <a:lstStyle/>
          <a:p>
            <a:pPr marL="274320" indent="-274320" algn="just">
              <a:buClr>
                <a:schemeClr val="tx1"/>
              </a:buClr>
              <a:buFontTx/>
              <a:buChar char="•"/>
            </a:pPr>
            <a:r>
              <a:rPr lang="en-US" sz="2200" dirty="0">
                <a:latin typeface="Arial" pitchFamily="34" charset="0"/>
                <a:cs typeface="Arial" pitchFamily="34" charset="0"/>
              </a:rPr>
              <a:t>System software consists of programs that manages the computer resources.</a:t>
            </a:r>
          </a:p>
          <a:p>
            <a:pPr algn="just">
              <a:buClr>
                <a:schemeClr val="tx1"/>
              </a:buClr>
            </a:pPr>
            <a:r>
              <a:rPr lang="en-US" sz="2200" dirty="0" smtClean="0">
                <a:latin typeface="Arial" pitchFamily="34" charset="0"/>
                <a:cs typeface="Arial" pitchFamily="34" charset="0"/>
              </a:rPr>
              <a:t>Divided </a:t>
            </a:r>
            <a:r>
              <a:rPr lang="en-US" sz="2200" dirty="0">
                <a:latin typeface="Arial" pitchFamily="34" charset="0"/>
                <a:cs typeface="Arial" pitchFamily="34" charset="0"/>
              </a:rPr>
              <a:t>into three classes</a:t>
            </a:r>
          </a:p>
          <a:p>
            <a:pPr lvl="2" indent="-457200" algn="just">
              <a:buClr>
                <a:schemeClr val="tx1"/>
              </a:buClr>
              <a:buNone/>
            </a:pPr>
            <a:r>
              <a:rPr lang="en-US" sz="2200" dirty="0" smtClean="0">
                <a:latin typeface="Arial" pitchFamily="34" charset="0"/>
                <a:cs typeface="Arial" pitchFamily="34" charset="0"/>
              </a:rPr>
              <a:t>1. </a:t>
            </a:r>
            <a:r>
              <a:rPr lang="en-US" sz="2200" b="1" dirty="0" smtClean="0">
                <a:latin typeface="Arial" pitchFamily="34" charset="0"/>
                <a:cs typeface="Arial" pitchFamily="34" charset="0"/>
              </a:rPr>
              <a:t>Operating System (OS)</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eg</a:t>
            </a:r>
            <a:r>
              <a:rPr lang="en-US" sz="2200" dirty="0" smtClean="0">
                <a:latin typeface="Arial" pitchFamily="34" charset="0"/>
                <a:cs typeface="Arial" pitchFamily="34" charset="0"/>
              </a:rPr>
              <a:t>: Windows, Linux, DOS</a:t>
            </a:r>
          </a:p>
          <a:p>
            <a:pPr algn="just">
              <a:lnSpc>
                <a:spcPts val="2875"/>
              </a:lnSpc>
              <a:spcBef>
                <a:spcPts val="1200"/>
              </a:spcBef>
              <a:buFont typeface="Wingdings" pitchFamily="2" charset="2"/>
              <a:buChar char="Ø"/>
            </a:pPr>
            <a:r>
              <a:rPr lang="en-US" sz="2100" dirty="0" smtClean="0">
                <a:latin typeface="Arial" pitchFamily="34" charset="0"/>
                <a:cs typeface="Arial" pitchFamily="34" charset="0"/>
              </a:rPr>
              <a:t>OS is an integrated collection of programs which make the computer operational and help in executing user programs.</a:t>
            </a:r>
          </a:p>
          <a:p>
            <a:pPr algn="just">
              <a:lnSpc>
                <a:spcPts val="2875"/>
              </a:lnSpc>
              <a:spcBef>
                <a:spcPts val="1200"/>
              </a:spcBef>
              <a:buFont typeface="Wingdings" pitchFamily="2" charset="2"/>
              <a:buChar char="Ø"/>
            </a:pPr>
            <a:r>
              <a:rPr lang="en-US" sz="2100" dirty="0" smtClean="0">
                <a:latin typeface="Arial" pitchFamily="34" charset="0"/>
                <a:cs typeface="Arial" pitchFamily="34" charset="0"/>
              </a:rPr>
              <a:t> It acts as an interface between the man and machine.</a:t>
            </a:r>
          </a:p>
          <a:p>
            <a:pPr algn="just">
              <a:lnSpc>
                <a:spcPts val="2875"/>
              </a:lnSpc>
              <a:spcBef>
                <a:spcPts val="1200"/>
              </a:spcBef>
              <a:buFont typeface="Wingdings" pitchFamily="2" charset="2"/>
              <a:buChar char="Ø"/>
            </a:pPr>
            <a:r>
              <a:rPr lang="en-US" sz="2100" dirty="0" smtClean="0">
                <a:latin typeface="Arial" pitchFamily="34" charset="0"/>
                <a:cs typeface="Arial" pitchFamily="34" charset="0"/>
              </a:rPr>
              <a:t> It manages the system resources like memory, processors, input-output devices and files. </a:t>
            </a:r>
            <a:endParaRPr lang="en-US" sz="2100" dirty="0">
              <a:latin typeface="Arial" pitchFamily="34" charset="0"/>
              <a:cs typeface="Arial" pitchFamily="34" charset="0"/>
            </a:endParaRPr>
          </a:p>
          <a:p>
            <a:pPr lvl="2" indent="-457200" algn="just">
              <a:buClr>
                <a:schemeClr val="tx1"/>
              </a:buClr>
              <a:buNone/>
            </a:pPr>
            <a:r>
              <a:rPr lang="en-US" sz="2200" dirty="0" smtClean="0">
                <a:latin typeface="Arial" pitchFamily="34" charset="0"/>
                <a:cs typeface="Arial" pitchFamily="34" charset="0"/>
              </a:rPr>
              <a:t>2. </a:t>
            </a:r>
            <a:r>
              <a:rPr lang="en-US" sz="2200" b="1" dirty="0" smtClean="0">
                <a:latin typeface="Arial" pitchFamily="34" charset="0"/>
                <a:cs typeface="Arial" pitchFamily="34" charset="0"/>
              </a:rPr>
              <a:t>System </a:t>
            </a:r>
            <a:r>
              <a:rPr lang="en-US" sz="2200" b="1" dirty="0">
                <a:latin typeface="Arial" pitchFamily="34" charset="0"/>
                <a:cs typeface="Arial" pitchFamily="34" charset="0"/>
              </a:rPr>
              <a:t>support </a:t>
            </a:r>
            <a:r>
              <a:rPr lang="en-US" sz="2200" b="1" dirty="0" smtClean="0">
                <a:latin typeface="Arial" pitchFamily="34" charset="0"/>
                <a:cs typeface="Arial" pitchFamily="34" charset="0"/>
              </a:rPr>
              <a:t>software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eg</a:t>
            </a:r>
            <a:r>
              <a:rPr lang="en-US" sz="2200" dirty="0" smtClean="0">
                <a:latin typeface="Arial" pitchFamily="34" charset="0"/>
                <a:cs typeface="Arial" pitchFamily="34" charset="0"/>
              </a:rPr>
              <a:t>: disk </a:t>
            </a:r>
            <a:r>
              <a:rPr lang="en-US" sz="2200" dirty="0">
                <a:latin typeface="Arial" pitchFamily="34" charset="0"/>
                <a:cs typeface="Arial" pitchFamily="34" charset="0"/>
              </a:rPr>
              <a:t>format programs </a:t>
            </a:r>
          </a:p>
          <a:p>
            <a:pPr lvl="2" indent="-457200" algn="just">
              <a:buClr>
                <a:schemeClr val="tx1"/>
              </a:buClr>
              <a:buNone/>
            </a:pPr>
            <a:r>
              <a:rPr lang="en-US" sz="2200" dirty="0" smtClean="0">
                <a:latin typeface="Arial" pitchFamily="34" charset="0"/>
                <a:cs typeface="Arial" pitchFamily="34" charset="0"/>
              </a:rPr>
              <a:t>3. </a:t>
            </a:r>
            <a:r>
              <a:rPr lang="en-US" sz="2200" b="1" dirty="0" smtClean="0">
                <a:latin typeface="Arial" pitchFamily="34" charset="0"/>
                <a:cs typeface="Arial" pitchFamily="34" charset="0"/>
              </a:rPr>
              <a:t>System </a:t>
            </a:r>
            <a:r>
              <a:rPr lang="en-US" sz="2200" b="1" dirty="0">
                <a:latin typeface="Arial" pitchFamily="34" charset="0"/>
                <a:cs typeface="Arial" pitchFamily="34" charset="0"/>
              </a:rPr>
              <a:t>Development </a:t>
            </a:r>
            <a:r>
              <a:rPr lang="en-US" sz="2200" b="1" dirty="0" smtClean="0">
                <a:latin typeface="Arial" pitchFamily="34" charset="0"/>
                <a:cs typeface="Arial" pitchFamily="34" charset="0"/>
              </a:rPr>
              <a:t>software. </a:t>
            </a:r>
            <a:r>
              <a:rPr lang="en-US" sz="2200" dirty="0" err="1" smtClean="0">
                <a:latin typeface="Arial" pitchFamily="34" charset="0"/>
                <a:cs typeface="Arial" pitchFamily="34" charset="0"/>
              </a:rPr>
              <a:t>eg</a:t>
            </a:r>
            <a:r>
              <a:rPr lang="en-US" sz="2200" dirty="0" smtClean="0">
                <a:latin typeface="Arial" pitchFamily="34" charset="0"/>
                <a:cs typeface="Arial" pitchFamily="34" charset="0"/>
              </a:rPr>
              <a:t>: </a:t>
            </a:r>
            <a:r>
              <a:rPr lang="en-US" sz="2200" dirty="0">
                <a:latin typeface="Arial" pitchFamily="34" charset="0"/>
                <a:cs typeface="Arial" pitchFamily="34" charset="0"/>
              </a:rPr>
              <a:t>language translators and debugging tools </a:t>
            </a:r>
          </a:p>
          <a:p>
            <a:endParaRPr lang="en-US" sz="2000" dirty="0"/>
          </a:p>
        </p:txBody>
      </p:sp>
      <p:sp>
        <p:nvSpPr>
          <p:cNvPr id="3" name="Title 2"/>
          <p:cNvSpPr>
            <a:spLocks noGrp="1"/>
          </p:cNvSpPr>
          <p:nvPr>
            <p:ph type="title"/>
          </p:nvPr>
        </p:nvSpPr>
        <p:spPr/>
        <p:txBody>
          <a:bodyPr>
            <a:normAutofit/>
          </a:bodyPr>
          <a:lstStyle/>
          <a:p>
            <a:pPr algn="ctr"/>
            <a:r>
              <a:rPr lang="en-US" sz="3200" b="1" dirty="0" smtClean="0">
                <a:solidFill>
                  <a:srgbClr val="000099"/>
                </a:solidFill>
              </a:rPr>
              <a:t>System software</a:t>
            </a:r>
            <a:endParaRPr lang="en-US" sz="3200" b="1" dirty="0">
              <a:solidFill>
                <a:srgbClr val="000099"/>
              </a:solidFill>
            </a:endParaRPr>
          </a:p>
        </p:txBody>
      </p:sp>
      <p:sp>
        <p:nvSpPr>
          <p:cNvPr id="4" name="Footer Placeholder 3"/>
          <p:cNvSpPr>
            <a:spLocks noGrp="1"/>
          </p:cNvSpPr>
          <p:nvPr>
            <p:ph type="ftr" sz="quarter" idx="11"/>
          </p:nvPr>
        </p:nvSpPr>
        <p:spPr/>
        <p:txBody>
          <a:bodyPr/>
          <a:lstStyle/>
          <a:p>
            <a:r>
              <a:rPr lang="en-US" smtClean="0"/>
              <a:t>CSE 1002                                             Computer science and Engg</a:t>
            </a:r>
            <a:endParaRPr lang="en-US"/>
          </a:p>
        </p:txBody>
      </p:sp>
      <p:sp>
        <p:nvSpPr>
          <p:cNvPr id="5" name="Slide Number Placeholder 4"/>
          <p:cNvSpPr>
            <a:spLocks noGrp="1"/>
          </p:cNvSpPr>
          <p:nvPr>
            <p:ph type="sldNum" sz="quarter" idx="12"/>
          </p:nvPr>
        </p:nvSpPr>
        <p:spPr/>
        <p:txBody>
          <a:bodyPr/>
          <a:lstStyle/>
          <a:p>
            <a:fld id="{C839977E-EAC6-4CBE-AE0E-153E042775AB}" type="slidenum">
              <a:rPr lang="en-US" smtClean="0"/>
              <a:pPr/>
              <a:t>7</a:t>
            </a:fld>
            <a:endParaRPr lang="en-US"/>
          </a:p>
        </p:txBody>
      </p:sp>
      <p:sp>
        <p:nvSpPr>
          <p:cNvPr id="10" name="Date Placeholder 9"/>
          <p:cNvSpPr>
            <a:spLocks noGrp="1"/>
          </p:cNvSpPr>
          <p:nvPr>
            <p:ph type="dt" sz="half" idx="10"/>
          </p:nvPr>
        </p:nvSpPr>
        <p:spPr/>
        <p:txBody>
          <a:bodyPr/>
          <a:lstStyle/>
          <a:p>
            <a:fld id="{E791BB93-C5A2-4A26-B51A-CCD38E802024}" type="datetime1">
              <a:rPr lang="en-US" smtClean="0"/>
              <a:t>1/9/2015</a:t>
            </a:fld>
            <a:endParaRPr lang="en-US"/>
          </a:p>
        </p:txBody>
      </p:sp>
    </p:spTree>
    <p:extLst>
      <p:ext uri="{BB962C8B-B14F-4D97-AF65-F5344CB8AC3E}">
        <p14:creationId xmlns:p14="http://schemas.microsoft.com/office/powerpoint/2010/main" val="4191640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defRPr/>
            </a:pPr>
            <a:r>
              <a:rPr lang="en-US" dirty="0"/>
              <a:t>Application Software is directly responsible for helping users solve their </a:t>
            </a:r>
            <a:r>
              <a:rPr lang="en-US" dirty="0" smtClean="0"/>
              <a:t>problems </a:t>
            </a:r>
          </a:p>
          <a:p>
            <a:pPr algn="just">
              <a:defRPr/>
            </a:pPr>
            <a:endParaRPr lang="en-US" dirty="0"/>
          </a:p>
          <a:p>
            <a:pPr algn="just">
              <a:defRPr/>
            </a:pPr>
            <a:r>
              <a:rPr lang="en-US" dirty="0" smtClean="0"/>
              <a:t>Example</a:t>
            </a:r>
            <a:endParaRPr lang="en-US" dirty="0"/>
          </a:p>
          <a:p>
            <a:pPr lvl="1" algn="just">
              <a:buFontTx/>
              <a:buChar char="•"/>
              <a:defRPr/>
            </a:pPr>
            <a:r>
              <a:rPr lang="en-US" dirty="0"/>
              <a:t> Word processing </a:t>
            </a:r>
          </a:p>
          <a:p>
            <a:pPr lvl="1" algn="just">
              <a:buFontTx/>
              <a:buChar char="•"/>
              <a:defRPr/>
            </a:pPr>
            <a:r>
              <a:rPr lang="en-US" dirty="0"/>
              <a:t> Electronic spreadsheet</a:t>
            </a:r>
          </a:p>
          <a:p>
            <a:pPr lvl="1" algn="just">
              <a:buFontTx/>
              <a:buChar char="•"/>
              <a:defRPr/>
            </a:pPr>
            <a:r>
              <a:rPr lang="en-US" dirty="0"/>
              <a:t> Database </a:t>
            </a:r>
          </a:p>
          <a:p>
            <a:pPr lvl="1" algn="just">
              <a:buFontTx/>
              <a:buChar char="•"/>
              <a:defRPr/>
            </a:pPr>
            <a:r>
              <a:rPr lang="en-US" dirty="0"/>
              <a:t> Presentation graphics</a:t>
            </a:r>
            <a:endParaRPr lang="en-US" kern="0" dirty="0"/>
          </a:p>
          <a:p>
            <a:endParaRPr lang="en-US" sz="2800" dirty="0"/>
          </a:p>
        </p:txBody>
      </p:sp>
      <p:sp>
        <p:nvSpPr>
          <p:cNvPr id="3" name="Title 2"/>
          <p:cNvSpPr>
            <a:spLocks noGrp="1"/>
          </p:cNvSpPr>
          <p:nvPr>
            <p:ph type="title"/>
          </p:nvPr>
        </p:nvSpPr>
        <p:spPr/>
        <p:txBody>
          <a:bodyPr>
            <a:normAutofit/>
          </a:bodyPr>
          <a:lstStyle/>
          <a:p>
            <a:pPr algn="ctr"/>
            <a:r>
              <a:rPr lang="en-US" sz="3200" b="1" dirty="0" smtClean="0"/>
              <a:t>Application software</a:t>
            </a:r>
            <a:endParaRPr lang="en-US" sz="32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362200"/>
            <a:ext cx="354461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CSE 1002                                             Computer science and Engg</a:t>
            </a:r>
            <a:endParaRPr lang="en-US"/>
          </a:p>
        </p:txBody>
      </p:sp>
      <p:sp>
        <p:nvSpPr>
          <p:cNvPr id="5" name="Slide Number Placeholder 4"/>
          <p:cNvSpPr>
            <a:spLocks noGrp="1"/>
          </p:cNvSpPr>
          <p:nvPr>
            <p:ph type="sldNum" sz="quarter" idx="12"/>
          </p:nvPr>
        </p:nvSpPr>
        <p:spPr/>
        <p:txBody>
          <a:bodyPr/>
          <a:lstStyle/>
          <a:p>
            <a:fld id="{C839977E-EAC6-4CBE-AE0E-153E042775AB}" type="slidenum">
              <a:rPr lang="en-US" smtClean="0"/>
              <a:pPr/>
              <a:t>8</a:t>
            </a:fld>
            <a:endParaRPr lang="en-US"/>
          </a:p>
        </p:txBody>
      </p:sp>
      <p:sp>
        <p:nvSpPr>
          <p:cNvPr id="7" name="Date Placeholder 6"/>
          <p:cNvSpPr>
            <a:spLocks noGrp="1"/>
          </p:cNvSpPr>
          <p:nvPr>
            <p:ph type="dt" sz="half" idx="10"/>
          </p:nvPr>
        </p:nvSpPr>
        <p:spPr/>
        <p:txBody>
          <a:bodyPr/>
          <a:lstStyle/>
          <a:p>
            <a:fld id="{F0861678-602D-489C-A287-2F638032426D}" type="datetime1">
              <a:rPr lang="en-US" smtClean="0"/>
              <a:t>1/9/2015</a:t>
            </a:fld>
            <a:endParaRPr lang="en-US"/>
          </a:p>
        </p:txBody>
      </p:sp>
    </p:spTree>
    <p:extLst>
      <p:ext uri="{BB962C8B-B14F-4D97-AF65-F5344CB8AC3E}">
        <p14:creationId xmlns:p14="http://schemas.microsoft.com/office/powerpoint/2010/main" val="1902197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pPr>
            <a:r>
              <a:rPr lang="en-US" sz="2300" b="1" dirty="0">
                <a:latin typeface="Arial" pitchFamily="34" charset="0"/>
                <a:cs typeface="Arial" pitchFamily="34" charset="0"/>
              </a:rPr>
              <a:t>Machine Language</a:t>
            </a:r>
            <a:r>
              <a:rPr lang="en-US" sz="2300" dirty="0">
                <a:latin typeface="Arial" pitchFamily="34" charset="0"/>
                <a:cs typeface="Arial" pitchFamily="34" charset="0"/>
              </a:rPr>
              <a:t>- The only programming language available in earlier days</a:t>
            </a:r>
          </a:p>
          <a:p>
            <a:pPr lvl="1" algn="just">
              <a:lnSpc>
                <a:spcPct val="90000"/>
              </a:lnSpc>
            </a:pPr>
            <a:r>
              <a:rPr lang="en-US" sz="2300" dirty="0">
                <a:latin typeface="Arial" pitchFamily="34" charset="0"/>
                <a:cs typeface="Arial" pitchFamily="34" charset="0"/>
              </a:rPr>
              <a:t>Consists of only </a:t>
            </a:r>
            <a:r>
              <a:rPr lang="en-US" sz="2300" b="1" dirty="0">
                <a:latin typeface="Arial" pitchFamily="34" charset="0"/>
                <a:cs typeface="Arial" pitchFamily="34" charset="0"/>
              </a:rPr>
              <a:t>0</a:t>
            </a:r>
            <a:r>
              <a:rPr lang="en-US" sz="2300" dirty="0">
                <a:latin typeface="Arial" pitchFamily="34" charset="0"/>
                <a:cs typeface="Arial" pitchFamily="34" charset="0"/>
              </a:rPr>
              <a:t>’s and </a:t>
            </a:r>
            <a:r>
              <a:rPr lang="en-US" sz="2300" b="1" dirty="0">
                <a:latin typeface="Arial" pitchFamily="34" charset="0"/>
                <a:cs typeface="Arial" pitchFamily="34" charset="0"/>
              </a:rPr>
              <a:t>1</a:t>
            </a:r>
            <a:r>
              <a:rPr lang="en-US" sz="2300" dirty="0">
                <a:latin typeface="Arial" pitchFamily="34" charset="0"/>
                <a:cs typeface="Arial" pitchFamily="34" charset="0"/>
              </a:rPr>
              <a:t>’s;  e.g.:- 10101011</a:t>
            </a:r>
          </a:p>
          <a:p>
            <a:pPr algn="just">
              <a:lnSpc>
                <a:spcPct val="90000"/>
              </a:lnSpc>
            </a:pPr>
            <a:r>
              <a:rPr lang="en-US" sz="2300" b="1" dirty="0">
                <a:solidFill>
                  <a:srgbClr val="0070C0"/>
                </a:solidFill>
                <a:latin typeface="Arial" pitchFamily="34" charset="0"/>
                <a:cs typeface="Arial" pitchFamily="34" charset="0"/>
              </a:rPr>
              <a:t>Symbolic language or Assembly language</a:t>
            </a:r>
            <a:r>
              <a:rPr lang="en-US" sz="2300" dirty="0">
                <a:solidFill>
                  <a:srgbClr val="0070C0"/>
                </a:solidFill>
                <a:latin typeface="Arial" pitchFamily="34" charset="0"/>
                <a:cs typeface="Arial" pitchFamily="34" charset="0"/>
              </a:rPr>
              <a:t>-</a:t>
            </a:r>
          </a:p>
          <a:p>
            <a:pPr lvl="1" algn="just">
              <a:lnSpc>
                <a:spcPct val="90000"/>
              </a:lnSpc>
            </a:pPr>
            <a:r>
              <a:rPr lang="en-US" sz="2300" dirty="0">
                <a:solidFill>
                  <a:srgbClr val="0070C0"/>
                </a:solidFill>
                <a:latin typeface="Arial" pitchFamily="34" charset="0"/>
                <a:cs typeface="Arial" pitchFamily="34" charset="0"/>
              </a:rPr>
              <a:t>symbols or mnemonics </a:t>
            </a:r>
            <a:r>
              <a:rPr lang="en-US" sz="2300" dirty="0" smtClean="0">
                <a:solidFill>
                  <a:srgbClr val="0070C0"/>
                </a:solidFill>
                <a:latin typeface="Arial" pitchFamily="34" charset="0"/>
                <a:cs typeface="Arial" pitchFamily="34" charset="0"/>
              </a:rPr>
              <a:t>are used </a:t>
            </a:r>
            <a:r>
              <a:rPr lang="en-US" sz="2300" dirty="0">
                <a:solidFill>
                  <a:srgbClr val="0070C0"/>
                </a:solidFill>
                <a:latin typeface="Arial" pitchFamily="34" charset="0"/>
                <a:cs typeface="Arial" pitchFamily="34" charset="0"/>
              </a:rPr>
              <a:t>to represent instructions</a:t>
            </a:r>
          </a:p>
          <a:p>
            <a:pPr lvl="1" algn="just">
              <a:lnSpc>
                <a:spcPct val="90000"/>
              </a:lnSpc>
            </a:pPr>
            <a:r>
              <a:rPr lang="en-US" sz="2300" dirty="0">
                <a:solidFill>
                  <a:srgbClr val="0070C0"/>
                </a:solidFill>
                <a:latin typeface="Arial" pitchFamily="34" charset="0"/>
                <a:cs typeface="Arial" pitchFamily="34" charset="0"/>
              </a:rPr>
              <a:t> hardware specific</a:t>
            </a:r>
          </a:p>
          <a:p>
            <a:pPr lvl="1" algn="just">
              <a:lnSpc>
                <a:spcPct val="90000"/>
              </a:lnSpc>
              <a:buFontTx/>
              <a:buNone/>
            </a:pPr>
            <a:r>
              <a:rPr lang="en-US" sz="2300" dirty="0">
                <a:solidFill>
                  <a:srgbClr val="0070C0"/>
                </a:solidFill>
                <a:latin typeface="Arial" pitchFamily="34" charset="0"/>
                <a:cs typeface="Arial" pitchFamily="34" charset="0"/>
              </a:rPr>
              <a:t>		e.g.  ADD X,Y; Add the contents of y to x</a:t>
            </a:r>
          </a:p>
          <a:p>
            <a:pPr algn="just">
              <a:lnSpc>
                <a:spcPct val="90000"/>
              </a:lnSpc>
            </a:pPr>
            <a:r>
              <a:rPr lang="en-US" sz="2300" b="1" dirty="0">
                <a:latin typeface="Arial" pitchFamily="34" charset="0"/>
                <a:cs typeface="Arial" pitchFamily="34" charset="0"/>
              </a:rPr>
              <a:t>High-level languages</a:t>
            </a:r>
            <a:r>
              <a:rPr lang="en-US" sz="2300" dirty="0">
                <a:latin typeface="Arial" pitchFamily="34" charset="0"/>
                <a:cs typeface="Arial" pitchFamily="34" charset="0"/>
              </a:rPr>
              <a:t>-</a:t>
            </a:r>
            <a:r>
              <a:rPr lang="en-US" sz="2300" b="1" dirty="0">
                <a:latin typeface="Arial" pitchFamily="34" charset="0"/>
                <a:cs typeface="Arial" pitchFamily="34" charset="0"/>
              </a:rPr>
              <a:t> </a:t>
            </a:r>
            <a:r>
              <a:rPr lang="en-US" sz="2300" dirty="0">
                <a:latin typeface="Arial" pitchFamily="34" charset="0"/>
                <a:cs typeface="Arial" pitchFamily="34" charset="0"/>
              </a:rPr>
              <a:t>English like language using which the programmer can write programs to solve a problem.</a:t>
            </a:r>
          </a:p>
          <a:p>
            <a:pPr lvl="1" algn="just">
              <a:lnSpc>
                <a:spcPct val="90000"/>
              </a:lnSpc>
            </a:pPr>
            <a:r>
              <a:rPr lang="en-US" sz="2300" b="1" dirty="0">
                <a:latin typeface="Arial" pitchFamily="34" charset="0"/>
                <a:cs typeface="Arial" pitchFamily="34" charset="0"/>
              </a:rPr>
              <a:t> </a:t>
            </a:r>
            <a:r>
              <a:rPr lang="en-US" sz="2300" dirty="0">
                <a:latin typeface="Arial" pitchFamily="34" charset="0"/>
                <a:cs typeface="Arial" pitchFamily="34" charset="0"/>
              </a:rPr>
              <a:t>more concerned with the problem </a:t>
            </a:r>
            <a:r>
              <a:rPr lang="en-US" sz="2300" dirty="0" smtClean="0">
                <a:latin typeface="Arial" pitchFamily="34" charset="0"/>
                <a:cs typeface="Arial" pitchFamily="34" charset="0"/>
              </a:rPr>
              <a:t>specification</a:t>
            </a:r>
          </a:p>
          <a:p>
            <a:pPr lvl="1" algn="just">
              <a:lnSpc>
                <a:spcPct val="90000"/>
              </a:lnSpc>
            </a:pPr>
            <a:r>
              <a:rPr lang="en-US" sz="2300" dirty="0" smtClean="0">
                <a:latin typeface="Arial" pitchFamily="34" charset="0"/>
                <a:cs typeface="Arial" pitchFamily="34" charset="0"/>
              </a:rPr>
              <a:t> not </a:t>
            </a:r>
            <a:r>
              <a:rPr lang="en-US" sz="2300" dirty="0">
                <a:latin typeface="Arial" pitchFamily="34" charset="0"/>
                <a:cs typeface="Arial" pitchFamily="34" charset="0"/>
              </a:rPr>
              <a:t>oriented towards the details of </a:t>
            </a:r>
            <a:r>
              <a:rPr lang="en-US" sz="2300" dirty="0" smtClean="0">
                <a:latin typeface="Arial" pitchFamily="34" charset="0"/>
                <a:cs typeface="Arial" pitchFamily="34" charset="0"/>
              </a:rPr>
              <a:t>computer</a:t>
            </a:r>
            <a:endParaRPr lang="en-US" sz="2300" dirty="0">
              <a:latin typeface="Arial" pitchFamily="34" charset="0"/>
              <a:cs typeface="Arial" pitchFamily="34" charset="0"/>
            </a:endParaRPr>
          </a:p>
          <a:p>
            <a:pPr lvl="1" algn="just">
              <a:lnSpc>
                <a:spcPct val="90000"/>
              </a:lnSpc>
            </a:pPr>
            <a:r>
              <a:rPr lang="en-US" sz="2300" dirty="0">
                <a:latin typeface="Arial" pitchFamily="34" charset="0"/>
                <a:cs typeface="Arial" pitchFamily="34" charset="0"/>
              </a:rPr>
              <a:t> e.g.: C, C++, C#, Fortran, BASIC, Pascal etc</a:t>
            </a:r>
            <a:r>
              <a:rPr lang="en-US" sz="2300" b="1" dirty="0">
                <a:latin typeface="Arial" pitchFamily="34" charset="0"/>
                <a:cs typeface="Arial" pitchFamily="34" charset="0"/>
              </a:rPr>
              <a:t>.</a:t>
            </a:r>
          </a:p>
          <a:p>
            <a:endParaRPr lang="en-US" sz="2800" dirty="0"/>
          </a:p>
        </p:txBody>
      </p:sp>
      <p:sp>
        <p:nvSpPr>
          <p:cNvPr id="3" name="Title 2"/>
          <p:cNvSpPr>
            <a:spLocks noGrp="1"/>
          </p:cNvSpPr>
          <p:nvPr>
            <p:ph type="title"/>
          </p:nvPr>
        </p:nvSpPr>
        <p:spPr/>
        <p:txBody>
          <a:bodyPr>
            <a:normAutofit/>
          </a:bodyPr>
          <a:lstStyle/>
          <a:p>
            <a:pPr algn="ctr"/>
            <a:r>
              <a:rPr lang="en-US" sz="3200" b="1" dirty="0">
                <a:solidFill>
                  <a:schemeClr val="tx2"/>
                </a:solidFill>
              </a:rPr>
              <a:t>Computer Languages</a:t>
            </a:r>
          </a:p>
        </p:txBody>
      </p:sp>
      <p:sp>
        <p:nvSpPr>
          <p:cNvPr id="4" name="Footer Placeholder 3"/>
          <p:cNvSpPr>
            <a:spLocks noGrp="1"/>
          </p:cNvSpPr>
          <p:nvPr>
            <p:ph type="ftr" sz="quarter" idx="11"/>
          </p:nvPr>
        </p:nvSpPr>
        <p:spPr/>
        <p:txBody>
          <a:bodyPr/>
          <a:lstStyle/>
          <a:p>
            <a:r>
              <a:rPr lang="en-US" smtClean="0"/>
              <a:t>CSE 1002                                             Computer science and Engg</a:t>
            </a:r>
            <a:endParaRPr lang="en-US"/>
          </a:p>
        </p:txBody>
      </p:sp>
      <p:sp>
        <p:nvSpPr>
          <p:cNvPr id="5" name="Slide Number Placeholder 4"/>
          <p:cNvSpPr>
            <a:spLocks noGrp="1"/>
          </p:cNvSpPr>
          <p:nvPr>
            <p:ph type="sldNum" sz="quarter" idx="12"/>
          </p:nvPr>
        </p:nvSpPr>
        <p:spPr/>
        <p:txBody>
          <a:bodyPr/>
          <a:lstStyle/>
          <a:p>
            <a:fld id="{C839977E-EAC6-4CBE-AE0E-153E042775AB}" type="slidenum">
              <a:rPr lang="en-US" smtClean="0"/>
              <a:pPr/>
              <a:t>9</a:t>
            </a:fld>
            <a:endParaRPr lang="en-US"/>
          </a:p>
        </p:txBody>
      </p:sp>
      <p:sp>
        <p:nvSpPr>
          <p:cNvPr id="8" name="Date Placeholder 7"/>
          <p:cNvSpPr>
            <a:spLocks noGrp="1"/>
          </p:cNvSpPr>
          <p:nvPr>
            <p:ph type="dt" sz="half" idx="10"/>
          </p:nvPr>
        </p:nvSpPr>
        <p:spPr/>
        <p:txBody>
          <a:bodyPr/>
          <a:lstStyle/>
          <a:p>
            <a:fld id="{146A0180-B6EE-4B30-8453-C20B6D2A2981}" type="datetime1">
              <a:rPr lang="en-US" smtClean="0"/>
              <a:t>1/9/2015</a:t>
            </a:fld>
            <a:endParaRPr lang="en-US"/>
          </a:p>
        </p:txBody>
      </p:sp>
    </p:spTree>
    <p:extLst>
      <p:ext uri="{BB962C8B-B14F-4D97-AF65-F5344CB8AC3E}">
        <p14:creationId xmlns:p14="http://schemas.microsoft.com/office/powerpoint/2010/main" val="1902197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Format - CSE">
  <a:themeElements>
    <a:clrScheme name="Custom 6">
      <a:dk1>
        <a:srgbClr val="002060"/>
      </a:dk1>
      <a:lt1>
        <a:srgbClr val="FFFFFF"/>
      </a:lt1>
      <a:dk2>
        <a:srgbClr val="002060"/>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Format - CSE</Template>
  <TotalTime>1509</TotalTime>
  <Words>1393</Words>
  <Application>Microsoft Office PowerPoint</Application>
  <PresentationFormat>On-screen Show (4:3)</PresentationFormat>
  <Paragraphs>200</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Slide Format - CSE</vt:lpstr>
      <vt:lpstr>PowerPoint Presentation</vt:lpstr>
      <vt:lpstr>Objectives</vt:lpstr>
      <vt:lpstr>Session outcome</vt:lpstr>
      <vt:lpstr>Instruction to computer </vt:lpstr>
      <vt:lpstr>Classifications of software</vt:lpstr>
      <vt:lpstr>Classifications of software</vt:lpstr>
      <vt:lpstr>System software</vt:lpstr>
      <vt:lpstr>Application software</vt:lpstr>
      <vt:lpstr>Computer Languages</vt:lpstr>
      <vt:lpstr>Language Translators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dc:creator>
  <cp:lastModifiedBy>Rajesh G</cp:lastModifiedBy>
  <cp:revision>332</cp:revision>
  <dcterms:created xsi:type="dcterms:W3CDTF">2013-04-02T09:06:53Z</dcterms:created>
  <dcterms:modified xsi:type="dcterms:W3CDTF">2015-01-09T16:05:55Z</dcterms:modified>
</cp:coreProperties>
</file>