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62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40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6146" autoAdjust="0"/>
  </p:normalViewPr>
  <p:slideViewPr>
    <p:cSldViewPr>
      <p:cViewPr>
        <p:scale>
          <a:sx n="60" d="100"/>
          <a:sy n="60" d="100"/>
        </p:scale>
        <p:origin x="-143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06" y="261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719A-B5A3-4BA4-A2F9-2F7F6BB330E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E58E9-FD86-4069-9486-4A8FAF925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275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6FEF-9D69-498B-ACBB-6A76823C955D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3B69-7968-40F8-B510-6655C16F6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418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736FE7-D43F-4AC1-B54E-3DF961C350E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BA42ED3-58F0-431E-A336-D3A3EB747D6D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4403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060EF94-C77F-42B2-B0AB-0EA5A0FFD886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E1E11D-329B-4387-A6CB-B9509992600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88D2C35-F64E-4A41-AA8A-C3D8EA3CA3E4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789468-6DA6-4154-B472-5E86112D18D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9F5D429-69C8-4D67-8BDC-C0800B1FB2B3}" type="slidenum">
              <a:rPr lang="en-US" sz="1200"/>
              <a:pPr algn="r"/>
              <a:t>18</a:t>
            </a:fld>
            <a:endParaRPr lang="en-US" sz="120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>
                <a:effectLst/>
              </a:rPr>
              <a:t>Armstrong</a:t>
            </a:r>
            <a:r>
              <a:rPr lang="en-US" b="1" baseline="0" dirty="0" smtClean="0">
                <a:effectLst/>
              </a:rPr>
              <a:t> numbers</a:t>
            </a:r>
            <a:endParaRPr lang="en-US" b="1" dirty="0" smtClean="0">
              <a:effectLst/>
            </a:endParaRPr>
          </a:p>
          <a:p>
            <a:pPr eaLnBrk="1" hangingPunct="1"/>
            <a:endParaRPr lang="en-US" dirty="0" smtClean="0">
              <a:effectLst/>
            </a:endParaRPr>
          </a:p>
          <a:p>
            <a:pPr eaLnBrk="1" hangingPunct="1"/>
            <a:r>
              <a:rPr lang="en-US" dirty="0" smtClean="0">
                <a:effectLst/>
              </a:rPr>
              <a:t>An Armstrong number is a number that is equal to the sum of each of the individual digits that make up the number raised to the power of the number of digits the number has.</a:t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F4E7-9CEE-4123-A9C5-DF774A6D96C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50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9C7559C-8121-4468-9F83-281EA9DB1E47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4506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4A6E46E-A847-4F0B-B38C-5E2DFFC137F6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B2B1F-CB87-4C2A-A151-BE2845890BA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DF71EF-9C52-491B-B109-88A58F356F3B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4608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667DD2D-5CD2-4CDA-B5EA-8550FF0BF5BE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010B4-D78E-4B42-9AD3-1F065C2046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2E4FC8-A63A-45EE-AFE0-EB4CC9BFCCC0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4710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749AF0F-E509-4918-884A-C34418F1434E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182D7-68DA-4A3A-BF8C-F2C1700BF90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9C0B6FD-B820-4F7F-9908-1D49B20CEAE7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4813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82878D-3F5A-43F7-B502-82905F8B62E5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9CA13-AB68-49D8-B598-D81988FEBEB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DFE6BA1-9FFC-46C1-A458-FB0893ED8D6B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801CBF-E085-4650-903B-B62278AA106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2B61C11-2567-4FD4-A555-09CABE59D925}" type="slidenum">
              <a:rPr lang="en-US" sz="1200"/>
              <a:pPr algn="r"/>
              <a:t>14</a:t>
            </a:fld>
            <a:endParaRPr lang="en-US" sz="120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rtl="0"/>
            <a:r>
              <a:rPr lang="en-US" b="1" baseline="0" dirty="0" smtClean="0"/>
              <a:t>Factorial number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In mathematics, the </a:t>
            </a:r>
            <a:r>
              <a:rPr lang="en-US" b="1" dirty="0" smtClean="0"/>
              <a:t>factorial</a:t>
            </a:r>
            <a:r>
              <a:rPr lang="en-US" dirty="0" smtClean="0"/>
              <a:t> of a non negative integer </a:t>
            </a:r>
            <a:r>
              <a:rPr lang="en-US" i="1" dirty="0" smtClean="0"/>
              <a:t>n</a:t>
            </a:r>
            <a:r>
              <a:rPr lang="en-US" dirty="0" smtClean="0"/>
              <a:t>, denoted by </a:t>
            </a:r>
            <a:r>
              <a:rPr lang="en-US" i="1" dirty="0" smtClean="0"/>
              <a:t>n</a:t>
            </a:r>
            <a:r>
              <a:rPr lang="en-US" dirty="0" smtClean="0"/>
              <a:t>!, is the product of all positive integers less than or equal to </a:t>
            </a:r>
            <a:r>
              <a:rPr lang="en-US" i="1" dirty="0" smtClean="0"/>
              <a:t>n</a:t>
            </a:r>
            <a:r>
              <a:rPr lang="en-US" dirty="0" smtClean="0"/>
              <a:t>. For example,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5! = 5 x 4 x 3 x 2 x 1 = 120.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The value of 0! is 1, according to the convention for an</a:t>
            </a:r>
            <a:r>
              <a:rPr lang="en-US" baseline="0" dirty="0" smtClean="0"/>
              <a:t> empty product.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E3DDD-6CD3-4FC7-B0C2-40942AEC84E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9E85D78-E5BD-44A8-A003-E6032785C12D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/>
              <a:t>Fibonacci</a:t>
            </a:r>
            <a:r>
              <a:rPr lang="en-US" b="1" baseline="0" dirty="0" smtClean="0"/>
              <a:t> numbers</a:t>
            </a:r>
            <a:endParaRPr lang="en-US" b="1" dirty="0" smtClean="0"/>
          </a:p>
          <a:p>
            <a:pPr eaLnBrk="1" hangingPunct="1"/>
            <a:endParaRPr lang="en-US" dirty="0" smtClean="0"/>
          </a:p>
          <a:p>
            <a:pPr rtl="0"/>
            <a:r>
              <a:rPr lang="en-US" dirty="0" smtClean="0"/>
              <a:t>In mathematics, the </a:t>
            </a:r>
            <a:r>
              <a:rPr lang="en-US" b="1" dirty="0" smtClean="0"/>
              <a:t>Fibonacci numbers</a:t>
            </a:r>
            <a:r>
              <a:rPr lang="en-US" dirty="0" smtClean="0"/>
              <a:t> or </a:t>
            </a:r>
            <a:r>
              <a:rPr lang="en-US" b="1" dirty="0" smtClean="0"/>
              <a:t>Fibonacci series</a:t>
            </a:r>
            <a:r>
              <a:rPr lang="en-US" dirty="0" smtClean="0"/>
              <a:t> or </a:t>
            </a:r>
            <a:r>
              <a:rPr lang="en-US" b="1" dirty="0" smtClean="0"/>
              <a:t>Fibonacci sequence</a:t>
            </a:r>
            <a:r>
              <a:rPr lang="en-US" dirty="0" smtClean="0"/>
              <a:t> are the numbers in the following,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0,1,1,2,3,5,8,13….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By definition, the first two numbers in the Fibonacci sequence are 0 and 1, and each subsequent number is the sum of the previous two.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In mathematical terms, the sequence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n</a:t>
            </a:r>
            <a:r>
              <a:rPr lang="en-US" dirty="0" smtClean="0"/>
              <a:t> of Fibonacci numbers is defined by the recurrence relation </a:t>
            </a:r>
          </a:p>
          <a:p>
            <a:pPr rtl="0"/>
            <a:endParaRPr lang="en-US" dirty="0" smtClean="0"/>
          </a:p>
          <a:p>
            <a:pPr rtl="0"/>
            <a:r>
              <a:rPr lang="en-US" dirty="0" err="1" smtClean="0"/>
              <a:t>Fn</a:t>
            </a:r>
            <a:r>
              <a:rPr lang="en-US" dirty="0" smtClean="0"/>
              <a:t>=Fn-1+Fn-2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with seed values,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F0=0</a:t>
            </a:r>
            <a:r>
              <a:rPr lang="en-US" baseline="0" dirty="0" smtClean="0"/>
              <a:t> and F1=1.</a:t>
            </a:r>
            <a:endParaRPr lang="en-US" dirty="0" smtClean="0"/>
          </a:p>
          <a:p>
            <a:pPr rtl="0"/>
            <a:endParaRPr lang="en-US" dirty="0" smtClean="0"/>
          </a:p>
          <a:p>
            <a:pPr rtl="0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C5F4F-5A98-44EB-A3B3-3666D23BCE9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E0889AF-E9CA-45F6-A2CB-11FCD38B330D}" type="slidenum">
              <a:rPr lang="en-US" sz="1200"/>
              <a:pPr algn="r"/>
              <a:t>16</a:t>
            </a:fld>
            <a:endParaRPr lang="en-US" sz="120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E2E98931-0BBF-43D5-8DF0-D0E60058B689}" type="datetime1">
              <a:rPr lang="en-US" smtClean="0"/>
              <a:pPr/>
              <a:t>7/21/2014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578A-1E86-4412-BF80-9BD191403C67}" type="datetime1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1799-82CC-49B6-ADBF-7BB66659897F}" type="datetime1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1EDFF43F-FBA3-45C6-A84F-083B3B76B2C7}" type="datetime1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21021"/>
            <a:ext cx="7823333" cy="867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418D-E519-4715-A523-013C52300C99}" type="datetime1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ADCD-DE62-4559-A1D1-FEEF9BA94B9F}" type="datetime1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A814-877F-4D2C-8A6E-21AF276A57C8}" type="datetime1">
              <a:rPr lang="en-US" smtClean="0"/>
              <a:pPr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6F00-7398-4BDC-B0FB-B500FEEE8F20}" type="datetime1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3611-F3A6-4FA7-B022-CCBFA8AF6976}" type="datetime1">
              <a:rPr lang="en-US" smtClean="0"/>
              <a:pPr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4DC-C705-40FF-A81A-A6E3F936ADC8}" type="datetime1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4CD1-F1CB-462D-8F3C-9758787CDA31}" type="datetime1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00464F1-4762-453A-87AC-7039BE1E7F2E}" type="datetime1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4401" y="0"/>
            <a:ext cx="60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1" y="21021"/>
            <a:ext cx="7239000" cy="8672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200" b="1" dirty="0" smtClean="0"/>
              <a:t>Advantages and disadvantages of algorithm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idx="1"/>
          </p:nvPr>
        </p:nvSpPr>
        <p:spPr>
          <a:xfrm>
            <a:off x="1219201" y="1081621"/>
            <a:ext cx="7924799" cy="577637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advantages </a:t>
            </a:r>
            <a:r>
              <a:rPr lang="en-US" sz="2400" b="1" dirty="0"/>
              <a:t>of algorithm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It </a:t>
            </a:r>
            <a:r>
              <a:rPr lang="en-US" sz="2400" dirty="0"/>
              <a:t>is a step-by-step representation of a solution to a given problem ,which is very easy to understand.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It </a:t>
            </a:r>
            <a:r>
              <a:rPr lang="en-US" sz="2400" dirty="0"/>
              <a:t>has got a definite procedure.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It </a:t>
            </a:r>
            <a:r>
              <a:rPr lang="en-US" sz="2400" dirty="0"/>
              <a:t>easy to first develop an algorithm and then convert it into a flowchart &amp;then into a computer program.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it is independent of programming language.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It </a:t>
            </a:r>
            <a:r>
              <a:rPr lang="en-US" sz="2400" dirty="0"/>
              <a:t>is easy to debug as every step is got its own logical sequence.</a:t>
            </a:r>
          </a:p>
          <a:p>
            <a:pPr marL="0" indent="0">
              <a:buNone/>
            </a:pPr>
            <a:r>
              <a:rPr lang="en-US" sz="2400" b="1" dirty="0" smtClean="0"/>
              <a:t>Disadvantages </a:t>
            </a:r>
            <a:r>
              <a:rPr lang="en-US" sz="2400" b="1" dirty="0"/>
              <a:t>of algorithm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It </a:t>
            </a:r>
            <a:r>
              <a:rPr lang="en-US" sz="2400" dirty="0"/>
              <a:t>is time consuming &amp; </a:t>
            </a:r>
            <a:r>
              <a:rPr lang="en-US" sz="2400" dirty="0" smtClean="0"/>
              <a:t>cumbersome </a:t>
            </a:r>
            <a:r>
              <a:rPr lang="en-US" sz="2400" dirty="0"/>
              <a:t>as an algorithm is developed first which is converted into flowchart &amp;then into </a:t>
            </a:r>
            <a:r>
              <a:rPr lang="en-US" sz="2400" dirty="0" smtClean="0"/>
              <a:t>a computer </a:t>
            </a:r>
            <a:r>
              <a:rPr lang="en-US" sz="2400" dirty="0"/>
              <a:t>program.</a:t>
            </a:r>
          </a:p>
          <a:p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80F1-52D6-4F1E-8BCE-34300FF3F573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000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itle 1"/>
          <p:cNvSpPr>
            <a:spLocks noGrp="1"/>
          </p:cNvSpPr>
          <p:nvPr>
            <p:ph type="title"/>
          </p:nvPr>
        </p:nvSpPr>
        <p:spPr>
          <a:xfrm>
            <a:off x="1219201" y="21021"/>
            <a:ext cx="7162799" cy="86728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/>
              <a:t>Largest of  3 Numbers</a:t>
            </a:r>
          </a:p>
        </p:txBody>
      </p:sp>
      <p:sp>
        <p:nvSpPr>
          <p:cNvPr id="15366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7467600" cy="50593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Name of the algorithm: Find largest of 3 numbers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1: 	[Read the values of A, B and C]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Read A, B, C</a:t>
            </a:r>
          </a:p>
          <a:p>
            <a:pPr eaLnBrk="1" hangingPunct="1">
              <a:buFontTx/>
              <a:buNone/>
            </a:pPr>
            <a:endParaRPr lang="en-US" sz="80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2: 	[Compare A and B]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IF  A&gt;B go to step 4</a:t>
            </a:r>
          </a:p>
          <a:p>
            <a:pPr eaLnBrk="1" hangingPunct="1">
              <a:buFontTx/>
              <a:buNone/>
            </a:pPr>
            <a:endParaRPr lang="en-US" sz="50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3: 	[Otherwise compare B with C]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IF  B&gt;C then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Print ‘B’ is largest’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Else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 Print ‘C’ is largest’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Go to Step 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2A33-3114-4341-980F-84BEF4CC42D6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48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1" y="21021"/>
            <a:ext cx="7162800" cy="86728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/>
              <a:t>Largest of  3 Numbers contd.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143000"/>
            <a:ext cx="7467600" cy="50593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4:	[Compare A and C for largest]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			IF  A&gt;C then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Print ‘A’ is largest’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Else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 Print ‘C’ is largest’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5: 	[End of the algorithm] 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Stop</a:t>
            </a:r>
          </a:p>
          <a:p>
            <a:pPr eaLnBrk="1" hangingPunct="1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2220-5C16-4EE6-95F3-780B848CD029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43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1371600" y="1371600"/>
            <a:ext cx="7391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</a:rPr>
              <a:t>Name of the algorithm: Sum and Mean of natural 				     numbers.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Step1:	          [Read the maximum value of N] 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          Input N</a:t>
            </a:r>
          </a:p>
          <a:p>
            <a:pPr algn="l"/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2:           [Set sum equal to 0]  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Sum </a:t>
            </a: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 </a:t>
            </a:r>
            <a:r>
              <a:rPr lang="en-US" sz="2400" dirty="0">
                <a:solidFill>
                  <a:schemeClr val="tx2"/>
                </a:solidFill>
              </a:rPr>
              <a:t>0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3:	[Compute the sum of all first N  natural 			numbers]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 	          </a:t>
            </a:r>
            <a:r>
              <a:rPr lang="en-US" sz="2400" dirty="0" smtClean="0">
                <a:solidFill>
                  <a:schemeClr val="tx2"/>
                </a:solidFill>
              </a:rPr>
              <a:t>For </a:t>
            </a:r>
            <a:r>
              <a:rPr lang="en-US" sz="2400" dirty="0">
                <a:solidFill>
                  <a:schemeClr val="tx2"/>
                </a:solidFill>
              </a:rPr>
              <a:t>I=1 to N in step  of 1 do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          begin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         Sum </a:t>
            </a: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 </a:t>
            </a:r>
            <a:r>
              <a:rPr lang="en-US" sz="2400" dirty="0">
                <a:solidFill>
                  <a:schemeClr val="tx2"/>
                </a:solidFill>
              </a:rPr>
              <a:t>Sum + I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           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0"/>
            <a:ext cx="7086600" cy="914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Sum </a:t>
            </a:r>
            <a:r>
              <a:rPr lang="en-US" sz="3200" b="1" dirty="0"/>
              <a:t>and </a:t>
            </a:r>
            <a:r>
              <a:rPr lang="en-US" sz="3200" b="1" dirty="0" smtClean="0"/>
              <a:t>Mean of </a:t>
            </a:r>
            <a:r>
              <a:rPr lang="en-US" sz="3200" b="1" dirty="0"/>
              <a:t>first N natural </a:t>
            </a:r>
            <a:r>
              <a:rPr lang="en-US" sz="3200" b="1" dirty="0" smtClean="0"/>
              <a:t>numbers</a:t>
            </a:r>
            <a:endParaRPr lang="en-US" sz="32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B196-89B7-4A03-8F72-9E7307026BED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6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0"/>
            <a:ext cx="7086600" cy="914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Sum and Mean of first N natural numbers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7909034" cy="4373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4:	[Compute mean value of N natural numbers]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Mean 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</a:t>
            </a:r>
            <a:r>
              <a:rPr lang="en-US" sz="2400" dirty="0" smtClean="0">
                <a:solidFill>
                  <a:schemeClr val="tx2"/>
                </a:solidFill>
              </a:rPr>
              <a:t> Sum /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5:	[Print Sum and Mean]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Print ‘Sum of N natural numbers=‘,Sum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Print ‘Mean of N natural numbers =‘,Mean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Step6:		[End of algorithm]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Stop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90F3-816F-44D8-9A96-A780B94056A1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14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1600200" y="1676400"/>
            <a:ext cx="725487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</a:rPr>
              <a:t>Name of the algorithm: Compute the factorial of a 			     number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Step1:			Input N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2:		fact </a:t>
            </a: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</a:t>
            </a:r>
            <a:r>
              <a:rPr lang="en-US" sz="2400" dirty="0">
                <a:solidFill>
                  <a:schemeClr val="tx2"/>
                </a:solidFill>
              </a:rPr>
              <a:t>1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3:		</a:t>
            </a:r>
            <a:r>
              <a:rPr lang="en-US" sz="2400" dirty="0" smtClean="0">
                <a:solidFill>
                  <a:schemeClr val="tx2"/>
                </a:solidFill>
              </a:rPr>
              <a:t>For </a:t>
            </a:r>
            <a:r>
              <a:rPr lang="en-US" sz="2400" dirty="0">
                <a:solidFill>
                  <a:schemeClr val="tx2"/>
                </a:solidFill>
              </a:rPr>
              <a:t>count=1 to N in step of 1 do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	begin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	    </a:t>
            </a:r>
            <a:r>
              <a:rPr lang="en-US" sz="2400" dirty="0" err="1">
                <a:solidFill>
                  <a:schemeClr val="tx2"/>
                </a:solidFill>
              </a:rPr>
              <a:t>fact</a:t>
            </a:r>
            <a:r>
              <a:rPr lang="en-US" sz="2400" dirty="0" err="1">
                <a:solidFill>
                  <a:schemeClr val="tx2"/>
                </a:solidFill>
                <a:sym typeface="Wingdings" pitchFamily="2" charset="2"/>
              </a:rPr>
              <a:t></a:t>
            </a:r>
            <a:r>
              <a:rPr lang="en-US" sz="2400" dirty="0" err="1">
                <a:solidFill>
                  <a:schemeClr val="tx2"/>
                </a:solidFill>
              </a:rPr>
              <a:t>fact</a:t>
            </a:r>
            <a:r>
              <a:rPr lang="en-US" sz="2400" dirty="0">
                <a:solidFill>
                  <a:schemeClr val="tx2"/>
                </a:solidFill>
              </a:rPr>
              <a:t>*count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	end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4:		Print ‘fact of N=‘, fact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5:		[End of algorithm]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 		Stop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1" y="7883"/>
            <a:ext cx="7162800" cy="81980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Factorial </a:t>
            </a:r>
            <a:r>
              <a:rPr lang="en-US" sz="3200" b="1" dirty="0"/>
              <a:t>of </a:t>
            </a:r>
            <a:r>
              <a:rPr lang="en-US" sz="3200" b="1" dirty="0" smtClean="0"/>
              <a:t>a </a:t>
            </a:r>
            <a:r>
              <a:rPr lang="en-US" sz="3200" b="1" dirty="0"/>
              <a:t>number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BFEF-4DCB-46C8-BA1B-5F7755AC0E6A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29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2009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/>
              <a:t>Fibonacci series up to a given limit</a:t>
            </a:r>
          </a:p>
        </p:txBody>
      </p:sp>
      <p:sp>
        <p:nvSpPr>
          <p:cNvPr id="20487" name="Rectangle 3"/>
          <p:cNvSpPr>
            <a:spLocks noGrp="1" noChangeArrowheads="1"/>
          </p:cNvSpPr>
          <p:nvPr>
            <p:ph idx="1"/>
          </p:nvPr>
        </p:nvSpPr>
        <p:spPr>
          <a:xfrm>
            <a:off x="1219199" y="938787"/>
            <a:ext cx="7840717" cy="50593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Name of the algorithm : Generate Fibonacci Series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1 : Input Limit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2: A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0,B1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Step 3: print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Step 4: While B&lt; limit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             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                   Print ‘B=‘,B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                   CB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                   BA+B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                   A 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             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Step 5:[End of Algorithm]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             Stop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                    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822138"/>
            <a:ext cx="4572000" cy="1292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Fibonacci series:</a:t>
            </a:r>
          </a:p>
          <a:p>
            <a:pPr algn="l"/>
            <a:r>
              <a:rPr lang="en-US" dirty="0" smtClean="0"/>
              <a:t>	</a:t>
            </a:r>
          </a:p>
          <a:p>
            <a:pPr algn="l"/>
            <a:r>
              <a:rPr lang="en-US" dirty="0" smtClean="0"/>
              <a:t>	</a:t>
            </a:r>
            <a:r>
              <a:rPr lang="en-US" sz="2400" dirty="0" smtClean="0">
                <a:latin typeface="Georgia" pitchFamily="18" charset="0"/>
              </a:rPr>
              <a:t>0, 1, 1, 2, 3, 5, 8, 13, 21, …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0B8A-E062-4AFF-8325-436DDB15C90A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4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4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16279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/>
              <a:t>Count the no of digits of a number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371600"/>
            <a:ext cx="7848600" cy="50593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Name of the algorithm: Count the no of digits of a 				      number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1: Input 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2: count 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</a:t>
            </a:r>
            <a:r>
              <a:rPr lang="en-US" sz="2400" dirty="0" smtClean="0">
                <a:solidFill>
                  <a:schemeClr val="tx2"/>
                </a:solidFill>
              </a:rPr>
              <a:t>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3: While N&gt;0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 	   N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N/10  (integer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 			   count count+1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			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Step 4 : Print ‘No. of digits=‘,count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Step 5: [End of Algorithm]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		  Stop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                </a:t>
            </a:r>
            <a:endParaRPr lang="en-US" sz="2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olidFill>
                <a:schemeClr val="tx2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solidFill>
                <a:schemeClr val="tx2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500" dirty="0" smtClean="0">
              <a:solidFill>
                <a:schemeClr val="tx2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5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00" dirty="0" smtClean="0">
                <a:solidFill>
                  <a:schemeClr val="tx2"/>
                </a:solidFill>
              </a:rPr>
              <a:t>           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AB23-0FA7-472F-B0C3-D06955A2B7D4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799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1628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/>
              <a:t>Sum of digits of a number</a:t>
            </a:r>
          </a:p>
        </p:txBody>
      </p:sp>
      <p:sp>
        <p:nvSpPr>
          <p:cNvPr id="2253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95400"/>
            <a:ext cx="7772400" cy="50593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Name of the algorithm: Find sum of the digits of a 				     number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Step 1: Input N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Step 2: sum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0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	Step 3: While N&gt;0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begin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     </a:t>
            </a:r>
            <a:r>
              <a:rPr lang="en-US" sz="2400" dirty="0" err="1" smtClean="0">
                <a:solidFill>
                  <a:schemeClr val="tx2"/>
                </a:solidFill>
              </a:rPr>
              <a:t>rem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 N mod 10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			     sum sum + </a:t>
            </a:r>
            <a:r>
              <a:rPr lang="en-US" sz="2400" dirty="0" err="1" smtClean="0">
                <a:solidFill>
                  <a:schemeClr val="tx2"/>
                </a:solidFill>
                <a:sym typeface="Wingdings" pitchFamily="2" charset="2"/>
              </a:rPr>
              <a:t>rem</a:t>
            </a:r>
            <a:endParaRPr lang="en-US" sz="2400" dirty="0" smtClean="0">
              <a:solidFill>
                <a:schemeClr val="tx2"/>
              </a:solidFill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			     NN/10 (integer)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		        end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Step 4: Print ‘Sum </a:t>
            </a:r>
            <a:r>
              <a:rPr lang="en-US" sz="2400" dirty="0" smtClean="0">
                <a:solidFill>
                  <a:schemeClr val="tx2"/>
                </a:solidFill>
              </a:rPr>
              <a:t>of the digits of the number=‘,sum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5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: 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Stop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endParaRPr lang="en-US" sz="200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377-16AE-49A0-86C7-821D58DC2E85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3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1628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/>
              <a:t>Check whether 3-digit no. is Armstrong?  </a:t>
            </a:r>
          </a:p>
        </p:txBody>
      </p:sp>
      <p:sp>
        <p:nvSpPr>
          <p:cNvPr id="2355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524000"/>
            <a:ext cx="7467600" cy="4953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Name of the algorithm: Check for 3-digit Armstrong number.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1: Input 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2: D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 N , sum  0</a:t>
            </a: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3: While D&gt;0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begin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    K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 D mod 10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			    sum sum + K * K * K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			    D D/10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			 end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Step 4 : IF sum = N then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			 print ‘Armstrong’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              Else  print  ‘not Armstrong’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5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: [End of Algorithm] 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    </a:t>
            </a:r>
            <a:r>
              <a:rPr lang="en-US" sz="2000" b="1" dirty="0" smtClean="0">
                <a:solidFill>
                  <a:schemeClr val="tx2"/>
                </a:solidFill>
                <a:sym typeface="Wingdings" pitchFamily="2" charset="2"/>
              </a:rPr>
              <a:t>Stop</a:t>
            </a: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                 </a:t>
            </a:r>
            <a:endParaRPr lang="en-US" sz="2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1981200"/>
            <a:ext cx="45720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Georgia" pitchFamily="18" charset="0"/>
              </a:rPr>
              <a:t>Sum of cubes of the digits</a:t>
            </a:r>
          </a:p>
          <a:p>
            <a:pPr algn="l"/>
            <a:r>
              <a:rPr lang="en-US" sz="2400" dirty="0" smtClean="0">
                <a:latin typeface="Georgia" pitchFamily="18" charset="0"/>
              </a:rPr>
              <a:t>153= 1</a:t>
            </a:r>
            <a:r>
              <a:rPr lang="en-US" sz="2400" baseline="30000" dirty="0" smtClean="0">
                <a:latin typeface="Georgia" pitchFamily="18" charset="0"/>
              </a:rPr>
              <a:t>3</a:t>
            </a:r>
            <a:r>
              <a:rPr lang="en-US" sz="2400" dirty="0" smtClean="0">
                <a:latin typeface="Georgia" pitchFamily="18" charset="0"/>
              </a:rPr>
              <a:t>+5</a:t>
            </a:r>
            <a:r>
              <a:rPr lang="en-US" sz="2400" baseline="30000" dirty="0" smtClean="0">
                <a:latin typeface="Georgia" pitchFamily="18" charset="0"/>
              </a:rPr>
              <a:t>3</a:t>
            </a:r>
            <a:r>
              <a:rPr lang="en-US" sz="2400" dirty="0" smtClean="0">
                <a:latin typeface="Georgia" pitchFamily="18" charset="0"/>
              </a:rPr>
              <a:t>+3</a:t>
            </a:r>
            <a:r>
              <a:rPr lang="en-US" sz="2400" baseline="30000" dirty="0" smtClean="0">
                <a:latin typeface="Georgia" pitchFamily="18" charset="0"/>
              </a:rPr>
              <a:t>3</a:t>
            </a:r>
            <a:r>
              <a:rPr lang="en-US" sz="2400" dirty="0" smtClean="0">
                <a:latin typeface="Georgia" pitchFamily="18" charset="0"/>
              </a:rPr>
              <a:t> </a:t>
            </a:r>
          </a:p>
          <a:p>
            <a:pPr algn="l"/>
            <a:r>
              <a:rPr lang="en-US" sz="2400" dirty="0" smtClean="0">
                <a:latin typeface="Georgia" pitchFamily="18" charset="0"/>
              </a:rPr>
              <a:t>	370, 371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856F-F684-4303-9E73-A5DB7F0603C6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278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1" y="914400"/>
            <a:ext cx="7924799" cy="59436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endParaRPr lang="en-US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smtClean="0"/>
              <a:t>Introduction to </a:t>
            </a:r>
            <a:r>
              <a:rPr lang="en-US" sz="2800" dirty="0" smtClean="0"/>
              <a:t>algorithms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Properties of an algorithm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Steps to write an algorithm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 smtClean="0"/>
              <a:t>Advantages and disadvantages of an algorithm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Algorithms </a:t>
            </a:r>
            <a:r>
              <a:rPr lang="en-US" sz="2800" dirty="0"/>
              <a:t>for simple </a:t>
            </a:r>
            <a:r>
              <a:rPr lang="en-US" sz="2800" dirty="0" smtClean="0"/>
              <a:t>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1" y="21021"/>
            <a:ext cx="7239000" cy="8672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D58C-9C54-4CBC-B633-028585C3A63B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5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1" y="21021"/>
            <a:ext cx="7239000" cy="86728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smtClean="0"/>
              <a:t>Algorithmic Notations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idx="1"/>
          </p:nvPr>
        </p:nvSpPr>
        <p:spPr>
          <a:xfrm>
            <a:off x="1219201" y="914400"/>
            <a:ext cx="7924799" cy="5943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Name of the algorithm </a:t>
            </a:r>
            <a:r>
              <a:rPr lang="en-US" sz="2400" dirty="0" smtClean="0">
                <a:solidFill>
                  <a:schemeClr val="tx2"/>
                </a:solidFill>
              </a:rPr>
              <a:t>[mandatory] 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[gives a meaningful name to the algorithm based on the problem]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Step Number </a:t>
            </a:r>
            <a:r>
              <a:rPr lang="en-US" sz="2400" dirty="0">
                <a:solidFill>
                  <a:schemeClr val="tx2"/>
                </a:solidFill>
              </a:rPr>
              <a:t>[mandatory]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[indicate each individual simple task]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Explanatory comment </a:t>
            </a:r>
            <a:r>
              <a:rPr lang="en-US" sz="2400" dirty="0" smtClean="0">
                <a:solidFill>
                  <a:schemeClr val="tx2"/>
                </a:solidFill>
              </a:rPr>
              <a:t>[optional]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dirty="0">
                <a:solidFill>
                  <a:schemeClr val="tx2"/>
                </a:solidFill>
              </a:rPr>
              <a:t> [gives </a:t>
            </a:r>
            <a:r>
              <a:rPr lang="en-US" sz="2400" dirty="0" smtClean="0">
                <a:solidFill>
                  <a:schemeClr val="tx2"/>
                </a:solidFill>
              </a:rPr>
              <a:t>an explanation for each step, if needed]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Termination </a:t>
            </a:r>
            <a:r>
              <a:rPr lang="en-US" sz="2400" dirty="0">
                <a:solidFill>
                  <a:schemeClr val="tx2"/>
                </a:solidFill>
              </a:rPr>
              <a:t>[mandatory]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tx2"/>
                </a:solidFill>
              </a:rPr>
              <a:t>	 </a:t>
            </a:r>
            <a:r>
              <a:rPr lang="en-US" sz="2400" dirty="0" smtClean="0">
                <a:solidFill>
                  <a:schemeClr val="tx2"/>
                </a:solidFill>
              </a:rPr>
              <a:t>[tells the end of algorithm]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4597-AD58-4105-A50E-08EF67656E26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9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3"/>
          <p:cNvSpPr txBox="1">
            <a:spLocks noChangeArrowheads="1"/>
          </p:cNvSpPr>
          <p:nvPr/>
        </p:nvSpPr>
        <p:spPr bwMode="auto">
          <a:xfrm>
            <a:off x="1219201" y="914400"/>
            <a:ext cx="7924799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</a:rPr>
              <a:t>Name of the algorithm : Compute the area of a circle</a:t>
            </a:r>
          </a:p>
          <a:p>
            <a:pPr algn="l"/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Step1:	</a:t>
            </a:r>
            <a:r>
              <a:rPr lang="en-US" sz="2400" dirty="0" smtClean="0">
                <a:solidFill>
                  <a:schemeClr val="tx2"/>
                </a:solidFill>
              </a:rPr>
              <a:t>	Input  </a:t>
            </a:r>
            <a:r>
              <a:rPr lang="en-US" sz="2400" dirty="0">
                <a:solidFill>
                  <a:schemeClr val="tx2"/>
                </a:solidFill>
              </a:rPr>
              <a:t>radius</a:t>
            </a:r>
          </a:p>
          <a:p>
            <a:pPr algn="l"/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2:	[Compute the area]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Area </a:t>
            </a: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 </a:t>
            </a:r>
            <a:r>
              <a:rPr lang="en-US" sz="2400" dirty="0">
                <a:solidFill>
                  <a:schemeClr val="tx2"/>
                </a:solidFill>
              </a:rPr>
              <a:t>3.1416 * radius  *  radius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	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3:	[Print the Area]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Print  ‘Area of a circle =‘, Area</a:t>
            </a:r>
          </a:p>
          <a:p>
            <a:pPr algn="l"/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Step 4:         [End of algorithm]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		Stop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0"/>
            <a:ext cx="7086600" cy="914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Compute </a:t>
            </a:r>
            <a:r>
              <a:rPr lang="en-US" sz="3200" b="1" dirty="0"/>
              <a:t>the area of </a:t>
            </a:r>
            <a:r>
              <a:rPr lang="en-US" sz="3200" b="1" dirty="0" smtClean="0"/>
              <a:t>circle</a:t>
            </a:r>
            <a:endParaRPr lang="en-US" sz="32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4F04-DA8E-4289-A7A1-218C6BFA436C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483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1" y="21021"/>
            <a:ext cx="7239000" cy="86728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Arithmetic operations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idx="1"/>
          </p:nvPr>
        </p:nvSpPr>
        <p:spPr>
          <a:xfrm>
            <a:off x="1219201" y="914400"/>
            <a:ext cx="7924799" cy="5943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Name of the algorithm: Perform various Arithmetic operations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Step1:	[Read the value of numbers (n1 and n2)]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Input n1, n2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Step2:	[Compute the sum, difference and 			product 	and quotient]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sum 	    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 </a:t>
            </a:r>
            <a:r>
              <a:rPr lang="en-US" sz="2400" dirty="0" smtClean="0">
                <a:solidFill>
                  <a:schemeClr val="tx2"/>
                </a:solidFill>
              </a:rPr>
              <a:t>n1 + n2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difference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 n1 </a:t>
            </a:r>
            <a:r>
              <a:rPr lang="en-US" sz="2400" dirty="0" smtClean="0">
                <a:solidFill>
                  <a:schemeClr val="tx2"/>
                </a:solidFill>
              </a:rPr>
              <a:t>– n2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product    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 n1 </a:t>
            </a:r>
            <a:r>
              <a:rPr lang="en-US" sz="2400" dirty="0" smtClean="0">
                <a:solidFill>
                  <a:schemeClr val="tx2"/>
                </a:solidFill>
              </a:rPr>
              <a:t>* n2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quotient  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 n1 </a:t>
            </a:r>
            <a:r>
              <a:rPr lang="en-US" sz="2400" dirty="0" smtClean="0">
                <a:solidFill>
                  <a:schemeClr val="tx2"/>
                </a:solidFill>
              </a:rPr>
              <a:t>/ n2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F490-54C4-489F-A06B-C19FFF544508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189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1" y="21021"/>
            <a:ext cx="7239000" cy="86728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</a:rPr>
              <a:t>Arithmetic operations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914400"/>
            <a:ext cx="7924800" cy="59436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3:	[Print the contents of sum, diff, prod   			and quotient]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Print ‘The result’		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Print ‘Sum =‘, sum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Print ‘Difference =‘, difference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Print ‘Product =‘, product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Print ‘Quotient =‘, quotient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Step4: 	[End of Algorithm]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Stop</a:t>
            </a:r>
          </a:p>
          <a:p>
            <a:pPr eaLnBrk="1" hangingPunct="1"/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373D-4B30-4814-A8A9-17632F83244E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82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848600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Data: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P=amount deposited T=duration R=rate of interest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  <a:latin typeface="Tempus Sans ITC" pitchFamily="82" charset="0"/>
              </a:rPr>
              <a:t>SI=(P*R*T)/100 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b="1" dirty="0" smtClean="0">
                <a:solidFill>
                  <a:schemeClr val="tx1"/>
                </a:solidFill>
                <a:latin typeface="Tempus Sans ITC" pitchFamily="82" charset="0"/>
              </a:rPr>
              <a:t> </a:t>
            </a:r>
            <a:r>
              <a:rPr lang="en-US" sz="2000" b="1" dirty="0" smtClean="0">
                <a:latin typeface="Tempus Sans ITC" pitchFamily="82" charset="0"/>
              </a:rPr>
              <a:t>CI </a:t>
            </a:r>
            <a:r>
              <a:rPr lang="en-US" sz="2000" b="1" dirty="0" smtClean="0">
                <a:latin typeface="Tempus Sans ITC" pitchFamily="82" charset="0"/>
                <a:sym typeface="Wingdings" pitchFamily="2" charset="2"/>
              </a:rPr>
              <a:t> </a:t>
            </a:r>
            <a:r>
              <a:rPr lang="en-US" sz="2000" b="1" dirty="0" smtClean="0">
                <a:latin typeface="Tempus Sans ITC" pitchFamily="82" charset="0"/>
              </a:rPr>
              <a:t>P*(1+ R/100)</a:t>
            </a:r>
            <a:r>
              <a:rPr lang="en-US" sz="2000" b="1" baseline="30000" dirty="0" smtClean="0">
                <a:latin typeface="Tempus Sans ITC" pitchFamily="82" charset="0"/>
              </a:rPr>
              <a:t>T</a:t>
            </a:r>
            <a:r>
              <a:rPr lang="en-US" sz="2000" b="1" dirty="0" smtClean="0">
                <a:latin typeface="Tempus Sans ITC" pitchFamily="82" charset="0"/>
              </a:rPr>
              <a:t> - P </a:t>
            </a:r>
            <a:r>
              <a:rPr lang="en-US" sz="2000" b="1" dirty="0" smtClean="0">
                <a:solidFill>
                  <a:schemeClr val="tx1"/>
                </a:solidFill>
                <a:latin typeface="Tempus Sans ITC" pitchFamily="82" charset="0"/>
              </a:rPr>
              <a:t/>
            </a:r>
            <a:br>
              <a:rPr lang="en-US" sz="2000" b="1" dirty="0" smtClean="0">
                <a:solidFill>
                  <a:schemeClr val="tx1"/>
                </a:solidFill>
                <a:latin typeface="Tempus Sans ITC" pitchFamily="82" charset="0"/>
              </a:rPr>
            </a:br>
            <a:endParaRPr lang="en-US" sz="2000" b="1" dirty="0" smtClean="0">
              <a:solidFill>
                <a:schemeClr val="tx1"/>
              </a:solidFill>
              <a:latin typeface="Tempus Sans ITC" pitchFamily="82" charset="0"/>
            </a:endParaRPr>
          </a:p>
        </p:txBody>
      </p:sp>
      <p:sp>
        <p:nvSpPr>
          <p:cNvPr id="66565" name="Rectangle 6"/>
          <p:cNvSpPr>
            <a:spLocks noGrp="1" noChangeArrowheads="1"/>
          </p:cNvSpPr>
          <p:nvPr>
            <p:ph idx="1"/>
          </p:nvPr>
        </p:nvSpPr>
        <p:spPr>
          <a:xfrm>
            <a:off x="1295400" y="2590800"/>
            <a:ext cx="7543800" cy="29257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Name of the algorithm: Calculate SI and CI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Step1:	[ Read the values of P, T and R]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 	Input P,R,T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2:	[Compute the simple interest]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SI 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  </a:t>
            </a:r>
            <a:r>
              <a:rPr lang="en-US" sz="2400" dirty="0" smtClean="0">
                <a:solidFill>
                  <a:schemeClr val="tx2"/>
                </a:solidFill>
              </a:rPr>
              <a:t>( P*R*T)/100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43001" y="21021"/>
            <a:ext cx="7239000" cy="867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Simple and Compound interest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AA03-C950-41E5-94E6-F844BD0B6353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41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5"/>
          <p:cNvSpPr>
            <a:spLocks noGrp="1" noChangeArrowheads="1"/>
          </p:cNvSpPr>
          <p:nvPr>
            <p:ph type="title"/>
          </p:nvPr>
        </p:nvSpPr>
        <p:spPr>
          <a:xfrm>
            <a:off x="1219201" y="0"/>
            <a:ext cx="71628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Simple and Compound </a:t>
            </a:r>
            <a:r>
              <a:rPr lang="en-US" sz="3200" b="1" dirty="0" smtClean="0"/>
              <a:t>interest</a:t>
            </a:r>
            <a:endParaRPr lang="en-US" sz="3200" b="1" dirty="0" smtClean="0">
              <a:solidFill>
                <a:schemeClr val="tx1"/>
              </a:solidFill>
              <a:latin typeface="Tempus Sans ITC" pitchFamily="82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3:	[Compute the compound interest]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CI </a:t>
            </a:r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 </a:t>
            </a:r>
            <a:r>
              <a:rPr lang="en-US" sz="2400" dirty="0" smtClean="0">
                <a:solidFill>
                  <a:schemeClr val="tx2"/>
                </a:solidFill>
              </a:rPr>
              <a:t>P*(1+ R/100)</a:t>
            </a:r>
            <a:r>
              <a:rPr lang="en-US" sz="2400" baseline="30000" dirty="0" smtClean="0">
                <a:solidFill>
                  <a:schemeClr val="tx2"/>
                </a:solidFill>
              </a:rPr>
              <a:t>T</a:t>
            </a:r>
            <a:r>
              <a:rPr lang="en-US" sz="2400" dirty="0" smtClean="0">
                <a:solidFill>
                  <a:schemeClr val="tx2"/>
                </a:solidFill>
              </a:rPr>
              <a:t> - P</a:t>
            </a:r>
          </a:p>
          <a:p>
            <a:pPr eaLnBrk="1" hangingPunct="1"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4:	[Print the simple and compound interest]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Print ‘Simple Interest=‘,SI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Print ‘Compound Interest=‘,CI</a:t>
            </a:r>
          </a:p>
          <a:p>
            <a:pPr eaLnBrk="1" hangingPunct="1"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Step 5:          [End of Algorithm]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 Stop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5FF1-243C-4DA1-A674-A30DE0703B71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13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1219201" y="152400"/>
            <a:ext cx="7162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Interchange values </a:t>
            </a:r>
            <a:r>
              <a:rPr lang="en-US" sz="3200" b="1" dirty="0">
                <a:latin typeface="+mj-lt"/>
              </a:rPr>
              <a:t>of two variables</a:t>
            </a: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1371600" y="1744717"/>
            <a:ext cx="7543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Name of the algorithm: Interchange of  2 values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Step1:		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Input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A,B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Step 2:		temp </a:t>
            </a:r>
            <a:r>
              <a:rPr lang="en-US" sz="2400" dirty="0">
                <a:solidFill>
                  <a:schemeClr val="tx2"/>
                </a:solidFill>
                <a:latin typeface="+mj-lt"/>
                <a:sym typeface="Wingdings" pitchFamily="2" charset="2"/>
              </a:rPr>
              <a:t>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A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Step 3:		A</a:t>
            </a:r>
            <a:r>
              <a:rPr lang="en-US" sz="2400" dirty="0">
                <a:solidFill>
                  <a:schemeClr val="tx2"/>
                </a:solidFill>
                <a:latin typeface="+mj-lt"/>
                <a:sym typeface="Wingdings" pitchFamily="2" charset="2"/>
              </a:rPr>
              <a:t>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B</a:t>
            </a:r>
          </a:p>
          <a:p>
            <a:pPr algn="l"/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Step 4:		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B</a:t>
            </a:r>
            <a:r>
              <a:rPr lang="en-US" sz="2400" dirty="0" err="1">
                <a:solidFill>
                  <a:schemeClr val="tx2"/>
                </a:solidFill>
                <a:latin typeface="+mj-lt"/>
                <a:sym typeface="Wingdings" pitchFamily="2" charset="2"/>
              </a:rPr>
              <a:t></a:t>
            </a:r>
            <a:r>
              <a:rPr lang="en-US" sz="2400" dirty="0" err="1">
                <a:solidFill>
                  <a:schemeClr val="tx2"/>
                </a:solidFill>
                <a:latin typeface="+mj-lt"/>
              </a:rPr>
              <a:t>temp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Step 5:		Print ‘A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=’ , A  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 			Print ‘B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=’ ,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B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Step 6:	  	[End of Algorithm]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			Stop</a:t>
            </a:r>
            <a:r>
              <a:rPr lang="en-US" sz="2400" b="1" dirty="0">
                <a:solidFill>
                  <a:schemeClr val="tx2"/>
                </a:solidFill>
                <a:latin typeface="+mj-lt"/>
              </a:rPr>
              <a:t> 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3CF6-3396-4E24-BA1C-44B0208D4AC1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88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Text Box 3"/>
          <p:cNvSpPr txBox="1">
            <a:spLocks noChangeArrowheads="1"/>
          </p:cNvSpPr>
          <p:nvPr/>
        </p:nvSpPr>
        <p:spPr bwMode="auto">
          <a:xfrm>
            <a:off x="1371600" y="990600"/>
            <a:ext cx="75596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Name of the algorithm: Interchange two values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Step1:		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Input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A,B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Step 2:		A</a:t>
            </a:r>
            <a:r>
              <a:rPr lang="en-US" sz="2400" dirty="0">
                <a:solidFill>
                  <a:schemeClr val="tx2"/>
                </a:solidFill>
                <a:latin typeface="+mj-lt"/>
                <a:sym typeface="Wingdings" pitchFamily="2" charset="2"/>
              </a:rPr>
              <a:t>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A+B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Step 3:		B</a:t>
            </a:r>
            <a:r>
              <a:rPr lang="en-US" sz="2400" dirty="0">
                <a:solidFill>
                  <a:schemeClr val="tx2"/>
                </a:solidFill>
                <a:latin typeface="+mj-lt"/>
                <a:sym typeface="Wingdings" pitchFamily="2" charset="2"/>
              </a:rPr>
              <a:t>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A-B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Step 4:		A</a:t>
            </a:r>
            <a:r>
              <a:rPr lang="en-US" sz="2400" dirty="0">
                <a:solidFill>
                  <a:schemeClr val="tx2"/>
                </a:solidFill>
                <a:latin typeface="+mj-lt"/>
                <a:sym typeface="Wingdings" pitchFamily="2" charset="2"/>
              </a:rPr>
              <a:t>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A-B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Step 5:		Print A,B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Step 6:	  	[End of Algorithm]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		  	Stop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1" y="-34159"/>
            <a:ext cx="7162799" cy="94855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Interchange without </a:t>
            </a:r>
            <a:r>
              <a:rPr lang="en-US" sz="3200" b="1" dirty="0"/>
              <a:t>using </a:t>
            </a:r>
            <a:r>
              <a:rPr lang="en-US" sz="3200" b="1" dirty="0" smtClean="0"/>
              <a:t>third </a:t>
            </a:r>
            <a:r>
              <a:rPr lang="en-US" sz="3200" b="1" dirty="0"/>
              <a:t>variable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1001                Computer science and Engg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4D2E-EA98-480E-BC10-4C52715F16DB}" type="datetime1">
              <a:rPr lang="en-US" smtClean="0"/>
              <a:pPr/>
              <a:t>7/21/2014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715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</p:bldLst>
  </p:timing>
</p:sld>
</file>

<file path=ppt/theme/theme1.xml><?xml version="1.0" encoding="utf-8"?>
<a:theme xmlns:a="http://schemas.openxmlformats.org/drawingml/2006/main" name="Slide Format - CSE">
  <a:themeElements>
    <a:clrScheme name="Custom 6">
      <a:dk1>
        <a:srgbClr val="002060"/>
      </a:dk1>
      <a:lt1>
        <a:srgbClr val="FFFFFF"/>
      </a:lt1>
      <a:dk2>
        <a:srgbClr val="002060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Format - CSE</Template>
  <TotalTime>2131</TotalTime>
  <Words>815</Words>
  <Application>Microsoft Office PowerPoint</Application>
  <PresentationFormat>On-screen Show (4:3)</PresentationFormat>
  <Paragraphs>328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Slide Format - CSE</vt:lpstr>
      <vt:lpstr>Advantages and disadvantages of algorithm</vt:lpstr>
      <vt:lpstr>Algorithmic Notations</vt:lpstr>
      <vt:lpstr>Compute the area of circle</vt:lpstr>
      <vt:lpstr>Arithmetic operations</vt:lpstr>
      <vt:lpstr>Arithmetic operations</vt:lpstr>
      <vt:lpstr>  Data: P=amount deposited T=duration R=rate of interest SI=(P*R*T)/100  and CI  P*(1+ R/100)T - P  </vt:lpstr>
      <vt:lpstr>Simple and Compound interest</vt:lpstr>
      <vt:lpstr>Slide 8</vt:lpstr>
      <vt:lpstr>Interchange without using third variable</vt:lpstr>
      <vt:lpstr>Largest of  3 Numbers</vt:lpstr>
      <vt:lpstr>Largest of  3 Numbers contd.</vt:lpstr>
      <vt:lpstr>Sum and Mean of first N natural numbers</vt:lpstr>
      <vt:lpstr>Sum and Mean of first N natural numbers</vt:lpstr>
      <vt:lpstr> Factorial of a number </vt:lpstr>
      <vt:lpstr>Fibonacci series up to a given limit</vt:lpstr>
      <vt:lpstr>Count the no of digits of a number</vt:lpstr>
      <vt:lpstr>Sum of digits of a number</vt:lpstr>
      <vt:lpstr>Check whether 3-digit no. is Armstrong?  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S</cp:lastModifiedBy>
  <cp:revision>466</cp:revision>
  <dcterms:created xsi:type="dcterms:W3CDTF">2013-04-02T09:06:53Z</dcterms:created>
  <dcterms:modified xsi:type="dcterms:W3CDTF">2014-07-21T04:27:27Z</dcterms:modified>
</cp:coreProperties>
</file>