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08" r:id="rId2"/>
    <p:sldId id="403" r:id="rId3"/>
    <p:sldId id="408" r:id="rId4"/>
    <p:sldId id="310" r:id="rId5"/>
    <p:sldId id="363" r:id="rId6"/>
    <p:sldId id="364" r:id="rId7"/>
    <p:sldId id="369" r:id="rId8"/>
    <p:sldId id="371" r:id="rId9"/>
    <p:sldId id="372" r:id="rId10"/>
    <p:sldId id="373" r:id="rId11"/>
    <p:sldId id="374" r:id="rId12"/>
    <p:sldId id="375" r:id="rId13"/>
    <p:sldId id="378" r:id="rId14"/>
    <p:sldId id="409" r:id="rId15"/>
    <p:sldId id="410" r:id="rId16"/>
    <p:sldId id="40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146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8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additional information on algorithm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mathematics and computer science, an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step-by-step procedure for calculations. Algorithms are used for calculation, data processing, and automated reasoning.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algorithm is an effective method expressed as a finite list of well-defined instructions for calculating a function.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from an initial state and initial input the instructions describe a computation that, when executed, proceeds through a finite number of well-defined successive states, eventually producing "output" and terminating at a final ending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6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F4E7-9CEE-4123-A9C5-DF774A6D96C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9C7559C-8121-4468-9F83-281EA9DB1E4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4506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4A6E46E-A847-4F0B-B38C-5E2DFFC137F6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3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B2B1F-CB87-4C2A-A151-BE2845890BA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DF71EF-9C52-491B-B109-88A58F356F3B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4608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667DD2D-5CD2-4CDA-B5EA-8550FF0BF5BE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410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010B4-D78E-4B42-9AD3-1F065C20465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2E4FC8-A63A-45EE-AFE0-EB4CC9BFCCC0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4710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49AF0F-E509-4918-884A-C34418F1434E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399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9CA13-AB68-49D8-B598-D81988FEBEB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FE6BA1-9FFC-46C1-A458-FB0893ED8D6B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6507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801CBF-E085-4650-903B-B62278AA106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2B61C11-2567-4FD4-A555-09CABE59D925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rtl="0"/>
            <a:r>
              <a:rPr lang="en-US" b="1" baseline="0" dirty="0" smtClean="0"/>
              <a:t>Factorial number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In mathematics, the </a:t>
            </a:r>
            <a:r>
              <a:rPr lang="en-US" b="1" dirty="0" smtClean="0"/>
              <a:t>factorial</a:t>
            </a:r>
            <a:r>
              <a:rPr lang="en-US" dirty="0" smtClean="0"/>
              <a:t> of a non negative integer </a:t>
            </a:r>
            <a:r>
              <a:rPr lang="en-US" i="1" dirty="0" smtClean="0"/>
              <a:t>n</a:t>
            </a:r>
            <a:r>
              <a:rPr lang="en-US" dirty="0" smtClean="0"/>
              <a:t>, denoted by </a:t>
            </a:r>
            <a:r>
              <a:rPr lang="en-US" i="1" dirty="0" smtClean="0"/>
              <a:t>n</a:t>
            </a:r>
            <a:r>
              <a:rPr lang="en-US" dirty="0" smtClean="0"/>
              <a:t>!, is the product of all positive integers less than or equal to </a:t>
            </a:r>
            <a:r>
              <a:rPr lang="en-US" i="1" dirty="0" smtClean="0"/>
              <a:t>n</a:t>
            </a:r>
            <a:r>
              <a:rPr lang="en-US" dirty="0" smtClean="0"/>
              <a:t>. For example,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5! = 5 x 4 x 3 x 2 x 1 = 120.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The value of 0! is 1, according to the convention for an</a:t>
            </a:r>
            <a:r>
              <a:rPr lang="en-US" baseline="0" dirty="0" smtClean="0"/>
              <a:t> empty product.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06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1E11D-329B-4387-A6CB-B9509992600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88D2C35-F64E-4A41-AA8A-C3D8EA3CA3E4}" type="slidenum">
              <a:rPr lang="en-US" sz="1200"/>
              <a:pPr algn="r"/>
              <a:t>13</a:t>
            </a:fld>
            <a:endParaRPr lang="en-US" sz="120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876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4A80F660-A49E-453D-B86A-BE1FA113CE83}" type="datetime1">
              <a:rPr lang="en-US" smtClean="0"/>
              <a:t>1/9/2015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289099" y="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8D1-26D3-4BBC-B8CC-99B0544D6227}" type="datetime1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BBC-06A2-4BE7-8FDC-7092EAB30250}" type="datetime1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AB15EEBB-D296-44ED-A0BF-2068C08A8522}" type="datetime1">
              <a:rPr lang="en-US" smtClean="0"/>
              <a:t>1/9/2015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23333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305800" y="0"/>
            <a:ext cx="838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C7B7-02A6-4223-A10F-AB4D5DC089ED}" type="datetime1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A791-F045-470F-80F7-0294554A7BC6}" type="datetime1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5F0F-FD6D-4AE8-B88C-C1DD319A0B2C}" type="datetime1">
              <a:rPr lang="en-US" smtClean="0"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FE6-31BE-4A5C-8C46-54E52D23C56D}" type="datetime1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C015-B22C-4D13-95B1-ACC18C0D76F1}" type="datetime1">
              <a:rPr lang="en-US" smtClean="0"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9341-F8BB-46AE-9349-1DEB9A08ADE5}" type="datetime1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86C2-E24C-4593-8967-9B217B8C8B87}" type="datetime1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91973CB-21C2-45A1-A97B-2E7A79BA009B}" type="datetime1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0"/>
            <a:ext cx="60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OIT-L3-Problem%20Solving%20Techniques.pdf" TargetMode="External"/><Relationship Id="rId2" Type="http://schemas.openxmlformats.org/officeDocument/2006/relationships/hyperlink" Target="Algorithms_extra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4495800"/>
            <a:ext cx="7798676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993300"/>
              </a:buClr>
            </a:pPr>
            <a:r>
              <a:rPr lang="en-US" sz="4400" b="1" dirty="0" smtClean="0"/>
              <a:t>Introduction </a:t>
            </a:r>
            <a:r>
              <a:rPr lang="en-US" sz="4400" b="1" dirty="0"/>
              <a:t>to </a:t>
            </a:r>
            <a:r>
              <a:rPr lang="en-US" sz="4400" b="1" dirty="0" smtClean="0"/>
              <a:t>algorithms</a:t>
            </a:r>
          </a:p>
          <a:p>
            <a:pPr>
              <a:lnSpc>
                <a:spcPct val="90000"/>
              </a:lnSpc>
              <a:buClr>
                <a:srgbClr val="993300"/>
              </a:buClr>
            </a:pPr>
            <a:endParaRPr lang="en-US" sz="4400" b="1" dirty="0" smtClean="0"/>
          </a:p>
          <a:p>
            <a:pPr>
              <a:lnSpc>
                <a:spcPct val="90000"/>
              </a:lnSpc>
              <a:buClr>
                <a:srgbClr val="993300"/>
              </a:buClr>
            </a:pPr>
            <a:r>
              <a:rPr lang="en-US" sz="3600" b="1" dirty="0" smtClean="0"/>
              <a:t>L3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"/>
            <a:ext cx="380261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1371600" y="914400"/>
            <a:ext cx="7696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Name of the algorithm: Sum and Mean of natural </a:t>
            </a:r>
            <a:r>
              <a:rPr lang="en-US" sz="2400" dirty="0" smtClean="0">
                <a:solidFill>
                  <a:schemeClr val="tx2"/>
                </a:solidFill>
              </a:rPr>
              <a:t>numbers.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 smtClean="0">
                <a:solidFill>
                  <a:schemeClr val="tx2"/>
                </a:solidFill>
              </a:rPr>
              <a:t>Step 1</a:t>
            </a:r>
            <a:r>
              <a:rPr lang="en-US" sz="2400" dirty="0">
                <a:solidFill>
                  <a:schemeClr val="tx2"/>
                </a:solidFill>
              </a:rPr>
              <a:t>:	</a:t>
            </a:r>
            <a:r>
              <a:rPr lang="en-US" sz="2400" dirty="0" smtClean="0">
                <a:solidFill>
                  <a:schemeClr val="tx2"/>
                </a:solidFill>
              </a:rPr>
              <a:t>Start</a:t>
            </a:r>
          </a:p>
          <a:p>
            <a:pPr algn="l"/>
            <a:r>
              <a:rPr lang="en-US" sz="2400" dirty="0" smtClean="0">
                <a:solidFill>
                  <a:schemeClr val="tx2"/>
                </a:solidFill>
              </a:rPr>
              <a:t>Step 2: [Read </a:t>
            </a:r>
            <a:r>
              <a:rPr lang="en-US" sz="2400" dirty="0">
                <a:solidFill>
                  <a:schemeClr val="tx2"/>
                </a:solidFill>
              </a:rPr>
              <a:t>the maximum value of N] 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         </a:t>
            </a:r>
            <a:r>
              <a:rPr lang="en-US" sz="2400" dirty="0" smtClean="0">
                <a:solidFill>
                  <a:schemeClr val="tx2"/>
                </a:solidFill>
              </a:rPr>
              <a:t>	Input </a:t>
            </a:r>
            <a:r>
              <a:rPr lang="en-US" sz="2400" dirty="0">
                <a:solidFill>
                  <a:schemeClr val="tx2"/>
                </a:solidFill>
              </a:rPr>
              <a:t>N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3: [</a:t>
            </a:r>
            <a:r>
              <a:rPr lang="en-US" sz="2400" dirty="0">
                <a:solidFill>
                  <a:schemeClr val="tx2"/>
                </a:solidFill>
              </a:rPr>
              <a:t>Set sum equal to 0]  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	Sum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400" dirty="0" smtClean="0">
                <a:solidFill>
                  <a:schemeClr val="tx2"/>
                </a:solidFill>
              </a:rPr>
              <a:t>0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4:</a:t>
            </a:r>
            <a:r>
              <a:rPr lang="en-US" sz="2400" dirty="0">
                <a:solidFill>
                  <a:schemeClr val="tx2"/>
                </a:solidFill>
              </a:rPr>
              <a:t>	[Compute the sum of all first N  natural </a:t>
            </a:r>
            <a:r>
              <a:rPr lang="en-US" sz="2400" dirty="0" smtClean="0">
                <a:solidFill>
                  <a:schemeClr val="tx2"/>
                </a:solidFill>
              </a:rPr>
              <a:t>numbers</a:t>
            </a:r>
            <a:r>
              <a:rPr lang="en-US" sz="2400" dirty="0">
                <a:solidFill>
                  <a:schemeClr val="tx2"/>
                </a:solidFill>
              </a:rPr>
              <a:t>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 	          </a:t>
            </a:r>
            <a:r>
              <a:rPr lang="en-US" sz="2400" dirty="0" smtClean="0">
                <a:solidFill>
                  <a:schemeClr val="tx2"/>
                </a:solidFill>
              </a:rPr>
              <a:t>For </a:t>
            </a:r>
            <a:r>
              <a:rPr lang="en-US" sz="2400" dirty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=1 </a:t>
            </a:r>
            <a:r>
              <a:rPr lang="en-US" sz="2400" dirty="0">
                <a:solidFill>
                  <a:schemeClr val="tx2"/>
                </a:solidFill>
              </a:rPr>
              <a:t>to N in step  of 1 do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          begin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         Sum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400" dirty="0">
                <a:solidFill>
                  <a:schemeClr val="tx2"/>
                </a:solidFill>
              </a:rPr>
              <a:t>Sum + 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          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0"/>
            <a:ext cx="7086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Sum </a:t>
            </a:r>
            <a:r>
              <a:rPr lang="en-US" sz="3200" b="1" dirty="0"/>
              <a:t>and </a:t>
            </a:r>
            <a:r>
              <a:rPr lang="en-US" sz="3200" b="1" dirty="0" smtClean="0"/>
              <a:t>Mean of </a:t>
            </a:r>
            <a:r>
              <a:rPr lang="en-US" sz="3200" b="1" dirty="0"/>
              <a:t>first N natural </a:t>
            </a:r>
            <a:r>
              <a:rPr lang="en-US" sz="3200" b="1" dirty="0" smtClean="0"/>
              <a:t>numbers</a:t>
            </a:r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1D6D-1F7A-4DC0-88C1-53D99691349F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0"/>
            <a:ext cx="7086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Sum and Mean of first N natural numbers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909034" cy="4373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5:	[Compute mean value of N natural numbers]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Mean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</a:t>
            </a:r>
            <a:r>
              <a:rPr lang="en-US" sz="2400" dirty="0" smtClean="0">
                <a:solidFill>
                  <a:schemeClr val="tx2"/>
                </a:solidFill>
              </a:rPr>
              <a:t> Sum /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6:	[Print Sum and Mean]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Print ‘Sum of N natural numbers=‘,Sum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Print ‘Mean of N natural numbers =‘,Mean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7:	[End of algorithm]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 Stop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B4E-130A-46CB-B47F-3D6ACF3BEA71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1447800" y="1447800"/>
            <a:ext cx="7543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Name of the algorithm: Compute the factorial of </a:t>
            </a:r>
            <a:r>
              <a:rPr lang="en-US" sz="2400" dirty="0" smtClean="0">
                <a:solidFill>
                  <a:schemeClr val="tx2"/>
                </a:solidFill>
              </a:rPr>
              <a:t>a number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Step1:		</a:t>
            </a:r>
            <a:r>
              <a:rPr lang="en-US" sz="2400" dirty="0" smtClean="0">
                <a:solidFill>
                  <a:schemeClr val="tx2"/>
                </a:solidFill>
              </a:rPr>
              <a:t>start</a:t>
            </a:r>
          </a:p>
          <a:p>
            <a:pPr algn="l"/>
            <a:r>
              <a:rPr lang="en-US" sz="2400" dirty="0" smtClean="0">
                <a:solidFill>
                  <a:schemeClr val="tx2"/>
                </a:solidFill>
              </a:rPr>
              <a:t>Step 2: </a:t>
            </a:r>
            <a:r>
              <a:rPr lang="en-US" sz="2400" dirty="0">
                <a:solidFill>
                  <a:schemeClr val="tx2"/>
                </a:solidFill>
              </a:rPr>
              <a:t>	Input N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3:</a:t>
            </a:r>
            <a:r>
              <a:rPr lang="en-US" sz="2400" dirty="0">
                <a:solidFill>
                  <a:schemeClr val="tx2"/>
                </a:solidFill>
              </a:rPr>
              <a:t>		fact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</a:t>
            </a:r>
            <a:r>
              <a:rPr lang="en-US" sz="2400" dirty="0">
                <a:solidFill>
                  <a:schemeClr val="tx2"/>
                </a:solidFill>
              </a:rPr>
              <a:t>1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4:</a:t>
            </a:r>
            <a:r>
              <a:rPr lang="en-US" sz="2400" dirty="0">
                <a:solidFill>
                  <a:schemeClr val="tx2"/>
                </a:solidFill>
              </a:rPr>
              <a:t>		</a:t>
            </a:r>
            <a:r>
              <a:rPr lang="en-US" sz="2400" dirty="0" smtClean="0">
                <a:solidFill>
                  <a:schemeClr val="tx2"/>
                </a:solidFill>
              </a:rPr>
              <a:t>For </a:t>
            </a:r>
            <a:r>
              <a:rPr lang="en-US" sz="2400" dirty="0">
                <a:solidFill>
                  <a:schemeClr val="tx2"/>
                </a:solidFill>
              </a:rPr>
              <a:t>count=1 to N in step of 1 do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	begin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	    </a:t>
            </a:r>
            <a:r>
              <a:rPr lang="en-US" sz="2400" dirty="0" err="1">
                <a:solidFill>
                  <a:schemeClr val="tx2"/>
                </a:solidFill>
              </a:rPr>
              <a:t>fact</a:t>
            </a:r>
            <a:r>
              <a:rPr lang="en-US" sz="2400" dirty="0" err="1">
                <a:solidFill>
                  <a:schemeClr val="tx2"/>
                </a:solidFill>
                <a:sym typeface="Wingdings" pitchFamily="2" charset="2"/>
              </a:rPr>
              <a:t></a:t>
            </a:r>
            <a:r>
              <a:rPr lang="en-US" sz="2400" dirty="0" err="1">
                <a:solidFill>
                  <a:schemeClr val="tx2"/>
                </a:solidFill>
              </a:rPr>
              <a:t>fact</a:t>
            </a:r>
            <a:r>
              <a:rPr lang="en-US" sz="2400" dirty="0">
                <a:solidFill>
                  <a:schemeClr val="tx2"/>
                </a:solidFill>
              </a:rPr>
              <a:t>*count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	end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5:</a:t>
            </a:r>
            <a:r>
              <a:rPr lang="en-US" sz="2400" dirty="0">
                <a:solidFill>
                  <a:schemeClr val="tx2"/>
                </a:solidFill>
              </a:rPr>
              <a:t>		Print ‘fact of N=‘, fact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6:</a:t>
            </a:r>
            <a:r>
              <a:rPr lang="en-US" sz="2400" dirty="0">
                <a:solidFill>
                  <a:schemeClr val="tx2"/>
                </a:solidFill>
              </a:rPr>
              <a:t>		[End of algorithm]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 	</a:t>
            </a:r>
            <a:r>
              <a:rPr lang="en-US" sz="2400" dirty="0" smtClean="0">
                <a:solidFill>
                  <a:schemeClr val="tx2"/>
                </a:solidFill>
              </a:rPr>
              <a:t>Stop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1" y="7883"/>
            <a:ext cx="7162800" cy="81980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Factorial </a:t>
            </a:r>
            <a:r>
              <a:rPr lang="en-US" sz="3200" b="1" dirty="0"/>
              <a:t>of </a:t>
            </a:r>
            <a:r>
              <a:rPr lang="en-US" sz="3200" b="1" dirty="0" smtClean="0"/>
              <a:t>a </a:t>
            </a:r>
            <a:r>
              <a:rPr lang="en-US" sz="3200" b="1" dirty="0"/>
              <a:t>number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2E8-F7F0-4A20-A452-CE5CDE06C4CD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1628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Sum of digits of a number</a:t>
            </a:r>
          </a:p>
        </p:txBody>
      </p:sp>
      <p:sp>
        <p:nvSpPr>
          <p:cNvPr id="2253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990600"/>
            <a:ext cx="7467600" cy="50593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Name of the algorithm: Find sum of the digits of a number</a:t>
            </a:r>
          </a:p>
          <a:p>
            <a:pPr eaLnBrk="1" hangingPunct="1">
              <a:buFontTx/>
              <a:buNone/>
            </a:pPr>
            <a:endParaRPr lang="en-US" sz="2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Step 1: Start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step 2:  Input N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Step 3: sum</a:t>
            </a: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0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Step 4: While N&gt;0</a:t>
            </a:r>
          </a:p>
          <a:p>
            <a:pPr lvl="1" eaLnBrk="1" hangingPunct="1">
              <a:buFontTx/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begin</a:t>
            </a:r>
          </a:p>
          <a:p>
            <a:pPr lvl="1" eaLnBrk="1" hangingPunct="1">
              <a:buFontTx/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rem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N mod 10</a:t>
            </a:r>
          </a:p>
          <a:p>
            <a:pPr lvl="1" eaLnBrk="1" hangingPunct="1">
              <a:buFontTx/>
              <a:buNone/>
            </a:pP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     sum sum + </a:t>
            </a:r>
            <a:r>
              <a:rPr lang="en-US" sz="2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rem</a:t>
            </a:r>
            <a:endParaRPr lang="en-US" sz="2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     NN/10 (integer)</a:t>
            </a:r>
          </a:p>
          <a:p>
            <a:pPr lvl="1" eaLnBrk="1" hangingPunct="1">
              <a:buFontTx/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        end</a:t>
            </a:r>
          </a:p>
          <a:p>
            <a:pPr lvl="1" eaLnBrk="1" hangingPunct="1">
              <a:buFontTx/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Step 5: Print ‘Sum </a:t>
            </a: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of the digits of the number=‘,sum</a:t>
            </a:r>
          </a:p>
          <a:p>
            <a:pPr lvl="1" eaLnBrk="1" hangingPunct="1">
              <a:buFontTx/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Step 6</a:t>
            </a:r>
            <a:r>
              <a:rPr lang="en-US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Stop </a:t>
            </a:r>
            <a:endParaRPr lang="en-US" sz="2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5BEB-5512-41B0-8FEE-F20502379A81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5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BB38-3B19-4000-BAAE-4B4307A6C1E0}" type="datetime1">
              <a:rPr lang="en-US" smtClean="0"/>
              <a:t>1/9/2015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761999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Properties of an algorithm</a:t>
            </a:r>
            <a:endParaRPr lang="en-US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4A8F-C087-4641-9177-6AC0F45013ED}" type="datetime1">
              <a:rPr lang="en-US" smtClean="0"/>
              <a:t>1/9/2015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61" y="971893"/>
            <a:ext cx="76199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Steps to develop an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1" y="914400"/>
            <a:ext cx="7924799" cy="5943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lang="en-US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Introduction to algorithms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Algorithms </a:t>
            </a:r>
            <a:r>
              <a:rPr lang="en-US" sz="2800" dirty="0"/>
              <a:t>for simple </a:t>
            </a:r>
            <a:r>
              <a:rPr lang="en-US" sz="2800" dirty="0" smtClean="0"/>
              <a:t>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21021"/>
            <a:ext cx="7239000" cy="867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4D15-ADE6-4FCA-9741-9F8DCC309E75}" type="datetime1">
              <a:rPr lang="en-US" smtClean="0"/>
              <a:t>1/9/2015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87" y="1589797"/>
            <a:ext cx="1182414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Syntax</a:t>
            </a:r>
            <a:endParaRPr lang="en-US" sz="1400" b="1" i="1" dirty="0">
              <a:solidFill>
                <a:srgbClr val="0000FF"/>
              </a:solidFill>
            </a:endParaRPr>
          </a:p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pres?slideindex=1&amp;slidetitle="/>
              </a:rPr>
              <a:t>Notes &amp; Extra problems</a:t>
            </a:r>
            <a:endParaRPr lang="en-US" sz="1400" b="1" i="1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Do’s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Don’ts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Control Flow</a:t>
            </a:r>
          </a:p>
          <a:p>
            <a:pPr marL="58738" lvl="1"/>
            <a:endParaRPr lang="en-US" sz="12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Video clip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</a:rPr>
              <a:t>Case studies</a:t>
            </a: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>
                <a:solidFill>
                  <a:srgbClr val="0000FF"/>
                </a:solidFill>
                <a:hlinkClick r:id="rId3" action="ppaction://hlinkfile"/>
              </a:rPr>
              <a:t>Do it </a:t>
            </a:r>
            <a:r>
              <a:rPr lang="en-US" sz="1400" b="1" i="1" dirty="0" smtClean="0">
                <a:solidFill>
                  <a:srgbClr val="0000FF"/>
                </a:solidFill>
                <a:hlinkClick r:id="rId3" action="ppaction://hlinkfile"/>
              </a:rPr>
              <a:t>yourself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learn and appreciate the following concepts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Introduction </a:t>
            </a:r>
            <a:r>
              <a:rPr lang="en-US" dirty="0"/>
              <a:t>to algorithms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Algorithms </a:t>
            </a:r>
            <a:r>
              <a:rPr lang="en-US" dirty="0"/>
              <a:t>for simple </a:t>
            </a:r>
            <a:r>
              <a:rPr lang="en-US" dirty="0" smtClean="0"/>
              <a:t>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Objectives</a:t>
            </a:r>
            <a:endParaRPr lang="en-US" sz="3200" b="1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135E-B271-46C1-8905-45D03A0C9BAD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646237"/>
            <a:ext cx="7467600" cy="5059363"/>
          </a:xfrm>
        </p:spPr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At the end of session the student will be able to write</a:t>
            </a:r>
          </a:p>
          <a:p>
            <a:endParaRPr lang="en-US" dirty="0" smtClean="0">
              <a:solidFill>
                <a:srgbClr val="000099"/>
              </a:solidFill>
            </a:endParaRPr>
          </a:p>
          <a:p>
            <a:pPr lvl="1"/>
            <a:r>
              <a:rPr lang="en-US" dirty="0" smtClean="0">
                <a:solidFill>
                  <a:srgbClr val="000099"/>
                </a:solidFill>
              </a:rPr>
              <a:t>Algorithms  for simple problems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1D08-6297-407E-AE5E-842FC1AB6F42}" type="datetime1">
              <a:rPr lang="en-US" smtClean="0"/>
              <a:t>1/9/2015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Session outcome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A </a:t>
            </a:r>
            <a:r>
              <a:rPr lang="en-US" sz="2800" i="1" dirty="0" smtClean="0">
                <a:solidFill>
                  <a:schemeClr val="tx2"/>
                </a:solidFill>
                <a:latin typeface="+mj-lt"/>
              </a:rPr>
              <a:t>step </a:t>
            </a:r>
            <a:r>
              <a:rPr lang="en-US" sz="2800" i="1" dirty="0">
                <a:solidFill>
                  <a:schemeClr val="tx2"/>
                </a:solidFill>
                <a:latin typeface="+mj-lt"/>
              </a:rPr>
              <a:t>by step procedure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to  solve a particular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problem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>
                <a:solidFill>
                  <a:schemeClr val="tx2"/>
                </a:solidFill>
                <a:latin typeface="+mj-lt"/>
              </a:rPr>
              <a:t>Named after Arabic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Mathematician Abu 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Jafar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Mohammed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Ibn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Musa 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Al </a:t>
            </a:r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Khowarizmi</a:t>
            </a:r>
            <a:endParaRPr lang="en-US" sz="2800" b="1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Char char="ü"/>
            </a:pP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21021"/>
            <a:ext cx="7239000" cy="867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Algorithm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5CCC-02A9-4DE2-8D2A-538D4C2509C1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1" y="21021"/>
            <a:ext cx="7239000" cy="86728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Algorithmic Notations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1219201" y="914400"/>
            <a:ext cx="7924799" cy="5943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Name of the algorithm </a:t>
            </a:r>
            <a:r>
              <a:rPr lang="en-US" sz="2400" dirty="0">
                <a:solidFill>
                  <a:schemeClr val="tx2"/>
                </a:solidFill>
              </a:rPr>
              <a:t>[mandatory] </a:t>
            </a:r>
            <a:endParaRPr lang="en-US" sz="2400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	[gives a meaningful name to the algorithm based on the problem]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Start </a:t>
            </a:r>
            <a:r>
              <a:rPr lang="en-US" sz="2400" dirty="0" smtClean="0">
                <a:solidFill>
                  <a:schemeClr val="tx2"/>
                </a:solidFill>
              </a:rPr>
              <a:t>[Begin of algorithm]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Step Number </a:t>
            </a:r>
            <a:r>
              <a:rPr lang="en-US" sz="2400" dirty="0">
                <a:solidFill>
                  <a:schemeClr val="tx2"/>
                </a:solidFill>
              </a:rPr>
              <a:t>[mandatory]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[indicate each individual simple task]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Explanatory comment </a:t>
            </a:r>
            <a:r>
              <a:rPr lang="en-US" sz="2400" dirty="0" smtClean="0">
                <a:solidFill>
                  <a:schemeClr val="tx2"/>
                </a:solidFill>
              </a:rPr>
              <a:t>[optional]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 [gives </a:t>
            </a:r>
            <a:r>
              <a:rPr lang="en-US" sz="2400" dirty="0" smtClean="0">
                <a:solidFill>
                  <a:schemeClr val="tx2"/>
                </a:solidFill>
              </a:rPr>
              <a:t>an explanation for each step, if needed]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Termination </a:t>
            </a:r>
            <a:r>
              <a:rPr lang="en-US" sz="2400" dirty="0">
                <a:solidFill>
                  <a:schemeClr val="tx2"/>
                </a:solidFill>
              </a:rPr>
              <a:t>[mandatory]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	 </a:t>
            </a:r>
            <a:r>
              <a:rPr lang="en-US" sz="2400" dirty="0" smtClean="0">
                <a:solidFill>
                  <a:schemeClr val="tx2"/>
                </a:solidFill>
              </a:rPr>
              <a:t>[tells the end of algorithm]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0541-A649-4002-B9CB-92D4E18F91CC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1219201" y="914400"/>
            <a:ext cx="792479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Name of the algorithm : Compute the area of a circle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Step1:	</a:t>
            </a:r>
            <a:r>
              <a:rPr lang="en-US" sz="2400" dirty="0" smtClean="0">
                <a:solidFill>
                  <a:schemeClr val="tx2"/>
                </a:solidFill>
              </a:rPr>
              <a:t>Start</a:t>
            </a:r>
          </a:p>
          <a:p>
            <a:pPr algn="l"/>
            <a:endParaRPr lang="en-US" sz="2400" dirty="0" smtClean="0">
              <a:solidFill>
                <a:schemeClr val="tx2"/>
              </a:solidFill>
            </a:endParaRPr>
          </a:p>
          <a:p>
            <a:pPr algn="l"/>
            <a:r>
              <a:rPr lang="en-US" sz="2400" dirty="0" smtClean="0">
                <a:solidFill>
                  <a:schemeClr val="tx2"/>
                </a:solidFill>
              </a:rPr>
              <a:t>Step 2:	Input  </a:t>
            </a:r>
            <a:r>
              <a:rPr lang="en-US" sz="2400" dirty="0">
                <a:solidFill>
                  <a:schemeClr val="tx2"/>
                </a:solidFill>
              </a:rPr>
              <a:t>radius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3:</a:t>
            </a:r>
            <a:r>
              <a:rPr lang="en-US" sz="2400" dirty="0">
                <a:solidFill>
                  <a:schemeClr val="tx2"/>
                </a:solidFill>
              </a:rPr>
              <a:t>	[Compute the area]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Area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400" dirty="0">
                <a:solidFill>
                  <a:schemeClr val="tx2"/>
                </a:solidFill>
              </a:rPr>
              <a:t>3.1416 * radius  *  radius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	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4:</a:t>
            </a:r>
            <a:r>
              <a:rPr lang="en-US" sz="2400" dirty="0">
                <a:solidFill>
                  <a:schemeClr val="tx2"/>
                </a:solidFill>
              </a:rPr>
              <a:t>	[Print the Area]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Print  </a:t>
            </a:r>
            <a:r>
              <a:rPr lang="en-US" sz="2400" dirty="0">
                <a:solidFill>
                  <a:schemeClr val="tx2"/>
                </a:solidFill>
              </a:rPr>
              <a:t>‘Area of a circle =‘, Area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</a:t>
            </a:r>
            <a:r>
              <a:rPr lang="en-US" sz="2400" dirty="0" smtClean="0">
                <a:solidFill>
                  <a:schemeClr val="tx2"/>
                </a:solidFill>
              </a:rPr>
              <a:t>5: [</a:t>
            </a:r>
            <a:r>
              <a:rPr lang="en-US" sz="2400" dirty="0">
                <a:solidFill>
                  <a:schemeClr val="tx2"/>
                </a:solidFill>
              </a:rPr>
              <a:t>End of algorithm]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Stop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0"/>
            <a:ext cx="7086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Compute </a:t>
            </a:r>
            <a:r>
              <a:rPr lang="en-US" sz="3200" b="1" dirty="0"/>
              <a:t>the area of </a:t>
            </a:r>
            <a:r>
              <a:rPr lang="en-US" sz="3200" b="1" dirty="0" smtClean="0"/>
              <a:t>circle</a:t>
            </a:r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E85F-E373-4D2F-A931-B498C632E673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1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1219201" y="152400"/>
            <a:ext cx="7162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Interchange values </a:t>
            </a:r>
            <a:r>
              <a:rPr lang="en-US" sz="3200" b="1" dirty="0">
                <a:latin typeface="+mj-lt"/>
              </a:rPr>
              <a:t>of two variables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7543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Name of the algorithm: Interchange of  2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values</a:t>
            </a:r>
          </a:p>
          <a:p>
            <a:pPr algn="l"/>
            <a:endParaRPr lang="en-US" sz="2400" dirty="0" smtClean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Step 1:               Start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Step 2: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		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Input A,B</a:t>
            </a:r>
          </a:p>
          <a:p>
            <a:pPr algn="l"/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Step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3: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		temp </a:t>
            </a:r>
            <a:r>
              <a:rPr lang="en-US" sz="24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Step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4: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		A</a:t>
            </a:r>
            <a:r>
              <a:rPr lang="en-US" sz="24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B</a:t>
            </a:r>
          </a:p>
          <a:p>
            <a:pPr algn="l"/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Step 5: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		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B</a:t>
            </a:r>
            <a:r>
              <a:rPr lang="en-US" sz="2400" dirty="0" err="1">
                <a:solidFill>
                  <a:schemeClr val="tx2"/>
                </a:solidFill>
                <a:latin typeface="+mj-lt"/>
                <a:sym typeface="Wingdings" pitchFamily="2" charset="2"/>
              </a:rPr>
              <a:t>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temp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Step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6: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		Print ‘A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=’ , A  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 		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Print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‘B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=’ ,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B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Step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7: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	  	[End of Algorithm]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		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Stop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    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02E3-0BAE-4471-90E4-91F31D3B96CB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itle 1"/>
          <p:cNvSpPr>
            <a:spLocks noGrp="1"/>
          </p:cNvSpPr>
          <p:nvPr>
            <p:ph type="title"/>
          </p:nvPr>
        </p:nvSpPr>
        <p:spPr>
          <a:xfrm>
            <a:off x="1219201" y="21021"/>
            <a:ext cx="7162799" cy="86728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Largest of  3 Numbers</a:t>
            </a:r>
          </a:p>
        </p:txBody>
      </p:sp>
      <p:sp>
        <p:nvSpPr>
          <p:cNvPr id="15366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7467600" cy="5410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Name of the algorithm: Find largest of 3 numbers</a:t>
            </a: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1: 	Start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2:  [Read the values of A, B and C]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Read A, B, C</a:t>
            </a:r>
          </a:p>
          <a:p>
            <a:pPr eaLnBrk="1" hangingPunct="1">
              <a:buFontTx/>
              <a:buNone/>
            </a:pPr>
            <a:endParaRPr lang="en-US" sz="8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3: 	[Compare A and B]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IF  A&gt;B go to step 5</a:t>
            </a:r>
          </a:p>
          <a:p>
            <a:pPr eaLnBrk="1" hangingPunct="1">
              <a:buFontTx/>
              <a:buNone/>
            </a:pPr>
            <a:endParaRPr lang="en-US" sz="5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4: 	[Otherwise compare B with C]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IF  B&gt;C then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Print ‘B’ is largest’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Else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 Print ‘C’ is largest’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Go to Step 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83B1-164D-4F17-9584-139DA2FE5FD1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1" y="21021"/>
            <a:ext cx="7162800" cy="86728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Largest of  3 Numbers contd.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143000"/>
            <a:ext cx="7467600" cy="50593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5:	[Compare A and C for largest]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			IF  A&gt;C then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Print ‘A’ is largest’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Else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 Print ‘C’ is largest’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6: [End of the algorithm] 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Stop</a:t>
            </a:r>
          </a:p>
          <a:p>
            <a:pPr eaLnBrk="1" hangingPunct="1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D84-6DE1-41B8-82E0-A09C188777B4}" type="datetime1">
              <a:rPr lang="en-US" smtClean="0"/>
              <a:t>1/9/2015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6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2462</TotalTime>
  <Words>529</Words>
  <Application>Microsoft Office PowerPoint</Application>
  <PresentationFormat>On-screen Show (4:3)</PresentationFormat>
  <Paragraphs>228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Slide Format - CSE</vt:lpstr>
      <vt:lpstr>PowerPoint Presentation</vt:lpstr>
      <vt:lpstr>Objectives</vt:lpstr>
      <vt:lpstr>Session outcome</vt:lpstr>
      <vt:lpstr>Algorithm </vt:lpstr>
      <vt:lpstr>Algorithmic Notations</vt:lpstr>
      <vt:lpstr>Compute the area of circle</vt:lpstr>
      <vt:lpstr>PowerPoint Presentation</vt:lpstr>
      <vt:lpstr>Largest of  3 Numbers</vt:lpstr>
      <vt:lpstr>Largest of  3 Numbers contd.</vt:lpstr>
      <vt:lpstr>Sum and Mean of first N natural numbers</vt:lpstr>
      <vt:lpstr>Sum and Mean of first N natural numbers</vt:lpstr>
      <vt:lpstr> Factorial of a number </vt:lpstr>
      <vt:lpstr>Sum of digits of a number</vt:lpstr>
      <vt:lpstr>Properties of an algorithm</vt:lpstr>
      <vt:lpstr>Steps to develop an algorithm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Rajesh G</cp:lastModifiedBy>
  <cp:revision>487</cp:revision>
  <dcterms:created xsi:type="dcterms:W3CDTF">2013-04-02T09:06:53Z</dcterms:created>
  <dcterms:modified xsi:type="dcterms:W3CDTF">2015-01-09T16:11:07Z</dcterms:modified>
</cp:coreProperties>
</file>