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08" r:id="rId2"/>
    <p:sldId id="403" r:id="rId3"/>
    <p:sldId id="408" r:id="rId4"/>
    <p:sldId id="356" r:id="rId5"/>
    <p:sldId id="357" r:id="rId6"/>
    <p:sldId id="387" r:id="rId7"/>
    <p:sldId id="391" r:id="rId8"/>
    <p:sldId id="405" r:id="rId9"/>
    <p:sldId id="409" r:id="rId10"/>
    <p:sldId id="4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146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notes - Difference between flow chart and pseudo code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code is a sentence-like representation of a piece of code. A flowchart is a symbolic representation of code, using box shapes and arrows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computing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Factorials are very simple things. They're just products, indicated by an exclamation mark. For instance, "four factorial" is written as "4!" and means 1×2×3×4 = 24. In general,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factorial") means the product of all the whole numbers from 1 to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that is,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= 1×2×3×...×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166C3117-7810-4B46-A35A-A60A8BB0053E}" type="datetime1">
              <a:rPr lang="en-US" smtClean="0"/>
              <a:t>1/9/2015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00995" y="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D6A-A555-40B1-B03A-97F12B7FDFD4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3B9B-7DBD-4C5B-8C92-5B1AE44DA3A2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698D0416-C75E-4105-AFAB-DBBB2CB2143D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305800" y="21021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AB5F-F9FA-467D-92DD-C8FA3C29DF50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E2B-C265-4819-80D0-ED32A695794F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438B-E31A-45C0-9415-7F1B5A68FED1}" type="datetime1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08D-C6EC-4488-8F66-04361270172B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F25-9663-4D15-9FB7-F735C87E910B}" type="datetime1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8746-2359-4960-8258-6DB870216919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4B1D-D9BB-486D-9164-AF1D72D15BAE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AA9F15-34EF-471B-B02F-FC326DCFCB33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0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lowcharts_raptor.ppt" TargetMode="External"/><Relationship Id="rId2" Type="http://schemas.openxmlformats.org/officeDocument/2006/relationships/hyperlink" Target="RAPTOR_Syntax_and_Semantic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Q-ProblemSolvingTechnique_raptor.pdf" TargetMode="External"/><Relationship Id="rId5" Type="http://schemas.openxmlformats.org/officeDocument/2006/relationships/hyperlink" Target="DOIT-L4-Problem%20Solving%20Techniques.pdf" TargetMode="External"/><Relationship Id="rId4" Type="http://schemas.openxmlformats.org/officeDocument/2006/relationships/hyperlink" Target="raptor_2012.ms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o.in/url?sa=i&amp;rct=j&amp;q=&amp;source=images&amp;cd=&amp;cad=rja&amp;docid=-rLfUVMfOA1P8M&amp;tbnid=ZGbPYpBizsz0qM:&amp;ved=0CAUQjRw&amp;url=http://www.wiley.com/college/busin/icmis/oakman/outline/chap05/slides/symbols.htm&amp;ei=Pqm-Uc6aKeey0QWQs4DQCw&amp;bvm=bv.47883778,d.ZGU&amp;psig=AFQjCNEHevpq62Z0ic_CWxdMCp3BpTL5JA&amp;ust=137153594789987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Resources/Flowcharts/AreaofCircle.ra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962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993300"/>
              </a:buClr>
            </a:pPr>
            <a:r>
              <a:rPr lang="en-US" sz="4000" b="1" dirty="0" smtClean="0"/>
              <a:t>Introduction </a:t>
            </a:r>
            <a:r>
              <a:rPr lang="en-US" sz="4000" b="1" dirty="0"/>
              <a:t>to </a:t>
            </a:r>
            <a:r>
              <a:rPr lang="en-US" sz="4000" b="1" dirty="0" smtClean="0"/>
              <a:t>Flowcharts</a:t>
            </a:r>
          </a:p>
          <a:p>
            <a:pPr>
              <a:lnSpc>
                <a:spcPct val="90000"/>
              </a:lnSpc>
              <a:buClr>
                <a:srgbClr val="993300"/>
              </a:buClr>
            </a:pPr>
            <a:endParaRPr lang="en-US" sz="4000" b="1" dirty="0"/>
          </a:p>
          <a:p>
            <a:pPr>
              <a:lnSpc>
                <a:spcPct val="90000"/>
              </a:lnSpc>
              <a:buClr>
                <a:srgbClr val="993300"/>
              </a:buClr>
            </a:pPr>
            <a:r>
              <a:rPr lang="en-US" sz="3600" b="1" dirty="0" smtClean="0"/>
              <a:t>L4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76" y="5715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066800"/>
            <a:ext cx="7467600" cy="50593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Introduction </a:t>
            </a:r>
            <a:r>
              <a:rPr lang="en-US" sz="2800" dirty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Flowcharts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Draw flowcharts for simple programs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Summary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0CF-DDDB-4A87-AFE0-6023E287A33D}" type="datetime1">
              <a:rPr lang="en-US" smtClean="0"/>
              <a:t>1/9/2015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87" y="1135335"/>
            <a:ext cx="1182414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file"/>
              </a:rPr>
              <a:t>Raptor tool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pres?slideindex=1&amp;slidetitle="/>
              </a:rPr>
              <a:t>Notes (Raptor) 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Control Flow</a:t>
            </a: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Video clip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file"/>
              </a:rPr>
              <a:t>Software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file"/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  <a:hlinkClick r:id="rId5" action="ppaction://hlinkfile"/>
              </a:rPr>
              <a:t>yourself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6" action="ppaction://hlinkfile"/>
              </a:rPr>
              <a:t>Review questions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 learn and appreciate the following concepts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Flow charts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Draw flowcharts for simple problems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Objectives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D7FB-D9C5-4835-9A6D-5D4C01E97AA4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524000"/>
            <a:ext cx="7467600" cy="5059363"/>
          </a:xfrm>
        </p:spPr>
        <p:txBody>
          <a:bodyPr/>
          <a:lstStyle/>
          <a:p>
            <a:r>
              <a:rPr lang="en-US" sz="28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 the end of session student will be able to</a:t>
            </a:r>
          </a:p>
          <a:p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Draw flowcharts for simple algorithms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9CCE-D23B-4D6E-AF93-EEC7EE6C7D63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Session outcome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19200"/>
            <a:ext cx="7315199" cy="594360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sz="2800" dirty="0" smtClean="0">
              <a:solidFill>
                <a:schemeClr val="tx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2"/>
                </a:solidFill>
              </a:rPr>
              <a:t>In </a:t>
            </a:r>
            <a:r>
              <a:rPr lang="en-US" sz="2800" dirty="0">
                <a:solidFill>
                  <a:schemeClr val="tx2"/>
                </a:solidFill>
              </a:rPr>
              <a:t>Computer </a:t>
            </a:r>
            <a:r>
              <a:rPr lang="en-US" sz="2800" dirty="0" smtClean="0">
                <a:solidFill>
                  <a:schemeClr val="tx2"/>
                </a:solidFill>
              </a:rPr>
              <a:t>Science, </a:t>
            </a:r>
            <a:r>
              <a:rPr lang="en-US" sz="2800" b="1" dirty="0" smtClean="0">
                <a:solidFill>
                  <a:srgbClr val="002060"/>
                </a:solidFill>
              </a:rPr>
              <a:t>Flow chart </a:t>
            </a:r>
            <a:r>
              <a:rPr lang="en-US" sz="2800" dirty="0" smtClean="0">
                <a:solidFill>
                  <a:schemeClr val="tx2"/>
                </a:solidFill>
              </a:rPr>
              <a:t>is used </a:t>
            </a:r>
            <a:r>
              <a:rPr lang="en-US" sz="2800" dirty="0">
                <a:solidFill>
                  <a:schemeClr val="tx2"/>
                </a:solidFill>
              </a:rPr>
              <a:t>to represent algorithm </a:t>
            </a:r>
            <a:r>
              <a:rPr lang="en-US" sz="2800" dirty="0" smtClean="0">
                <a:solidFill>
                  <a:schemeClr val="tx2"/>
                </a:solidFill>
              </a:rPr>
              <a:t>which basically provides a solution to any computational problem.</a:t>
            </a:r>
          </a:p>
          <a:p>
            <a:pPr algn="just">
              <a:buFont typeface="Wingdings" pitchFamily="2" charset="2"/>
              <a:buChar char="ü"/>
            </a:pPr>
            <a:endParaRPr lang="en-US" sz="2800" dirty="0" smtClean="0">
              <a:solidFill>
                <a:schemeClr val="tx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1200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Flowchart: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graphical/pictorial </a:t>
            </a:r>
            <a:r>
              <a:rPr lang="en-US" dirty="0">
                <a:solidFill>
                  <a:schemeClr val="tx2"/>
                </a:solidFill>
              </a:rPr>
              <a:t>representation of computation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Representation of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47B-66EC-4087-9160-5A03409F535E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Algorithm and Flow chart </a:t>
            </a:r>
            <a:endParaRPr lang="en-US" sz="3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1E72-4BEF-42E8-BAA0-95838633709A}" type="datetime1">
              <a:rPr lang="en-US" smtClean="0"/>
              <a:t>1/9/2015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23326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Algorithm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Flowchart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98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2133600" y="1524000"/>
            <a:ext cx="152400" cy="1066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6000" y="4572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2209800" y="4495800"/>
            <a:ext cx="152400" cy="838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1219200" y="3200400"/>
            <a:ext cx="7924800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7255" y="3276600"/>
            <a:ext cx="577926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191000" y="990600"/>
            <a:ext cx="4495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start</a:t>
            </a:r>
          </a:p>
          <a:p>
            <a:r>
              <a:rPr lang="en-US" sz="2000" dirty="0" smtClean="0"/>
              <a:t>Step 2: input num1,num2</a:t>
            </a:r>
          </a:p>
          <a:p>
            <a:r>
              <a:rPr lang="en-US" sz="2000" dirty="0" smtClean="0"/>
              <a:t>Step 3: if num1&gt;num2 then</a:t>
            </a:r>
          </a:p>
          <a:p>
            <a:r>
              <a:rPr lang="en-US" sz="2000" dirty="0" smtClean="0"/>
              <a:t>	print num1 is bigger</a:t>
            </a:r>
          </a:p>
          <a:p>
            <a:r>
              <a:rPr lang="en-US" sz="2000" dirty="0" smtClean="0"/>
              <a:t>              otherwise</a:t>
            </a:r>
          </a:p>
          <a:p>
            <a:r>
              <a:rPr lang="en-US" sz="2000" dirty="0" smtClean="0"/>
              <a:t>	 print num2 is bigger</a:t>
            </a:r>
          </a:p>
          <a:p>
            <a:r>
              <a:rPr lang="en-US" sz="2000" dirty="0" smtClean="0"/>
              <a:t>Step 4: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Basic Flowchart Symbols</a:t>
            </a:r>
            <a:endParaRPr lang="en-US" sz="3600" b="1" dirty="0"/>
          </a:p>
        </p:txBody>
      </p:sp>
      <p:pic>
        <p:nvPicPr>
          <p:cNvPr id="1028" name="Picture 4" descr="http://www.wiley.com/college/busin/icmis/oakman/outline/chap05/images/f5_02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9549"/>
            <a:ext cx="7924800" cy="53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8535-953B-4F3E-8C8F-74B6F0ED3971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Algorithm and Flowchart for area of the circle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67600" cy="5059363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Name of the algorithm : Compute the area of a circle</a:t>
            </a:r>
          </a:p>
          <a:p>
            <a:pPr marL="0" lvl="0" indent="0" fontAlgn="base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latin typeface="+mj-lt"/>
              <a:cs typeface="Arial" charset="0"/>
            </a:endParaRP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Step1:	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Input 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radius</a:t>
            </a:r>
          </a:p>
          <a:p>
            <a:pPr marL="0" lvl="0" indent="0" fontAlgn="base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latin typeface="+mj-lt"/>
              <a:cs typeface="Arial" charset="0"/>
            </a:endParaRP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Step 2:	[Compute the area]</a:t>
            </a: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Area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  <a:sym typeface="Wingdings" pitchFamily="2" charset="2"/>
              </a:rPr>
              <a:t>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3.1416 * 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radius*radius</a:t>
            </a:r>
            <a:endParaRPr lang="en-US" sz="2400" dirty="0">
              <a:solidFill>
                <a:srgbClr val="002060"/>
              </a:solidFill>
              <a:latin typeface="+mj-lt"/>
              <a:cs typeface="Arial" charset="0"/>
            </a:endParaRP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			</a:t>
            </a: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Step 3:	[Print the Area]</a:t>
            </a: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Print 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‘Area of a circle =‘, Area</a:t>
            </a:r>
          </a:p>
          <a:p>
            <a:pPr marL="0" lvl="0" indent="0" fontAlgn="base"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  <a:latin typeface="+mj-lt"/>
              <a:cs typeface="Arial" charset="0"/>
            </a:endParaRP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Step 4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: [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End of algorithm]</a:t>
            </a: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Arial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Arial" charset="0"/>
              </a:rPr>
              <a:t>Stop</a:t>
            </a:r>
            <a:endParaRPr lang="en-US" sz="2400" dirty="0">
              <a:solidFill>
                <a:srgbClr val="002060"/>
              </a:solidFill>
              <a:latin typeface="+mj-lt"/>
              <a:cs typeface="Arial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		Flowchart: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				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hlinkClick r:id="rId2" action="ppaction://hlinkfile"/>
              </a:rPr>
              <a:t>AreaC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0A-6B5D-4A99-ABD8-B9AFDC21C91B}" type="datetime1">
              <a:rPr lang="en-US" smtClean="0"/>
              <a:t>1/9/2015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1295401"/>
            <a:ext cx="300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37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Flowchart to find factorial of given no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EE0D-562B-4686-BDE8-BBCD6EC6C563}" type="datetime1">
              <a:rPr lang="en-US" smtClean="0"/>
              <a:t>1/9/2015</a:t>
            </a:fld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71600" y="856357"/>
            <a:ext cx="4419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algorithm: Compute the factorial of </a:t>
            </a:r>
            <a:r>
              <a:rPr lang="en-US" sz="2400" dirty="0" smtClean="0">
                <a:solidFill>
                  <a:schemeClr val="tx2"/>
                </a:solidFill>
              </a:rPr>
              <a:t>a number</a:t>
            </a: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Step1</a:t>
            </a:r>
            <a:r>
              <a:rPr lang="en-US" sz="2400" dirty="0">
                <a:solidFill>
                  <a:schemeClr val="tx2"/>
                </a:solidFill>
              </a:rPr>
              <a:t>:	</a:t>
            </a:r>
            <a:r>
              <a:rPr lang="en-US" sz="2400" dirty="0" smtClean="0">
                <a:solidFill>
                  <a:schemeClr val="tx2"/>
                </a:solidFill>
              </a:rPr>
              <a:t>start</a:t>
            </a: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 2: Input data</a:t>
            </a:r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3: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factorial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</a:p>
          <a:p>
            <a:pPr algn="l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Step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4: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=1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to N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 step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 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begin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factorial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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factorial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end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5: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Print </a:t>
            </a:r>
            <a:r>
              <a:rPr lang="en-US" sz="2400" dirty="0">
                <a:solidFill>
                  <a:schemeClr val="tx2"/>
                </a:solidFill>
              </a:rPr>
              <a:t>‘fact of N=‘, </a:t>
            </a:r>
            <a:r>
              <a:rPr lang="en-US" sz="2400" dirty="0" smtClean="0">
                <a:solidFill>
                  <a:schemeClr val="tx2"/>
                </a:solidFill>
              </a:rPr>
              <a:t>factorial</a:t>
            </a:r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6: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[</a:t>
            </a:r>
            <a:r>
              <a:rPr lang="en-US" sz="2400" dirty="0">
                <a:solidFill>
                  <a:schemeClr val="tx2"/>
                </a:solidFill>
              </a:rPr>
              <a:t>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Stop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00075"/>
            <a:ext cx="34766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Diagrammatic / visual / graphical representation of computation of an algorithm/pseudo code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Easier to understand and analyze the problem and it’s solution before programming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Machine independent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 Well suited for any type of logic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DFB9-5684-45CC-9AEC-4AF858924F36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Computer science and Engg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/>
              <a:t>Key features of flow charts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2361</TotalTime>
  <Words>364</Words>
  <Application>Microsoft Office PowerPoint</Application>
  <PresentationFormat>On-screen Show (4:3)</PresentationFormat>
  <Paragraphs>129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Slide Format - CSE</vt:lpstr>
      <vt:lpstr>PowerPoint Presentation</vt:lpstr>
      <vt:lpstr>Objectives</vt:lpstr>
      <vt:lpstr>Session outcome</vt:lpstr>
      <vt:lpstr>Representation of computation</vt:lpstr>
      <vt:lpstr>Algorithm and Flow chart </vt:lpstr>
      <vt:lpstr>Basic Flowchart Symbols</vt:lpstr>
      <vt:lpstr>Algorithm and Flowchart for area of the circle</vt:lpstr>
      <vt:lpstr>Flowchart to find factorial of given no</vt:lpstr>
      <vt:lpstr>Key features of flow charts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Rajesh G</cp:lastModifiedBy>
  <cp:revision>534</cp:revision>
  <dcterms:created xsi:type="dcterms:W3CDTF">2013-04-02T09:06:53Z</dcterms:created>
  <dcterms:modified xsi:type="dcterms:W3CDTF">2015-01-09T16:13:10Z</dcterms:modified>
</cp:coreProperties>
</file>