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896" r:id="rId2"/>
    <p:sldMasterId id="2147483911" r:id="rId3"/>
    <p:sldMasterId id="2147484004" r:id="rId4"/>
  </p:sldMasterIdLst>
  <p:notesMasterIdLst>
    <p:notesMasterId r:id="rId86"/>
  </p:notesMasterIdLst>
  <p:sldIdLst>
    <p:sldId id="256" r:id="rId5"/>
    <p:sldId id="307" r:id="rId6"/>
    <p:sldId id="308" r:id="rId7"/>
    <p:sldId id="286" r:id="rId8"/>
    <p:sldId id="287" r:id="rId9"/>
    <p:sldId id="285" r:id="rId10"/>
    <p:sldId id="269" r:id="rId11"/>
    <p:sldId id="258" r:id="rId12"/>
    <p:sldId id="312" r:id="rId13"/>
    <p:sldId id="313" r:id="rId14"/>
    <p:sldId id="314" r:id="rId15"/>
    <p:sldId id="282" r:id="rId16"/>
    <p:sldId id="271" r:id="rId17"/>
    <p:sldId id="327" r:id="rId18"/>
    <p:sldId id="328" r:id="rId19"/>
    <p:sldId id="276" r:id="rId20"/>
    <p:sldId id="277" r:id="rId21"/>
    <p:sldId id="310" r:id="rId22"/>
    <p:sldId id="326" r:id="rId23"/>
    <p:sldId id="291" r:id="rId24"/>
    <p:sldId id="266" r:id="rId25"/>
    <p:sldId id="292" r:id="rId26"/>
    <p:sldId id="267" r:id="rId27"/>
    <p:sldId id="293" r:id="rId28"/>
    <p:sldId id="281" r:id="rId29"/>
    <p:sldId id="311" r:id="rId30"/>
    <p:sldId id="268" r:id="rId31"/>
    <p:sldId id="274" r:id="rId32"/>
    <p:sldId id="283" r:id="rId33"/>
    <p:sldId id="261" r:id="rId34"/>
    <p:sldId id="309" r:id="rId35"/>
    <p:sldId id="259" r:id="rId36"/>
    <p:sldId id="329" r:id="rId37"/>
    <p:sldId id="297" r:id="rId38"/>
    <p:sldId id="298" r:id="rId39"/>
    <p:sldId id="299" r:id="rId40"/>
    <p:sldId id="300" r:id="rId41"/>
    <p:sldId id="301" r:id="rId42"/>
    <p:sldId id="280" r:id="rId43"/>
    <p:sldId id="262" r:id="rId44"/>
    <p:sldId id="264" r:id="rId45"/>
    <p:sldId id="315" r:id="rId46"/>
    <p:sldId id="275" r:id="rId47"/>
    <p:sldId id="337" r:id="rId48"/>
    <p:sldId id="338" r:id="rId49"/>
    <p:sldId id="279" r:id="rId50"/>
    <p:sldId id="288" r:id="rId51"/>
    <p:sldId id="289" r:id="rId52"/>
    <p:sldId id="318" r:id="rId53"/>
    <p:sldId id="316" r:id="rId54"/>
    <p:sldId id="317" r:id="rId55"/>
    <p:sldId id="278" r:id="rId56"/>
    <p:sldId id="290" r:id="rId57"/>
    <p:sldId id="319" r:id="rId58"/>
    <p:sldId id="320" r:id="rId59"/>
    <p:sldId id="284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9" r:id="rId68"/>
    <p:sldId id="341" r:id="rId69"/>
    <p:sldId id="342" r:id="rId70"/>
    <p:sldId id="343" r:id="rId71"/>
    <p:sldId id="344" r:id="rId72"/>
    <p:sldId id="345" r:id="rId73"/>
    <p:sldId id="340" r:id="rId74"/>
    <p:sldId id="321" r:id="rId75"/>
    <p:sldId id="322" r:id="rId76"/>
    <p:sldId id="323" r:id="rId77"/>
    <p:sldId id="324" r:id="rId78"/>
    <p:sldId id="325" r:id="rId79"/>
    <p:sldId id="302" r:id="rId80"/>
    <p:sldId id="303" r:id="rId81"/>
    <p:sldId id="304" r:id="rId82"/>
    <p:sldId id="305" r:id="rId83"/>
    <p:sldId id="306" r:id="rId84"/>
    <p:sldId id="294" r:id="rId8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16" autoAdjust="0"/>
  </p:normalViewPr>
  <p:slideViewPr>
    <p:cSldViewPr>
      <p:cViewPr varScale="1">
        <p:scale>
          <a:sx n="55" d="100"/>
          <a:sy n="55" d="100"/>
        </p:scale>
        <p:origin x="18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ableStyles" Target="tableStyle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25067AB-B7DB-4F84-A2D9-BE060D433CD6}" type="datetimeFigureOut">
              <a:rPr lang="en-US"/>
              <a:pPr>
                <a:defRPr/>
              </a:pPr>
              <a:t>3/15/2015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F26AA4C-E366-476D-8B95-0D554F012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35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4E1E36-1E98-47EB-9716-E417BB018E7D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6741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6AA4C-E366-476D-8B95-0D554F012DC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5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Euclid’s algorithm for </a:t>
            </a:r>
            <a:r>
              <a:rPr lang="en-US" b="1" dirty="0" err="1" smtClean="0"/>
              <a:t>gcd</a:t>
            </a:r>
            <a:endParaRPr lang="en-US" b="1" dirty="0" smtClean="0"/>
          </a:p>
          <a:p>
            <a:r>
              <a:rPr lang="en-US" b="1" dirty="0" smtClean="0"/>
              <a:t>Properties </a:t>
            </a:r>
          </a:p>
          <a:p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a,a</a:t>
            </a:r>
            <a:r>
              <a:rPr lang="en-US" dirty="0" smtClean="0"/>
              <a:t>)=a </a:t>
            </a:r>
          </a:p>
          <a:p>
            <a:r>
              <a:rPr lang="en-US" dirty="0" smtClean="0"/>
              <a:t>If a &gt; b, then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 = </a:t>
            </a:r>
            <a:r>
              <a:rPr lang="en-US" dirty="0" err="1" smtClean="0"/>
              <a:t>gcd</a:t>
            </a:r>
            <a:r>
              <a:rPr lang="en-US" dirty="0" smtClean="0"/>
              <a:t>(a-</a:t>
            </a:r>
            <a:r>
              <a:rPr lang="en-US" dirty="0" err="1" smtClean="0"/>
              <a:t>b,b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Faster Euclid’s algorithm for </a:t>
            </a:r>
            <a:r>
              <a:rPr lang="en-US" b="1" dirty="0" err="1" smtClean="0"/>
              <a:t>gcd</a:t>
            </a:r>
            <a:r>
              <a:rPr lang="en-US" b="1" dirty="0" smtClean="0"/>
              <a:t> (Variation of Euclid’s Algorithm for GCD)</a:t>
            </a:r>
          </a:p>
          <a:p>
            <a:r>
              <a:rPr lang="en-US" b="1" dirty="0" smtClean="0"/>
              <a:t>Properties </a:t>
            </a:r>
          </a:p>
          <a:p>
            <a:r>
              <a:rPr lang="en-US" dirty="0" err="1" smtClean="0"/>
              <a:t>gcd</a:t>
            </a:r>
            <a:r>
              <a:rPr lang="en-US" dirty="0" smtClean="0"/>
              <a:t>(a, 0)=a </a:t>
            </a:r>
          </a:p>
          <a:p>
            <a:r>
              <a:rPr lang="en-US" dirty="0" smtClean="0"/>
              <a:t>If b &gt; 0 then </a:t>
            </a:r>
            <a:r>
              <a:rPr lang="en-US" dirty="0" err="1" smtClean="0"/>
              <a:t>gcd</a:t>
            </a:r>
            <a:r>
              <a:rPr lang="en-US" dirty="0" smtClean="0"/>
              <a:t>(a, b) = </a:t>
            </a:r>
            <a:r>
              <a:rPr lang="en-US" dirty="0" err="1" smtClean="0"/>
              <a:t>gcd</a:t>
            </a:r>
            <a:r>
              <a:rPr lang="en-US" dirty="0" smtClean="0"/>
              <a:t>(b, a mod b)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6AA4C-E366-476D-8B95-0D554F012DC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2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2400" b="1" dirty="0" smtClean="0">
                <a:latin typeface="Courier New" panose="02070309020205020404" pitchFamily="49" charset="0"/>
              </a:rPr>
              <a:t>while ( number != 0 ) {</a:t>
            </a:r>
          </a:p>
          <a:p>
            <a:pPr lvl="2" eaLnBrk="1" hangingPunct="1"/>
            <a:r>
              <a:rPr lang="en-US" altLang="en-US" sz="2400" b="1" dirty="0" err="1" smtClean="0">
                <a:latin typeface="Courier New" panose="02070309020205020404" pitchFamily="49" charset="0"/>
              </a:rPr>
              <a:t>right_digit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 = number % 10;</a:t>
            </a:r>
          </a:p>
          <a:p>
            <a:pPr lvl="2" eaLnBrk="1" hangingPunct="1"/>
            <a:r>
              <a:rPr lang="en-US" altLang="en-US" sz="2400" b="1" dirty="0" smtClean="0">
                <a:latin typeface="Courier New" panose="02070309020205020404" pitchFamily="49" charset="0"/>
              </a:rPr>
              <a:t>rev=rev*10 + 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right_digit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;</a:t>
            </a:r>
          </a:p>
          <a:p>
            <a:pPr lvl="2" eaLnBrk="1" hangingPunct="1"/>
            <a:r>
              <a:rPr lang="en-US" altLang="en-US" sz="2400" b="1" dirty="0" smtClean="0">
                <a:latin typeface="Courier New" panose="02070309020205020404" pitchFamily="49" charset="0"/>
              </a:rPr>
              <a:t>number = number / 10;</a:t>
            </a:r>
          </a:p>
          <a:p>
            <a:pPr lvl="1" eaLnBrk="1" hangingPunct="1"/>
            <a:r>
              <a:rPr lang="en-US" altLang="en-US" sz="2400" b="1" dirty="0" smtClean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6AA4C-E366-476D-8B95-0D554F012DC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3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Incase of an input </a:t>
            </a:r>
            <a:r>
              <a:rPr lang="en-US" b="1" dirty="0" smtClean="0"/>
              <a:t>ZERO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control</a:t>
            </a:r>
            <a:r>
              <a:rPr lang="en-US" baseline="0" dirty="0" smtClean="0"/>
              <a:t> never enter the body of the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6AA4C-E366-476D-8B95-0D554F012DC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56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Explanation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200" b="1" dirty="0" smtClean="0">
                <a:solidFill>
                  <a:srgbClr val="C00000"/>
                </a:solidFill>
              </a:rPr>
              <a:t>Exit controlled loop</a:t>
            </a:r>
            <a:r>
              <a:rPr lang="en-US" sz="1200" dirty="0" smtClean="0">
                <a:solidFill>
                  <a:schemeClr val="accent2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200" dirty="0" smtClean="0"/>
              <a:t>After do statement, program executes the body of the Loop.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200" dirty="0" smtClean="0"/>
              <a:t>At the end of the loop, the </a:t>
            </a:r>
            <a:r>
              <a:rPr lang="en-US" sz="1200" b="1" dirty="0" err="1" smtClean="0">
                <a:solidFill>
                  <a:schemeClr val="accent2"/>
                </a:solidFill>
                <a:latin typeface="Tempus Sans ITC" pitchFamily="82" charset="0"/>
              </a:rPr>
              <a:t>Loop_expression</a:t>
            </a:r>
            <a:r>
              <a:rPr lang="en-US" sz="1200" b="1" dirty="0" smtClean="0">
                <a:solidFill>
                  <a:schemeClr val="accent2"/>
                </a:solidFill>
                <a:latin typeface="Tempus Sans ITC" pitchFamily="82" charset="0"/>
              </a:rPr>
              <a:t> </a:t>
            </a:r>
            <a:r>
              <a:rPr lang="en-US" sz="1200" b="0" dirty="0" smtClean="0">
                <a:solidFill>
                  <a:schemeClr val="accent2"/>
                </a:solidFill>
                <a:latin typeface="Tempus Sans ITC" pitchFamily="82" charset="0"/>
              </a:rPr>
              <a:t>or</a:t>
            </a:r>
            <a:r>
              <a:rPr lang="en-US" sz="1200" b="0" baseline="0" dirty="0" smtClean="0">
                <a:solidFill>
                  <a:schemeClr val="accent2"/>
                </a:solidFill>
                <a:latin typeface="Tempus Sans ITC" pitchFamily="82" charset="0"/>
              </a:rPr>
              <a:t> </a:t>
            </a:r>
            <a:r>
              <a:rPr lang="en-US" sz="1200" b="1" dirty="0" smtClean="0"/>
              <a:t>test condition</a:t>
            </a:r>
            <a:r>
              <a:rPr lang="en-US" sz="1200" dirty="0" smtClean="0"/>
              <a:t> is evaluated.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200" dirty="0" smtClean="0"/>
              <a:t>If it is </a:t>
            </a:r>
            <a:r>
              <a:rPr lang="en-US" sz="1200" b="1" dirty="0" smtClean="0"/>
              <a:t>yes</a:t>
            </a:r>
            <a:r>
              <a:rPr lang="en-US" sz="1200" dirty="0" smtClean="0"/>
              <a:t> or </a:t>
            </a:r>
            <a:r>
              <a:rPr lang="en-US" sz="1200" b="1" dirty="0" smtClean="0"/>
              <a:t>true</a:t>
            </a:r>
            <a:r>
              <a:rPr lang="en-US" sz="1200" dirty="0" smtClean="0"/>
              <a:t>, body of the loop is executed once again &amp; this process continues as long as the condition is </a:t>
            </a:r>
            <a:r>
              <a:rPr lang="en-US" sz="1200" b="1" dirty="0" smtClean="0"/>
              <a:t>true</a:t>
            </a:r>
            <a:r>
              <a:rPr lang="en-US" sz="1200" dirty="0" smtClean="0"/>
              <a:t>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200" dirty="0" smtClean="0"/>
              <a:t>When condition becomes </a:t>
            </a:r>
            <a:r>
              <a:rPr lang="en-US" sz="1200" b="1" dirty="0" smtClean="0"/>
              <a:t>no</a:t>
            </a:r>
            <a:r>
              <a:rPr lang="en-US" sz="1200" dirty="0" smtClean="0"/>
              <a:t> or </a:t>
            </a:r>
            <a:r>
              <a:rPr lang="en-US" sz="1200" b="1" dirty="0" smtClean="0"/>
              <a:t>false</a:t>
            </a:r>
            <a:r>
              <a:rPr lang="en-US" sz="1200" dirty="0" smtClean="0"/>
              <a:t>, the loop will be terminated.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C00000"/>
                </a:solidFill>
              </a:rPr>
              <a:t>Body of the loop is executed at least once.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C00000"/>
                </a:solidFill>
              </a:rPr>
              <a:t>do … while </a:t>
            </a:r>
            <a:r>
              <a:rPr lang="en-US" sz="1200" dirty="0" smtClean="0"/>
              <a:t>loop can be </a:t>
            </a:r>
            <a:r>
              <a:rPr lang="en-US" sz="1200" dirty="0" smtClean="0">
                <a:solidFill>
                  <a:srgbClr val="C00000"/>
                </a:solidFill>
              </a:rPr>
              <a:t>nested</a:t>
            </a:r>
            <a:r>
              <a:rPr lang="en-US" sz="12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6AA4C-E366-476D-8B95-0D554F012DC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85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4575A8-E229-4DCF-858E-39750A5D560F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2486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200" b="1" dirty="0" smtClean="0"/>
              <a:t>Explanation</a:t>
            </a:r>
          </a:p>
          <a:p>
            <a:pPr marL="228600" indent="-2286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The expression </a:t>
            </a:r>
            <a:r>
              <a:rPr lang="en-US" sz="1200" b="1" dirty="0" err="1" smtClean="0"/>
              <a:t>init_expression</a:t>
            </a:r>
            <a:r>
              <a:rPr lang="en-US" sz="1200" dirty="0" smtClean="0"/>
              <a:t> or </a:t>
            </a:r>
            <a:r>
              <a:rPr lang="en-US" sz="1200" b="1" dirty="0" smtClean="0">
                <a:solidFill>
                  <a:schemeClr val="accent2"/>
                </a:solidFill>
                <a:latin typeface="Tempus Sans ITC" pitchFamily="82" charset="0"/>
              </a:rPr>
              <a:t>initialization</a:t>
            </a:r>
            <a:r>
              <a:rPr lang="en-US" sz="1200" dirty="0" smtClean="0"/>
              <a:t> is evaluated, usually an </a:t>
            </a:r>
            <a:r>
              <a:rPr lang="en-US" sz="1200" b="1" dirty="0" smtClean="0"/>
              <a:t>assignment statement</a:t>
            </a:r>
            <a:r>
              <a:rPr lang="en-US" sz="1200" dirty="0" smtClean="0"/>
              <a:t> that sets a variable to a particular value</a:t>
            </a:r>
            <a:r>
              <a:rPr lang="en-US" sz="1200" b="1" dirty="0" smtClean="0">
                <a:solidFill>
                  <a:schemeClr val="accent2"/>
                </a:solidFill>
                <a:latin typeface="Tempus Sans ITC" pitchFamily="82" charset="0"/>
              </a:rPr>
              <a:t>(</a:t>
            </a:r>
            <a:r>
              <a:rPr lang="en-US" sz="1200" b="1" dirty="0" err="1" smtClean="0">
                <a:solidFill>
                  <a:schemeClr val="accent2"/>
                </a:solidFill>
                <a:latin typeface="Tempus Sans ITC" pitchFamily="82" charset="0"/>
              </a:rPr>
              <a:t>i</a:t>
            </a:r>
            <a:r>
              <a:rPr lang="en-US" sz="1200" b="1" dirty="0" smtClean="0">
                <a:solidFill>
                  <a:schemeClr val="accent2"/>
                </a:solidFill>
                <a:latin typeface="Tempus Sans ITC" pitchFamily="82" charset="0"/>
              </a:rPr>
              <a:t>=0)</a:t>
            </a:r>
            <a:r>
              <a:rPr lang="en-US" sz="1200" dirty="0" smtClean="0"/>
              <a:t>.</a:t>
            </a:r>
          </a:p>
          <a:p>
            <a:pPr marL="228600" indent="-2286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The expression </a:t>
            </a:r>
            <a:r>
              <a:rPr lang="en-US" sz="1200" b="1" dirty="0" err="1" smtClean="0">
                <a:solidFill>
                  <a:schemeClr val="accent2"/>
                </a:solidFill>
                <a:latin typeface="Tempus Sans ITC" pitchFamily="82" charset="0"/>
              </a:rPr>
              <a:t>loop_condition</a:t>
            </a:r>
            <a:r>
              <a:rPr lang="en-US" sz="1200" b="1" dirty="0" smtClean="0">
                <a:solidFill>
                  <a:schemeClr val="accent2"/>
                </a:solidFill>
                <a:latin typeface="Tempus Sans ITC" pitchFamily="82" charset="0"/>
              </a:rPr>
              <a:t> </a:t>
            </a:r>
            <a:r>
              <a:rPr lang="en-US" sz="1200" b="0" dirty="0" smtClean="0">
                <a:solidFill>
                  <a:schemeClr val="accent2"/>
                </a:solidFill>
                <a:latin typeface="Tempus Sans ITC" pitchFamily="82" charset="0"/>
              </a:rPr>
              <a:t>or</a:t>
            </a:r>
            <a:r>
              <a:rPr lang="en-US" sz="1200" b="1" dirty="0" smtClean="0">
                <a:solidFill>
                  <a:schemeClr val="accent2"/>
                </a:solidFill>
                <a:latin typeface="Tempus Sans ITC" pitchFamily="82" charset="0"/>
              </a:rPr>
              <a:t> test condition  </a:t>
            </a:r>
            <a:r>
              <a:rPr lang="en-US" sz="1200" dirty="0" smtClean="0"/>
              <a:t>is evaluated next.  It is   typically a </a:t>
            </a:r>
            <a:r>
              <a:rPr lang="en-US" sz="1200" b="1" dirty="0" smtClean="0"/>
              <a:t>relational expression </a:t>
            </a:r>
            <a:r>
              <a:rPr lang="en-US" sz="1200" b="1" dirty="0" smtClean="0">
                <a:solidFill>
                  <a:schemeClr val="accent2"/>
                </a:solidFill>
                <a:latin typeface="Tempus Sans ITC" pitchFamily="82" charset="0"/>
              </a:rPr>
              <a:t>(</a:t>
            </a:r>
            <a:r>
              <a:rPr lang="en-US" sz="1200" b="1" dirty="0" err="1" smtClean="0">
                <a:solidFill>
                  <a:schemeClr val="accent2"/>
                </a:solidFill>
                <a:latin typeface="Tempus Sans ITC" pitchFamily="82" charset="0"/>
              </a:rPr>
              <a:t>i</a:t>
            </a:r>
            <a:r>
              <a:rPr lang="en-US" sz="1200" b="1" dirty="0" smtClean="0">
                <a:solidFill>
                  <a:schemeClr val="accent2"/>
                </a:solidFill>
                <a:latin typeface="Tempus Sans ITC" pitchFamily="82" charset="0"/>
              </a:rPr>
              <a:t>&lt;=n)</a:t>
            </a:r>
            <a:r>
              <a:rPr lang="en-US" sz="1200" dirty="0" smtClean="0"/>
              <a:t>.</a:t>
            </a:r>
          </a:p>
          <a:p>
            <a:pPr marL="228600" indent="-2286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If condition evaluates as </a:t>
            </a:r>
            <a:r>
              <a:rPr lang="en-US" sz="1200" b="1" dirty="0" smtClean="0"/>
              <a:t>no</a:t>
            </a:r>
            <a:r>
              <a:rPr lang="en-US" sz="1200" dirty="0" smtClean="0"/>
              <a:t> or </a:t>
            </a:r>
            <a:r>
              <a:rPr lang="en-US" sz="1200" b="1" dirty="0" smtClean="0">
                <a:solidFill>
                  <a:schemeClr val="accent2"/>
                </a:solidFill>
                <a:latin typeface="Tempus Sans ITC" pitchFamily="82" charset="0"/>
              </a:rPr>
              <a:t>false (zero)</a:t>
            </a:r>
            <a:r>
              <a:rPr lang="en-US" sz="1200" dirty="0" smtClean="0"/>
              <a:t>, the for statement terminates and execution passes to the first statement following the for statement that is the </a:t>
            </a:r>
            <a:r>
              <a:rPr lang="en-US" sz="1200" i="1" dirty="0" err="1" smtClean="0"/>
              <a:t>next_statement</a:t>
            </a:r>
            <a:r>
              <a:rPr lang="en-US" sz="1200" i="1" dirty="0" smtClean="0"/>
              <a:t>.</a:t>
            </a:r>
          </a:p>
          <a:p>
            <a:pPr marL="228600" indent="-2286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If condition evaluates as </a:t>
            </a:r>
            <a:r>
              <a:rPr lang="en-US" sz="1200" b="1" dirty="0" smtClean="0"/>
              <a:t>Yes </a:t>
            </a:r>
            <a:r>
              <a:rPr lang="en-US" sz="1200" b="0" dirty="0" smtClean="0"/>
              <a:t>or </a:t>
            </a:r>
            <a:r>
              <a:rPr lang="en-US" sz="1200" b="1" dirty="0" smtClean="0">
                <a:solidFill>
                  <a:schemeClr val="accent2"/>
                </a:solidFill>
                <a:latin typeface="Tempus Sans ITC" pitchFamily="82" charset="0"/>
              </a:rPr>
              <a:t>true (non zero)</a:t>
            </a:r>
            <a:r>
              <a:rPr lang="en-US" sz="1200" dirty="0" smtClean="0"/>
              <a:t>, the subsequent C++ statements are executed. (i.e. body of the loop)</a:t>
            </a:r>
          </a:p>
          <a:p>
            <a:pPr marL="228600" indent="-228600" algn="just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The expression </a:t>
            </a:r>
            <a:r>
              <a:rPr lang="en-US" sz="1200" b="1" dirty="0" err="1" smtClean="0"/>
              <a:t>loop_expression</a:t>
            </a:r>
            <a:r>
              <a:rPr lang="en-US" sz="1200" dirty="0" smtClean="0"/>
              <a:t> or </a:t>
            </a:r>
            <a:r>
              <a:rPr lang="en-US" sz="1200" b="1" dirty="0" smtClean="0">
                <a:solidFill>
                  <a:schemeClr val="accent2"/>
                </a:solidFill>
                <a:latin typeface="Tempus Sans ITC" pitchFamily="82" charset="0"/>
              </a:rPr>
              <a:t>increment/decrement</a:t>
            </a:r>
            <a:r>
              <a:rPr lang="en-US" sz="1200" dirty="0" smtClean="0"/>
              <a:t> is executed, and execution returns to step no. 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6AA4C-E366-476D-8B95-0D554F012DC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11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622A87-8242-4456-96B5-E81974218D49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5808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40D908-EEB4-4961-86B9-33AE8D9E6B92}" type="slidenum">
              <a:rPr lang="en-US" altLang="en-US" smtClean="0">
                <a:solidFill>
                  <a:srgbClr val="000000"/>
                </a:solidFill>
              </a:rPr>
              <a:pPr/>
              <a:t>34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put the ++/-- </a:t>
            </a:r>
            <a:r>
              <a:rPr lang="en-US" altLang="en-US" u="sng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 or after the operand</a:t>
            </a:r>
            <a:r>
              <a:rPr lang="en-US" altLang="en-US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If it appears </a:t>
            </a:r>
            <a:r>
              <a:rPr lang="en-US" altLang="en-US" u="sng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 the operand</a:t>
            </a:r>
            <a:r>
              <a:rPr lang="en-US" altLang="en-US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altLang="en-US" u="sng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operand</a:t>
            </a:r>
            <a:r>
              <a:rPr lang="en-US" altLang="en-US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incremented/decremented. The incremented value is then used in the expression. If you put the ++/-- </a:t>
            </a:r>
            <a:r>
              <a:rPr lang="en-US" altLang="en-US" u="sng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the operand</a:t>
            </a:r>
            <a:r>
              <a:rPr lang="en-US" altLang="en-US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altLang="en-US" u="sng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value of the operand</a:t>
            </a:r>
            <a:r>
              <a:rPr lang="en-US" altLang="en-US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used in the expression </a:t>
            </a:r>
            <a:r>
              <a:rPr lang="en-US" altLang="en-US" u="sng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before the operand is incremented/decremented</a:t>
            </a:r>
            <a:r>
              <a:rPr lang="en-US" altLang="en-US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1" fontAlgn="ctr" hangingPunct="1"/>
            <a:endParaRPr lang="en-US" altLang="en-US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149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6FA185-37CC-4878-AD07-9CEFB193D479}" type="slidenum">
              <a:rPr lang="en-US" altLang="en-US" smtClean="0">
                <a:solidFill>
                  <a:srgbClr val="000000"/>
                </a:solidFill>
              </a:rPr>
              <a:pPr/>
              <a:t>35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++x and --y are called prefix mode, that means the increment or decrement operators modify their operand before it is used.</a:t>
            </a:r>
          </a:p>
          <a:p>
            <a:r>
              <a:rPr lang="en-US" altLang="en-US" smtClean="0"/>
              <a:t>x++ and y-- are called postfix mode, the increment or decrement operators modify their operand after it is used.  Remember the before used and after used words.</a:t>
            </a:r>
          </a:p>
          <a:p>
            <a:r>
              <a:rPr lang="en-US" altLang="en-US" smtClean="0"/>
              <a:t>For example:</a:t>
            </a:r>
          </a:p>
          <a:p>
            <a:endParaRPr lang="en-US" altLang="en-US" smtClean="0"/>
          </a:p>
          <a:p>
            <a:r>
              <a:rPr lang="en-US" altLang="en-US" smtClean="0"/>
              <a:t>Postfix mode:</a:t>
            </a:r>
          </a:p>
          <a:p>
            <a:r>
              <a:rPr lang="en-US" altLang="en-US" smtClean="0"/>
              <a:t>x  =  10;</a:t>
            </a:r>
          </a:p>
          <a:p>
            <a:r>
              <a:rPr lang="en-US" altLang="en-US" smtClean="0"/>
              <a:t>y  =  x++;</a:t>
            </a:r>
          </a:p>
          <a:p>
            <a:r>
              <a:rPr lang="en-US" altLang="en-US" smtClean="0"/>
              <a:t>After these statements are executed, x = 11, y has the value of 10, the value of x was assigned to y, and then x was incremented.</a:t>
            </a:r>
          </a:p>
          <a:p>
            <a:r>
              <a:rPr lang="en-US" altLang="en-US" smtClean="0"/>
              <a:t>Prefix mode:</a:t>
            </a:r>
          </a:p>
          <a:p>
            <a:r>
              <a:rPr lang="en-US" altLang="en-US" smtClean="0"/>
              <a:t> </a:t>
            </a:r>
          </a:p>
          <a:p>
            <a:r>
              <a:rPr lang="en-US" altLang="en-US" smtClean="0"/>
              <a:t>y  =  10;</a:t>
            </a:r>
          </a:p>
          <a:p>
            <a:r>
              <a:rPr lang="en-US" altLang="en-US" smtClean="0"/>
              <a:t>y  =  ++x;</a:t>
            </a:r>
          </a:p>
          <a:p>
            <a:r>
              <a:rPr lang="en-US" altLang="en-US" smtClean="0"/>
              <a:t>Both y and x having the value of 11, x is incremented, and then its value is assigned to y.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6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6AA4C-E366-476D-8B95-0D554F012D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40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37145A-D833-4149-928F-F27A12FBBAD5}" type="slidenum">
              <a:rPr lang="en-US" altLang="en-US" smtClean="0">
                <a:solidFill>
                  <a:srgbClr val="000000"/>
                </a:solidFill>
              </a:rPr>
              <a:pPr/>
              <a:t>36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890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A29206-8596-4B5A-9594-294F9D912296}" type="slidenum">
              <a:rPr lang="en-US" altLang="en-US" smtClean="0">
                <a:solidFill>
                  <a:srgbClr val="000000"/>
                </a:solidFill>
              </a:rPr>
              <a:pPr/>
              <a:t>37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190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F37EA1-D7FF-4651-A803-BDE9A227D1B7}" type="slidenum">
              <a:rPr lang="en-US" altLang="en-US" smtClean="0">
                <a:solidFill>
                  <a:srgbClr val="000000"/>
                </a:solidFill>
              </a:rPr>
              <a:pPr/>
              <a:t>38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50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52E81B-C7CA-43D3-BD31-B0DFF9A4A306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3840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2B50C-A784-4EA4-8785-D74561F5D275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2343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603A9-6478-4C52-80A5-F16917F3C3F6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4356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6AA4C-E366-476D-8B95-0D554F012DC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05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C7D91D-7D77-418C-A2A6-6B37465DF802}" type="slidenum">
              <a:rPr lang="en-US" altLang="en-US" smtClean="0"/>
              <a:pPr/>
              <a:t>49</a:t>
            </a:fld>
            <a:endParaRPr lang="en-US" alt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5956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98A616-6D76-4CE1-AB1B-1A23B4D74D10}" type="slidenum">
              <a:rPr lang="en-US" altLang="en-US" smtClean="0"/>
              <a:pPr/>
              <a:t>50</a:t>
            </a:fld>
            <a:endParaRPr lang="en-US" alt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3550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CA4F62-6E1D-4A18-A4D4-78113BBE04CA}" type="slidenum">
              <a:rPr lang="en-US" altLang="en-US" smtClean="0"/>
              <a:pPr/>
              <a:t>51</a:t>
            </a:fld>
            <a:endParaRPr lang="en-US" alt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9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124347-F1E7-4CC8-9725-FCE5CAA4231A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81000" indent="-381000" algn="just" eaLnBrk="1" hangingPunct="1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rgbClr val="C00000"/>
                </a:solidFill>
              </a:rPr>
              <a:t>Iterative (repetitive) </a:t>
            </a:r>
            <a:r>
              <a:rPr lang="en-US" dirty="0" smtClean="0"/>
              <a:t>control structures are used to repeat certain statements for a specified number of times. </a:t>
            </a:r>
          </a:p>
          <a:p>
            <a:pPr marL="381000" indent="-381000" algn="just" eaLnBrk="1" hangingPunct="1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The statements are executed as long as the condition is true </a:t>
            </a:r>
          </a:p>
          <a:p>
            <a:pPr marL="381000" indent="-381000" algn="just" eaLnBrk="1" hangingPunct="1"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These kind of control structures are also called as loop control structures 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84675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29571A-3604-478C-8FED-54387CFFC75F}" type="slidenum">
              <a:rPr lang="en-US" altLang="en-US" smtClean="0"/>
              <a:pPr/>
              <a:t>54</a:t>
            </a:fld>
            <a:endParaRPr lang="en-US" alt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87060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CB061F-D7DB-437C-AB66-4C4563FF51F7}" type="slidenum">
              <a:rPr lang="en-US" altLang="en-US" smtClean="0"/>
              <a:pPr/>
              <a:t>55</a:t>
            </a:fld>
            <a:endParaRPr lang="en-US" alt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05463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8ECCE3-48B9-4AE7-8F4E-3DE20B701D70}" type="slidenum">
              <a:rPr lang="en-US" altLang="en-US" smtClean="0"/>
              <a:pPr/>
              <a:t>56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1492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b="1" dirty="0" smtClean="0">
                <a:solidFill>
                  <a:srgbClr val="C00000"/>
                </a:solidFill>
                <a:latin typeface="Tempus Sans ITC" pitchFamily="82" charset="0"/>
              </a:rPr>
              <a:t>do </a:t>
            </a:r>
            <a:r>
              <a:rPr lang="en-US" b="1" dirty="0" smtClean="0">
                <a:latin typeface="Tempus Sans ITC" pitchFamily="82" charset="0"/>
              </a:rPr>
              <a:t>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b="1" dirty="0" smtClean="0">
                <a:latin typeface="Tempus Sans ITC" pitchFamily="82" charset="0"/>
              </a:rPr>
              <a:t>	</a:t>
            </a:r>
            <a:r>
              <a:rPr lang="en-US" sz="1200" b="1" dirty="0" smtClean="0">
                <a:latin typeface="Tempus Sans ITC" pitchFamily="82" charset="0"/>
              </a:rPr>
              <a:t>k=n%10; // </a:t>
            </a:r>
            <a:r>
              <a:rPr lang="en-US" sz="1000" b="1" dirty="0" smtClean="0">
                <a:latin typeface="Tempus Sans ITC" pitchFamily="82" charset="0"/>
              </a:rPr>
              <a:t>binary number in n</a:t>
            </a:r>
            <a:endParaRPr lang="en-US" sz="1200" b="1" dirty="0" smtClean="0"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200" b="1" dirty="0" smtClean="0">
                <a:latin typeface="Tempus Sans ITC" pitchFamily="82" charset="0"/>
              </a:rPr>
              <a:t>	sum= sum + k * pow(2,p);//</a:t>
            </a:r>
            <a:r>
              <a:rPr lang="en-US" sz="1000" b="1" dirty="0" smtClean="0">
                <a:latin typeface="Tempus Sans ITC" pitchFamily="82" charset="0"/>
              </a:rPr>
              <a:t>decimal number in sum</a:t>
            </a:r>
            <a:endParaRPr lang="en-US" sz="1200" b="1" dirty="0" smtClean="0"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200" b="1" dirty="0" smtClean="0">
                <a:latin typeface="Tempus Sans ITC" pitchFamily="82" charset="0"/>
              </a:rPr>
              <a:t>	p++;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1200" b="1" dirty="0" smtClean="0">
                <a:latin typeface="Tempus Sans ITC" pitchFamily="82" charset="0"/>
              </a:rPr>
              <a:t>	n= n/10;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b="1" dirty="0" smtClean="0">
                <a:latin typeface="Tempus Sans ITC" pitchFamily="82" charset="0"/>
              </a:rPr>
              <a:t>	} </a:t>
            </a:r>
            <a:r>
              <a:rPr lang="en-US" b="1" dirty="0" smtClean="0">
                <a:solidFill>
                  <a:srgbClr val="C00000"/>
                </a:solidFill>
                <a:latin typeface="Tempus Sans ITC" pitchFamily="82" charset="0"/>
              </a:rPr>
              <a:t>while (n!=0);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6AA4C-E366-476D-8B95-0D554F012DC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860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6AA4C-E366-476D-8B95-0D554F012DC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917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b="1" dirty="0" smtClean="0">
                <a:latin typeface="Courier New" panose="02070309020205020404" pitchFamily="49" charset="0"/>
              </a:rPr>
              <a:t>EOF -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End-of-File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Control-D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It is a macro definition of type </a:t>
            </a:r>
            <a:r>
              <a:rPr lang="en-US" dirty="0" err="1" smtClean="0"/>
              <a:t>int</a:t>
            </a:r>
            <a:r>
              <a:rPr lang="en-US" dirty="0" smtClean="0"/>
              <a:t> that expands into a negative integral constant expression (generally, -1).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6AA4C-E366-476D-8B95-0D554F012DC6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86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0C71CF-13E8-4C2E-9444-F4C2E9E5286A}" type="slidenum">
              <a:rPr lang="en-US" altLang="en-US" smtClean="0">
                <a:solidFill>
                  <a:srgbClr val="000000"/>
                </a:solidFill>
              </a:rPr>
              <a:pPr/>
              <a:t>76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035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C731E9-1ECB-4AA8-8787-680D367BD68D}" type="slidenum">
              <a:rPr lang="en-US" altLang="en-US" smtClean="0">
                <a:solidFill>
                  <a:srgbClr val="000000"/>
                </a:solidFill>
              </a:rPr>
              <a:pPr/>
              <a:t>77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72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7D0A5B-595A-4C9E-B333-7FF17D64933F}" type="slidenum">
              <a:rPr lang="en-US" altLang="en-US" smtClean="0">
                <a:solidFill>
                  <a:srgbClr val="000000"/>
                </a:solidFill>
              </a:rPr>
              <a:pPr/>
              <a:t>78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46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1BBB3F-DCF2-445E-B5CE-82C0F66B2BAC}" type="slidenum">
              <a:rPr lang="en-US" altLang="en-US" smtClean="0">
                <a:solidFill>
                  <a:srgbClr val="000000"/>
                </a:solidFill>
              </a:rPr>
              <a:pPr/>
              <a:t>79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1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7C7423-0E5B-44C3-B5B2-C0F351FD0175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65870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 err="1" smtClean="0"/>
              <a:t>Enum</a:t>
            </a:r>
            <a:r>
              <a:rPr lang="en-US" altLang="en-US" b="1" dirty="0" smtClean="0"/>
              <a:t> benefits</a:t>
            </a:r>
          </a:p>
          <a:p>
            <a:endParaRPr lang="en-US" altLang="en-US" dirty="0" smtClean="0"/>
          </a:p>
          <a:p>
            <a:pPr algn="just">
              <a:lnSpc>
                <a:spcPct val="150000"/>
              </a:lnSpc>
            </a:pPr>
            <a:r>
              <a:rPr lang="en-US" altLang="en-US" dirty="0" smtClean="0"/>
              <a:t>They restrict the values that the </a:t>
            </a:r>
            <a:r>
              <a:rPr lang="en-US" altLang="en-US" dirty="0" err="1" smtClean="0"/>
              <a:t>enum</a:t>
            </a:r>
            <a:r>
              <a:rPr lang="en-US" altLang="en-US" dirty="0" smtClean="0"/>
              <a:t> variable can take.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/>
              <a:t>They force you to think about all the possible values that the </a:t>
            </a:r>
            <a:r>
              <a:rPr lang="en-US" altLang="en-US" dirty="0" err="1" smtClean="0"/>
              <a:t>enum</a:t>
            </a:r>
            <a:r>
              <a:rPr lang="en-US" altLang="en-US" dirty="0" smtClean="0"/>
              <a:t> can take.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 smtClean="0"/>
              <a:t>They are a constant rather than a number, increasing readability of the program</a:t>
            </a:r>
          </a:p>
          <a:p>
            <a:endParaRPr lang="en-US" altLang="en-US" dirty="0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F5687D-E516-4525-8F2C-19391C5EEB65}" type="slidenum">
              <a:rPr lang="en-US" altLang="en-US" smtClean="0">
                <a:solidFill>
                  <a:srgbClr val="000000"/>
                </a:solidFill>
              </a:rPr>
              <a:pPr/>
              <a:t>80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6968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6AA4C-E366-476D-8B95-0D554F012DC6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5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673E27-94FF-4F36-AF2C-AEB9203D797A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818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EAC928-C9AE-4765-A6CB-14F7AD55DA5B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329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Operator		Symbol	Means				Example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		==	Is operand 1 equal to operand 2?		x  == 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Greater than		&gt;	Is operand 1 greater than operand 2?		x  &gt;  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than		&lt;	Is operand 1 less than operand 2?		x  &lt;  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Greater than		&gt;=	Is operand 1 greater than or equal to operand 2?	x  &gt;= 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than		&lt;=	Is operand 1 less than or equal to operand 2?	x  &lt;= 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equal		!=	Is operand 1 not equal to operand 2?		x != 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6AA4C-E366-476D-8B95-0D554F012DC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87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solidFill>
                  <a:schemeClr val="accent2"/>
                </a:solidFill>
              </a:rPr>
              <a:t>Explanation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200" b="1" dirty="0" smtClean="0">
                <a:solidFill>
                  <a:schemeClr val="accent2"/>
                </a:solidFill>
              </a:rPr>
              <a:t>Entry controlled</a:t>
            </a:r>
            <a:r>
              <a:rPr lang="en-US" sz="1200" dirty="0" smtClean="0"/>
              <a:t> loop statement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200" b="1" dirty="0" err="1" smtClean="0">
                <a:solidFill>
                  <a:schemeClr val="accent2"/>
                </a:solidFill>
                <a:latin typeface="Tempus Sans ITC" pitchFamily="82" charset="0"/>
              </a:rPr>
              <a:t>Loop_expression</a:t>
            </a:r>
            <a:r>
              <a:rPr lang="en-US" sz="1200" b="1" dirty="0" smtClean="0">
                <a:solidFill>
                  <a:schemeClr val="accent2"/>
                </a:solidFill>
                <a:latin typeface="Tempus Sans ITC" pitchFamily="82" charset="0"/>
              </a:rPr>
              <a:t> </a:t>
            </a:r>
            <a:r>
              <a:rPr lang="en-US" sz="1200" b="0" dirty="0" smtClean="0">
                <a:solidFill>
                  <a:schemeClr val="accent2"/>
                </a:solidFill>
                <a:latin typeface="Tempus Sans ITC" pitchFamily="82" charset="0"/>
              </a:rPr>
              <a:t>or </a:t>
            </a:r>
            <a:r>
              <a:rPr lang="en-US" sz="1200" b="1" dirty="0" smtClean="0">
                <a:solidFill>
                  <a:schemeClr val="accent2"/>
                </a:solidFill>
                <a:latin typeface="Tempus Sans ITC" pitchFamily="82" charset="0"/>
              </a:rPr>
              <a:t>Test condition </a:t>
            </a:r>
            <a:r>
              <a:rPr lang="en-US" sz="1200" dirty="0" smtClean="0"/>
              <a:t>is evaluated &amp; if it is </a:t>
            </a:r>
            <a:r>
              <a:rPr lang="en-US" sz="1200" b="1" dirty="0" smtClean="0"/>
              <a:t>yes</a:t>
            </a:r>
            <a:r>
              <a:rPr lang="en-US" sz="1200" dirty="0" smtClean="0"/>
              <a:t> or </a:t>
            </a:r>
            <a:r>
              <a:rPr lang="en-US" sz="1200" b="1" dirty="0" smtClean="0"/>
              <a:t>true</a:t>
            </a:r>
            <a:r>
              <a:rPr lang="en-US" sz="1200" dirty="0" smtClean="0"/>
              <a:t>, then body of the loop is executed.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200" dirty="0" smtClean="0"/>
              <a:t>After execution,  the </a:t>
            </a:r>
            <a:r>
              <a:rPr lang="en-US" sz="1200" b="1" dirty="0" err="1" smtClean="0">
                <a:solidFill>
                  <a:schemeClr val="accent2"/>
                </a:solidFill>
                <a:latin typeface="Tempus Sans ITC" pitchFamily="82" charset="0"/>
              </a:rPr>
              <a:t>Loop_expression</a:t>
            </a:r>
            <a:r>
              <a:rPr lang="en-US" sz="1200" b="1" dirty="0" smtClean="0">
                <a:solidFill>
                  <a:schemeClr val="accent2"/>
                </a:solidFill>
                <a:latin typeface="Tempus Sans ITC" pitchFamily="82" charset="0"/>
              </a:rPr>
              <a:t> </a:t>
            </a:r>
            <a:r>
              <a:rPr lang="en-US" sz="1200" b="0" dirty="0" smtClean="0">
                <a:solidFill>
                  <a:schemeClr val="accent2"/>
                </a:solidFill>
                <a:latin typeface="Tempus Sans ITC" pitchFamily="82" charset="0"/>
              </a:rPr>
              <a:t>or </a:t>
            </a:r>
            <a:r>
              <a:rPr lang="en-US" sz="1200" b="1" dirty="0" smtClean="0"/>
              <a:t>test condition </a:t>
            </a:r>
            <a:r>
              <a:rPr lang="en-US" sz="1200" dirty="0" smtClean="0"/>
              <a:t>is again evaluated &amp; if it is </a:t>
            </a:r>
            <a:r>
              <a:rPr lang="en-US" sz="1200" b="1" dirty="0" smtClean="0"/>
              <a:t>yes</a:t>
            </a:r>
            <a:r>
              <a:rPr lang="en-US" sz="1200" dirty="0" smtClean="0"/>
              <a:t> or </a:t>
            </a:r>
            <a:r>
              <a:rPr lang="en-US" sz="1200" b="1" dirty="0" smtClean="0"/>
              <a:t>true</a:t>
            </a:r>
            <a:r>
              <a:rPr lang="en-US" sz="1200" dirty="0" smtClean="0"/>
              <a:t>, the body is executed again.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200" dirty="0" smtClean="0"/>
              <a:t>This is </a:t>
            </a:r>
            <a:r>
              <a:rPr lang="en-US" sz="1200" b="1" dirty="0" smtClean="0">
                <a:solidFill>
                  <a:schemeClr val="accent2"/>
                </a:solidFill>
                <a:latin typeface="Tempus Sans ITC" pitchFamily="82" charset="0"/>
              </a:rPr>
              <a:t>repeated until the </a:t>
            </a:r>
            <a:r>
              <a:rPr lang="en-US" sz="1200" b="1" dirty="0" err="1" smtClean="0">
                <a:solidFill>
                  <a:schemeClr val="accent2"/>
                </a:solidFill>
                <a:latin typeface="Tempus Sans ITC" pitchFamily="82" charset="0"/>
              </a:rPr>
              <a:t>Loop_expression</a:t>
            </a:r>
            <a:r>
              <a:rPr lang="en-US" sz="1200" b="1" dirty="0" smtClean="0">
                <a:solidFill>
                  <a:schemeClr val="accent2"/>
                </a:solidFill>
                <a:latin typeface="Tempus Sans ITC" pitchFamily="82" charset="0"/>
              </a:rPr>
              <a:t> </a:t>
            </a:r>
            <a:r>
              <a:rPr lang="en-US" sz="1200" b="0" dirty="0" smtClean="0">
                <a:solidFill>
                  <a:schemeClr val="accent2"/>
                </a:solidFill>
                <a:latin typeface="Tempus Sans ITC" pitchFamily="82" charset="0"/>
              </a:rPr>
              <a:t>or </a:t>
            </a:r>
            <a:r>
              <a:rPr lang="en-US" sz="1200" b="1" dirty="0" smtClean="0">
                <a:solidFill>
                  <a:schemeClr val="accent2"/>
                </a:solidFill>
                <a:latin typeface="Tempus Sans ITC" pitchFamily="82" charset="0"/>
              </a:rPr>
              <a:t>test condition </a:t>
            </a:r>
            <a:r>
              <a:rPr lang="en-US" sz="1200" b="0" dirty="0" smtClean="0">
                <a:solidFill>
                  <a:schemeClr val="accent2"/>
                </a:solidFill>
                <a:latin typeface="Tempus Sans ITC" pitchFamily="82" charset="0"/>
              </a:rPr>
              <a:t>becomes</a:t>
            </a:r>
            <a:r>
              <a:rPr lang="en-US" sz="1200" b="1" dirty="0" smtClean="0">
                <a:solidFill>
                  <a:schemeClr val="accent2"/>
                </a:solidFill>
                <a:latin typeface="Tempus Sans ITC" pitchFamily="82" charset="0"/>
              </a:rPr>
              <a:t> no </a:t>
            </a:r>
            <a:r>
              <a:rPr lang="en-US" sz="1200" b="0" dirty="0" smtClean="0">
                <a:solidFill>
                  <a:schemeClr val="accent2"/>
                </a:solidFill>
                <a:latin typeface="Tempus Sans ITC" pitchFamily="82" charset="0"/>
              </a:rPr>
              <a:t>or </a:t>
            </a:r>
            <a:r>
              <a:rPr lang="en-US" sz="1200" b="1" dirty="0" smtClean="0">
                <a:solidFill>
                  <a:schemeClr val="accent2"/>
                </a:solidFill>
                <a:latin typeface="Tempus Sans ITC" pitchFamily="82" charset="0"/>
              </a:rPr>
              <a:t>false</a:t>
            </a:r>
            <a:r>
              <a:rPr lang="en-US" sz="1200" dirty="0" smtClean="0"/>
              <a:t>, &amp; control transferred out of the loop.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C00000"/>
                </a:solidFill>
                <a:latin typeface="Arial Rounded MT Bold" pitchFamily="34" charset="0"/>
              </a:rPr>
              <a:t>Body of loop is not executed if the condition is </a:t>
            </a:r>
            <a:r>
              <a:rPr lang="en-US" sz="1200" b="1" dirty="0" smtClean="0">
                <a:solidFill>
                  <a:srgbClr val="C00000"/>
                </a:solidFill>
                <a:latin typeface="Arial Rounded MT Bold" pitchFamily="34" charset="0"/>
              </a:rPr>
              <a:t>no</a:t>
            </a:r>
            <a:r>
              <a:rPr lang="en-US" sz="1200" dirty="0" smtClean="0">
                <a:solidFill>
                  <a:srgbClr val="C00000"/>
                </a:solidFill>
                <a:latin typeface="Arial Rounded MT Bold" pitchFamily="34" charset="0"/>
              </a:rPr>
              <a:t> or </a:t>
            </a:r>
            <a:r>
              <a:rPr lang="en-US" sz="1200" b="1" dirty="0" smtClean="0">
                <a:solidFill>
                  <a:srgbClr val="C00000"/>
                </a:solidFill>
                <a:latin typeface="Arial Rounded MT Bold" pitchFamily="34" charset="0"/>
              </a:rPr>
              <a:t>false</a:t>
            </a:r>
            <a:r>
              <a:rPr lang="en-US" sz="1200" dirty="0" smtClean="0">
                <a:solidFill>
                  <a:srgbClr val="C00000"/>
                </a:solidFill>
                <a:latin typeface="Arial Rounded MT Bold" pitchFamily="34" charset="0"/>
              </a:rPr>
              <a:t> at the very first attempt</a:t>
            </a:r>
            <a:r>
              <a:rPr lang="en-US" sz="12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6AA4C-E366-476D-8B95-0D554F012DC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29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7B67B7-F66C-4E86-A221-E0F7076E628C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925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4"/>
          </p:nvPr>
        </p:nvSpPr>
        <p:spPr>
          <a:xfrm>
            <a:off x="6629400" y="6362700"/>
            <a:ext cx="1371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74F45-0797-4813-85EF-C3FD54DCCCA6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14"/>
          <p:cNvSpPr>
            <a:spLocks noGrp="1"/>
          </p:cNvSpPr>
          <p:nvPr>
            <p:ph type="ftr" sz="quarter" idx="15"/>
          </p:nvPr>
        </p:nvSpPr>
        <p:spPr>
          <a:xfrm>
            <a:off x="1295400" y="6356350"/>
            <a:ext cx="4419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6"/>
          </p:nvPr>
        </p:nvSpPr>
        <p:spPr>
          <a:xfrm>
            <a:off x="8001000" y="6340475"/>
            <a:ext cx="685800" cy="365125"/>
          </a:xfrm>
        </p:spPr>
        <p:txBody>
          <a:bodyPr/>
          <a:lstStyle>
            <a:lvl1pPr>
              <a:defRPr sz="1200" b="0"/>
            </a:lvl1pPr>
          </a:lstStyle>
          <a:p>
            <a:pPr>
              <a:defRPr/>
            </a:pPr>
            <a:fld id="{53D7AECB-4FE6-46D9-A8D1-CAF18706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36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itle 10"/>
          <p:cNvSpPr txBox="1">
            <a:spLocks/>
          </p:cNvSpPr>
          <p:nvPr/>
        </p:nvSpPr>
        <p:spPr>
          <a:xfrm>
            <a:off x="1219200" y="152400"/>
            <a:ext cx="71628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F7F6F-6683-4907-9D2B-BE068608936C}" type="datetime1">
              <a:rPr lang="en-US" smtClean="0"/>
              <a:t>3/15/2015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4DE97-FB21-46E8-BF94-04BA4FA48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52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itle 10"/>
          <p:cNvSpPr txBox="1">
            <a:spLocks/>
          </p:cNvSpPr>
          <p:nvPr/>
        </p:nvSpPr>
        <p:spPr>
          <a:xfrm>
            <a:off x="1219200" y="152400"/>
            <a:ext cx="71628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B9CBA-B61F-45B8-8BD7-4493ECF50166}" type="datetime1">
              <a:rPr lang="en-US" smtClean="0"/>
              <a:t>3/15/2015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1B894-224E-40F3-A07F-49602C765B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571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1" y="21021"/>
            <a:ext cx="7391400" cy="8672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2700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7C657-B1E1-461C-A867-A967A6C49321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77613-2849-470C-A486-D18E69D668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1295400" y="6356350"/>
            <a:ext cx="441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4139671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C912-1C9A-4084-A057-E679B482BC9D}" type="datetime1">
              <a:rPr lang="en-US" smtClean="0"/>
              <a:t>3/15/2015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19C93-C6C3-46E0-9621-6FB330AC87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68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itle 10"/>
          <p:cNvSpPr txBox="1">
            <a:spLocks/>
          </p:cNvSpPr>
          <p:nvPr/>
        </p:nvSpPr>
        <p:spPr>
          <a:xfrm>
            <a:off x="1219200" y="152400"/>
            <a:ext cx="71628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2ADDE-D1A1-4971-B074-035412A96480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46CA0-871E-4786-97A2-8765CE870C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664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3972A-8C03-4A4C-9E3C-B3E67D4F4FF3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13937-41B2-4B91-97A4-27CE8D85C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81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ro-RO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540C2-1B2C-4771-AC74-8A2AA53832B2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BF124-C07F-4D63-9313-CF02A215D2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332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4"/>
          </p:nvPr>
        </p:nvSpPr>
        <p:spPr>
          <a:xfrm>
            <a:off x="6629400" y="6362700"/>
            <a:ext cx="1371600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5A4490-E00F-412A-ABB0-E89F7BF79E69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14"/>
          <p:cNvSpPr>
            <a:spLocks noGrp="1"/>
          </p:cNvSpPr>
          <p:nvPr>
            <p:ph type="ftr" sz="quarter" idx="15"/>
          </p:nvPr>
        </p:nvSpPr>
        <p:spPr>
          <a:xfrm>
            <a:off x="1295400" y="6356350"/>
            <a:ext cx="4419600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746E44D-6F6F-4F28-A6E0-E755479401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28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2700"/>
            <a:ext cx="1600200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7AAB295-A34B-4182-92AE-FE20A3A00501}" type="datetime1">
              <a:rPr lang="en-US" smtClean="0"/>
              <a:t>3/15/2015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534233E-46E6-4401-A766-A3A650EF2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1295400" y="6356350"/>
            <a:ext cx="4419600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5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2EAF842-15CB-4394-89B5-8609816A1E3A}" type="datetime1">
              <a:rPr lang="en-US" smtClean="0"/>
              <a:t>3/15/2015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05BBE8F-59F9-4FEF-8016-7304FEF40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9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2700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96DF8-D41C-40BE-A0E6-223C68F056A4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fld id="{0C7D9500-D27C-4668-A071-F00112D628E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1295400" y="6356350"/>
            <a:ext cx="4419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50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C8B3D09-F0F1-4FC9-B660-5C6D4E944755}" type="datetime1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787159-4676-4275-B2A0-5942F16E9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02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7F4697-D9E2-491C-900D-A03C50EA0F3F}" type="datetime1">
              <a:rPr lang="en-US" smtClean="0"/>
              <a:t>3/15/2015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05DB5C1-7CBF-43A4-A5AB-978457D14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36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56C4A7-99E4-4FDA-8E60-EC18F945DD0A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8631404-3E1E-4B62-9DBB-1148DE027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6E819E-EAB7-4F47-AAFF-8783F1DEDBFA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49AD0EB-4F05-401F-83E4-FBE01D5DD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13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164D697-5C37-4FE1-80C6-1A479AC72A79}" type="datetime1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2F3CCD3-816A-4535-B1B5-5FE560F0F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487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3B5F39-0515-4A3C-842C-96D99B3F0185}" type="datetime1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B2A72BD-7752-48BE-80E4-E3AC82B49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03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C6DB31C-E0F5-4792-A5FA-3171CA2E0C2D}" type="datetime1">
              <a:rPr lang="en-US" smtClean="0"/>
              <a:t>3/15/2015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5A926F-09B2-4208-B395-A95BF170D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230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9F0C4C-5017-4636-B139-E2C6725EF824}" type="datetime1">
              <a:rPr lang="en-US" smtClean="0"/>
              <a:t>3/15/2015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EA35456-CD0A-4CD8-AE6E-09C529ACA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50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92075"/>
            <a:ext cx="6762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4"/>
          </p:nvPr>
        </p:nvSpPr>
        <p:spPr>
          <a:xfrm>
            <a:off x="6629400" y="6362700"/>
            <a:ext cx="1371600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F491B9-7092-47A5-A84D-68787D0728C3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14"/>
          <p:cNvSpPr>
            <a:spLocks noGrp="1"/>
          </p:cNvSpPr>
          <p:nvPr>
            <p:ph type="ftr" sz="quarter" idx="15"/>
          </p:nvPr>
        </p:nvSpPr>
        <p:spPr>
          <a:xfrm>
            <a:off x="1295400" y="6356350"/>
            <a:ext cx="4419600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  <a:endParaRPr lang="en-US" dirty="0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EFACDD-166F-4A2A-BA84-FCA0085EB0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422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2700"/>
            <a:ext cx="1600200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C8EC2B9-DE63-4AA0-B15F-CEB49A7A7567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2F4A529-5682-4D12-9CE4-C369AE0C50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1295400" y="6356350"/>
            <a:ext cx="4419600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itle 10"/>
          <p:cNvSpPr txBox="1">
            <a:spLocks/>
          </p:cNvSpPr>
          <p:nvPr/>
        </p:nvSpPr>
        <p:spPr>
          <a:xfrm>
            <a:off x="1219200" y="152400"/>
            <a:ext cx="71628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2DB7A-49E2-440A-BAD3-CF052F2D2E7A}" type="datetime1">
              <a:rPr lang="en-US" smtClean="0"/>
              <a:t>3/15/2015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DA87B-0A9E-4FF8-9D90-2E2C5D723F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9308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D87971-F0BA-4913-8E2D-0D59C2008282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732C82D-99E4-4FF5-B680-0605EC0FF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453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4"/>
          </p:nvPr>
        </p:nvSpPr>
        <p:spPr>
          <a:xfrm>
            <a:off x="6629400" y="6362700"/>
            <a:ext cx="1371600" cy="365125"/>
          </a:xfr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7EC5FDA-32B1-4418-8E0F-3AF07AD626C2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14"/>
          <p:cNvSpPr>
            <a:spLocks noGrp="1"/>
          </p:cNvSpPr>
          <p:nvPr>
            <p:ph type="ftr" sz="quarter" idx="15"/>
          </p:nvPr>
        </p:nvSpPr>
        <p:spPr>
          <a:xfrm>
            <a:off x="1295400" y="6356350"/>
            <a:ext cx="4419600" cy="365125"/>
          </a:xfr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317CFF-78A9-4CCC-9221-8929BF5A5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89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2700"/>
            <a:ext cx="1600200" cy="365125"/>
          </a:xfr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7379F31-FE1D-43E6-8CDB-F8ADA86BB9FE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9A842E3-1895-429A-A355-4B4059AF3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1295400" y="6356350"/>
            <a:ext cx="4419600" cy="365125"/>
          </a:xfr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</p:spTree>
    <p:extLst>
      <p:ext uri="{BB962C8B-B14F-4D97-AF65-F5344CB8AC3E}">
        <p14:creationId xmlns:p14="http://schemas.microsoft.com/office/powerpoint/2010/main" val="1182481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BB03B1-842C-4933-BF65-0EBBCD3BD87E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27B758-6E83-46FD-B053-594B024BE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236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7219E77-CF68-4F4C-B6DB-9718858B4F13}" type="datetime1">
              <a:rPr lang="en-US" smtClean="0"/>
              <a:t>3/15/2015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368EA1-C015-464C-8308-B858C4A86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747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B253F13-E57B-4BA5-9040-8596ADC6A917}" type="datetime1">
              <a:rPr lang="en-US" smtClean="0"/>
              <a:t>3/15/2015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CB237A-A199-48AF-A6AE-F452CC62B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570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FE63196-91B7-42AF-B169-51C78D9BEFD1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934EF78-2591-4EB9-B211-B1D0C31A5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534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2212EA4-B9CC-4D84-A5DD-3F64E249229A}" type="datetime1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97C85D-51B8-48F2-B5C6-7D4659AC95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786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F67FDE-B10C-42F7-A8DA-595F6DC190AF}" type="datetime1">
              <a:rPr lang="en-US" smtClean="0"/>
              <a:t>3/15/2015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0E53681-A528-4950-827D-0431E2566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70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AF053E9-43DC-48AC-B056-5BE7BDE4FF06}" type="datetime1">
              <a:rPr lang="en-US" smtClean="0"/>
              <a:t>3/15/2015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2001F63-C955-4088-8279-80A7CAF2A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8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336B5-F97B-4A0B-9BE5-CB25AAF19681}" type="datetime1">
              <a:rPr lang="en-US" smtClean="0"/>
              <a:t>3/15/2015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fld id="{93371BA8-E7A7-4823-A82C-269F4E78BE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8462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39A774-6E43-44BE-9376-B87382AE5087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56212EB-4D09-4E7D-BD32-71A917716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83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104D15A-D3B3-466E-BBD2-CB6E79CF9461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2B8632C-4169-427B-B2B8-A04113E3A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08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4"/>
          </p:nvPr>
        </p:nvSpPr>
        <p:spPr>
          <a:xfrm>
            <a:off x="6629400" y="6362700"/>
            <a:ext cx="1371600" cy="365125"/>
          </a:xfr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3066803-1AFE-4C6B-8701-2E9378DF8433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14"/>
          <p:cNvSpPr>
            <a:spLocks noGrp="1"/>
          </p:cNvSpPr>
          <p:nvPr>
            <p:ph type="ftr" sz="quarter" idx="15"/>
          </p:nvPr>
        </p:nvSpPr>
        <p:spPr>
          <a:xfrm>
            <a:off x="1295400" y="6356350"/>
            <a:ext cx="4419600" cy="365125"/>
          </a:xfr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  <a:endParaRPr lang="en-US" dirty="0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4DB7F7-6982-403E-B015-A06A7C68C4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847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2700"/>
            <a:ext cx="1600200" cy="365125"/>
          </a:xfr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A4908C-FF77-4E5A-9D6D-4676D829A193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88BFCC-01D2-4B48-8CC1-7C8F99771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1295400" y="6356350"/>
            <a:ext cx="4419600" cy="365125"/>
          </a:xfr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122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4E372-80A0-4FD8-955E-2A5BC21CBCFC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54C6B7F-014F-4615-9F82-BA5334B11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323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5E7A94-0895-4535-A792-F05E7EDC4FF3}" type="datetime1">
              <a:rPr lang="en-US" smtClean="0"/>
              <a:t>3/15/2015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034CCA5-D870-4C10-9A5E-0C8783AC4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477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2B28553-C00C-4A3D-9708-4A58AF9E2DAA}" type="datetime1">
              <a:rPr lang="en-US" smtClean="0"/>
              <a:t>3/15/2015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0E1A7FA-7049-465B-B5E7-4037D2F84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275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AC538-D6AA-4A75-A6D0-153F6EA471BF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89D638A-454F-458B-B40D-32F332DD0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699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5046AB-F9AD-412F-841D-75CDD1CD4622}" type="datetime1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47037E6-E380-412D-B6E2-E56CC0458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04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7C23C3C-FB05-46C2-9F98-50B421189B43}" type="datetime1">
              <a:rPr lang="en-US" smtClean="0"/>
              <a:t>3/15/2015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3D4313F-12A5-4E2A-9EFD-15E874E97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8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itle 10"/>
          <p:cNvSpPr txBox="1">
            <a:spLocks/>
          </p:cNvSpPr>
          <p:nvPr/>
        </p:nvSpPr>
        <p:spPr>
          <a:xfrm>
            <a:off x="1219200" y="152400"/>
            <a:ext cx="71628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4167E-2A18-49D6-A314-625F1DD6FC43}" type="datetime1">
              <a:rPr lang="en-US" smtClean="0"/>
              <a:t>3/15/2015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0FCD7-12E0-4A2F-83DB-57E1349B0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3893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959F079-1D09-4E96-A8CA-606EA0C30F10}" type="datetime1">
              <a:rPr lang="en-US" smtClean="0"/>
              <a:t>3/15/2015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F8F32EF-B8C8-4684-8218-F0D92989C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072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C3893CD-D6ED-4EAB-8BE0-40B6BB4AD1F1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7601F5B-43D3-4392-BF26-F9AA2CF76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832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31306F-2060-4364-84EE-499C091525A9}" type="datetime1">
              <a:rPr lang="en-US" smtClean="0"/>
              <a:t>3/15/2015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D58BA0E-C26E-424C-9659-9633E06BF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0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440E5-7307-41F9-8311-EB6FF898786B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B2D32-C78C-44BC-A3C5-0B2B73ACFC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03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A1207-6C06-4CCE-9CC3-3ED1D5877C5D}" type="datetime1">
              <a:rPr lang="en-US" smtClean="0"/>
              <a:t>3/15/2015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F6FD1-0F1A-4128-8866-30693AB7AA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05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le 10"/>
          <p:cNvSpPr txBox="1">
            <a:spLocks/>
          </p:cNvSpPr>
          <p:nvPr/>
        </p:nvSpPr>
        <p:spPr>
          <a:xfrm>
            <a:off x="1219200" y="152400"/>
            <a:ext cx="71628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ED937-9F81-4731-8CE1-9C103E14781D}" type="datetime1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E987C-3D90-473A-8BE1-F16F5AB5AD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47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889000"/>
            <a:ext cx="9144000" cy="5556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itle 10"/>
          <p:cNvSpPr txBox="1">
            <a:spLocks/>
          </p:cNvSpPr>
          <p:nvPr/>
        </p:nvSpPr>
        <p:spPr>
          <a:xfrm>
            <a:off x="1219200" y="152400"/>
            <a:ext cx="71628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EC667-F023-42ED-AB5A-0145D41E70E1}" type="datetime1">
              <a:rPr lang="en-US" smtClean="0"/>
              <a:t>3/15/2015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4314F-C357-4F55-82AC-7CBFA91324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78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27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94F63E9-85CA-4B49-8CE9-045FC829220B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D7E57FB-B7DE-45EA-B9F6-67F16C7180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200" y="3048000"/>
            <a:ext cx="782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9" r:id="rId1"/>
    <p:sldLayoutId id="2147484790" r:id="rId2"/>
    <p:sldLayoutId id="2147484791" r:id="rId3"/>
    <p:sldLayoutId id="2147484792" r:id="rId4"/>
    <p:sldLayoutId id="214748479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  <p:sldLayoutId id="2147484800" r:id="rId12"/>
    <p:sldLayoutId id="2147484801" r:id="rId13"/>
    <p:sldLayoutId id="2147484802" r:id="rId14"/>
    <p:sldLayoutId id="2147484803" r:id="rId15"/>
    <p:sldLayoutId id="2147484788" r:id="rId16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27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805F50FC-64CD-4EC4-9BF6-D84B1F421900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 b="1"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8E8FCAF1-84B0-432E-B42A-4A16AA03AA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4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200" y="3048000"/>
            <a:ext cx="782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  <p:sldLayoutId id="2147484815" r:id="rId12"/>
    <p:sldLayoutId id="2147484816" r:id="rId13"/>
    <p:sldLayoutId id="2147484817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27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rgbClr val="002060"/>
                </a:solidFill>
                <a:latin typeface="Arial" charset="0"/>
              </a:defRPr>
            </a:lvl1pPr>
          </a:lstStyle>
          <a:p>
            <a:pPr>
              <a:defRPr/>
            </a:pPr>
            <a:fld id="{7411FAD9-B906-49D0-A117-D0DCC765713C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rgbClr val="00206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600" b="1">
                <a:solidFill>
                  <a:srgbClr val="002060"/>
                </a:solidFill>
                <a:latin typeface="Arial" charset="0"/>
              </a:defRPr>
            </a:lvl1pPr>
          </a:lstStyle>
          <a:p>
            <a:pPr>
              <a:defRPr/>
            </a:pPr>
            <a:fld id="{D0B8F169-F5A6-44D5-9B56-637662B85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8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200" y="3048000"/>
            <a:ext cx="782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8" r:id="rId1"/>
    <p:sldLayoutId id="2147484819" r:id="rId2"/>
    <p:sldLayoutId id="2147484820" r:id="rId3"/>
    <p:sldLayoutId id="2147484821" r:id="rId4"/>
    <p:sldLayoutId id="2147484822" r:id="rId5"/>
    <p:sldLayoutId id="2147484823" r:id="rId6"/>
    <p:sldLayoutId id="2147484824" r:id="rId7"/>
    <p:sldLayoutId id="2147484825" r:id="rId8"/>
    <p:sldLayoutId id="2147484826" r:id="rId9"/>
    <p:sldLayoutId id="2147484827" r:id="rId10"/>
    <p:sldLayoutId id="2147484828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27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rgbClr val="002060"/>
                </a:solidFill>
                <a:latin typeface="Arial" charset="0"/>
              </a:defRPr>
            </a:lvl1pPr>
          </a:lstStyle>
          <a:p>
            <a:pPr>
              <a:defRPr/>
            </a:pPr>
            <a:fld id="{8695CF18-E49C-45C1-88AE-FB50B963B4F6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rgbClr val="00206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CSE 1002                           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600" b="0">
                <a:solidFill>
                  <a:srgbClr val="002060"/>
                </a:solidFill>
                <a:latin typeface="Arial" charset="0"/>
              </a:defRPr>
            </a:lvl1pPr>
          </a:lstStyle>
          <a:p>
            <a:pPr>
              <a:defRPr/>
            </a:pPr>
            <a:fld id="{C42E9DDF-DA41-4303-BAF4-275C0C4043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2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200" y="3048000"/>
            <a:ext cx="782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9" r:id="rId1"/>
    <p:sldLayoutId id="2147484830" r:id="rId2"/>
    <p:sldLayoutId id="2147484831" r:id="rId3"/>
    <p:sldLayoutId id="2147484832" r:id="rId4"/>
    <p:sldLayoutId id="2147484833" r:id="rId5"/>
    <p:sldLayoutId id="2147484834" r:id="rId6"/>
    <p:sldLayoutId id="2147484835" r:id="rId7"/>
    <p:sldLayoutId id="2147484836" r:id="rId8"/>
    <p:sldLayoutId id="2147484837" r:id="rId9"/>
    <p:sldLayoutId id="2147484838" r:id="rId10"/>
    <p:sldLayoutId id="214748483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Coding%20standard.doc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Basics%20of%20programming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0"/>
            <a:ext cx="7747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Loop Control  Structures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295400" y="4343400"/>
            <a:ext cx="4191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US" altLang="en-US" dirty="0" smtClean="0"/>
              <a:t>L11-L14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5837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2" t="8000"/>
          <a:stretch>
            <a:fillRect/>
          </a:stretch>
        </p:blipFill>
        <p:spPr bwMode="auto">
          <a:xfrm>
            <a:off x="6399213" y="3200400"/>
            <a:ext cx="264318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19200" y="960437"/>
            <a:ext cx="7467600" cy="5059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81000" indent="-381000" algn="just" eaLnBrk="1" hangingPunct="1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Each loop control structure will have</a:t>
            </a:r>
          </a:p>
          <a:p>
            <a:pPr marL="800100" lvl="1" indent="-342900" algn="just" eaLnBrk="1" hangingPunct="1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loop</a:t>
            </a:r>
            <a:r>
              <a:rPr lang="en-US" altLang="en-US" sz="2400" dirty="0" smtClean="0">
                <a:solidFill>
                  <a:srgbClr val="C00000"/>
                </a:solidFill>
              </a:rPr>
              <a:t>: </a:t>
            </a:r>
            <a:r>
              <a:rPr lang="en-US" altLang="en-US" sz="2400" dirty="0" smtClean="0"/>
              <a:t>body of loop.</a:t>
            </a:r>
          </a:p>
          <a:p>
            <a:pPr marL="800100" lvl="1" indent="-342900" algn="just" eaLnBrk="1" hangingPunct="1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 statement </a:t>
            </a: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 tests certain conditions &amp; then directs repeated execution of statements within the body of loop.</a:t>
            </a:r>
          </a:p>
          <a:p>
            <a:pPr marL="800100" lvl="1" indent="-342900" algn="just"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endParaRPr lang="en-US" altLang="en-US" sz="2400" dirty="0" smtClean="0"/>
          </a:p>
          <a:p>
            <a:pPr marL="381000" indent="-381000" algn="just" eaLnBrk="1" hangingPunct="1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chemeClr val="accent2"/>
                </a:solidFill>
              </a:rPr>
              <a:t>Two types:</a:t>
            </a:r>
            <a:r>
              <a:rPr lang="en-US" altLang="en-US" sz="2400" dirty="0" smtClean="0"/>
              <a:t> Based on position of control statement.</a:t>
            </a:r>
          </a:p>
          <a:p>
            <a:pPr marL="381000" indent="-381000" algn="just" eaLnBrk="1" hangingPunct="1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en-US" sz="2400" dirty="0" smtClean="0"/>
          </a:p>
          <a:p>
            <a:pPr marL="381000" indent="-381000" algn="just"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altLang="en-US" sz="2400" dirty="0" smtClean="0"/>
              <a:t>      1) </a:t>
            </a:r>
            <a:r>
              <a:rPr lang="en-US" alt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 controlled loop</a:t>
            </a:r>
            <a:r>
              <a:rPr lang="en-US" altLang="en-US" sz="2400" dirty="0" smtClean="0"/>
              <a:t>: control is tested    before the start of the loop. If false, body will not be executed.</a:t>
            </a:r>
          </a:p>
          <a:p>
            <a:pPr marL="381000" indent="-381000" algn="just"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endParaRPr lang="en-US" altLang="en-US" sz="2400" dirty="0" smtClean="0"/>
          </a:p>
          <a:p>
            <a:pPr marL="381000" indent="-381000" algn="just"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altLang="en-US" sz="2400" dirty="0" smtClean="0"/>
              <a:t>      2)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 controlled loop</a:t>
            </a:r>
            <a:r>
              <a:rPr lang="en-US" altLang="en-US" sz="2400" dirty="0" smtClean="0"/>
              <a:t>: test is performed at the end of the body. i.e. body of loop executed at least once.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Iterative (loop) control structures</a:t>
            </a:r>
          </a:p>
        </p:txBody>
      </p:sp>
      <p:sp>
        <p:nvSpPr>
          <p:cNvPr id="665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197CCC-EDD0-4ECA-9FD6-6B85B4291577}" type="datetime1">
              <a:rPr lang="en-US" altLang="en-US" smtClean="0"/>
              <a:t>3/15/2015</a:t>
            </a:fld>
            <a:endParaRPr lang="en-US" altLang="en-US" smtClean="0"/>
          </a:p>
        </p:txBody>
      </p:sp>
      <p:sp>
        <p:nvSpPr>
          <p:cNvPr id="66565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6656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F11F5B-03ED-42FC-93C0-221EA9DEB486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Entry Controlled  &amp; Exit controlled loops</a:t>
            </a:r>
          </a:p>
        </p:txBody>
      </p:sp>
      <p:grpSp>
        <p:nvGrpSpPr>
          <p:cNvPr id="68611" name="Group 43"/>
          <p:cNvGrpSpPr>
            <a:grpSpLocks/>
          </p:cNvGrpSpPr>
          <p:nvPr/>
        </p:nvGrpSpPr>
        <p:grpSpPr bwMode="auto">
          <a:xfrm>
            <a:off x="5799138" y="1447800"/>
            <a:ext cx="2811462" cy="4495800"/>
            <a:chOff x="6179130" y="990600"/>
            <a:chExt cx="2279070" cy="5029200"/>
          </a:xfrm>
        </p:grpSpPr>
        <p:sp>
          <p:nvSpPr>
            <p:cNvPr id="68634" name="Line 16"/>
            <p:cNvSpPr>
              <a:spLocks noChangeShapeType="1"/>
            </p:cNvSpPr>
            <p:nvPr/>
          </p:nvSpPr>
          <p:spPr bwMode="auto">
            <a:xfrm>
              <a:off x="69342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8635" name="Group 42"/>
            <p:cNvGrpSpPr>
              <a:grpSpLocks/>
            </p:cNvGrpSpPr>
            <p:nvPr/>
          </p:nvGrpSpPr>
          <p:grpSpPr bwMode="auto">
            <a:xfrm>
              <a:off x="6179130" y="990600"/>
              <a:ext cx="2279070" cy="5029200"/>
              <a:chOff x="6179130" y="990600"/>
              <a:chExt cx="2279070" cy="5029200"/>
            </a:xfrm>
          </p:grpSpPr>
          <p:cxnSp>
            <p:nvCxnSpPr>
              <p:cNvPr id="68636" name="AutoShape 18"/>
              <p:cNvCxnSpPr>
                <a:cxnSpLocks noChangeShapeType="1"/>
              </p:cNvCxnSpPr>
              <p:nvPr/>
            </p:nvCxnSpPr>
            <p:spPr bwMode="auto">
              <a:xfrm flipV="1">
                <a:off x="7691896" y="1766455"/>
                <a:ext cx="762000" cy="308610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8637" name="AutoShape 17"/>
              <p:cNvSpPr>
                <a:spLocks noChangeArrowheads="1"/>
              </p:cNvSpPr>
              <p:nvPr/>
            </p:nvSpPr>
            <p:spPr bwMode="auto">
              <a:xfrm>
                <a:off x="6179130" y="4433455"/>
                <a:ext cx="1524000" cy="83820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Test </a:t>
                </a:r>
              </a:p>
              <a:p>
                <a:pPr algn="ctr"/>
                <a:r>
                  <a:rPr lang="en-US" altLang="en-US" sz="1400" b="1"/>
                  <a:t>Condition</a:t>
                </a:r>
              </a:p>
            </p:txBody>
          </p:sp>
          <p:sp>
            <p:nvSpPr>
              <p:cNvPr id="68638" name="Line 19"/>
              <p:cNvSpPr>
                <a:spLocks noChangeShapeType="1"/>
              </p:cNvSpPr>
              <p:nvPr/>
            </p:nvSpPr>
            <p:spPr bwMode="auto">
              <a:xfrm>
                <a:off x="6948055" y="52578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39" name="Text Box 20"/>
              <p:cNvSpPr txBox="1">
                <a:spLocks noChangeArrowheads="1"/>
              </p:cNvSpPr>
              <p:nvPr/>
            </p:nvSpPr>
            <p:spPr bwMode="auto">
              <a:xfrm>
                <a:off x="7543800" y="4419600"/>
                <a:ext cx="56271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 b="1"/>
                  <a:t>True</a:t>
                </a:r>
              </a:p>
            </p:txBody>
          </p:sp>
          <p:sp>
            <p:nvSpPr>
              <p:cNvPr id="68640" name="AutoShape 22"/>
              <p:cNvSpPr>
                <a:spLocks noChangeArrowheads="1"/>
              </p:cNvSpPr>
              <p:nvPr/>
            </p:nvSpPr>
            <p:spPr bwMode="auto">
              <a:xfrm>
                <a:off x="6752032" y="1524000"/>
                <a:ext cx="365832" cy="457200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400" b="1"/>
              </a:p>
            </p:txBody>
          </p:sp>
          <p:sp>
            <p:nvSpPr>
              <p:cNvPr id="68641" name="Line 23"/>
              <p:cNvSpPr>
                <a:spLocks noChangeShapeType="1"/>
              </p:cNvSpPr>
              <p:nvPr/>
            </p:nvSpPr>
            <p:spPr bwMode="auto">
              <a:xfrm>
                <a:off x="6934200" y="1981200"/>
                <a:ext cx="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42" name="Line 24"/>
              <p:cNvSpPr>
                <a:spLocks noChangeShapeType="1"/>
              </p:cNvSpPr>
              <p:nvPr/>
            </p:nvSpPr>
            <p:spPr bwMode="auto">
              <a:xfrm>
                <a:off x="6934200" y="3352800"/>
                <a:ext cx="0" cy="1066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43" name="AutoShape 25"/>
              <p:cNvSpPr>
                <a:spLocks noChangeArrowheads="1"/>
              </p:cNvSpPr>
              <p:nvPr/>
            </p:nvSpPr>
            <p:spPr bwMode="auto">
              <a:xfrm>
                <a:off x="6291464" y="2667000"/>
                <a:ext cx="1308508" cy="762000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Body of</a:t>
                </a:r>
              </a:p>
              <a:p>
                <a:pPr algn="ctr"/>
                <a:r>
                  <a:rPr lang="en-US" altLang="en-US" sz="1400" b="1"/>
                  <a:t>The loop</a:t>
                </a:r>
              </a:p>
            </p:txBody>
          </p:sp>
          <p:sp>
            <p:nvSpPr>
              <p:cNvPr id="68644" name="Line 26"/>
              <p:cNvSpPr>
                <a:spLocks noChangeShapeType="1"/>
              </p:cNvSpPr>
              <p:nvPr/>
            </p:nvSpPr>
            <p:spPr bwMode="auto">
              <a:xfrm flipH="1">
                <a:off x="7105887" y="1752600"/>
                <a:ext cx="1352313" cy="5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45" name="Text Box 27"/>
              <p:cNvSpPr txBox="1">
                <a:spLocks noChangeArrowheads="1"/>
              </p:cNvSpPr>
              <p:nvPr/>
            </p:nvSpPr>
            <p:spPr bwMode="auto">
              <a:xfrm>
                <a:off x="6934200" y="5410200"/>
                <a:ext cx="64135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 b="1"/>
                  <a:t>False</a:t>
                </a:r>
              </a:p>
            </p:txBody>
          </p:sp>
          <p:sp>
            <p:nvSpPr>
              <p:cNvPr id="68646" name="Text Box 28"/>
              <p:cNvSpPr txBox="1">
                <a:spLocks noChangeArrowheads="1"/>
              </p:cNvSpPr>
              <p:nvPr/>
            </p:nvSpPr>
            <p:spPr bwMode="auto">
              <a:xfrm>
                <a:off x="6934200" y="990600"/>
                <a:ext cx="762000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1"/>
                  <a:t>Entry</a:t>
                </a:r>
              </a:p>
            </p:txBody>
          </p:sp>
        </p:grpSp>
      </p:grpSp>
      <p:grpSp>
        <p:nvGrpSpPr>
          <p:cNvPr id="68612" name="Group 52"/>
          <p:cNvGrpSpPr>
            <a:grpSpLocks/>
          </p:cNvGrpSpPr>
          <p:nvPr/>
        </p:nvGrpSpPr>
        <p:grpSpPr bwMode="auto">
          <a:xfrm>
            <a:off x="1524000" y="1433513"/>
            <a:ext cx="3505200" cy="4738687"/>
            <a:chOff x="533400" y="1600200"/>
            <a:chExt cx="3505200" cy="4738688"/>
          </a:xfrm>
        </p:grpSpPr>
        <p:grpSp>
          <p:nvGrpSpPr>
            <p:cNvPr id="68616" name="Group 41"/>
            <p:cNvGrpSpPr>
              <a:grpSpLocks/>
            </p:cNvGrpSpPr>
            <p:nvPr/>
          </p:nvGrpSpPr>
          <p:grpSpPr bwMode="auto">
            <a:xfrm>
              <a:off x="533400" y="1600200"/>
              <a:ext cx="3505200" cy="4738688"/>
              <a:chOff x="533399" y="1143000"/>
              <a:chExt cx="3810000" cy="5349638"/>
            </a:xfrm>
          </p:grpSpPr>
          <p:sp>
            <p:nvSpPr>
              <p:cNvPr id="68618" name="Text Box 4"/>
              <p:cNvSpPr txBox="1">
                <a:spLocks noChangeArrowheads="1"/>
              </p:cNvSpPr>
              <p:nvPr/>
            </p:nvSpPr>
            <p:spPr bwMode="auto">
              <a:xfrm>
                <a:off x="2438400" y="1143000"/>
                <a:ext cx="684176" cy="326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 b="1"/>
                  <a:t>Entry</a:t>
                </a:r>
              </a:p>
            </p:txBody>
          </p:sp>
          <p:sp>
            <p:nvSpPr>
              <p:cNvPr id="68619" name="Text Box 3"/>
              <p:cNvSpPr txBox="1">
                <a:spLocks noChangeArrowheads="1"/>
              </p:cNvSpPr>
              <p:nvPr/>
            </p:nvSpPr>
            <p:spPr bwMode="auto">
              <a:xfrm>
                <a:off x="2401047" y="3924869"/>
                <a:ext cx="551684" cy="303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 b="1"/>
                  <a:t>True</a:t>
                </a:r>
              </a:p>
            </p:txBody>
          </p:sp>
          <p:sp>
            <p:nvSpPr>
              <p:cNvPr id="68620" name="AutoShape 5"/>
              <p:cNvSpPr>
                <a:spLocks noChangeArrowheads="1"/>
              </p:cNvSpPr>
              <p:nvPr/>
            </p:nvSpPr>
            <p:spPr bwMode="auto">
              <a:xfrm>
                <a:off x="2176929" y="1748051"/>
                <a:ext cx="448235" cy="45037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68621" name="AutoShape 6"/>
              <p:cNvSpPr>
                <a:spLocks noChangeArrowheads="1"/>
              </p:cNvSpPr>
              <p:nvPr/>
            </p:nvSpPr>
            <p:spPr bwMode="auto">
              <a:xfrm>
                <a:off x="1653988" y="2873991"/>
                <a:ext cx="1494118" cy="82569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Test </a:t>
                </a:r>
              </a:p>
              <a:p>
                <a:pPr algn="ctr"/>
                <a:r>
                  <a:rPr lang="en-US" altLang="en-US" sz="1400" b="1"/>
                  <a:t>Condition</a:t>
                </a:r>
              </a:p>
            </p:txBody>
          </p:sp>
          <p:sp>
            <p:nvSpPr>
              <p:cNvPr id="68622" name="AutoShape 7"/>
              <p:cNvSpPr>
                <a:spLocks noChangeArrowheads="1"/>
              </p:cNvSpPr>
              <p:nvPr/>
            </p:nvSpPr>
            <p:spPr bwMode="auto">
              <a:xfrm>
                <a:off x="1610139" y="4600433"/>
                <a:ext cx="1573696" cy="750627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 b="1"/>
                  <a:t>Body of</a:t>
                </a:r>
              </a:p>
              <a:p>
                <a:pPr algn="ctr"/>
                <a:r>
                  <a:rPr lang="en-US" altLang="en-US" sz="1400" b="1"/>
                  <a:t>The loop</a:t>
                </a:r>
              </a:p>
            </p:txBody>
          </p:sp>
          <p:sp>
            <p:nvSpPr>
              <p:cNvPr id="68623" name="Line 8"/>
              <p:cNvSpPr>
                <a:spLocks noChangeShapeType="1"/>
              </p:cNvSpPr>
              <p:nvPr/>
            </p:nvSpPr>
            <p:spPr bwMode="auto">
              <a:xfrm>
                <a:off x="2401047" y="2198427"/>
                <a:ext cx="0" cy="6755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24" name="Line 9"/>
              <p:cNvSpPr>
                <a:spLocks noChangeShapeType="1"/>
              </p:cNvSpPr>
              <p:nvPr/>
            </p:nvSpPr>
            <p:spPr bwMode="auto">
              <a:xfrm>
                <a:off x="2401047" y="3699681"/>
                <a:ext cx="0" cy="9007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8625" name="Group 10"/>
              <p:cNvGrpSpPr>
                <a:grpSpLocks/>
              </p:cNvGrpSpPr>
              <p:nvPr/>
            </p:nvGrpSpPr>
            <p:grpSpPr bwMode="auto">
              <a:xfrm>
                <a:off x="2422836" y="3286836"/>
                <a:ext cx="1920563" cy="3205802"/>
                <a:chOff x="1550" y="2040"/>
                <a:chExt cx="1234" cy="2050"/>
              </a:xfrm>
            </p:grpSpPr>
            <p:sp>
              <p:nvSpPr>
                <p:cNvPr id="68631" name="Line 11"/>
                <p:cNvSpPr>
                  <a:spLocks noChangeShapeType="1"/>
                </p:cNvSpPr>
                <p:nvPr/>
              </p:nvSpPr>
              <p:spPr bwMode="auto">
                <a:xfrm>
                  <a:off x="1555" y="385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68632" name="AutoShape 12"/>
                <p:cNvCxnSpPr>
                  <a:cxnSpLocks noChangeShapeType="1"/>
                  <a:stCxn id="68621" idx="3"/>
                </p:cNvCxnSpPr>
                <p:nvPr/>
              </p:nvCxnSpPr>
              <p:spPr bwMode="auto">
                <a:xfrm>
                  <a:off x="2016" y="2040"/>
                  <a:ext cx="768" cy="1800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8633" name="AutoShape 13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1550" y="3840"/>
                  <a:ext cx="1234" cy="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8626" name="Text Box 14"/>
              <p:cNvSpPr txBox="1">
                <a:spLocks noChangeArrowheads="1"/>
              </p:cNvSpPr>
              <p:nvPr/>
            </p:nvSpPr>
            <p:spPr bwMode="auto">
              <a:xfrm>
                <a:off x="3297518" y="2949054"/>
                <a:ext cx="628943" cy="303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 b="1"/>
                  <a:t>False</a:t>
                </a:r>
              </a:p>
            </p:txBody>
          </p:sp>
          <p:sp>
            <p:nvSpPr>
              <p:cNvPr id="68627" name="Line 15"/>
              <p:cNvSpPr>
                <a:spLocks noChangeShapeType="1"/>
              </p:cNvSpPr>
              <p:nvPr/>
            </p:nvSpPr>
            <p:spPr bwMode="auto">
              <a:xfrm>
                <a:off x="2401047" y="1447800"/>
                <a:ext cx="0" cy="300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28" name="Line 29"/>
              <p:cNvSpPr>
                <a:spLocks noChangeShapeType="1"/>
              </p:cNvSpPr>
              <p:nvPr/>
            </p:nvSpPr>
            <p:spPr bwMode="auto">
              <a:xfrm flipH="1" flipV="1">
                <a:off x="563516" y="5866915"/>
                <a:ext cx="1874882" cy="74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29" name="Line 30"/>
              <p:cNvSpPr>
                <a:spLocks noChangeShapeType="1"/>
              </p:cNvSpPr>
              <p:nvPr/>
            </p:nvSpPr>
            <p:spPr bwMode="auto">
              <a:xfrm flipV="1">
                <a:off x="533399" y="3249303"/>
                <a:ext cx="1" cy="26250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30" name="Line 31"/>
              <p:cNvSpPr>
                <a:spLocks noChangeShapeType="1"/>
              </p:cNvSpPr>
              <p:nvPr/>
            </p:nvSpPr>
            <p:spPr bwMode="auto">
              <a:xfrm>
                <a:off x="533400" y="3249304"/>
                <a:ext cx="11205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68617" name="Straight Connector 50"/>
            <p:cNvCxnSpPr>
              <a:cxnSpLocks noChangeShapeType="1"/>
            </p:cNvCxnSpPr>
            <p:nvPr/>
          </p:nvCxnSpPr>
          <p:spPr bwMode="auto">
            <a:xfrm rot="5400000">
              <a:off x="2057400" y="5562600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861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128D17-2427-4251-B381-D76C20D517FD}" type="datetime1">
              <a:rPr lang="en-US" altLang="en-US" smtClean="0"/>
              <a:t>3/15/2015</a:t>
            </a:fld>
            <a:endParaRPr lang="en-US" altLang="en-US" smtClean="0"/>
          </a:p>
        </p:txBody>
      </p:sp>
      <p:sp>
        <p:nvSpPr>
          <p:cNvPr id="68614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6861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2BBE0F-F79F-4A80-8336-C77251D33E0F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smtClean="0"/>
              <a:t>Example – 200</a:t>
            </a:r>
            <a:r>
              <a:rPr lang="en-US" altLang="en-US" sz="4000" baseline="30000" smtClean="0"/>
              <a:t>th</a:t>
            </a:r>
            <a:r>
              <a:rPr lang="en-US" altLang="en-US" sz="4000" smtClean="0"/>
              <a:t> triangular number</a:t>
            </a:r>
          </a:p>
        </p:txBody>
      </p:sp>
      <p:grpSp>
        <p:nvGrpSpPr>
          <p:cNvPr id="73731" name="Group 4"/>
          <p:cNvGrpSpPr>
            <a:grpSpLocks/>
          </p:cNvGrpSpPr>
          <p:nvPr/>
        </p:nvGrpSpPr>
        <p:grpSpPr bwMode="auto">
          <a:xfrm>
            <a:off x="590052" y="1233488"/>
            <a:ext cx="8477748" cy="5017532"/>
            <a:chOff x="132852" y="1233488"/>
            <a:chExt cx="8477748" cy="5017532"/>
          </a:xfrm>
        </p:grpSpPr>
        <p:sp>
          <p:nvSpPr>
            <p:cNvPr id="73735" name="AutoShape 4"/>
            <p:cNvSpPr>
              <a:spLocks noChangeArrowheads="1"/>
            </p:cNvSpPr>
            <p:nvPr/>
          </p:nvSpPr>
          <p:spPr bwMode="auto">
            <a:xfrm>
              <a:off x="3810000" y="1981200"/>
              <a:ext cx="2209800" cy="4572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n=1</a:t>
              </a:r>
            </a:p>
          </p:txBody>
        </p:sp>
        <p:sp>
          <p:nvSpPr>
            <p:cNvPr id="73736" name="AutoShape 5"/>
            <p:cNvSpPr>
              <a:spLocks noChangeArrowheads="1"/>
            </p:cNvSpPr>
            <p:nvPr/>
          </p:nvSpPr>
          <p:spPr bwMode="auto">
            <a:xfrm>
              <a:off x="3429000" y="3962400"/>
              <a:ext cx="3048001" cy="6096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triangularNumber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</a:t>
              </a:r>
            </a:p>
            <a:p>
              <a:pPr algn="ctr" eaLnBrk="1" hangingPunct="1"/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triangularNumber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n</a:t>
              </a:r>
            </a:p>
          </p:txBody>
        </p:sp>
        <p:sp>
          <p:nvSpPr>
            <p:cNvPr id="73737" name="AutoShape 6"/>
            <p:cNvSpPr>
              <a:spLocks noChangeArrowheads="1"/>
            </p:cNvSpPr>
            <p:nvPr/>
          </p:nvSpPr>
          <p:spPr bwMode="auto">
            <a:xfrm>
              <a:off x="3810000" y="2667000"/>
              <a:ext cx="2362200" cy="106680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n&lt;=200</a:t>
              </a:r>
            </a:p>
          </p:txBody>
        </p:sp>
        <p:sp>
          <p:nvSpPr>
            <p:cNvPr id="73738" name="AutoShape 7"/>
            <p:cNvSpPr>
              <a:spLocks noChangeArrowheads="1"/>
            </p:cNvSpPr>
            <p:nvPr/>
          </p:nvSpPr>
          <p:spPr bwMode="auto">
            <a:xfrm>
              <a:off x="3886200" y="4800600"/>
              <a:ext cx="2209800" cy="4572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n=n+1</a:t>
              </a:r>
            </a:p>
          </p:txBody>
        </p:sp>
        <p:sp>
          <p:nvSpPr>
            <p:cNvPr id="73739" name="Line 8"/>
            <p:cNvSpPr>
              <a:spLocks noChangeShapeType="1"/>
            </p:cNvSpPr>
            <p:nvPr/>
          </p:nvSpPr>
          <p:spPr bwMode="auto">
            <a:xfrm>
              <a:off x="4953000" y="2438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741" name="Text Box 10"/>
            <p:cNvSpPr txBox="1">
              <a:spLocks noChangeArrowheads="1"/>
            </p:cNvSpPr>
            <p:nvPr/>
          </p:nvSpPr>
          <p:spPr bwMode="auto">
            <a:xfrm>
              <a:off x="4327525" y="3617913"/>
              <a:ext cx="59824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</a:p>
          </p:txBody>
        </p:sp>
        <p:sp>
          <p:nvSpPr>
            <p:cNvPr id="73742" name="Line 11"/>
            <p:cNvSpPr>
              <a:spLocks noChangeShapeType="1"/>
            </p:cNvSpPr>
            <p:nvPr/>
          </p:nvSpPr>
          <p:spPr bwMode="auto">
            <a:xfrm>
              <a:off x="4953000" y="4572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743" name="Line 12"/>
            <p:cNvSpPr>
              <a:spLocks noChangeShapeType="1"/>
            </p:cNvSpPr>
            <p:nvPr/>
          </p:nvSpPr>
          <p:spPr bwMode="auto">
            <a:xfrm>
              <a:off x="4953000" y="5257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744" name="Line 13"/>
            <p:cNvSpPr>
              <a:spLocks noChangeShapeType="1"/>
            </p:cNvSpPr>
            <p:nvPr/>
          </p:nvSpPr>
          <p:spPr bwMode="auto">
            <a:xfrm flipH="1">
              <a:off x="2438400" y="5486400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745" name="Line 15"/>
            <p:cNvSpPr>
              <a:spLocks noChangeShapeType="1"/>
            </p:cNvSpPr>
            <p:nvPr/>
          </p:nvSpPr>
          <p:spPr bwMode="auto">
            <a:xfrm flipV="1">
              <a:off x="2438400" y="25146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746" name="Line 16"/>
            <p:cNvSpPr>
              <a:spLocks noChangeShapeType="1"/>
            </p:cNvSpPr>
            <p:nvPr/>
          </p:nvSpPr>
          <p:spPr bwMode="auto">
            <a:xfrm>
              <a:off x="6172200" y="32004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747" name="Line 17"/>
            <p:cNvSpPr>
              <a:spLocks noChangeShapeType="1"/>
            </p:cNvSpPr>
            <p:nvPr/>
          </p:nvSpPr>
          <p:spPr bwMode="auto">
            <a:xfrm>
              <a:off x="7543800" y="3200400"/>
              <a:ext cx="0" cy="2590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748" name="Line 18"/>
            <p:cNvSpPr>
              <a:spLocks noChangeShapeType="1"/>
            </p:cNvSpPr>
            <p:nvPr/>
          </p:nvSpPr>
          <p:spPr bwMode="auto">
            <a:xfrm>
              <a:off x="4953000" y="1752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749" name="Text Box 19"/>
            <p:cNvSpPr txBox="1">
              <a:spLocks noChangeArrowheads="1"/>
            </p:cNvSpPr>
            <p:nvPr/>
          </p:nvSpPr>
          <p:spPr bwMode="auto">
            <a:xfrm>
              <a:off x="6242050" y="2819400"/>
              <a:ext cx="4603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</a:p>
          </p:txBody>
        </p:sp>
        <p:sp>
          <p:nvSpPr>
            <p:cNvPr id="73750" name="AutoShape 25"/>
            <p:cNvSpPr>
              <a:spLocks noChangeArrowheads="1"/>
            </p:cNvSpPr>
            <p:nvPr/>
          </p:nvSpPr>
          <p:spPr bwMode="auto">
            <a:xfrm>
              <a:off x="3657600" y="1295400"/>
              <a:ext cx="2590800" cy="4572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triangularNumber</a:t>
              </a:r>
              <a:r>
                <a:rPr lang="en-US" alt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</p:txBody>
        </p:sp>
        <p:sp>
          <p:nvSpPr>
            <p:cNvPr id="73751" name="AutoShape 26"/>
            <p:cNvSpPr>
              <a:spLocks noChangeArrowheads="1"/>
            </p:cNvSpPr>
            <p:nvPr/>
          </p:nvSpPr>
          <p:spPr bwMode="auto">
            <a:xfrm>
              <a:off x="5867400" y="5791200"/>
              <a:ext cx="2743200" cy="4572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Print triangularNumber</a:t>
              </a:r>
            </a:p>
          </p:txBody>
        </p:sp>
        <p:sp>
          <p:nvSpPr>
            <p:cNvPr id="73752" name="Line 27"/>
            <p:cNvSpPr>
              <a:spLocks noChangeShapeType="1"/>
            </p:cNvSpPr>
            <p:nvPr/>
          </p:nvSpPr>
          <p:spPr bwMode="auto">
            <a:xfrm flipV="1">
              <a:off x="2438400" y="25146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753" name="Text Box 28"/>
            <p:cNvSpPr txBox="1">
              <a:spLocks noChangeArrowheads="1"/>
            </p:cNvSpPr>
            <p:nvPr/>
          </p:nvSpPr>
          <p:spPr bwMode="auto">
            <a:xfrm>
              <a:off x="838200" y="1233488"/>
              <a:ext cx="29718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 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before</a:t>
              </a:r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loop</a:t>
              </a:r>
            </a:p>
          </p:txBody>
        </p:sp>
        <p:sp>
          <p:nvSpPr>
            <p:cNvPr id="73754" name="Text Box 29"/>
            <p:cNvSpPr txBox="1">
              <a:spLocks noChangeArrowheads="1"/>
            </p:cNvSpPr>
            <p:nvPr/>
          </p:nvSpPr>
          <p:spPr bwMode="auto">
            <a:xfrm>
              <a:off x="1949450" y="1995488"/>
              <a:ext cx="22525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init_expression</a:t>
              </a:r>
              <a:endParaRPr lang="en-US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755" name="Text Box 30"/>
            <p:cNvSpPr txBox="1">
              <a:spLocks noChangeArrowheads="1"/>
            </p:cNvSpPr>
            <p:nvPr/>
          </p:nvSpPr>
          <p:spPr bwMode="auto">
            <a:xfrm>
              <a:off x="270711" y="3033164"/>
              <a:ext cx="21146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 err="1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</a:t>
              </a:r>
              <a:r>
                <a:rPr lang="en-US" alt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p_condition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756" name="Text Box 31"/>
            <p:cNvSpPr txBox="1">
              <a:spLocks noChangeArrowheads="1"/>
            </p:cNvSpPr>
            <p:nvPr/>
          </p:nvSpPr>
          <p:spPr bwMode="auto">
            <a:xfrm>
              <a:off x="716665" y="4129088"/>
              <a:ext cx="18389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Statement(s)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757" name="Text Box 32"/>
            <p:cNvSpPr txBox="1">
              <a:spLocks noChangeArrowheads="1"/>
            </p:cNvSpPr>
            <p:nvPr/>
          </p:nvSpPr>
          <p:spPr bwMode="auto">
            <a:xfrm>
              <a:off x="132852" y="4876800"/>
              <a:ext cx="22525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</a:t>
              </a:r>
              <a:r>
                <a:rPr lang="en-US" alt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_expression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758" name="Text Box 33"/>
            <p:cNvSpPr txBox="1">
              <a:spLocks noChangeArrowheads="1"/>
            </p:cNvSpPr>
            <p:nvPr/>
          </p:nvSpPr>
          <p:spPr bwMode="auto">
            <a:xfrm>
              <a:off x="2696969" y="5881688"/>
              <a:ext cx="29418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 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after</a:t>
              </a:r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loop</a:t>
              </a:r>
            </a:p>
          </p:txBody>
        </p:sp>
      </p:grpSp>
      <p:sp>
        <p:nvSpPr>
          <p:cNvPr id="73732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7373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E35481-3D8E-4E4C-A375-6519717F1694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7373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B5FF1A-DB92-44D3-AF86-51BA6B6F4863}" type="datetime1">
              <a:rPr lang="en-US" altLang="en-US" smtClean="0"/>
              <a:t>3/15/2015</a:t>
            </a:fld>
            <a:endParaRPr lang="en-US" altLang="en-US" smtClean="0"/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>
            <a:off x="545123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85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756907"/>
              </p:ext>
            </p:extLst>
          </p:nvPr>
        </p:nvGraphicFramePr>
        <p:xfrm>
          <a:off x="2286000" y="1508122"/>
          <a:ext cx="4953000" cy="2378078"/>
        </p:xfrm>
        <a:graphic>
          <a:graphicData uri="http://schemas.openxmlformats.org/drawingml/2006/table">
            <a:tbl>
              <a:tblPr/>
              <a:tblGrid>
                <a:gridCol w="1444625"/>
                <a:gridCol w="3508375"/>
              </a:tblGrid>
              <a:tr h="365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marL="149352" marR="149352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marL="149352" marR="14935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==</a:t>
                      </a:r>
                    </a:p>
                  </a:txBody>
                  <a:tcPr marL="149352" marR="149352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equal to</a:t>
                      </a:r>
                    </a:p>
                  </a:txBody>
                  <a:tcPr marL="149352" marR="14935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!=</a:t>
                      </a:r>
                    </a:p>
                  </a:txBody>
                  <a:tcPr marL="149352" marR="149352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not equal to</a:t>
                      </a:r>
                    </a:p>
                  </a:txBody>
                  <a:tcPr marL="149352" marR="14935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</a:txBody>
                  <a:tcPr marL="149352" marR="149352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than</a:t>
                      </a:r>
                    </a:p>
                  </a:txBody>
                  <a:tcPr marL="149352" marR="14935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</a:t>
                      </a:r>
                    </a:p>
                  </a:txBody>
                  <a:tcPr marL="149352" marR="149352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or equal</a:t>
                      </a:r>
                    </a:p>
                  </a:txBody>
                  <a:tcPr marL="149352" marR="14935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marL="149352" marR="149352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than</a:t>
                      </a:r>
                    </a:p>
                  </a:txBody>
                  <a:tcPr marL="149352" marR="14935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&gt;=</a:t>
                      </a:r>
                    </a:p>
                  </a:txBody>
                  <a:tcPr marL="149352" marR="149352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or equal</a:t>
                      </a:r>
                    </a:p>
                  </a:txBody>
                  <a:tcPr marL="149352" marR="149352"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97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Relational operators</a:t>
            </a:r>
          </a:p>
        </p:txBody>
      </p:sp>
      <p:sp>
        <p:nvSpPr>
          <p:cNvPr id="30749" name="Text Box 45"/>
          <p:cNvSpPr txBox="1">
            <a:spLocks noChangeArrowheads="1"/>
          </p:cNvSpPr>
          <p:nvPr/>
        </p:nvSpPr>
        <p:spPr bwMode="auto">
          <a:xfrm>
            <a:off x="1416050" y="3962400"/>
            <a:ext cx="7575550" cy="9239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en-US" dirty="0" smtClean="0"/>
              <a:t>The relational operators have lower precedence than all arithmetic operators: </a:t>
            </a:r>
          </a:p>
          <a:p>
            <a:pPr algn="just" eaLnBrk="1" hangingPunct="1">
              <a:defRPr/>
            </a:pPr>
            <a:r>
              <a:rPr lang="en-US" altLang="en-US" dirty="0" smtClean="0">
                <a:latin typeface="Courier New" panose="02070309020205020404" pitchFamily="49" charset="0"/>
              </a:rPr>
              <a:t>a &lt; b + c</a:t>
            </a:r>
            <a:r>
              <a:rPr lang="en-US" altLang="en-US" dirty="0" smtClean="0"/>
              <a:t>  is evaluated as  </a:t>
            </a:r>
            <a:r>
              <a:rPr lang="en-US" altLang="en-US" dirty="0" smtClean="0">
                <a:latin typeface="Courier New" panose="02070309020205020404" pitchFamily="49" charset="0"/>
              </a:rPr>
              <a:t>a &lt; (b + c)</a:t>
            </a:r>
          </a:p>
        </p:txBody>
      </p:sp>
      <p:sp>
        <p:nvSpPr>
          <p:cNvPr id="30750" name="Text Box 46"/>
          <p:cNvSpPr txBox="1">
            <a:spLocks noChangeArrowheads="1"/>
          </p:cNvSpPr>
          <p:nvPr/>
        </p:nvSpPr>
        <p:spPr bwMode="auto">
          <a:xfrm>
            <a:off x="1431925" y="4988170"/>
            <a:ext cx="6705600" cy="6413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en-US" dirty="0" smtClean="0"/>
              <a:t>ATTENTION !  Do not confuse:  </a:t>
            </a:r>
          </a:p>
          <a:p>
            <a:pPr algn="just" eaLnBrk="1" hangingPunct="1">
              <a:defRPr/>
            </a:pPr>
            <a:r>
              <a:rPr lang="en-US" altLang="en-US" dirty="0" smtClean="0"/>
              <a:t>the “is equal to” operator == and the  “assignment” operator =</a:t>
            </a:r>
          </a:p>
        </p:txBody>
      </p:sp>
      <p:sp>
        <p:nvSpPr>
          <p:cNvPr id="30751" name="Text Box 52"/>
          <p:cNvSpPr txBox="1">
            <a:spLocks noChangeArrowheads="1"/>
          </p:cNvSpPr>
          <p:nvPr/>
        </p:nvSpPr>
        <p:spPr bwMode="auto">
          <a:xfrm>
            <a:off x="1431925" y="5715000"/>
            <a:ext cx="6705600" cy="6413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en-US" dirty="0" smtClean="0"/>
              <a:t>ATTENTION  when comparing floating-point values ! </a:t>
            </a:r>
          </a:p>
          <a:p>
            <a:pPr algn="just" eaLnBrk="1" hangingPunct="1">
              <a:defRPr/>
            </a:pPr>
            <a:r>
              <a:rPr lang="en-US" altLang="en-US" dirty="0" smtClean="0"/>
              <a:t>Only &lt; and &gt; comparisons make sense !</a:t>
            </a:r>
          </a:p>
        </p:txBody>
      </p:sp>
      <p:sp>
        <p:nvSpPr>
          <p:cNvPr id="82976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8297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197057-CED0-4BFE-8A19-BFE969FFAF0C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8297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ED2959-B2BB-4DCA-B928-C2CF7BC86DC0}" type="datetime1">
              <a:rPr lang="en-US" altLang="en-US" smtClean="0"/>
              <a:t>3/15/2015</a:t>
            </a:fld>
            <a:endParaRPr lang="en-US" altLang="en-US" smtClean="0"/>
          </a:p>
        </p:txBody>
      </p:sp>
      <p:sp>
        <p:nvSpPr>
          <p:cNvPr id="2" name="Rectangle 1"/>
          <p:cNvSpPr/>
          <p:nvPr/>
        </p:nvSpPr>
        <p:spPr>
          <a:xfrm>
            <a:off x="1219200" y="986135"/>
            <a:ext cx="7864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sz="2400" dirty="0" smtClean="0"/>
              <a:t>Relational operators are used to compare two quantities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5BF100-9352-4529-BC21-FAB83D592055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7D9500-D27C-4668-A071-F00112D628E0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Department of CSE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/>
          <a:p>
            <a:r>
              <a:rPr lang="en-US" dirty="0"/>
              <a:t>Relational operators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19200" y="1066800"/>
            <a:ext cx="7772400" cy="60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/>
              <a:t>An expression such as </a:t>
            </a:r>
            <a:r>
              <a:rPr lang="en-US" sz="2000" dirty="0">
                <a:latin typeface="Comic Sans MS" pitchFamily="66" charset="0"/>
              </a:rPr>
              <a:t>a&lt;b</a:t>
            </a:r>
            <a:r>
              <a:rPr lang="en-US" sz="2000" dirty="0"/>
              <a:t> containing a relational operator is called a </a:t>
            </a:r>
            <a:r>
              <a:rPr lang="en-US" sz="2000" i="1" dirty="0"/>
              <a:t>relational expression</a:t>
            </a:r>
            <a:r>
              <a:rPr lang="en-US" sz="2000" dirty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/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The value of a relational expression is one, if the specified relation is true and zero if the relation is false.</a:t>
            </a:r>
          </a:p>
          <a:p>
            <a:pPr algn="just">
              <a:buClr>
                <a:srgbClr val="6600CC"/>
              </a:buClr>
            </a:pPr>
            <a:endParaRPr lang="en-US" sz="1100" dirty="0"/>
          </a:p>
          <a:p>
            <a:pPr algn="just"/>
            <a:r>
              <a:rPr lang="en-US" sz="2000" dirty="0"/>
              <a:t>	E.g.:</a:t>
            </a:r>
          </a:p>
          <a:p>
            <a:pPr algn="just"/>
            <a:r>
              <a:rPr lang="en-US" sz="2000" dirty="0"/>
              <a:t>		10 &lt; 20 is </a:t>
            </a:r>
            <a:r>
              <a:rPr lang="en-US" sz="2000" dirty="0">
                <a:latin typeface="Baskerville Old Face" pitchFamily="18" charset="0"/>
              </a:rPr>
              <a:t>TRUE</a:t>
            </a:r>
          </a:p>
          <a:p>
            <a:pPr algn="just"/>
            <a:r>
              <a:rPr lang="en-US" sz="2000" dirty="0"/>
              <a:t>		20 &lt; 10 is </a:t>
            </a:r>
            <a:r>
              <a:rPr lang="en-US" sz="2000" dirty="0" smtClean="0">
                <a:latin typeface="Baskerville Old Face" pitchFamily="18" charset="0"/>
              </a:rPr>
              <a:t>FALSE</a:t>
            </a:r>
          </a:p>
          <a:p>
            <a:pPr algn="just"/>
            <a:endParaRPr lang="en-US" sz="1200" dirty="0" smtClean="0">
              <a:latin typeface="Baskerville Old Face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000" dirty="0" smtClean="0"/>
              <a:t>A simple relational expression contains only one relational operator and takes the following form.</a:t>
            </a:r>
          </a:p>
          <a:p>
            <a:pPr algn="just">
              <a:lnSpc>
                <a:spcPct val="110000"/>
              </a:lnSpc>
            </a:pPr>
            <a:endParaRPr lang="en-US" sz="2000" dirty="0" smtClean="0"/>
          </a:p>
          <a:p>
            <a:pPr algn="just">
              <a:lnSpc>
                <a:spcPct val="110000"/>
              </a:lnSpc>
            </a:pPr>
            <a:r>
              <a:rPr lang="en-US" sz="2000" dirty="0" smtClean="0">
                <a:latin typeface="Arial Rounded MT Bold" pitchFamily="34" charset="0"/>
              </a:rPr>
              <a:t>	ae1</a:t>
            </a:r>
            <a:r>
              <a:rPr lang="en-US" sz="2000" dirty="0" smtClean="0"/>
              <a:t> </a:t>
            </a:r>
            <a:r>
              <a:rPr lang="en-US" sz="2000" b="1" dirty="0" smtClean="0"/>
              <a:t>relational operator </a:t>
            </a:r>
            <a:r>
              <a:rPr lang="en-US" sz="2000" dirty="0" smtClean="0">
                <a:latin typeface="Arial Rounded MT Bold" pitchFamily="34" charset="0"/>
              </a:rPr>
              <a:t>ae2</a:t>
            </a:r>
          </a:p>
          <a:p>
            <a:pPr algn="just">
              <a:lnSpc>
                <a:spcPct val="110000"/>
              </a:lnSpc>
            </a:pPr>
            <a:endParaRPr lang="en-US" sz="2000" dirty="0" smtClean="0"/>
          </a:p>
          <a:p>
            <a:pPr algn="just">
              <a:lnSpc>
                <a:spcPct val="110000"/>
              </a:lnSpc>
            </a:pPr>
            <a:r>
              <a:rPr lang="en-US" sz="2000" dirty="0" smtClean="0"/>
              <a:t>	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ae1 </a:t>
            </a:r>
            <a:r>
              <a:rPr lang="en-US" sz="2000" dirty="0" smtClean="0"/>
              <a:t>&amp;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ae2</a:t>
            </a:r>
            <a:r>
              <a:rPr lang="en-US" sz="2000" dirty="0" smtClean="0"/>
              <a:t> are arithmetic expressions, 	which may be simple constants, variables or combinations of them.</a:t>
            </a:r>
          </a:p>
          <a:p>
            <a:pPr algn="just"/>
            <a:endParaRPr lang="en-US" sz="2000" dirty="0">
              <a:latin typeface="Baskerville Old Face" pitchFamily="18" charset="0"/>
            </a:endParaRP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82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5ECFC2-6DD7-49CB-902A-5FAA28200FC0}" type="datetime1">
              <a:rPr lang="en-US" smtClean="0"/>
              <a:t>3/15/2015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7D9500-D27C-4668-A071-F00112D628E0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Department of CSE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990600"/>
            <a:ext cx="7772400" cy="50593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2400" dirty="0"/>
              <a:t>The arithmetic expressions will be </a:t>
            </a:r>
            <a:r>
              <a:rPr lang="en-US" sz="2400" dirty="0" smtClean="0"/>
              <a:t>evaluated first </a:t>
            </a:r>
            <a:r>
              <a:rPr lang="en-US" sz="2400" dirty="0"/>
              <a:t>&amp;  then the results will be compared. That is, arithmetic operators have a higher </a:t>
            </a:r>
            <a:r>
              <a:rPr lang="en-US" sz="2400" dirty="0" smtClean="0"/>
              <a:t>priority over </a:t>
            </a:r>
            <a:r>
              <a:rPr lang="en-US" sz="2400" dirty="0"/>
              <a:t>relational operators.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295400" y="3016249"/>
            <a:ext cx="7924800" cy="298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Suppose that </a:t>
            </a:r>
            <a:r>
              <a:rPr lang="en-US" sz="2400" b="1" dirty="0" err="1"/>
              <a:t>i</a:t>
            </a:r>
            <a:r>
              <a:rPr lang="en-US" sz="2400" b="1" dirty="0"/>
              <a:t>, j and k are integer variables whose values are 1, 2 and 3 respectively.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u="sng" dirty="0"/>
              <a:t>Expression</a:t>
            </a:r>
            <a:r>
              <a:rPr lang="en-US" sz="2000" b="1" dirty="0"/>
              <a:t>                 </a:t>
            </a:r>
            <a:r>
              <a:rPr lang="en-US" sz="2000" b="1" dirty="0" smtClean="0"/>
              <a:t>	 </a:t>
            </a:r>
            <a:r>
              <a:rPr lang="en-US" sz="2000" b="1" u="sng" dirty="0"/>
              <a:t>Interpretation</a:t>
            </a:r>
            <a:r>
              <a:rPr lang="en-US" sz="2000" b="1" dirty="0"/>
              <a:t>                        </a:t>
            </a:r>
            <a:r>
              <a:rPr lang="en-US" sz="2000" b="1" u="sng" dirty="0" smtClean="0"/>
              <a:t>Value</a:t>
            </a:r>
            <a:endParaRPr lang="en-US" sz="2000" b="1" u="sng" dirty="0"/>
          </a:p>
          <a:p>
            <a:pPr algn="just"/>
            <a:r>
              <a:rPr lang="en-US" sz="2000" b="1" dirty="0" err="1"/>
              <a:t>i</a:t>
            </a:r>
            <a:r>
              <a:rPr lang="en-US" sz="2000" b="1" dirty="0"/>
              <a:t>&lt;j               		</a:t>
            </a:r>
          </a:p>
          <a:p>
            <a:pPr algn="just"/>
            <a:r>
              <a:rPr lang="en-US" sz="2000" b="1" dirty="0"/>
              <a:t>(</a:t>
            </a:r>
            <a:r>
              <a:rPr lang="en-US" sz="2000" b="1" dirty="0" err="1"/>
              <a:t>i+j</a:t>
            </a:r>
            <a:r>
              <a:rPr lang="en-US" sz="2000" b="1" dirty="0"/>
              <a:t>)&gt;=k                         	</a:t>
            </a:r>
          </a:p>
          <a:p>
            <a:pPr algn="just"/>
            <a:r>
              <a:rPr lang="en-US" sz="2000" b="1" dirty="0"/>
              <a:t>(</a:t>
            </a:r>
            <a:r>
              <a:rPr lang="en-US" sz="2000" b="1" dirty="0" err="1"/>
              <a:t>j+k</a:t>
            </a:r>
            <a:r>
              <a:rPr lang="en-US" sz="2000" b="1" dirty="0"/>
              <a:t>)&gt;(i+5)                     	</a:t>
            </a:r>
          </a:p>
          <a:p>
            <a:pPr algn="just"/>
            <a:r>
              <a:rPr lang="en-US" sz="2000" b="1" dirty="0"/>
              <a:t>k!=3                               	</a:t>
            </a:r>
          </a:p>
          <a:p>
            <a:pPr algn="just"/>
            <a:r>
              <a:rPr lang="en-US" sz="2000" b="1" dirty="0"/>
              <a:t>j==2                               	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19600" y="4387850"/>
            <a:ext cx="48006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true 			       1                                           </a:t>
            </a:r>
          </a:p>
          <a:p>
            <a:pPr algn="just"/>
            <a:r>
              <a:rPr lang="en-US" sz="2000" b="1" dirty="0"/>
              <a:t>true 			       1</a:t>
            </a:r>
          </a:p>
          <a:p>
            <a:pPr algn="just"/>
            <a:r>
              <a:rPr lang="en-US" sz="2000" b="1" dirty="0"/>
              <a:t>false 			       0</a:t>
            </a:r>
          </a:p>
          <a:p>
            <a:pPr algn="just"/>
            <a:r>
              <a:rPr lang="en-US" sz="2000" b="1" dirty="0"/>
              <a:t>false 			       0</a:t>
            </a:r>
          </a:p>
          <a:p>
            <a:pPr algn="just"/>
            <a:r>
              <a:rPr lang="en-US" sz="2000" b="1" dirty="0"/>
              <a:t>true			       1</a:t>
            </a:r>
            <a:r>
              <a:rPr lang="en-US" dirty="0"/>
              <a:t> 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/>
          <a:p>
            <a:r>
              <a:rPr lang="en-US" dirty="0"/>
              <a:t>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202961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statement</a:t>
            </a:r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2727325" y="1712913"/>
            <a:ext cx="4128053" cy="107721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3200" dirty="0"/>
              <a:t> ( </a:t>
            </a:r>
            <a:r>
              <a:rPr lang="en-US" alt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expression</a:t>
            </a:r>
            <a:r>
              <a:rPr lang="en-US" altLang="en-US" sz="3200" i="1" dirty="0"/>
              <a:t> </a:t>
            </a:r>
            <a:r>
              <a:rPr lang="en-US" altLang="en-US" sz="3200" dirty="0"/>
              <a:t>)</a:t>
            </a:r>
          </a:p>
          <a:p>
            <a:pPr eaLnBrk="1" hangingPunct="1"/>
            <a:r>
              <a:rPr lang="en-US" altLang="en-US" sz="3200" i="1" dirty="0"/>
              <a:t>	</a:t>
            </a:r>
            <a:r>
              <a:rPr lang="en-US" altLang="en-US" sz="2800" i="1" dirty="0"/>
              <a:t>program statement</a:t>
            </a:r>
            <a:endParaRPr lang="en-US" altLang="en-US" sz="3200" i="1" dirty="0"/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1295400" y="3244850"/>
            <a:ext cx="7620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Entry Controlled looping structure.</a:t>
            </a:r>
          </a:p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May not enter the loop if the expression (condition) evaluates to a false value at the very first iteration.</a:t>
            </a:r>
          </a:p>
          <a:p>
            <a:pPr marL="342900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o-RO" altLang="en-US" sz="2800" dirty="0"/>
          </a:p>
        </p:txBody>
      </p:sp>
      <p:sp>
        <p:nvSpPr>
          <p:cNvPr id="89093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8909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7D87FF-A05E-4DB2-BFBC-0A4B44D19715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8909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B1EFE3-4110-4271-B5C3-6083A985D05A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while</a:t>
            </a:r>
            <a:r>
              <a:rPr lang="en-US" altLang="en-US" smtClean="0"/>
              <a:t> statement</a:t>
            </a:r>
          </a:p>
        </p:txBody>
      </p:sp>
      <p:sp>
        <p:nvSpPr>
          <p:cNvPr id="90115" name="Text Box 4"/>
          <p:cNvSpPr txBox="1">
            <a:spLocks noChangeArrowheads="1"/>
          </p:cNvSpPr>
          <p:nvPr/>
        </p:nvSpPr>
        <p:spPr bwMode="auto">
          <a:xfrm>
            <a:off x="1752600" y="1371600"/>
            <a:ext cx="3692525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/>
              <a:t>( </a:t>
            </a:r>
            <a:r>
              <a:rPr lang="en-US" alt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expression</a:t>
            </a:r>
            <a:r>
              <a:rPr lang="en-US" altLang="en-US" sz="2400" i="1" dirty="0"/>
              <a:t> 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400" i="1" dirty="0"/>
              <a:t>	program statement</a:t>
            </a:r>
          </a:p>
        </p:txBody>
      </p:sp>
      <p:sp>
        <p:nvSpPr>
          <p:cNvPr id="37901" name="AutoShape 18"/>
          <p:cNvSpPr>
            <a:spLocks noChangeArrowheads="1"/>
          </p:cNvSpPr>
          <p:nvPr/>
        </p:nvSpPr>
        <p:spPr bwMode="auto">
          <a:xfrm>
            <a:off x="5638800" y="1524000"/>
            <a:ext cx="3276600" cy="2057400"/>
          </a:xfrm>
          <a:prstGeom prst="cloudCallout">
            <a:avLst>
              <a:gd name="adj1" fmla="val -60417"/>
              <a:gd name="adj2" fmla="val 6566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b="1" dirty="0" smtClean="0">
                <a:solidFill>
                  <a:srgbClr val="FFFF00"/>
                </a:solidFill>
              </a:rPr>
              <a:t>Loop with the test in the beginning !</a:t>
            </a:r>
          </a:p>
          <a:p>
            <a:pPr algn="ctr" eaLnBrk="1" hangingPunct="1">
              <a:defRPr/>
            </a:pPr>
            <a:r>
              <a:rPr lang="en-US" altLang="en-US" b="1" dirty="0" smtClean="0">
                <a:solidFill>
                  <a:schemeClr val="bg1">
                    <a:lumMod val="95000"/>
                  </a:schemeClr>
                </a:solidFill>
              </a:rPr>
              <a:t>Body might never be executed !</a:t>
            </a:r>
          </a:p>
        </p:txBody>
      </p:sp>
      <p:sp>
        <p:nvSpPr>
          <p:cNvPr id="90121" name="AutoShape 5"/>
          <p:cNvSpPr>
            <a:spLocks noChangeArrowheads="1"/>
          </p:cNvSpPr>
          <p:nvPr/>
        </p:nvSpPr>
        <p:spPr bwMode="auto">
          <a:xfrm>
            <a:off x="3276600" y="48768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statement (s)</a:t>
            </a:r>
            <a:endParaRPr lang="en-US" altLang="en-US" dirty="0"/>
          </a:p>
        </p:txBody>
      </p:sp>
      <p:sp>
        <p:nvSpPr>
          <p:cNvPr id="90122" name="AutoShape 6"/>
          <p:cNvSpPr>
            <a:spLocks noChangeArrowheads="1"/>
          </p:cNvSpPr>
          <p:nvPr/>
        </p:nvSpPr>
        <p:spPr bwMode="auto">
          <a:xfrm>
            <a:off x="3200400" y="3657600"/>
            <a:ext cx="23622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Loop_expression</a:t>
            </a:r>
          </a:p>
        </p:txBody>
      </p:sp>
      <p:sp>
        <p:nvSpPr>
          <p:cNvPr id="90123" name="Line 7"/>
          <p:cNvSpPr>
            <a:spLocks noChangeShapeType="1"/>
          </p:cNvSpPr>
          <p:nvPr/>
        </p:nvSpPr>
        <p:spPr bwMode="auto">
          <a:xfrm>
            <a:off x="4419600" y="47021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Text Box 8"/>
          <p:cNvSpPr txBox="1">
            <a:spLocks noChangeArrowheads="1"/>
          </p:cNvSpPr>
          <p:nvPr/>
        </p:nvSpPr>
        <p:spPr bwMode="auto">
          <a:xfrm>
            <a:off x="3429000" y="4495800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yes</a:t>
            </a:r>
          </a:p>
        </p:txBody>
      </p:sp>
      <p:sp>
        <p:nvSpPr>
          <p:cNvPr id="90125" name="Line 9"/>
          <p:cNvSpPr>
            <a:spLocks noChangeShapeType="1"/>
          </p:cNvSpPr>
          <p:nvPr/>
        </p:nvSpPr>
        <p:spPr bwMode="auto">
          <a:xfrm flipV="1">
            <a:off x="1905000" y="3452192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6" name="Line 10"/>
          <p:cNvSpPr>
            <a:spLocks noChangeShapeType="1"/>
          </p:cNvSpPr>
          <p:nvPr/>
        </p:nvSpPr>
        <p:spPr bwMode="auto">
          <a:xfrm>
            <a:off x="1900487" y="5978460"/>
            <a:ext cx="2519113" cy="148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7" name="Line 11"/>
          <p:cNvSpPr>
            <a:spLocks noChangeShapeType="1"/>
          </p:cNvSpPr>
          <p:nvPr/>
        </p:nvSpPr>
        <p:spPr bwMode="auto">
          <a:xfrm>
            <a:off x="4419600" y="3048000"/>
            <a:ext cx="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8" name="Text Box 12"/>
          <p:cNvSpPr txBox="1">
            <a:spLocks noChangeArrowheads="1"/>
          </p:cNvSpPr>
          <p:nvPr/>
        </p:nvSpPr>
        <p:spPr bwMode="auto">
          <a:xfrm>
            <a:off x="5603557" y="4191000"/>
            <a:ext cx="492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 smtClean="0"/>
              <a:t>No</a:t>
            </a:r>
            <a:endParaRPr lang="en-US" altLang="en-US" b="1" dirty="0"/>
          </a:p>
        </p:txBody>
      </p:sp>
      <p:sp>
        <p:nvSpPr>
          <p:cNvPr id="90129" name="Line 16"/>
          <p:cNvSpPr>
            <a:spLocks noChangeShapeType="1"/>
          </p:cNvSpPr>
          <p:nvPr/>
        </p:nvSpPr>
        <p:spPr bwMode="auto">
          <a:xfrm flipV="1">
            <a:off x="1900487" y="3455504"/>
            <a:ext cx="4513" cy="2511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0" name="Line 11"/>
          <p:cNvSpPr>
            <a:spLocks noChangeShapeType="1"/>
          </p:cNvSpPr>
          <p:nvPr/>
        </p:nvSpPr>
        <p:spPr bwMode="auto">
          <a:xfrm>
            <a:off x="4419600" y="5334000"/>
            <a:ext cx="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1" name="Line 16"/>
          <p:cNvSpPr>
            <a:spLocks noChangeShapeType="1"/>
          </p:cNvSpPr>
          <p:nvPr/>
        </p:nvSpPr>
        <p:spPr bwMode="auto">
          <a:xfrm>
            <a:off x="5562600" y="4191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2" name="Line 16"/>
          <p:cNvSpPr>
            <a:spLocks noChangeShapeType="1"/>
          </p:cNvSpPr>
          <p:nvPr/>
        </p:nvSpPr>
        <p:spPr bwMode="auto">
          <a:xfrm flipH="1" flipV="1">
            <a:off x="6934200" y="4191000"/>
            <a:ext cx="0" cy="1663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8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9011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AADBA1-0215-4EE7-AE2D-9A39CE22F5A8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9012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6B9FB7-D543-4063-8FBF-335EDE49FD8E}" type="datetime1">
              <a:rPr lang="en-US" altLang="en-US" smtClean="0"/>
              <a:t>3/15/2015</a:t>
            </a:fld>
            <a:endParaRPr lang="en-US" altLang="en-US" smtClean="0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2560862" y="4010336"/>
            <a:ext cx="457165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1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590835" y="4906929"/>
            <a:ext cx="457165" cy="35442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1989155" y="4013753"/>
            <a:ext cx="457165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3</a:t>
            </a:r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7010400" y="4076700"/>
            <a:ext cx="457165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4</a:t>
            </a: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3260036" y="2590800"/>
            <a:ext cx="2325756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</a:t>
            </a:r>
            <a:r>
              <a:rPr lang="en-US" altLang="en-US" dirty="0" smtClean="0"/>
              <a:t>tatement before loop</a:t>
            </a:r>
            <a:endParaRPr lang="en-US" alt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751444" y="5867400"/>
            <a:ext cx="2325756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Next statement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1" grpId="0" animBg="1"/>
      <p:bldP spid="90124" grpId="0"/>
      <p:bldP spid="90128" grpId="0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41325"/>
            <a:ext cx="7086600" cy="9302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3200" dirty="0" smtClean="0"/>
              <a:t>Example: Finding sum of natural numbers </a:t>
            </a:r>
            <a:br>
              <a:rPr lang="en-US" altLang="en-US" sz="3200" dirty="0" smtClean="0"/>
            </a:br>
            <a:r>
              <a:rPr lang="en-US" altLang="en-US" sz="3200" dirty="0" smtClean="0"/>
              <a:t>up to 100 (1 to 99)</a:t>
            </a:r>
          </a:p>
        </p:txBody>
      </p:sp>
      <p:sp>
        <p:nvSpPr>
          <p:cNvPr id="12" name="Text Box 3"/>
          <p:cNvSpPr>
            <a:spLocks noGrp="1" noChangeArrowheads="1"/>
          </p:cNvSpPr>
          <p:nvPr>
            <p:ph idx="1"/>
          </p:nvPr>
        </p:nvSpPr>
        <p:spPr>
          <a:xfrm>
            <a:off x="1676400" y="1524000"/>
            <a:ext cx="3429000" cy="4648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iostream.h</a:t>
            </a:r>
            <a:r>
              <a:rPr lang="en-US" sz="2000" dirty="0" smtClean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void main( 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{	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n;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sum</a:t>
            </a:r>
            <a:r>
              <a:rPr lang="en-US" sz="2000" dirty="0"/>
              <a:t> </a:t>
            </a:r>
            <a:r>
              <a:rPr lang="en-US" sz="2000" dirty="0" smtClean="0"/>
              <a:t>= 0;</a:t>
            </a:r>
            <a:r>
              <a:rPr lang="en-US" sz="2000" dirty="0"/>
              <a:t> //initialize sum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    n=1;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while (n&lt;=100)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     sum=</a:t>
            </a:r>
            <a:r>
              <a:rPr lang="en-US" sz="2400" b="1" dirty="0" err="1" smtClean="0">
                <a:solidFill>
                  <a:schemeClr val="bg1"/>
                </a:solidFill>
                <a:latin typeface="Tempus Sans ITC" pitchFamily="82" charset="0"/>
              </a:rPr>
              <a:t>sum+n</a:t>
            </a:r>
            <a:endParaRPr lang="en-US" sz="2400" b="1" dirty="0" smtClean="0">
              <a:solidFill>
                <a:schemeClr val="bg1"/>
              </a:solidFill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     n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= n +1;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&lt;&lt;sum;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05000" y="3505200"/>
            <a:ext cx="28956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while </a:t>
            </a:r>
            <a:r>
              <a:rPr lang="en-US" altLang="en-US" sz="2400" b="1" dirty="0" smtClean="0">
                <a:solidFill>
                  <a:srgbClr val="C00000"/>
                </a:solidFill>
                <a:latin typeface="Tempus Sans ITC" panose="04020404030D07020202" pitchFamily="82" charset="0"/>
              </a:rPr>
              <a:t>(n &lt; 100)</a:t>
            </a:r>
            <a:endParaRPr lang="en-US" altLang="en-US" sz="2400" b="1" dirty="0">
              <a:solidFill>
                <a:srgbClr val="C00000"/>
              </a:solidFill>
              <a:latin typeface="Tempus Sans ITC" panose="04020404030D07020202" pitchFamily="82" charset="0"/>
            </a:endParaRPr>
          </a:p>
          <a:p>
            <a:pPr>
              <a:lnSpc>
                <a:spcPct val="80000"/>
              </a:lnSpc>
              <a:spcBef>
                <a:spcPts val="575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     sum= sum + </a:t>
            </a:r>
            <a:r>
              <a:rPr lang="en-US" altLang="en-US" sz="2400" b="1" dirty="0" smtClean="0">
                <a:solidFill>
                  <a:srgbClr val="C00000"/>
                </a:solidFill>
                <a:latin typeface="Tempus Sans ITC" panose="04020404030D07020202" pitchFamily="82" charset="0"/>
              </a:rPr>
              <a:t>n </a:t>
            </a: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     </a:t>
            </a:r>
            <a:r>
              <a:rPr lang="en-US" altLang="en-US" sz="2400" b="1" dirty="0" smtClean="0">
                <a:solidFill>
                  <a:srgbClr val="C00000"/>
                </a:solidFill>
                <a:latin typeface="Tempus Sans ITC" panose="04020404030D07020202" pitchFamily="82" charset="0"/>
              </a:rPr>
              <a:t>n </a:t>
            </a: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= </a:t>
            </a:r>
            <a:r>
              <a:rPr lang="en-US" altLang="en-US" sz="2400" b="1" dirty="0" smtClean="0">
                <a:solidFill>
                  <a:srgbClr val="C00000"/>
                </a:solidFill>
                <a:latin typeface="Tempus Sans ITC" panose="04020404030D07020202" pitchFamily="82" charset="0"/>
              </a:rPr>
              <a:t>n </a:t>
            </a: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+1;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}</a:t>
            </a:r>
          </a:p>
        </p:txBody>
      </p:sp>
      <p:sp>
        <p:nvSpPr>
          <p:cNvPr id="9626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A3C603-26FE-4E9E-B5A0-E9B552297B34}" type="datetime1">
              <a:rPr lang="en-US" altLang="en-US" smtClean="0"/>
              <a:t>3/15/2015</a:t>
            </a:fld>
            <a:endParaRPr lang="en-US" altLang="en-US" smtClean="0"/>
          </a:p>
        </p:txBody>
      </p:sp>
      <p:sp>
        <p:nvSpPr>
          <p:cNvPr id="96262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9626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F48810-F0F0-4B6F-AF22-5091E86E211D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7162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 smtClean="0"/>
              <a:t>Example – </a:t>
            </a:r>
            <a:r>
              <a:rPr lang="en-US" altLang="en-US" dirty="0" smtClean="0">
                <a:latin typeface="Courier New" panose="02070309020205020404" pitchFamily="49" charset="0"/>
              </a:rPr>
              <a:t>while</a:t>
            </a:r>
            <a:r>
              <a:rPr lang="en-US" altLang="en-US" dirty="0" smtClean="0"/>
              <a:t> with a body of multiple statements</a:t>
            </a:r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1371600" y="1524000"/>
            <a:ext cx="7353295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// Program to generate a table of triangular numbers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</a:rPr>
              <a:t>iostream.h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void main (void)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n, </a:t>
            </a:r>
            <a:r>
              <a:rPr lang="en-US" altLang="en-US" dirty="0" err="1">
                <a:latin typeface="Courier New" panose="02070309020205020404" pitchFamily="49" charset="0"/>
              </a:rPr>
              <a:t>triangularNumber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&lt;&lt;"TABLE OF TRIANGULAR NUMBERS\n\n";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&lt;&lt;" n Sum from 1 to n\n";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&lt;&lt;"--- ---------------\n";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triangularNumber</a:t>
            </a:r>
            <a:r>
              <a:rPr lang="en-US" altLang="en-US" dirty="0">
                <a:latin typeface="Courier New" panose="02070309020205020404" pitchFamily="49" charset="0"/>
              </a:rPr>
              <a:t> = 0</a:t>
            </a:r>
            <a:r>
              <a:rPr lang="en-US" altLang="en-US" dirty="0" smtClean="0">
                <a:latin typeface="Courier New" panose="02070309020205020404" pitchFamily="49" charset="0"/>
              </a:rPr>
              <a:t>; n = 1; 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 smtClean="0">
                <a:latin typeface="Courier New" panose="02070309020205020404" pitchFamily="49" charset="0"/>
              </a:rPr>
              <a:t>while (n </a:t>
            </a:r>
            <a:r>
              <a:rPr lang="en-US" altLang="en-US" dirty="0">
                <a:latin typeface="Courier New" panose="02070309020205020404" pitchFamily="49" charset="0"/>
              </a:rPr>
              <a:t>&lt;= </a:t>
            </a:r>
            <a:r>
              <a:rPr lang="en-US" altLang="en-US" dirty="0" smtClean="0">
                <a:latin typeface="Courier New" panose="02070309020205020404" pitchFamily="49" charset="0"/>
              </a:rPr>
              <a:t>10 </a:t>
            </a:r>
            <a:r>
              <a:rPr lang="en-US" altLang="en-US" dirty="0">
                <a:latin typeface="Courier New" panose="02070309020205020404" pitchFamily="49" charset="0"/>
              </a:rPr>
              <a:t>) </a:t>
            </a: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 lvl="2" eaLnBrk="1" hangingPunct="1"/>
            <a:r>
              <a:rPr lang="en-US" altLang="en-US" dirty="0" err="1">
                <a:latin typeface="Courier New" panose="02070309020205020404" pitchFamily="49" charset="0"/>
              </a:rPr>
              <a:t>triangularNumber</a:t>
            </a:r>
            <a:r>
              <a:rPr lang="en-US" altLang="en-US" dirty="0">
                <a:latin typeface="Courier New" panose="02070309020205020404" pitchFamily="49" charset="0"/>
              </a:rPr>
              <a:t> += n;</a:t>
            </a:r>
          </a:p>
          <a:p>
            <a:pPr lvl="2" eaLnBrk="1" hangingPunct="1"/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 n &lt;&lt;“  “&lt;&lt; </a:t>
            </a:r>
            <a:r>
              <a:rPr lang="en-US" altLang="en-US" dirty="0" err="1">
                <a:latin typeface="Courier New" panose="02070309020205020404" pitchFamily="49" charset="0"/>
              </a:rPr>
              <a:t>triangularNumber</a:t>
            </a:r>
            <a:r>
              <a:rPr lang="en-US" altLang="en-US" dirty="0" smtClean="0">
                <a:latin typeface="Courier New" panose="02070309020205020404" pitchFamily="49" charset="0"/>
              </a:rPr>
              <a:t>; </a:t>
            </a:r>
          </a:p>
          <a:p>
            <a:pPr lvl="2" eaLnBrk="1" hangingPunct="1"/>
            <a:r>
              <a:rPr lang="en-US" altLang="en-US" dirty="0" smtClean="0">
                <a:latin typeface="Courier New" panose="02070309020205020404" pitchFamily="49" charset="0"/>
              </a:rPr>
              <a:t>n++;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3972" name="AutoShape 9"/>
          <p:cNvSpPr>
            <a:spLocks noChangeArrowheads="1"/>
          </p:cNvSpPr>
          <p:nvPr/>
        </p:nvSpPr>
        <p:spPr bwMode="auto">
          <a:xfrm>
            <a:off x="4038600" y="5029200"/>
            <a:ext cx="4114800" cy="1371600"/>
          </a:xfrm>
          <a:prstGeom prst="cloudCallout">
            <a:avLst>
              <a:gd name="adj1" fmla="val -68093"/>
              <a:gd name="adj2" fmla="val -59606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The </a:t>
            </a:r>
            <a:r>
              <a:rPr lang="en-US" altLang="en-US" b="1" i="1" dirty="0"/>
              <a:t>body</a:t>
            </a:r>
            <a:r>
              <a:rPr lang="en-US" altLang="en-US" b="1" dirty="0"/>
              <a:t> of the loop consists in a </a:t>
            </a:r>
            <a:r>
              <a:rPr lang="en-US" altLang="en-US" b="1" i="1" dirty="0"/>
              <a:t>block</a:t>
            </a:r>
            <a:r>
              <a:rPr lang="en-US" altLang="en-US" b="1" dirty="0"/>
              <a:t> of </a:t>
            </a:r>
            <a:r>
              <a:rPr lang="en-US" altLang="en-US" b="1" dirty="0" smtClean="0"/>
              <a:t>3 </a:t>
            </a:r>
            <a:r>
              <a:rPr lang="en-US" altLang="en-US" b="1" dirty="0"/>
              <a:t>statements</a:t>
            </a:r>
          </a:p>
        </p:txBody>
      </p:sp>
      <p:sp>
        <p:nvSpPr>
          <p:cNvPr id="83973" name="Freeform 10"/>
          <p:cNvSpPr>
            <a:spLocks/>
          </p:cNvSpPr>
          <p:nvPr/>
        </p:nvSpPr>
        <p:spPr bwMode="auto">
          <a:xfrm>
            <a:off x="4191000" y="3943350"/>
            <a:ext cx="357187" cy="476250"/>
          </a:xfrm>
          <a:custGeom>
            <a:avLst/>
            <a:gdLst>
              <a:gd name="T0" fmla="*/ 2147483646 w 225"/>
              <a:gd name="T1" fmla="*/ 0 h 300"/>
              <a:gd name="T2" fmla="*/ 2147483646 w 225"/>
              <a:gd name="T3" fmla="*/ 2147483646 h 300"/>
              <a:gd name="T4" fmla="*/ 2147483646 w 225"/>
              <a:gd name="T5" fmla="*/ 2147483646 h 300"/>
              <a:gd name="T6" fmla="*/ 2147483646 w 225"/>
              <a:gd name="T7" fmla="*/ 2147483646 h 300"/>
              <a:gd name="T8" fmla="*/ 2147483646 w 225"/>
              <a:gd name="T9" fmla="*/ 2147483646 h 300"/>
              <a:gd name="T10" fmla="*/ 2147483646 w 225"/>
              <a:gd name="T11" fmla="*/ 2147483646 h 300"/>
              <a:gd name="T12" fmla="*/ 2147483646 w 225"/>
              <a:gd name="T13" fmla="*/ 2147483646 h 300"/>
              <a:gd name="T14" fmla="*/ 2147483646 w 225"/>
              <a:gd name="T15" fmla="*/ 2147483646 h 300"/>
              <a:gd name="T16" fmla="*/ 2147483646 w 225"/>
              <a:gd name="T17" fmla="*/ 2147483646 h 300"/>
              <a:gd name="T18" fmla="*/ 2147483646 w 225"/>
              <a:gd name="T19" fmla="*/ 0 h 3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5"/>
              <a:gd name="T31" fmla="*/ 0 h 300"/>
              <a:gd name="T32" fmla="*/ 225 w 225"/>
              <a:gd name="T33" fmla="*/ 300 h 3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5" h="300">
                <a:moveTo>
                  <a:pt x="136" y="0"/>
                </a:moveTo>
                <a:cubicBezTo>
                  <a:pt x="146" y="8"/>
                  <a:pt x="158" y="14"/>
                  <a:pt x="167" y="24"/>
                </a:cubicBezTo>
                <a:cubicBezTo>
                  <a:pt x="180" y="38"/>
                  <a:pt x="199" y="71"/>
                  <a:pt x="199" y="71"/>
                </a:cubicBezTo>
                <a:cubicBezTo>
                  <a:pt x="206" y="119"/>
                  <a:pt x="225" y="164"/>
                  <a:pt x="207" y="213"/>
                </a:cubicBezTo>
                <a:cubicBezTo>
                  <a:pt x="200" y="231"/>
                  <a:pt x="193" y="256"/>
                  <a:pt x="175" y="261"/>
                </a:cubicBezTo>
                <a:cubicBezTo>
                  <a:pt x="115" y="278"/>
                  <a:pt x="193" y="254"/>
                  <a:pt x="120" y="284"/>
                </a:cubicBezTo>
                <a:cubicBezTo>
                  <a:pt x="105" y="290"/>
                  <a:pt x="73" y="300"/>
                  <a:pt x="73" y="300"/>
                </a:cubicBezTo>
                <a:cubicBezTo>
                  <a:pt x="18" y="291"/>
                  <a:pt x="14" y="289"/>
                  <a:pt x="2" y="237"/>
                </a:cubicBezTo>
                <a:cubicBezTo>
                  <a:pt x="6" y="190"/>
                  <a:pt x="0" y="80"/>
                  <a:pt x="41" y="40"/>
                </a:cubicBezTo>
                <a:cubicBezTo>
                  <a:pt x="61" y="20"/>
                  <a:pt x="136" y="11"/>
                  <a:pt x="136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4" name="Freeform 11"/>
          <p:cNvSpPr>
            <a:spLocks/>
          </p:cNvSpPr>
          <p:nvPr/>
        </p:nvSpPr>
        <p:spPr bwMode="auto">
          <a:xfrm>
            <a:off x="1828800" y="5029200"/>
            <a:ext cx="357188" cy="381000"/>
          </a:xfrm>
          <a:custGeom>
            <a:avLst/>
            <a:gdLst>
              <a:gd name="T0" fmla="*/ 2147483646 w 225"/>
              <a:gd name="T1" fmla="*/ 0 h 300"/>
              <a:gd name="T2" fmla="*/ 2147483646 w 225"/>
              <a:gd name="T3" fmla="*/ 2147483646 h 300"/>
              <a:gd name="T4" fmla="*/ 2147483646 w 225"/>
              <a:gd name="T5" fmla="*/ 2147483646 h 300"/>
              <a:gd name="T6" fmla="*/ 2147483646 w 225"/>
              <a:gd name="T7" fmla="*/ 2147483646 h 300"/>
              <a:gd name="T8" fmla="*/ 2147483646 w 225"/>
              <a:gd name="T9" fmla="*/ 2147483646 h 300"/>
              <a:gd name="T10" fmla="*/ 2147483646 w 225"/>
              <a:gd name="T11" fmla="*/ 2147483646 h 300"/>
              <a:gd name="T12" fmla="*/ 2147483646 w 225"/>
              <a:gd name="T13" fmla="*/ 2147483646 h 300"/>
              <a:gd name="T14" fmla="*/ 2147483646 w 225"/>
              <a:gd name="T15" fmla="*/ 2147483646 h 300"/>
              <a:gd name="T16" fmla="*/ 2147483646 w 225"/>
              <a:gd name="T17" fmla="*/ 2147483646 h 300"/>
              <a:gd name="T18" fmla="*/ 2147483646 w 225"/>
              <a:gd name="T19" fmla="*/ 0 h 3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5"/>
              <a:gd name="T31" fmla="*/ 0 h 300"/>
              <a:gd name="T32" fmla="*/ 225 w 225"/>
              <a:gd name="T33" fmla="*/ 300 h 3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5" h="300">
                <a:moveTo>
                  <a:pt x="136" y="0"/>
                </a:moveTo>
                <a:cubicBezTo>
                  <a:pt x="146" y="8"/>
                  <a:pt x="158" y="14"/>
                  <a:pt x="167" y="24"/>
                </a:cubicBezTo>
                <a:cubicBezTo>
                  <a:pt x="180" y="38"/>
                  <a:pt x="199" y="71"/>
                  <a:pt x="199" y="71"/>
                </a:cubicBezTo>
                <a:cubicBezTo>
                  <a:pt x="206" y="119"/>
                  <a:pt x="225" y="164"/>
                  <a:pt x="207" y="213"/>
                </a:cubicBezTo>
                <a:cubicBezTo>
                  <a:pt x="200" y="231"/>
                  <a:pt x="193" y="256"/>
                  <a:pt x="175" y="261"/>
                </a:cubicBezTo>
                <a:cubicBezTo>
                  <a:pt x="115" y="278"/>
                  <a:pt x="193" y="254"/>
                  <a:pt x="120" y="284"/>
                </a:cubicBezTo>
                <a:cubicBezTo>
                  <a:pt x="105" y="290"/>
                  <a:pt x="73" y="300"/>
                  <a:pt x="73" y="300"/>
                </a:cubicBezTo>
                <a:cubicBezTo>
                  <a:pt x="18" y="291"/>
                  <a:pt x="14" y="289"/>
                  <a:pt x="2" y="237"/>
                </a:cubicBezTo>
                <a:cubicBezTo>
                  <a:pt x="6" y="190"/>
                  <a:pt x="0" y="80"/>
                  <a:pt x="41" y="40"/>
                </a:cubicBezTo>
                <a:cubicBezTo>
                  <a:pt x="61" y="20"/>
                  <a:pt x="136" y="11"/>
                  <a:pt x="136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5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8397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67727C-1FB0-4DD6-8C3B-9736EBCB2D71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8397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994F82-D054-4332-857E-89B59A32E162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53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924800" cy="766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pc="1500" dirty="0" smtClean="0"/>
              <a:t>Objectives</a:t>
            </a:r>
            <a:endParaRPr lang="en-US" spc="1500" dirty="0"/>
          </a:p>
        </p:txBody>
      </p:sp>
      <p:sp>
        <p:nvSpPr>
          <p:cNvPr id="59395" name="Subtitle 10"/>
          <p:cNvSpPr>
            <a:spLocks noGrp="1"/>
          </p:cNvSpPr>
          <p:nvPr>
            <p:ph type="body" idx="1"/>
          </p:nvPr>
        </p:nvSpPr>
        <p:spPr bwMode="auto">
          <a:xfrm>
            <a:off x="1295400" y="1416050"/>
            <a:ext cx="7848600" cy="4984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learn and appreciate the following concept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Operators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 &amp; decrement Operator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Loops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Loop Variants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</a:t>
            </a:r>
            <a:r>
              <a:rPr lang="en-US" alt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Input/Output</a:t>
            </a:r>
            <a:endParaRPr lang="en-US" alt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en-US" sz="2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endParaRPr lang="en-US" altLang="en-US" sz="2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39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2060"/>
                </a:solidFill>
              </a:rPr>
              <a:t>CSE 1002                           Department of CSE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5939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6FC89B-4282-4874-8A1B-423868E00DE7}" type="slidenum">
              <a:rPr lang="en-US" altLang="en-US" smtClean="0">
                <a:solidFill>
                  <a:srgbClr val="002060"/>
                </a:solidFill>
              </a:rPr>
              <a:pPr/>
              <a:t>2</a:t>
            </a:fld>
            <a:endParaRPr lang="en-US" altLang="en-US" smtClean="0">
              <a:solidFill>
                <a:srgbClr val="002060"/>
              </a:solidFill>
            </a:endParaRPr>
          </a:p>
        </p:txBody>
      </p:sp>
      <p:sp>
        <p:nvSpPr>
          <p:cNvPr id="5939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3B0130-1187-4D88-94F8-437A656F4B01}" type="datetime1">
              <a:rPr lang="en-US" altLang="en-US" smtClean="0">
                <a:solidFill>
                  <a:srgbClr val="002060"/>
                </a:solidFill>
              </a:rPr>
              <a:t>3/15/2015</a:t>
            </a:fld>
            <a:endParaRPr lang="en-US" altLang="en-US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Example: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9113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5EF9CE-6644-489C-B8FB-319A389D4EA4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91140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1447800" y="1066800"/>
            <a:ext cx="7467600" cy="533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800" dirty="0"/>
              <a:t>A program to find the greatest common divisor of two nonnegative integer values  </a:t>
            </a:r>
            <a:r>
              <a:rPr lang="en-US" altLang="en-US" sz="2800" dirty="0" smtClean="0"/>
              <a:t>…</a:t>
            </a:r>
          </a:p>
          <a:p>
            <a:pPr algn="just" eaLnBrk="1" hangingPunct="1"/>
            <a:endParaRPr lang="en-US" altLang="en-US" sz="1400" dirty="0" smtClean="0"/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Euclid’s algorithm 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:</a:t>
            </a:r>
            <a:endParaRPr lang="en-US" sz="2400" dirty="0">
              <a:latin typeface="+mj-lt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)=a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&gt; b,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b,b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Faster Euclid’s algorithm 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+mj-lt"/>
              </a:rPr>
              <a:t>(Variation of Euclid’s </a:t>
            </a:r>
            <a:r>
              <a:rPr lang="en-US" sz="2000" dirty="0" smtClean="0">
                <a:latin typeface="+mj-lt"/>
              </a:rPr>
              <a:t>Algorithm)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0)=a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b &gt; 0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(b, a mod b)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/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GCD(9,24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14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3A7691-1477-4025-BE65-36FFC33E7DE7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1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11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- </a:t>
            </a:r>
            <a:r>
              <a:rPr lang="en-US" altLang="en-US" smtClean="0">
                <a:latin typeface="Courier New" panose="02070309020205020404" pitchFamily="49" charset="0"/>
              </a:rPr>
              <a:t>while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281924" y="1262420"/>
            <a:ext cx="8090676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dirty="0">
                <a:latin typeface="Courier New" panose="02070309020205020404" pitchFamily="49" charset="0"/>
              </a:rPr>
              <a:t>/* Program to find the greatest common divisor</a:t>
            </a:r>
          </a:p>
          <a:p>
            <a:pPr algn="just" eaLnBrk="1" hangingPunct="1"/>
            <a:r>
              <a:rPr lang="en-US" altLang="en-US" dirty="0">
                <a:latin typeface="Courier New" panose="02070309020205020404" pitchFamily="49" charset="0"/>
              </a:rPr>
              <a:t>of two nonnegative integer values */</a:t>
            </a:r>
          </a:p>
          <a:p>
            <a:pPr algn="just" eaLnBrk="1" hangingPunct="1"/>
            <a:endParaRPr lang="en-US" altLang="en-US" dirty="0">
              <a:latin typeface="Courier New" panose="02070309020205020404" pitchFamily="49" charset="0"/>
            </a:endParaRPr>
          </a:p>
          <a:p>
            <a:pPr algn="just" eaLnBrk="1" hangingPunct="1"/>
            <a:r>
              <a:rPr lang="en-US" altLang="en-US" dirty="0">
                <a:latin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</a:rPr>
              <a:t>iostream.h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 algn="just" eaLnBrk="1" hangingPunct="1"/>
            <a:r>
              <a:rPr lang="en-US" altLang="en-US" dirty="0">
                <a:latin typeface="Courier New" panose="02070309020205020404" pitchFamily="49" charset="0"/>
              </a:rPr>
              <a:t>void main (void)</a:t>
            </a:r>
          </a:p>
          <a:p>
            <a:pPr algn="just" eaLnBrk="1" hangingPunct="1"/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lvl="1" algn="just" eaLnBrk="1" hangingPunct="1"/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u, v, temp;</a:t>
            </a:r>
          </a:p>
          <a:p>
            <a:pPr lvl="1" algn="just" eaLnBrk="1" hangingPunct="1"/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&lt;&lt;"Please type in two nonnegative integers.\n";</a:t>
            </a:r>
          </a:p>
          <a:p>
            <a:pPr lvl="1" algn="just" eaLnBrk="1" hangingPunct="1"/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</a:rPr>
              <a:t>&gt;&gt;u&gt;&gt;v;</a:t>
            </a:r>
          </a:p>
          <a:p>
            <a:pPr lvl="1" algn="just" eaLnBrk="1" hangingPunct="1"/>
            <a:r>
              <a:rPr lang="en-US" altLang="en-US" sz="2400" b="1" dirty="0">
                <a:latin typeface="Courier New" panose="02070309020205020404" pitchFamily="49" charset="0"/>
              </a:rPr>
              <a:t>while ( v != 0 ) {</a:t>
            </a:r>
          </a:p>
          <a:p>
            <a:pPr lvl="2" algn="just" eaLnBrk="1" hangingPunct="1"/>
            <a:r>
              <a:rPr lang="en-US" altLang="en-US" sz="2400" b="1" dirty="0">
                <a:latin typeface="Courier New" panose="02070309020205020404" pitchFamily="49" charset="0"/>
              </a:rPr>
              <a:t>temp = u % v;</a:t>
            </a:r>
          </a:p>
          <a:p>
            <a:pPr lvl="2" algn="just" eaLnBrk="1" hangingPunct="1"/>
            <a:r>
              <a:rPr lang="en-US" altLang="en-US" sz="2400" b="1" dirty="0">
                <a:latin typeface="Courier New" panose="02070309020205020404" pitchFamily="49" charset="0"/>
              </a:rPr>
              <a:t>u = v;</a:t>
            </a:r>
          </a:p>
          <a:p>
            <a:pPr lvl="2" algn="just" eaLnBrk="1" hangingPunct="1"/>
            <a:r>
              <a:rPr lang="en-US" altLang="en-US" sz="2400" b="1" dirty="0">
                <a:latin typeface="Courier New" panose="02070309020205020404" pitchFamily="49" charset="0"/>
              </a:rPr>
              <a:t>v = temp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;</a:t>
            </a:r>
            <a:r>
              <a:rPr lang="en-US" sz="2400" dirty="0"/>
              <a:t>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//Guarantees v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(loop termination) </a:t>
            </a:r>
            <a:endParaRPr lang="en-US" altLang="en-US" sz="24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/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 lvl="1" algn="just" eaLnBrk="1" hangingPunct="1"/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&lt;&lt;"Their greatest common divisor is "&lt;&lt; </a:t>
            </a:r>
            <a:r>
              <a:rPr lang="en-US" altLang="en-US" b="1" dirty="0">
                <a:latin typeface="Courier New" panose="02070309020205020404" pitchFamily="49" charset="0"/>
              </a:rPr>
              <a:t>u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algn="just" eaLnBrk="1" hangingPunct="1"/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2165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9216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85963F-D9C6-4290-B99A-DF3B1C948E38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9216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C026DF-AB18-44E7-A57A-6B9ABFB0CB4E}" type="datetime1">
              <a:rPr lang="en-US" altLang="en-US" smtClean="0"/>
              <a:t>3/15/2015</a:t>
            </a:fld>
            <a:endParaRPr lang="en-US" altLang="en-US" smtClean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276199" y="2205335"/>
            <a:ext cx="2639201" cy="83099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eaLnBrk="1" hangingPunct="1"/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GCD(9,24) = 3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Example: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9318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F8A6EA-0517-4DC7-963C-D011B5A8E923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93188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1371600" y="1219200"/>
            <a:ext cx="75438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3200" dirty="0"/>
              <a:t>Program to reverse the digits of a </a:t>
            </a:r>
            <a:r>
              <a:rPr lang="en-US" altLang="en-US" sz="3200" dirty="0" smtClean="0"/>
              <a:t>number </a:t>
            </a:r>
            <a:r>
              <a:rPr lang="en-US" altLang="en-US" sz="36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3200" dirty="0" smtClean="0"/>
              <a:t>…</a:t>
            </a:r>
          </a:p>
          <a:p>
            <a:pPr algn="just" eaLnBrk="1" hangingPunct="1"/>
            <a:endParaRPr lang="en-US" alt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/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algn="just" eaLnBrk="1" hangingPunct="1"/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n=1234</a:t>
            </a:r>
          </a:p>
          <a:p>
            <a:pPr algn="just" eaLnBrk="1" hangingPunct="1"/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just" eaLnBrk="1" hangingPunct="1"/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1234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4321(reversed)</a:t>
            </a:r>
          </a:p>
          <a:p>
            <a:pPr algn="just" eaLnBrk="1" hangingPunct="1"/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19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8D797A-A8F1-4304-81B6-5CD341359986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- </a:t>
            </a:r>
            <a:r>
              <a:rPr lang="en-US" altLang="en-US" smtClean="0">
                <a:latin typeface="Courier New" panose="02070309020205020404" pitchFamily="49" charset="0"/>
              </a:rPr>
              <a:t>while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447800" y="1809750"/>
            <a:ext cx="76200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// Program to reverse the digits of a number</a:t>
            </a:r>
          </a:p>
          <a:p>
            <a:pPr eaLnBrk="1" hangingPunct="1"/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</a:rPr>
              <a:t>iostream.h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void main (void)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number, rev=0, </a:t>
            </a:r>
            <a:r>
              <a:rPr lang="en-US" altLang="en-US" dirty="0" err="1">
                <a:latin typeface="Courier New" panose="02070309020205020404" pitchFamily="49" charset="0"/>
              </a:rPr>
              <a:t>right_digit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&lt;&lt;"Enter your number.\n";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</a:rPr>
              <a:t>&gt;&gt;number;</a:t>
            </a:r>
          </a:p>
          <a:p>
            <a:pPr lvl="1" eaLnBrk="1" hangingPunct="1"/>
            <a:r>
              <a:rPr lang="en-US" altLang="en-US" sz="2400" b="1" dirty="0">
                <a:latin typeface="Courier New" panose="02070309020205020404" pitchFamily="49" charset="0"/>
              </a:rPr>
              <a:t>while ( number != 0 ) {</a:t>
            </a:r>
          </a:p>
          <a:p>
            <a:pPr lvl="2" eaLnBrk="1" hangingPunct="1"/>
            <a:r>
              <a:rPr lang="en-US" altLang="en-US" sz="24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2400" b="1" dirty="0">
                <a:latin typeface="Courier New" panose="02070309020205020404" pitchFamily="49" charset="0"/>
              </a:rPr>
              <a:t> = number % 10;</a:t>
            </a:r>
          </a:p>
          <a:p>
            <a:pPr lvl="2" eaLnBrk="1" hangingPunct="1"/>
            <a:r>
              <a:rPr lang="en-US" altLang="en-US" sz="2400" b="1" dirty="0">
                <a:latin typeface="Courier New" panose="02070309020205020404" pitchFamily="49" charset="0"/>
              </a:rPr>
              <a:t>rev=rev*10 +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lvl="2" eaLnBrk="1" hangingPunct="1"/>
            <a:r>
              <a:rPr lang="en-US" altLang="en-US" sz="2400" b="1" dirty="0">
                <a:latin typeface="Courier New" panose="02070309020205020404" pitchFamily="49" charset="0"/>
              </a:rPr>
              <a:t>number = number / 10;</a:t>
            </a:r>
          </a:p>
          <a:p>
            <a:pPr lvl="1" eaLnBrk="1" hangingPunct="1"/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&lt;&lt;“The reversed number is “&lt;&lt; rev;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4213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9421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F116C6-03CB-41F9-886A-FB75B202BC89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9421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B0D631-6EFA-4ABD-8EB6-D8A692E8A3D3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 smtClean="0"/>
              <a:t>Example – </a:t>
            </a:r>
            <a:r>
              <a:rPr lang="en-US" altLang="en-US" sz="4000" smtClean="0">
                <a:latin typeface="Courier New" panose="02070309020205020404" pitchFamily="49" charset="0"/>
              </a:rPr>
              <a:t>while </a:t>
            </a:r>
            <a:r>
              <a:rPr lang="en-US" altLang="en-US" sz="4000" smtClean="0"/>
              <a:t>not quite OK !</a:t>
            </a:r>
          </a:p>
        </p:txBody>
      </p:sp>
      <p:sp>
        <p:nvSpPr>
          <p:cNvPr id="9523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F6BB4-C023-4925-ABD3-E5EC9E9EE2E4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95237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95238" name="Text Box 4"/>
          <p:cNvSpPr txBox="1">
            <a:spLocks noChangeArrowheads="1"/>
          </p:cNvSpPr>
          <p:nvPr/>
        </p:nvSpPr>
        <p:spPr bwMode="auto">
          <a:xfrm>
            <a:off x="1885950" y="1524000"/>
            <a:ext cx="6250429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// Program to reverse the digits of a number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</a:rPr>
              <a:t>iostream.h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void main (void)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number, rev=0, </a:t>
            </a:r>
            <a:r>
              <a:rPr lang="en-US" altLang="en-US" dirty="0" err="1">
                <a:latin typeface="Courier New" panose="02070309020205020404" pitchFamily="49" charset="0"/>
              </a:rPr>
              <a:t>right_digit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&lt;&lt;"Enter your number.\n";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</a:rPr>
              <a:t>&gt;&gt;number;</a:t>
            </a:r>
          </a:p>
          <a:p>
            <a:pPr lvl="1" eaLnBrk="1" hangingPunct="1"/>
            <a:r>
              <a:rPr lang="en-US" altLang="en-US" sz="2400" b="1" dirty="0">
                <a:latin typeface="Courier New" panose="02070309020205020404" pitchFamily="49" charset="0"/>
              </a:rPr>
              <a:t>while ( number != 0 ) {</a:t>
            </a:r>
          </a:p>
          <a:p>
            <a:pPr lvl="2" eaLnBrk="1" hangingPunct="1"/>
            <a:r>
              <a:rPr lang="en-US" altLang="en-US" sz="24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2400" b="1" dirty="0">
                <a:latin typeface="Courier New" panose="02070309020205020404" pitchFamily="49" charset="0"/>
              </a:rPr>
              <a:t> = number % 10;</a:t>
            </a:r>
          </a:p>
          <a:p>
            <a:pPr lvl="2" eaLnBrk="1" hangingPunct="1"/>
            <a:r>
              <a:rPr lang="en-US" altLang="en-US" sz="2400" b="1" dirty="0">
                <a:latin typeface="Courier New" panose="02070309020205020404" pitchFamily="49" charset="0"/>
              </a:rPr>
              <a:t>rev=rev*10 +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lvl="2" eaLnBrk="1" hangingPunct="1"/>
            <a:r>
              <a:rPr lang="en-US" altLang="en-US" sz="2400" b="1" dirty="0">
                <a:latin typeface="Courier New" panose="02070309020205020404" pitchFamily="49" charset="0"/>
              </a:rPr>
              <a:t>number = number / 10;</a:t>
            </a:r>
          </a:p>
          <a:p>
            <a:pPr lvl="1" eaLnBrk="1" hangingPunct="1"/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&lt;&lt;“The reversed number is “&lt;&lt; rev;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5433646" y="1828800"/>
            <a:ext cx="3733800" cy="857250"/>
          </a:xfrm>
          <a:prstGeom prst="cloudCallout">
            <a:avLst>
              <a:gd name="adj1" fmla="val -24971"/>
              <a:gd name="adj2" fmla="val 148658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0000"/>
                </a:solidFill>
              </a:rPr>
              <a:t>What happens if you enter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number=0 </a:t>
            </a:r>
            <a:r>
              <a:rPr lang="en-US" alt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524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5B4953-36AE-4306-81CE-A2ADDDE3F5C8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do</a:t>
            </a:r>
            <a:r>
              <a:rPr lang="en-US" altLang="en-US" smtClean="0"/>
              <a:t> statement</a:t>
            </a:r>
          </a:p>
        </p:txBody>
      </p:sp>
      <p:sp>
        <p:nvSpPr>
          <p:cNvPr id="98307" name="Text Box 4"/>
          <p:cNvSpPr txBox="1">
            <a:spLocks noChangeArrowheads="1"/>
          </p:cNvSpPr>
          <p:nvPr/>
        </p:nvSpPr>
        <p:spPr bwMode="auto">
          <a:xfrm>
            <a:off x="1676400" y="1066800"/>
            <a:ext cx="4419600" cy="138499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eaLnBrk="1" hangingPunct="1"/>
            <a:r>
              <a:rPr lang="en-US" altLang="en-US" sz="2800" i="1"/>
              <a:t>	program statement</a:t>
            </a:r>
          </a:p>
          <a:p>
            <a:pPr eaLnBrk="1" hangingPunct="1"/>
            <a:r>
              <a:rPr lang="en-US" altLang="en-US" sz="2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2800"/>
              <a:t> ( </a:t>
            </a:r>
            <a:r>
              <a:rPr lang="en-US" altLang="en-US" sz="2800">
                <a:latin typeface="Aharoni" panose="02010803020104030203" pitchFamily="2" charset="-79"/>
                <a:cs typeface="Aharoni" panose="02010803020104030203" pitchFamily="2" charset="-79"/>
              </a:rPr>
              <a:t>loop_expression</a:t>
            </a:r>
            <a:r>
              <a:rPr lang="en-US" altLang="en-US" sz="2800" i="1"/>
              <a:t> </a:t>
            </a:r>
            <a:r>
              <a:rPr lang="en-US" altLang="en-US" sz="2800"/>
              <a:t>);</a:t>
            </a:r>
          </a:p>
        </p:txBody>
      </p:sp>
      <p:sp>
        <p:nvSpPr>
          <p:cNvPr id="98313" name="AutoShape 5"/>
          <p:cNvSpPr>
            <a:spLocks noChangeArrowheads="1"/>
          </p:cNvSpPr>
          <p:nvPr/>
        </p:nvSpPr>
        <p:spPr bwMode="auto">
          <a:xfrm>
            <a:off x="3276600" y="3482975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Statement(s)</a:t>
            </a:r>
            <a:endParaRPr lang="en-US" altLang="en-US" dirty="0"/>
          </a:p>
        </p:txBody>
      </p:sp>
      <p:sp>
        <p:nvSpPr>
          <p:cNvPr id="98314" name="AutoShape 6"/>
          <p:cNvSpPr>
            <a:spLocks noChangeArrowheads="1"/>
          </p:cNvSpPr>
          <p:nvPr/>
        </p:nvSpPr>
        <p:spPr bwMode="auto">
          <a:xfrm>
            <a:off x="3276600" y="4168775"/>
            <a:ext cx="23622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loop_expression</a:t>
            </a:r>
          </a:p>
        </p:txBody>
      </p:sp>
      <p:sp>
        <p:nvSpPr>
          <p:cNvPr id="98315" name="Line 7"/>
          <p:cNvSpPr>
            <a:spLocks noChangeShapeType="1"/>
          </p:cNvSpPr>
          <p:nvPr/>
        </p:nvSpPr>
        <p:spPr bwMode="auto">
          <a:xfrm>
            <a:off x="4419600" y="39401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6" name="Text Box 8"/>
          <p:cNvSpPr txBox="1">
            <a:spLocks noChangeArrowheads="1"/>
          </p:cNvSpPr>
          <p:nvPr/>
        </p:nvSpPr>
        <p:spPr bwMode="auto">
          <a:xfrm>
            <a:off x="2584450" y="4343400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yes</a:t>
            </a:r>
          </a:p>
        </p:txBody>
      </p:sp>
      <p:sp>
        <p:nvSpPr>
          <p:cNvPr id="98317" name="Line 9"/>
          <p:cNvSpPr>
            <a:spLocks noChangeShapeType="1"/>
          </p:cNvSpPr>
          <p:nvPr/>
        </p:nvSpPr>
        <p:spPr bwMode="auto">
          <a:xfrm flipV="1">
            <a:off x="1905000" y="3048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8" name="Line 10"/>
          <p:cNvSpPr>
            <a:spLocks noChangeShapeType="1"/>
          </p:cNvSpPr>
          <p:nvPr/>
        </p:nvSpPr>
        <p:spPr bwMode="auto">
          <a:xfrm>
            <a:off x="1905000" y="47021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9" name="Line 11"/>
          <p:cNvSpPr>
            <a:spLocks noChangeShapeType="1"/>
          </p:cNvSpPr>
          <p:nvPr/>
        </p:nvSpPr>
        <p:spPr bwMode="auto">
          <a:xfrm>
            <a:off x="4419600" y="2819400"/>
            <a:ext cx="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0" name="Text Box 12"/>
          <p:cNvSpPr txBox="1">
            <a:spLocks noChangeArrowheads="1"/>
          </p:cNvSpPr>
          <p:nvPr/>
        </p:nvSpPr>
        <p:spPr bwMode="auto">
          <a:xfrm>
            <a:off x="4495800" y="5181600"/>
            <a:ext cx="492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 smtClean="0"/>
              <a:t>No</a:t>
            </a:r>
            <a:endParaRPr lang="en-US" altLang="en-US" b="1" dirty="0"/>
          </a:p>
        </p:txBody>
      </p:sp>
      <p:sp>
        <p:nvSpPr>
          <p:cNvPr id="98321" name="Line 16"/>
          <p:cNvSpPr>
            <a:spLocks noChangeShapeType="1"/>
          </p:cNvSpPr>
          <p:nvPr/>
        </p:nvSpPr>
        <p:spPr bwMode="auto">
          <a:xfrm flipV="1">
            <a:off x="1905000" y="3048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AutoShape 18"/>
          <p:cNvSpPr>
            <a:spLocks noChangeArrowheads="1"/>
          </p:cNvSpPr>
          <p:nvPr/>
        </p:nvSpPr>
        <p:spPr bwMode="auto">
          <a:xfrm>
            <a:off x="5867400" y="1981200"/>
            <a:ext cx="3200400" cy="1752600"/>
          </a:xfrm>
          <a:prstGeom prst="cloudCallout">
            <a:avLst>
              <a:gd name="adj1" fmla="val -58968"/>
              <a:gd name="adj2" fmla="val 10005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b="1" dirty="0" smtClean="0">
                <a:solidFill>
                  <a:schemeClr val="bg1">
                    <a:lumMod val="95000"/>
                  </a:schemeClr>
                </a:solidFill>
              </a:rPr>
              <a:t>Loop with the test at the end !</a:t>
            </a:r>
          </a:p>
          <a:p>
            <a:pPr algn="ctr" eaLnBrk="1" hangingPunct="1">
              <a:defRPr/>
            </a:pPr>
            <a:r>
              <a:rPr lang="en-US" altLang="en-US" b="1" dirty="0" smtClean="0">
                <a:solidFill>
                  <a:schemeClr val="bg1">
                    <a:lumMod val="95000"/>
                  </a:schemeClr>
                </a:solidFill>
              </a:rPr>
              <a:t>Body is executed at least once !</a:t>
            </a:r>
          </a:p>
        </p:txBody>
      </p:sp>
      <p:sp>
        <p:nvSpPr>
          <p:cNvPr id="98310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9831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565DA9-B4B4-499C-99A9-3042E45420C8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9831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FA740F-B9AA-455B-BA5B-BC15898642AA}" type="datetime1">
              <a:rPr lang="en-US" altLang="en-US" smtClean="0"/>
              <a:t>3/15/2015</a:t>
            </a:fld>
            <a:endParaRPr lang="en-US" altLang="en-US" smtClean="0"/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2590835" y="3459246"/>
            <a:ext cx="457165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1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2743235" y="4813423"/>
            <a:ext cx="457165" cy="35442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2004699" y="3459246"/>
            <a:ext cx="457165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3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5632941" y="5887970"/>
            <a:ext cx="457165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4</a:t>
            </a: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3346940" y="589671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Next statement</a:t>
            </a:r>
            <a:endParaRPr lang="en-US" altLang="en-US" dirty="0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4454770" y="5234408"/>
            <a:ext cx="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6" grpId="0"/>
      <p:bldP spid="98320" grpId="0"/>
      <p:bldP spid="44046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3"/>
          <p:cNvSpPr>
            <a:spLocks noGrp="1" noChangeArrowheads="1"/>
          </p:cNvSpPr>
          <p:nvPr>
            <p:ph idx="1"/>
          </p:nvPr>
        </p:nvSpPr>
        <p:spPr bwMode="auto">
          <a:xfrm>
            <a:off x="5486400" y="1524000"/>
            <a:ext cx="3657600" cy="4830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b="1" dirty="0" smtClean="0"/>
              <a:t>#include &lt;</a:t>
            </a:r>
            <a:r>
              <a:rPr lang="en-US" altLang="en-US" sz="2000" b="1" dirty="0" err="1" smtClean="0"/>
              <a:t>iostream.h</a:t>
            </a:r>
            <a:r>
              <a:rPr lang="en-US" altLang="en-US" sz="2000" b="1" dirty="0" smtClean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b="1" dirty="0" smtClean="0"/>
              <a:t>void main()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b="1" dirty="0" smtClean="0"/>
              <a:t>{	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b="1" dirty="0" smtClean="0"/>
              <a:t>    </a:t>
            </a:r>
            <a:r>
              <a:rPr lang="en-US" altLang="en-US" sz="2000" b="1" dirty="0" err="1" smtClean="0"/>
              <a:t>int</a:t>
            </a:r>
            <a:r>
              <a:rPr lang="en-US" altLang="en-US" sz="2000" b="1" dirty="0" smtClean="0"/>
              <a:t> n;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b="1" dirty="0" smtClean="0"/>
              <a:t>    </a:t>
            </a:r>
            <a:r>
              <a:rPr lang="en-US" altLang="en-US" sz="2000" b="1" dirty="0" err="1" smtClean="0"/>
              <a:t>int</a:t>
            </a:r>
            <a:r>
              <a:rPr lang="en-US" altLang="en-US" sz="2000" b="1" dirty="0" smtClean="0"/>
              <a:t> sum;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b="1" dirty="0" smtClean="0"/>
              <a:t>    sum=0; </a:t>
            </a:r>
            <a:r>
              <a:rPr lang="en-US" altLang="en-US" sz="2000" dirty="0" smtClean="0"/>
              <a:t>//initialize sum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b="1" dirty="0" smtClean="0"/>
              <a:t>    n=1;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b="1" dirty="0" smtClean="0">
                <a:solidFill>
                  <a:schemeClr val="bg1"/>
                </a:solidFill>
              </a:rPr>
              <a:t>     </a:t>
            </a:r>
            <a:r>
              <a:rPr lang="en-US" altLang="en-US" sz="2400" b="1" dirty="0" smtClean="0">
                <a:solidFill>
                  <a:schemeClr val="bg1"/>
                </a:solidFill>
                <a:latin typeface="Tempus Sans ITC" panose="04020404030D07020202" pitchFamily="82" charset="0"/>
              </a:rPr>
              <a:t>do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400" b="1" dirty="0" smtClean="0">
                <a:solidFill>
                  <a:schemeClr val="bg1"/>
                </a:solidFill>
                <a:latin typeface="Tempus Sans ITC" panose="04020404030D07020202" pitchFamily="82" charset="0"/>
              </a:rPr>
              <a:t>       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400" b="1" dirty="0" smtClean="0">
                <a:solidFill>
                  <a:schemeClr val="bg1"/>
                </a:solidFill>
                <a:latin typeface="Tempus Sans ITC" panose="04020404030D07020202" pitchFamily="82" charset="0"/>
              </a:rPr>
              <a:t>         sum = sum + counter;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400" b="1" dirty="0" smtClean="0">
                <a:solidFill>
                  <a:schemeClr val="bg1"/>
                </a:solidFill>
                <a:latin typeface="Tempus Sans ITC" panose="04020404030D07020202" pitchFamily="82" charset="0"/>
              </a:rPr>
              <a:t>         counter = counter +1;}}while (counte100);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b="1" dirty="0" smtClean="0"/>
              <a:t>    </a:t>
            </a:r>
            <a:r>
              <a:rPr lang="en-US" altLang="en-US" sz="2000" b="1" dirty="0" err="1" smtClean="0"/>
              <a:t>cout</a:t>
            </a:r>
            <a:r>
              <a:rPr lang="en-US" altLang="en-US" sz="2000" b="1" dirty="0" smtClean="0"/>
              <a:t>&lt;&lt;sum;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000" b="1" dirty="0" smtClean="0"/>
              <a:t>}</a:t>
            </a: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086600" cy="11588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3200" dirty="0" smtClean="0"/>
              <a:t>Example: Finding sum of natural numbers </a:t>
            </a:r>
            <a:br>
              <a:rPr lang="en-US" altLang="en-US" sz="3200" dirty="0" smtClean="0"/>
            </a:br>
            <a:r>
              <a:rPr lang="en-US" altLang="en-US" sz="3200" dirty="0" smtClean="0"/>
              <a:t>up to 100 </a:t>
            </a:r>
            <a:r>
              <a:rPr lang="en-US" altLang="en-US" sz="3200" dirty="0"/>
              <a:t>(1 to 99)</a:t>
            </a:r>
            <a:endParaRPr lang="en-US" altLang="en-US" sz="3200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38800" y="3696313"/>
            <a:ext cx="335280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Clr>
                <a:schemeClr val="tx1"/>
              </a:buClr>
            </a:pPr>
            <a:r>
              <a:rPr lang="en-US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en-US" sz="2400" b="1" dirty="0" smtClean="0">
                <a:solidFill>
                  <a:srgbClr val="C00000"/>
                </a:solidFill>
                <a:latin typeface="Tempus Sans ITC" panose="04020404030D07020202" pitchFamily="82" charset="0"/>
              </a:rPr>
              <a:t>do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chemeClr val="tx1"/>
              </a:buClr>
            </a:pPr>
            <a:r>
              <a:rPr lang="en-US" altLang="en-US" sz="2400" b="1" dirty="0" smtClean="0">
                <a:solidFill>
                  <a:srgbClr val="C00000"/>
                </a:solidFill>
                <a:latin typeface="Tempus Sans ITC" panose="04020404030D07020202" pitchFamily="82" charset="0"/>
              </a:rPr>
              <a:t>    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chemeClr val="tx1"/>
              </a:buClr>
            </a:pPr>
            <a:r>
              <a:rPr lang="en-US" altLang="en-US" sz="2400" b="1" dirty="0" smtClean="0">
                <a:solidFill>
                  <a:srgbClr val="C00000"/>
                </a:solidFill>
                <a:latin typeface="Tempus Sans ITC" panose="04020404030D07020202" pitchFamily="82" charset="0"/>
              </a:rPr>
              <a:t>     </a:t>
            </a:r>
            <a:r>
              <a:rPr lang="en-US" altLang="en-US" sz="1400" b="1" dirty="0" smtClean="0">
                <a:solidFill>
                  <a:srgbClr val="C00000"/>
                </a:solidFill>
                <a:latin typeface="Tempus Sans ITC" panose="04020404030D07020202" pitchFamily="82" charset="0"/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sum = sum + n;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     n = n +1;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}   while (n &lt; 100);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10035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F6D647-E639-46F3-866A-66398120A9FE}" type="datetime1">
              <a:rPr lang="en-US" altLang="en-US" smtClean="0"/>
              <a:t>3/15/2015</a:t>
            </a:fld>
            <a:endParaRPr lang="en-US" altLang="en-US" smtClean="0"/>
          </a:p>
        </p:txBody>
      </p:sp>
      <p:sp>
        <p:nvSpPr>
          <p:cNvPr id="100358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10035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C3933A-7FD4-433B-B737-4EBFCCE7B61B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>
          <a:xfrm>
            <a:off x="1600200" y="1828800"/>
            <a:ext cx="3429000" cy="4648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iostream.h</a:t>
            </a:r>
            <a:r>
              <a:rPr lang="en-US" sz="2000" dirty="0" smtClean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void main( 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{	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n;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sum = 0; //initialize sum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    n=1;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    </a:t>
            </a: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while (n&lt;=100)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     sum=</a:t>
            </a:r>
            <a:r>
              <a:rPr lang="en-US" sz="2400" b="1" dirty="0" err="1" smtClean="0">
                <a:solidFill>
                  <a:schemeClr val="bg1"/>
                </a:solidFill>
                <a:latin typeface="Tempus Sans ITC" pitchFamily="82" charset="0"/>
              </a:rPr>
              <a:t>sum+n</a:t>
            </a:r>
            <a:endParaRPr lang="en-US" sz="2400" b="1" dirty="0" smtClean="0">
              <a:solidFill>
                <a:schemeClr val="bg1"/>
              </a:solidFill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     n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= n +1;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&lt;&lt;sum;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28800" y="3657600"/>
            <a:ext cx="28956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while </a:t>
            </a:r>
            <a:r>
              <a:rPr lang="en-US" altLang="en-US" sz="2400" b="1" dirty="0" smtClean="0">
                <a:solidFill>
                  <a:srgbClr val="C00000"/>
                </a:solidFill>
                <a:latin typeface="Tempus Sans ITC" panose="04020404030D07020202" pitchFamily="82" charset="0"/>
              </a:rPr>
              <a:t>(n &lt; 100)</a:t>
            </a:r>
            <a:endParaRPr lang="en-US" altLang="en-US" sz="2400" b="1" dirty="0">
              <a:solidFill>
                <a:srgbClr val="C00000"/>
              </a:solidFill>
              <a:latin typeface="Tempus Sans ITC" panose="04020404030D07020202" pitchFamily="82" charset="0"/>
            </a:endParaRPr>
          </a:p>
          <a:p>
            <a:pPr>
              <a:lnSpc>
                <a:spcPct val="80000"/>
              </a:lnSpc>
              <a:spcBef>
                <a:spcPts val="575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     sum= sum + </a:t>
            </a:r>
            <a:r>
              <a:rPr lang="en-US" altLang="en-US" sz="2400" b="1" dirty="0" smtClean="0">
                <a:solidFill>
                  <a:srgbClr val="C00000"/>
                </a:solidFill>
                <a:latin typeface="Tempus Sans ITC" panose="04020404030D07020202" pitchFamily="82" charset="0"/>
              </a:rPr>
              <a:t>n </a:t>
            </a: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     </a:t>
            </a:r>
            <a:r>
              <a:rPr lang="en-US" altLang="en-US" sz="2400" b="1" dirty="0" smtClean="0">
                <a:solidFill>
                  <a:srgbClr val="C00000"/>
                </a:solidFill>
                <a:latin typeface="Tempus Sans ITC" panose="04020404030D07020202" pitchFamily="82" charset="0"/>
              </a:rPr>
              <a:t>n </a:t>
            </a: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= </a:t>
            </a:r>
            <a:r>
              <a:rPr lang="en-US" altLang="en-US" sz="2400" b="1" dirty="0" smtClean="0">
                <a:solidFill>
                  <a:srgbClr val="C00000"/>
                </a:solidFill>
                <a:latin typeface="Tempus Sans ITC" panose="04020404030D07020202" pitchFamily="82" charset="0"/>
              </a:rPr>
              <a:t>n </a:t>
            </a: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+1;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mtClean="0"/>
              <a:t>  </a:t>
            </a: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– </a:t>
            </a:r>
            <a:r>
              <a:rPr lang="en-US" altLang="en-US" smtClean="0">
                <a:latin typeface="Courier New" panose="02070309020205020404" pitchFamily="49" charset="0"/>
              </a:rPr>
              <a:t>do while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733550" y="1447800"/>
            <a:ext cx="6250429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// Program to reverse the digits of a number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</a:rPr>
              <a:t>iostream.h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void main ()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number, rev=0, </a:t>
            </a:r>
            <a:r>
              <a:rPr lang="en-US" altLang="en-US" dirty="0" err="1">
                <a:latin typeface="Courier New" panose="02070309020205020404" pitchFamily="49" charset="0"/>
              </a:rPr>
              <a:t>right_digit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&lt;&lt;"Enter your number.\n";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</a:rPr>
              <a:t>&gt;&gt;number;</a:t>
            </a:r>
          </a:p>
          <a:p>
            <a:pPr lvl="1" eaLnBrk="1" hangingPunct="1"/>
            <a:r>
              <a:rPr lang="en-US" altLang="en-US" sz="2400" b="1" dirty="0">
                <a:latin typeface="Courier New" panose="02070309020205020404" pitchFamily="49" charset="0"/>
              </a:rPr>
              <a:t>do {</a:t>
            </a:r>
          </a:p>
          <a:p>
            <a:pPr lvl="2" eaLnBrk="1" hangingPunct="1"/>
            <a:r>
              <a:rPr lang="en-US" altLang="en-US" sz="24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2400" b="1" dirty="0">
                <a:latin typeface="Courier New" panose="02070309020205020404" pitchFamily="49" charset="0"/>
              </a:rPr>
              <a:t> = number % 10;</a:t>
            </a:r>
          </a:p>
          <a:p>
            <a:pPr lvl="2" eaLnBrk="1" hangingPunct="1"/>
            <a:r>
              <a:rPr lang="en-US" altLang="en-US" sz="2400" b="1" dirty="0">
                <a:latin typeface="Courier New" panose="02070309020205020404" pitchFamily="49" charset="0"/>
              </a:rPr>
              <a:t>rev=rev*10 +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lvl="2" eaLnBrk="1" hangingPunct="1"/>
            <a:r>
              <a:rPr lang="en-US" altLang="en-US" sz="2400" b="1" dirty="0">
                <a:latin typeface="Courier New" panose="02070309020205020404" pitchFamily="49" charset="0"/>
              </a:rPr>
              <a:t>number = number / 10;</a:t>
            </a:r>
          </a:p>
          <a:p>
            <a:pPr lvl="1" eaLnBrk="1" hangingPunct="1"/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altLang="en-US" sz="2400" b="1" dirty="0">
                <a:latin typeface="Courier New" panose="02070309020205020404" pitchFamily="49" charset="0"/>
              </a:rPr>
              <a:t>while ( number != 0 );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&lt;&lt;“The reversed number is “&lt;&lt; rev;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9333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99334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4889EF-3253-403E-8720-B73A8D7B5DC2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9933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EF66FE-5ADA-4231-96CC-F04AF824F94D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statement</a:t>
            </a: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1462088" y="1295400"/>
            <a:ext cx="7453312" cy="7699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200" dirty="0"/>
              <a:t>( </a:t>
            </a:r>
            <a:r>
              <a:rPr lang="en-US" altLang="en-US" sz="2200" dirty="0" err="1">
                <a:latin typeface="Aharoni" panose="02010803020104030203" pitchFamily="2" charset="-79"/>
                <a:cs typeface="Aharoni" panose="02010803020104030203" pitchFamily="2" charset="-79"/>
              </a:rPr>
              <a:t>init_expression</a:t>
            </a:r>
            <a:r>
              <a:rPr lang="en-US" altLang="en-US" sz="2200" b="1" dirty="0">
                <a:solidFill>
                  <a:srgbClr val="C00000"/>
                </a:solidFill>
                <a:latin typeface="Arial Black" panose="020B0A04020102020204" pitchFamily="34" charset="0"/>
              </a:rPr>
              <a:t>;</a:t>
            </a:r>
            <a:r>
              <a:rPr lang="en-US" altLang="en-US" sz="2200" dirty="0"/>
              <a:t> </a:t>
            </a:r>
            <a:r>
              <a:rPr lang="en-US" altLang="en-US" sz="2200" dirty="0" err="1">
                <a:latin typeface="Aharoni" panose="02010803020104030203" pitchFamily="2" charset="-79"/>
                <a:cs typeface="Aharoni" panose="02010803020104030203" pitchFamily="2" charset="-79"/>
              </a:rPr>
              <a:t>loop_condition</a:t>
            </a:r>
            <a:r>
              <a:rPr lang="en-US" altLang="en-US" sz="2200" b="1" dirty="0">
                <a:solidFill>
                  <a:srgbClr val="C00000"/>
                </a:solidFill>
                <a:latin typeface="Arial Black" panose="020B0A04020102020204" pitchFamily="34" charset="0"/>
              </a:rPr>
              <a:t>;</a:t>
            </a:r>
            <a:r>
              <a:rPr lang="en-US" altLang="en-US" sz="2200" dirty="0"/>
              <a:t> </a:t>
            </a:r>
            <a:r>
              <a:rPr lang="en-US" altLang="en-US" sz="2200" dirty="0" err="1">
                <a:latin typeface="Aharoni" panose="02010803020104030203" pitchFamily="2" charset="-79"/>
                <a:cs typeface="Aharoni" panose="02010803020104030203" pitchFamily="2" charset="-79"/>
              </a:rPr>
              <a:t>loop_expression</a:t>
            </a:r>
            <a:r>
              <a:rPr lang="en-US" altLang="en-US" sz="2200" dirty="0"/>
              <a:t> )</a:t>
            </a:r>
          </a:p>
          <a:p>
            <a:pPr eaLnBrk="1" hangingPunct="1"/>
            <a:r>
              <a:rPr lang="en-US" altLang="en-US" sz="2200" i="1" dirty="0"/>
              <a:t>	program </a:t>
            </a:r>
            <a:r>
              <a:rPr lang="en-US" altLang="en-US" sz="2200" i="1" dirty="0" smtClean="0"/>
              <a:t>statement(s)</a:t>
            </a:r>
            <a:r>
              <a:rPr lang="en-US" altLang="en-US" sz="2200" i="1" dirty="0"/>
              <a:t>	</a:t>
            </a:r>
          </a:p>
        </p:txBody>
      </p:sp>
      <p:grpSp>
        <p:nvGrpSpPr>
          <p:cNvPr id="76804" name="Group 2"/>
          <p:cNvGrpSpPr>
            <a:grpSpLocks/>
          </p:cNvGrpSpPr>
          <p:nvPr/>
        </p:nvGrpSpPr>
        <p:grpSpPr bwMode="auto">
          <a:xfrm>
            <a:off x="1905000" y="2173288"/>
            <a:ext cx="6283325" cy="4267200"/>
            <a:chOff x="1905000" y="2438400"/>
            <a:chExt cx="6283808" cy="4267200"/>
          </a:xfrm>
        </p:grpSpPr>
        <p:sp>
          <p:nvSpPr>
            <p:cNvPr id="76808" name="AutoShape 5"/>
            <p:cNvSpPr>
              <a:spLocks noChangeArrowheads="1"/>
            </p:cNvSpPr>
            <p:nvPr/>
          </p:nvSpPr>
          <p:spPr bwMode="auto">
            <a:xfrm>
              <a:off x="3276600" y="2667000"/>
              <a:ext cx="2209800" cy="4572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init_expression</a:t>
              </a:r>
            </a:p>
          </p:txBody>
        </p:sp>
        <p:sp>
          <p:nvSpPr>
            <p:cNvPr id="76809" name="AutoShape 6"/>
            <p:cNvSpPr>
              <a:spLocks noChangeArrowheads="1"/>
            </p:cNvSpPr>
            <p:nvPr/>
          </p:nvSpPr>
          <p:spPr bwMode="auto">
            <a:xfrm>
              <a:off x="3352799" y="4800600"/>
              <a:ext cx="2355850" cy="4572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Program </a:t>
              </a:r>
              <a:r>
                <a:rPr lang="en-US" altLang="en-US" dirty="0" smtClean="0"/>
                <a:t>statement(s)</a:t>
              </a:r>
              <a:endParaRPr lang="en-US" altLang="en-US" dirty="0"/>
            </a:p>
          </p:txBody>
        </p:sp>
        <p:sp>
          <p:nvSpPr>
            <p:cNvPr id="76810" name="AutoShape 7"/>
            <p:cNvSpPr>
              <a:spLocks noChangeArrowheads="1"/>
            </p:cNvSpPr>
            <p:nvPr/>
          </p:nvSpPr>
          <p:spPr bwMode="auto">
            <a:xfrm>
              <a:off x="3276600" y="3352800"/>
              <a:ext cx="2362200" cy="106680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loop_condition</a:t>
              </a:r>
            </a:p>
          </p:txBody>
        </p:sp>
        <p:sp>
          <p:nvSpPr>
            <p:cNvPr id="76811" name="AutoShape 8"/>
            <p:cNvSpPr>
              <a:spLocks noChangeArrowheads="1"/>
            </p:cNvSpPr>
            <p:nvPr/>
          </p:nvSpPr>
          <p:spPr bwMode="auto">
            <a:xfrm>
              <a:off x="3352800" y="5486400"/>
              <a:ext cx="2209800" cy="45720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Loop expression</a:t>
              </a:r>
            </a:p>
          </p:txBody>
        </p:sp>
        <p:sp>
          <p:nvSpPr>
            <p:cNvPr id="76812" name="Line 9"/>
            <p:cNvSpPr>
              <a:spLocks noChangeShapeType="1"/>
            </p:cNvSpPr>
            <p:nvPr/>
          </p:nvSpPr>
          <p:spPr bwMode="auto">
            <a:xfrm>
              <a:off x="4419600" y="3124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3" name="Line 10"/>
            <p:cNvSpPr>
              <a:spLocks noChangeShapeType="1"/>
            </p:cNvSpPr>
            <p:nvPr/>
          </p:nvSpPr>
          <p:spPr bwMode="auto">
            <a:xfrm>
              <a:off x="4419600" y="4419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4" name="Text Box 11"/>
            <p:cNvSpPr txBox="1">
              <a:spLocks noChangeArrowheads="1"/>
            </p:cNvSpPr>
            <p:nvPr/>
          </p:nvSpPr>
          <p:spPr bwMode="auto">
            <a:xfrm>
              <a:off x="3794125" y="4303713"/>
              <a:ext cx="539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yes</a:t>
              </a:r>
            </a:p>
          </p:txBody>
        </p:sp>
        <p:sp>
          <p:nvSpPr>
            <p:cNvPr id="76815" name="Line 12"/>
            <p:cNvSpPr>
              <a:spLocks noChangeShapeType="1"/>
            </p:cNvSpPr>
            <p:nvPr/>
          </p:nvSpPr>
          <p:spPr bwMode="auto">
            <a:xfrm>
              <a:off x="4419600" y="5257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6" name="Line 13"/>
            <p:cNvSpPr>
              <a:spLocks noChangeShapeType="1"/>
            </p:cNvSpPr>
            <p:nvPr/>
          </p:nvSpPr>
          <p:spPr bwMode="auto">
            <a:xfrm>
              <a:off x="4419600" y="5943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7" name="Line 14"/>
            <p:cNvSpPr>
              <a:spLocks noChangeShapeType="1"/>
            </p:cNvSpPr>
            <p:nvPr/>
          </p:nvSpPr>
          <p:spPr bwMode="auto">
            <a:xfrm flipH="1">
              <a:off x="1905000" y="6172200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8" name="Line 15"/>
            <p:cNvSpPr>
              <a:spLocks noChangeShapeType="1"/>
            </p:cNvSpPr>
            <p:nvPr/>
          </p:nvSpPr>
          <p:spPr bwMode="auto">
            <a:xfrm flipV="1">
              <a:off x="1905000" y="32004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9" name="Line 16"/>
            <p:cNvSpPr>
              <a:spLocks noChangeShapeType="1"/>
            </p:cNvSpPr>
            <p:nvPr/>
          </p:nvSpPr>
          <p:spPr bwMode="auto">
            <a:xfrm flipV="1">
              <a:off x="1905000" y="32004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0" name="Line 17"/>
            <p:cNvSpPr>
              <a:spLocks noChangeShapeType="1"/>
            </p:cNvSpPr>
            <p:nvPr/>
          </p:nvSpPr>
          <p:spPr bwMode="auto">
            <a:xfrm>
              <a:off x="5638800" y="3886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1" name="Line 18"/>
            <p:cNvSpPr>
              <a:spLocks noChangeShapeType="1"/>
            </p:cNvSpPr>
            <p:nvPr/>
          </p:nvSpPr>
          <p:spPr bwMode="auto">
            <a:xfrm>
              <a:off x="7010400" y="38862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2" name="Line 19"/>
            <p:cNvSpPr>
              <a:spLocks noChangeShapeType="1"/>
            </p:cNvSpPr>
            <p:nvPr/>
          </p:nvSpPr>
          <p:spPr bwMode="auto">
            <a:xfrm>
              <a:off x="4419600" y="2438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3" name="Text Box 20"/>
            <p:cNvSpPr txBox="1">
              <a:spLocks noChangeArrowheads="1"/>
            </p:cNvSpPr>
            <p:nvPr/>
          </p:nvSpPr>
          <p:spPr bwMode="auto">
            <a:xfrm>
              <a:off x="5708650" y="35052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no</a:t>
              </a:r>
            </a:p>
          </p:txBody>
        </p:sp>
        <p:sp>
          <p:nvSpPr>
            <p:cNvPr id="76824" name="Oval 21"/>
            <p:cNvSpPr>
              <a:spLocks noChangeArrowheads="1"/>
            </p:cNvSpPr>
            <p:nvPr/>
          </p:nvSpPr>
          <p:spPr bwMode="auto">
            <a:xfrm>
              <a:off x="2667000" y="2743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</a:t>
              </a:r>
            </a:p>
          </p:txBody>
        </p:sp>
        <p:sp>
          <p:nvSpPr>
            <p:cNvPr id="76825" name="Oval 22"/>
            <p:cNvSpPr>
              <a:spLocks noChangeArrowheads="1"/>
            </p:cNvSpPr>
            <p:nvPr/>
          </p:nvSpPr>
          <p:spPr bwMode="auto">
            <a:xfrm>
              <a:off x="2667000" y="36576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76826" name="Oval 23"/>
            <p:cNvSpPr>
              <a:spLocks noChangeArrowheads="1"/>
            </p:cNvSpPr>
            <p:nvPr/>
          </p:nvSpPr>
          <p:spPr bwMode="auto">
            <a:xfrm>
              <a:off x="2743200" y="48006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3</a:t>
              </a:r>
            </a:p>
          </p:txBody>
        </p:sp>
        <p:sp>
          <p:nvSpPr>
            <p:cNvPr id="76827" name="Oval 24"/>
            <p:cNvSpPr>
              <a:spLocks noChangeArrowheads="1"/>
            </p:cNvSpPr>
            <p:nvPr/>
          </p:nvSpPr>
          <p:spPr bwMode="auto">
            <a:xfrm>
              <a:off x="2743200" y="55626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76828" name="Oval 25"/>
            <p:cNvSpPr>
              <a:spLocks noChangeArrowheads="1"/>
            </p:cNvSpPr>
            <p:nvPr/>
          </p:nvSpPr>
          <p:spPr bwMode="auto">
            <a:xfrm>
              <a:off x="2057400" y="36576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32777" y="6172200"/>
              <a:ext cx="2356031" cy="5334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en-US" sz="2000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Next Statement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805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7680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96E4E6-689C-497A-A513-676A266F9C89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sp>
        <p:nvSpPr>
          <p:cNvPr id="7680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E1CAC0-5978-4AD0-B113-0928063C18A2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4114800"/>
            <a:ext cx="8610600" cy="266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for ( n = 1; n &lt;= 200; n = n + 1 )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triangularNumber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=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triangularNumber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+ n;</a:t>
            </a:r>
          </a:p>
          <a:p>
            <a:pPr lvl="1" eaLnBrk="1" hangingPunct="1">
              <a:buFontTx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399" y="0"/>
            <a:ext cx="7694613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for</a:t>
            </a:r>
            <a:r>
              <a:rPr lang="en-US" altLang="en-US" dirty="0" smtClean="0"/>
              <a:t> statement -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flow of control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828" name="Oval 21"/>
          <p:cNvSpPr>
            <a:spLocks noChangeArrowheads="1"/>
          </p:cNvSpPr>
          <p:nvPr/>
        </p:nvSpPr>
        <p:spPr bwMode="auto">
          <a:xfrm>
            <a:off x="2667000" y="4267200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1</a:t>
            </a:r>
          </a:p>
        </p:txBody>
      </p:sp>
      <p:sp>
        <p:nvSpPr>
          <p:cNvPr id="77829" name="Oval 22"/>
          <p:cNvSpPr>
            <a:spLocks noChangeArrowheads="1"/>
          </p:cNvSpPr>
          <p:nvPr/>
        </p:nvSpPr>
        <p:spPr bwMode="auto">
          <a:xfrm>
            <a:off x="4495800" y="4191000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2</a:t>
            </a:r>
          </a:p>
        </p:txBody>
      </p:sp>
      <p:sp>
        <p:nvSpPr>
          <p:cNvPr id="77830" name="Oval 23"/>
          <p:cNvSpPr>
            <a:spLocks noChangeArrowheads="1"/>
          </p:cNvSpPr>
          <p:nvPr/>
        </p:nvSpPr>
        <p:spPr bwMode="auto">
          <a:xfrm>
            <a:off x="1162050" y="5227846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3</a:t>
            </a:r>
          </a:p>
        </p:txBody>
      </p:sp>
      <p:sp>
        <p:nvSpPr>
          <p:cNvPr id="77831" name="Oval 24"/>
          <p:cNvSpPr>
            <a:spLocks noChangeArrowheads="1"/>
          </p:cNvSpPr>
          <p:nvPr/>
        </p:nvSpPr>
        <p:spPr bwMode="auto">
          <a:xfrm>
            <a:off x="7169495" y="4191000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4</a:t>
            </a:r>
          </a:p>
        </p:txBody>
      </p:sp>
      <p:sp>
        <p:nvSpPr>
          <p:cNvPr id="77832" name="Oval 25"/>
          <p:cNvSpPr>
            <a:spLocks noChangeArrowheads="1"/>
          </p:cNvSpPr>
          <p:nvPr/>
        </p:nvSpPr>
        <p:spPr bwMode="auto">
          <a:xfrm>
            <a:off x="5029200" y="4191000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5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276600" y="4343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695450" y="4548688"/>
            <a:ext cx="3323423" cy="679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694656" y="4470901"/>
            <a:ext cx="5474839" cy="959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638800" y="4267200"/>
            <a:ext cx="15224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5065713" y="3695700"/>
            <a:ext cx="6873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410200" y="3352800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994775" y="3354388"/>
            <a:ext cx="3520" cy="272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40" name="Text Box 10"/>
          <p:cNvSpPr txBox="1">
            <a:spLocks noChangeArrowheads="1"/>
          </p:cNvSpPr>
          <p:nvPr/>
        </p:nvSpPr>
        <p:spPr bwMode="auto">
          <a:xfrm>
            <a:off x="4002613" y="4383156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B0F0"/>
                </a:solidFill>
              </a:rPr>
              <a:t>yes</a:t>
            </a:r>
          </a:p>
        </p:txBody>
      </p:sp>
      <p:sp>
        <p:nvSpPr>
          <p:cNvPr id="77841" name="Text Box 10"/>
          <p:cNvSpPr txBox="1">
            <a:spLocks noChangeArrowheads="1"/>
          </p:cNvSpPr>
          <p:nvPr/>
        </p:nvSpPr>
        <p:spPr bwMode="auto">
          <a:xfrm>
            <a:off x="4800600" y="3897868"/>
            <a:ext cx="492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B0F0"/>
                </a:solidFill>
              </a:rPr>
              <a:t>N</a:t>
            </a:r>
            <a:r>
              <a:rPr lang="en-US" altLang="en-US" b="1" dirty="0" smtClean="0">
                <a:solidFill>
                  <a:srgbClr val="00B0F0"/>
                </a:solidFill>
              </a:rPr>
              <a:t>o</a:t>
            </a:r>
            <a:endParaRPr lang="en-US" altLang="en-US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7488" y="5770563"/>
            <a:ext cx="3424237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Next Statement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533900" y="6057778"/>
            <a:ext cx="44561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44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7784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D5EEA1-C7DF-44A9-876D-2FE8BC8A8933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7784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A3402C-2096-4F8B-BD8E-3807DBE3BE6D}" type="datetime1">
              <a:rPr lang="en-US" altLang="en-US" smtClean="0"/>
              <a:t>3/15/2015</a:t>
            </a:fld>
            <a:endParaRPr lang="en-US" altLang="en-US" smtClean="0"/>
          </a:p>
        </p:txBody>
      </p:sp>
      <p:sp>
        <p:nvSpPr>
          <p:cNvPr id="12" name="Freeform 11"/>
          <p:cNvSpPr/>
          <p:nvPr/>
        </p:nvSpPr>
        <p:spPr>
          <a:xfrm>
            <a:off x="2537791" y="5084895"/>
            <a:ext cx="967409" cy="41009"/>
          </a:xfrm>
          <a:custGeom>
            <a:avLst/>
            <a:gdLst>
              <a:gd name="connsiteX0" fmla="*/ 0 w 967409"/>
              <a:gd name="connsiteY0" fmla="*/ 41009 h 41009"/>
              <a:gd name="connsiteX1" fmla="*/ 410817 w 967409"/>
              <a:gd name="connsiteY1" fmla="*/ 27757 h 41009"/>
              <a:gd name="connsiteX2" fmla="*/ 490330 w 967409"/>
              <a:gd name="connsiteY2" fmla="*/ 14505 h 41009"/>
              <a:gd name="connsiteX3" fmla="*/ 662609 w 967409"/>
              <a:gd name="connsiteY3" fmla="*/ 1253 h 41009"/>
              <a:gd name="connsiteX4" fmla="*/ 967409 w 967409"/>
              <a:gd name="connsiteY4" fmla="*/ 1253 h 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409" h="41009">
                <a:moveTo>
                  <a:pt x="0" y="41009"/>
                </a:moveTo>
                <a:cubicBezTo>
                  <a:pt x="136939" y="36592"/>
                  <a:pt x="274006" y="35152"/>
                  <a:pt x="410817" y="27757"/>
                </a:cubicBezTo>
                <a:cubicBezTo>
                  <a:pt x="437648" y="26307"/>
                  <a:pt x="463608" y="17318"/>
                  <a:pt x="490330" y="14505"/>
                </a:cubicBezTo>
                <a:cubicBezTo>
                  <a:pt x="547610" y="8476"/>
                  <a:pt x="605035" y="2852"/>
                  <a:pt x="662609" y="1253"/>
                </a:cubicBezTo>
                <a:cubicBezTo>
                  <a:pt x="764170" y="-1568"/>
                  <a:pt x="865809" y="1253"/>
                  <a:pt x="967409" y="1253"/>
                </a:cubicBezTo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087501" y="5077016"/>
            <a:ext cx="1627499" cy="45719"/>
          </a:xfrm>
          <a:custGeom>
            <a:avLst/>
            <a:gdLst>
              <a:gd name="connsiteX0" fmla="*/ 0 w 967409"/>
              <a:gd name="connsiteY0" fmla="*/ 41009 h 41009"/>
              <a:gd name="connsiteX1" fmla="*/ 410817 w 967409"/>
              <a:gd name="connsiteY1" fmla="*/ 27757 h 41009"/>
              <a:gd name="connsiteX2" fmla="*/ 490330 w 967409"/>
              <a:gd name="connsiteY2" fmla="*/ 14505 h 41009"/>
              <a:gd name="connsiteX3" fmla="*/ 662609 w 967409"/>
              <a:gd name="connsiteY3" fmla="*/ 1253 h 41009"/>
              <a:gd name="connsiteX4" fmla="*/ 967409 w 967409"/>
              <a:gd name="connsiteY4" fmla="*/ 1253 h 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409" h="41009">
                <a:moveTo>
                  <a:pt x="0" y="41009"/>
                </a:moveTo>
                <a:cubicBezTo>
                  <a:pt x="136939" y="36592"/>
                  <a:pt x="274006" y="35152"/>
                  <a:pt x="410817" y="27757"/>
                </a:cubicBezTo>
                <a:cubicBezTo>
                  <a:pt x="437648" y="26307"/>
                  <a:pt x="463608" y="17318"/>
                  <a:pt x="490330" y="14505"/>
                </a:cubicBezTo>
                <a:cubicBezTo>
                  <a:pt x="547610" y="8476"/>
                  <a:pt x="605035" y="2852"/>
                  <a:pt x="662609" y="1253"/>
                </a:cubicBezTo>
                <a:cubicBezTo>
                  <a:pt x="764170" y="-1568"/>
                  <a:pt x="865809" y="1253"/>
                  <a:pt x="967409" y="1253"/>
                </a:cubicBezTo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6202086" y="5058537"/>
            <a:ext cx="1873526" cy="45719"/>
          </a:xfrm>
          <a:custGeom>
            <a:avLst/>
            <a:gdLst>
              <a:gd name="connsiteX0" fmla="*/ 0 w 967409"/>
              <a:gd name="connsiteY0" fmla="*/ 41009 h 41009"/>
              <a:gd name="connsiteX1" fmla="*/ 410817 w 967409"/>
              <a:gd name="connsiteY1" fmla="*/ 27757 h 41009"/>
              <a:gd name="connsiteX2" fmla="*/ 490330 w 967409"/>
              <a:gd name="connsiteY2" fmla="*/ 14505 h 41009"/>
              <a:gd name="connsiteX3" fmla="*/ 662609 w 967409"/>
              <a:gd name="connsiteY3" fmla="*/ 1253 h 41009"/>
              <a:gd name="connsiteX4" fmla="*/ 967409 w 967409"/>
              <a:gd name="connsiteY4" fmla="*/ 1253 h 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409" h="41009">
                <a:moveTo>
                  <a:pt x="0" y="41009"/>
                </a:moveTo>
                <a:cubicBezTo>
                  <a:pt x="136939" y="36592"/>
                  <a:pt x="274006" y="35152"/>
                  <a:pt x="410817" y="27757"/>
                </a:cubicBezTo>
                <a:cubicBezTo>
                  <a:pt x="437648" y="26307"/>
                  <a:pt x="463608" y="17318"/>
                  <a:pt x="490330" y="14505"/>
                </a:cubicBezTo>
                <a:cubicBezTo>
                  <a:pt x="547610" y="8476"/>
                  <a:pt x="605035" y="2852"/>
                  <a:pt x="662609" y="1253"/>
                </a:cubicBezTo>
                <a:cubicBezTo>
                  <a:pt x="764170" y="-1568"/>
                  <a:pt x="865809" y="1253"/>
                  <a:pt x="967409" y="1253"/>
                </a:cubicBezTo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784074" y="5648117"/>
            <a:ext cx="7055126" cy="61828"/>
          </a:xfrm>
          <a:custGeom>
            <a:avLst/>
            <a:gdLst>
              <a:gd name="connsiteX0" fmla="*/ 0 w 967409"/>
              <a:gd name="connsiteY0" fmla="*/ 41009 h 41009"/>
              <a:gd name="connsiteX1" fmla="*/ 410817 w 967409"/>
              <a:gd name="connsiteY1" fmla="*/ 27757 h 41009"/>
              <a:gd name="connsiteX2" fmla="*/ 490330 w 967409"/>
              <a:gd name="connsiteY2" fmla="*/ 14505 h 41009"/>
              <a:gd name="connsiteX3" fmla="*/ 662609 w 967409"/>
              <a:gd name="connsiteY3" fmla="*/ 1253 h 41009"/>
              <a:gd name="connsiteX4" fmla="*/ 967409 w 967409"/>
              <a:gd name="connsiteY4" fmla="*/ 1253 h 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409" h="41009">
                <a:moveTo>
                  <a:pt x="0" y="41009"/>
                </a:moveTo>
                <a:cubicBezTo>
                  <a:pt x="136939" y="36592"/>
                  <a:pt x="274006" y="35152"/>
                  <a:pt x="410817" y="27757"/>
                </a:cubicBezTo>
                <a:cubicBezTo>
                  <a:pt x="437648" y="26307"/>
                  <a:pt x="463608" y="17318"/>
                  <a:pt x="490330" y="14505"/>
                </a:cubicBezTo>
                <a:cubicBezTo>
                  <a:pt x="547610" y="8476"/>
                  <a:pt x="605035" y="2852"/>
                  <a:pt x="662609" y="1253"/>
                </a:cubicBezTo>
                <a:cubicBezTo>
                  <a:pt x="764170" y="-1568"/>
                  <a:pt x="865809" y="1253"/>
                  <a:pt x="967409" y="1253"/>
                </a:cubicBezTo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90600"/>
            <a:ext cx="3859509" cy="262878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nimBg="1"/>
      <p:bldP spid="77829" grpId="0" animBg="1"/>
      <p:bldP spid="77830" grpId="0" animBg="1"/>
      <p:bldP spid="77831" grpId="0" animBg="1"/>
      <p:bldP spid="77832" grpId="0" animBg="1"/>
      <p:bldP spid="77840" grpId="0"/>
      <p:bldP spid="77841" grpId="0"/>
      <p:bldP spid="5" grpId="0"/>
      <p:bldP spid="12" grpId="0" animBg="1"/>
      <p:bldP spid="34" grpId="0" animBg="1"/>
      <p:bldP spid="36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4"/>
          <p:cNvSpPr>
            <a:spLocks noGrp="1"/>
          </p:cNvSpPr>
          <p:nvPr>
            <p:ph idx="1"/>
          </p:nvPr>
        </p:nvSpPr>
        <p:spPr bwMode="auto">
          <a:xfrm>
            <a:off x="1676400" y="990600"/>
            <a:ext cx="7010400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Clr>
                <a:srgbClr val="993300"/>
              </a:buClr>
            </a:pPr>
            <a:r>
              <a:rPr lang="en-US" altLang="en-US" sz="28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 of session one will be able to understand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Relational Operators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Increment &amp; decrement Operator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Nested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Loops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Loop Variants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Character </a:t>
            </a:r>
            <a:r>
              <a:rPr lang="en-US" alt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Input/Output</a:t>
            </a: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endParaRPr lang="en-US" alt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443" name="Title 3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Session outcome</a:t>
            </a:r>
          </a:p>
        </p:txBody>
      </p:sp>
      <p:sp>
        <p:nvSpPr>
          <p:cNvPr id="61444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2AF09E-9360-4991-BE75-DC54FF172D8E}" type="slidenum">
              <a:rPr lang="en-US" altLang="en-US" smtClean="0">
                <a:solidFill>
                  <a:srgbClr val="002060"/>
                </a:solidFill>
              </a:rPr>
              <a:pPr/>
              <a:t>3</a:t>
            </a:fld>
            <a:endParaRPr lang="en-US" altLang="en-US" smtClean="0">
              <a:solidFill>
                <a:srgbClr val="002060"/>
              </a:solidFill>
            </a:endParaRPr>
          </a:p>
        </p:txBody>
      </p:sp>
      <p:sp>
        <p:nvSpPr>
          <p:cNvPr id="61445" name="Footer Placeholder 7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2060"/>
                </a:solidFill>
              </a:rPr>
              <a:t>CSE 1002                           Department of CSE</a:t>
            </a: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6144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223316-2475-4376-AAFA-88A9B002E3D6}" type="datetime1">
              <a:rPr lang="en-US" altLang="en-US" smtClean="0">
                <a:solidFill>
                  <a:srgbClr val="002060"/>
                </a:solidFill>
              </a:rPr>
              <a:t>3/15/2015</a:t>
            </a:fld>
            <a:endParaRPr lang="en-US" altLang="en-US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95400" y="1066800"/>
            <a:ext cx="7467600" cy="5059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smtClean="0"/>
              <a:t>The execution of a for statement proceeds as follows: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000" dirty="0" smtClean="0"/>
              <a:t>1. The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 expression </a:t>
            </a:r>
            <a:r>
              <a:rPr lang="en-US" altLang="en-US" sz="2000" dirty="0" smtClean="0"/>
              <a:t>is evaluated first. This expression usually sets a variable that will be used inside the loop, generally referred to as an </a:t>
            </a:r>
            <a:r>
              <a:rPr lang="en-US" altLang="en-US" sz="2000" b="1" i="1" dirty="0" smtClean="0"/>
              <a:t>index </a:t>
            </a:r>
            <a:r>
              <a:rPr lang="en-US" altLang="en-US" sz="2000" b="1" dirty="0" smtClean="0"/>
              <a:t>variable</a:t>
            </a:r>
            <a:r>
              <a:rPr lang="en-US" altLang="en-US" sz="2000" dirty="0" smtClean="0"/>
              <a:t>, to some initial value.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000" dirty="0" smtClean="0"/>
              <a:t>2. The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looping condition </a:t>
            </a:r>
            <a:r>
              <a:rPr lang="en-US" altLang="en-US" sz="2000" dirty="0" smtClean="0"/>
              <a:t>is evaluated. If the condition is not satisfied (the expression is false – has value 0), the loop is immediately terminated. Execution continues with the program statement that immediately follows the loop.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000" dirty="0" smtClean="0"/>
              <a:t>3. The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statement </a:t>
            </a:r>
            <a:r>
              <a:rPr lang="en-US" altLang="en-US" sz="2000" dirty="0" smtClean="0"/>
              <a:t>that constitutes the body of the loop is executed.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000" dirty="0" smtClean="0"/>
              <a:t>4. The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looping expression </a:t>
            </a:r>
            <a:r>
              <a:rPr lang="en-US" altLang="en-US" sz="2000" dirty="0" smtClean="0"/>
              <a:t>is evaluated. This expression is generally used to change  the value of the </a:t>
            </a:r>
            <a:r>
              <a:rPr lang="en-US" altLang="en-US" sz="2000" b="1" dirty="0" smtClean="0"/>
              <a:t>index variable.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000" dirty="0" smtClean="0"/>
              <a:t>5. Return to step 2.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How </a:t>
            </a:r>
            <a:r>
              <a:rPr lang="en-US" altLang="en-US" smtClean="0"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works</a:t>
            </a:r>
          </a:p>
        </p:txBody>
      </p:sp>
      <p:sp>
        <p:nvSpPr>
          <p:cNvPr id="80900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80901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8D109E-6661-49DA-AFEB-C13C283EF8D8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8090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FE4380-8AF5-4B13-9989-0CAE87F3B370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Grp="1" noChangeArrowheads="1"/>
          </p:cNvSpPr>
          <p:nvPr>
            <p:ph idx="1"/>
          </p:nvPr>
        </p:nvSpPr>
        <p:spPr>
          <a:xfrm>
            <a:off x="5105400" y="1524000"/>
            <a:ext cx="3657600" cy="4449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/>
              <a:t>#include &lt;</a:t>
            </a:r>
            <a:r>
              <a:rPr lang="en-US" sz="2000" dirty="0" err="1"/>
              <a:t>iostream.h</a:t>
            </a:r>
            <a:r>
              <a:rPr lang="en-US" sz="2000" dirty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/>
              <a:t>void main()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/>
              <a:t>{	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smtClean="0"/>
              <a:t>n;</a:t>
            </a:r>
            <a:endParaRPr lang="en-US" sz="2000" dirty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sum;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/>
              <a:t>    sum=0; //initialize </a:t>
            </a:r>
            <a:r>
              <a:rPr lang="en-US" sz="2000" dirty="0" smtClean="0"/>
              <a:t>sum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endParaRPr lang="en-US" sz="4800" b="1" dirty="0" smtClean="0">
              <a:solidFill>
                <a:schemeClr val="bg1"/>
              </a:solidFill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Tempus Sans ITC" pitchFamily="82" charset="0"/>
              </a:rPr>
              <a:t>for(n </a:t>
            </a: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= 1; n &lt; 100; n=n + 1)</a:t>
            </a:r>
            <a:endParaRPr lang="en-US" sz="2400" b="1" dirty="0">
              <a:solidFill>
                <a:schemeClr val="bg1"/>
              </a:solidFill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>
                <a:solidFill>
                  <a:schemeClr val="bg1"/>
                </a:solidFill>
                <a:latin typeface="Tempus Sans ITC" pitchFamily="82" charset="0"/>
              </a:rPr>
              <a:t>   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cout</a:t>
            </a:r>
            <a:r>
              <a:rPr lang="en-US" sz="2000" dirty="0"/>
              <a:t>&lt;&lt;sum;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/>
              <a:t>}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086600" cy="8540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3200" dirty="0" smtClean="0"/>
              <a:t>Example: Finding sum of natural numbers </a:t>
            </a:r>
            <a:br>
              <a:rPr lang="en-US" altLang="en-US" sz="3200" dirty="0" smtClean="0"/>
            </a:br>
            <a:r>
              <a:rPr lang="en-US" altLang="en-US" sz="3200" dirty="0" smtClean="0"/>
              <a:t>up to 100 </a:t>
            </a:r>
            <a:r>
              <a:rPr lang="en-US" altLang="en-US" sz="3200" dirty="0"/>
              <a:t>(1 to 99)</a:t>
            </a:r>
            <a:endParaRPr lang="en-US" altLang="en-US" sz="3200" dirty="0" smtClean="0"/>
          </a:p>
        </p:txBody>
      </p:sp>
      <p:sp>
        <p:nvSpPr>
          <p:cNvPr id="78853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A51AD1-BC25-41C4-A9A5-7BCA7253BFA4}" type="datetime1">
              <a:rPr lang="en-US" altLang="en-US" smtClean="0"/>
              <a:t>3/15/2015</a:t>
            </a:fld>
            <a:endParaRPr lang="en-US" altLang="en-US" smtClean="0"/>
          </a:p>
        </p:txBody>
      </p:sp>
      <p:sp>
        <p:nvSpPr>
          <p:cNvPr id="7885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7885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42DC2F-F1F9-4834-9AA6-EDFA564C3D50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>
          <a:xfrm>
            <a:off x="1295400" y="1752600"/>
            <a:ext cx="3429000" cy="4648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iostream.h</a:t>
            </a:r>
            <a:r>
              <a:rPr lang="en-US" sz="2000" dirty="0" smtClean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void main( 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{	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n;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sum = 0; //initialize sum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/>
              <a:t>n</a:t>
            </a:r>
            <a:r>
              <a:rPr lang="en-US" sz="2000" dirty="0" smtClean="0"/>
              <a:t>=1;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    </a:t>
            </a: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while (n&lt;=100)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     sum=</a:t>
            </a:r>
            <a:r>
              <a:rPr lang="en-US" sz="2400" b="1" dirty="0" err="1" smtClean="0">
                <a:solidFill>
                  <a:schemeClr val="bg1"/>
                </a:solidFill>
                <a:latin typeface="Tempus Sans ITC" pitchFamily="82" charset="0"/>
              </a:rPr>
              <a:t>sum+n</a:t>
            </a:r>
            <a:endParaRPr lang="en-US" sz="2400" b="1" dirty="0" smtClean="0">
              <a:solidFill>
                <a:schemeClr val="bg1"/>
              </a:solidFill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     n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= n +1;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Tempus Sans ITC" pitchFamily="82" charset="0"/>
              </a:rPr>
              <a:t> 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&lt;&lt;sum;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000" dirty="0" smtClean="0"/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0" y="3657600"/>
            <a:ext cx="28956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while </a:t>
            </a:r>
            <a:r>
              <a:rPr lang="en-US" altLang="en-US" sz="2400" b="1" dirty="0" smtClean="0">
                <a:solidFill>
                  <a:srgbClr val="C00000"/>
                </a:solidFill>
                <a:latin typeface="Tempus Sans ITC" panose="04020404030D07020202" pitchFamily="82" charset="0"/>
              </a:rPr>
              <a:t>(</a:t>
            </a:r>
            <a:r>
              <a:rPr lang="en-US" altLang="en-US" sz="2400" b="1" dirty="0" smtClean="0">
                <a:latin typeface="Tempus Sans ITC" panose="04020404030D07020202" pitchFamily="82" charset="0"/>
              </a:rPr>
              <a:t>n &lt; 100</a:t>
            </a:r>
            <a:r>
              <a:rPr lang="en-US" altLang="en-US" sz="2400" b="1" dirty="0" smtClean="0">
                <a:solidFill>
                  <a:srgbClr val="C00000"/>
                </a:solidFill>
                <a:latin typeface="Tempus Sans ITC" panose="04020404030D07020202" pitchFamily="82" charset="0"/>
              </a:rPr>
              <a:t>)</a:t>
            </a:r>
            <a:endParaRPr lang="en-US" altLang="en-US" sz="2400" b="1" dirty="0">
              <a:solidFill>
                <a:srgbClr val="C00000"/>
              </a:solidFill>
              <a:latin typeface="Tempus Sans ITC" panose="04020404030D07020202" pitchFamily="82" charset="0"/>
            </a:endParaRPr>
          </a:p>
          <a:p>
            <a:pPr>
              <a:lnSpc>
                <a:spcPct val="80000"/>
              </a:lnSpc>
              <a:spcBef>
                <a:spcPts val="575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     sum= sum + </a:t>
            </a:r>
            <a:r>
              <a:rPr lang="en-US" altLang="en-US" sz="2400" b="1" dirty="0" smtClean="0">
                <a:solidFill>
                  <a:srgbClr val="C00000"/>
                </a:solidFill>
                <a:latin typeface="Tempus Sans ITC" panose="04020404030D07020202" pitchFamily="82" charset="0"/>
              </a:rPr>
              <a:t>n </a:t>
            </a: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     </a:t>
            </a:r>
            <a:r>
              <a:rPr lang="en-US" altLang="en-US" sz="2400" b="1" dirty="0" smtClean="0">
                <a:solidFill>
                  <a:srgbClr val="C00000"/>
                </a:solidFill>
                <a:latin typeface="Tempus Sans ITC" panose="04020404030D07020202" pitchFamily="82" charset="0"/>
              </a:rPr>
              <a:t>n </a:t>
            </a: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= </a:t>
            </a:r>
            <a:r>
              <a:rPr lang="en-US" altLang="en-US" sz="2400" b="1" dirty="0" smtClean="0">
                <a:solidFill>
                  <a:srgbClr val="C00000"/>
                </a:solidFill>
                <a:latin typeface="Tempus Sans ITC" panose="04020404030D07020202" pitchFamily="82" charset="0"/>
              </a:rPr>
              <a:t>n </a:t>
            </a: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+1;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chemeClr val="tx1"/>
              </a:buClr>
            </a:pPr>
            <a:r>
              <a:rPr lang="en-US" altLang="en-US" sz="24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57800" y="3907405"/>
            <a:ext cx="37338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f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or (n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= 1; </a:t>
            </a:r>
            <a:r>
              <a:rPr lang="en-US" sz="2400" b="1" dirty="0" smtClean="0">
                <a:latin typeface="Tempus Sans ITC" pitchFamily="82" charset="0"/>
              </a:rPr>
              <a:t>n </a:t>
            </a:r>
            <a:r>
              <a:rPr lang="en-US" sz="2400" b="1" dirty="0">
                <a:latin typeface="Tempus Sans ITC" pitchFamily="82" charset="0"/>
              </a:rPr>
              <a:t>&lt; </a:t>
            </a:r>
            <a:r>
              <a:rPr lang="en-US" sz="2400" b="1" dirty="0" smtClean="0">
                <a:latin typeface="Tempus Sans ITC" pitchFamily="82" charset="0"/>
              </a:rPr>
              <a:t>100;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n=n + 1)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  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        sum=sum + n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   }</a:t>
            </a:r>
            <a:endParaRPr lang="en-US" sz="2400" b="1" dirty="0">
              <a:solidFill>
                <a:srgbClr val="C00000"/>
              </a:solidFill>
              <a:latin typeface="Tempus Sans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mtClean="0"/>
              <a:t>   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- </a:t>
            </a:r>
            <a:r>
              <a:rPr lang="en-US" altLang="en-US" smtClean="0">
                <a:latin typeface="Courier New" panose="02070309020205020404" pitchFamily="49" charset="0"/>
              </a:rPr>
              <a:t>for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7620000" cy="54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/* Program to calculate the 200th triangular number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Introduction of the for statement */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#include </a:t>
            </a:r>
            <a:r>
              <a:rPr lang="en-US" altLang="en-US" dirty="0" smtClean="0">
                <a:latin typeface="Courier New" panose="02070309020205020404" pitchFamily="49" charset="0"/>
              </a:rPr>
              <a:t>&lt;</a:t>
            </a:r>
            <a:r>
              <a:rPr lang="en-US" altLang="en-US" dirty="0" err="1" smtClean="0">
                <a:latin typeface="Courier New" panose="02070309020205020404" pitchFamily="49" charset="0"/>
              </a:rPr>
              <a:t>iostream.h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void main (void)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n, </a:t>
            </a:r>
            <a:r>
              <a:rPr lang="en-US" altLang="en-US" dirty="0" err="1">
                <a:latin typeface="Courier New" panose="02070309020205020404" pitchFamily="49" charset="0"/>
              </a:rPr>
              <a:t>triangularNumber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triangularNumber</a:t>
            </a:r>
            <a:r>
              <a:rPr lang="en-US" altLang="en-US" dirty="0">
                <a:latin typeface="Courier New" panose="02070309020205020404" pitchFamily="49" charset="0"/>
              </a:rPr>
              <a:t> = 0;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for ( n = 1; n &lt;= 200; n = n + 1 )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triangularNumber</a:t>
            </a:r>
            <a:r>
              <a:rPr lang="en-US" altLang="en-US" b="1" dirty="0">
                <a:latin typeface="Courier New" panose="02070309020205020404" pitchFamily="49" charset="0"/>
              </a:rPr>
              <a:t> = </a:t>
            </a:r>
            <a:r>
              <a:rPr lang="en-US" altLang="en-US" b="1" dirty="0" err="1">
                <a:latin typeface="Courier New" panose="02070309020205020404" pitchFamily="49" charset="0"/>
              </a:rPr>
              <a:t>triangularNumber</a:t>
            </a:r>
            <a:r>
              <a:rPr lang="en-US" altLang="en-US" b="1" dirty="0">
                <a:latin typeface="Courier New" panose="02070309020205020404" pitchFamily="49" charset="0"/>
              </a:rPr>
              <a:t> + n;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&lt;&lt;"The 200th triangular number is %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\n",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					</a:t>
            </a:r>
            <a:r>
              <a:rPr lang="en-US" altLang="en-US" dirty="0" err="1">
                <a:latin typeface="Courier New" panose="02070309020205020404" pitchFamily="49" charset="0"/>
              </a:rPr>
              <a:t>triangularNumber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5781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7578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095A0C-64FE-44EA-B2A4-D86676C18903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  <p:sp>
        <p:nvSpPr>
          <p:cNvPr id="7578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39C49B-0772-4DD8-BA5F-C9F504B5A206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mtClean="0"/>
              <a:t>   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- </a:t>
            </a:r>
            <a:r>
              <a:rPr lang="en-US" altLang="en-US" smtClean="0">
                <a:latin typeface="Courier New" panose="02070309020205020404" pitchFamily="49" charset="0"/>
              </a:rPr>
              <a:t>for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371600" y="990600"/>
            <a:ext cx="7620000" cy="54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/* Program to calculate the 200th triangular number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Introduction of the for statement */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#include </a:t>
            </a:r>
            <a:r>
              <a:rPr lang="en-US" altLang="en-US" dirty="0" smtClean="0">
                <a:latin typeface="Courier New" panose="02070309020205020404" pitchFamily="49" charset="0"/>
              </a:rPr>
              <a:t>&lt;</a:t>
            </a:r>
            <a:r>
              <a:rPr lang="en-US" altLang="en-US" dirty="0" err="1" smtClean="0">
                <a:latin typeface="Courier New" panose="02070309020205020404" pitchFamily="49" charset="0"/>
              </a:rPr>
              <a:t>iostream.h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void main (void)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n, </a:t>
            </a:r>
            <a:r>
              <a:rPr lang="en-US" altLang="en-US" dirty="0" err="1">
                <a:latin typeface="Courier New" panose="02070309020205020404" pitchFamily="49" charset="0"/>
              </a:rPr>
              <a:t>triangularNumber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triangularNumber</a:t>
            </a:r>
            <a:r>
              <a:rPr lang="en-US" altLang="en-US" dirty="0">
                <a:latin typeface="Courier New" panose="02070309020205020404" pitchFamily="49" charset="0"/>
              </a:rPr>
              <a:t> = 0;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for ( n = 1; n &lt;= 200; n = n + 1 )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triangularNumber</a:t>
            </a:r>
            <a:r>
              <a:rPr lang="en-US" altLang="en-US" b="1" dirty="0">
                <a:latin typeface="Courier New" panose="02070309020205020404" pitchFamily="49" charset="0"/>
              </a:rPr>
              <a:t> = </a:t>
            </a:r>
            <a:r>
              <a:rPr lang="en-US" altLang="en-US" b="1" dirty="0" err="1">
                <a:latin typeface="Courier New" panose="02070309020205020404" pitchFamily="49" charset="0"/>
              </a:rPr>
              <a:t>triangularNumber</a:t>
            </a:r>
            <a:r>
              <a:rPr lang="en-US" altLang="en-US" b="1" dirty="0">
                <a:latin typeface="Courier New" panose="02070309020205020404" pitchFamily="49" charset="0"/>
              </a:rPr>
              <a:t> + n;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&lt;&lt;"The 200th triangular number is %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\n",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					</a:t>
            </a:r>
            <a:r>
              <a:rPr lang="en-US" altLang="en-US" dirty="0" err="1">
                <a:latin typeface="Courier New" panose="02070309020205020404" pitchFamily="49" charset="0"/>
              </a:rPr>
              <a:t>triangularNumber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5781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7578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095A0C-64FE-44EA-B2A4-D86676C18903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7578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08A9B4-A899-45CF-888C-D78FDA43E724}" type="datetime1">
              <a:rPr lang="en-US" altLang="en-US" smtClean="0"/>
              <a:t>3/15/2015</a:t>
            </a:fld>
            <a:endParaRPr lang="en-US" altLang="en-US" smtClean="0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181600" y="1905000"/>
            <a:ext cx="3886200" cy="1524000"/>
          </a:xfrm>
          <a:prstGeom prst="cloudCallout">
            <a:avLst>
              <a:gd name="adj1" fmla="val -32303"/>
              <a:gd name="adj2" fmla="val 116004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n + 1 </a:t>
            </a:r>
            <a:r>
              <a:rPr lang="en-US" altLang="en-US" sz="2200" dirty="0" smtClean="0">
                <a:solidFill>
                  <a:srgbClr val="002060"/>
                </a:solidFill>
              </a:rPr>
              <a:t>can be written as</a:t>
            </a:r>
            <a:r>
              <a:rPr lang="en-US" altLang="en-US" sz="22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n++ </a:t>
            </a:r>
            <a:r>
              <a:rPr lang="en-US" altLang="en-US" sz="2200" dirty="0" smtClean="0">
                <a:solidFill>
                  <a:srgbClr val="002060"/>
                </a:solidFill>
              </a:rPr>
              <a:t>or</a:t>
            </a:r>
            <a:r>
              <a:rPr lang="en-US" altLang="en-US" sz="22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++n</a:t>
            </a:r>
          </a:p>
        </p:txBody>
      </p:sp>
      <p:sp>
        <p:nvSpPr>
          <p:cNvPr id="9" name="Freeform 8"/>
          <p:cNvSpPr/>
          <p:nvPr/>
        </p:nvSpPr>
        <p:spPr>
          <a:xfrm>
            <a:off x="5029200" y="4689230"/>
            <a:ext cx="1371600" cy="45719"/>
          </a:xfrm>
          <a:custGeom>
            <a:avLst/>
            <a:gdLst>
              <a:gd name="connsiteX0" fmla="*/ 0 w 967409"/>
              <a:gd name="connsiteY0" fmla="*/ 41009 h 41009"/>
              <a:gd name="connsiteX1" fmla="*/ 410817 w 967409"/>
              <a:gd name="connsiteY1" fmla="*/ 27757 h 41009"/>
              <a:gd name="connsiteX2" fmla="*/ 490330 w 967409"/>
              <a:gd name="connsiteY2" fmla="*/ 14505 h 41009"/>
              <a:gd name="connsiteX3" fmla="*/ 662609 w 967409"/>
              <a:gd name="connsiteY3" fmla="*/ 1253 h 41009"/>
              <a:gd name="connsiteX4" fmla="*/ 967409 w 967409"/>
              <a:gd name="connsiteY4" fmla="*/ 1253 h 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409" h="41009">
                <a:moveTo>
                  <a:pt x="0" y="41009"/>
                </a:moveTo>
                <a:cubicBezTo>
                  <a:pt x="136939" y="36592"/>
                  <a:pt x="274006" y="35152"/>
                  <a:pt x="410817" y="27757"/>
                </a:cubicBezTo>
                <a:cubicBezTo>
                  <a:pt x="437648" y="26307"/>
                  <a:pt x="463608" y="17318"/>
                  <a:pt x="490330" y="14505"/>
                </a:cubicBezTo>
                <a:cubicBezTo>
                  <a:pt x="547610" y="8476"/>
                  <a:pt x="605035" y="2852"/>
                  <a:pt x="662609" y="1253"/>
                </a:cubicBezTo>
                <a:cubicBezTo>
                  <a:pt x="764170" y="-1568"/>
                  <a:pt x="865809" y="1253"/>
                  <a:pt x="967409" y="1253"/>
                </a:cubicBezTo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8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95400" y="1066800"/>
            <a:ext cx="7391400" cy="5059363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and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 smtClean="0">
                <a:solidFill>
                  <a:schemeClr val="tx2"/>
                </a:solidFill>
              </a:rPr>
              <a:t>The operator </a:t>
            </a:r>
            <a:r>
              <a:rPr lang="en-US" sz="2800" b="1" dirty="0" smtClean="0">
                <a:solidFill>
                  <a:schemeClr val="tx2"/>
                </a:solidFill>
                <a:latin typeface="Tempus Sans ITC" pitchFamily="82" charset="0"/>
              </a:rPr>
              <a:t>++</a:t>
            </a:r>
            <a:r>
              <a:rPr lang="en-US" sz="2800" dirty="0" smtClean="0">
                <a:solidFill>
                  <a:schemeClr val="tx2"/>
                </a:solidFill>
              </a:rPr>
              <a:t> adds 1 to the operand.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 smtClean="0">
                <a:solidFill>
                  <a:schemeClr val="tx2"/>
                </a:solidFill>
              </a:rPr>
              <a:t>The operator </a:t>
            </a:r>
            <a:r>
              <a:rPr lang="en-US" sz="2800" b="1" dirty="0" smtClean="0">
                <a:solidFill>
                  <a:schemeClr val="tx2"/>
                </a:solidFill>
                <a:latin typeface="Tempus Sans ITC" pitchFamily="82" charset="0"/>
              </a:rPr>
              <a:t>--</a:t>
            </a:r>
            <a:r>
              <a:rPr lang="en-US" sz="2800" dirty="0" smtClean="0">
                <a:solidFill>
                  <a:schemeClr val="tx2"/>
                </a:solidFill>
              </a:rPr>
              <a:t> subtracts 1 from the operand.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 smtClean="0">
                <a:solidFill>
                  <a:schemeClr val="tx2"/>
                </a:solidFill>
              </a:rPr>
              <a:t>Both are unary operators.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 smtClean="0">
                <a:solidFill>
                  <a:schemeClr val="tx2"/>
                </a:solidFill>
              </a:rPr>
              <a:t>Ex: </a:t>
            </a:r>
            <a:r>
              <a:rPr lang="en-US" sz="28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++i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 or </a:t>
            </a:r>
            <a:r>
              <a:rPr lang="en-US" sz="2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 </a:t>
            </a:r>
            <a:r>
              <a:rPr lang="en-US" sz="2800" dirty="0" smtClean="0">
                <a:solidFill>
                  <a:schemeClr val="tx2"/>
                </a:solidFill>
                <a:latin typeface="+mj-lt"/>
              </a:rPr>
              <a:t>is equivalent to </a:t>
            </a:r>
            <a:r>
              <a:rPr lang="en-US" sz="2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i=i+1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They behave differently when they are used in expressions on the R.H.S of an assignment statement</a:t>
            </a:r>
            <a:r>
              <a:rPr lang="en-US" sz="2400" dirty="0" smtClean="0">
                <a:solidFill>
                  <a:schemeClr val="tx2"/>
                </a:solidFill>
                <a:latin typeface="Arial Rounded MT Bold" pitchFamily="34" charset="0"/>
              </a:rPr>
              <a:t>.</a:t>
            </a:r>
          </a:p>
        </p:txBody>
      </p:sp>
      <p:sp>
        <p:nvSpPr>
          <p:cNvPr id="12493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575A7C-7187-4427-B61C-4DEBC6718F53}" type="slidenum">
              <a:rPr lang="en-US" altLang="en-US" smtClean="0">
                <a:solidFill>
                  <a:srgbClr val="000000"/>
                </a:solidFill>
              </a:rPr>
              <a:pPr/>
              <a:t>34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24932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CSE 1002                           Department of CSE</a:t>
            </a:r>
          </a:p>
        </p:txBody>
      </p:sp>
      <p:sp>
        <p:nvSpPr>
          <p:cNvPr id="124933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Increment and Decrement operators</a:t>
            </a:r>
          </a:p>
        </p:txBody>
      </p:sp>
      <p:sp>
        <p:nvSpPr>
          <p:cNvPr id="12493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C95B5F-B5DB-4B97-A441-60C65490CEA8}" type="datetime1">
              <a:rPr lang="en-US" altLang="en-US" smtClean="0">
                <a:solidFill>
                  <a:srgbClr val="000000"/>
                </a:solidFill>
              </a:rPr>
              <a:t>3/15/2015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3"/>
          <p:cNvSpPr txBox="1">
            <a:spLocks noChangeArrowheads="1"/>
          </p:cNvSpPr>
          <p:nvPr/>
        </p:nvSpPr>
        <p:spPr bwMode="auto">
          <a:xfrm>
            <a:off x="1276350" y="1219200"/>
            <a:ext cx="77724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Ex: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	 </a:t>
            </a:r>
            <a:r>
              <a:rPr lang="en-US" altLang="en-US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m=5;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	y=++m;</a:t>
            </a:r>
          </a:p>
          <a:p>
            <a:pPr eaLnBrk="1" hangingPunct="1">
              <a:lnSpc>
                <a:spcPct val="120000"/>
              </a:lnSpc>
            </a:pPr>
            <a:endParaRPr lang="en-US" altLang="en-US" sz="28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	</a:t>
            </a:r>
            <a:r>
              <a:rPr lang="en-US" altLang="en-US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m=5;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	y=m++;</a:t>
            </a:r>
          </a:p>
          <a:p>
            <a:pPr eaLnBrk="1" hangingPunct="1">
              <a:lnSpc>
                <a:spcPct val="120000"/>
              </a:lnSpc>
            </a:pPr>
            <a:endParaRPr lang="en-US" altLang="en-US" sz="28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20000"/>
              </a:lnSpc>
            </a:pPr>
            <a:endParaRPr lang="en-US" altLang="en-US" sz="5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Prefix operator </a:t>
            </a:r>
            <a:r>
              <a:rPr lang="en-US" altLang="en-US" sz="2800" b="1" dirty="0">
                <a:solidFill>
                  <a:schemeClr val="tx2"/>
                </a:solidFill>
                <a:latin typeface="Tempus Sans ITC" panose="04020404030D07020202" pitchFamily="82" charset="0"/>
              </a:rPr>
              <a:t>++</a:t>
            </a:r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 appears </a:t>
            </a:r>
            <a:r>
              <a:rPr lang="en-US" altLang="en-US" sz="28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before</a:t>
            </a:r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 the variable.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Postfix operator </a:t>
            </a:r>
            <a:r>
              <a:rPr lang="en-US" altLang="en-US" sz="2800" b="1" dirty="0">
                <a:solidFill>
                  <a:schemeClr val="tx2"/>
                </a:solidFill>
                <a:latin typeface="Tempus Sans ITC" panose="04020404030D07020202" pitchFamily="82" charset="0"/>
              </a:rPr>
              <a:t>++</a:t>
            </a:r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 appears </a:t>
            </a:r>
            <a:r>
              <a:rPr lang="en-US" altLang="en-US" sz="28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after</a:t>
            </a:r>
            <a:r>
              <a:rPr lang="en-US" alt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  the variable.</a:t>
            </a:r>
          </a:p>
        </p:txBody>
      </p:sp>
      <p:sp>
        <p:nvSpPr>
          <p:cNvPr id="12697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C7B183-9DEC-4E95-B6C9-0E207D2A2A36}" type="slidenum">
              <a:rPr lang="en-US" altLang="en-US" smtClean="0">
                <a:solidFill>
                  <a:srgbClr val="000000"/>
                </a:solidFill>
              </a:rPr>
              <a:pPr/>
              <a:t>35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26980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CSE 1002                           Department of CSE</a:t>
            </a:r>
          </a:p>
        </p:txBody>
      </p:sp>
      <p:sp>
        <p:nvSpPr>
          <p:cNvPr id="126981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Increment and Decrement operators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6350" y="2971800"/>
            <a:ext cx="777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In this case, the value of y and m would be 6.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00150" y="4383088"/>
            <a:ext cx="7924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Calibri" panose="020F0502020204030204" pitchFamily="34" charset="0"/>
              </a:rPr>
              <a:t>Here y continues to be 5. Only m changes to 6.</a:t>
            </a:r>
          </a:p>
        </p:txBody>
      </p:sp>
      <p:sp>
        <p:nvSpPr>
          <p:cNvPr id="12698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5EBE60-5DAD-4242-98E3-CAC61CD8AD4E}" type="datetime1">
              <a:rPr lang="en-US" altLang="en-US" smtClean="0">
                <a:solidFill>
                  <a:srgbClr val="000000"/>
                </a:solidFill>
              </a:rPr>
              <a:t>3/15/2015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3"/>
          <p:cNvSpPr txBox="1">
            <a:spLocks noChangeArrowheads="1"/>
          </p:cNvSpPr>
          <p:nvPr/>
        </p:nvSpPr>
        <p:spPr bwMode="auto">
          <a:xfrm>
            <a:off x="1276350" y="1060938"/>
            <a:ext cx="7715250" cy="529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21;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;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a++; </a:t>
            </a:r>
            <a:r>
              <a:rPr lang="en-US" altLang="en-US" sz="2400" b="1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200" b="1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will be incremented after 			assignment.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Value of a++ is : " &lt;&lt; 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200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b="1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2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statement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c=a++ </a:t>
            </a:r>
            <a:r>
              <a:rPr lang="en-US" altLang="en-US" sz="22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a is </a:t>
            </a:r>
            <a:r>
              <a:rPr lang="en-US" altLang="en-US" sz="2200" b="1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increased</a:t>
            </a:r>
            <a:r>
              <a:rPr lang="en-US" altLang="en-US" sz="22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Value of a is : " &lt;&lt; 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++a; </a:t>
            </a:r>
            <a:r>
              <a:rPr lang="en-US" altLang="en-US" sz="2200" b="1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200" b="1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will be incremented before 			assignment.</a:t>
            </a:r>
            <a:r>
              <a:rPr lang="en-US" altLang="en-US" sz="2400" b="1" dirty="0" smtClean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Value of ++a is : " &lt;&lt; 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02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D757D3-7AD2-46CF-96F4-ED690CB5B2AB}" type="slidenum">
              <a:rPr lang="en-US" altLang="en-US" smtClean="0">
                <a:solidFill>
                  <a:srgbClr val="000000"/>
                </a:solidFill>
              </a:rPr>
              <a:pPr/>
              <a:t>36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29028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CSE 1002                           Department of CSE</a:t>
            </a:r>
          </a:p>
        </p:txBody>
      </p:sp>
      <p:sp>
        <p:nvSpPr>
          <p:cNvPr id="129029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chemeClr val="tx2"/>
                </a:solidFill>
              </a:rPr>
              <a:t>Example: - ++ operator</a:t>
            </a:r>
          </a:p>
        </p:txBody>
      </p:sp>
      <p:sp>
        <p:nvSpPr>
          <p:cNvPr id="12903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879C80-F481-4E2D-B50C-85D9D8E3E8FD}" type="datetime1">
              <a:rPr lang="en-US" altLang="en-US" smtClean="0">
                <a:solidFill>
                  <a:srgbClr val="000000"/>
                </a:solidFill>
              </a:rPr>
              <a:t>3/15/2015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3"/>
          <p:cNvSpPr txBox="1">
            <a:spLocks noChangeArrowheads="1"/>
          </p:cNvSpPr>
          <p:nvPr/>
        </p:nvSpPr>
        <p:spPr bwMode="auto">
          <a:xfrm>
            <a:off x="1447800" y="990600"/>
            <a:ext cx="760095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When the above code is compiled and executed, it produces following result: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Value of a++ is : 21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Value of a is : 22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Value of ++a is : 23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In the above code if decrement operator (--) is present instead of increment operator (++) the code produces: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Value of a-- is </a:t>
            </a:r>
            <a:r>
              <a:rPr lang="en-US" alt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Value of a is </a:t>
            </a:r>
            <a:r>
              <a:rPr lang="en-US" alt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Value of ++a is </a:t>
            </a:r>
            <a:r>
              <a:rPr lang="en-US" alt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13107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E790DA-EABB-4E95-89C3-A8FA483718F2}" type="slidenum">
              <a:rPr lang="en-US" altLang="en-US" smtClean="0">
                <a:solidFill>
                  <a:srgbClr val="000000"/>
                </a:solidFill>
              </a:rPr>
              <a:pPr/>
              <a:t>37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1076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CSE 1002                           Department of CSE</a:t>
            </a:r>
          </a:p>
        </p:txBody>
      </p:sp>
      <p:sp>
        <p:nvSpPr>
          <p:cNvPr id="131077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2"/>
                </a:solidFill>
              </a:rPr>
              <a:t>Increment and Decrement operators</a:t>
            </a:r>
          </a:p>
        </p:txBody>
      </p:sp>
      <p:sp>
        <p:nvSpPr>
          <p:cNvPr id="13107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D943D8-24D2-42DC-8886-326117C928B0}" type="datetime1">
              <a:rPr lang="en-US" altLang="en-US" smtClean="0">
                <a:solidFill>
                  <a:srgbClr val="000000"/>
                </a:solidFill>
              </a:rPr>
              <a:t>3/15/2015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3"/>
          <p:cNvSpPr txBox="1">
            <a:spLocks noChangeArrowheads="1"/>
          </p:cNvSpPr>
          <p:nvPr/>
        </p:nvSpPr>
        <p:spPr bwMode="auto">
          <a:xfrm>
            <a:off x="1276350" y="990600"/>
            <a:ext cx="77724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en-US" sz="3000" dirty="0">
                <a:solidFill>
                  <a:srgbClr val="C00000"/>
                </a:solidFill>
                <a:latin typeface="Calibri" panose="020F0502020204030204" pitchFamily="34" charset="0"/>
              </a:rPr>
              <a:t>Don’ts: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3200" dirty="0">
                <a:solidFill>
                  <a:schemeClr val="tx2"/>
                </a:solidFill>
                <a:latin typeface="Calibri" panose="020F0502020204030204" pitchFamily="34" charset="0"/>
              </a:rPr>
              <a:t>Attempting to use the increment or decrement operator on an expression other than a modifiable variable name or reference.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3200" dirty="0">
                <a:solidFill>
                  <a:schemeClr val="tx2"/>
                </a:solidFill>
                <a:latin typeface="Calibri" panose="020F0502020204030204" pitchFamily="34" charset="0"/>
              </a:rPr>
              <a:t>Example: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3200" dirty="0">
                <a:solidFill>
                  <a:schemeClr val="tx2"/>
                </a:solidFill>
                <a:latin typeface="Calibri" panose="020F0502020204030204" pitchFamily="34" charset="0"/>
              </a:rPr>
              <a:t> 	++(x + 1) </a:t>
            </a:r>
            <a:r>
              <a:rPr lang="en-US" alt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is a syntax error</a:t>
            </a:r>
            <a:endParaRPr lang="en-US" altLang="en-US" sz="30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en-US" sz="30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3312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47ABF5-D13D-41D7-BF2D-F88FCB5296D8}" type="slidenum">
              <a:rPr lang="en-US" altLang="en-US" smtClean="0">
                <a:solidFill>
                  <a:srgbClr val="000000"/>
                </a:solidFill>
              </a:rPr>
              <a:pPr/>
              <a:t>38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2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0000"/>
                </a:solidFill>
              </a:rPr>
              <a:t>CSE 1002                           Department of CSE</a:t>
            </a:r>
          </a:p>
        </p:txBody>
      </p:sp>
      <p:sp>
        <p:nvSpPr>
          <p:cNvPr id="133125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2"/>
                </a:solidFill>
              </a:rPr>
              <a:t>Increment and Decrement operators</a:t>
            </a:r>
          </a:p>
        </p:txBody>
      </p:sp>
      <p:sp>
        <p:nvSpPr>
          <p:cNvPr id="13312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1F3DA5-C7CA-4E70-B92F-410BCFF52312}" type="datetime1">
              <a:rPr lang="en-US" altLang="en-US" smtClean="0">
                <a:solidFill>
                  <a:srgbClr val="000000"/>
                </a:solidFill>
              </a:rPr>
              <a:t>3/15/2015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371600" y="1371600"/>
            <a:ext cx="7315200" cy="4754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000" dirty="0" smtClean="0"/>
              <a:t>It’s the task of the programmer to design correctly the algorithms so that loops end at some moment !</a:t>
            </a:r>
          </a:p>
          <a:p>
            <a:pPr eaLnBrk="1" hangingPunct="1">
              <a:buFontTx/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// Program to count 1+2+3+4+5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#include &lt;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iostream.h</a:t>
            </a:r>
            <a:r>
              <a:rPr lang="en-US" altLang="en-US" sz="2000" dirty="0" smtClean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void main (void)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</a:rPr>
              <a:t>, n = 5, sum =0;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for (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= 1;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&lt;= n; n = n + 1 )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	sum = sum +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  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&lt;&lt; sum; 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}		</a:t>
            </a:r>
            <a:r>
              <a:rPr lang="en-US" altLang="en-US" sz="1800" dirty="0" smtClean="0">
                <a:latin typeface="Courier New" panose="02070309020205020404" pitchFamily="49" charset="0"/>
              </a:rPr>
              <a:t>			</a:t>
            </a:r>
          </a:p>
          <a:p>
            <a:pPr eaLnBrk="1" hangingPunct="1"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  <a:endParaRPr lang="en-US" altLang="en-US" sz="1400" dirty="0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315200" cy="944563"/>
          </a:xfrm>
        </p:spPr>
        <p:txBody>
          <a:bodyPr/>
          <a:lstStyle/>
          <a:p>
            <a:pPr eaLnBrk="1" hangingPunct="1"/>
            <a:r>
              <a:rPr lang="en-US" altLang="en-US" smtClean="0"/>
              <a:t>Infinite loops</a:t>
            </a:r>
          </a:p>
        </p:txBody>
      </p:sp>
      <p:sp>
        <p:nvSpPr>
          <p:cNvPr id="81924" name="AutoShape 9"/>
          <p:cNvSpPr>
            <a:spLocks noChangeArrowheads="1"/>
          </p:cNvSpPr>
          <p:nvPr/>
        </p:nvSpPr>
        <p:spPr bwMode="auto">
          <a:xfrm>
            <a:off x="5029200" y="2590800"/>
            <a:ext cx="3886200" cy="1371600"/>
          </a:xfrm>
          <a:prstGeom prst="cloudCallout">
            <a:avLst>
              <a:gd name="adj1" fmla="val -43615"/>
              <a:gd name="adj2" fmla="val 678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02060"/>
                </a:solidFill>
              </a:rPr>
              <a:t>What is wrong here ?</a:t>
            </a:r>
          </a:p>
          <a:p>
            <a:pPr algn="ctr" eaLnBrk="1" hangingPunct="1"/>
            <a:r>
              <a:rPr lang="en-US" altLang="en-US" b="1">
                <a:solidFill>
                  <a:srgbClr val="002060"/>
                </a:solidFill>
              </a:rPr>
              <a:t>Does the loop end?</a:t>
            </a:r>
          </a:p>
        </p:txBody>
      </p:sp>
      <p:sp>
        <p:nvSpPr>
          <p:cNvPr id="81925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8192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B5498F-7968-4524-8080-9CB823E1FA9C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  <p:sp>
        <p:nvSpPr>
          <p:cNvPr id="8192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7BF584-0A44-48A7-8574-0E5EACD5B26F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010400" cy="5492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Executing a program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1219200" y="1600200"/>
            <a:ext cx="58674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= list of statements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i="1" dirty="0" smtClean="0">
                <a:solidFill>
                  <a:srgbClr val="D60093"/>
                </a:solidFill>
              </a:rPr>
              <a:t>Entry point</a:t>
            </a:r>
            <a:r>
              <a:rPr lang="en-US" altLang="en-US" dirty="0" smtClean="0"/>
              <a:t>:  the point where the execution starts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b="1" i="1" dirty="0" smtClean="0">
                <a:solidFill>
                  <a:srgbClr val="D60093"/>
                </a:solidFill>
              </a:rPr>
              <a:t>Control flow</a:t>
            </a:r>
            <a:r>
              <a:rPr lang="en-US" altLang="en-US" dirty="0" smtClean="0"/>
              <a:t>: the order in which the individual statements are executed 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 smtClean="0"/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5165725" y="1941513"/>
            <a:ext cx="2911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469" name="Text Box 6"/>
          <p:cNvSpPr txBox="1">
            <a:spLocks noChangeArrowheads="1"/>
          </p:cNvSpPr>
          <p:nvPr/>
        </p:nvSpPr>
        <p:spPr bwMode="auto">
          <a:xfrm>
            <a:off x="6740525" y="2235200"/>
            <a:ext cx="2022475" cy="314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 Statement1 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 Statement2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 Statement3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 Statement4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 Statement5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 Statement6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 Statement7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 Statement8</a:t>
            </a:r>
          </a:p>
          <a:p>
            <a:pPr eaLnBrk="1" hangingPunct="1"/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6247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6247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DC88CA-9049-4369-8FFC-B018FAE44F57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6247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2B729A-4040-405B-A690-BF76794F8C7C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162800" cy="990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3200" dirty="0" smtClean="0"/>
              <a:t>Example – </a:t>
            </a:r>
            <a:r>
              <a:rPr lang="en-US" altLang="en-US" sz="3200" dirty="0" smtClean="0">
                <a:latin typeface="Courier New" panose="02070309020205020404" pitchFamily="49" charset="0"/>
              </a:rPr>
              <a:t>for</a:t>
            </a:r>
            <a:r>
              <a:rPr lang="en-US" altLang="en-US" sz="3200" dirty="0" smtClean="0"/>
              <a:t> with a body of multiple statements</a:t>
            </a:r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1371600" y="1524000"/>
            <a:ext cx="73533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// Program to generate a table of triangular numbers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</a:rPr>
              <a:t>iostream.h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void main (void)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n, </a:t>
            </a:r>
            <a:r>
              <a:rPr lang="en-US" altLang="en-US" dirty="0" err="1">
                <a:latin typeface="Courier New" panose="02070309020205020404" pitchFamily="49" charset="0"/>
              </a:rPr>
              <a:t>triangularNumber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&lt;&lt;"TABLE OF TRIANGULAR NUMBERS\n\n";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&lt;&lt;" n Sum from 1 to n\n";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&lt;&lt;"--- ---------------\n";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triangularNumber</a:t>
            </a:r>
            <a:r>
              <a:rPr lang="en-US" altLang="en-US" dirty="0">
                <a:latin typeface="Courier New" panose="02070309020205020404" pitchFamily="49" charset="0"/>
              </a:rPr>
              <a:t> = 0;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for ( n = 1; n &lt;= 10; ++n ) {</a:t>
            </a:r>
          </a:p>
          <a:p>
            <a:pPr lvl="2" eaLnBrk="1" hangingPunct="1"/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triangularNumber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 += n;</a:t>
            </a:r>
          </a:p>
          <a:p>
            <a:pPr lvl="2" eaLnBrk="1" hangingPunct="1"/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&lt;&lt; n &lt;&lt;“  “&lt;&lt; 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triangularNumber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3972" name="AutoShape 9"/>
          <p:cNvSpPr>
            <a:spLocks noChangeArrowheads="1"/>
          </p:cNvSpPr>
          <p:nvPr/>
        </p:nvSpPr>
        <p:spPr bwMode="auto">
          <a:xfrm>
            <a:off x="4038600" y="5029200"/>
            <a:ext cx="4114800" cy="1371600"/>
          </a:xfrm>
          <a:prstGeom prst="cloudCallout">
            <a:avLst>
              <a:gd name="adj1" fmla="val -68093"/>
              <a:gd name="adj2" fmla="val -59606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The </a:t>
            </a:r>
            <a:r>
              <a:rPr lang="en-US" altLang="en-US" b="1" i="1"/>
              <a:t>body</a:t>
            </a:r>
            <a:r>
              <a:rPr lang="en-US" altLang="en-US" b="1"/>
              <a:t> of the loop consists in a </a:t>
            </a:r>
            <a:r>
              <a:rPr lang="en-US" altLang="en-US" b="1" i="1"/>
              <a:t>block</a:t>
            </a:r>
            <a:r>
              <a:rPr lang="en-US" altLang="en-US" b="1"/>
              <a:t> of 2 statements</a:t>
            </a:r>
          </a:p>
        </p:txBody>
      </p:sp>
      <p:sp>
        <p:nvSpPr>
          <p:cNvPr id="83973" name="Freeform 10"/>
          <p:cNvSpPr>
            <a:spLocks/>
          </p:cNvSpPr>
          <p:nvPr/>
        </p:nvSpPr>
        <p:spPr bwMode="auto">
          <a:xfrm>
            <a:off x="5662613" y="3943350"/>
            <a:ext cx="357187" cy="476250"/>
          </a:xfrm>
          <a:custGeom>
            <a:avLst/>
            <a:gdLst>
              <a:gd name="T0" fmla="*/ 2147483646 w 225"/>
              <a:gd name="T1" fmla="*/ 0 h 300"/>
              <a:gd name="T2" fmla="*/ 2147483646 w 225"/>
              <a:gd name="T3" fmla="*/ 2147483646 h 300"/>
              <a:gd name="T4" fmla="*/ 2147483646 w 225"/>
              <a:gd name="T5" fmla="*/ 2147483646 h 300"/>
              <a:gd name="T6" fmla="*/ 2147483646 w 225"/>
              <a:gd name="T7" fmla="*/ 2147483646 h 300"/>
              <a:gd name="T8" fmla="*/ 2147483646 w 225"/>
              <a:gd name="T9" fmla="*/ 2147483646 h 300"/>
              <a:gd name="T10" fmla="*/ 2147483646 w 225"/>
              <a:gd name="T11" fmla="*/ 2147483646 h 300"/>
              <a:gd name="T12" fmla="*/ 2147483646 w 225"/>
              <a:gd name="T13" fmla="*/ 2147483646 h 300"/>
              <a:gd name="T14" fmla="*/ 2147483646 w 225"/>
              <a:gd name="T15" fmla="*/ 2147483646 h 300"/>
              <a:gd name="T16" fmla="*/ 2147483646 w 225"/>
              <a:gd name="T17" fmla="*/ 2147483646 h 300"/>
              <a:gd name="T18" fmla="*/ 2147483646 w 225"/>
              <a:gd name="T19" fmla="*/ 0 h 3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5"/>
              <a:gd name="T31" fmla="*/ 0 h 300"/>
              <a:gd name="T32" fmla="*/ 225 w 225"/>
              <a:gd name="T33" fmla="*/ 300 h 3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5" h="300">
                <a:moveTo>
                  <a:pt x="136" y="0"/>
                </a:moveTo>
                <a:cubicBezTo>
                  <a:pt x="146" y="8"/>
                  <a:pt x="158" y="14"/>
                  <a:pt x="167" y="24"/>
                </a:cubicBezTo>
                <a:cubicBezTo>
                  <a:pt x="180" y="38"/>
                  <a:pt x="199" y="71"/>
                  <a:pt x="199" y="71"/>
                </a:cubicBezTo>
                <a:cubicBezTo>
                  <a:pt x="206" y="119"/>
                  <a:pt x="225" y="164"/>
                  <a:pt x="207" y="213"/>
                </a:cubicBezTo>
                <a:cubicBezTo>
                  <a:pt x="200" y="231"/>
                  <a:pt x="193" y="256"/>
                  <a:pt x="175" y="261"/>
                </a:cubicBezTo>
                <a:cubicBezTo>
                  <a:pt x="115" y="278"/>
                  <a:pt x="193" y="254"/>
                  <a:pt x="120" y="284"/>
                </a:cubicBezTo>
                <a:cubicBezTo>
                  <a:pt x="105" y="290"/>
                  <a:pt x="73" y="300"/>
                  <a:pt x="73" y="300"/>
                </a:cubicBezTo>
                <a:cubicBezTo>
                  <a:pt x="18" y="291"/>
                  <a:pt x="14" y="289"/>
                  <a:pt x="2" y="237"/>
                </a:cubicBezTo>
                <a:cubicBezTo>
                  <a:pt x="6" y="190"/>
                  <a:pt x="0" y="80"/>
                  <a:pt x="41" y="40"/>
                </a:cubicBezTo>
                <a:cubicBezTo>
                  <a:pt x="61" y="20"/>
                  <a:pt x="136" y="11"/>
                  <a:pt x="136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4" name="Freeform 11"/>
          <p:cNvSpPr>
            <a:spLocks/>
          </p:cNvSpPr>
          <p:nvPr/>
        </p:nvSpPr>
        <p:spPr bwMode="auto">
          <a:xfrm>
            <a:off x="1828800" y="4800600"/>
            <a:ext cx="357188" cy="381000"/>
          </a:xfrm>
          <a:custGeom>
            <a:avLst/>
            <a:gdLst>
              <a:gd name="T0" fmla="*/ 2147483646 w 225"/>
              <a:gd name="T1" fmla="*/ 0 h 300"/>
              <a:gd name="T2" fmla="*/ 2147483646 w 225"/>
              <a:gd name="T3" fmla="*/ 2147483646 h 300"/>
              <a:gd name="T4" fmla="*/ 2147483646 w 225"/>
              <a:gd name="T5" fmla="*/ 2147483646 h 300"/>
              <a:gd name="T6" fmla="*/ 2147483646 w 225"/>
              <a:gd name="T7" fmla="*/ 2147483646 h 300"/>
              <a:gd name="T8" fmla="*/ 2147483646 w 225"/>
              <a:gd name="T9" fmla="*/ 2147483646 h 300"/>
              <a:gd name="T10" fmla="*/ 2147483646 w 225"/>
              <a:gd name="T11" fmla="*/ 2147483646 h 300"/>
              <a:gd name="T12" fmla="*/ 2147483646 w 225"/>
              <a:gd name="T13" fmla="*/ 2147483646 h 300"/>
              <a:gd name="T14" fmla="*/ 2147483646 w 225"/>
              <a:gd name="T15" fmla="*/ 2147483646 h 300"/>
              <a:gd name="T16" fmla="*/ 2147483646 w 225"/>
              <a:gd name="T17" fmla="*/ 2147483646 h 300"/>
              <a:gd name="T18" fmla="*/ 2147483646 w 225"/>
              <a:gd name="T19" fmla="*/ 0 h 3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5"/>
              <a:gd name="T31" fmla="*/ 0 h 300"/>
              <a:gd name="T32" fmla="*/ 225 w 225"/>
              <a:gd name="T33" fmla="*/ 300 h 3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5" h="300">
                <a:moveTo>
                  <a:pt x="136" y="0"/>
                </a:moveTo>
                <a:cubicBezTo>
                  <a:pt x="146" y="8"/>
                  <a:pt x="158" y="14"/>
                  <a:pt x="167" y="24"/>
                </a:cubicBezTo>
                <a:cubicBezTo>
                  <a:pt x="180" y="38"/>
                  <a:pt x="199" y="71"/>
                  <a:pt x="199" y="71"/>
                </a:cubicBezTo>
                <a:cubicBezTo>
                  <a:pt x="206" y="119"/>
                  <a:pt x="225" y="164"/>
                  <a:pt x="207" y="213"/>
                </a:cubicBezTo>
                <a:cubicBezTo>
                  <a:pt x="200" y="231"/>
                  <a:pt x="193" y="256"/>
                  <a:pt x="175" y="261"/>
                </a:cubicBezTo>
                <a:cubicBezTo>
                  <a:pt x="115" y="278"/>
                  <a:pt x="193" y="254"/>
                  <a:pt x="120" y="284"/>
                </a:cubicBezTo>
                <a:cubicBezTo>
                  <a:pt x="105" y="290"/>
                  <a:pt x="73" y="300"/>
                  <a:pt x="73" y="300"/>
                </a:cubicBezTo>
                <a:cubicBezTo>
                  <a:pt x="18" y="291"/>
                  <a:pt x="14" y="289"/>
                  <a:pt x="2" y="237"/>
                </a:cubicBezTo>
                <a:cubicBezTo>
                  <a:pt x="6" y="190"/>
                  <a:pt x="0" y="80"/>
                  <a:pt x="41" y="40"/>
                </a:cubicBezTo>
                <a:cubicBezTo>
                  <a:pt x="61" y="20"/>
                  <a:pt x="136" y="11"/>
                  <a:pt x="136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5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8397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67727C-1FB0-4DD6-8C3B-9736EBCB2D71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  <p:sp>
        <p:nvSpPr>
          <p:cNvPr id="8397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0859E5-40CA-451A-91D1-5BC1404E5688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Nested loops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447800" y="1600200"/>
            <a:ext cx="7620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</a:rPr>
              <a:t>iostream.h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void main (void)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n, number, </a:t>
            </a:r>
            <a:r>
              <a:rPr lang="en-US" altLang="en-US" dirty="0" err="1">
                <a:latin typeface="Courier New" panose="02070309020205020404" pitchFamily="49" charset="0"/>
              </a:rPr>
              <a:t>triangularNumber</a:t>
            </a:r>
            <a:r>
              <a:rPr lang="en-US" altLang="en-US" dirty="0">
                <a:latin typeface="Courier New" panose="02070309020205020404" pitchFamily="49" charset="0"/>
              </a:rPr>
              <a:t>, counter;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for ( counter = 1; counter &lt;= 5; ++counter ) {</a:t>
            </a:r>
          </a:p>
          <a:p>
            <a:pPr lvl="2" eaLnBrk="1" hangingPunct="1"/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&lt;&lt;"What triangular number do you want? ";</a:t>
            </a:r>
          </a:p>
          <a:p>
            <a:pPr lvl="2" eaLnBrk="1" hangingPunct="1"/>
            <a:r>
              <a:rPr lang="en-US" altLang="en-US" b="1" dirty="0" err="1"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latin typeface="Courier New" panose="02070309020205020404" pitchFamily="49" charset="0"/>
              </a:rPr>
              <a:t>&gt;&gt;number;</a:t>
            </a:r>
          </a:p>
          <a:p>
            <a:pPr lvl="2" eaLnBrk="1" hangingPunct="1"/>
            <a:r>
              <a:rPr lang="en-US" altLang="en-US" b="1" dirty="0" err="1">
                <a:latin typeface="Courier New" panose="02070309020205020404" pitchFamily="49" charset="0"/>
              </a:rPr>
              <a:t>triangularNumber</a:t>
            </a:r>
            <a:r>
              <a:rPr lang="en-US" altLang="en-US" b="1" dirty="0">
                <a:latin typeface="Courier New" panose="02070309020205020404" pitchFamily="49" charset="0"/>
              </a:rPr>
              <a:t> = 0;</a:t>
            </a:r>
          </a:p>
          <a:p>
            <a:pPr lvl="2" eaLnBrk="1" hangingPunct="1"/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for ( n = 1; n &lt;= number; ++n )</a:t>
            </a:r>
          </a:p>
          <a:p>
            <a:pPr lvl="2" eaLnBrk="1" hangingPunct="1"/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triangularNumber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 += n;</a:t>
            </a:r>
          </a:p>
          <a:p>
            <a:pPr lvl="2" eaLnBrk="1" hangingPunct="1"/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&lt;&lt;"Triangular number”&lt;&lt;number &lt;&lt;“is” </a:t>
            </a:r>
          </a:p>
          <a:p>
            <a:pPr lvl="2" eaLnBrk="1" hangingPunct="1"/>
            <a:r>
              <a:rPr lang="en-US" altLang="en-US" b="1" dirty="0">
                <a:latin typeface="Courier New" panose="02070309020205020404" pitchFamily="49" charset="0"/>
              </a:rPr>
              <a:t>			&lt;&lt;</a:t>
            </a:r>
            <a:r>
              <a:rPr lang="en-US" altLang="en-US" b="1" dirty="0" err="1">
                <a:latin typeface="Courier New" panose="02070309020205020404" pitchFamily="49" charset="0"/>
              </a:rPr>
              <a:t>triangularNumber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4997" name="AutoShape 9"/>
          <p:cNvSpPr>
            <a:spLocks noChangeArrowheads="1"/>
          </p:cNvSpPr>
          <p:nvPr/>
        </p:nvSpPr>
        <p:spPr bwMode="auto">
          <a:xfrm>
            <a:off x="4343400" y="5334000"/>
            <a:ext cx="3886200" cy="838200"/>
          </a:xfrm>
          <a:prstGeom prst="cloudCallout">
            <a:avLst>
              <a:gd name="adj1" fmla="val -96648"/>
              <a:gd name="adj2" fmla="val -126606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/>
              <a:t>Remember indentations!</a:t>
            </a:r>
          </a:p>
        </p:txBody>
      </p:sp>
      <p:sp>
        <p:nvSpPr>
          <p:cNvPr id="84998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8499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59B893-9B0F-49B5-B6FD-CB3C70AF2840}" type="slidenum">
              <a:rPr lang="en-US" altLang="en-US" smtClean="0"/>
              <a:pPr/>
              <a:t>41</a:t>
            </a:fld>
            <a:endParaRPr lang="en-US" altLang="en-US" smtClean="0"/>
          </a:p>
        </p:txBody>
      </p:sp>
      <p:sp>
        <p:nvSpPr>
          <p:cNvPr id="8500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5C214E-40A6-4B8D-A146-70ABD6B345F2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3200" dirty="0" smtClean="0"/>
              <a:t>Example: Multiplication table for ‘n’ tables up to ‘k’ terms</a:t>
            </a:r>
          </a:p>
        </p:txBody>
      </p:sp>
      <p:sp>
        <p:nvSpPr>
          <p:cNvPr id="35844" name="Text Box 2"/>
          <p:cNvSpPr>
            <a:spLocks noGrp="1" noChangeArrowheads="1"/>
          </p:cNvSpPr>
          <p:nvPr>
            <p:ph idx="1"/>
          </p:nvPr>
        </p:nvSpPr>
        <p:spPr bwMode="auto">
          <a:xfrm>
            <a:off x="1219200" y="1447800"/>
            <a:ext cx="7467600" cy="5059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400" smtClean="0"/>
              <a:t>Read n &amp; k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altLang="en-US" sz="1200" b="1" smtClean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800" b="1" smtClean="0">
                <a:solidFill>
                  <a:srgbClr val="C00000"/>
                </a:solidFill>
              </a:rPr>
              <a:t>for </a:t>
            </a:r>
            <a:r>
              <a:rPr lang="en-US" altLang="en-US" sz="2800" b="1" smtClean="0"/>
              <a:t>(i=1; i&lt;=k; i++)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800" b="1" smtClean="0"/>
              <a:t>     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800" b="1" smtClean="0"/>
              <a:t>      </a:t>
            </a:r>
            <a:r>
              <a:rPr lang="en-US" altLang="en-US" sz="2800" b="1" smtClean="0">
                <a:solidFill>
                  <a:srgbClr val="C00000"/>
                </a:solidFill>
              </a:rPr>
              <a:t>for </a:t>
            </a:r>
            <a:r>
              <a:rPr lang="en-US" altLang="en-US" sz="2800" b="1" smtClean="0"/>
              <a:t>(j=1; j&lt;=n; j++)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800" b="1" smtClean="0"/>
              <a:t>       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800" b="1" smtClean="0"/>
              <a:t>	       prod = i * j;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800" b="1" smtClean="0"/>
              <a:t>	       cout&lt;&lt; i &lt;&lt; " * " &lt;&lt; j  &lt;&lt;"= "&lt;&lt; prod &lt;&lt;"\t";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800" b="1" smtClean="0"/>
              <a:t>	 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800" b="1" smtClean="0"/>
              <a:t>      cout&lt;&lt;endl; //or “\n”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en-US" sz="2800" b="1" smtClean="0"/>
              <a:t>    }</a:t>
            </a:r>
            <a:endParaRPr lang="en-US" altLang="en-US" sz="2400" smtClean="0"/>
          </a:p>
        </p:txBody>
      </p: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5486400" y="1604963"/>
            <a:ext cx="35052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Calibri" panose="020F0502020204030204" pitchFamily="34" charset="0"/>
              </a:rPr>
              <a:t>Enter n &amp; k values: 3  5</a:t>
            </a:r>
          </a:p>
          <a:p>
            <a:r>
              <a:rPr lang="en-US" altLang="en-US" b="1">
                <a:latin typeface="Calibri" panose="020F0502020204030204" pitchFamily="34" charset="0"/>
              </a:rPr>
              <a:t>The table for 3 X 5 is</a:t>
            </a:r>
          </a:p>
          <a:p>
            <a:r>
              <a:rPr lang="en-US" altLang="en-US" b="1">
                <a:latin typeface="Calibri" panose="020F0502020204030204" pitchFamily="34" charset="0"/>
              </a:rPr>
              <a:t>1 * 1= 1        2 * 1= 2        3 * 1= 3</a:t>
            </a:r>
          </a:p>
          <a:p>
            <a:r>
              <a:rPr lang="en-US" altLang="en-US" b="1">
                <a:latin typeface="Calibri" panose="020F0502020204030204" pitchFamily="34" charset="0"/>
              </a:rPr>
              <a:t>1 * 2= 2        2 * 2= 4        3 * 2= 6</a:t>
            </a:r>
          </a:p>
          <a:p>
            <a:r>
              <a:rPr lang="en-US" altLang="en-US" b="1">
                <a:latin typeface="Calibri" panose="020F0502020204030204" pitchFamily="34" charset="0"/>
              </a:rPr>
              <a:t>1 * 3= 3        2 * 3= 6        3 * 3= 9</a:t>
            </a:r>
          </a:p>
          <a:p>
            <a:r>
              <a:rPr lang="en-US" altLang="en-US" b="1">
                <a:latin typeface="Calibri" panose="020F0502020204030204" pitchFamily="34" charset="0"/>
              </a:rPr>
              <a:t>1 * 4= 4        2 * 4= 8        3 * 4= 12</a:t>
            </a:r>
          </a:p>
          <a:p>
            <a:r>
              <a:rPr lang="en-US" altLang="en-US" b="1">
                <a:latin typeface="Calibri" panose="020F0502020204030204" pitchFamily="34" charset="0"/>
              </a:rPr>
              <a:t>1 * 5= 5        2 * 5= 10      3 * 5= 15</a:t>
            </a:r>
          </a:p>
        </p:txBody>
      </p:sp>
      <p:sp>
        <p:nvSpPr>
          <p:cNvPr id="8602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8CC943-30F7-4F97-A9A2-D84CFBE6EB6F}" type="datetime1">
              <a:rPr lang="en-US" altLang="en-US" smtClean="0"/>
              <a:t>3/15/2015</a:t>
            </a:fld>
            <a:endParaRPr lang="en-US" altLang="en-US" smtClean="0"/>
          </a:p>
        </p:txBody>
      </p:sp>
      <p:sp>
        <p:nvSpPr>
          <p:cNvPr id="86022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8602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EFD354-F5E4-4ED8-A2A1-46BC232361F8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Multiple expressions </a:t>
            </a:r>
            <a:r>
              <a:rPr lang="en-US" altLang="en-US" sz="2800" i="1" dirty="0" smtClean="0"/>
              <a:t>(comma between…)</a:t>
            </a:r>
            <a:br>
              <a:rPr lang="en-US" altLang="en-US" sz="2800" i="1" dirty="0" smtClean="0"/>
            </a:br>
            <a:r>
              <a:rPr lang="en-US" altLang="en-US" dirty="0" smtClean="0"/>
              <a:t>     	</a:t>
            </a:r>
            <a:r>
              <a:rPr lang="en-US" altLang="en-US" dirty="0" smtClean="0">
                <a:solidFill>
                  <a:srgbClr val="0070C0"/>
                </a:solidFill>
              </a:rPr>
              <a:t>for(</a:t>
            </a:r>
            <a:r>
              <a:rPr lang="en-US" altLang="en-US" dirty="0" err="1" smtClean="0">
                <a:solidFill>
                  <a:srgbClr val="0070C0"/>
                </a:solidFill>
              </a:rPr>
              <a:t>i</a:t>
            </a:r>
            <a:r>
              <a:rPr lang="en-US" altLang="en-US" dirty="0" smtClean="0">
                <a:solidFill>
                  <a:srgbClr val="0070C0"/>
                </a:solidFill>
              </a:rPr>
              <a:t>=0 , j=10 ; </a:t>
            </a:r>
            <a:r>
              <a:rPr lang="en-US" altLang="en-US" dirty="0" err="1" smtClean="0">
                <a:solidFill>
                  <a:srgbClr val="0070C0"/>
                </a:solidFill>
              </a:rPr>
              <a:t>i</a:t>
            </a:r>
            <a:r>
              <a:rPr lang="en-US" altLang="en-US" dirty="0" smtClean="0">
                <a:solidFill>
                  <a:srgbClr val="0070C0"/>
                </a:solidFill>
              </a:rPr>
              <a:t>&lt;j ; </a:t>
            </a:r>
            <a:r>
              <a:rPr lang="en-US" altLang="en-US" dirty="0" err="1" smtClean="0">
                <a:solidFill>
                  <a:srgbClr val="0070C0"/>
                </a:solidFill>
              </a:rPr>
              <a:t>i</a:t>
            </a:r>
            <a:r>
              <a:rPr lang="en-US" altLang="en-US" dirty="0" smtClean="0">
                <a:solidFill>
                  <a:srgbClr val="0070C0"/>
                </a:solidFill>
              </a:rPr>
              <a:t>++ , j--)</a:t>
            </a:r>
          </a:p>
          <a:p>
            <a:pPr eaLnBrk="1" hangingPunct="1"/>
            <a:r>
              <a:rPr lang="en-US" altLang="en-US" dirty="0" smtClean="0"/>
              <a:t>Omitting fields </a:t>
            </a:r>
            <a:r>
              <a:rPr lang="en-US" altLang="en-US" sz="2800" i="1" dirty="0" smtClean="0"/>
              <a:t>(semicolon have to be still…)</a:t>
            </a:r>
            <a:br>
              <a:rPr lang="en-US" altLang="en-US" sz="2800" i="1" dirty="0" smtClean="0"/>
            </a:br>
            <a:r>
              <a:rPr lang="en-US" altLang="en-US" sz="2800" dirty="0" smtClean="0"/>
              <a:t>     	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altLang="en-US" sz="2800" dirty="0" smtClean="0">
                <a:solidFill>
                  <a:srgbClr val="0070C0"/>
                </a:solidFill>
              </a:rPr>
              <a:t>=0;      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     	</a:t>
            </a:r>
            <a:r>
              <a:rPr lang="en-US" altLang="en-US" sz="2800" dirty="0" smtClean="0">
                <a:solidFill>
                  <a:srgbClr val="0070C0"/>
                </a:solidFill>
              </a:rPr>
              <a:t>for( ;  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altLang="en-US" sz="2800" dirty="0" smtClean="0">
                <a:solidFill>
                  <a:srgbClr val="0070C0"/>
                </a:solidFill>
              </a:rPr>
              <a:t>&lt;10 ; 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altLang="en-US" sz="2800" dirty="0" smtClean="0">
                <a:solidFill>
                  <a:srgbClr val="0070C0"/>
                </a:solidFill>
              </a:rPr>
              <a:t>++ ) or </a:t>
            </a:r>
          </a:p>
          <a:p>
            <a:pPr eaLnBrk="1" hangingPunct="1"/>
            <a:r>
              <a:rPr lang="en-US" altLang="en-US" dirty="0" smtClean="0"/>
              <a:t>Declaring variables</a:t>
            </a:r>
            <a:br>
              <a:rPr lang="en-US" altLang="en-US" dirty="0" smtClean="0"/>
            </a:br>
            <a:r>
              <a:rPr lang="en-US" altLang="en-US" sz="2800" dirty="0" smtClean="0"/>
              <a:t>  	</a:t>
            </a:r>
            <a:r>
              <a:rPr lang="en-US" altLang="en-US" sz="2800" dirty="0" smtClean="0">
                <a:solidFill>
                  <a:srgbClr val="0070C0"/>
                </a:solidFill>
              </a:rPr>
              <a:t>for(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int</a:t>
            </a:r>
            <a:r>
              <a:rPr lang="en-US" altLang="en-US" sz="2800" dirty="0" smtClean="0">
                <a:solidFill>
                  <a:srgbClr val="0070C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altLang="en-US" sz="2800" dirty="0" smtClean="0">
                <a:solidFill>
                  <a:srgbClr val="0070C0"/>
                </a:solidFill>
              </a:rPr>
              <a:t>=0 ; 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altLang="en-US" sz="2800" dirty="0" smtClean="0">
                <a:solidFill>
                  <a:srgbClr val="0070C0"/>
                </a:solidFill>
              </a:rPr>
              <a:t>=10  ; 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i</a:t>
            </a:r>
            <a:r>
              <a:rPr lang="en-US" altLang="en-US" sz="2800" dirty="0" smtClean="0">
                <a:solidFill>
                  <a:srgbClr val="0070C0"/>
                </a:solidFill>
              </a:rPr>
              <a:t>++ )</a:t>
            </a:r>
          </a:p>
          <a:p>
            <a:pPr marL="457200" lvl="1" indent="0" eaLnBrk="1" hangingPunct="1">
              <a:buNone/>
            </a:pPr>
            <a:endParaRPr lang="en-US" altLang="en-US" dirty="0" smtClean="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for</a:t>
            </a:r>
            <a:r>
              <a:rPr lang="en-US" altLang="en-US" dirty="0" smtClean="0"/>
              <a:t> loop variants</a:t>
            </a:r>
          </a:p>
        </p:txBody>
      </p:sp>
      <p:sp>
        <p:nvSpPr>
          <p:cNvPr id="88068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8806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EE629A-CD31-4EB4-AA92-FF57432CE8DB}" type="slidenum">
              <a:rPr lang="en-US" altLang="en-US" smtClean="0"/>
              <a:pPr/>
              <a:t>43</a:t>
            </a:fld>
            <a:endParaRPr lang="en-US" altLang="en-US" smtClean="0"/>
          </a:p>
        </p:txBody>
      </p:sp>
      <p:sp>
        <p:nvSpPr>
          <p:cNvPr id="8807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2CD193-F2A2-4E2C-90C5-19DF2985BF03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dirty="0" smtClean="0"/>
              <a:t>Additional features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1. More than one variable can be initialized.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     Example: 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for (</a:t>
            </a:r>
            <a:r>
              <a:rPr lang="en-US" sz="2400" b="1" dirty="0" smtClean="0">
                <a:latin typeface="Tempus Sans ITC" pitchFamily="82" charset="0"/>
              </a:rPr>
              <a:t>p=1,n=0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; n &lt; 15; ++n)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/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2. Increment section may also have more than one part.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     Example: 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for (n=1, m=50; n&lt;=1*m; </a:t>
            </a:r>
            <a:r>
              <a:rPr lang="en-US" sz="2400" b="1" dirty="0" smtClean="0">
                <a:latin typeface="Tempus Sans ITC" pitchFamily="82" charset="0"/>
              </a:rPr>
              <a:t>n++, m--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/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3.Test condition may have any compound relation &amp; testing 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    need not be limited to the loop control variables.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/>
              <a:t>    Example: 	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sum=0;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    			for (</a:t>
            </a:r>
            <a:r>
              <a:rPr lang="en-US" sz="2400" b="1" dirty="0" err="1" smtClean="0">
                <a:solidFill>
                  <a:srgbClr val="C00000"/>
                </a:solidFill>
                <a:latin typeface="Tempus Sans ITC" pitchFamily="82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=1; </a:t>
            </a:r>
            <a:r>
              <a:rPr lang="en-US" sz="2400" b="1" dirty="0" err="1" smtClean="0">
                <a:latin typeface="Tempus Sans ITC" pitchFamily="82" charset="0"/>
              </a:rPr>
              <a:t>i</a:t>
            </a:r>
            <a:r>
              <a:rPr lang="en-US" sz="2400" b="1" dirty="0" smtClean="0">
                <a:latin typeface="Tempus Sans ITC" pitchFamily="82" charset="0"/>
              </a:rPr>
              <a:t> &lt; 20 &amp;&amp; sum &lt; 100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; ++</a:t>
            </a:r>
            <a:r>
              <a:rPr lang="en-US" sz="2400" b="1" dirty="0" err="1" smtClean="0">
                <a:solidFill>
                  <a:srgbClr val="C00000"/>
                </a:solidFill>
                <a:latin typeface="Tempus Sans ITC" pitchFamily="82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)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        		 </a:t>
            </a:r>
            <a:r>
              <a:rPr lang="en-US" sz="24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{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  sum=sum + </a:t>
            </a:r>
            <a:r>
              <a:rPr lang="en-US" sz="2400" b="1" dirty="0" err="1" smtClean="0">
                <a:solidFill>
                  <a:srgbClr val="C00000"/>
                </a:solidFill>
                <a:latin typeface="Tempus Sans ITC" pitchFamily="82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;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             	     </a:t>
            </a:r>
            <a:r>
              <a:rPr lang="en-US" sz="2400" b="1" dirty="0" err="1" smtClean="0">
                <a:solidFill>
                  <a:srgbClr val="C00000"/>
                </a:solidFill>
                <a:latin typeface="Tempus Sans ITC" pitchFamily="82" charset="0"/>
              </a:rPr>
              <a:t>cout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 &lt;&lt; sum;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          		 </a:t>
            </a:r>
            <a:r>
              <a:rPr lang="en-US" sz="24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CF5FFD-1A78-4BC0-BB53-FC5537F593A7}" type="datetime1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Department of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7D9500-D27C-4668-A071-F00112D628E0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45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dirty="0" smtClean="0"/>
              <a:t>Additional features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dirty="0" smtClean="0"/>
              <a:t>4. It is also permissible to use expressions in the initialization &amp; increment sections.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dirty="0" smtClean="0"/>
              <a:t>   		E.g.: 	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for (x</a:t>
            </a:r>
            <a:r>
              <a:rPr lang="en-US" sz="2200" b="1" dirty="0" smtClean="0">
                <a:latin typeface="Tempus Sans ITC" pitchFamily="82" charset="0"/>
              </a:rPr>
              <a:t>=(m + n)/2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; x &gt; 0; x=</a:t>
            </a:r>
            <a:r>
              <a:rPr lang="en-US" sz="2200" b="1" dirty="0" smtClean="0">
                <a:latin typeface="Tempus Sans ITC" pitchFamily="82" charset="0"/>
              </a:rPr>
              <a:t>x/2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dirty="0" smtClean="0"/>
              <a:t>5. In for loop one or more sections can be omitted.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dirty="0" smtClean="0"/>
              <a:t>  		E.g.: </a:t>
            </a:r>
            <a:r>
              <a:rPr lang="en-US" sz="2200" dirty="0" err="1" smtClean="0"/>
              <a:t>i</a:t>
            </a:r>
            <a:r>
              <a:rPr lang="en-US" sz="2200" dirty="0" smtClean="0"/>
              <a:t>) 	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m=5;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        	 	for( </a:t>
            </a:r>
            <a:r>
              <a:rPr lang="en-US" sz="2400" b="1" dirty="0" smtClean="0">
                <a:solidFill>
                  <a:schemeClr val="accent6"/>
                </a:solidFill>
                <a:latin typeface="Tempus Sans ITC" pitchFamily="82" charset="0"/>
              </a:rPr>
              <a:t>;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m!=50</a:t>
            </a:r>
            <a:r>
              <a:rPr lang="en-US" sz="2400" b="1" dirty="0" smtClean="0">
                <a:solidFill>
                  <a:schemeClr val="accent6"/>
                </a:solidFill>
                <a:latin typeface="Tempus Sans ITC" pitchFamily="82" charset="0"/>
              </a:rPr>
              <a:t>; 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			  </a:t>
            </a:r>
            <a:r>
              <a:rPr lang="en-US" sz="22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{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latin typeface="Tempus Sans ITC" pitchFamily="82" charset="0"/>
              </a:rPr>
              <a:t>cout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&lt;&lt;m;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              	    m=m+5;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           		  </a:t>
            </a:r>
            <a:r>
              <a:rPr lang="en-US" sz="22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dirty="0" smtClean="0"/>
              <a:t>          ii)  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for </a:t>
            </a:r>
            <a:r>
              <a:rPr lang="en-US" sz="2200" b="1" dirty="0" smtClean="0">
                <a:latin typeface="Tempus Sans ITC" pitchFamily="82" charset="0"/>
              </a:rPr>
              <a:t>(;;)</a:t>
            </a:r>
            <a:r>
              <a:rPr lang="en-US" sz="2200" b="1" dirty="0" smtClean="0">
                <a:solidFill>
                  <a:schemeClr val="accent6"/>
                </a:solidFill>
                <a:latin typeface="Tempus Sans ITC" pitchFamily="82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// will go infinite</a:t>
            </a:r>
            <a:endParaRPr lang="en-US" sz="2200" b="1" dirty="0" smtClean="0">
              <a:solidFill>
                <a:schemeClr val="accent6">
                  <a:lumMod val="75000"/>
                </a:schemeClr>
              </a:solidFill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dirty="0" smtClean="0"/>
              <a:t>          iii) 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for (i=1000; i </a:t>
            </a:r>
            <a:r>
              <a:rPr lang="en-US" sz="2200" b="1" dirty="0">
                <a:solidFill>
                  <a:srgbClr val="C00000"/>
                </a:solidFill>
                <a:latin typeface="Tempus Sans ITC" pitchFamily="82" charset="0"/>
              </a:rPr>
              <a:t>&gt;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100; i=i-1)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b="1" dirty="0" smtClean="0">
                <a:solidFill>
                  <a:schemeClr val="accent6"/>
                </a:solidFill>
                <a:latin typeface="Tempus Sans ITC" pitchFamily="82" charset="0"/>
              </a:rPr>
              <a:t>                       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                   …….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dirty="0" smtClean="0"/>
              <a:t>          iv) 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for (i=1000; i </a:t>
            </a:r>
            <a:r>
              <a:rPr lang="en-US" sz="2200" b="1" dirty="0">
                <a:solidFill>
                  <a:srgbClr val="C00000"/>
                </a:solidFill>
                <a:latin typeface="Tempus Sans ITC" pitchFamily="82" charset="0"/>
              </a:rPr>
              <a:t>&gt;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100; i=i-1) </a:t>
            </a:r>
            <a:r>
              <a:rPr lang="en-US" sz="2200" b="1" dirty="0" smtClean="0">
                <a:latin typeface="Tempus Sans ITC" pitchFamily="82" charset="0"/>
              </a:rPr>
              <a:t>;</a:t>
            </a:r>
            <a:r>
              <a:rPr lang="en-US" sz="2200" b="1" dirty="0" smtClean="0">
                <a:solidFill>
                  <a:srgbClr val="C00000"/>
                </a:solidFill>
                <a:latin typeface="Tempus Sans ITC" pitchFamily="82" charset="0"/>
              </a:rPr>
              <a:t>  </a:t>
            </a:r>
            <a:r>
              <a:rPr lang="en-US" sz="2200" dirty="0" smtClean="0"/>
              <a:t>no syntax error, treated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dirty="0" smtClean="0"/>
              <a:t>              as  null statement;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time delay</a:t>
            </a:r>
            <a:r>
              <a:rPr lang="en-US" sz="2200" dirty="0" smtClean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2EBCE2-95A4-4B13-B1A3-CEAA278FF199}" type="datetime1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Department of 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7D9500-D27C-4668-A071-F00112D628E0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56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95400" y="1066800"/>
            <a:ext cx="7467600" cy="5059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/>
              <a:t>Criteria: Who determines looping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/>
              <a:t>Entry-condition loop -&gt; for, while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/>
              <a:t>Exit-condition loop -&gt; do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/>
              <a:t>Criteria: Number of repetitions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/>
              <a:t>Indefinite loops -&gt;while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/>
              <a:t>Counting loops -&gt; for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/>
              <a:t>You can actually rewrite any while as a for and vice versa  !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en-US" altLang="en-US" dirty="0" smtClean="0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Which loop to choose ?</a:t>
            </a:r>
          </a:p>
        </p:txBody>
      </p:sp>
      <p:sp>
        <p:nvSpPr>
          <p:cNvPr id="102404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10240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87956C-B679-478B-9FBB-5AF1E7765DFF}" type="slidenum">
              <a:rPr lang="en-US" altLang="en-US" smtClean="0"/>
              <a:pPr/>
              <a:t>46</a:t>
            </a:fld>
            <a:endParaRPr lang="en-US" altLang="en-US" smtClean="0"/>
          </a:p>
        </p:txBody>
      </p:sp>
      <p:sp>
        <p:nvSpPr>
          <p:cNvPr id="10240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2C8F3A-0998-4B92-8ACE-5071F00F3E47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4"/>
          <p:cNvSpPr txBox="1">
            <a:spLocks noChangeArrowheads="1"/>
          </p:cNvSpPr>
          <p:nvPr/>
        </p:nvSpPr>
        <p:spPr bwMode="auto">
          <a:xfrm>
            <a:off x="1295400" y="1001713"/>
            <a:ext cx="4343400" cy="2862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</a:rPr>
              <a:t>iostream.h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void main (void)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count = 1;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while ( count &lt;= 5 ) {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&lt;&lt;count;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	++count;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Example: </a:t>
            </a:r>
            <a:r>
              <a:rPr lang="en-US" altLang="en-US" smtClean="0">
                <a:latin typeface="Courier New" panose="02070309020205020404" pitchFamily="49" charset="0"/>
              </a:rPr>
              <a:t>while </a:t>
            </a:r>
            <a:r>
              <a:rPr lang="en-US" altLang="en-US" smtClean="0"/>
              <a:t>vs</a:t>
            </a:r>
            <a:r>
              <a:rPr lang="en-US" altLang="en-US" smtClean="0">
                <a:latin typeface="Courier New" panose="02070309020205020404" pitchFamily="49" charset="0"/>
              </a:rPr>
              <a:t> for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886200" y="3386138"/>
            <a:ext cx="5181600" cy="286226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</a:rPr>
              <a:t>iostream.h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void main (void)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count;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for ( count=1; count&lt;=5;count++ ) {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latin typeface="Courier New" panose="02070309020205020404" pitchFamily="49" charset="0"/>
              </a:rPr>
              <a:t>&lt;&lt;count;</a:t>
            </a: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3429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10343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00834E-5CE7-4E8F-8FCC-6720D33B712D}" type="slidenum">
              <a:rPr lang="en-US" altLang="en-US" smtClean="0"/>
              <a:pPr/>
              <a:t>47</a:t>
            </a:fld>
            <a:endParaRPr lang="en-US" altLang="en-US" smtClean="0"/>
          </a:p>
        </p:txBody>
      </p:sp>
      <p:sp>
        <p:nvSpPr>
          <p:cNvPr id="10343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598638-2B2F-48ED-BF84-63E2B7088BD5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95400" y="1066800"/>
            <a:ext cx="7620000" cy="5059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mtClean="0"/>
              <a:t>Can be used in order to immediately exiting from a loop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mtClean="0"/>
              <a:t>After a break, following statements in the loop body are skipped and execution continues with the first statement after the loop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mtClean="0"/>
              <a:t>If a break is executed from within nested loops, only the innermost loop is terminated</a:t>
            </a: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break</a:t>
            </a:r>
            <a:r>
              <a:rPr lang="en-US" altLang="en-US" dirty="0" smtClean="0"/>
              <a:t> statement</a:t>
            </a:r>
          </a:p>
        </p:txBody>
      </p:sp>
      <p:sp>
        <p:nvSpPr>
          <p:cNvPr id="104452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10445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83FC50-98A5-45B5-BF63-1ACF49630FFA}" type="slidenum">
              <a:rPr lang="en-US" altLang="en-US" smtClean="0"/>
              <a:pPr/>
              <a:t>48</a:t>
            </a:fld>
            <a:endParaRPr lang="en-US" altLang="en-US" smtClean="0"/>
          </a:p>
        </p:txBody>
      </p:sp>
      <p:sp>
        <p:nvSpPr>
          <p:cNvPr id="10445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3C6E30-1144-44C2-94A2-8705FE371296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Exiting a loop with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3200" dirty="0" smtClean="0"/>
              <a:t> statement</a:t>
            </a:r>
          </a:p>
        </p:txBody>
      </p:sp>
      <p:sp>
        <p:nvSpPr>
          <p:cNvPr id="14341" name="Rectangle 14"/>
          <p:cNvSpPr>
            <a:spLocks noChangeArrowheads="1"/>
          </p:cNvSpPr>
          <p:nvPr/>
        </p:nvSpPr>
        <p:spPr bwMode="auto">
          <a:xfrm>
            <a:off x="1295400" y="1524000"/>
            <a:ext cx="76962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&lt;=m;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spcBef>
                <a:spcPts val="600"/>
              </a:spcBef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prime=0;</a:t>
            </a:r>
          </a:p>
          <a:p>
            <a:pPr>
              <a:spcBef>
                <a:spcPts val="600"/>
              </a:spcBef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j=2; j&lt;=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/2; j++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if(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 j == 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prime=1;</a:t>
            </a:r>
          </a:p>
          <a:p>
            <a:pPr>
              <a:spcBef>
                <a:spcPts val="600"/>
              </a:spcBef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break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break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inner loop */</a:t>
            </a:r>
          </a:p>
          <a:p>
            <a:pPr>
              <a:spcBef>
                <a:spcPts val="600"/>
              </a:spcBef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600"/>
              </a:spcBef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600"/>
              </a:spcBef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if(prime == 0)</a:t>
            </a:r>
          </a:p>
          <a:p>
            <a:pPr>
              <a:spcBef>
                <a:spcPts val="600"/>
              </a:spcBef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&lt;&lt;"\t";</a:t>
            </a:r>
          </a:p>
          <a:p>
            <a:pPr>
              <a:spcBef>
                <a:spcPts val="600"/>
              </a:spcBef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059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187D95-7D18-49AC-AD3A-FDFCC4FEA36C}" type="datetime1">
              <a:rPr lang="en-US" altLang="en-US" smtClean="0"/>
              <a:t>3/15/2015</a:t>
            </a:fld>
            <a:endParaRPr lang="en-US" altLang="en-US" smtClean="0"/>
          </a:p>
        </p:txBody>
      </p:sp>
      <p:sp>
        <p:nvSpPr>
          <p:cNvPr id="110597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11059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FD60F9-ADD9-45FE-82EB-45BA5592EDEB}" type="slidenum">
              <a:rPr lang="en-US" altLang="en-US" smtClean="0"/>
              <a:pPr/>
              <a:t>49</a:t>
            </a:fld>
            <a:endParaRPr lang="en-US" altLang="en-US" smtClean="0"/>
          </a:p>
        </p:txBody>
      </p:sp>
      <p:sp>
        <p:nvSpPr>
          <p:cNvPr id="2" name="Rectangle 1"/>
          <p:cNvSpPr/>
          <p:nvPr/>
        </p:nvSpPr>
        <p:spPr>
          <a:xfrm>
            <a:off x="1236784" y="1038909"/>
            <a:ext cx="7602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// Program to generate </a:t>
            </a:r>
            <a:r>
              <a:rPr lang="en-US" altLang="en-US" dirty="0" smtClean="0">
                <a:latin typeface="Courier New" panose="02070309020205020404" pitchFamily="49" charset="0"/>
              </a:rPr>
              <a:t>Prime numbers between 2 limits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Structure of a C program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295400" y="2286000"/>
            <a:ext cx="7696200" cy="2446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700">
                <a:latin typeface="Courier New" panose="02070309020205020404" pitchFamily="49" charset="0"/>
              </a:rPr>
              <a:t>#include &lt;iostream.h&gt;</a:t>
            </a:r>
          </a:p>
          <a:p>
            <a:pPr eaLnBrk="1" hangingPunct="1"/>
            <a:r>
              <a:rPr lang="en-US" altLang="en-US" sz="1700">
                <a:latin typeface="Courier New" panose="02070309020205020404" pitchFamily="49" charset="0"/>
              </a:rPr>
              <a:t>void main (void)</a:t>
            </a:r>
          </a:p>
          <a:p>
            <a:pPr eaLnBrk="1" hangingPunct="1"/>
            <a:r>
              <a:rPr lang="en-US" altLang="en-US" sz="17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700">
                <a:latin typeface="Courier New" panose="02070309020205020404" pitchFamily="49" charset="0"/>
              </a:rPr>
              <a:t>  int value1, value2, sum;</a:t>
            </a:r>
          </a:p>
          <a:p>
            <a:pPr eaLnBrk="1" hangingPunct="1"/>
            <a:r>
              <a:rPr lang="en-US" altLang="en-US" sz="1700">
                <a:latin typeface="Courier New" panose="02070309020205020404" pitchFamily="49" charset="0"/>
              </a:rPr>
              <a:t>  value1 = 50;</a:t>
            </a:r>
          </a:p>
          <a:p>
            <a:pPr eaLnBrk="1" hangingPunct="1"/>
            <a:r>
              <a:rPr lang="en-US" altLang="en-US" sz="1700">
                <a:latin typeface="Courier New" panose="02070309020205020404" pitchFamily="49" charset="0"/>
              </a:rPr>
              <a:t>  value2 = 25;</a:t>
            </a:r>
          </a:p>
          <a:p>
            <a:pPr eaLnBrk="1" hangingPunct="1"/>
            <a:r>
              <a:rPr lang="en-US" altLang="en-US" sz="1700">
                <a:latin typeface="Courier New" panose="02070309020205020404" pitchFamily="49" charset="0"/>
              </a:rPr>
              <a:t>  sum = value1 + value2;</a:t>
            </a:r>
          </a:p>
          <a:p>
            <a:pPr eaLnBrk="1" hangingPunct="1"/>
            <a:r>
              <a:rPr lang="en-US" altLang="en-US" sz="1700">
                <a:latin typeface="Courier New" panose="02070309020205020404" pitchFamily="49" charset="0"/>
              </a:rPr>
              <a:t>  cout&lt;&lt;“Sum of “&lt;&lt;value1&lt;&lt;“ and ”&lt;&lt;value2 &lt;&lt;“is”&lt;&lt; sum;</a:t>
            </a:r>
          </a:p>
          <a:p>
            <a:pPr eaLnBrk="1" hangingPunct="1"/>
            <a:r>
              <a:rPr lang="en-US" altLang="en-US" sz="17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3492" name="Freeform 5"/>
          <p:cNvSpPr>
            <a:spLocks/>
          </p:cNvSpPr>
          <p:nvPr/>
        </p:nvSpPr>
        <p:spPr bwMode="auto">
          <a:xfrm>
            <a:off x="1847850" y="2846388"/>
            <a:ext cx="571500" cy="76200"/>
          </a:xfrm>
          <a:custGeom>
            <a:avLst/>
            <a:gdLst>
              <a:gd name="T0" fmla="*/ 0 w 360"/>
              <a:gd name="T1" fmla="*/ 2147483646 h 48"/>
              <a:gd name="T2" fmla="*/ 2147483646 w 360"/>
              <a:gd name="T3" fmla="*/ 2147483646 h 48"/>
              <a:gd name="T4" fmla="*/ 2147483646 w 360"/>
              <a:gd name="T5" fmla="*/ 0 h 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0" h="48">
                <a:moveTo>
                  <a:pt x="0" y="48"/>
                </a:moveTo>
                <a:cubicBezTo>
                  <a:pt x="22" y="34"/>
                  <a:pt x="44" y="14"/>
                  <a:pt x="72" y="12"/>
                </a:cubicBezTo>
                <a:cubicBezTo>
                  <a:pt x="168" y="5"/>
                  <a:pt x="360" y="0"/>
                  <a:pt x="36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" name="AutoShape 7"/>
          <p:cNvSpPr>
            <a:spLocks noChangeArrowheads="1"/>
          </p:cNvSpPr>
          <p:nvPr/>
        </p:nvSpPr>
        <p:spPr bwMode="auto">
          <a:xfrm>
            <a:off x="4572000" y="1524000"/>
            <a:ext cx="3429000" cy="914400"/>
          </a:xfrm>
          <a:prstGeom prst="cloudCallout">
            <a:avLst>
              <a:gd name="adj1" fmla="val -91861"/>
              <a:gd name="adj2" fmla="val 10087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Entry point of a C++ program</a:t>
            </a:r>
          </a:p>
        </p:txBody>
      </p:sp>
      <p:sp>
        <p:nvSpPr>
          <p:cNvPr id="63494" name="Line 8"/>
          <p:cNvSpPr>
            <a:spLocks noChangeShapeType="1"/>
          </p:cNvSpPr>
          <p:nvPr/>
        </p:nvSpPr>
        <p:spPr bwMode="auto">
          <a:xfrm>
            <a:off x="6969125" y="2514600"/>
            <a:ext cx="0" cy="18288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Text Box 9"/>
          <p:cNvSpPr txBox="1">
            <a:spLocks noChangeArrowheads="1"/>
          </p:cNvSpPr>
          <p:nvPr/>
        </p:nvSpPr>
        <p:spPr bwMode="auto">
          <a:xfrm>
            <a:off x="7105650" y="2855913"/>
            <a:ext cx="165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9900"/>
                </a:solidFill>
              </a:rPr>
              <a:t>Sequential</a:t>
            </a:r>
          </a:p>
          <a:p>
            <a:pPr eaLnBrk="1" hangingPunct="1"/>
            <a:r>
              <a:rPr lang="en-US" altLang="en-US">
                <a:solidFill>
                  <a:srgbClr val="009900"/>
                </a:solidFill>
              </a:rPr>
              <a:t> flow of control</a:t>
            </a:r>
          </a:p>
        </p:txBody>
      </p:sp>
      <p:sp>
        <p:nvSpPr>
          <p:cNvPr id="63496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6349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B8539C-1399-47CE-B810-10D1C5043050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6349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469330-FA87-4AFC-8F5D-7E293DDFF429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685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Exiting a loop with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3200" dirty="0" smtClean="0"/>
              <a:t> statement</a:t>
            </a:r>
          </a:p>
        </p:txBody>
      </p:sp>
      <p:grpSp>
        <p:nvGrpSpPr>
          <p:cNvPr id="106499" name="Group 15"/>
          <p:cNvGrpSpPr>
            <a:grpSpLocks/>
          </p:cNvGrpSpPr>
          <p:nvPr/>
        </p:nvGrpSpPr>
        <p:grpSpPr bwMode="auto">
          <a:xfrm>
            <a:off x="1371600" y="1524000"/>
            <a:ext cx="7467600" cy="3940175"/>
            <a:chOff x="152400" y="1905000"/>
            <a:chExt cx="8763000" cy="3938693"/>
          </a:xfrm>
        </p:grpSpPr>
        <p:sp>
          <p:nvSpPr>
            <p:cNvPr id="8197" name="Text Box 3"/>
            <p:cNvSpPr txBox="1">
              <a:spLocks noChangeArrowheads="1"/>
            </p:cNvSpPr>
            <p:nvPr/>
          </p:nvSpPr>
          <p:spPr bwMode="auto">
            <a:xfrm>
              <a:off x="1981751" y="1905000"/>
              <a:ext cx="2665786" cy="3938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while (……….)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Tahoma" pitchFamily="34" charset="0"/>
                  <a:cs typeface="Tahoma" pitchFamily="34" charset="0"/>
                </a:rPr>
                <a:t>{</a:t>
              </a:r>
              <a:r>
                <a:rPr lang="en-US" b="1" dirty="0">
                  <a:latin typeface="Tempus Sans ITC" pitchFamily="82" charset="0"/>
                </a:rPr>
                <a:t>…….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…………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solidFill>
                    <a:srgbClr val="C00000"/>
                  </a:solidFill>
                  <a:latin typeface="Tempus Sans ITC" pitchFamily="82" charset="0"/>
                </a:rPr>
                <a:t>If(condition)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  break;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………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……….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Tahoma" pitchFamily="34" charset="0"/>
                  <a:cs typeface="Tahoma" pitchFamily="34" charset="0"/>
                </a:rPr>
                <a:t>}</a:t>
              </a:r>
              <a:r>
                <a:rPr lang="en-US" b="1" dirty="0">
                  <a:latin typeface="Tempus Sans ITC" pitchFamily="82" charset="0"/>
                </a:rPr>
                <a:t>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Tempus Sans ITC" pitchFamily="82" charset="0"/>
                </a:rPr>
                <a:t>// 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Tempus Sans ITC" pitchFamily="82" charset="0"/>
                </a:rPr>
                <a:t>end of while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…………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Tempus Sans ITC" pitchFamily="82" charset="0"/>
                </a:rPr>
                <a:t>//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Tempus Sans ITC" pitchFamily="82" charset="0"/>
                </a:rPr>
                <a:t>next statement</a:t>
              </a:r>
            </a:p>
          </p:txBody>
        </p:sp>
        <p:cxnSp>
          <p:nvCxnSpPr>
            <p:cNvPr id="106504" name="AutoShape 4"/>
            <p:cNvCxnSpPr>
              <a:cxnSpLocks noChangeShapeType="1"/>
            </p:cNvCxnSpPr>
            <p:nvPr/>
          </p:nvCxnSpPr>
          <p:spPr bwMode="auto">
            <a:xfrm flipH="1">
              <a:off x="1143000" y="3692244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05" name="AutoShape 5"/>
            <p:cNvCxnSpPr>
              <a:cxnSpLocks noChangeShapeType="1"/>
            </p:cNvCxnSpPr>
            <p:nvPr/>
          </p:nvCxnSpPr>
          <p:spPr bwMode="auto">
            <a:xfrm rot="5400000">
              <a:off x="266700" y="4568544"/>
              <a:ext cx="1752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506" name="Line 6"/>
            <p:cNvSpPr>
              <a:spLocks noChangeShapeType="1"/>
            </p:cNvSpPr>
            <p:nvPr/>
          </p:nvSpPr>
          <p:spPr bwMode="auto">
            <a:xfrm>
              <a:off x="1143000" y="5444844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07" name="Text Box 7"/>
            <p:cNvSpPr txBox="1">
              <a:spLocks noChangeArrowheads="1"/>
            </p:cNvSpPr>
            <p:nvPr/>
          </p:nvSpPr>
          <p:spPr bwMode="auto">
            <a:xfrm>
              <a:off x="152400" y="4419600"/>
              <a:ext cx="720069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3333CC"/>
                  </a:solidFill>
                  <a:latin typeface="Tempus Sans ITC" panose="04020404030D07020202" pitchFamily="82" charset="0"/>
                </a:rPr>
                <a:t>Exit</a:t>
              </a:r>
            </a:p>
            <a:p>
              <a:r>
                <a:rPr lang="en-US" altLang="en-US" b="1">
                  <a:solidFill>
                    <a:srgbClr val="3333CC"/>
                  </a:solidFill>
                  <a:latin typeface="Tempus Sans ITC" panose="04020404030D07020202" pitchFamily="82" charset="0"/>
                </a:rPr>
                <a:t>From</a:t>
              </a:r>
            </a:p>
            <a:p>
              <a:r>
                <a:rPr lang="en-US" altLang="en-US" b="1">
                  <a:solidFill>
                    <a:srgbClr val="3333CC"/>
                  </a:solidFill>
                  <a:latin typeface="Tempus Sans ITC" panose="04020404030D07020202" pitchFamily="82" charset="0"/>
                </a:rPr>
                <a:t>loop</a:t>
              </a:r>
            </a:p>
          </p:txBody>
        </p:sp>
        <p:sp>
          <p:nvSpPr>
            <p:cNvPr id="8202" name="Text Box 8"/>
            <p:cNvSpPr txBox="1">
              <a:spLocks noChangeArrowheads="1"/>
            </p:cNvSpPr>
            <p:nvPr/>
          </p:nvSpPr>
          <p:spPr bwMode="auto">
            <a:xfrm>
              <a:off x="6020480" y="1905000"/>
              <a:ext cx="2894920" cy="3938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do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Tahoma" pitchFamily="34" charset="0"/>
                  <a:cs typeface="Tahoma" pitchFamily="34" charset="0"/>
                </a:rPr>
                <a:t>{</a:t>
              </a:r>
              <a:r>
                <a:rPr lang="en-US" b="1" dirty="0">
                  <a:latin typeface="Tempus Sans ITC" pitchFamily="82" charset="0"/>
                </a:rPr>
                <a:t>…….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…………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solidFill>
                    <a:srgbClr val="C00000"/>
                  </a:solidFill>
                  <a:latin typeface="Tempus Sans ITC" pitchFamily="82" charset="0"/>
                </a:rPr>
                <a:t>If(condition)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  break;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………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……….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Tahoma" pitchFamily="34" charset="0"/>
                  <a:cs typeface="Tahoma" pitchFamily="34" charset="0"/>
                </a:rPr>
                <a:t>}</a:t>
              </a:r>
              <a:r>
                <a:rPr lang="en-US" b="1" dirty="0">
                  <a:latin typeface="Tempus Sans ITC" pitchFamily="82" charset="0"/>
                </a:rPr>
                <a:t> while(…);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Tempus Sans ITC" pitchFamily="82" charset="0"/>
                </a:rPr>
                <a:t>…………..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Tempus Sans ITC" pitchFamily="82" charset="0"/>
                </a:rPr>
                <a:t>// 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latin typeface="Tempus Sans ITC" pitchFamily="82" charset="0"/>
                </a:rPr>
                <a:t>next statement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endParaRPr>
            </a:p>
          </p:txBody>
        </p:sp>
        <p:cxnSp>
          <p:nvCxnSpPr>
            <p:cNvPr id="106509" name="AutoShape 9"/>
            <p:cNvCxnSpPr>
              <a:cxnSpLocks noChangeShapeType="1"/>
            </p:cNvCxnSpPr>
            <p:nvPr/>
          </p:nvCxnSpPr>
          <p:spPr bwMode="auto">
            <a:xfrm flipH="1">
              <a:off x="5410200" y="3678392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10" name="AutoShape 10"/>
            <p:cNvCxnSpPr>
              <a:cxnSpLocks noChangeShapeType="1"/>
            </p:cNvCxnSpPr>
            <p:nvPr/>
          </p:nvCxnSpPr>
          <p:spPr bwMode="auto">
            <a:xfrm rot="5400000">
              <a:off x="4533900" y="4554692"/>
              <a:ext cx="1752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511" name="Line 11"/>
            <p:cNvSpPr>
              <a:spLocks noChangeShapeType="1"/>
            </p:cNvSpPr>
            <p:nvPr/>
          </p:nvSpPr>
          <p:spPr bwMode="auto">
            <a:xfrm>
              <a:off x="5410200" y="5430992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2" name="Text Box 12"/>
            <p:cNvSpPr txBox="1">
              <a:spLocks noChangeArrowheads="1"/>
            </p:cNvSpPr>
            <p:nvPr/>
          </p:nvSpPr>
          <p:spPr bwMode="auto">
            <a:xfrm>
              <a:off x="4572000" y="4419600"/>
              <a:ext cx="720069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3333CC"/>
                  </a:solidFill>
                  <a:latin typeface="Tempus Sans ITC" panose="04020404030D07020202" pitchFamily="82" charset="0"/>
                </a:rPr>
                <a:t>Exit</a:t>
              </a:r>
            </a:p>
            <a:p>
              <a:r>
                <a:rPr lang="en-US" altLang="en-US" b="1">
                  <a:solidFill>
                    <a:srgbClr val="3333CC"/>
                  </a:solidFill>
                  <a:latin typeface="Tempus Sans ITC" panose="04020404030D07020202" pitchFamily="82" charset="0"/>
                </a:rPr>
                <a:t>From</a:t>
              </a:r>
            </a:p>
            <a:p>
              <a:r>
                <a:rPr lang="en-US" altLang="en-US" b="1">
                  <a:solidFill>
                    <a:srgbClr val="3333CC"/>
                  </a:solidFill>
                  <a:latin typeface="Tempus Sans ITC" panose="04020404030D07020202" pitchFamily="82" charset="0"/>
                </a:rPr>
                <a:t>loop</a:t>
              </a:r>
            </a:p>
          </p:txBody>
        </p:sp>
      </p:grpSp>
      <p:sp>
        <p:nvSpPr>
          <p:cNvPr id="10650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8B4D5C-82AA-4896-A654-3C62C35BAC15}" type="datetime1">
              <a:rPr lang="en-US" altLang="en-US" smtClean="0"/>
              <a:t>3/15/2015</a:t>
            </a:fld>
            <a:endParaRPr lang="en-US" altLang="en-US" smtClean="0"/>
          </a:p>
        </p:txBody>
      </p:sp>
      <p:sp>
        <p:nvSpPr>
          <p:cNvPr id="106501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10650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29734E-0156-43FC-BDA7-FA2A3753883E}" type="slidenum">
              <a:rPr lang="en-US" altLang="en-US" smtClean="0"/>
              <a:pPr/>
              <a:t>50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Exiting a loop with </a:t>
            </a: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3200" dirty="0" smtClean="0"/>
              <a:t> statement</a:t>
            </a: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2590800" y="1893888"/>
            <a:ext cx="2667000" cy="366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for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…….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…………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C00000"/>
                </a:solidFill>
                <a:latin typeface="Tempus Sans ITC" panose="04020404030D07020202" pitchFamily="82" charset="0"/>
              </a:rPr>
              <a:t>If(condition)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C00000"/>
                </a:solidFill>
                <a:latin typeface="Tempus Sans ITC" panose="04020404030D07020202" pitchFamily="82" charset="0"/>
              </a:rPr>
              <a:t>  break;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………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……….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Tempus Sans ITC" panose="04020404030D07020202" pitchFamily="82" charset="0"/>
              </a:rPr>
              <a:t>……next Stmts;</a:t>
            </a:r>
          </a:p>
        </p:txBody>
      </p:sp>
      <p:cxnSp>
        <p:nvCxnSpPr>
          <p:cNvPr id="108548" name="AutoShape 3"/>
          <p:cNvCxnSpPr>
            <a:cxnSpLocks noChangeShapeType="1"/>
          </p:cNvCxnSpPr>
          <p:nvPr/>
        </p:nvCxnSpPr>
        <p:spPr bwMode="auto">
          <a:xfrm flipH="1">
            <a:off x="1981200" y="36576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49" name="AutoShape 4"/>
          <p:cNvCxnSpPr>
            <a:cxnSpLocks noChangeShapeType="1"/>
          </p:cNvCxnSpPr>
          <p:nvPr/>
        </p:nvCxnSpPr>
        <p:spPr bwMode="auto">
          <a:xfrm rot="5400000">
            <a:off x="1104900" y="4533900"/>
            <a:ext cx="1752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50" name="Line 5"/>
          <p:cNvSpPr>
            <a:spLocks noChangeShapeType="1"/>
          </p:cNvSpPr>
          <p:nvPr/>
        </p:nvSpPr>
        <p:spPr bwMode="auto">
          <a:xfrm>
            <a:off x="1981200" y="5410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1" name="Text Box 6"/>
          <p:cNvSpPr txBox="1">
            <a:spLocks noChangeArrowheads="1"/>
          </p:cNvSpPr>
          <p:nvPr/>
        </p:nvSpPr>
        <p:spPr bwMode="auto">
          <a:xfrm>
            <a:off x="1336675" y="4114800"/>
            <a:ext cx="7207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empus Sans ITC" panose="04020404030D07020202" pitchFamily="82" charset="0"/>
              </a:rPr>
              <a:t>Exit</a:t>
            </a:r>
          </a:p>
          <a:p>
            <a:r>
              <a:rPr lang="en-US" altLang="en-US" b="1">
                <a:latin typeface="Tempus Sans ITC" panose="04020404030D07020202" pitchFamily="82" charset="0"/>
              </a:rPr>
              <a:t>From</a:t>
            </a:r>
          </a:p>
          <a:p>
            <a:r>
              <a:rPr lang="en-US" altLang="en-US" b="1">
                <a:latin typeface="Tempus Sans ITC" panose="04020404030D07020202" pitchFamily="82" charset="0"/>
              </a:rPr>
              <a:t>loop</a:t>
            </a:r>
          </a:p>
        </p:txBody>
      </p: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5791200" y="1600200"/>
            <a:ext cx="28956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Tempus Sans ITC" pitchFamily="82" charset="0"/>
              </a:rPr>
              <a:t>for (……….)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{</a:t>
            </a:r>
            <a:r>
              <a:rPr lang="en-US" b="1" dirty="0">
                <a:latin typeface="Tempus Sans ITC" pitchFamily="82" charset="0"/>
              </a:rPr>
              <a:t>…….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   for(……..)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   </a:t>
            </a:r>
            <a:r>
              <a:rPr lang="en-US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{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  ………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      If(condition)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         break;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      … </a:t>
            </a:r>
            <a:r>
              <a:rPr lang="en-US" b="1" dirty="0" err="1">
                <a:solidFill>
                  <a:srgbClr val="C00000"/>
                </a:solidFill>
                <a:latin typeface="Tempus Sans ITC" pitchFamily="82" charset="0"/>
              </a:rPr>
              <a:t>stmts</a:t>
            </a: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 of inner loop; </a:t>
            </a:r>
          </a:p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}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// inner for loop ends</a:t>
            </a:r>
          </a:p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  </a:t>
            </a:r>
            <a:r>
              <a:rPr lang="en-US" sz="2000" b="1" dirty="0">
                <a:latin typeface="Tempus Sans ITC" pitchFamily="82" charset="0"/>
              </a:rPr>
              <a:t>….</a:t>
            </a:r>
            <a:r>
              <a:rPr lang="en-US" sz="2000" b="1" dirty="0" err="1">
                <a:latin typeface="Tempus Sans ITC" pitchFamily="82" charset="0"/>
              </a:rPr>
              <a:t>stmts</a:t>
            </a:r>
            <a:r>
              <a:rPr lang="en-US" sz="2000" b="1" dirty="0">
                <a:latin typeface="Tempus Sans ITC" pitchFamily="82" charset="0"/>
              </a:rPr>
              <a:t> of outer loop;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}</a:t>
            </a:r>
            <a:r>
              <a:rPr lang="en-US" b="1" dirty="0">
                <a:latin typeface="Tempus Sans ITC" pitchFamily="82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// outer for loop ends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Tempus Sans ITC" pitchFamily="82" charset="0"/>
              </a:rPr>
              <a:t>…… next </a:t>
            </a:r>
            <a:r>
              <a:rPr lang="en-US" b="1" dirty="0" err="1">
                <a:latin typeface="Tempus Sans ITC" pitchFamily="82" charset="0"/>
              </a:rPr>
              <a:t>Stmts</a:t>
            </a:r>
            <a:r>
              <a:rPr lang="en-US" b="1" dirty="0">
                <a:latin typeface="Tempus Sans ITC" pitchFamily="82" charset="0"/>
              </a:rPr>
              <a:t>; </a:t>
            </a:r>
          </a:p>
        </p:txBody>
      </p:sp>
      <p:cxnSp>
        <p:nvCxnSpPr>
          <p:cNvPr id="108553" name="AutoShape 8"/>
          <p:cNvCxnSpPr>
            <a:cxnSpLocks noChangeShapeType="1"/>
          </p:cNvCxnSpPr>
          <p:nvPr/>
        </p:nvCxnSpPr>
        <p:spPr bwMode="auto">
          <a:xfrm flipH="1">
            <a:off x="5486400" y="40386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54" name="Line 9"/>
          <p:cNvSpPr>
            <a:spLocks noChangeShapeType="1"/>
          </p:cNvSpPr>
          <p:nvPr/>
        </p:nvSpPr>
        <p:spPr bwMode="auto">
          <a:xfrm flipV="1">
            <a:off x="54864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Text Box 10"/>
          <p:cNvSpPr txBox="1">
            <a:spLocks noChangeArrowheads="1"/>
          </p:cNvSpPr>
          <p:nvPr/>
        </p:nvSpPr>
        <p:spPr bwMode="auto">
          <a:xfrm>
            <a:off x="4648200" y="4724400"/>
            <a:ext cx="720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latin typeface="Tempus Sans ITC" panose="04020404030D07020202" pitchFamily="82" charset="0"/>
              </a:rPr>
              <a:t>Exit</a:t>
            </a:r>
          </a:p>
          <a:p>
            <a:r>
              <a:rPr lang="en-US" altLang="en-US" b="1">
                <a:latin typeface="Tempus Sans ITC" panose="04020404030D07020202" pitchFamily="82" charset="0"/>
              </a:rPr>
              <a:t>From</a:t>
            </a:r>
          </a:p>
          <a:p>
            <a:r>
              <a:rPr lang="en-US" altLang="en-US" b="1">
                <a:latin typeface="Tempus Sans ITC" panose="04020404030D07020202" pitchFamily="82" charset="0"/>
              </a:rPr>
              <a:t>inner</a:t>
            </a:r>
          </a:p>
          <a:p>
            <a:r>
              <a:rPr lang="en-US" altLang="en-US" b="1">
                <a:latin typeface="Tempus Sans ITC" panose="04020404030D07020202" pitchFamily="82" charset="0"/>
              </a:rPr>
              <a:t>loop</a:t>
            </a:r>
          </a:p>
        </p:txBody>
      </p:sp>
      <p:sp>
        <p:nvSpPr>
          <p:cNvPr id="108556" name="Line 11"/>
          <p:cNvSpPr>
            <a:spLocks noChangeShapeType="1"/>
          </p:cNvSpPr>
          <p:nvPr/>
        </p:nvSpPr>
        <p:spPr bwMode="auto">
          <a:xfrm>
            <a:off x="5486400" y="4038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0E2C27-DC94-464A-B588-4BA4D8061BC1}" type="datetime1">
              <a:rPr lang="en-US" altLang="en-US" smtClean="0"/>
              <a:t>3/15/2015</a:t>
            </a:fld>
            <a:endParaRPr lang="en-US" altLang="en-US" smtClean="0"/>
          </a:p>
        </p:txBody>
      </p:sp>
      <p:sp>
        <p:nvSpPr>
          <p:cNvPr id="108558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108559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78EE22-9679-4521-B5DB-A8BA2833CBED}" type="slidenum">
              <a:rPr lang="en-US" altLang="en-US" smtClean="0"/>
              <a:pPr/>
              <a:t>51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43000" y="1371600"/>
            <a:ext cx="80010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/>
              <a:t>Programming style: don’t abuse break !!!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...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while ( number != 0 ) {</a:t>
            </a:r>
          </a:p>
          <a:p>
            <a:pPr lvl="2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// Statements to do something in loop</a:t>
            </a:r>
          </a:p>
          <a:p>
            <a:pPr lvl="2" eaLnBrk="1" hangingPunct="1">
              <a:buFontTx/>
              <a:buNone/>
            </a:pPr>
            <a:r>
              <a:rPr lang="en-US" altLang="en-US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dirty="0" smtClean="0">
                <a:latin typeface="Courier New" panose="02070309020205020404" pitchFamily="49" charset="0"/>
              </a:rPr>
              <a:t>&lt;&lt;"Stop, answer 1:  ");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</a:t>
            </a:r>
            <a:r>
              <a:rPr lang="en-US" altLang="en-US" dirty="0" err="1" smtClean="0">
                <a:latin typeface="Courier New" panose="02070309020205020404" pitchFamily="49" charset="0"/>
              </a:rPr>
              <a:t>cin</a:t>
            </a:r>
            <a:r>
              <a:rPr lang="en-US" altLang="en-US" dirty="0" smtClean="0">
                <a:latin typeface="Courier New" panose="02070309020205020404" pitchFamily="49" charset="0"/>
              </a:rPr>
              <a:t>&gt;&gt;answer;</a:t>
            </a:r>
          </a:p>
          <a:p>
            <a:pPr lvl="2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if(answer == 1)</a:t>
            </a:r>
          </a:p>
          <a:p>
            <a:pPr lvl="2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   break; </a:t>
            </a:r>
            <a:r>
              <a:rPr lang="en-US" altLang="en-US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b="1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very bad idea to do this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break</a:t>
            </a:r>
            <a:r>
              <a:rPr lang="en-US" altLang="en-US" dirty="0" smtClean="0"/>
              <a:t> </a:t>
            </a:r>
            <a:r>
              <a:rPr lang="en-US" altLang="en-US" dirty="0"/>
              <a:t>s</a:t>
            </a:r>
            <a:r>
              <a:rPr lang="en-US" altLang="en-US" dirty="0" smtClean="0"/>
              <a:t>tatement</a:t>
            </a:r>
            <a:endParaRPr lang="en-US" altLang="en-US" dirty="0" smtClean="0">
              <a:latin typeface="Courier New" panose="02070309020205020404" pitchFamily="49" charset="0"/>
            </a:endParaRPr>
          </a:p>
        </p:txBody>
      </p:sp>
      <p:sp>
        <p:nvSpPr>
          <p:cNvPr id="105476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10547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126104-8B9A-4D26-B6CE-5923F5F60D2E}" type="slidenum">
              <a:rPr lang="en-US" altLang="en-US" smtClean="0"/>
              <a:pPr/>
              <a:t>52</a:t>
            </a:fld>
            <a:endParaRPr lang="en-US" altLang="en-US" smtClean="0"/>
          </a:p>
        </p:txBody>
      </p:sp>
      <p:sp>
        <p:nvSpPr>
          <p:cNvPr id="10547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FF6896-989A-4B87-A351-26F36D456AA0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 smtClean="0"/>
              <a:t>Similar to the break statement, but it does not make the loop terminate, just skips to the next iteration, i.e. go back to the start and execute the next iteration.</a:t>
            </a: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continue</a:t>
            </a:r>
            <a:r>
              <a:rPr lang="en-US" altLang="en-US" smtClean="0"/>
              <a:t> statement</a:t>
            </a:r>
          </a:p>
        </p:txBody>
      </p:sp>
      <p:sp>
        <p:nvSpPr>
          <p:cNvPr id="112644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112645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107885-90B5-4805-8F29-C87AB844B9F2}" type="slidenum">
              <a:rPr lang="en-US" altLang="en-US" smtClean="0"/>
              <a:pPr/>
              <a:t>53</a:t>
            </a:fld>
            <a:endParaRPr lang="en-US" altLang="en-US" smtClean="0"/>
          </a:p>
        </p:txBody>
      </p:sp>
      <p:sp>
        <p:nvSpPr>
          <p:cNvPr id="11264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60E2FF-B57F-4F37-B1E3-3CD5C3152F1F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029200" y="1295400"/>
            <a:ext cx="39624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 dirty="0" err="1">
                <a:latin typeface="Tempus Sans ITC" panose="04020404030D07020202" pitchFamily="82" charset="0"/>
              </a:rPr>
              <a:t>int</a:t>
            </a:r>
            <a:r>
              <a:rPr lang="en-US" altLang="en-US" sz="2800" b="1" dirty="0">
                <a:latin typeface="Tempus Sans ITC" panose="04020404030D07020202" pitchFamily="82" charset="0"/>
              </a:rPr>
              <a:t>  sum=0,n ;</a:t>
            </a:r>
          </a:p>
          <a:p>
            <a:r>
              <a:rPr lang="en-US" altLang="en-US" sz="2800" b="1" dirty="0" err="1">
                <a:latin typeface="Tempus Sans ITC" panose="04020404030D07020202" pitchFamily="82" charset="0"/>
              </a:rPr>
              <a:t>clrscr</a:t>
            </a:r>
            <a:r>
              <a:rPr lang="en-US" altLang="en-US" sz="2800" b="1" dirty="0">
                <a:latin typeface="Tempus Sans ITC" panose="04020404030D07020202" pitchFamily="82" charset="0"/>
              </a:rPr>
              <a:t>();</a:t>
            </a:r>
          </a:p>
          <a:p>
            <a:r>
              <a:rPr lang="en-US" altLang="en-US" sz="2800" b="1" dirty="0" err="1">
                <a:latin typeface="Tempus Sans ITC" panose="04020404030D07020202" pitchFamily="82" charset="0"/>
              </a:rPr>
              <a:t>cout</a:t>
            </a:r>
            <a:r>
              <a:rPr lang="en-US" altLang="en-US" sz="2400" b="1" dirty="0">
                <a:latin typeface="Tempus Sans ITC" panose="04020404030D07020202" pitchFamily="82" charset="0"/>
              </a:rPr>
              <a:t>&lt;&lt;"\</a:t>
            </a:r>
            <a:r>
              <a:rPr lang="en-US" altLang="en-US" sz="2400" b="1" dirty="0" err="1">
                <a:latin typeface="Tempus Sans ITC" panose="04020404030D07020202" pitchFamily="82" charset="0"/>
              </a:rPr>
              <a:t>nEnter</a:t>
            </a:r>
            <a:r>
              <a:rPr lang="en-US" altLang="en-US" sz="2400" b="1" dirty="0">
                <a:latin typeface="Tempus Sans ITC" panose="04020404030D07020202" pitchFamily="82" charset="0"/>
              </a:rPr>
              <a:t> a number between 0 &amp; 9";</a:t>
            </a:r>
            <a:endParaRPr lang="en-US" altLang="en-US" sz="2800" b="1" dirty="0">
              <a:latin typeface="Tempus Sans ITC" panose="04020404030D07020202" pitchFamily="82" charset="0"/>
            </a:endParaRPr>
          </a:p>
          <a:p>
            <a:r>
              <a:rPr lang="en-US" altLang="en-US" sz="2800" b="1" dirty="0" err="1">
                <a:latin typeface="Tempus Sans ITC" panose="04020404030D07020202" pitchFamily="82" charset="0"/>
              </a:rPr>
              <a:t>cin</a:t>
            </a:r>
            <a:r>
              <a:rPr lang="en-US" altLang="en-US" sz="2800" b="1" dirty="0">
                <a:latin typeface="Tempus Sans ITC" panose="04020404030D07020202" pitchFamily="82" charset="0"/>
              </a:rPr>
              <a:t>&gt;&gt;n;</a:t>
            </a:r>
          </a:p>
          <a:p>
            <a:r>
              <a:rPr lang="en-US" altLang="en-US" sz="2800" b="1" dirty="0">
                <a:latin typeface="Tempus Sans ITC" panose="04020404030D07020202" pitchFamily="82" charset="0"/>
              </a:rPr>
              <a:t>  do{</a:t>
            </a:r>
          </a:p>
          <a:p>
            <a:r>
              <a:rPr lang="en-US" altLang="en-US" sz="2800" b="1" dirty="0">
                <a:latin typeface="Tempus Sans ITC" panose="04020404030D07020202" pitchFamily="82" charset="0"/>
              </a:rPr>
              <a:t>    sum=</a:t>
            </a:r>
            <a:r>
              <a:rPr lang="en-US" altLang="en-US" sz="2800" b="1" dirty="0" err="1">
                <a:latin typeface="Tempus Sans ITC" panose="04020404030D07020202" pitchFamily="82" charset="0"/>
              </a:rPr>
              <a:t>sum+n</a:t>
            </a:r>
            <a:r>
              <a:rPr lang="en-US" altLang="en-US" sz="2800" b="1" dirty="0">
                <a:latin typeface="Tempus Sans ITC" panose="04020404030D07020202" pitchFamily="82" charset="0"/>
              </a:rPr>
              <a:t>;</a:t>
            </a:r>
          </a:p>
          <a:p>
            <a:r>
              <a:rPr lang="en-US" altLang="en-US" sz="2800" b="1" dirty="0">
                <a:latin typeface="Tempus Sans ITC" panose="04020404030D07020202" pitchFamily="82" charset="0"/>
              </a:rPr>
              <a:t>     if ( sum == n )</a:t>
            </a:r>
          </a:p>
          <a:p>
            <a:r>
              <a:rPr lang="en-US" altLang="en-US" sz="2800" b="1" dirty="0">
                <a:latin typeface="Tempus Sans ITC" panose="04020404030D07020202" pitchFamily="82" charset="0"/>
              </a:rPr>
              <a:t>     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 b="1" dirty="0">
                <a:solidFill>
                  <a:srgbClr val="C00000"/>
                </a:solidFill>
                <a:latin typeface="Tempus Sans ITC" panose="04020404030D07020202" pitchFamily="82" charset="0"/>
              </a:rPr>
              <a:t> ;</a:t>
            </a:r>
          </a:p>
          <a:p>
            <a:r>
              <a:rPr lang="en-US" altLang="en-US" sz="2800" b="1" dirty="0">
                <a:latin typeface="Tempus Sans ITC" panose="04020404030D07020202" pitchFamily="82" charset="0"/>
              </a:rPr>
              <a:t>      </a:t>
            </a:r>
            <a:r>
              <a:rPr lang="en-US" altLang="en-US" sz="2800" b="1" dirty="0" err="1">
                <a:latin typeface="Tempus Sans ITC" panose="04020404030D07020202" pitchFamily="82" charset="0"/>
              </a:rPr>
              <a:t>cout</a:t>
            </a:r>
            <a:r>
              <a:rPr lang="en-US" altLang="en-US" sz="2800" b="1" dirty="0">
                <a:latin typeface="Tempus Sans ITC" panose="04020404030D07020202" pitchFamily="82" charset="0"/>
              </a:rPr>
              <a:t>&lt;&lt;sum;</a:t>
            </a:r>
          </a:p>
          <a:p>
            <a:r>
              <a:rPr lang="en-US" altLang="en-US" sz="2800" b="1" dirty="0">
                <a:latin typeface="Tempus Sans ITC" panose="04020404030D07020202" pitchFamily="82" charset="0"/>
              </a:rPr>
              <a:t>   }while( </a:t>
            </a:r>
            <a:r>
              <a:rPr lang="en-US" altLang="en-US" sz="2800" dirty="0">
                <a:latin typeface="Arial Rounded MT Bold" panose="020F0704030504030204" pitchFamily="34" charset="0"/>
              </a:rPr>
              <a:t>sum&lt;(n+1) </a:t>
            </a:r>
            <a:r>
              <a:rPr lang="en-US" altLang="en-US" sz="2800" b="1" dirty="0">
                <a:latin typeface="Tempus Sans ITC" panose="04020404030D07020202" pitchFamily="82" charset="0"/>
              </a:rPr>
              <a:t>);</a:t>
            </a:r>
          </a:p>
        </p:txBody>
      </p:sp>
      <p:sp>
        <p:nvSpPr>
          <p:cNvPr id="115715" name="Text Box 5"/>
          <p:cNvSpPr txBox="1">
            <a:spLocks noChangeArrowheads="1"/>
          </p:cNvSpPr>
          <p:nvPr/>
        </p:nvSpPr>
        <p:spPr bwMode="auto">
          <a:xfrm>
            <a:off x="1981200" y="1676400"/>
            <a:ext cx="26670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latin typeface="Tempus Sans ITC" panose="04020404030D07020202" pitchFamily="82" charset="0"/>
              </a:rPr>
              <a:t>do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Tempus Sans ITC" panose="04020404030D07020202" pitchFamily="82" charset="0"/>
              </a:rPr>
              <a:t>{…….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Tempus Sans ITC" panose="04020404030D07020202" pitchFamily="82" charset="0"/>
              </a:rPr>
              <a:t>…………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Tempus Sans ITC" panose="04020404030D07020202" pitchFamily="82" charset="0"/>
              </a:rPr>
              <a:t>if(condition)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C00000"/>
                </a:solidFill>
                <a:latin typeface="Tempus Sans ITC" panose="04020404030D07020202" pitchFamily="82" charset="0"/>
              </a:rPr>
              <a:t>  continue;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accent2"/>
                </a:solidFill>
                <a:latin typeface="Tempus Sans ITC" panose="04020404030D07020202" pitchFamily="82" charset="0"/>
              </a:rPr>
              <a:t>………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accent2"/>
                </a:solidFill>
                <a:latin typeface="Tempus Sans ITC" panose="04020404030D07020202" pitchFamily="82" charset="0"/>
              </a:rPr>
              <a:t>……….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Tempus Sans ITC" panose="04020404030D07020202" pitchFamily="82" charset="0"/>
              </a:rPr>
              <a:t>} while(…);</a:t>
            </a:r>
          </a:p>
          <a:p>
            <a:pPr>
              <a:spcBef>
                <a:spcPct val="50000"/>
              </a:spcBef>
            </a:pPr>
            <a:r>
              <a:rPr lang="en-US" altLang="en-US" b="1">
                <a:latin typeface="Tempus Sans ITC" panose="04020404030D07020202" pitchFamily="82" charset="0"/>
              </a:rPr>
              <a:t>…………..</a:t>
            </a:r>
          </a:p>
        </p:txBody>
      </p:sp>
      <p:cxnSp>
        <p:nvCxnSpPr>
          <p:cNvPr id="115716" name="AutoShape 6"/>
          <p:cNvCxnSpPr>
            <a:cxnSpLocks noChangeShapeType="1"/>
          </p:cNvCxnSpPr>
          <p:nvPr/>
        </p:nvCxnSpPr>
        <p:spPr bwMode="auto">
          <a:xfrm flipH="1">
            <a:off x="1371600" y="35052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7" name="AutoShape 7"/>
          <p:cNvCxnSpPr>
            <a:cxnSpLocks noChangeShapeType="1"/>
          </p:cNvCxnSpPr>
          <p:nvPr/>
        </p:nvCxnSpPr>
        <p:spPr bwMode="auto">
          <a:xfrm rot="5400000">
            <a:off x="571500" y="2705100"/>
            <a:ext cx="1600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18" name="Line 8"/>
          <p:cNvSpPr>
            <a:spLocks noChangeShapeType="1"/>
          </p:cNvSpPr>
          <p:nvPr/>
        </p:nvSpPr>
        <p:spPr bwMode="auto">
          <a:xfrm>
            <a:off x="1371600" y="190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continue </a:t>
            </a:r>
            <a:r>
              <a:rPr lang="en-US" altLang="en-US" smtClean="0"/>
              <a:t>statement</a:t>
            </a:r>
          </a:p>
        </p:txBody>
      </p:sp>
      <p:sp>
        <p:nvSpPr>
          <p:cNvPr id="115720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E12EFF-F64D-4541-A91B-8DE2BB89915A}" type="datetime1">
              <a:rPr lang="en-US" altLang="en-US" smtClean="0"/>
              <a:t>3/15/2015</a:t>
            </a:fld>
            <a:endParaRPr lang="en-US" altLang="en-US" smtClean="0"/>
          </a:p>
        </p:txBody>
      </p:sp>
      <p:sp>
        <p:nvSpPr>
          <p:cNvPr id="115721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11572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EE95CA-A2D1-4DC9-9223-F421363D6743}" type="slidenum">
              <a:rPr lang="en-US" altLang="en-US" smtClean="0"/>
              <a:pPr/>
              <a:t>54</a:t>
            </a:fld>
            <a:endParaRPr lang="en-US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2" name="Group 9"/>
          <p:cNvGrpSpPr>
            <a:grpSpLocks/>
          </p:cNvGrpSpPr>
          <p:nvPr/>
        </p:nvGrpSpPr>
        <p:grpSpPr bwMode="auto">
          <a:xfrm>
            <a:off x="1371600" y="1512888"/>
            <a:ext cx="3505200" cy="3668712"/>
            <a:chOff x="1905000" y="1447800"/>
            <a:chExt cx="3505200" cy="3668713"/>
          </a:xfrm>
        </p:grpSpPr>
        <p:sp>
          <p:nvSpPr>
            <p:cNvPr id="17416" name="Text Box 3"/>
            <p:cNvSpPr txBox="1">
              <a:spLocks noChangeArrowheads="1"/>
            </p:cNvSpPr>
            <p:nvPr/>
          </p:nvSpPr>
          <p:spPr bwMode="auto">
            <a:xfrm>
              <a:off x="2743200" y="1447800"/>
              <a:ext cx="2667000" cy="3668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+mn-lt"/>
                </a:rPr>
                <a:t>for (……….)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+mn-lt"/>
                  <a:cs typeface="Tahoma" pitchFamily="34" charset="0"/>
                </a:rPr>
                <a:t>{</a:t>
              </a:r>
              <a:r>
                <a:rPr lang="en-US" b="1" dirty="0">
                  <a:latin typeface="+mn-lt"/>
                </a:rPr>
                <a:t>…….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+mn-lt"/>
                </a:rPr>
                <a:t>…………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+mn-lt"/>
                </a:rPr>
                <a:t>if(condition)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+mn-lt"/>
                </a:rPr>
                <a:t>  </a:t>
              </a:r>
              <a:r>
                <a:rPr lang="en-US" b="1" dirty="0">
                  <a:solidFill>
                    <a:srgbClr val="C00000"/>
                  </a:solidFill>
                  <a:latin typeface="+mn-lt"/>
                </a:rPr>
                <a:t>continue;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solidFill>
                    <a:schemeClr val="accent2"/>
                  </a:solidFill>
                  <a:latin typeface="+mn-lt"/>
                </a:rPr>
                <a:t>………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solidFill>
                    <a:schemeClr val="accent2"/>
                  </a:solidFill>
                  <a:latin typeface="+mn-lt"/>
                </a:rPr>
                <a:t>……….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solidFill>
                    <a:schemeClr val="accent2"/>
                  </a:solidFill>
                  <a:latin typeface="+mn-lt"/>
                  <a:cs typeface="Tahoma" pitchFamily="34" charset="0"/>
                </a:rPr>
                <a:t>}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b="1" dirty="0">
                  <a:latin typeface="+mn-lt"/>
                </a:rPr>
                <a:t>…………..</a:t>
              </a:r>
            </a:p>
          </p:txBody>
        </p:sp>
        <p:cxnSp>
          <p:nvCxnSpPr>
            <p:cNvPr id="117769" name="AutoShape 4"/>
            <p:cNvCxnSpPr>
              <a:cxnSpLocks noChangeShapeType="1"/>
            </p:cNvCxnSpPr>
            <p:nvPr/>
          </p:nvCxnSpPr>
          <p:spPr bwMode="auto">
            <a:xfrm flipH="1">
              <a:off x="1905000" y="3276600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70" name="AutoShape 5"/>
            <p:cNvCxnSpPr>
              <a:cxnSpLocks noChangeShapeType="1"/>
            </p:cNvCxnSpPr>
            <p:nvPr/>
          </p:nvCxnSpPr>
          <p:spPr bwMode="auto">
            <a:xfrm flipV="1">
              <a:off x="1905000" y="1676400"/>
              <a:ext cx="0" cy="1600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7771" name="Line 6"/>
            <p:cNvSpPr>
              <a:spLocks noChangeShapeType="1"/>
            </p:cNvSpPr>
            <p:nvPr/>
          </p:nvSpPr>
          <p:spPr bwMode="auto">
            <a:xfrm>
              <a:off x="1905000" y="1676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05400" y="1219200"/>
            <a:ext cx="38100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void main( ) </a:t>
            </a:r>
          </a:p>
          <a:p>
            <a:pPr>
              <a:defRPr/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{</a:t>
            </a:r>
            <a:r>
              <a:rPr lang="en-US" sz="2400" b="1" dirty="0">
                <a:latin typeface="Tempus Sans ITC" pitchFamily="82" charset="0"/>
              </a:rPr>
              <a:t> </a:t>
            </a:r>
          </a:p>
          <a:p>
            <a:pPr>
              <a:defRPr/>
            </a:pP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>
                <a:latin typeface="+mn-lt"/>
              </a:rPr>
              <a:t>i, j </a:t>
            </a:r>
            <a:r>
              <a:rPr lang="en-US" sz="2400" b="1" dirty="0">
                <a:latin typeface="Tempus Sans ITC" pitchFamily="82" charset="0"/>
              </a:rPr>
              <a:t>; </a:t>
            </a:r>
          </a:p>
          <a:p>
            <a:pPr>
              <a:defRPr/>
            </a:pPr>
            <a:r>
              <a:rPr lang="nn-NO" sz="2400" b="1" dirty="0">
                <a:latin typeface="Tempus Sans ITC" pitchFamily="82" charset="0"/>
              </a:rPr>
              <a:t>for ( </a:t>
            </a:r>
            <a:r>
              <a:rPr lang="nn-NO" sz="2400" dirty="0">
                <a:latin typeface="Arial Rounded MT Bold" pitchFamily="34" charset="0"/>
              </a:rPr>
              <a:t>i = 1 ; i &lt;= 2 ; i++ </a:t>
            </a:r>
            <a:r>
              <a:rPr lang="nn-NO" sz="2400" b="1" dirty="0">
                <a:latin typeface="Tempus Sans ITC" pitchFamily="82" charset="0"/>
              </a:rPr>
              <a:t>) 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{</a:t>
            </a:r>
            <a:r>
              <a:rPr lang="en-US" sz="2400" b="1" dirty="0">
                <a:solidFill>
                  <a:schemeClr val="accent2"/>
                </a:solidFill>
                <a:latin typeface="Tempus Sans ITC" pitchFamily="82" charset="0"/>
              </a:rPr>
              <a:t> 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for ( </a:t>
            </a:r>
            <a:r>
              <a:rPr lang="en-US" sz="2400" dirty="0">
                <a:latin typeface="Arial Rounded MT Bold" pitchFamily="34" charset="0"/>
              </a:rPr>
              <a:t>j = 1 ; j &lt;= 2 ; j++ </a:t>
            </a:r>
            <a:r>
              <a:rPr lang="en-US" sz="2400" b="1" dirty="0">
                <a:latin typeface="Tempus Sans ITC" pitchFamily="82" charset="0"/>
              </a:rPr>
              <a:t>) 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</a:t>
            </a:r>
            <a:r>
              <a:rPr lang="en-US" sz="24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{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  if (</a:t>
            </a:r>
            <a:r>
              <a:rPr lang="en-US" sz="2400" dirty="0">
                <a:latin typeface="Arial Rounded MT Bold" pitchFamily="34" charset="0"/>
              </a:rPr>
              <a:t> i == j </a:t>
            </a:r>
            <a:r>
              <a:rPr lang="en-US" sz="2400" b="1" dirty="0">
                <a:latin typeface="Tempus Sans ITC" pitchFamily="82" charset="0"/>
              </a:rPr>
              <a:t>) 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    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; </a:t>
            </a:r>
          </a:p>
          <a:p>
            <a:pPr>
              <a:defRPr/>
            </a:pPr>
            <a:r>
              <a:rPr lang="pt-BR" sz="2400" b="1" dirty="0">
                <a:latin typeface="Tempus Sans ITC" pitchFamily="82" charset="0"/>
              </a:rPr>
              <a:t>      cout&lt;&lt;"\n</a:t>
            </a:r>
            <a:r>
              <a:rPr lang="pt-BR" sz="2400" b="1" dirty="0">
                <a:latin typeface="Calibri" pitchFamily="34" charset="0"/>
                <a:cs typeface="Calibri" pitchFamily="34" charset="0"/>
              </a:rPr>
              <a:t>”&lt;&lt;i&lt;&lt;j&lt;&lt;“</a:t>
            </a:r>
            <a:r>
              <a:rPr lang="pt-BR" sz="2400" b="1" dirty="0">
                <a:latin typeface="Tempus Sans ITC" pitchFamily="82" charset="0"/>
              </a:rPr>
              <a:t>\n”; </a:t>
            </a:r>
          </a:p>
          <a:p>
            <a:pPr>
              <a:defRPr/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   </a:t>
            </a:r>
            <a:r>
              <a:rPr lang="en-US" sz="24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}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 </a:t>
            </a:r>
          </a:p>
          <a:p>
            <a:pPr>
              <a:defRPr/>
            </a:pP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}</a:t>
            </a:r>
            <a:r>
              <a:rPr lang="en-US" sz="2400" b="1" dirty="0">
                <a:latin typeface="Tempus Sans ITC" pitchFamily="82" charset="0"/>
              </a:rPr>
              <a:t> </a:t>
            </a:r>
          </a:p>
          <a:p>
            <a:pPr>
              <a:defRPr/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}</a:t>
            </a:r>
            <a:r>
              <a:rPr lang="en-US" sz="2400" b="1" dirty="0">
                <a:latin typeface="Tempus Sans ITC" pitchFamily="82" charset="0"/>
              </a:rPr>
              <a:t> </a:t>
            </a:r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continue </a:t>
            </a:r>
            <a:r>
              <a:rPr lang="en-US" altLang="en-US" smtClean="0"/>
              <a:t>statement</a:t>
            </a:r>
          </a:p>
        </p:txBody>
      </p:sp>
      <p:sp>
        <p:nvSpPr>
          <p:cNvPr id="117765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0AEBD4-83B6-48B2-9FB4-C8E57A57772E}" type="datetime1">
              <a:rPr lang="en-US" altLang="en-US" smtClean="0"/>
              <a:t>3/15/2015</a:t>
            </a:fld>
            <a:endParaRPr lang="en-US" altLang="en-US" smtClean="0"/>
          </a:p>
        </p:txBody>
      </p:sp>
      <p:sp>
        <p:nvSpPr>
          <p:cNvPr id="117766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11776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9B4DDD-2A6F-4E4A-B09E-98EADD310B55}" type="slidenum">
              <a:rPr lang="en-US" altLang="en-US" smtClean="0"/>
              <a:pPr/>
              <a:t>55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95400" y="1371600"/>
            <a:ext cx="76962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z="2800" smtClean="0"/>
              <a:t>Continue also not so good style!!!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...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while ( number != 0 ) {</a:t>
            </a:r>
          </a:p>
          <a:p>
            <a:pPr lvl="2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// Statements to do something in loop</a:t>
            </a:r>
          </a:p>
          <a:p>
            <a:pPr lvl="2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cout&lt;&lt;“Skip next statements answer 1: ";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   cin&gt;&gt;answer;</a:t>
            </a:r>
          </a:p>
          <a:p>
            <a:pPr lvl="2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if(answer == 1)</a:t>
            </a:r>
          </a:p>
          <a:p>
            <a:pPr lvl="2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   continue; </a:t>
            </a:r>
            <a:r>
              <a:rPr lang="en-US" altLang="en-US" sz="1800" smtClean="0">
                <a:solidFill>
                  <a:srgbClr val="00B0F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b="1" smtClean="0">
                <a:solidFill>
                  <a:srgbClr val="00B0F0"/>
                </a:solidFill>
                <a:latin typeface="Courier New" panose="02070309020205020404" pitchFamily="49" charset="0"/>
              </a:rPr>
              <a:t>not so good idea…</a:t>
            </a:r>
          </a:p>
          <a:p>
            <a:pPr lvl="2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// Statements to do something in loop </a:t>
            </a:r>
          </a:p>
          <a:p>
            <a:pPr lvl="2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// If answer was 1 these statements are</a:t>
            </a:r>
          </a:p>
          <a:p>
            <a:pPr lvl="2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// not executed. They are skipped. </a:t>
            </a:r>
          </a:p>
          <a:p>
            <a:pPr lvl="2" eaLnBrk="1" hangingPunct="1">
              <a:buFontTx/>
              <a:buNone/>
            </a:pPr>
            <a:r>
              <a:rPr lang="en-US" altLang="en-US" sz="1800" smtClean="0">
                <a:latin typeface="Courier New" panose="02070309020205020404" pitchFamily="49" charset="0"/>
              </a:rPr>
              <a:t>// Go straight to the beginning of while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</a:rPr>
              <a:t>}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continue </a:t>
            </a:r>
            <a:r>
              <a:rPr lang="en-US" altLang="en-US" smtClean="0"/>
              <a:t>statement</a:t>
            </a:r>
          </a:p>
        </p:txBody>
      </p:sp>
      <p:sp>
        <p:nvSpPr>
          <p:cNvPr id="113668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11366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18A963-E9CE-40E3-AA59-CA387602B5B1}" type="slidenum">
              <a:rPr lang="en-US" altLang="en-US" smtClean="0"/>
              <a:pPr/>
              <a:t>56</a:t>
            </a:fld>
            <a:endParaRPr lang="en-US" altLang="en-US" smtClean="0"/>
          </a:p>
        </p:txBody>
      </p:sp>
      <p:sp>
        <p:nvSpPr>
          <p:cNvPr id="11367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DF9308-0375-4354-A2A7-CF1136E7EA24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95D8CD-E037-4B6F-AF0F-C95959010539}" type="datetime1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7C85D-51B8-48F2-B5C6-7D4659AC955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>
          <a:xfrm>
            <a:off x="1447800" y="990600"/>
            <a:ext cx="7696200" cy="5334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iostream.h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 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count, fact;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 =1;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&lt;&lt;“Enter a value for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“;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for(count = 1; count&lt;=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count ++)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fact = fact * count;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&lt;&lt;“Factorial of “&lt;&lt;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 = “&lt;&lt;fact;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9199" y="274638"/>
            <a:ext cx="7756071" cy="549992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dirty="0" smtClean="0"/>
              <a:t>Program to find the factorial of a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FC065A-1433-42A0-9B72-9B7FC6E9A875}" type="datetime1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7C85D-51B8-48F2-B5C6-7D4659AC955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19200" y="1066800"/>
            <a:ext cx="4343400" cy="50593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Algorithm : </a:t>
            </a:r>
            <a:r>
              <a:rPr lang="en-US" sz="2400" dirty="0" err="1" smtClean="0"/>
              <a:t>Fibonocci</a:t>
            </a:r>
            <a:r>
              <a:rPr lang="en-US" sz="2400" dirty="0" smtClean="0"/>
              <a:t> Series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Step 1 : Input Limit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Step 2: First</a:t>
            </a:r>
            <a:r>
              <a:rPr lang="en-US" sz="2400" dirty="0" smtClean="0">
                <a:sym typeface="Wingdings" pitchFamily="2" charset="2"/>
              </a:rPr>
              <a:t>0,Second1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Step 3: print First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Step 4: WHILE Second &lt; Limit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             begin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                   Print Second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                   Next First + Second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                   </a:t>
            </a:r>
            <a:r>
              <a:rPr lang="en-US" sz="2400" dirty="0" err="1" smtClean="0">
                <a:sym typeface="Wingdings" pitchFamily="2" charset="2"/>
              </a:rPr>
              <a:t>FirstSecond</a:t>
            </a:r>
            <a:endParaRPr lang="en-US" sz="2400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		       Second Next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             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Step 5:[End of Algorithm]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		Stop</a:t>
            </a:r>
            <a:r>
              <a:rPr lang="en-US" sz="1800" dirty="0" smtClean="0">
                <a:sym typeface="Wingdings" pitchFamily="2" charset="2"/>
              </a:rPr>
              <a:t>                  </a:t>
            </a:r>
            <a:endParaRPr lang="en-US" sz="18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199" y="152400"/>
            <a:ext cx="7848601" cy="685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3200" smtClean="0"/>
              <a:t>Algorithm and Program for Fibonacci series</a:t>
            </a:r>
            <a:endParaRPr lang="en-US" sz="3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181600" y="990600"/>
            <a:ext cx="3886200" cy="541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#include&lt;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iostream.h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#include&lt;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conio.h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void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first=0, second=1, limit, next;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cin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&gt;&gt;limit;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cout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&lt;&lt;first;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>
                <a:solidFill>
                  <a:srgbClr val="FF0000"/>
                </a:solidFill>
              </a:rPr>
              <a:t>while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(second &lt; limit)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 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cout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&lt;&lt;second;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         next = first + second;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         first = second;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 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	second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= next;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97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8FB65E-4EFD-4642-A990-BE217A1BE8B7}" type="datetime1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7C85D-51B8-48F2-B5C6-7D4659AC955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47800" y="1562100"/>
            <a:ext cx="7239000" cy="52197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iostream.h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a=0,b=1,c=0,n,i;</a:t>
            </a: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&lt;&lt;"Enter the number of terms: ";</a:t>
            </a: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&gt;&gt;n;</a:t>
            </a: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&lt;&lt;a&lt;&lt;" "&lt;&lt;b&lt;&lt;" ";</a:t>
            </a: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=1;i&lt;=n-2;i++)</a:t>
            </a: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c=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a=b;</a:t>
            </a: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b=c;</a:t>
            </a: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&lt;&lt;c&lt;&lt;" ";</a:t>
            </a:r>
          </a:p>
          <a:p>
            <a:pPr marL="40005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9199" y="381000"/>
            <a:ext cx="7848601" cy="685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600" dirty="0" smtClean="0"/>
              <a:t>Print </a:t>
            </a:r>
            <a:r>
              <a:rPr lang="en-US" sz="3600" dirty="0"/>
              <a:t>the first N Fibonacci numbers</a:t>
            </a:r>
            <a:r>
              <a:rPr lang="en-US" sz="36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[</a:t>
            </a:r>
            <a:r>
              <a:rPr lang="en-US" sz="2400" dirty="0"/>
              <a:t>Hint: for N=7; Fibonacci series is 0, 1, 1, 2, 3, 5, 8]</a:t>
            </a:r>
          </a:p>
        </p:txBody>
      </p:sp>
    </p:spTree>
    <p:extLst>
      <p:ext uri="{BB962C8B-B14F-4D97-AF65-F5344CB8AC3E}">
        <p14:creationId xmlns:p14="http://schemas.microsoft.com/office/powerpoint/2010/main" val="26925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010400" cy="5492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Controlling the program flow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1447800" y="1600200"/>
            <a:ext cx="42672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dirty="0" smtClean="0"/>
              <a:t>Forms of controlling the program flow:</a:t>
            </a:r>
          </a:p>
          <a:p>
            <a:pPr lvl="1" algn="just" eaLnBrk="1" hangingPunct="1"/>
            <a:r>
              <a:rPr lang="en-US" altLang="en-US" dirty="0" smtClean="0"/>
              <a:t>Executing a sequence of statements</a:t>
            </a:r>
          </a:p>
          <a:p>
            <a:pPr lvl="1" algn="just" eaLnBrk="1" hangingPunct="1"/>
            <a:r>
              <a:rPr lang="en-US" altLang="en-US" dirty="0"/>
              <a:t>Using a test to decide between alternative sequences (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branching</a:t>
            </a:r>
            <a:r>
              <a:rPr lang="en-US" altLang="en-US" dirty="0"/>
              <a:t>)</a:t>
            </a:r>
          </a:p>
          <a:p>
            <a:pPr lvl="1" algn="just" eaLnBrk="1" hangingPunct="1"/>
            <a:r>
              <a:rPr lang="en-US" altLang="en-US" dirty="0" smtClean="0"/>
              <a:t>Repeating a sequence of statements (until some condition is met) (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looping</a:t>
            </a:r>
            <a:r>
              <a:rPr lang="en-US" altLang="en-US" dirty="0" smtClean="0"/>
              <a:t>)</a:t>
            </a:r>
          </a:p>
          <a:p>
            <a:pPr lvl="2" algn="just" eaLnBrk="1" hangingPunct="1"/>
            <a:endParaRPr lang="en-US" altLang="en-US" dirty="0" smtClean="0"/>
          </a:p>
          <a:p>
            <a:pPr algn="just" eaLnBrk="1" hangingPunct="1"/>
            <a:endParaRPr lang="en-US" altLang="en-US" dirty="0" smtClean="0"/>
          </a:p>
          <a:p>
            <a:pPr algn="just" eaLnBrk="1" hangingPunct="1"/>
            <a:endParaRPr lang="en-US" altLang="en-US" dirty="0" smtClean="0"/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5867400" y="2235200"/>
            <a:ext cx="2022475" cy="314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 Statement1 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 Statement2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 Statement3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 Statement4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 Statement5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 Statement6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 Statement7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 Statement8</a:t>
            </a:r>
          </a:p>
          <a:p>
            <a:pPr eaLnBrk="1" hangingPunct="1"/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7066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7066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66101E-4D70-48C6-901C-459530A3E4B8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7066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022DEE-F645-4DF8-B288-985510C6DE44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C55B87-AFC9-418A-B40F-9C84DA982FB5}" type="datetime1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7C85D-51B8-48F2-B5C6-7D4659AC955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>
          <a:xfrm>
            <a:off x="1295400" y="1066800"/>
            <a:ext cx="7467600" cy="5059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4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4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… +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4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4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e.g.-given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n=101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2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2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2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2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2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2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  <a:r>
              <a:rPr lang="en-US" sz="22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endParaRPr lang="en-US" sz="2200" b="1" baseline="30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n, p=0, sum=0, k;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&lt;&lt;“Enter a binary number : “;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&gt;&gt;n;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k=n%10; // 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binary number  in n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sum= sum + k * pow(2,p);//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decimal number in sum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p++;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n= n/10;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(n!=0);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&lt;&lt;“Decimal Equivalent = “ &lt;&lt;sum;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19199" y="152400"/>
            <a:ext cx="7162801" cy="6858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3200" smtClean="0"/>
              <a:t>Example: Convert binary to decimal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1096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8565DA-E87A-4CE4-8CB1-D4FC55322D7D}" type="datetime1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7C85D-51B8-48F2-B5C6-7D4659AC955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95400" y="288208"/>
            <a:ext cx="7848600" cy="54999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3600" dirty="0" smtClean="0"/>
              <a:t>Count the even and odd digits in a given ‘n’ digit number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5943600" y="2000250"/>
            <a:ext cx="3048000" cy="12001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Tempus Sans ITC" pitchFamily="82" charset="0"/>
              </a:rPr>
              <a:t>e.g.- num = 31467</a:t>
            </a:r>
          </a:p>
          <a:p>
            <a:r>
              <a:rPr lang="en-US" sz="2400" b="1" u="sng">
                <a:solidFill>
                  <a:srgbClr val="002060"/>
                </a:solidFill>
                <a:latin typeface="Tempus Sans ITC" pitchFamily="82" charset="0"/>
              </a:rPr>
              <a:t>OUTPUT</a:t>
            </a:r>
          </a:p>
          <a:p>
            <a:r>
              <a:rPr lang="en-US" sz="2400" b="1">
                <a:solidFill>
                  <a:srgbClr val="002060"/>
                </a:solidFill>
                <a:latin typeface="Tempus Sans ITC" pitchFamily="82" charset="0"/>
              </a:rPr>
              <a:t> 2 even &amp; 3 odd digits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1600" y="1600200"/>
            <a:ext cx="7620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2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rem=num%10;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/=10;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if(rem%2==0)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ecnt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ocnt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2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ecnt</a:t>
            </a:r>
            <a:r>
              <a:rPr lang="en-US" sz="2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 even &amp; "&lt;&lt;</a:t>
            </a:r>
            <a:r>
              <a:rPr lang="en-US" sz="22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ocnt</a:t>
            </a:r>
            <a:r>
              <a:rPr lang="en-US" sz="2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 odd digits ;</a:t>
            </a:r>
            <a:endParaRPr lang="en-US" sz="2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89E108-172B-46C1-90F8-C154B0D7B41A}" type="datetime1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7C85D-51B8-48F2-B5C6-7D4659AC955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19199" y="152400"/>
            <a:ext cx="7162801" cy="6858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3600" dirty="0" smtClean="0"/>
              <a:t>Check for palindrome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5400" y="1560512"/>
            <a:ext cx="754380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220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 = 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10;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 = rev * 10 + dig;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10;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== rev)</a:t>
            </a:r>
          </a:p>
          <a:p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&lt;&lt;"\n\t GIVEN </a:t>
            </a:r>
            <a:r>
              <a:rPr lang="en-US" sz="2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A PALINDROME";</a:t>
            </a:r>
          </a:p>
          <a:p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22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&lt;&lt;"\n\t GIVEN </a:t>
            </a:r>
            <a:r>
              <a:rPr lang="en-US" sz="22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en-US" sz="2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A PALINDROME";</a:t>
            </a:r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5257800" y="1066800"/>
            <a:ext cx="3733800" cy="13239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Tempus Sans ITC" pitchFamily="82" charset="0"/>
              </a:rPr>
              <a:t>Palindrome (number) </a:t>
            </a:r>
            <a:endParaRPr lang="en-US" sz="3200" b="1">
              <a:solidFill>
                <a:srgbClr val="002060"/>
              </a:solidFill>
              <a:latin typeface="Tempus Sans ITC" pitchFamily="82" charset="0"/>
            </a:endParaRPr>
          </a:p>
          <a:p>
            <a:pPr marL="0" lvl="1"/>
            <a:r>
              <a:rPr lang="en-US" sz="2400" b="1">
                <a:solidFill>
                  <a:srgbClr val="002060"/>
                </a:solidFill>
                <a:latin typeface="Tempus Sans ITC" pitchFamily="82" charset="0"/>
              </a:rPr>
              <a:t>e.g.- 121</a:t>
            </a:r>
          </a:p>
          <a:p>
            <a:endParaRPr lang="en-US" sz="3200" b="1">
              <a:solidFill>
                <a:srgbClr val="002060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2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8F9787-BC10-4EF4-B7C5-3168F61266F2}" type="datetime1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7C85D-51B8-48F2-B5C6-7D4659AC9550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19199" y="105905"/>
            <a:ext cx="7162801" cy="6858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3200" dirty="0" smtClean="0"/>
              <a:t>Armstrong </a:t>
            </a:r>
            <a:r>
              <a:rPr lang="en-US" sz="3200" dirty="0" err="1" smtClean="0"/>
              <a:t>nos</a:t>
            </a:r>
            <a:r>
              <a:rPr lang="en-US" sz="3200" dirty="0" smtClean="0"/>
              <a:t> for a given limit ‘n’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5400" y="1096505"/>
            <a:ext cx="75438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pt-BR" sz="24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&gt;&gt;lim;</a:t>
            </a:r>
          </a:p>
          <a:p>
            <a:r>
              <a:rPr lang="pt-BR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for(n=1;n&lt;lim;n</a:t>
            </a:r>
            <a:r>
              <a:rPr lang="pt-BR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pt-BR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pt-BR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pt-BR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 </a:t>
            </a:r>
            <a:r>
              <a:rPr lang="pt-BR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r>
              <a:rPr lang="pt-BR" sz="24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while(num&gt;0</a:t>
            </a:r>
            <a:r>
              <a:rPr lang="pt-BR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pt-BR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 = num%10;</a:t>
            </a:r>
          </a:p>
          <a:p>
            <a:r>
              <a:rPr lang="pt-BR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sum+pow(dig,3);</a:t>
            </a:r>
          </a:p>
          <a:p>
            <a:r>
              <a:rPr lang="pt-BR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 = num/10;</a:t>
            </a:r>
          </a:p>
          <a:p>
            <a:r>
              <a:rPr lang="pt-BR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pt-BR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if(sum </a:t>
            </a:r>
            <a:r>
              <a:rPr lang="pt-BR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n)</a:t>
            </a:r>
          </a:p>
          <a:p>
            <a:r>
              <a:rPr lang="pt-BR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cout&lt;&lt;"\n\t"&lt;&lt;n;</a:t>
            </a:r>
          </a:p>
          <a:p>
            <a:r>
              <a:rPr lang="pt-BR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105400" y="990600"/>
            <a:ext cx="3962400" cy="169277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  <a:latin typeface="Tempus Sans ITC" pitchFamily="82" charset="0"/>
              </a:rPr>
              <a:t>Armstrong Number</a:t>
            </a:r>
          </a:p>
          <a:p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e.g. - 371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∑</a:t>
            </a:r>
            <a:r>
              <a:rPr lang="en-US" sz="2400" b="1" dirty="0" smtClean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empus Sans ITC" pitchFamily="82" charset="0"/>
              </a:rPr>
              <a:t>(cubes of digits )= 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number</a:t>
            </a:r>
          </a:p>
          <a:p>
            <a:r>
              <a:rPr lang="en-US" sz="3200" b="1" dirty="0" smtClean="0">
                <a:solidFill>
                  <a:srgbClr val="002060"/>
                </a:solidFill>
                <a:latin typeface="Tempus Sans ITC" pitchFamily="82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Tempus Sans ITC" pitchFamily="82" charset="0"/>
              </a:rPr>
              <a:t>3</a:t>
            </a:r>
            <a:r>
              <a:rPr lang="en-US" sz="3200" b="1" baseline="30000" dirty="0">
                <a:solidFill>
                  <a:srgbClr val="002060"/>
                </a:solidFill>
                <a:latin typeface="Tempus Sans ITC" pitchFamily="82" charset="0"/>
              </a:rPr>
              <a:t>3 </a:t>
            </a:r>
            <a:r>
              <a:rPr lang="en-US" sz="3200" b="1" dirty="0">
                <a:solidFill>
                  <a:srgbClr val="002060"/>
                </a:solidFill>
                <a:latin typeface="Tempus Sans ITC" pitchFamily="82" charset="0"/>
              </a:rPr>
              <a:t>+ 7</a:t>
            </a:r>
            <a:r>
              <a:rPr lang="en-US" sz="3200" b="1" baseline="30000" dirty="0">
                <a:solidFill>
                  <a:srgbClr val="002060"/>
                </a:solidFill>
                <a:latin typeface="Tempus Sans ITC" pitchFamily="82" charset="0"/>
              </a:rPr>
              <a:t>3</a:t>
            </a:r>
            <a:r>
              <a:rPr lang="en-US" sz="3200" b="1" dirty="0">
                <a:solidFill>
                  <a:srgbClr val="002060"/>
                </a:solidFill>
                <a:latin typeface="Tempus Sans ITC" pitchFamily="82" charset="0"/>
              </a:rPr>
              <a:t> + 1</a:t>
            </a:r>
            <a:r>
              <a:rPr lang="en-US" sz="3200" b="1" baseline="30000" dirty="0">
                <a:solidFill>
                  <a:srgbClr val="002060"/>
                </a:solidFill>
                <a:latin typeface="Tempus Sans ITC" pitchFamily="82" charset="0"/>
              </a:rPr>
              <a:t>3</a:t>
            </a:r>
            <a:r>
              <a:rPr lang="en-US" sz="3200" b="1" dirty="0">
                <a:solidFill>
                  <a:srgbClr val="002060"/>
                </a:solidFill>
                <a:latin typeface="Tempus Sans ITC" pitchFamily="82" charset="0"/>
              </a:rPr>
              <a:t> = 371</a:t>
            </a:r>
          </a:p>
        </p:txBody>
      </p:sp>
    </p:spTree>
    <p:extLst>
      <p:ext uri="{BB962C8B-B14F-4D97-AF65-F5344CB8AC3E}">
        <p14:creationId xmlns:p14="http://schemas.microsoft.com/office/powerpoint/2010/main" val="358891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212EA4-B9CC-4D84-A5DD-3F64E249229A}" type="datetime1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7C85D-51B8-48F2-B5C6-7D4659AC9550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1495425"/>
            <a:ext cx="7486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nn-NO" sz="2400" b="1" dirty="0">
                <a:latin typeface="+mj-lt"/>
              </a:rPr>
              <a:t>cin&gt;&gt;n&gt;&gt;x;</a:t>
            </a:r>
          </a:p>
          <a:p>
            <a:pPr>
              <a:defRPr/>
            </a:pPr>
            <a:r>
              <a:rPr lang="nn-NO" sz="2400" b="1" dirty="0">
                <a:latin typeface="+mj-lt"/>
              </a:rPr>
              <a:t> no=x;</a:t>
            </a:r>
          </a:p>
          <a:p>
            <a:pPr>
              <a:defRPr/>
            </a:pPr>
            <a:r>
              <a:rPr lang="nn-NO" sz="2400" b="1" dirty="0">
                <a:latin typeface="+mj-lt"/>
              </a:rPr>
              <a:t> </a:t>
            </a:r>
            <a:r>
              <a:rPr lang="nn-NO" sz="2400" b="1" dirty="0" smtClean="0">
                <a:latin typeface="+mj-lt"/>
              </a:rPr>
              <a:t>x=x*PI/180.0</a:t>
            </a:r>
            <a:r>
              <a:rPr lang="nn-NO" sz="2400" b="1" dirty="0">
                <a:latin typeface="+mj-lt"/>
              </a:rPr>
              <a:t>;</a:t>
            </a:r>
          </a:p>
          <a:p>
            <a:pPr>
              <a:defRPr/>
            </a:pPr>
            <a:r>
              <a:rPr lang="nn-NO" sz="2400" b="1" dirty="0">
                <a:latin typeface="+mj-lt"/>
              </a:rPr>
              <a:t> term=x;</a:t>
            </a:r>
          </a:p>
          <a:p>
            <a:pPr>
              <a:defRPr/>
            </a:pPr>
            <a:r>
              <a:rPr lang="nn-NO" sz="2400" b="1" dirty="0">
                <a:latin typeface="+mj-lt"/>
              </a:rPr>
              <a:t> sum=x;</a:t>
            </a:r>
          </a:p>
          <a:p>
            <a:pPr>
              <a:defRPr/>
            </a:pPr>
            <a:r>
              <a:rPr lang="nn-NO" sz="2400" b="1" dirty="0">
                <a:latin typeface="Tempus Sans ITC" pitchFamily="82" charset="0"/>
              </a:rPr>
              <a:t> </a:t>
            </a: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(i=1;i&lt;=n;i++)</a:t>
            </a:r>
          </a:p>
          <a:p>
            <a:pPr>
              <a:defRPr/>
            </a:pP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defRPr/>
            </a:pPr>
            <a:r>
              <a:rPr lang="nn-NO" sz="2400" b="1" dirty="0">
                <a:latin typeface="Tempus Sans ITC" pitchFamily="82" charset="0"/>
              </a:rPr>
              <a:t>    term=(term*pow</a:t>
            </a:r>
            <a:r>
              <a:rPr lang="nn-NO" sz="2400" b="1" dirty="0">
                <a:solidFill>
                  <a:srgbClr val="C00000"/>
                </a:solidFill>
                <a:latin typeface="Tempus Sans ITC" pitchFamily="82" charset="0"/>
              </a:rPr>
              <a:t>((-1),(2*i-1)</a:t>
            </a:r>
            <a:r>
              <a:rPr lang="nn-NO" sz="2400" b="1" dirty="0">
                <a:latin typeface="Tempus Sans ITC" pitchFamily="82" charset="0"/>
              </a:rPr>
              <a:t>)*x*x)/</a:t>
            </a:r>
            <a:r>
              <a:rPr lang="nn-NO" sz="2400" b="1" dirty="0">
                <a:solidFill>
                  <a:srgbClr val="663300"/>
                </a:solidFill>
                <a:latin typeface="Tempus Sans ITC" pitchFamily="82" charset="0"/>
              </a:rPr>
              <a:t>(2*i*(2*i+1))</a:t>
            </a:r>
            <a:r>
              <a:rPr lang="nn-NO" sz="2400" b="1" dirty="0">
                <a:latin typeface="Tempus Sans ITC" pitchFamily="82" charset="0"/>
              </a:rPr>
              <a:t>;</a:t>
            </a:r>
          </a:p>
          <a:p>
            <a:pPr>
              <a:defRPr/>
            </a:pPr>
            <a:r>
              <a:rPr lang="nn-NO" sz="2400" b="1" dirty="0">
                <a:latin typeface="Tempus Sans ITC" pitchFamily="82" charset="0"/>
              </a:rPr>
              <a:t>    sum+=term;</a:t>
            </a:r>
          </a:p>
          <a:p>
            <a:pPr>
              <a:defRPr/>
            </a:pPr>
            <a:r>
              <a:rPr lang="nn-NO" sz="2400" b="1" dirty="0">
                <a:latin typeface="Tempus Sans ITC" pitchFamily="82" charset="0"/>
              </a:rPr>
              <a:t>   </a:t>
            </a: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z="2400" b="1" dirty="0" err="1">
                <a:latin typeface="+mj-lt"/>
              </a:rPr>
              <a:t>cout</a:t>
            </a:r>
            <a:r>
              <a:rPr lang="en-US" sz="2400" b="1" dirty="0">
                <a:latin typeface="+mj-lt"/>
              </a:rPr>
              <a:t>&lt;&lt;"Library value of Sin("&lt;&lt;</a:t>
            </a:r>
            <a:r>
              <a:rPr lang="en-US" sz="2400" b="1" dirty="0">
                <a:solidFill>
                  <a:srgbClr val="C00000"/>
                </a:solidFill>
                <a:latin typeface="+mj-lt"/>
              </a:rPr>
              <a:t>no</a:t>
            </a:r>
            <a:r>
              <a:rPr lang="en-US" sz="2400" b="1" dirty="0">
                <a:latin typeface="+mj-lt"/>
              </a:rPr>
              <a:t>&lt;&lt;")="&lt;&lt;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sin(x)</a:t>
            </a:r>
            <a:r>
              <a:rPr lang="en-US" sz="2400" b="1" dirty="0">
                <a:latin typeface="+mj-lt"/>
              </a:rPr>
              <a:t>;</a:t>
            </a:r>
            <a:endParaRPr lang="nn-NO" sz="2400" b="1" dirty="0">
              <a:latin typeface="+mj-lt"/>
            </a:endParaRPr>
          </a:p>
          <a:p>
            <a:pPr>
              <a:defRPr/>
            </a:pPr>
            <a:r>
              <a:rPr lang="nn-NO" sz="2400" b="1" dirty="0">
                <a:latin typeface="+mj-lt"/>
              </a:rPr>
              <a:t> cout&lt;&lt;"Sin("&lt;&lt;</a:t>
            </a:r>
            <a:r>
              <a:rPr lang="nn-NO" sz="2400" b="1" dirty="0">
                <a:solidFill>
                  <a:srgbClr val="C00000"/>
                </a:solidFill>
                <a:latin typeface="+mj-lt"/>
              </a:rPr>
              <a:t>no</a:t>
            </a:r>
            <a:r>
              <a:rPr lang="nn-NO" sz="2400" b="1" dirty="0">
                <a:latin typeface="+mj-lt"/>
              </a:rPr>
              <a:t>&lt;&lt;")="&lt;&lt;</a:t>
            </a:r>
            <a:r>
              <a:rPr lang="nn-NO" sz="2400" b="1" dirty="0">
                <a:solidFill>
                  <a:srgbClr val="C00000"/>
                </a:solidFill>
                <a:latin typeface="+mj-lt"/>
              </a:rPr>
              <a:t>sum</a:t>
            </a:r>
            <a:r>
              <a:rPr lang="nn-NO" sz="2400" b="1" dirty="0">
                <a:latin typeface="+mj-lt"/>
              </a:rPr>
              <a:t>;</a:t>
            </a:r>
            <a:endParaRPr lang="en-US" sz="2400" b="1" dirty="0">
              <a:latin typeface="+mj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95400" y="381000"/>
            <a:ext cx="7620000" cy="11430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3200" dirty="0"/>
              <a:t>Sine series for a given ‘n’ terms &amp; </a:t>
            </a:r>
            <a:br>
              <a:rPr lang="en-US" sz="3200" dirty="0"/>
            </a:br>
            <a:r>
              <a:rPr lang="en-US" sz="3200" dirty="0"/>
              <a:t>angle ‘x’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419600" y="1226403"/>
            <a:ext cx="4667250" cy="83099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Tempus Sans ITC" pitchFamily="82" charset="0"/>
              </a:rPr>
              <a:t>Sine series </a:t>
            </a:r>
            <a:endParaRPr lang="en-US" sz="3200" b="1" dirty="0">
              <a:latin typeface="Tempus Sans ITC" pitchFamily="82" charset="0"/>
            </a:endParaRPr>
          </a:p>
          <a:p>
            <a:pPr marL="0" lvl="1"/>
            <a:r>
              <a:rPr lang="en-US" sz="2400" b="1" dirty="0">
                <a:latin typeface="Tempus Sans ITC" pitchFamily="82" charset="0"/>
              </a:rPr>
              <a:t>sin(x)= x - x</a:t>
            </a:r>
            <a:r>
              <a:rPr lang="en-US" sz="2400" b="1" baseline="30000" dirty="0">
                <a:latin typeface="Tempus Sans ITC" pitchFamily="82" charset="0"/>
              </a:rPr>
              <a:t>3</a:t>
            </a:r>
            <a:r>
              <a:rPr lang="en-US" sz="2400" b="1" dirty="0">
                <a:latin typeface="Tempus Sans ITC" pitchFamily="82" charset="0"/>
              </a:rPr>
              <a:t>/3! + x</a:t>
            </a:r>
            <a:r>
              <a:rPr lang="en-US" sz="2400" b="1" baseline="30000" dirty="0">
                <a:latin typeface="Tempus Sans ITC" pitchFamily="82" charset="0"/>
              </a:rPr>
              <a:t>5</a:t>
            </a:r>
            <a:r>
              <a:rPr lang="en-US" sz="2400" b="1" dirty="0">
                <a:latin typeface="Tempus Sans ITC" pitchFamily="82" charset="0"/>
              </a:rPr>
              <a:t>/5! - … </a:t>
            </a:r>
            <a:r>
              <a:rPr lang="en-US" sz="2400" b="1" dirty="0" err="1">
                <a:latin typeface="Tempus Sans ITC" pitchFamily="82" charset="0"/>
              </a:rPr>
              <a:t>x</a:t>
            </a:r>
            <a:r>
              <a:rPr lang="en-US" sz="2400" b="1" baseline="30000" dirty="0" err="1">
                <a:latin typeface="Tempus Sans ITC" pitchFamily="82" charset="0"/>
              </a:rPr>
              <a:t>n</a:t>
            </a:r>
            <a:r>
              <a:rPr lang="en-US" sz="2400" b="1" dirty="0">
                <a:latin typeface="Tempus Sans ITC" pitchFamily="82" charset="0"/>
              </a:rPr>
              <a:t>/n</a:t>
            </a:r>
            <a:r>
              <a:rPr lang="en-US" sz="2400" b="1" dirty="0" smtClean="0">
                <a:latin typeface="Tempus Sans ITC" pitchFamily="82" charset="0"/>
              </a:rPr>
              <a:t>!</a:t>
            </a:r>
            <a:endParaRPr lang="en-US" sz="2400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66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212EA4-B9CC-4D84-A5DD-3F64E249229A}" type="datetime1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7C85D-51B8-48F2-B5C6-7D4659AC9550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95400" y="369888"/>
            <a:ext cx="7543800" cy="487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3600" dirty="0" smtClean="0"/>
              <a:t>Error or not !…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3600" y="1314450"/>
            <a:ext cx="2590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Tempus Sans ITC" pitchFamily="82" charset="0"/>
              </a:rPr>
              <a:t>int x=3;</a:t>
            </a:r>
          </a:p>
          <a:p>
            <a:r>
              <a:rPr lang="en-US" sz="2800" b="1">
                <a:latin typeface="Tempus Sans ITC" pitchFamily="82" charset="0"/>
              </a:rPr>
              <a:t>  if (x==2);</a:t>
            </a:r>
          </a:p>
          <a:p>
            <a:r>
              <a:rPr lang="en-US" sz="2800" b="1">
                <a:latin typeface="Tempus Sans ITC" pitchFamily="82" charset="0"/>
              </a:rPr>
              <a:t>    x=0;</a:t>
            </a:r>
          </a:p>
          <a:p>
            <a:r>
              <a:rPr lang="en-US" sz="2800" b="1">
                <a:latin typeface="Tempus Sans ITC" pitchFamily="82" charset="0"/>
              </a:rPr>
              <a:t> </a:t>
            </a:r>
          </a:p>
          <a:p>
            <a:r>
              <a:rPr lang="en-US" sz="2800" b="1">
                <a:latin typeface="Tempus Sans ITC" pitchFamily="82" charset="0"/>
              </a:rPr>
              <a:t>if (x==3)</a:t>
            </a:r>
          </a:p>
          <a:p>
            <a:r>
              <a:rPr lang="en-US" sz="2800" b="1">
                <a:latin typeface="Tempus Sans ITC" pitchFamily="82" charset="0"/>
              </a:rPr>
              <a:t>    x+=1;</a:t>
            </a:r>
          </a:p>
          <a:p>
            <a:r>
              <a:rPr lang="en-US" sz="2800" b="1">
                <a:latin typeface="Tempus Sans ITC" pitchFamily="82" charset="0"/>
              </a:rPr>
              <a:t> else</a:t>
            </a:r>
          </a:p>
          <a:p>
            <a:r>
              <a:rPr lang="en-US" sz="2800" b="1">
                <a:latin typeface="Tempus Sans ITC" pitchFamily="82" charset="0"/>
              </a:rPr>
              <a:t>    x+=2;</a:t>
            </a:r>
          </a:p>
          <a:p>
            <a:endParaRPr lang="en-US" sz="2800" b="1">
              <a:latin typeface="Tempus Sans ITC" pitchFamily="82" charset="0"/>
            </a:endParaRPr>
          </a:p>
          <a:p>
            <a:r>
              <a:rPr lang="en-US" sz="2800" b="1">
                <a:latin typeface="Tempus Sans ITC" pitchFamily="82" charset="0"/>
              </a:rPr>
              <a:t> cout&lt;&lt;x;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flipH="1">
            <a:off x="6310313" y="3897313"/>
            <a:ext cx="2147887" cy="7699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>
                <a:solidFill>
                  <a:srgbClr val="C00000"/>
                </a:solidFill>
                <a:latin typeface="Tempus Sans ITC" pitchFamily="82" charset="0"/>
                <a:cs typeface="Times New Roman" pitchFamily="18" charset="0"/>
              </a:rPr>
              <a:t>2</a:t>
            </a:r>
            <a:endParaRPr lang="en-US" sz="2000" i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12988" y="1736725"/>
            <a:ext cx="6526212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if (x==2</a:t>
            </a:r>
            <a:r>
              <a:rPr lang="en-US" sz="2800" b="1" dirty="0" smtClean="0">
                <a:latin typeface="Tempus Sans ITC" pitchFamily="82" charset="0"/>
              </a:rPr>
              <a:t>)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;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//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if structure with ‘no’ statements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1200" y="2771775"/>
            <a:ext cx="24384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No error!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7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22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212EA4-B9CC-4D84-A5DD-3F64E249229A}" type="datetime1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7C85D-51B8-48F2-B5C6-7D4659AC9550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95400" y="357555"/>
            <a:ext cx="7391400" cy="487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3600" dirty="0" smtClean="0"/>
              <a:t>Error or not !…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33600" y="1302117"/>
            <a:ext cx="25908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 err="1">
                <a:latin typeface="Tempus Sans ITC" pitchFamily="82" charset="0"/>
              </a:rPr>
              <a:t>int</a:t>
            </a:r>
            <a:r>
              <a:rPr lang="en-US" sz="2800" b="1" dirty="0">
                <a:latin typeface="Tempus Sans ITC" pitchFamily="82" charset="0"/>
              </a:rPr>
              <a:t> x=3;</a:t>
            </a:r>
          </a:p>
          <a:p>
            <a:r>
              <a:rPr lang="en-US" sz="2800" b="1" dirty="0">
                <a:latin typeface="Tempus Sans ITC" pitchFamily="82" charset="0"/>
              </a:rPr>
              <a:t>  if (x=2)</a:t>
            </a:r>
          </a:p>
          <a:p>
            <a:r>
              <a:rPr lang="en-US" sz="2800" b="1" dirty="0">
                <a:latin typeface="Tempus Sans ITC" pitchFamily="82" charset="0"/>
              </a:rPr>
              <a:t>    x=0;</a:t>
            </a:r>
          </a:p>
          <a:p>
            <a:r>
              <a:rPr lang="en-US" sz="2800" b="1" dirty="0">
                <a:latin typeface="Tempus Sans ITC" pitchFamily="82" charset="0"/>
              </a:rPr>
              <a:t> if (x==3)</a:t>
            </a:r>
          </a:p>
          <a:p>
            <a:r>
              <a:rPr lang="en-US" sz="2800" b="1" dirty="0">
                <a:latin typeface="Tempus Sans ITC" pitchFamily="82" charset="0"/>
              </a:rPr>
              <a:t>    x+=1;</a:t>
            </a:r>
          </a:p>
          <a:p>
            <a:r>
              <a:rPr lang="en-US" sz="2800" b="1" dirty="0">
                <a:latin typeface="Tempus Sans ITC" pitchFamily="82" charset="0"/>
              </a:rPr>
              <a:t> else</a:t>
            </a:r>
          </a:p>
          <a:p>
            <a:r>
              <a:rPr lang="en-US" sz="2800" b="1" dirty="0">
                <a:latin typeface="Tempus Sans ITC" pitchFamily="82" charset="0"/>
              </a:rPr>
              <a:t>    x+=2;</a:t>
            </a:r>
          </a:p>
          <a:p>
            <a:r>
              <a:rPr lang="en-US" sz="2800" b="1" dirty="0">
                <a:latin typeface="Tempus Sans ITC" pitchFamily="82" charset="0"/>
              </a:rPr>
              <a:t> </a:t>
            </a:r>
            <a:r>
              <a:rPr lang="en-US" sz="2800" b="1" dirty="0" err="1">
                <a:latin typeface="Tempus Sans ITC" pitchFamily="82" charset="0"/>
              </a:rPr>
              <a:t>cout</a:t>
            </a:r>
            <a:r>
              <a:rPr lang="en-US" sz="2800" b="1" dirty="0">
                <a:latin typeface="Tempus Sans ITC" pitchFamily="82" charset="0"/>
              </a:rPr>
              <a:t>&lt;&lt;x;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flipH="1">
            <a:off x="6310313" y="3884980"/>
            <a:ext cx="2147887" cy="7699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>
                <a:solidFill>
                  <a:srgbClr val="C00000"/>
                </a:solidFill>
                <a:latin typeface="Tempus Sans ITC" pitchFamily="82" charset="0"/>
                <a:cs typeface="Times New Roman" pitchFamily="18" charset="0"/>
              </a:rPr>
              <a:t>2</a:t>
            </a:r>
            <a:endParaRPr lang="en-US" sz="2000" i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14800" y="2759442"/>
            <a:ext cx="4724400" cy="893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Warning!</a:t>
            </a:r>
          </a:p>
          <a:p>
            <a:pPr>
              <a:defRPr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Possibly incorrect  assignment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212EA4-B9CC-4D84-A5DD-3F64E249229A}" type="datetime1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7C85D-51B8-48F2-B5C6-7D4659AC9550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95400" y="350838"/>
            <a:ext cx="7543800" cy="487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3600" dirty="0" smtClean="0"/>
              <a:t>Error or not !…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3600" y="1295400"/>
            <a:ext cx="25908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Tempus Sans ITC" pitchFamily="82" charset="0"/>
              </a:rPr>
              <a:t>int x=3, y=15;</a:t>
            </a:r>
          </a:p>
          <a:p>
            <a:r>
              <a:rPr lang="en-US" sz="2800" b="1">
                <a:latin typeface="Tempus Sans ITC" pitchFamily="82" charset="0"/>
              </a:rPr>
              <a:t>  if (x = y%2)</a:t>
            </a:r>
          </a:p>
          <a:p>
            <a:r>
              <a:rPr lang="en-US" sz="2800" b="1">
                <a:latin typeface="Tempus Sans ITC" pitchFamily="82" charset="0"/>
              </a:rPr>
              <a:t>    x=0;</a:t>
            </a:r>
          </a:p>
          <a:p>
            <a:r>
              <a:rPr lang="en-US" sz="2800" b="1">
                <a:latin typeface="Tempus Sans ITC" pitchFamily="82" charset="0"/>
              </a:rPr>
              <a:t>  </a:t>
            </a:r>
          </a:p>
          <a:p>
            <a:r>
              <a:rPr lang="en-US" sz="2800" b="1">
                <a:latin typeface="Tempus Sans ITC" pitchFamily="82" charset="0"/>
              </a:rPr>
              <a:t>  else</a:t>
            </a:r>
          </a:p>
          <a:p>
            <a:r>
              <a:rPr lang="en-US" sz="2800" b="1">
                <a:latin typeface="Tempus Sans ITC" pitchFamily="82" charset="0"/>
              </a:rPr>
              <a:t>    x+=2;</a:t>
            </a:r>
          </a:p>
          <a:p>
            <a:r>
              <a:rPr lang="en-US" sz="2800" b="1">
                <a:latin typeface="Tempus Sans ITC" pitchFamily="82" charset="0"/>
              </a:rPr>
              <a:t> </a:t>
            </a:r>
          </a:p>
          <a:p>
            <a:r>
              <a:rPr lang="en-US" sz="2800" b="1">
                <a:latin typeface="Tempus Sans ITC" pitchFamily="82" charset="0"/>
              </a:rPr>
              <a:t>cout&lt;&lt;x;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flipH="1">
            <a:off x="6310313" y="3505200"/>
            <a:ext cx="2147887" cy="7699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>
                <a:solidFill>
                  <a:srgbClr val="C00000"/>
                </a:solidFill>
                <a:latin typeface="Tempus Sans ITC" pitchFamily="82" charset="0"/>
                <a:cs typeface="Times New Roman" pitchFamily="18" charset="0"/>
              </a:rPr>
              <a:t>0</a:t>
            </a:r>
            <a:endParaRPr lang="en-US" sz="2000" i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2460625"/>
            <a:ext cx="4343400" cy="892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latin typeface="Tempus Sans ITC" pitchFamily="82" charset="0"/>
              </a:rPr>
              <a:t>Warning!</a:t>
            </a:r>
          </a:p>
          <a:p>
            <a:pPr>
              <a:defRPr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Possibly incorrect  assignment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00288" y="1703388"/>
            <a:ext cx="2106612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3333CC"/>
                </a:solidFill>
                <a:latin typeface="Tempus Sans ITC" pitchFamily="82" charset="0"/>
              </a:rPr>
              <a:t>if (x = y%3)</a:t>
            </a:r>
            <a:r>
              <a:rPr lang="en-US" sz="2800" b="1" dirty="0">
                <a:latin typeface="Tempus Sans ITC" pitchFamily="82" charset="0"/>
              </a:rPr>
              <a:t> 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flipH="1">
            <a:off x="6324600" y="3505200"/>
            <a:ext cx="2147888" cy="7699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>
                <a:solidFill>
                  <a:srgbClr val="C00000"/>
                </a:solidFill>
                <a:latin typeface="Tempus Sans ITC" pitchFamily="82" charset="0"/>
                <a:cs typeface="Times New Roman" pitchFamily="18" charset="0"/>
              </a:rPr>
              <a:t>2</a:t>
            </a:r>
            <a:endParaRPr lang="en-US" sz="2000" i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76400" y="5195888"/>
            <a:ext cx="7391400" cy="8937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Why output =0?</a:t>
            </a:r>
          </a:p>
          <a:p>
            <a:pPr>
              <a:defRPr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x=1;  Condition is always TRUE for values other than 0!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6400" y="5203825"/>
            <a:ext cx="7315200" cy="8921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Why output = 2?</a:t>
            </a:r>
          </a:p>
          <a:p>
            <a:pPr>
              <a:defRPr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empus Sans ITC" pitchFamily="82" charset="0"/>
              </a:rPr>
              <a:t>x=0; Condition is always  WRONG for a value 0!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2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212EA4-B9CC-4D84-A5DD-3F64E249229A}" type="datetime1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7C85D-51B8-48F2-B5C6-7D4659AC9550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95400" y="381000"/>
            <a:ext cx="8229600" cy="487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3600" dirty="0" smtClean="0"/>
              <a:t>Error or not !…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33600" y="1325562"/>
            <a:ext cx="41148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 err="1">
                <a:latin typeface="Tempus Sans ITC" pitchFamily="82" charset="0"/>
              </a:rPr>
              <a:t>int</a:t>
            </a:r>
            <a:r>
              <a:rPr lang="en-US" sz="2800" b="1" dirty="0">
                <a:latin typeface="Tempus Sans ITC" pitchFamily="82" charset="0"/>
              </a:rPr>
              <a:t> </a:t>
            </a:r>
            <a:r>
              <a:rPr lang="en-US" sz="2800" b="1" dirty="0" err="1">
                <a:latin typeface="Tempus Sans ITC" pitchFamily="82" charset="0"/>
              </a:rPr>
              <a:t>i</a:t>
            </a:r>
            <a:r>
              <a:rPr lang="en-US" sz="2800" b="1" dirty="0">
                <a:latin typeface="Tempus Sans ITC" pitchFamily="82" charset="0"/>
              </a:rPr>
              <a:t>, n=10;</a:t>
            </a:r>
          </a:p>
          <a:p>
            <a:r>
              <a:rPr lang="en-US" sz="2800" b="1" dirty="0">
                <a:latin typeface="Tempus Sans ITC" pitchFamily="82" charset="0"/>
              </a:rPr>
              <a:t>  for (</a:t>
            </a:r>
            <a:r>
              <a:rPr lang="en-US" sz="2800" b="1" dirty="0" err="1">
                <a:latin typeface="Tempus Sans ITC" pitchFamily="82" charset="0"/>
              </a:rPr>
              <a:t>i</a:t>
            </a:r>
            <a:r>
              <a:rPr lang="en-US" sz="2800" b="1" dirty="0">
                <a:latin typeface="Tempus Sans ITC" pitchFamily="82" charset="0"/>
              </a:rPr>
              <a:t>=0; </a:t>
            </a:r>
            <a:r>
              <a:rPr lang="en-US" sz="2800" b="1" dirty="0" err="1">
                <a:latin typeface="Tempus Sans ITC" pitchFamily="82" charset="0"/>
              </a:rPr>
              <a:t>i</a:t>
            </a:r>
            <a:r>
              <a:rPr lang="en-US" sz="2800" b="1" dirty="0">
                <a:latin typeface="Tempus Sans ITC" pitchFamily="82" charset="0"/>
              </a:rPr>
              <a:t>&lt;n; </a:t>
            </a:r>
            <a:r>
              <a:rPr lang="en-US" sz="2800" b="1" dirty="0" err="1">
                <a:latin typeface="Tempus Sans ITC" pitchFamily="82" charset="0"/>
              </a:rPr>
              <a:t>i</a:t>
            </a:r>
            <a:r>
              <a:rPr lang="en-US" sz="2800" b="1" dirty="0">
                <a:latin typeface="Tempus Sans ITC" pitchFamily="82" charset="0"/>
              </a:rPr>
              <a:t>++)</a:t>
            </a:r>
          </a:p>
          <a:p>
            <a:r>
              <a:rPr lang="en-US" sz="2800" b="1" dirty="0">
                <a:latin typeface="Tempus Sans ITC" pitchFamily="82" charset="0"/>
              </a:rPr>
              <a:t>    </a:t>
            </a:r>
            <a:r>
              <a:rPr lang="en-US" sz="2800" b="1" dirty="0" err="1">
                <a:latin typeface="Tempus Sans ITC" pitchFamily="82" charset="0"/>
              </a:rPr>
              <a:t>i</a:t>
            </a:r>
            <a:r>
              <a:rPr lang="en-US" sz="2800" b="1" dirty="0">
                <a:latin typeface="Tempus Sans ITC" pitchFamily="82" charset="0"/>
              </a:rPr>
              <a:t>+=</a:t>
            </a:r>
            <a:r>
              <a:rPr lang="en-US" sz="2800" b="1" dirty="0" err="1">
                <a:latin typeface="Tempus Sans ITC" pitchFamily="82" charset="0"/>
              </a:rPr>
              <a:t>i</a:t>
            </a:r>
            <a:r>
              <a:rPr lang="en-US" sz="2800" b="1" dirty="0">
                <a:latin typeface="Tempus Sans ITC" pitchFamily="82" charset="0"/>
              </a:rPr>
              <a:t>;</a:t>
            </a:r>
          </a:p>
          <a:p>
            <a:r>
              <a:rPr lang="en-US" sz="2800" b="1" dirty="0" err="1">
                <a:latin typeface="Tempus Sans ITC" pitchFamily="82" charset="0"/>
              </a:rPr>
              <a:t>cout</a:t>
            </a:r>
            <a:r>
              <a:rPr lang="en-US" sz="2800" b="1" dirty="0">
                <a:latin typeface="Tempus Sans ITC" pitchFamily="82" charset="0"/>
              </a:rPr>
              <a:t>&lt;&lt;</a:t>
            </a:r>
            <a:r>
              <a:rPr lang="en-US" sz="2800" b="1" dirty="0" err="1">
                <a:latin typeface="Tempus Sans ITC" pitchFamily="82" charset="0"/>
              </a:rPr>
              <a:t>i</a:t>
            </a:r>
            <a:r>
              <a:rPr lang="en-US" sz="2800" b="1" dirty="0">
                <a:latin typeface="Tempus Sans ITC" pitchFamily="82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flipH="1">
            <a:off x="6310313" y="3908425"/>
            <a:ext cx="2147887" cy="7699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>
                <a:solidFill>
                  <a:srgbClr val="C00000"/>
                </a:solidFill>
                <a:latin typeface="Tempus Sans ITC" pitchFamily="82" charset="0"/>
                <a:cs typeface="Times New Roman" pitchFamily="18" charset="0"/>
              </a:rPr>
              <a:t>15</a:t>
            </a:r>
            <a:endParaRPr lang="en-US" sz="2000" i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43600" y="2782887"/>
            <a:ext cx="2743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Tempus Sans ITC" pitchFamily="82" charset="0"/>
              </a:rPr>
              <a:t>No Error!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16163" y="1736725"/>
            <a:ext cx="28479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3333CC"/>
                </a:solidFill>
                <a:latin typeface="Tempus Sans ITC" pitchFamily="82" charset="0"/>
              </a:rPr>
              <a:t>for (i=0; i&lt;n; i++);</a:t>
            </a:r>
            <a:endParaRPr lang="en-US" sz="2800">
              <a:solidFill>
                <a:srgbClr val="3333CC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43600" y="2782887"/>
            <a:ext cx="2743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Tempus Sans ITC" pitchFamily="82" charset="0"/>
              </a:rPr>
              <a:t>No Error!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flipH="1">
            <a:off x="6310313" y="3908425"/>
            <a:ext cx="2147887" cy="7699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US" sz="20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>
                <a:solidFill>
                  <a:srgbClr val="C00000"/>
                </a:solidFill>
                <a:latin typeface="Tempus Sans ITC" pitchFamily="82" charset="0"/>
                <a:cs typeface="Times New Roman" pitchFamily="18" charset="0"/>
              </a:rPr>
              <a:t>20</a:t>
            </a:r>
            <a:endParaRPr lang="en-US" sz="2000" i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6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212EA4-B9CC-4D84-A5DD-3F64E249229A}" type="datetime1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7C85D-51B8-48F2-B5C6-7D4659AC9550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71600" y="1249362"/>
            <a:ext cx="4572000" cy="3733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200" b="1" dirty="0" smtClean="0">
              <a:solidFill>
                <a:srgbClr val="C00000"/>
              </a:solidFill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  </a:t>
            </a:r>
            <a:r>
              <a:rPr lang="en-US" sz="2800" b="1" dirty="0" smtClean="0">
                <a:latin typeface="Tempus Sans ITC" pitchFamily="82" charset="0"/>
              </a:rPr>
              <a:t>for (</a:t>
            </a:r>
            <a:r>
              <a:rPr lang="en-US" sz="2800" b="1" dirty="0" err="1" smtClean="0">
                <a:latin typeface="Tempus Sans ITC" pitchFamily="82" charset="0"/>
              </a:rPr>
              <a:t>i</a:t>
            </a:r>
            <a:r>
              <a:rPr lang="en-US" sz="2800" b="1" dirty="0" smtClean="0">
                <a:latin typeface="Tempus Sans ITC" pitchFamily="82" charset="0"/>
              </a:rPr>
              <a:t>=1000; </a:t>
            </a:r>
            <a:r>
              <a:rPr lang="en-US" sz="2800" b="1" dirty="0" err="1" smtClean="0">
                <a:latin typeface="Tempus Sans ITC" pitchFamily="82" charset="0"/>
              </a:rPr>
              <a:t>i</a:t>
            </a:r>
            <a:r>
              <a:rPr lang="en-US" sz="2800" b="1" dirty="0" smtClean="0">
                <a:latin typeface="Tempus Sans ITC" pitchFamily="82" charset="0"/>
              </a:rPr>
              <a:t> &gt; 100; </a:t>
            </a:r>
            <a:r>
              <a:rPr lang="en-US" sz="2800" b="1" dirty="0" err="1" smtClean="0">
                <a:latin typeface="Tempus Sans ITC" pitchFamily="82" charset="0"/>
              </a:rPr>
              <a:t>i</a:t>
            </a:r>
            <a:r>
              <a:rPr lang="en-US" sz="2800" b="1" dirty="0" smtClean="0">
                <a:latin typeface="Tempus Sans ITC" pitchFamily="82" charset="0"/>
              </a:rPr>
              <a:t>=i-1) ;  </a:t>
            </a:r>
            <a:endParaRPr lang="en-US" sz="2800" b="1" dirty="0" smtClean="0">
              <a:solidFill>
                <a:schemeClr val="bg2">
                  <a:lumMod val="75000"/>
                </a:schemeClr>
              </a:solidFill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 smtClean="0">
                <a:latin typeface="Tempus Sans ITC" pitchFamily="82" charset="0"/>
              </a:rPr>
              <a:t>   </a:t>
            </a:r>
            <a:r>
              <a:rPr lang="en-US" sz="2800" b="1" dirty="0" err="1" smtClean="0">
                <a:latin typeface="Tempus Sans ITC" pitchFamily="82" charset="0"/>
              </a:rPr>
              <a:t>cout</a:t>
            </a:r>
            <a:r>
              <a:rPr lang="en-US" sz="2800" b="1" dirty="0" smtClean="0">
                <a:latin typeface="Tempus Sans ITC" pitchFamily="82" charset="0"/>
              </a:rPr>
              <a:t>&lt;&lt;</a:t>
            </a:r>
            <a:r>
              <a:rPr lang="en-US" sz="2800" b="1" dirty="0" err="1" smtClean="0">
                <a:latin typeface="Tempus Sans ITC" pitchFamily="82" charset="0"/>
              </a:rPr>
              <a:t>i</a:t>
            </a:r>
            <a:r>
              <a:rPr lang="en-US" sz="2800" b="1" dirty="0" smtClean="0">
                <a:latin typeface="Tempus Sans ITC" pitchFamily="82" charset="0"/>
              </a:rPr>
              <a:t>; </a:t>
            </a:r>
            <a:endParaRPr lang="en-US" sz="2800" b="1" dirty="0" smtClean="0">
              <a:solidFill>
                <a:schemeClr val="bg2">
                  <a:lumMod val="75000"/>
                </a:schemeClr>
              </a:solidFill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Tempus Sans ITC" pitchFamily="82" charset="0"/>
              </a:rPr>
              <a:t> </a:t>
            </a:r>
            <a:r>
              <a:rPr lang="en-US" sz="2800" b="1" dirty="0" smtClean="0">
                <a:latin typeface="Tempus Sans ITC" pitchFamily="82" charset="0"/>
              </a:rPr>
              <a:t>for (</a:t>
            </a:r>
            <a:r>
              <a:rPr lang="en-US" sz="2800" b="1" dirty="0" err="1" smtClean="0">
                <a:latin typeface="Tempus Sans ITC" pitchFamily="82" charset="0"/>
              </a:rPr>
              <a:t>i</a:t>
            </a:r>
            <a:r>
              <a:rPr lang="en-US" sz="2800" b="1" dirty="0" smtClean="0">
                <a:latin typeface="Tempus Sans ITC" pitchFamily="82" charset="0"/>
              </a:rPr>
              <a:t>=10; </a:t>
            </a:r>
            <a:r>
              <a:rPr lang="en-US" sz="2800" b="1" dirty="0" err="1" smtClean="0">
                <a:latin typeface="Tempus Sans ITC" pitchFamily="82" charset="0"/>
              </a:rPr>
              <a:t>i</a:t>
            </a:r>
            <a:r>
              <a:rPr lang="en-US" sz="2800" b="1" dirty="0" smtClean="0">
                <a:latin typeface="Tempus Sans ITC" pitchFamily="82" charset="0"/>
              </a:rPr>
              <a:t> &lt; 100; </a:t>
            </a:r>
            <a:r>
              <a:rPr lang="en-US" sz="2800" b="1" dirty="0" err="1" smtClean="0">
                <a:latin typeface="Tempus Sans ITC" pitchFamily="82" charset="0"/>
              </a:rPr>
              <a:t>i</a:t>
            </a:r>
            <a:r>
              <a:rPr lang="en-US" sz="2800" b="1" dirty="0" smtClean="0">
                <a:latin typeface="Tempus Sans ITC" pitchFamily="82" charset="0"/>
              </a:rPr>
              <a:t>=i+1) ;  </a:t>
            </a:r>
            <a:endParaRPr lang="en-US" sz="2800" b="1" dirty="0" smtClean="0">
              <a:solidFill>
                <a:schemeClr val="bg2">
                  <a:lumMod val="75000"/>
                </a:schemeClr>
              </a:solidFill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b="1" dirty="0" smtClean="0">
                <a:latin typeface="Tempus Sans ITC" pitchFamily="82" charset="0"/>
              </a:rPr>
              <a:t>   </a:t>
            </a:r>
            <a:r>
              <a:rPr lang="en-US" sz="2800" b="1" dirty="0" err="1" smtClean="0">
                <a:latin typeface="Tempus Sans ITC" pitchFamily="82" charset="0"/>
              </a:rPr>
              <a:t>cout</a:t>
            </a:r>
            <a:r>
              <a:rPr lang="en-US" sz="2800" b="1" dirty="0" smtClean="0">
                <a:latin typeface="Tempus Sans ITC" pitchFamily="82" charset="0"/>
              </a:rPr>
              <a:t>&lt;&lt;</a:t>
            </a:r>
            <a:r>
              <a:rPr lang="en-US" sz="2800" b="1" dirty="0" err="1" smtClean="0">
                <a:latin typeface="Tempus Sans ITC" pitchFamily="82" charset="0"/>
              </a:rPr>
              <a:t>i</a:t>
            </a:r>
            <a:r>
              <a:rPr lang="en-US" sz="2800" b="1" dirty="0" smtClean="0">
                <a:latin typeface="Tempus Sans ITC" pitchFamily="82" charset="0"/>
              </a:rPr>
              <a:t>; </a:t>
            </a:r>
            <a:endParaRPr lang="en-US" sz="2800" b="1" dirty="0" smtClean="0">
              <a:solidFill>
                <a:schemeClr val="bg2">
                  <a:lumMod val="75000"/>
                </a:schemeClr>
              </a:solidFill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800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95400" y="304800"/>
            <a:ext cx="7239000" cy="5603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3600" dirty="0" smtClean="0"/>
              <a:t>Output?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42000" y="1673225"/>
            <a:ext cx="196056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//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 </a:t>
            </a:r>
            <a:r>
              <a:rPr lang="en-US" sz="1050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  <a:sym typeface="Wingdings" pitchFamily="2" charset="2"/>
              </a:rPr>
              <a:t>1000 to 101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95600" y="2098675"/>
            <a:ext cx="858838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// 100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35575" y="2955925"/>
            <a:ext cx="15589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//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 </a:t>
            </a:r>
            <a:r>
              <a:rPr lang="en-US" sz="1050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  <a:sym typeface="Wingdings" pitchFamily="2" charset="2"/>
              </a:rPr>
              <a:t>10 to 99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895600" y="3379787"/>
            <a:ext cx="8001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//100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3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390650" y="1143000"/>
            <a:ext cx="7219950" cy="213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Looping</a:t>
            </a:r>
            <a:r>
              <a:rPr lang="en-US" altLang="en-US" sz="2400" dirty="0" smtClean="0"/>
              <a:t>: doing one thing over and over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loop</a:t>
            </a:r>
            <a:r>
              <a:rPr lang="en-US" altLang="en-US" sz="2400" dirty="0" smtClean="0"/>
              <a:t>: a set of statements that is executed repetitively for a number of times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Simple example: displaying a message 100 times</a:t>
            </a:r>
            <a:r>
              <a:rPr lang="en-US" altLang="en-US" sz="2000" dirty="0" smtClean="0"/>
              <a:t>: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algn="just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algn="just" eaLnBrk="1" hangingPunct="1">
              <a:lnSpc>
                <a:spcPct val="90000"/>
              </a:lnSpc>
            </a:pPr>
            <a:endParaRPr lang="en-US" altLang="en-US" sz="2800" dirty="0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Program Looping</a:t>
            </a:r>
          </a:p>
        </p:txBody>
      </p:sp>
      <p:sp>
        <p:nvSpPr>
          <p:cNvPr id="71684" name="Text Box 8"/>
          <p:cNvSpPr txBox="1">
            <a:spLocks noChangeArrowheads="1"/>
          </p:cNvSpPr>
          <p:nvPr/>
        </p:nvSpPr>
        <p:spPr bwMode="auto">
          <a:xfrm>
            <a:off x="593725" y="3617913"/>
            <a:ext cx="3216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85" name="Text Box 9"/>
          <p:cNvSpPr txBox="1">
            <a:spLocks noChangeArrowheads="1"/>
          </p:cNvSpPr>
          <p:nvPr/>
        </p:nvSpPr>
        <p:spPr bwMode="auto">
          <a:xfrm>
            <a:off x="1390650" y="3187700"/>
            <a:ext cx="2665413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cout&lt;&lt;“hello !\n”;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cout&lt;&lt;“hello !\n”;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cout&lt;&lt;“hello !\n”;</a:t>
            </a:r>
          </a:p>
          <a:p>
            <a:pPr eaLnBrk="1" hangingPunct="1"/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…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cout&lt;&lt;“hello !\n”;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cout&lt;&lt;“hello !\n”;</a:t>
            </a:r>
          </a:p>
        </p:txBody>
      </p:sp>
      <p:sp>
        <p:nvSpPr>
          <p:cNvPr id="71686" name="Text Box 10"/>
          <p:cNvSpPr txBox="1">
            <a:spLocks noChangeArrowheads="1"/>
          </p:cNvSpPr>
          <p:nvPr/>
        </p:nvSpPr>
        <p:spPr bwMode="auto">
          <a:xfrm>
            <a:off x="4543425" y="4038600"/>
            <a:ext cx="3838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Repeat 100 times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	 cout&lt;&lt;“hello !\n”;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390650" y="5410200"/>
            <a:ext cx="7600950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looping</a:t>
            </a:r>
            <a:r>
              <a:rPr lang="en-US" altLang="en-US" i="1" dirty="0" smtClean="0"/>
              <a:t>: </a:t>
            </a:r>
            <a:r>
              <a:rPr lang="en-US" altLang="en-US" dirty="0" smtClean="0"/>
              <a:t>enables you to develop concise programs containing  repetitive processes that could otherwise require many lines of code ! </a:t>
            </a:r>
          </a:p>
        </p:txBody>
      </p:sp>
      <p:sp>
        <p:nvSpPr>
          <p:cNvPr id="71688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71689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A7031F-229A-47C5-BE90-E103D5EB5E9E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7169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5FE66F-A311-4806-9036-0313939B94B8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212EA4-B9CC-4D84-A5DD-3F64E249229A}" type="datetime1">
              <a:rPr lang="en-US" smtClean="0"/>
              <a:t>3/15/2015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CSE 1002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7C85D-51B8-48F2-B5C6-7D4659AC9550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19200" y="350838"/>
            <a:ext cx="6553200" cy="487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sz="3600" dirty="0" smtClean="0"/>
              <a:t>To be solved …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295401" y="890955"/>
            <a:ext cx="7696200" cy="574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spcBef>
                <a:spcPts val="300"/>
              </a:spcBef>
              <a:spcAft>
                <a:spcPts val="0"/>
              </a:spcAft>
            </a:pPr>
            <a:r>
              <a:rPr lang="en-US" sz="2000" dirty="0"/>
              <a:t>Write </a:t>
            </a:r>
            <a:r>
              <a:rPr lang="en-US" sz="2000" dirty="0" smtClean="0"/>
              <a:t>a program to</a:t>
            </a:r>
            <a:endParaRPr lang="en-US" sz="2000" dirty="0"/>
          </a:p>
          <a:p>
            <a:pPr marL="457200" indent="-457200" algn="just" eaLnBrk="0" hangingPunct="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Compute sine series for given accuracy.</a:t>
            </a:r>
          </a:p>
          <a:p>
            <a:pPr algn="just" eaLnBrk="0" hangingPunct="0">
              <a:spcBef>
                <a:spcPts val="3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  <a:latin typeface="Tempus Sans ITC" pitchFamily="82" charset="0"/>
              </a:rPr>
              <a:t>sin(x)= x - x</a:t>
            </a:r>
            <a:r>
              <a:rPr lang="en-US" sz="2000" b="1" baseline="30000" dirty="0" smtClean="0">
                <a:solidFill>
                  <a:schemeClr val="bg2">
                    <a:lumMod val="10000"/>
                  </a:schemeClr>
                </a:solidFill>
                <a:latin typeface="Tempus Sans ITC" pitchFamily="82" charset="0"/>
              </a:rPr>
              <a:t>3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  <a:latin typeface="Tempus Sans ITC" pitchFamily="82" charset="0"/>
              </a:rPr>
              <a:t>/3! + x</a:t>
            </a:r>
            <a:r>
              <a:rPr lang="en-US" sz="2000" b="1" baseline="30000" dirty="0" smtClean="0">
                <a:solidFill>
                  <a:schemeClr val="bg2">
                    <a:lumMod val="10000"/>
                  </a:schemeClr>
                </a:solidFill>
                <a:latin typeface="Tempus Sans ITC" pitchFamily="82" charset="0"/>
              </a:rPr>
              <a:t>5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  <a:latin typeface="Tempus Sans ITC" pitchFamily="82" charset="0"/>
              </a:rPr>
              <a:t>/5! - … </a:t>
            </a:r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  <a:latin typeface="Tempus Sans ITC" pitchFamily="82" charset="0"/>
              </a:rPr>
              <a:t>x</a:t>
            </a:r>
            <a:r>
              <a:rPr lang="en-US" sz="2000" b="1" baseline="30000" dirty="0" err="1" smtClean="0">
                <a:solidFill>
                  <a:schemeClr val="bg2">
                    <a:lumMod val="10000"/>
                  </a:schemeClr>
                </a:solidFill>
                <a:latin typeface="Tempus Sans ITC" pitchFamily="82" charset="0"/>
              </a:rPr>
              <a:t>n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  <a:latin typeface="Tempus Sans ITC" pitchFamily="82" charset="0"/>
              </a:rPr>
              <a:t>/n!</a:t>
            </a:r>
          </a:p>
          <a:p>
            <a:pPr marL="457200" indent="-457200" algn="just" eaLnBrk="0" hangingPunct="0">
              <a:spcBef>
                <a:spcPts val="30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Compute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exponential series for given n terms.</a:t>
            </a:r>
          </a:p>
          <a:p>
            <a:pPr algn="just" eaLnBrk="0" hangingPunct="0">
              <a:spcBef>
                <a:spcPts val="30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  <a:latin typeface="Tempus Sans ITC" pitchFamily="82" charset="0"/>
              </a:rPr>
              <a:t>e</a:t>
            </a:r>
            <a:r>
              <a:rPr lang="en-US" sz="2000" b="1" baseline="30000" dirty="0" smtClean="0">
                <a:solidFill>
                  <a:schemeClr val="bg2">
                    <a:lumMod val="10000"/>
                  </a:schemeClr>
                </a:solidFill>
                <a:latin typeface="Tempus Sans ITC" pitchFamily="82" charset="0"/>
              </a:rPr>
              <a:t>x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  <a:latin typeface="Tempus Sans ITC" pitchFamily="82" charset="0"/>
              </a:rPr>
              <a:t>= 1+ x + x</a:t>
            </a:r>
            <a:r>
              <a:rPr lang="en-US" sz="2000" b="1" baseline="30000" dirty="0" smtClean="0">
                <a:solidFill>
                  <a:schemeClr val="bg2">
                    <a:lumMod val="10000"/>
                  </a:schemeClr>
                </a:solidFill>
                <a:latin typeface="Tempus Sans ITC" pitchFamily="82" charset="0"/>
              </a:rPr>
              <a:t>2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  <a:latin typeface="Tempus Sans ITC" pitchFamily="82" charset="0"/>
              </a:rPr>
              <a:t>/2! + x</a:t>
            </a:r>
            <a:r>
              <a:rPr lang="en-US" sz="2000" b="1" baseline="30000" dirty="0" smtClean="0">
                <a:solidFill>
                  <a:schemeClr val="bg2">
                    <a:lumMod val="10000"/>
                  </a:schemeClr>
                </a:solidFill>
                <a:latin typeface="Tempus Sans ITC" pitchFamily="82" charset="0"/>
              </a:rPr>
              <a:t>3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  <a:latin typeface="Tempus Sans ITC" pitchFamily="82" charset="0"/>
              </a:rPr>
              <a:t>/3! + … </a:t>
            </a:r>
            <a:r>
              <a:rPr lang="en-US" sz="2000" b="1" dirty="0" err="1" smtClean="0">
                <a:solidFill>
                  <a:schemeClr val="bg2">
                    <a:lumMod val="10000"/>
                  </a:schemeClr>
                </a:solidFill>
                <a:latin typeface="Tempus Sans ITC" pitchFamily="82" charset="0"/>
              </a:rPr>
              <a:t>x</a:t>
            </a:r>
            <a:r>
              <a:rPr lang="en-US" sz="2000" b="1" baseline="30000" dirty="0" err="1" smtClean="0">
                <a:solidFill>
                  <a:schemeClr val="bg2">
                    <a:lumMod val="10000"/>
                  </a:schemeClr>
                </a:solidFill>
                <a:latin typeface="Tempus Sans ITC" pitchFamily="82" charset="0"/>
              </a:rPr>
              <a:t>n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  <a:latin typeface="Tempus Sans ITC" pitchFamily="82" charset="0"/>
              </a:rPr>
              <a:t>/n!</a:t>
            </a:r>
          </a:p>
          <a:p>
            <a:pPr marL="457200" indent="-457200" algn="just" eaLnBrk="0" hangingPunct="0">
              <a:spcBef>
                <a:spcPts val="3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2000" dirty="0" smtClean="0"/>
              <a:t>Compute </a:t>
            </a:r>
            <a:r>
              <a:rPr lang="en-US" sz="2000" dirty="0"/>
              <a:t>cosine series for given n terms .</a:t>
            </a:r>
          </a:p>
          <a:p>
            <a:pPr algn="just" eaLnBrk="0" hangingPunct="0">
              <a:spcBef>
                <a:spcPts val="300"/>
              </a:spcBef>
              <a:spcAft>
                <a:spcPts val="0"/>
              </a:spcAft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Tempus Sans ITC" pitchFamily="82" charset="0"/>
              </a:rPr>
              <a:t>cos(x)= 1- x</a:t>
            </a:r>
            <a:r>
              <a:rPr lang="en-US" sz="2000" b="1" baseline="30000" dirty="0" smtClean="0">
                <a:latin typeface="Tempus Sans ITC" pitchFamily="82" charset="0"/>
              </a:rPr>
              <a:t>2</a:t>
            </a:r>
            <a:r>
              <a:rPr lang="en-US" sz="2000" b="1" dirty="0" smtClean="0">
                <a:latin typeface="Tempus Sans ITC" pitchFamily="82" charset="0"/>
              </a:rPr>
              <a:t>/2! + x</a:t>
            </a:r>
            <a:r>
              <a:rPr lang="en-US" sz="2000" b="1" baseline="30000" dirty="0" smtClean="0">
                <a:latin typeface="Tempus Sans ITC" pitchFamily="82" charset="0"/>
              </a:rPr>
              <a:t>4</a:t>
            </a:r>
            <a:r>
              <a:rPr lang="en-US" sz="2000" b="1" dirty="0" smtClean="0">
                <a:latin typeface="Tempus Sans ITC" pitchFamily="82" charset="0"/>
              </a:rPr>
              <a:t>/4! - … </a:t>
            </a:r>
            <a:r>
              <a:rPr lang="en-US" sz="2000" b="1" dirty="0" err="1" smtClean="0">
                <a:latin typeface="Tempus Sans ITC" pitchFamily="82" charset="0"/>
              </a:rPr>
              <a:t>x</a:t>
            </a:r>
            <a:r>
              <a:rPr lang="en-US" sz="2000" b="1" baseline="30000" dirty="0" err="1" smtClean="0">
                <a:latin typeface="Tempus Sans ITC" pitchFamily="82" charset="0"/>
              </a:rPr>
              <a:t>n</a:t>
            </a:r>
            <a:r>
              <a:rPr lang="en-US" sz="2000" b="1" dirty="0" smtClean="0">
                <a:latin typeface="Tempus Sans ITC" pitchFamily="82" charset="0"/>
              </a:rPr>
              <a:t>/n!</a:t>
            </a:r>
          </a:p>
          <a:p>
            <a:pPr marL="457200" indent="-457200" algn="just">
              <a:spcBef>
                <a:spcPts val="30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2000" dirty="0"/>
              <a:t>Program to generate ‘n’ prime numbers. </a:t>
            </a:r>
          </a:p>
          <a:p>
            <a:pPr marL="457200" indent="-457200" algn="just">
              <a:spcBef>
                <a:spcPts val="30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2000" dirty="0"/>
              <a:t>Read a positive number N. Then read N integers and print them out together with their sum [for inside while].</a:t>
            </a:r>
          </a:p>
          <a:p>
            <a:pPr marL="457200" indent="-457200" algn="just">
              <a:spcBef>
                <a:spcPts val="30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Read an integer N. Print out if it is a prime or not. If not, print out all of its proper factors. [Hint: 3 is a prime; non-trivial factors of 6 are 2 &amp; 3]</a:t>
            </a:r>
          </a:p>
          <a:p>
            <a:pPr marL="457200" indent="-457200" algn="just">
              <a:spcBef>
                <a:spcPts val="30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Read an integer N and prints out the first N Fibonacci numbers.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[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Hint: for N=7; Fibonacci series is 0, 1, 1, 2, 3, 5, 8]</a:t>
            </a:r>
          </a:p>
          <a:p>
            <a:pPr marL="457200" indent="-457200" algn="just">
              <a:spcBef>
                <a:spcPts val="30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2000" dirty="0"/>
              <a:t>Compute the squares of N successive integers without using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32116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371600" y="1066800"/>
            <a:ext cx="7620000" cy="50593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2800" dirty="0" smtClean="0">
                <a:solidFill>
                  <a:schemeClr val="bg2">
                    <a:lumMod val="25000"/>
                  </a:schemeClr>
                </a:solidFill>
              </a:rPr>
              <a:t>Standard I/O: </a:t>
            </a:r>
            <a:r>
              <a:rPr lang="en-US" altLang="en-US" sz="2800" dirty="0" err="1" smtClean="0">
                <a:solidFill>
                  <a:schemeClr val="bg2">
                    <a:lumMod val="25000"/>
                  </a:schemeClr>
                </a:solidFill>
              </a:rPr>
              <a:t>cin</a:t>
            </a:r>
            <a:r>
              <a:rPr lang="en-US" altLang="en-US" sz="28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en-US" sz="2800" dirty="0" err="1" smtClean="0">
                <a:solidFill>
                  <a:schemeClr val="bg2">
                    <a:lumMod val="25000"/>
                  </a:schemeClr>
                </a:solidFill>
              </a:rPr>
              <a:t>cout</a:t>
            </a:r>
            <a:endParaRPr lang="en-US" altLang="en-US" sz="28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800" dirty="0" smtClean="0">
                <a:solidFill>
                  <a:schemeClr val="bg2">
                    <a:lumMod val="25000"/>
                  </a:schemeClr>
                </a:solidFill>
              </a:rPr>
              <a:t>	#include &lt;</a:t>
            </a:r>
            <a:r>
              <a:rPr lang="en-US" altLang="en-US" sz="2800" dirty="0" err="1" smtClean="0">
                <a:solidFill>
                  <a:schemeClr val="bg2">
                    <a:lumMod val="25000"/>
                  </a:schemeClr>
                </a:solidFill>
              </a:rPr>
              <a:t>iostream.h</a:t>
            </a:r>
            <a:r>
              <a:rPr lang="en-US" altLang="en-US" sz="2800" dirty="0" smtClean="0">
                <a:solidFill>
                  <a:schemeClr val="bg2">
                    <a:lumMod val="25000"/>
                  </a:schemeClr>
                </a:solidFill>
              </a:rPr>
              <a:t>&gt;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altLang="en-US" sz="2800" dirty="0" smtClean="0"/>
              <a:t>Character I/O: </a:t>
            </a:r>
            <a:r>
              <a:rPr lang="en-US" altLang="en-US" sz="2800" dirty="0" err="1" smtClean="0"/>
              <a:t>getchar</a:t>
            </a:r>
            <a:r>
              <a:rPr lang="en-US" altLang="en-US" sz="2800" dirty="0" smtClean="0"/>
              <a:t>(), </a:t>
            </a:r>
            <a:r>
              <a:rPr lang="en-US" altLang="en-US" sz="2800" dirty="0" err="1" smtClean="0"/>
              <a:t>putchar</a:t>
            </a:r>
            <a:r>
              <a:rPr lang="en-US" altLang="en-US" sz="2800" dirty="0" smtClean="0"/>
              <a:t>()</a:t>
            </a:r>
          </a:p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800" dirty="0" smtClean="0"/>
              <a:t>	#include &lt;</a:t>
            </a:r>
            <a:r>
              <a:rPr lang="en-US" altLang="en-US" sz="2800" dirty="0" err="1" smtClean="0"/>
              <a:t>stdio.h</a:t>
            </a:r>
            <a:r>
              <a:rPr lang="en-US" altLang="en-US" sz="2800" dirty="0" smtClean="0"/>
              <a:t>&gt;</a:t>
            </a:r>
          </a:p>
          <a:p>
            <a:pPr algn="just" eaLnBrk="1" hangingPunct="1">
              <a:lnSpc>
                <a:spcPct val="150000"/>
              </a:lnSpc>
              <a:defRPr/>
            </a:pPr>
            <a:endParaRPr lang="en-US" altLang="en-US" sz="2800" dirty="0" smtClean="0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Character input/output</a:t>
            </a:r>
          </a:p>
        </p:txBody>
      </p:sp>
      <p:sp>
        <p:nvSpPr>
          <p:cNvPr id="119812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11981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561D91-2E9E-438A-8B52-FDB71CA29EC3}" type="slidenum">
              <a:rPr lang="en-US" altLang="en-US" smtClean="0"/>
              <a:pPr/>
              <a:t>71</a:t>
            </a:fld>
            <a:endParaRPr lang="en-US" altLang="en-US" smtClean="0"/>
          </a:p>
        </p:txBody>
      </p:sp>
      <p:sp>
        <p:nvSpPr>
          <p:cNvPr id="11981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D76E47-282E-4D19-87F1-96E4A7363B65}" type="datetime1">
              <a:rPr lang="en-US" altLang="en-US" b="1" smtClean="0"/>
              <a:t>3/15/2015</a:t>
            </a:fld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mtClean="0"/>
              <a:t>  </a:t>
            </a: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getchar()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putchar()</a:t>
            </a:r>
          </a:p>
        </p:txBody>
      </p:sp>
      <p:sp>
        <p:nvSpPr>
          <p:cNvPr id="120836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6C8B60-F2A9-42DA-9A14-D2E1686A8C35}" type="slidenum">
              <a:rPr lang="en-US" altLang="en-US" b="1" smtClean="0"/>
              <a:pPr/>
              <a:t>72</a:t>
            </a:fld>
            <a:endParaRPr lang="en-US" altLang="en-US" b="1" smtClean="0"/>
          </a:p>
        </p:txBody>
      </p:sp>
      <p:sp>
        <p:nvSpPr>
          <p:cNvPr id="120837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smtClean="0"/>
              <a:t>CSE 1002                           Department of CSE</a:t>
            </a:r>
          </a:p>
        </p:txBody>
      </p:sp>
      <p:sp>
        <p:nvSpPr>
          <p:cNvPr id="120838" name="Rectangle 7"/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1219200" y="1600200"/>
            <a:ext cx="76962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The simplest input mechanism is to read one character at a time from the </a:t>
            </a:r>
            <a:r>
              <a:rPr lang="en-US" altLang="en-US" i="1" smtClean="0"/>
              <a:t>standard input</a:t>
            </a:r>
            <a:r>
              <a:rPr lang="en-US" altLang="en-US" smtClean="0"/>
              <a:t>, with </a:t>
            </a:r>
            <a:r>
              <a:rPr lang="en-US" altLang="en-US" smtClean="0">
                <a:latin typeface="Courier New" panose="02070309020205020404" pitchFamily="49" charset="0"/>
              </a:rPr>
              <a:t>getchar</a:t>
            </a:r>
          </a:p>
          <a:p>
            <a:pPr eaLnBrk="1" hangingPunct="1"/>
            <a:r>
              <a:rPr lang="en-US" altLang="en-US" smtClean="0"/>
              <a:t>To display a character: </a:t>
            </a:r>
            <a:r>
              <a:rPr lang="en-US" altLang="en-US" smtClean="0">
                <a:latin typeface="Courier New" panose="02070309020205020404" pitchFamily="49" charset="0"/>
              </a:rPr>
              <a:t>putchar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2083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D36EFB-B851-4438-8784-18ED38A0DD3D}" type="datetime1">
              <a:rPr lang="en-US" altLang="en-US" b="1" smtClean="0"/>
              <a:t>3/15/2015</a:t>
            </a:fld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0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mtClean="0"/>
              <a:t>  </a:t>
            </a: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Example: </a:t>
            </a:r>
            <a:r>
              <a:rPr lang="en-US" altLang="en-US" smtClean="0">
                <a:latin typeface="Courier New" panose="02070309020205020404" pitchFamily="49" charset="0"/>
              </a:rPr>
              <a:t>getchar()</a:t>
            </a:r>
          </a:p>
        </p:txBody>
      </p:sp>
      <p:sp>
        <p:nvSpPr>
          <p:cNvPr id="12186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06D406-A176-4AE3-B3AE-3A5EE25E1965}" type="slidenum">
              <a:rPr lang="en-US" altLang="en-US" smtClean="0"/>
              <a:pPr/>
              <a:t>73</a:t>
            </a:fld>
            <a:endParaRPr lang="en-US" altLang="en-US" smtClean="0"/>
          </a:p>
        </p:txBody>
      </p:sp>
      <p:sp>
        <p:nvSpPr>
          <p:cNvPr id="121861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121862" name="Text Box 4"/>
          <p:cNvSpPr txBox="1">
            <a:spLocks noChangeArrowheads="1"/>
          </p:cNvSpPr>
          <p:nvPr/>
        </p:nvSpPr>
        <p:spPr bwMode="auto">
          <a:xfrm>
            <a:off x="1390650" y="1143000"/>
            <a:ext cx="5057775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#include &lt;iostream.h&gt; 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void main(void) { 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char ch; 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while ((ch = getchar()) != '#') 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putchar(ch); 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121863" name="Text Box 5"/>
          <p:cNvSpPr txBox="1">
            <a:spLocks noChangeArrowheads="1"/>
          </p:cNvSpPr>
          <p:nvPr/>
        </p:nvSpPr>
        <p:spPr bwMode="auto">
          <a:xfrm>
            <a:off x="1752600" y="5181600"/>
            <a:ext cx="30797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Hello ! I am </a:t>
            </a:r>
            <a:r>
              <a:rPr lang="en-US" altLang="en-US">
                <a:latin typeface="Courier New" panose="02070309020205020404" pitchFamily="49" charset="0"/>
              </a:rPr>
              <a:t>&lt;enter&gt; 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Hello ! I am 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Ram from #3</a:t>
            </a:r>
            <a:r>
              <a:rPr lang="en-US" altLang="en-US">
                <a:latin typeface="Courier New" panose="02070309020205020404" pitchFamily="49" charset="0"/>
              </a:rPr>
              <a:t>.&lt;enter&gt; 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Ram from</a:t>
            </a:r>
          </a:p>
        </p:txBody>
      </p:sp>
      <p:sp>
        <p:nvSpPr>
          <p:cNvPr id="121864" name="AutoShape 7"/>
          <p:cNvSpPr>
            <a:spLocks noChangeArrowheads="1"/>
          </p:cNvSpPr>
          <p:nvPr/>
        </p:nvSpPr>
        <p:spPr bwMode="auto">
          <a:xfrm>
            <a:off x="4495800" y="2449513"/>
            <a:ext cx="4495800" cy="2732087"/>
          </a:xfrm>
          <a:prstGeom prst="cloudCallout">
            <a:avLst>
              <a:gd name="adj1" fmla="val -68991"/>
              <a:gd name="adj2" fmla="val 5006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/>
              <a:t>Buffered input:  the characters you type are collected and stored in a buffer. Pressing Enter causes the block of characters you typed to be made available to your program </a:t>
            </a:r>
          </a:p>
        </p:txBody>
      </p:sp>
      <p:sp>
        <p:nvSpPr>
          <p:cNvPr id="121865" name="Freeform 11"/>
          <p:cNvSpPr>
            <a:spLocks/>
          </p:cNvSpPr>
          <p:nvPr/>
        </p:nvSpPr>
        <p:spPr bwMode="auto">
          <a:xfrm>
            <a:off x="5610225" y="1820863"/>
            <a:ext cx="498475" cy="628650"/>
          </a:xfrm>
          <a:custGeom>
            <a:avLst/>
            <a:gdLst>
              <a:gd name="T0" fmla="*/ 2147483646 w 314"/>
              <a:gd name="T1" fmla="*/ 0 h 396"/>
              <a:gd name="T2" fmla="*/ 2147483646 w 314"/>
              <a:gd name="T3" fmla="*/ 2147483646 h 396"/>
              <a:gd name="T4" fmla="*/ 2147483646 w 314"/>
              <a:gd name="T5" fmla="*/ 2147483646 h 396"/>
              <a:gd name="T6" fmla="*/ 2147483646 w 314"/>
              <a:gd name="T7" fmla="*/ 2147483646 h 396"/>
              <a:gd name="T8" fmla="*/ 2147483646 w 314"/>
              <a:gd name="T9" fmla="*/ 2147483646 h 396"/>
              <a:gd name="T10" fmla="*/ 2147483646 w 314"/>
              <a:gd name="T11" fmla="*/ 2147483646 h 396"/>
              <a:gd name="T12" fmla="*/ 2147483646 w 314"/>
              <a:gd name="T13" fmla="*/ 2147483646 h 396"/>
              <a:gd name="T14" fmla="*/ 2147483646 w 314"/>
              <a:gd name="T15" fmla="*/ 2147483646 h 396"/>
              <a:gd name="T16" fmla="*/ 0 w 314"/>
              <a:gd name="T17" fmla="*/ 2147483646 h 396"/>
              <a:gd name="T18" fmla="*/ 2147483646 w 314"/>
              <a:gd name="T19" fmla="*/ 2147483646 h 396"/>
              <a:gd name="T20" fmla="*/ 2147483646 w 314"/>
              <a:gd name="T21" fmla="*/ 2147483646 h 396"/>
              <a:gd name="T22" fmla="*/ 2147483646 w 314"/>
              <a:gd name="T23" fmla="*/ 0 h 39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14" h="396">
                <a:moveTo>
                  <a:pt x="142" y="0"/>
                </a:moveTo>
                <a:cubicBezTo>
                  <a:pt x="163" y="3"/>
                  <a:pt x="185" y="0"/>
                  <a:pt x="205" y="8"/>
                </a:cubicBezTo>
                <a:cubicBezTo>
                  <a:pt x="226" y="17"/>
                  <a:pt x="260" y="48"/>
                  <a:pt x="260" y="48"/>
                </a:cubicBezTo>
                <a:cubicBezTo>
                  <a:pt x="269" y="74"/>
                  <a:pt x="283" y="93"/>
                  <a:pt x="292" y="119"/>
                </a:cubicBezTo>
                <a:cubicBezTo>
                  <a:pt x="280" y="396"/>
                  <a:pt x="314" y="236"/>
                  <a:pt x="244" y="340"/>
                </a:cubicBezTo>
                <a:cubicBezTo>
                  <a:pt x="199" y="337"/>
                  <a:pt x="152" y="346"/>
                  <a:pt x="110" y="332"/>
                </a:cubicBezTo>
                <a:cubicBezTo>
                  <a:pt x="92" y="326"/>
                  <a:pt x="89" y="300"/>
                  <a:pt x="78" y="284"/>
                </a:cubicBezTo>
                <a:cubicBezTo>
                  <a:pt x="56" y="250"/>
                  <a:pt x="30" y="223"/>
                  <a:pt x="7" y="190"/>
                </a:cubicBezTo>
                <a:cubicBezTo>
                  <a:pt x="5" y="182"/>
                  <a:pt x="0" y="174"/>
                  <a:pt x="0" y="166"/>
                </a:cubicBezTo>
                <a:cubicBezTo>
                  <a:pt x="0" y="140"/>
                  <a:pt x="1" y="113"/>
                  <a:pt x="7" y="87"/>
                </a:cubicBezTo>
                <a:cubicBezTo>
                  <a:pt x="16" y="48"/>
                  <a:pt x="95" y="42"/>
                  <a:pt x="126" y="32"/>
                </a:cubicBezTo>
                <a:cubicBezTo>
                  <a:pt x="135" y="4"/>
                  <a:pt x="128" y="14"/>
                  <a:pt x="142" y="0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BE64C4-119A-474F-BF53-F055C00EB04A}" type="datetime1">
              <a:rPr lang="en-US" altLang="en-US" b="1" smtClean="0"/>
              <a:t>3/15/2015</a:t>
            </a:fld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Terminating keyboard input</a:t>
            </a:r>
          </a:p>
        </p:txBody>
      </p:sp>
      <p:sp>
        <p:nvSpPr>
          <p:cNvPr id="122883" name="Text Box 4"/>
          <p:cNvSpPr txBox="1">
            <a:spLocks noChangeArrowheads="1"/>
          </p:cNvSpPr>
          <p:nvPr/>
        </p:nvSpPr>
        <p:spPr bwMode="auto">
          <a:xfrm>
            <a:off x="1390650" y="2252663"/>
            <a:ext cx="5057775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#include &lt;stdio.h&gt; 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void main(void) { 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int ch; 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while ((ch = getchar()) != EOF) 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	putchar(ch); 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122884" name="Text Box 5"/>
          <p:cNvSpPr txBox="1">
            <a:spLocks noChangeArrowheads="1"/>
          </p:cNvSpPr>
          <p:nvPr/>
        </p:nvSpPr>
        <p:spPr bwMode="auto">
          <a:xfrm>
            <a:off x="1403350" y="4356100"/>
            <a:ext cx="76644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en-US" altLang="en-US"/>
          </a:p>
          <a:p>
            <a:pPr algn="just" eaLnBrk="1" hangingPunct="1"/>
            <a:r>
              <a:rPr lang="en-US" altLang="en-US"/>
              <a:t>getchar returns the next input character each time it is called, </a:t>
            </a:r>
          </a:p>
          <a:p>
            <a:pPr algn="just" eaLnBrk="1" hangingPunct="1"/>
            <a:r>
              <a:rPr lang="en-US" altLang="en-US"/>
              <a:t>or EOF  when it encounters end of file. </a:t>
            </a:r>
          </a:p>
          <a:p>
            <a:pPr algn="just" eaLnBrk="1" hangingPunct="1"/>
            <a:r>
              <a:rPr lang="en-US" altLang="en-US"/>
              <a:t>EOF is a symbolic constant defined in &lt;stdio.h&gt;. (The value is typically -1)</a:t>
            </a:r>
          </a:p>
          <a:p>
            <a:pPr algn="just" eaLnBrk="1" hangingPunct="1"/>
            <a:endParaRPr lang="en-US" altLang="en-US"/>
          </a:p>
          <a:p>
            <a:pPr algn="just" eaLnBrk="1" hangingPunct="1"/>
            <a:r>
              <a:rPr lang="en-US" altLang="en-US"/>
              <a:t>EOF from the keyboard:  Ctrl+Z</a:t>
            </a:r>
          </a:p>
        </p:txBody>
      </p:sp>
      <p:sp>
        <p:nvSpPr>
          <p:cNvPr id="122885" name="AutoShape 6"/>
          <p:cNvSpPr>
            <a:spLocks noChangeArrowheads="1"/>
          </p:cNvSpPr>
          <p:nvPr/>
        </p:nvSpPr>
        <p:spPr bwMode="auto">
          <a:xfrm>
            <a:off x="5791200" y="914400"/>
            <a:ext cx="3276600" cy="2362200"/>
          </a:xfrm>
          <a:prstGeom prst="cloudCallout">
            <a:avLst>
              <a:gd name="adj1" fmla="val -84560"/>
              <a:gd name="adj2" fmla="val 3984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Which character as sign of end of input ? </a:t>
            </a:r>
          </a:p>
          <a:p>
            <a:pPr eaLnBrk="1" hangingPunct="1"/>
            <a:r>
              <a:rPr lang="en-US" altLang="en-US" sz="1600"/>
              <a:t>You need  a terminating character that normally does not show up in text. </a:t>
            </a:r>
          </a:p>
          <a:p>
            <a:pPr eaLnBrk="1" hangingPunct="1"/>
            <a:endParaRPr lang="en-US" altLang="en-US" sz="1600"/>
          </a:p>
          <a:p>
            <a:pPr algn="ctr" eaLnBrk="1" hangingPunct="1"/>
            <a:endParaRPr lang="en-US" altLang="en-US"/>
          </a:p>
        </p:txBody>
      </p:sp>
      <p:sp>
        <p:nvSpPr>
          <p:cNvPr id="122886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122887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B1138F-F698-4E62-B243-08E0A51066F5}" type="slidenum">
              <a:rPr lang="en-US" altLang="en-US" smtClean="0"/>
              <a:pPr/>
              <a:t>74</a:t>
            </a:fld>
            <a:endParaRPr lang="en-US" altLang="en-US" smtClean="0"/>
          </a:p>
        </p:txBody>
      </p:sp>
      <p:sp>
        <p:nvSpPr>
          <p:cNvPr id="12288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952185-C9D3-4451-B14F-5F2922972A9C}" type="datetime1">
              <a:rPr lang="en-US" altLang="en-US" b="1" smtClean="0"/>
              <a:t>3/15/2015</a:t>
            </a:fld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mtClean="0"/>
              <a:t>  </a:t>
            </a: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Exercise: </a:t>
            </a:r>
            <a:r>
              <a:rPr lang="en-US" altLang="en-US" smtClean="0">
                <a:latin typeface="Courier New" panose="02070309020205020404" pitchFamily="49" charset="0"/>
              </a:rPr>
              <a:t>getchar()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362075" y="1295400"/>
            <a:ext cx="7553325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/* Read characters from input over several lines    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 until EOF.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 Count lines and characters in input */</a:t>
            </a:r>
          </a:p>
          <a:p>
            <a:pPr eaLnBrk="1" hangingPunct="1"/>
            <a:r>
              <a:rPr lang="en-US" altLang="en-US" sz="1000" dirty="0"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</a:rPr>
              <a:t>stdio.h</a:t>
            </a:r>
            <a:r>
              <a:rPr lang="en-US" altLang="en-US" dirty="0" smtClean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#include &lt;</a:t>
            </a:r>
            <a:r>
              <a:rPr lang="en-US" altLang="en-US" dirty="0" err="1" smtClean="0">
                <a:latin typeface="Courier New" panose="02070309020205020404" pitchFamily="49" charset="0"/>
              </a:rPr>
              <a:t>iostream.h</a:t>
            </a:r>
            <a:r>
              <a:rPr lang="en-US" altLang="en-US" dirty="0" smtClean="0">
                <a:latin typeface="Courier New" panose="02070309020205020404" pitchFamily="49" charset="0"/>
              </a:rPr>
              <a:t>&gt;</a:t>
            </a:r>
            <a:endParaRPr lang="en-US" altLang="en-US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void main(void) {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 c,  </a:t>
            </a:r>
            <a:r>
              <a:rPr lang="en-US" altLang="en-US" dirty="0" err="1">
                <a:latin typeface="Courier New" panose="02070309020205020404" pitchFamily="49" charset="0"/>
              </a:rPr>
              <a:t>nl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nc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nl</a:t>
            </a:r>
            <a:r>
              <a:rPr lang="en-US" altLang="en-US" dirty="0">
                <a:latin typeface="Courier New" panose="02070309020205020404" pitchFamily="49" charset="0"/>
              </a:rPr>
              <a:t> = 0;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nc</a:t>
            </a:r>
            <a:r>
              <a:rPr lang="en-US" altLang="en-US" dirty="0">
                <a:latin typeface="Courier New" panose="02070309020205020404" pitchFamily="49" charset="0"/>
              </a:rPr>
              <a:t> = 0;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latin typeface="Courier New" panose="02070309020205020404" pitchFamily="49" charset="0"/>
              </a:rPr>
              <a:t>while  ((c  =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getchar</a:t>
            </a:r>
            <a:r>
              <a:rPr lang="en-US" altLang="en-US" sz="2000" b="1" dirty="0">
                <a:latin typeface="Courier New" panose="02070309020205020404" pitchFamily="49" charset="0"/>
              </a:rPr>
              <a:t>())  !=  EOF) {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nc</a:t>
            </a:r>
            <a:r>
              <a:rPr lang="en-US" altLang="en-US" sz="2000" b="1" dirty="0">
                <a:latin typeface="Courier New" panose="02070309020205020404" pitchFamily="49" charset="0"/>
              </a:rPr>
              <a:t>++;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       if  (c  ==  '\n')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   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nl</a:t>
            </a:r>
            <a:r>
              <a:rPr lang="en-US" altLang="en-US" sz="2000" b="1" dirty="0">
                <a:latin typeface="Courier New" panose="02070309020205020404" pitchFamily="49" charset="0"/>
              </a:rPr>
              <a:t>++;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&lt;&lt;"Number of lines in input: “&lt;&lt;  </a:t>
            </a:r>
            <a:r>
              <a:rPr lang="en-US" altLang="en-US" dirty="0" err="1">
                <a:latin typeface="Courier New" panose="02070309020205020404" pitchFamily="49" charset="0"/>
              </a:rPr>
              <a:t>nl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&lt;&lt;"Number of characters in input: "&lt;&lt; </a:t>
            </a:r>
            <a:r>
              <a:rPr lang="en-US" altLang="en-US" dirty="0" err="1">
                <a:latin typeface="Courier New" panose="02070309020205020404" pitchFamily="49" charset="0"/>
              </a:rPr>
              <a:t>nc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3909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123910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80A924-E8A8-4FCB-BF02-2ACA64FC2D87}" type="slidenum">
              <a:rPr lang="en-US" altLang="en-US" smtClean="0"/>
              <a:pPr/>
              <a:t>75</a:t>
            </a:fld>
            <a:endParaRPr lang="en-US" altLang="en-US" smtClean="0"/>
          </a:p>
        </p:txBody>
      </p:sp>
      <p:sp>
        <p:nvSpPr>
          <p:cNvPr id="12391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2EBB4C-A808-42AB-90FB-B0EBAA9E8F27}" type="datetime1">
              <a:rPr lang="en-US" altLang="en-US" b="1" smtClean="0"/>
              <a:t>3/15/2015</a:t>
            </a:fld>
            <a:endParaRPr lang="en-US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00200" y="1066800"/>
            <a:ext cx="7086600" cy="5059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+mj-lt"/>
                <a:cs typeface="Times New Roman" panose="02020603050405020304" pitchFamily="18" charset="0"/>
              </a:rPr>
              <a:t>Type definition - lets you define your own identifiers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j-lt"/>
                <a:cs typeface="Times New Roman" panose="02020603050405020304" pitchFamily="18" charset="0"/>
              </a:rPr>
              <a:t>Enumerated data type - a type with restricted set of values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517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B18DF2-1143-4F3D-9A80-3100370A56B5}" type="slidenum">
              <a:rPr lang="en-US" altLang="en-US" smtClean="0">
                <a:solidFill>
                  <a:srgbClr val="002060"/>
                </a:solidFill>
              </a:rPr>
              <a:pPr/>
              <a:t>76</a:t>
            </a:fld>
            <a:endParaRPr lang="en-US" altLang="en-US" smtClean="0">
              <a:solidFill>
                <a:srgbClr val="002060"/>
              </a:solidFill>
            </a:endParaRPr>
          </a:p>
        </p:txBody>
      </p:sp>
      <p:sp>
        <p:nvSpPr>
          <p:cNvPr id="135172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2060"/>
                </a:solidFill>
              </a:rPr>
              <a:t>CSE 1002                           Department of CSE</a:t>
            </a:r>
          </a:p>
        </p:txBody>
      </p:sp>
      <p:sp>
        <p:nvSpPr>
          <p:cNvPr id="942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 dirty="0" smtClean="0"/>
              <a:t>User defined Type declarations</a:t>
            </a:r>
          </a:p>
        </p:txBody>
      </p:sp>
      <p:sp>
        <p:nvSpPr>
          <p:cNvPr id="13517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998DE6-FCC2-4C2D-9C43-24225A4A0CC9}" type="datetime1">
              <a:rPr lang="en-US" altLang="en-US" smtClean="0">
                <a:solidFill>
                  <a:srgbClr val="002060"/>
                </a:solidFill>
              </a:rPr>
              <a:t>3/15/2015</a:t>
            </a:fld>
            <a:endParaRPr lang="en-US" altLang="en-US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036637"/>
            <a:ext cx="7543800" cy="5326063"/>
          </a:xfrm>
        </p:spPr>
        <p:txBody>
          <a:bodyPr>
            <a:noAutofit/>
          </a:bodyPr>
          <a:lstStyle/>
          <a:p>
            <a:pPr algn="just" eaLnBrk="1" fontAlgn="auto" hangingPunct="1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latin typeface="+mj-lt"/>
                <a:cs typeface="Times New Roman" pitchFamily="18" charset="0"/>
              </a:rPr>
              <a:t>type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 identifier</a:t>
            </a:r>
            <a:r>
              <a:rPr lang="en-US" sz="2400" b="1" dirty="0" smtClean="0"/>
              <a:t>:</a:t>
            </a:r>
          </a:p>
          <a:p>
            <a:pPr algn="just" eaLnBrk="1" fontAlgn="auto" hangingPunct="1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pPr>
            <a:r>
              <a:rPr lang="en-US" sz="2400" dirty="0" smtClean="0">
                <a:solidFill>
                  <a:schemeClr val="accent2"/>
                </a:solidFill>
                <a:latin typeface="Arial Rounded MT Bold" pitchFamily="34" charset="0"/>
              </a:rPr>
              <a:t>    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type</a:t>
            </a:r>
            <a:r>
              <a:rPr lang="en-US" sz="2400" dirty="0" smtClean="0">
                <a:solidFill>
                  <a:schemeClr val="accent2"/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identifier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;</a:t>
            </a:r>
          </a:p>
          <a:p>
            <a:pPr algn="just" eaLnBrk="1" fontAlgn="auto" hangingPunct="1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	</a:t>
            </a:r>
            <a:r>
              <a:rPr lang="en-US" sz="2400" dirty="0" smtClean="0"/>
              <a:t>The “type” refers to an existing data type and “identifier” refers to the new name given to the data type</a:t>
            </a:r>
            <a:r>
              <a:rPr lang="en-US" sz="2400" i="1" dirty="0" smtClean="0">
                <a:solidFill>
                  <a:schemeClr val="accent2"/>
                </a:solidFill>
              </a:rPr>
              <a:t>.</a:t>
            </a:r>
          </a:p>
          <a:p>
            <a:pPr algn="just" eaLnBrk="1" fontAlgn="auto" hangingPunct="1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	</a:t>
            </a:r>
            <a:r>
              <a:rPr lang="en-US" sz="2000" dirty="0" smtClean="0"/>
              <a:t>After the declaration as follows:</a:t>
            </a:r>
          </a:p>
          <a:p>
            <a:pPr algn="just" eaLnBrk="1" fontAlgn="auto" hangingPunct="1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Arial Rounded MT Bold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Rounded MT Bold" pitchFamily="34" charset="0"/>
              </a:rPr>
              <a:t>int</a:t>
            </a:r>
            <a:r>
              <a:rPr lang="en-US" sz="2400" dirty="0" smtClean="0">
                <a:solidFill>
                  <a:schemeClr val="accent2"/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marks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;</a:t>
            </a:r>
          </a:p>
          <a:p>
            <a:pPr algn="just" eaLnBrk="1" fontAlgn="auto" hangingPunct="1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pP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 float</a:t>
            </a:r>
            <a:r>
              <a:rPr lang="en-US" sz="2400" dirty="0" smtClean="0">
                <a:solidFill>
                  <a:schemeClr val="accent2"/>
                </a:solidFill>
                <a:latin typeface="Arial Rounded MT Bold" pitchFamily="34" charset="0"/>
              </a:rPr>
              <a:t> </a:t>
            </a:r>
            <a:r>
              <a:rPr lang="en-US" sz="2400" dirty="0" smtClean="0">
                <a:latin typeface="Arial Rounded MT Bold" pitchFamily="34" charset="0"/>
              </a:rPr>
              <a:t>units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;</a:t>
            </a:r>
          </a:p>
          <a:p>
            <a:pPr algn="just" eaLnBrk="1" fontAlgn="auto" hangingPunct="1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dirty="0" smtClean="0">
                <a:latin typeface="+mj-lt"/>
              </a:rPr>
              <a:t>	we can use these to declare variables as shown</a:t>
            </a:r>
          </a:p>
          <a:p>
            <a:pPr algn="just" eaLnBrk="1" fontAlgn="auto" hangingPunct="1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marks</a:t>
            </a:r>
            <a:r>
              <a:rPr lang="en-US" sz="2400" dirty="0" smtClean="0">
                <a:latin typeface="Arial Rounded MT Bold" pitchFamily="34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m1,m2[10]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m2[10]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declared as integer variables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pPr>
            <a:r>
              <a:rPr lang="en-US" sz="2400" baseline="-25000" dirty="0" smtClean="0">
                <a:solidFill>
                  <a:srgbClr val="C00000"/>
                </a:solidFill>
                <a:latin typeface="Arial Rounded MT Bold" pitchFamily="34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sz="2400" dirty="0" smtClean="0">
                <a:latin typeface="Arial Rounded MT Bold" pitchFamily="34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u1, u2</a:t>
            </a: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;</a:t>
            </a:r>
            <a:r>
              <a:rPr lang="en-US" sz="2000" dirty="0" smtClean="0">
                <a:solidFill>
                  <a:srgbClr val="C00000"/>
                </a:solidFill>
                <a:latin typeface="Arial Rounded MT Bold" pitchFamily="34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&amp;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u2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declared as floating point variables</a:t>
            </a:r>
          </a:p>
          <a:p>
            <a:pPr algn="just" eaLnBrk="1" fontAlgn="auto" hangingPunct="1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 dirty="0" smtClean="0"/>
              <a:t>	The main advantage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dirty="0" smtClean="0"/>
              <a:t> is that we can create meaningful data type names for increasing the readability of the program.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21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89AEC7-7227-4F8A-A177-68249444AD4F}" type="slidenum">
              <a:rPr lang="en-US" altLang="en-US" smtClean="0">
                <a:solidFill>
                  <a:srgbClr val="002060"/>
                </a:solidFill>
              </a:rPr>
              <a:pPr/>
              <a:t>77</a:t>
            </a:fld>
            <a:endParaRPr lang="en-US" altLang="en-US" smtClean="0">
              <a:solidFill>
                <a:srgbClr val="002060"/>
              </a:solidFill>
            </a:endParaRPr>
          </a:p>
        </p:txBody>
      </p:sp>
      <p:sp>
        <p:nvSpPr>
          <p:cNvPr id="137220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2060"/>
                </a:solidFill>
              </a:rPr>
              <a:t>CSE 1002                           Department of CSE</a:t>
            </a:r>
          </a:p>
        </p:txBody>
      </p:sp>
      <p:sp>
        <p:nvSpPr>
          <p:cNvPr id="962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 smtClean="0"/>
              <a:t>User defined Type Declaration</a:t>
            </a:r>
          </a:p>
        </p:txBody>
      </p:sp>
      <p:sp>
        <p:nvSpPr>
          <p:cNvPr id="13722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5D3716-714F-4393-AEDD-2D4DB1F1A24D}" type="datetime1">
              <a:rPr lang="en-US" altLang="en-US" smtClean="0">
                <a:solidFill>
                  <a:srgbClr val="002060"/>
                </a:solidFill>
              </a:rPr>
              <a:t>3/15/2015</a:t>
            </a:fld>
            <a:endParaRPr lang="en-US" altLang="en-US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330569" y="1479549"/>
            <a:ext cx="7467600" cy="44640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Enumerated data type :</a:t>
            </a:r>
          </a:p>
          <a:p>
            <a:pPr algn="just" eaLnBrk="1" hangingPunct="1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alt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identifier {value1, value2,..,value</a:t>
            </a:r>
            <a:r>
              <a:rPr lang="en-US" altLang="en-US" sz="2400" baseline="-25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endParaRPr lang="en-US" altLang="en-US" sz="24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Aft>
                <a:spcPts val="600"/>
              </a:spcAft>
              <a:buFontTx/>
              <a:buNone/>
            </a:pPr>
            <a:r>
              <a:rPr lang="en-US" altLang="en-US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“identifier” is a </a:t>
            </a:r>
            <a:r>
              <a:rPr lang="en-US" altLang="en-US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defined enumerated data type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which can be used to declare variables that can have one of the values known as 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enumeration constants</a:t>
            </a:r>
            <a:r>
              <a:rPr lang="en-US" altLang="en-US" sz="2400" i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400" baseline="-250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26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ABDBE1-49AB-40C7-A269-2AAFBB98EBE4}" type="slidenum">
              <a:rPr lang="en-US" altLang="en-US" smtClean="0">
                <a:solidFill>
                  <a:srgbClr val="002060"/>
                </a:solidFill>
              </a:rPr>
              <a:pPr/>
              <a:t>78</a:t>
            </a:fld>
            <a:endParaRPr lang="en-US" altLang="en-US" smtClean="0">
              <a:solidFill>
                <a:srgbClr val="002060"/>
              </a:solidFill>
            </a:endParaRPr>
          </a:p>
        </p:txBody>
      </p:sp>
      <p:sp>
        <p:nvSpPr>
          <p:cNvPr id="139268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2060"/>
                </a:solidFill>
              </a:rPr>
              <a:t>CSE 1002                           Department of CSE</a:t>
            </a:r>
          </a:p>
        </p:txBody>
      </p:sp>
      <p:sp>
        <p:nvSpPr>
          <p:cNvPr id="983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 smtClean="0"/>
              <a:t>User defined Type Declaration</a:t>
            </a:r>
          </a:p>
        </p:txBody>
      </p:sp>
      <p:sp>
        <p:nvSpPr>
          <p:cNvPr id="13927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B292EF-8DAF-4FE6-9B68-F880617000C7}" type="datetime1">
              <a:rPr lang="en-US" altLang="en-US" smtClean="0">
                <a:solidFill>
                  <a:srgbClr val="002060"/>
                </a:solidFill>
              </a:rPr>
              <a:t>3/15/2015</a:t>
            </a:fld>
            <a:endParaRPr lang="en-US" altLang="en-US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066800"/>
            <a:ext cx="7543800" cy="5059363"/>
          </a:xfrm>
        </p:spPr>
        <p:txBody>
          <a:bodyPr>
            <a:noAutofit/>
          </a:bodyPr>
          <a:lstStyle/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E.g.: 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day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Monday, Tuesday, Wednesday, Thursday, Friday, Saturday, Sunday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}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;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day </a:t>
            </a:r>
            <a:r>
              <a:rPr lang="en-US" sz="2000" dirty="0" err="1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week_st</a:t>
            </a:r>
            <a:r>
              <a:rPr lang="en-US" sz="2000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week_end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//declaration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week_st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= Monday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//initialization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week_end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Friday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if(</a:t>
            </a:r>
            <a:r>
              <a:rPr lang="en-US" sz="2000" dirty="0" err="1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week_st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==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Tuesday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//comparison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000" dirty="0" err="1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week_end</a:t>
            </a:r>
            <a:r>
              <a:rPr lang="en-US" sz="2000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Saturday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900" dirty="0" smtClean="0">
              <a:latin typeface="Arial" pitchFamily="34" charset="0"/>
              <a:cs typeface="Arial" pitchFamily="34" charset="0"/>
            </a:endParaRPr>
          </a:p>
          <a:p>
            <a:pPr marL="0"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Compiler automatically assigns integer starting with 0 to all enumeration constants. </a:t>
            </a:r>
          </a:p>
          <a:p>
            <a:pPr marL="0"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if you give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day { Monday=1, Tuesday,…, 					Sunday};     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then</a:t>
            </a:r>
          </a:p>
          <a:p>
            <a:pPr marL="0"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Monday is assigned 1 &amp; subsequently values are incremented by one.</a:t>
            </a:r>
          </a:p>
        </p:txBody>
      </p:sp>
      <p:sp>
        <p:nvSpPr>
          <p:cNvPr id="14131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8749C6-EEFE-4E2D-87A6-2461535ED35A}" type="slidenum">
              <a:rPr lang="en-US" altLang="en-US" smtClean="0">
                <a:solidFill>
                  <a:srgbClr val="002060"/>
                </a:solidFill>
              </a:rPr>
              <a:pPr/>
              <a:t>79</a:t>
            </a:fld>
            <a:endParaRPr lang="en-US" altLang="en-US" smtClean="0">
              <a:solidFill>
                <a:srgbClr val="002060"/>
              </a:solidFill>
            </a:endParaRPr>
          </a:p>
        </p:txBody>
      </p:sp>
      <p:sp>
        <p:nvSpPr>
          <p:cNvPr id="141316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2060"/>
                </a:solidFill>
              </a:rPr>
              <a:t>CSE 1002                           Department of CSE</a:t>
            </a:r>
          </a:p>
        </p:txBody>
      </p:sp>
      <p:sp>
        <p:nvSpPr>
          <p:cNvPr id="10035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 smtClean="0"/>
              <a:t>User defined Type Declaration</a:t>
            </a:r>
          </a:p>
        </p:txBody>
      </p:sp>
      <p:sp>
        <p:nvSpPr>
          <p:cNvPr id="14131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CC0772-89D6-4BC2-8CD2-C784C89FC580}" type="datetime1">
              <a:rPr lang="en-US" altLang="en-US" smtClean="0">
                <a:solidFill>
                  <a:srgbClr val="002060"/>
                </a:solidFill>
              </a:rPr>
              <a:t>3/15/2015</a:t>
            </a:fld>
            <a:endParaRPr lang="en-US" altLang="en-US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need for program looping</a:t>
            </a: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1371600" y="2359025"/>
            <a:ext cx="7467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#include &lt;iostream.h&gt;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void main (void) {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int triangularNumber;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triangularNumber = 1 + 2 + 3 + 4 + 5 + 6 + 7 + 8;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cout&lt;&lt;"The eighth triangular number is ",					   triangularNumber);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371600" y="4752975"/>
            <a:ext cx="7696200" cy="3698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i="1" dirty="0" smtClean="0"/>
              <a:t>What if we have to compute the 200-th (1000-th, </a:t>
            </a:r>
            <a:r>
              <a:rPr lang="en-US" altLang="en-US" i="1" dirty="0" err="1" smtClean="0"/>
              <a:t>etc</a:t>
            </a:r>
            <a:r>
              <a:rPr lang="en-US" altLang="en-US" i="1" dirty="0" smtClean="0"/>
              <a:t>)  triangular number ?</a:t>
            </a:r>
          </a:p>
        </p:txBody>
      </p:sp>
      <p:sp>
        <p:nvSpPr>
          <p:cNvPr id="72709" name="Text Box 6"/>
          <p:cNvSpPr txBox="1">
            <a:spLocks noChangeArrowheads="1"/>
          </p:cNvSpPr>
          <p:nvPr/>
        </p:nvSpPr>
        <p:spPr bwMode="auto">
          <a:xfrm>
            <a:off x="1371600" y="1447800"/>
            <a:ext cx="7543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Example problem: computing triangular numbers. </a:t>
            </a:r>
          </a:p>
          <a:p>
            <a:pPr eaLnBrk="1" hangingPunct="1"/>
            <a:r>
              <a:rPr lang="en-US" altLang="en-US" dirty="0"/>
              <a:t>(The n-</a:t>
            </a:r>
            <a:r>
              <a:rPr lang="en-US" altLang="en-US" dirty="0" err="1"/>
              <a:t>th</a:t>
            </a:r>
            <a:r>
              <a:rPr lang="en-US" altLang="en-US" dirty="0"/>
              <a:t> triangular number is the  sum of the integers from 1 through </a:t>
            </a:r>
            <a:r>
              <a:rPr lang="en-US" altLang="en-US" i="1" dirty="0"/>
              <a:t>n)</a:t>
            </a:r>
            <a:endParaRPr lang="en-US" altLang="en-US" dirty="0"/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1371600" y="5576888"/>
            <a:ext cx="76962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dirty="0" smtClean="0"/>
              <a:t>We have 3 different statements for looping: </a:t>
            </a: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for, while, do</a:t>
            </a:r>
          </a:p>
        </p:txBody>
      </p:sp>
      <p:sp>
        <p:nvSpPr>
          <p:cNvPr id="72711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72712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EEE80B-CB2B-4B85-B80C-23E2BBA44C6F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7271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7053BF-B6E4-4E28-856A-C26C6906B03F}" type="datetime1">
              <a:rPr lang="en-US" altLang="en-US" smtClean="0"/>
              <a:t>3/15/2015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>
                <a:solidFill>
                  <a:srgbClr val="002060"/>
                </a:solidFill>
              </a:rPr>
              <a:t>CSE 1002                           Department of CSE</a:t>
            </a:r>
          </a:p>
        </p:txBody>
      </p:sp>
      <p:sp>
        <p:nvSpPr>
          <p:cNvPr id="1433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8B95D5-B8F3-436A-B291-5FBF37874379}" type="slidenum">
              <a:rPr lang="en-US" altLang="en-US" smtClean="0">
                <a:solidFill>
                  <a:srgbClr val="002060"/>
                </a:solidFill>
              </a:rPr>
              <a:pPr/>
              <a:t>80</a:t>
            </a:fld>
            <a:endParaRPr lang="en-US" altLang="en-US" smtClean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9200" y="0"/>
            <a:ext cx="7924800" cy="6740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C0504D"/>
                </a:solidFill>
                <a:latin typeface="Arial Rounded MT Bold" panose="020F0704030504030204" pitchFamily="34" charset="0"/>
              </a:rPr>
              <a:t>enum</a:t>
            </a:r>
            <a:r>
              <a:rPr lang="en-US" altLang="en-US">
                <a:solidFill>
                  <a:srgbClr val="C00000"/>
                </a:solidFill>
                <a:latin typeface="Arial Rounded MT Bold" panose="020F0704030504030204" pitchFamily="34" charset="0"/>
              </a:rPr>
              <a:t>  day { Monday=1, Tuesday,…, Sunday};</a:t>
            </a:r>
          </a:p>
          <a:p>
            <a:pPr eaLnBrk="1" hangingPunct="1"/>
            <a:endParaRPr lang="en-US" altLang="en-US" b="1">
              <a:solidFill>
                <a:srgbClr val="002060"/>
              </a:solidFill>
              <a:latin typeface="Tempus Sans ITC" panose="04020404030D07020202" pitchFamily="82" charset="0"/>
            </a:endParaRP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cout&lt;&lt;"\n\nEnter  n &gt;1 &amp;&lt;7., 0 for Exit:- ";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 cin&gt;&gt;i;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 switch(i)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  {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case Monday: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clrscr();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cout&lt;&lt;“Monday.";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break;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 case Tue:sday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clrscr();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cout&lt;&lt;“ Tuesday.";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break;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case Wednesday: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clrscr();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cout&lt;&lt;“ Wednesday.";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break;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case Thursday: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clrscr();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cout&lt;&lt;“ Thursday.";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break;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80000" y="1828800"/>
            <a:ext cx="3733800" cy="480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case Friday: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clrscr();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cout&lt;&lt;“ Friday.";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break;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case Saturday: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clrscr();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cout&lt;&lt;“\Saturday.";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break;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case Sunday: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clrscr();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cout&lt;&lt;“Sunday.";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	break;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case 0: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      exit(0);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default: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cout&lt;&lt;"\nInvalid Entry. Enter  0-7.";</a:t>
            </a:r>
          </a:p>
          <a:p>
            <a:pPr eaLnBrk="1" hangingPunct="1"/>
            <a:r>
              <a:rPr lang="en-US" altLang="en-US" b="1">
                <a:solidFill>
                  <a:srgbClr val="002060"/>
                </a:solidFill>
                <a:latin typeface="Tempus Sans ITC" panose="04020404030D07020202" pitchFamily="82" charset="0"/>
              </a:rPr>
              <a:t>}</a:t>
            </a:r>
          </a:p>
        </p:txBody>
      </p:sp>
      <p:sp>
        <p:nvSpPr>
          <p:cNvPr id="14336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3964D6-86E6-43E1-B3FA-E026D5C603B6}" type="datetime1">
              <a:rPr lang="en-US" altLang="en-US" smtClean="0">
                <a:solidFill>
                  <a:srgbClr val="002060"/>
                </a:solidFill>
              </a:rPr>
              <a:t>3/15/2015</a:t>
            </a:fld>
            <a:endParaRPr lang="en-US" altLang="en-US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95400" y="1219200"/>
            <a:ext cx="7391400" cy="518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en-US" altLang="en-US" sz="2400" dirty="0" smtClean="0"/>
              <a:t>The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while </a:t>
            </a:r>
            <a:r>
              <a:rPr lang="en-US" altLang="en-US" sz="2400" dirty="0" smtClean="0"/>
              <a:t>Statement </a:t>
            </a:r>
            <a:endParaRPr lang="en-US" altLang="en-US" sz="2400" dirty="0" smtClean="0">
              <a:solidFill>
                <a:srgbClr val="009900"/>
              </a:solidFill>
            </a:endParaRPr>
          </a:p>
          <a:p>
            <a:pPr lvl="1" eaLnBrk="1" hangingPunct="1"/>
            <a:r>
              <a:rPr lang="en-US" altLang="en-US" sz="2400" dirty="0" smtClean="0"/>
              <a:t>The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do</a:t>
            </a:r>
            <a:r>
              <a:rPr lang="en-US" altLang="en-US" sz="2400" dirty="0" smtClean="0"/>
              <a:t> Statement </a:t>
            </a:r>
            <a:endParaRPr lang="en-US" altLang="en-US" sz="2400" dirty="0" smtClean="0">
              <a:solidFill>
                <a:srgbClr val="009900"/>
              </a:solidFill>
            </a:endParaRPr>
          </a:p>
          <a:p>
            <a:pPr lvl="1" eaLnBrk="1" hangingPunct="1"/>
            <a:r>
              <a:rPr lang="en-US" altLang="en-US" sz="2400" dirty="0" smtClean="0"/>
              <a:t>Relational Operators </a:t>
            </a:r>
          </a:p>
          <a:p>
            <a:pPr lvl="1" eaLnBrk="1" hangingPunct="1"/>
            <a:r>
              <a:rPr lang="en-US" altLang="en-US" sz="2400" dirty="0" smtClean="0"/>
              <a:t>The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for</a:t>
            </a:r>
            <a:r>
              <a:rPr lang="en-US" altLang="en-US" sz="2400" dirty="0" smtClean="0"/>
              <a:t> Statement </a:t>
            </a:r>
          </a:p>
          <a:p>
            <a:pPr lvl="1" eaLnBrk="1" hangingPunct="1"/>
            <a:r>
              <a:rPr lang="en-US" altLang="en-US" sz="2400" dirty="0" smtClean="0"/>
              <a:t>Increment &amp; decrement Operators</a:t>
            </a:r>
          </a:p>
          <a:p>
            <a:pPr lvl="1" eaLnBrk="1" hangingPunct="1"/>
            <a:r>
              <a:rPr lang="en-US" altLang="en-US" sz="2400" dirty="0" smtClean="0"/>
              <a:t>Nested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for</a:t>
            </a:r>
            <a:r>
              <a:rPr lang="en-US" altLang="en-US" sz="2400" dirty="0" smtClean="0"/>
              <a:t> Loops </a:t>
            </a:r>
          </a:p>
          <a:p>
            <a:pPr lvl="1" eaLnBrk="1" hangingPunct="1"/>
            <a:r>
              <a:rPr lang="en-US" altLang="en-US" sz="2400" dirty="0" smtClean="0">
                <a:latin typeface="Courier New" panose="02070309020205020404" pitchFamily="49" charset="0"/>
              </a:rPr>
              <a:t>for</a:t>
            </a:r>
            <a:r>
              <a:rPr lang="en-US" altLang="en-US" sz="2400" dirty="0" smtClean="0"/>
              <a:t> Loop Variants </a:t>
            </a:r>
          </a:p>
          <a:p>
            <a:pPr lvl="1" eaLnBrk="1" hangingPunct="1"/>
            <a:r>
              <a:rPr lang="en-US" altLang="en-US" sz="2400" dirty="0" smtClean="0"/>
              <a:t>The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break</a:t>
            </a:r>
            <a:r>
              <a:rPr lang="en-US" altLang="en-US" sz="2400" dirty="0" smtClean="0"/>
              <a:t> Statement </a:t>
            </a:r>
          </a:p>
          <a:p>
            <a:pPr lvl="1" eaLnBrk="1" hangingPunct="1"/>
            <a:r>
              <a:rPr lang="en-US" altLang="en-US" sz="2400" dirty="0" smtClean="0"/>
              <a:t>The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continue</a:t>
            </a:r>
            <a:r>
              <a:rPr lang="en-US" altLang="en-US" sz="2400" dirty="0" smtClean="0"/>
              <a:t> Statement </a:t>
            </a:r>
          </a:p>
          <a:p>
            <a:pPr lvl="1" eaLnBrk="1" hangingPunct="1"/>
            <a:r>
              <a:rPr lang="en-US" altLang="en-US" sz="2400" dirty="0" smtClean="0"/>
              <a:t>Character </a:t>
            </a:r>
            <a:r>
              <a:rPr lang="en-US" altLang="en-US" sz="2400" dirty="0" err="1" smtClean="0"/>
              <a:t>Input/Output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typedef</a:t>
            </a:r>
            <a:r>
              <a:rPr lang="en-US" altLang="en-US" sz="2400" dirty="0" smtClean="0"/>
              <a:t> &amp;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enum</a:t>
            </a:r>
            <a:endParaRPr lang="en-US" altLang="en-US" sz="2400" dirty="0" smtClean="0"/>
          </a:p>
          <a:p>
            <a:pPr lvl="1" eaLnBrk="1" hangingPunct="1"/>
            <a:endParaRPr lang="en-US" altLang="en-US" sz="2400" dirty="0" smtClean="0"/>
          </a:p>
        </p:txBody>
      </p:sp>
      <p:sp>
        <p:nvSpPr>
          <p:cNvPr id="145412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14541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0B28DB-C07D-4A58-B0ED-D29E24285CE4}" type="slidenum">
              <a:rPr lang="en-US" altLang="en-US" smtClean="0"/>
              <a:pPr/>
              <a:t>81</a:t>
            </a:fld>
            <a:endParaRPr lang="en-US" altLang="en-US" smtClean="0"/>
          </a:p>
        </p:txBody>
      </p:sp>
      <p:sp>
        <p:nvSpPr>
          <p:cNvPr id="14541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2411E7-BB55-41D0-8691-0279A1AB945C}" type="datetime1">
              <a:rPr lang="en-US" altLang="en-US" smtClean="0"/>
              <a:t>3/15/2015</a:t>
            </a:fld>
            <a:endParaRPr lang="en-US" alt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1365250"/>
            <a:ext cx="1219200" cy="4346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8738" lvl="1">
              <a:defRPr/>
            </a:pPr>
            <a:r>
              <a:rPr lang="en-US" sz="1400" i="1" dirty="0">
                <a:solidFill>
                  <a:srgbClr val="0000FF"/>
                </a:solidFill>
              </a:rPr>
              <a:t>Syntax</a:t>
            </a:r>
          </a:p>
          <a:p>
            <a:pPr marL="58738" lvl="1">
              <a:defRPr/>
            </a:pPr>
            <a:endParaRPr lang="en-US" sz="1050" i="1" dirty="0">
              <a:solidFill>
                <a:srgbClr val="0000FF"/>
              </a:solidFill>
            </a:endParaRPr>
          </a:p>
          <a:p>
            <a:pPr marL="58738" lvl="1">
              <a:defRPr/>
            </a:pPr>
            <a:r>
              <a:rPr lang="en-US" sz="1400" i="1" u="sng" dirty="0">
                <a:solidFill>
                  <a:srgbClr val="0000FF"/>
                </a:solidFill>
                <a:hlinkClick r:id="rId3" action="ppaction://hlinkfile"/>
              </a:rPr>
              <a:t>Notes </a:t>
            </a:r>
            <a:endParaRPr lang="en-US" sz="1400" i="1" u="sng" dirty="0">
              <a:solidFill>
                <a:srgbClr val="0000FF"/>
              </a:solidFill>
            </a:endParaRPr>
          </a:p>
          <a:p>
            <a:pPr marL="58738" lvl="1">
              <a:defRPr/>
            </a:pPr>
            <a:endParaRPr lang="en-US" sz="1100" i="1" dirty="0">
              <a:solidFill>
                <a:srgbClr val="0000FF"/>
              </a:solidFill>
            </a:endParaRPr>
          </a:p>
          <a:p>
            <a:pPr marL="58738" lvl="1">
              <a:defRPr/>
            </a:pPr>
            <a:r>
              <a:rPr lang="en-US" sz="1400" i="1" dirty="0">
                <a:solidFill>
                  <a:srgbClr val="0000FF"/>
                </a:solidFill>
              </a:rPr>
              <a:t>Do’s</a:t>
            </a:r>
          </a:p>
          <a:p>
            <a:pPr marL="58738" lvl="1">
              <a:defRPr/>
            </a:pPr>
            <a:endParaRPr lang="en-US" sz="1100" i="1" dirty="0">
              <a:solidFill>
                <a:srgbClr val="0000FF"/>
              </a:solidFill>
            </a:endParaRPr>
          </a:p>
          <a:p>
            <a:pPr marL="58738" lvl="1">
              <a:defRPr/>
            </a:pPr>
            <a:r>
              <a:rPr lang="en-US" sz="1400" i="1" dirty="0">
                <a:solidFill>
                  <a:srgbClr val="0000FF"/>
                </a:solidFill>
              </a:rPr>
              <a:t>Don’ts</a:t>
            </a:r>
          </a:p>
          <a:p>
            <a:pPr marL="58738" lvl="1">
              <a:defRPr/>
            </a:pPr>
            <a:endParaRPr lang="en-US" sz="1100" i="1" dirty="0">
              <a:solidFill>
                <a:srgbClr val="0000FF"/>
              </a:solidFill>
            </a:endParaRPr>
          </a:p>
          <a:p>
            <a:pPr marL="58738" lvl="1">
              <a:defRPr/>
            </a:pPr>
            <a:r>
              <a:rPr lang="en-US" sz="1400" i="1" dirty="0">
                <a:solidFill>
                  <a:srgbClr val="0000FF"/>
                </a:solidFill>
              </a:rPr>
              <a:t>Control Flow</a:t>
            </a:r>
          </a:p>
          <a:p>
            <a:pPr marL="58738" lvl="1">
              <a:defRPr/>
            </a:pPr>
            <a:endParaRPr lang="en-US" sz="1200" i="1" dirty="0">
              <a:solidFill>
                <a:srgbClr val="0000FF"/>
              </a:solidFill>
            </a:endParaRPr>
          </a:p>
          <a:p>
            <a:pPr marL="58738" lvl="1">
              <a:defRPr/>
            </a:pPr>
            <a:r>
              <a:rPr lang="en-US" sz="1400" i="1" dirty="0">
                <a:solidFill>
                  <a:srgbClr val="0000FF"/>
                </a:solidFill>
              </a:rPr>
              <a:t>Case studies</a:t>
            </a:r>
          </a:p>
          <a:p>
            <a:pPr marL="58738" lvl="1">
              <a:defRPr/>
            </a:pPr>
            <a:endParaRPr lang="en-US" sz="1100" i="1" dirty="0">
              <a:solidFill>
                <a:srgbClr val="0000FF"/>
              </a:solidFill>
            </a:endParaRPr>
          </a:p>
          <a:p>
            <a:pPr marL="58738" lvl="1">
              <a:defRPr/>
            </a:pPr>
            <a:r>
              <a:rPr lang="en-US" sz="1400" i="1" dirty="0">
                <a:solidFill>
                  <a:srgbClr val="0000FF"/>
                </a:solidFill>
              </a:rPr>
              <a:t>Do it yourself</a:t>
            </a:r>
          </a:p>
          <a:p>
            <a:pPr marL="58738" lvl="1">
              <a:defRPr/>
            </a:pPr>
            <a:endParaRPr lang="en-US" sz="1400" i="1" dirty="0">
              <a:solidFill>
                <a:srgbClr val="0000FF"/>
              </a:solidFill>
            </a:endParaRPr>
          </a:p>
          <a:p>
            <a:pPr marL="58738" lvl="1">
              <a:defRPr/>
            </a:pPr>
            <a:r>
              <a:rPr lang="en-US" sz="1400" i="1" dirty="0">
                <a:solidFill>
                  <a:srgbClr val="0000FF"/>
                </a:solidFill>
              </a:rPr>
              <a:t>MCQ</a:t>
            </a:r>
          </a:p>
          <a:p>
            <a:pPr marL="58738" lvl="1">
              <a:defRPr/>
            </a:pPr>
            <a:endParaRPr lang="en-US" sz="1400" i="1" dirty="0">
              <a:solidFill>
                <a:srgbClr val="0000FF"/>
              </a:solidFill>
            </a:endParaRPr>
          </a:p>
          <a:p>
            <a:pPr marL="58738" lvl="1">
              <a:defRPr/>
            </a:pPr>
            <a:r>
              <a:rPr lang="en-US" sz="1400" i="1" dirty="0">
                <a:solidFill>
                  <a:srgbClr val="0000FF"/>
                </a:solidFill>
                <a:hlinkClick r:id="rId4" action="ppaction://hlinkfile"/>
              </a:rPr>
              <a:t>Review Questions</a:t>
            </a:r>
            <a:endParaRPr lang="en-US" sz="1400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600200" y="2057400"/>
            <a:ext cx="7086600" cy="406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81000" indent="-381000" algn="just"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dirty="0" smtClean="0"/>
              <a:t>Three kinds of loop control structures: </a:t>
            </a:r>
          </a:p>
          <a:p>
            <a:pPr marL="800100" lvl="1" indent="-342900" algn="just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 marL="800100" lvl="1" indent="-342900" algn="just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</a:p>
          <a:p>
            <a:pPr marL="800100" lvl="1" indent="-342900" algn="just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3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Iterative (loop) control structures</a:t>
            </a:r>
          </a:p>
        </p:txBody>
      </p:sp>
      <p:sp>
        <p:nvSpPr>
          <p:cNvPr id="6451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714F6A-14E4-4BA1-B984-D97673033DD8}" type="datetime1">
              <a:rPr lang="en-US" altLang="en-US" smtClean="0"/>
              <a:t>3/15/2015</a:t>
            </a:fld>
            <a:endParaRPr lang="en-US" altLang="en-US" smtClean="0"/>
          </a:p>
        </p:txBody>
      </p:sp>
      <p:sp>
        <p:nvSpPr>
          <p:cNvPr id="64517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CSE 1002                           Department of CSE</a:t>
            </a:r>
          </a:p>
        </p:txBody>
      </p:sp>
      <p:sp>
        <p:nvSpPr>
          <p:cNvPr id="6451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55A76E-55F4-4F70-8CFD-892BAFF5871A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Format - CSE">
  <a:themeElements>
    <a:clrScheme name="Custom 7">
      <a:dk1>
        <a:srgbClr val="00206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UC" id="{CF3E4117-E293-4688-A732-E23BB77D8C03}" vid="{66D83C7E-885C-4869-9742-B9AF3640ED5C}"/>
    </a:ext>
  </a:extLst>
</a:theme>
</file>

<file path=ppt/theme/theme2.xml><?xml version="1.0" encoding="utf-8"?>
<a:theme xmlns:a="http://schemas.openxmlformats.org/drawingml/2006/main" name="1_Slide Format - CSE">
  <a:themeElements>
    <a:clrScheme name="CSE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lide Format - CSE">
  <a:themeElements>
    <a:clrScheme name="Custom 7">
      <a:dk1>
        <a:srgbClr val="00206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Slide Format - CSE">
  <a:themeElements>
    <a:clrScheme name="Custom 7">
      <a:dk1>
        <a:srgbClr val="00206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PSUC</Template>
  <TotalTime>17995</TotalTime>
  <Words>5695</Words>
  <Application>Microsoft Office PowerPoint</Application>
  <PresentationFormat>On-screen Show (4:3)</PresentationFormat>
  <Paragraphs>1555</Paragraphs>
  <Slides>81</Slides>
  <Notes>41</Notes>
  <HiddenSlides>4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81</vt:i4>
      </vt:variant>
    </vt:vector>
  </HeadingPairs>
  <TitlesOfParts>
    <vt:vector size="97" baseType="lpstr">
      <vt:lpstr>Aharoni</vt:lpstr>
      <vt:lpstr>Arial</vt:lpstr>
      <vt:lpstr>Arial Black</vt:lpstr>
      <vt:lpstr>Arial Rounded MT Bold</vt:lpstr>
      <vt:lpstr>Baskerville Old Face</vt:lpstr>
      <vt:lpstr>Calibri</vt:lpstr>
      <vt:lpstr>Comic Sans MS</vt:lpstr>
      <vt:lpstr>Courier New</vt:lpstr>
      <vt:lpstr>Tahoma</vt:lpstr>
      <vt:lpstr>Tempus Sans ITC</vt:lpstr>
      <vt:lpstr>Times New Roman</vt:lpstr>
      <vt:lpstr>Wingdings</vt:lpstr>
      <vt:lpstr>Slide Format - CSE</vt:lpstr>
      <vt:lpstr>1_Slide Format - CSE</vt:lpstr>
      <vt:lpstr>2_Slide Format - CSE</vt:lpstr>
      <vt:lpstr>3_Slide Format - CSE</vt:lpstr>
      <vt:lpstr>Loop Control  Structures </vt:lpstr>
      <vt:lpstr>Objectives</vt:lpstr>
      <vt:lpstr>Session outcome</vt:lpstr>
      <vt:lpstr>Executing a program</vt:lpstr>
      <vt:lpstr>Structure of a C program</vt:lpstr>
      <vt:lpstr>Controlling the program flow</vt:lpstr>
      <vt:lpstr>Program Looping</vt:lpstr>
      <vt:lpstr>The need for program looping</vt:lpstr>
      <vt:lpstr>Iterative (loop) control structures</vt:lpstr>
      <vt:lpstr>Iterative (loop) control structures</vt:lpstr>
      <vt:lpstr>Entry Controlled  &amp; Exit controlled loops</vt:lpstr>
      <vt:lpstr>Example – 200th triangular number</vt:lpstr>
      <vt:lpstr>Relational operators</vt:lpstr>
      <vt:lpstr>Relational operators</vt:lpstr>
      <vt:lpstr>Relational operators</vt:lpstr>
      <vt:lpstr>The while statement</vt:lpstr>
      <vt:lpstr>The while statement</vt:lpstr>
      <vt:lpstr>Example: Finding sum of natural numbers  up to 100 (1 to 99)</vt:lpstr>
      <vt:lpstr>Example – while with a body of multiple statements</vt:lpstr>
      <vt:lpstr>Example:</vt:lpstr>
      <vt:lpstr>Example - while</vt:lpstr>
      <vt:lpstr>Example:</vt:lpstr>
      <vt:lpstr>Example - while</vt:lpstr>
      <vt:lpstr>Example – while not quite OK !</vt:lpstr>
      <vt:lpstr>The do statement</vt:lpstr>
      <vt:lpstr>Example: Finding sum of natural numbers  up to 100 (1 to 99)</vt:lpstr>
      <vt:lpstr>Example – do while</vt:lpstr>
      <vt:lpstr>The for statement</vt:lpstr>
      <vt:lpstr>The for statement - flow of control </vt:lpstr>
      <vt:lpstr>How for works</vt:lpstr>
      <vt:lpstr>Example: Finding sum of natural numbers  up to 100 (1 to 99)</vt:lpstr>
      <vt:lpstr>Example - for</vt:lpstr>
      <vt:lpstr>Example - for</vt:lpstr>
      <vt:lpstr>Increment and Decrement operators</vt:lpstr>
      <vt:lpstr>Increment and Decrement operators</vt:lpstr>
      <vt:lpstr>Example: - ++ operator</vt:lpstr>
      <vt:lpstr>Increment and Decrement operators</vt:lpstr>
      <vt:lpstr>Increment and Decrement operators</vt:lpstr>
      <vt:lpstr>Infinite loops</vt:lpstr>
      <vt:lpstr>Example – for with a body of multiple statements</vt:lpstr>
      <vt:lpstr>Nested loops</vt:lpstr>
      <vt:lpstr>Example: Multiplication table for ‘n’ tables up to ‘k’ terms</vt:lpstr>
      <vt:lpstr>for loop variants</vt:lpstr>
      <vt:lpstr>Additional features of for loop</vt:lpstr>
      <vt:lpstr>Additional features of for loop</vt:lpstr>
      <vt:lpstr>Which loop to choose ?</vt:lpstr>
      <vt:lpstr>Example: while vs for</vt:lpstr>
      <vt:lpstr>The break statement</vt:lpstr>
      <vt:lpstr>Exiting a loop with break statement</vt:lpstr>
      <vt:lpstr>Exiting a loop with break statement</vt:lpstr>
      <vt:lpstr>Exiting a loop with break statement</vt:lpstr>
      <vt:lpstr>The break statement</vt:lpstr>
      <vt:lpstr>The continue statement</vt:lpstr>
      <vt:lpstr>The continue statement</vt:lpstr>
      <vt:lpstr>The continue statement</vt:lpstr>
      <vt:lpstr>The continue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 input/output</vt:lpstr>
      <vt:lpstr>getchar() and putchar()</vt:lpstr>
      <vt:lpstr>Example: getchar()</vt:lpstr>
      <vt:lpstr>Terminating keyboard input</vt:lpstr>
      <vt:lpstr>Exercise: getchar()</vt:lpstr>
      <vt:lpstr>User defined Type declarations</vt:lpstr>
      <vt:lpstr>User defined Type Declaration</vt:lpstr>
      <vt:lpstr>User defined Type Declaration</vt:lpstr>
      <vt:lpstr>User defined Type Declaration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RAJ</dc:creator>
  <cp:lastModifiedBy>Rajesh G</cp:lastModifiedBy>
  <cp:revision>227</cp:revision>
  <dcterms:created xsi:type="dcterms:W3CDTF">2008-10-04T19:13:24Z</dcterms:created>
  <dcterms:modified xsi:type="dcterms:W3CDTF">2015-03-15T14:48:38Z</dcterms:modified>
</cp:coreProperties>
</file>