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1" r:id="rId1"/>
    <p:sldMasterId id="2147483893" r:id="rId2"/>
    <p:sldMasterId id="2147483917" r:id="rId3"/>
  </p:sldMasterIdLst>
  <p:notesMasterIdLst>
    <p:notesMasterId r:id="rId36"/>
  </p:notesMasterIdLst>
  <p:handoutMasterIdLst>
    <p:handoutMasterId r:id="rId37"/>
  </p:handoutMasterIdLst>
  <p:sldIdLst>
    <p:sldId id="317" r:id="rId4"/>
    <p:sldId id="320" r:id="rId5"/>
    <p:sldId id="335" r:id="rId6"/>
    <p:sldId id="319" r:id="rId7"/>
    <p:sldId id="303" r:id="rId8"/>
    <p:sldId id="304" r:id="rId9"/>
    <p:sldId id="306" r:id="rId10"/>
    <p:sldId id="322" r:id="rId11"/>
    <p:sldId id="310" r:id="rId12"/>
    <p:sldId id="313" r:id="rId13"/>
    <p:sldId id="312" r:id="rId14"/>
    <p:sldId id="293" r:id="rId15"/>
    <p:sldId id="294" r:id="rId16"/>
    <p:sldId id="295" r:id="rId17"/>
    <p:sldId id="257" r:id="rId18"/>
    <p:sldId id="258" r:id="rId19"/>
    <p:sldId id="261" r:id="rId20"/>
    <p:sldId id="259" r:id="rId21"/>
    <p:sldId id="316" r:id="rId22"/>
    <p:sldId id="336" r:id="rId23"/>
    <p:sldId id="345" r:id="rId24"/>
    <p:sldId id="337" r:id="rId25"/>
    <p:sldId id="346" r:id="rId26"/>
    <p:sldId id="338" r:id="rId27"/>
    <p:sldId id="339" r:id="rId28"/>
    <p:sldId id="340" r:id="rId29"/>
    <p:sldId id="341" r:id="rId30"/>
    <p:sldId id="342" r:id="rId31"/>
    <p:sldId id="343" r:id="rId32"/>
    <p:sldId id="344" r:id="rId33"/>
    <p:sldId id="318" r:id="rId34"/>
    <p:sldId id="334"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6633"/>
    <a:srgbClr val="FF0066"/>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7090" autoAdjust="0"/>
  </p:normalViewPr>
  <p:slideViewPr>
    <p:cSldViewPr>
      <p:cViewPr varScale="1">
        <p:scale>
          <a:sx n="35" d="100"/>
          <a:sy n="35" d="100"/>
        </p:scale>
        <p:origin x="2406" y="60"/>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84DBA26-AFB0-410F-BDD3-F9F88DA7EBD9}" type="datetimeFigureOut">
              <a:rPr lang="en-IN" smtClean="0"/>
              <a:pPr/>
              <a:t>15-03-2015</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F9BE705-4274-4237-980C-123445F9D73D}" type="slidenum">
              <a:rPr lang="en-IN" smtClean="0"/>
              <a:pPr/>
              <a:t>‹#›</a:t>
            </a:fld>
            <a:endParaRPr lang="en-IN"/>
          </a:p>
        </p:txBody>
      </p:sp>
    </p:spTree>
    <p:extLst>
      <p:ext uri="{BB962C8B-B14F-4D97-AF65-F5344CB8AC3E}">
        <p14:creationId xmlns:p14="http://schemas.microsoft.com/office/powerpoint/2010/main" val="813805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3F9A40A-9D42-4658-A40C-F304AD497684}" type="slidenum">
              <a:rPr lang="en-US"/>
              <a:pPr>
                <a:defRPr/>
              </a:pPr>
              <a:t>‹#›</a:t>
            </a:fld>
            <a:endParaRPr lang="en-US"/>
          </a:p>
        </p:txBody>
      </p:sp>
    </p:spTree>
    <p:extLst>
      <p:ext uri="{BB962C8B-B14F-4D97-AF65-F5344CB8AC3E}">
        <p14:creationId xmlns:p14="http://schemas.microsoft.com/office/powerpoint/2010/main" val="22685349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03F9A40A-9D42-4658-A40C-F304AD497684}" type="slidenum">
              <a:rPr lang="en-US" smtClean="0"/>
              <a:pPr>
                <a:defRPr/>
              </a:pPr>
              <a:t>1</a:t>
            </a:fld>
            <a:endParaRPr lang="en-US"/>
          </a:p>
        </p:txBody>
      </p:sp>
    </p:spTree>
    <p:extLst>
      <p:ext uri="{BB962C8B-B14F-4D97-AF65-F5344CB8AC3E}">
        <p14:creationId xmlns:p14="http://schemas.microsoft.com/office/powerpoint/2010/main" val="2763934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3EC65463-B9DC-4CA2-8D01-C78A37CE507F}" type="slidenum">
              <a:rPr lang="en-US" sz="1200" smtClean="0"/>
              <a:pPr eaLnBrk="1" hangingPunct="1"/>
              <a:t>11</a:t>
            </a:fld>
            <a:endParaRPr lang="en-US" sz="1200"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644571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13E4072C-59D8-4046-94D8-1F0FCBAD738E}" type="slidenum">
              <a:rPr lang="en-US" smtClean="0"/>
              <a:pPr/>
              <a:t>12</a:t>
            </a:fld>
            <a:endParaRPr lang="en-US"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74535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EE42367C-D838-4A4F-BD21-DE6A7790BC38}" type="slidenum">
              <a:rPr lang="en-US" smtClean="0"/>
              <a:pPr/>
              <a:t>13</a:t>
            </a:fld>
            <a:endParaRPr lang="en-US"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52852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DB3BA7E1-39E3-46A5-9219-76B95C50BCD0}" type="slidenum">
              <a:rPr lang="en-US" smtClean="0"/>
              <a:pPr/>
              <a:t>14</a:t>
            </a:fld>
            <a:endParaRPr 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855565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016E9618-9FB3-47D3-B686-918C77A086E6}" type="slidenum">
              <a:rPr lang="en-US" smtClean="0"/>
              <a:pPr/>
              <a:t>15</a:t>
            </a:fld>
            <a:endParaRPr lang="en-US"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741436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C9907E5-60DF-4513-BC7C-AECDF55A7DA4}" type="slidenum">
              <a:rPr lang="en-US" smtClean="0"/>
              <a:pPr/>
              <a:t>16</a:t>
            </a:fld>
            <a:endParaRPr lang="en-US"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7771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344DF549-C39C-41D9-B539-DBA17C453FED}" type="slidenum">
              <a:rPr lang="en-US" smtClean="0"/>
              <a:pPr/>
              <a:t>17</a:t>
            </a:fld>
            <a:endParaRPr 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51523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BDE85AAA-F0A6-4DFC-A315-24B09D546329}" type="slidenum">
              <a:rPr lang="en-US" smtClean="0"/>
              <a:pPr/>
              <a:t>18</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311750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3F9A40A-9D42-4658-A40C-F304AD497684}" type="slidenum">
              <a:rPr lang="en-US" smtClean="0"/>
              <a:pPr>
                <a:defRPr/>
              </a:pPr>
              <a:t>20</a:t>
            </a:fld>
            <a:endParaRPr lang="en-US"/>
          </a:p>
        </p:txBody>
      </p:sp>
    </p:spTree>
    <p:extLst>
      <p:ext uri="{BB962C8B-B14F-4D97-AF65-F5344CB8AC3E}">
        <p14:creationId xmlns:p14="http://schemas.microsoft.com/office/powerpoint/2010/main" val="3172712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Arial" charset="0"/>
                <a:ea typeface="+mn-ea"/>
                <a:cs typeface="+mn-cs"/>
              </a:rPr>
              <a:t>Interpolation</a:t>
            </a:r>
          </a:p>
          <a:p>
            <a:r>
              <a:rPr lang="en-US" sz="1200" b="0" i="0" u="none" strike="noStrike" kern="1200" baseline="0" dirty="0" smtClean="0">
                <a:solidFill>
                  <a:schemeClr val="tx1"/>
                </a:solidFill>
                <a:latin typeface="Arial" charset="0"/>
                <a:ea typeface="+mn-ea"/>
                <a:cs typeface="+mn-cs"/>
              </a:rPr>
              <a:t>The statement </a:t>
            </a:r>
            <a:r>
              <a:rPr lang="es-ES" sz="1200" b="0" i="0" u="none" strike="noStrike" kern="1200" baseline="0" dirty="0" smtClean="0">
                <a:solidFill>
                  <a:schemeClr val="tx1"/>
                </a:solidFill>
                <a:latin typeface="Arial" charset="0"/>
                <a:ea typeface="+mn-ea"/>
                <a:cs typeface="+mn-cs"/>
              </a:rPr>
              <a:t> </a:t>
            </a:r>
            <a:r>
              <a:rPr lang="es-ES" sz="1200" b="0" i="1" u="none" strike="noStrike" kern="1200" baseline="0" dirty="0" smtClean="0">
                <a:solidFill>
                  <a:schemeClr val="tx1"/>
                </a:solidFill>
                <a:latin typeface="Arial" charset="0"/>
                <a:ea typeface="+mn-ea"/>
                <a:cs typeface="+mn-cs"/>
              </a:rPr>
              <a:t>y </a:t>
            </a:r>
            <a:r>
              <a:rPr lang="es-ES" sz="1200" b="0" i="0" u="none" strike="noStrike" kern="1200" baseline="0" dirty="0" smtClean="0">
                <a:solidFill>
                  <a:schemeClr val="tx1"/>
                </a:solidFill>
                <a:latin typeface="Arial" charset="0"/>
                <a:ea typeface="+mn-ea"/>
                <a:cs typeface="+mn-cs"/>
              </a:rPr>
              <a:t>= </a:t>
            </a:r>
            <a:r>
              <a:rPr lang="es-ES" sz="1200" b="0" i="1" u="none" strike="noStrike" kern="1200" baseline="0" dirty="0" smtClean="0">
                <a:solidFill>
                  <a:schemeClr val="tx1"/>
                </a:solidFill>
                <a:latin typeface="Arial" charset="0"/>
                <a:ea typeface="+mn-ea"/>
                <a:cs typeface="+mn-cs"/>
              </a:rPr>
              <a:t>f </a:t>
            </a:r>
            <a:r>
              <a:rPr lang="es-ES" sz="1200" b="0" i="0" u="none" strike="noStrike" kern="1200" baseline="0" dirty="0" smtClean="0">
                <a:solidFill>
                  <a:schemeClr val="tx1"/>
                </a:solidFill>
                <a:latin typeface="Arial" charset="0"/>
                <a:ea typeface="+mn-ea"/>
                <a:cs typeface="+mn-cs"/>
              </a:rPr>
              <a:t>(</a:t>
            </a:r>
            <a:r>
              <a:rPr lang="es-ES" sz="1200" b="0" i="1" u="none" strike="noStrike" kern="1200" baseline="0" dirty="0" smtClean="0">
                <a:solidFill>
                  <a:schemeClr val="tx1"/>
                </a:solidFill>
                <a:latin typeface="Arial" charset="0"/>
                <a:ea typeface="+mn-ea"/>
                <a:cs typeface="+mn-cs"/>
              </a:rPr>
              <a:t>x</a:t>
            </a:r>
            <a:r>
              <a:rPr lang="es-ES" sz="1200" b="0" i="0" u="none" strike="noStrike" kern="1200" baseline="0" dirty="0" smtClean="0">
                <a:solidFill>
                  <a:schemeClr val="tx1"/>
                </a:solidFill>
                <a:latin typeface="Arial" charset="0"/>
                <a:ea typeface="+mn-ea"/>
                <a:cs typeface="+mn-cs"/>
              </a:rPr>
              <a:t>), </a:t>
            </a:r>
            <a:r>
              <a:rPr lang="es-ES" sz="1200" b="0" i="1" u="none" strike="noStrike" kern="1200" baseline="0" dirty="0" smtClean="0">
                <a:solidFill>
                  <a:schemeClr val="tx1"/>
                </a:solidFill>
                <a:latin typeface="Arial" charset="0"/>
                <a:ea typeface="+mn-ea"/>
                <a:cs typeface="+mn-cs"/>
              </a:rPr>
              <a:t>x</a:t>
            </a:r>
            <a:r>
              <a:rPr lang="es-ES" sz="1200" b="0" i="1" u="none" strike="noStrike" kern="1200" baseline="-25000" dirty="0" smtClean="0">
                <a:solidFill>
                  <a:schemeClr val="tx1"/>
                </a:solidFill>
                <a:latin typeface="Arial" charset="0"/>
                <a:ea typeface="+mn-ea"/>
                <a:cs typeface="+mn-cs"/>
              </a:rPr>
              <a:t>0</a:t>
            </a:r>
            <a:r>
              <a:rPr lang="es-ES" sz="1200" b="0" i="1" u="none" strike="noStrike" kern="1200" baseline="0" dirty="0" smtClean="0">
                <a:solidFill>
                  <a:schemeClr val="tx1"/>
                </a:solidFill>
                <a:latin typeface="Arial" charset="0"/>
                <a:ea typeface="+mn-ea"/>
                <a:cs typeface="+mn-cs"/>
              </a:rPr>
              <a:t> &lt;=</a:t>
            </a:r>
            <a:r>
              <a:rPr lang="es-ES" sz="1200" b="0" i="0" u="none" strike="noStrike" kern="1200" baseline="0" dirty="0" smtClean="0">
                <a:solidFill>
                  <a:schemeClr val="tx1"/>
                </a:solidFill>
                <a:latin typeface="Arial" charset="0"/>
                <a:ea typeface="+mn-ea"/>
                <a:cs typeface="+mn-cs"/>
              </a:rPr>
              <a:t> </a:t>
            </a:r>
            <a:r>
              <a:rPr lang="es-ES" sz="1200" b="0" i="1" u="none" strike="noStrike" kern="1200" baseline="0" dirty="0" smtClean="0">
                <a:solidFill>
                  <a:schemeClr val="tx1"/>
                </a:solidFill>
                <a:latin typeface="Arial" charset="0"/>
                <a:ea typeface="+mn-ea"/>
                <a:cs typeface="+mn-cs"/>
              </a:rPr>
              <a:t>x &lt;=</a:t>
            </a:r>
            <a:r>
              <a:rPr lang="es-ES" sz="1200" b="0" i="0" u="none" strike="noStrike" kern="1200" baseline="0" dirty="0" smtClean="0">
                <a:solidFill>
                  <a:schemeClr val="tx1"/>
                </a:solidFill>
                <a:latin typeface="Arial" charset="0"/>
                <a:ea typeface="+mn-ea"/>
                <a:cs typeface="+mn-cs"/>
              </a:rPr>
              <a:t> </a:t>
            </a:r>
            <a:r>
              <a:rPr lang="es-ES" sz="1200" b="0" i="1" u="none" strike="noStrike" kern="1200" baseline="0" dirty="0" err="1" smtClean="0">
                <a:solidFill>
                  <a:schemeClr val="tx1"/>
                </a:solidFill>
                <a:latin typeface="Arial" charset="0"/>
                <a:ea typeface="+mn-ea"/>
                <a:cs typeface="+mn-cs"/>
              </a:rPr>
              <a:t>x</a:t>
            </a:r>
            <a:r>
              <a:rPr lang="es-ES" sz="1200" b="0" i="1" u="none" strike="noStrike" kern="1200" baseline="-25000" dirty="0" err="1" smtClean="0">
                <a:solidFill>
                  <a:schemeClr val="tx1"/>
                </a:solidFill>
                <a:latin typeface="Arial" charset="0"/>
                <a:ea typeface="+mn-ea"/>
                <a:cs typeface="+mn-cs"/>
              </a:rPr>
              <a:t>n</a:t>
            </a:r>
            <a:r>
              <a:rPr lang="es-ES" sz="1200" b="0" i="1" u="none" strike="noStrike" kern="1200" baseline="0" dirty="0" smtClean="0">
                <a:solidFill>
                  <a:schemeClr val="tx1"/>
                </a:solidFill>
                <a:latin typeface="Arial" charset="0"/>
                <a:ea typeface="+mn-ea"/>
                <a:cs typeface="+mn-cs"/>
              </a:rPr>
              <a:t> </a:t>
            </a:r>
            <a:r>
              <a:rPr lang="es-ES" sz="1200" b="0" i="0" u="none" strike="noStrike" kern="1200" baseline="0" dirty="0" smtClean="0">
                <a:solidFill>
                  <a:schemeClr val="tx1"/>
                </a:solidFill>
                <a:latin typeface="Arial" charset="0"/>
                <a:ea typeface="+mn-ea"/>
                <a:cs typeface="+mn-cs"/>
              </a:rPr>
              <a:t>,</a:t>
            </a:r>
          </a:p>
          <a:p>
            <a:endParaRPr lang="es-ES" sz="1200" b="0" i="0" u="none" strike="noStrike" kern="1200" baseline="0" dirty="0" smtClean="0">
              <a:solidFill>
                <a:schemeClr val="tx1"/>
              </a:solidFill>
              <a:latin typeface="Arial" charset="0"/>
              <a:ea typeface="+mn-ea"/>
              <a:cs typeface="+mn-cs"/>
            </a:endParaRPr>
          </a:p>
          <a:p>
            <a:r>
              <a:rPr lang="en-US" sz="1200" b="1" i="0" u="none" strike="noStrike" kern="1200" baseline="0" dirty="0" smtClean="0">
                <a:solidFill>
                  <a:schemeClr val="tx1"/>
                </a:solidFill>
                <a:latin typeface="Arial" charset="0"/>
                <a:ea typeface="+mn-ea"/>
                <a:cs typeface="+mn-cs"/>
              </a:rPr>
              <a:t>means</a:t>
            </a:r>
            <a:r>
              <a:rPr lang="en-US" sz="1200" b="0" i="0" u="none" strike="noStrike" kern="1200" baseline="0" dirty="0" smtClean="0">
                <a:solidFill>
                  <a:schemeClr val="tx1"/>
                </a:solidFill>
                <a:latin typeface="Arial" charset="0"/>
                <a:ea typeface="+mn-ea"/>
                <a:cs typeface="+mn-cs"/>
              </a:rPr>
              <a:t>: corresponding to every value of </a:t>
            </a:r>
            <a:r>
              <a:rPr lang="en-US" sz="1200" b="0" i="1" u="none" strike="noStrike" kern="1200" baseline="0" dirty="0" smtClean="0">
                <a:solidFill>
                  <a:schemeClr val="tx1"/>
                </a:solidFill>
                <a:latin typeface="Arial" charset="0"/>
                <a:ea typeface="+mn-ea"/>
                <a:cs typeface="+mn-cs"/>
              </a:rPr>
              <a:t>x </a:t>
            </a:r>
            <a:r>
              <a:rPr lang="en-US" sz="1200" b="0" i="0" u="none" strike="noStrike" kern="1200" baseline="0" dirty="0" smtClean="0">
                <a:solidFill>
                  <a:schemeClr val="tx1"/>
                </a:solidFill>
                <a:latin typeface="Arial" charset="0"/>
                <a:ea typeface="+mn-ea"/>
                <a:cs typeface="+mn-cs"/>
              </a:rPr>
              <a:t>in the range </a:t>
            </a:r>
            <a:r>
              <a:rPr lang="es-ES" sz="1200" b="0" i="1" u="none" strike="noStrike" kern="1200" baseline="0" dirty="0" smtClean="0">
                <a:solidFill>
                  <a:schemeClr val="tx1"/>
                </a:solidFill>
                <a:latin typeface="Arial" charset="0"/>
                <a:ea typeface="+mn-ea"/>
                <a:cs typeface="+mn-cs"/>
              </a:rPr>
              <a:t>x</a:t>
            </a:r>
            <a:r>
              <a:rPr lang="es-ES" sz="1200" b="0" i="1" u="none" strike="noStrike" kern="1200" baseline="-25000" dirty="0" smtClean="0">
                <a:solidFill>
                  <a:schemeClr val="tx1"/>
                </a:solidFill>
                <a:latin typeface="Arial" charset="0"/>
                <a:ea typeface="+mn-ea"/>
                <a:cs typeface="+mn-cs"/>
              </a:rPr>
              <a:t>0</a:t>
            </a:r>
            <a:r>
              <a:rPr lang="es-ES" sz="1200" b="0" i="1" u="none" strike="noStrike" kern="1200" baseline="0" dirty="0" smtClean="0">
                <a:solidFill>
                  <a:schemeClr val="tx1"/>
                </a:solidFill>
                <a:latin typeface="Arial" charset="0"/>
                <a:ea typeface="+mn-ea"/>
                <a:cs typeface="+mn-cs"/>
              </a:rPr>
              <a:t> &lt;=</a:t>
            </a:r>
            <a:r>
              <a:rPr lang="es-ES" sz="1200" b="0" i="0" u="none" strike="noStrike" kern="1200" baseline="0" dirty="0" smtClean="0">
                <a:solidFill>
                  <a:schemeClr val="tx1"/>
                </a:solidFill>
                <a:latin typeface="Arial" charset="0"/>
                <a:ea typeface="+mn-ea"/>
                <a:cs typeface="+mn-cs"/>
              </a:rPr>
              <a:t> </a:t>
            </a:r>
            <a:r>
              <a:rPr lang="es-ES" sz="1200" b="0" i="1" u="none" strike="noStrike" kern="1200" baseline="0" dirty="0" smtClean="0">
                <a:solidFill>
                  <a:schemeClr val="tx1"/>
                </a:solidFill>
                <a:latin typeface="Arial" charset="0"/>
                <a:ea typeface="+mn-ea"/>
                <a:cs typeface="+mn-cs"/>
              </a:rPr>
              <a:t>x &lt;=</a:t>
            </a:r>
            <a:r>
              <a:rPr lang="es-ES" sz="1200" b="0" i="0" u="none" strike="noStrike" kern="1200" baseline="0" dirty="0" smtClean="0">
                <a:solidFill>
                  <a:schemeClr val="tx1"/>
                </a:solidFill>
                <a:latin typeface="Arial" charset="0"/>
                <a:ea typeface="+mn-ea"/>
                <a:cs typeface="+mn-cs"/>
              </a:rPr>
              <a:t> </a:t>
            </a:r>
            <a:r>
              <a:rPr lang="es-ES" sz="1200" b="0" i="1" u="none" strike="noStrike" kern="1200" baseline="0" dirty="0" err="1" smtClean="0">
                <a:solidFill>
                  <a:schemeClr val="tx1"/>
                </a:solidFill>
                <a:latin typeface="Arial" charset="0"/>
                <a:ea typeface="+mn-ea"/>
                <a:cs typeface="+mn-cs"/>
              </a:rPr>
              <a:t>x</a:t>
            </a:r>
            <a:r>
              <a:rPr lang="es-ES" sz="1200" b="0" i="1" u="none" strike="noStrike" kern="1200" baseline="-25000" dirty="0" err="1" smtClean="0">
                <a:solidFill>
                  <a:schemeClr val="tx1"/>
                </a:solidFill>
                <a:latin typeface="Arial" charset="0"/>
                <a:ea typeface="+mn-ea"/>
                <a:cs typeface="+mn-cs"/>
              </a:rPr>
              <a:t>n</a:t>
            </a:r>
            <a:r>
              <a:rPr lang="es-ES" sz="1200" b="0" i="1" u="none" strike="noStrike" kern="1200" baseline="0" dirty="0" smtClean="0">
                <a:solidFill>
                  <a:schemeClr val="tx1"/>
                </a:solidFill>
                <a:latin typeface="Arial" charset="0"/>
                <a:ea typeface="+mn-ea"/>
                <a:cs typeface="+mn-cs"/>
              </a:rPr>
              <a:t> </a:t>
            </a:r>
            <a:r>
              <a:rPr lang="en-US" sz="1200" b="0" i="0" u="none" strike="noStrike" kern="1200" baseline="0" dirty="0" smtClean="0">
                <a:solidFill>
                  <a:schemeClr val="tx1"/>
                </a:solidFill>
                <a:latin typeface="Arial" charset="0"/>
                <a:ea typeface="+mn-ea"/>
                <a:cs typeface="+mn-cs"/>
              </a:rPr>
              <a:t>there exists one or more values of </a:t>
            </a:r>
            <a:r>
              <a:rPr lang="en-US" sz="1200" b="0" i="1" u="none" strike="noStrike" kern="1200" baseline="0" dirty="0" smtClean="0">
                <a:solidFill>
                  <a:schemeClr val="tx1"/>
                </a:solidFill>
                <a:latin typeface="Arial" charset="0"/>
                <a:ea typeface="+mn-ea"/>
                <a:cs typeface="+mn-cs"/>
              </a:rPr>
              <a:t>f </a:t>
            </a:r>
            <a:r>
              <a:rPr lang="en-US" sz="1200" b="0" i="0" u="none" strike="noStrike" kern="1200" baseline="0" dirty="0" smtClean="0">
                <a:solidFill>
                  <a:schemeClr val="tx1"/>
                </a:solidFill>
                <a:latin typeface="Arial" charset="0"/>
                <a:ea typeface="+mn-ea"/>
                <a:cs typeface="+mn-cs"/>
              </a:rPr>
              <a:t>(</a:t>
            </a:r>
            <a:r>
              <a:rPr lang="en-US" sz="1200" b="0" i="1" u="none" strike="noStrike" kern="1200" baseline="0" dirty="0" smtClean="0">
                <a:solidFill>
                  <a:schemeClr val="tx1"/>
                </a:solidFill>
                <a:latin typeface="Arial" charset="0"/>
                <a:ea typeface="+mn-ea"/>
                <a:cs typeface="+mn-cs"/>
              </a:rPr>
              <a:t>x</a:t>
            </a:r>
            <a:r>
              <a:rPr lang="en-US" sz="1200" b="0" i="0" u="none" strike="noStrike" kern="1200" baseline="0" dirty="0" smtClean="0">
                <a:solidFill>
                  <a:schemeClr val="tx1"/>
                </a:solidFill>
                <a:latin typeface="Arial" charset="0"/>
                <a:ea typeface="+mn-ea"/>
                <a:cs typeface="+mn-cs"/>
              </a:rPr>
              <a:t>) . Assuming that </a:t>
            </a:r>
            <a:r>
              <a:rPr lang="en-US" sz="1200" b="0" i="1" u="none" strike="noStrike" kern="1200" baseline="0" dirty="0" smtClean="0">
                <a:solidFill>
                  <a:schemeClr val="tx1"/>
                </a:solidFill>
                <a:latin typeface="Arial" charset="0"/>
                <a:ea typeface="+mn-ea"/>
                <a:cs typeface="+mn-cs"/>
              </a:rPr>
              <a:t>f </a:t>
            </a:r>
            <a:r>
              <a:rPr lang="en-US" sz="1200" b="0" i="0" u="none" strike="noStrike" kern="1200" baseline="0" dirty="0" smtClean="0">
                <a:solidFill>
                  <a:schemeClr val="tx1"/>
                </a:solidFill>
                <a:latin typeface="Arial" charset="0"/>
                <a:ea typeface="+mn-ea"/>
                <a:cs typeface="+mn-cs"/>
              </a:rPr>
              <a:t>(</a:t>
            </a:r>
            <a:r>
              <a:rPr lang="en-US" sz="1200" b="0" i="1" u="none" strike="noStrike" kern="1200" baseline="0" dirty="0" smtClean="0">
                <a:solidFill>
                  <a:schemeClr val="tx1"/>
                </a:solidFill>
                <a:latin typeface="Arial" charset="0"/>
                <a:ea typeface="+mn-ea"/>
                <a:cs typeface="+mn-cs"/>
              </a:rPr>
              <a:t>x</a:t>
            </a:r>
            <a:r>
              <a:rPr lang="en-US" sz="1200" b="0" i="0" u="none" strike="noStrike" kern="1200" baseline="0" dirty="0" smtClean="0">
                <a:solidFill>
                  <a:schemeClr val="tx1"/>
                </a:solidFill>
                <a:latin typeface="Arial" charset="0"/>
                <a:ea typeface="+mn-ea"/>
                <a:cs typeface="+mn-cs"/>
              </a:rPr>
              <a:t>) is single-valued, continuous and that</a:t>
            </a:r>
          </a:p>
          <a:p>
            <a:r>
              <a:rPr lang="en-US" sz="1200" b="0" i="0" u="none" strike="noStrike" kern="1200" baseline="0" dirty="0" smtClean="0">
                <a:solidFill>
                  <a:schemeClr val="tx1"/>
                </a:solidFill>
                <a:latin typeface="Arial" charset="0"/>
                <a:ea typeface="+mn-ea"/>
                <a:cs typeface="+mn-cs"/>
              </a:rPr>
              <a:t>it is known explicitly, then the values of </a:t>
            </a:r>
            <a:r>
              <a:rPr lang="en-US" sz="1200" b="0" i="1" u="none" strike="noStrike" kern="1200" baseline="0" dirty="0" smtClean="0">
                <a:solidFill>
                  <a:schemeClr val="tx1"/>
                </a:solidFill>
                <a:latin typeface="Arial" charset="0"/>
                <a:ea typeface="+mn-ea"/>
                <a:cs typeface="+mn-cs"/>
              </a:rPr>
              <a:t>f </a:t>
            </a:r>
            <a:r>
              <a:rPr lang="en-US" sz="1200" b="0" i="0" u="none" strike="noStrike" kern="1200" baseline="0" dirty="0" smtClean="0">
                <a:solidFill>
                  <a:schemeClr val="tx1"/>
                </a:solidFill>
                <a:latin typeface="Arial" charset="0"/>
                <a:ea typeface="+mn-ea"/>
                <a:cs typeface="+mn-cs"/>
              </a:rPr>
              <a:t>(</a:t>
            </a:r>
            <a:r>
              <a:rPr lang="en-US" sz="1200" b="0" i="1" u="none" strike="noStrike" kern="1200" baseline="0" dirty="0" smtClean="0">
                <a:solidFill>
                  <a:schemeClr val="tx1"/>
                </a:solidFill>
                <a:latin typeface="Arial" charset="0"/>
                <a:ea typeface="+mn-ea"/>
                <a:cs typeface="+mn-cs"/>
              </a:rPr>
              <a:t>x</a:t>
            </a:r>
            <a:r>
              <a:rPr lang="en-US" sz="1200" b="0" i="0" u="none" strike="noStrike" kern="1200" baseline="0" dirty="0" smtClean="0">
                <a:solidFill>
                  <a:schemeClr val="tx1"/>
                </a:solidFill>
                <a:latin typeface="Arial" charset="0"/>
                <a:ea typeface="+mn-ea"/>
                <a:cs typeface="+mn-cs"/>
              </a:rPr>
              <a:t>) corresponding to certain given values of </a:t>
            </a:r>
            <a:r>
              <a:rPr lang="en-US" sz="1200" b="0" i="1" u="none" strike="noStrike" kern="1200" baseline="0" dirty="0" smtClean="0">
                <a:solidFill>
                  <a:schemeClr val="tx1"/>
                </a:solidFill>
                <a:latin typeface="Arial" charset="0"/>
                <a:ea typeface="+mn-ea"/>
                <a:cs typeface="+mn-cs"/>
              </a:rPr>
              <a:t>x </a:t>
            </a:r>
            <a:r>
              <a:rPr lang="en-US" sz="1200" b="0" i="0" u="none" strike="noStrike" kern="1200" baseline="0" dirty="0" smtClean="0">
                <a:solidFill>
                  <a:schemeClr val="tx1"/>
                </a:solidFill>
                <a:latin typeface="Arial" charset="0"/>
                <a:ea typeface="+mn-ea"/>
                <a:cs typeface="+mn-cs"/>
              </a:rPr>
              <a:t>, say </a:t>
            </a:r>
            <a:r>
              <a:rPr lang="es-ES" sz="1200" b="0" i="1" u="none" strike="noStrike" kern="1200" baseline="0" dirty="0" smtClean="0">
                <a:solidFill>
                  <a:schemeClr val="tx1"/>
                </a:solidFill>
                <a:latin typeface="Arial" charset="0"/>
                <a:ea typeface="+mn-ea"/>
                <a:cs typeface="+mn-cs"/>
              </a:rPr>
              <a:t>x</a:t>
            </a:r>
            <a:r>
              <a:rPr lang="es-ES" sz="1200" b="0" i="1" u="none" strike="noStrike" kern="1200" baseline="-25000" dirty="0" smtClean="0">
                <a:solidFill>
                  <a:schemeClr val="tx1"/>
                </a:solidFill>
                <a:latin typeface="Arial" charset="0"/>
                <a:ea typeface="+mn-ea"/>
                <a:cs typeface="+mn-cs"/>
              </a:rPr>
              <a:t>0, </a:t>
            </a:r>
            <a:r>
              <a:rPr lang="es-ES" sz="1200" b="0" i="1" u="none" strike="noStrike" kern="1200" baseline="0" dirty="0" smtClean="0">
                <a:solidFill>
                  <a:schemeClr val="tx1"/>
                </a:solidFill>
                <a:latin typeface="Arial" charset="0"/>
                <a:ea typeface="+mn-ea"/>
                <a:cs typeface="+mn-cs"/>
              </a:rPr>
              <a:t>x</a:t>
            </a:r>
            <a:r>
              <a:rPr lang="es-ES" sz="1200" b="0" i="1" u="none" strike="noStrike" kern="1200" baseline="-25000" dirty="0" smtClean="0">
                <a:solidFill>
                  <a:schemeClr val="tx1"/>
                </a:solidFill>
                <a:latin typeface="Arial" charset="0"/>
                <a:ea typeface="+mn-ea"/>
                <a:cs typeface="+mn-cs"/>
              </a:rPr>
              <a:t>1, </a:t>
            </a:r>
            <a:r>
              <a:rPr lang="es-ES" sz="1200" b="0" i="1" u="none" strike="noStrike" kern="1200" baseline="0" dirty="0" smtClean="0">
                <a:solidFill>
                  <a:schemeClr val="tx1"/>
                </a:solidFill>
                <a:latin typeface="Arial" charset="0"/>
                <a:ea typeface="+mn-ea"/>
                <a:cs typeface="+mn-cs"/>
              </a:rPr>
              <a:t>x</a:t>
            </a:r>
            <a:r>
              <a:rPr lang="es-ES" sz="1200" b="0" i="1" u="none" strike="noStrike" kern="1200" baseline="-25000" dirty="0" smtClean="0">
                <a:solidFill>
                  <a:schemeClr val="tx1"/>
                </a:solidFill>
                <a:latin typeface="Arial" charset="0"/>
                <a:ea typeface="+mn-ea"/>
                <a:cs typeface="+mn-cs"/>
              </a:rPr>
              <a:t>2 … </a:t>
            </a:r>
            <a:r>
              <a:rPr lang="es-ES" sz="1200" b="0" i="1" u="none" strike="noStrike" kern="1200" baseline="0" dirty="0" err="1" smtClean="0">
                <a:solidFill>
                  <a:schemeClr val="tx1"/>
                </a:solidFill>
                <a:latin typeface="Arial" charset="0"/>
                <a:ea typeface="+mn-ea"/>
                <a:cs typeface="+mn-cs"/>
              </a:rPr>
              <a:t>x</a:t>
            </a:r>
            <a:r>
              <a:rPr lang="es-ES" sz="1200" b="0" i="1" u="none" strike="noStrike" kern="1200" baseline="-25000" dirty="0" err="1" smtClean="0">
                <a:solidFill>
                  <a:schemeClr val="tx1"/>
                </a:solidFill>
                <a:latin typeface="Arial" charset="0"/>
                <a:ea typeface="+mn-ea"/>
                <a:cs typeface="+mn-cs"/>
              </a:rPr>
              <a:t>n</a:t>
            </a:r>
            <a:r>
              <a:rPr lang="en-US" sz="1200" b="0" i="1" u="none" strike="noStrike" kern="1200" baseline="0" dirty="0" smtClean="0">
                <a:solidFill>
                  <a:schemeClr val="tx1"/>
                </a:solidFill>
                <a:latin typeface="Arial" charset="0"/>
                <a:ea typeface="+mn-ea"/>
                <a:cs typeface="+mn-cs"/>
              </a:rPr>
              <a:t> </a:t>
            </a:r>
            <a:r>
              <a:rPr lang="en-US" sz="1200" b="0" i="0" u="none" strike="noStrike" kern="1200" baseline="0" dirty="0" smtClean="0">
                <a:solidFill>
                  <a:schemeClr val="tx1"/>
                </a:solidFill>
                <a:latin typeface="Arial" charset="0"/>
                <a:ea typeface="+mn-ea"/>
                <a:cs typeface="+mn-cs"/>
              </a:rPr>
              <a:t>can easily be computed and tabulated. The central</a:t>
            </a:r>
          </a:p>
          <a:p>
            <a:r>
              <a:rPr lang="en-US" sz="1200" b="0" i="0" u="none" strike="noStrike" kern="1200" baseline="0" dirty="0" smtClean="0">
                <a:solidFill>
                  <a:schemeClr val="tx1"/>
                </a:solidFill>
                <a:latin typeface="Arial" charset="0"/>
                <a:ea typeface="+mn-ea"/>
                <a:cs typeface="+mn-cs"/>
              </a:rPr>
              <a:t>problem of numerical analysis is the converse of this: Given the set of tabular values (</a:t>
            </a:r>
            <a:r>
              <a:rPr lang="es-ES" sz="1200" b="0" i="1" u="none" strike="noStrike" kern="1200" baseline="0" dirty="0" smtClean="0">
                <a:solidFill>
                  <a:schemeClr val="tx1"/>
                </a:solidFill>
                <a:latin typeface="Arial" charset="0"/>
                <a:ea typeface="+mn-ea"/>
                <a:cs typeface="+mn-cs"/>
              </a:rPr>
              <a:t>x</a:t>
            </a:r>
            <a:r>
              <a:rPr lang="es-ES" sz="1200" b="0" i="1" u="none" strike="noStrike" kern="1200" baseline="-25000" dirty="0" smtClean="0">
                <a:solidFill>
                  <a:schemeClr val="tx1"/>
                </a:solidFill>
                <a:latin typeface="Arial" charset="0"/>
                <a:ea typeface="+mn-ea"/>
                <a:cs typeface="+mn-cs"/>
              </a:rPr>
              <a:t>0</a:t>
            </a:r>
            <a:r>
              <a:rPr lang="en-US" sz="1200" b="0" i="0" u="none" strike="noStrike" kern="1200" baseline="0" dirty="0" smtClean="0">
                <a:solidFill>
                  <a:schemeClr val="tx1"/>
                </a:solidFill>
                <a:latin typeface="Arial" charset="0"/>
                <a:ea typeface="+mn-ea"/>
                <a:cs typeface="+mn-cs"/>
              </a:rPr>
              <a:t> , </a:t>
            </a:r>
            <a:r>
              <a:rPr lang="es-ES" sz="1200" b="0" i="1" u="none" strike="noStrike" kern="1200" baseline="0" dirty="0" smtClean="0">
                <a:solidFill>
                  <a:schemeClr val="tx1"/>
                </a:solidFill>
                <a:latin typeface="Arial" charset="0"/>
                <a:ea typeface="+mn-ea"/>
                <a:cs typeface="+mn-cs"/>
              </a:rPr>
              <a:t>y</a:t>
            </a:r>
            <a:r>
              <a:rPr lang="es-ES" sz="1200" b="0" i="1" u="none" strike="noStrike" kern="1200" baseline="-25000" dirty="0" smtClean="0">
                <a:solidFill>
                  <a:schemeClr val="tx1"/>
                </a:solidFill>
                <a:latin typeface="Arial" charset="0"/>
                <a:ea typeface="+mn-ea"/>
                <a:cs typeface="+mn-cs"/>
              </a:rPr>
              <a:t>0</a:t>
            </a:r>
            <a:r>
              <a:rPr lang="en-US" sz="1200" b="0" i="0" u="none" strike="noStrike" kern="1200" baseline="0" dirty="0" smtClean="0">
                <a:solidFill>
                  <a:schemeClr val="tx1"/>
                </a:solidFill>
                <a:latin typeface="Arial" charset="0"/>
                <a:ea typeface="+mn-ea"/>
                <a:cs typeface="+mn-cs"/>
              </a:rPr>
              <a:t>), (</a:t>
            </a:r>
            <a:r>
              <a:rPr lang="es-ES" sz="1200" b="0" i="1" u="none" strike="noStrike" kern="1200" baseline="0" dirty="0" smtClean="0">
                <a:solidFill>
                  <a:schemeClr val="tx1"/>
                </a:solidFill>
                <a:latin typeface="Arial" charset="0"/>
                <a:ea typeface="+mn-ea"/>
                <a:cs typeface="+mn-cs"/>
              </a:rPr>
              <a:t>x</a:t>
            </a:r>
            <a:r>
              <a:rPr lang="es-ES" sz="1200" b="0" i="1" u="none" strike="noStrike" kern="1200" baseline="-25000" dirty="0" smtClean="0">
                <a:solidFill>
                  <a:schemeClr val="tx1"/>
                </a:solidFill>
                <a:latin typeface="Arial" charset="0"/>
                <a:ea typeface="+mn-ea"/>
                <a:cs typeface="+mn-cs"/>
              </a:rPr>
              <a:t>1</a:t>
            </a:r>
            <a:r>
              <a:rPr lang="en-US" sz="1200" b="0" i="0" u="none" strike="noStrike" kern="1200" baseline="0" dirty="0" smtClean="0">
                <a:solidFill>
                  <a:schemeClr val="tx1"/>
                </a:solidFill>
                <a:latin typeface="Arial" charset="0"/>
                <a:ea typeface="+mn-ea"/>
                <a:cs typeface="+mn-cs"/>
              </a:rPr>
              <a:t> , </a:t>
            </a:r>
            <a:r>
              <a:rPr lang="es-ES" sz="1200" b="0" i="1" u="none" strike="noStrike" kern="1200" baseline="0" dirty="0" smtClean="0">
                <a:solidFill>
                  <a:schemeClr val="tx1"/>
                </a:solidFill>
                <a:latin typeface="Arial" charset="0"/>
                <a:ea typeface="+mn-ea"/>
                <a:cs typeface="+mn-cs"/>
              </a:rPr>
              <a:t>y</a:t>
            </a:r>
            <a:r>
              <a:rPr lang="es-ES" sz="1200" b="0" i="1" u="none" strike="noStrike" kern="1200" baseline="-25000" dirty="0" smtClean="0">
                <a:solidFill>
                  <a:schemeClr val="tx1"/>
                </a:solidFill>
                <a:latin typeface="Arial" charset="0"/>
                <a:ea typeface="+mn-ea"/>
                <a:cs typeface="+mn-cs"/>
              </a:rPr>
              <a:t>1</a:t>
            </a:r>
            <a:r>
              <a:rPr lang="en-US" sz="1200" b="0" i="0" u="none" strike="noStrike" kern="1200" baseline="0" dirty="0" smtClean="0">
                <a:solidFill>
                  <a:schemeClr val="tx1"/>
                </a:solidFill>
                <a:latin typeface="Arial" charset="0"/>
                <a:ea typeface="+mn-ea"/>
                <a:cs typeface="+mn-cs"/>
              </a:rPr>
              <a:t>),..., (</a:t>
            </a:r>
            <a:r>
              <a:rPr lang="es-ES" sz="1200" b="0" i="1" u="none" strike="noStrike" kern="1200" baseline="0" dirty="0" err="1" smtClean="0">
                <a:solidFill>
                  <a:schemeClr val="tx1"/>
                </a:solidFill>
                <a:latin typeface="Arial" charset="0"/>
                <a:ea typeface="+mn-ea"/>
                <a:cs typeface="+mn-cs"/>
              </a:rPr>
              <a:t>x</a:t>
            </a:r>
            <a:r>
              <a:rPr lang="es-ES" sz="1200" b="0" i="1" u="none" strike="noStrike" kern="1200" baseline="-25000" dirty="0" err="1" smtClean="0">
                <a:solidFill>
                  <a:schemeClr val="tx1"/>
                </a:solidFill>
                <a:latin typeface="Arial" charset="0"/>
                <a:ea typeface="+mn-ea"/>
                <a:cs typeface="+mn-cs"/>
              </a:rPr>
              <a:t>n</a:t>
            </a:r>
            <a:r>
              <a:rPr lang="en-US" sz="1200" b="0" i="0" u="none" strike="noStrike" kern="1200" baseline="0" dirty="0" smtClean="0">
                <a:solidFill>
                  <a:schemeClr val="tx1"/>
                </a:solidFill>
                <a:latin typeface="Arial" charset="0"/>
                <a:ea typeface="+mn-ea"/>
                <a:cs typeface="+mn-cs"/>
              </a:rPr>
              <a:t> , </a:t>
            </a:r>
            <a:r>
              <a:rPr lang="es-ES" sz="1200" b="0" i="1" u="none" strike="noStrike" kern="1200" baseline="0" dirty="0" err="1" smtClean="0">
                <a:solidFill>
                  <a:schemeClr val="tx1"/>
                </a:solidFill>
                <a:latin typeface="Arial" charset="0"/>
                <a:ea typeface="+mn-ea"/>
                <a:cs typeface="+mn-cs"/>
              </a:rPr>
              <a:t>y</a:t>
            </a:r>
            <a:r>
              <a:rPr lang="es-ES" sz="1200" b="0" i="1" u="none" strike="noStrike" kern="1200" baseline="-25000" dirty="0" err="1" smtClean="0">
                <a:solidFill>
                  <a:schemeClr val="tx1"/>
                </a:solidFill>
                <a:latin typeface="Arial" charset="0"/>
                <a:ea typeface="+mn-ea"/>
                <a:cs typeface="+mn-cs"/>
              </a:rPr>
              <a:t>n</a:t>
            </a:r>
            <a:r>
              <a:rPr lang="en-US" sz="1200" b="0" i="0" u="none" strike="noStrike" kern="1200" baseline="0" dirty="0" smtClean="0">
                <a:solidFill>
                  <a:schemeClr val="tx1"/>
                </a:solidFill>
                <a:latin typeface="Arial" charset="0"/>
                <a:ea typeface="+mn-ea"/>
                <a:cs typeface="+mn-cs"/>
              </a:rPr>
              <a:t> ) satisfying the relation y = </a:t>
            </a:r>
            <a:r>
              <a:rPr lang="en-US" sz="1200" b="0" i="1" u="none" strike="noStrike" kern="1200" baseline="0" dirty="0" smtClean="0">
                <a:solidFill>
                  <a:schemeClr val="tx1"/>
                </a:solidFill>
                <a:latin typeface="Arial" charset="0"/>
                <a:ea typeface="+mn-ea"/>
                <a:cs typeface="+mn-cs"/>
              </a:rPr>
              <a:t>f </a:t>
            </a:r>
            <a:r>
              <a:rPr lang="en-US" sz="1200" b="0" i="0" u="none" strike="noStrike" kern="1200" baseline="0" dirty="0" smtClean="0">
                <a:solidFill>
                  <a:schemeClr val="tx1"/>
                </a:solidFill>
                <a:latin typeface="Arial" charset="0"/>
                <a:ea typeface="+mn-ea"/>
                <a:cs typeface="+mn-cs"/>
              </a:rPr>
              <a:t>(</a:t>
            </a:r>
            <a:r>
              <a:rPr lang="en-US" sz="1200" b="0" i="1" u="none" strike="noStrike" kern="1200" baseline="0" dirty="0" smtClean="0">
                <a:solidFill>
                  <a:schemeClr val="tx1"/>
                </a:solidFill>
                <a:latin typeface="Arial" charset="0"/>
                <a:ea typeface="+mn-ea"/>
                <a:cs typeface="+mn-cs"/>
              </a:rPr>
              <a:t>x</a:t>
            </a:r>
            <a:r>
              <a:rPr lang="en-US" sz="1200" b="0" i="0" u="none" strike="noStrike" kern="1200" baseline="0" dirty="0" smtClean="0">
                <a:solidFill>
                  <a:schemeClr val="tx1"/>
                </a:solidFill>
                <a:latin typeface="Arial" charset="0"/>
                <a:ea typeface="+mn-ea"/>
                <a:cs typeface="+mn-cs"/>
              </a:rPr>
              <a:t>) where the explicit</a:t>
            </a:r>
          </a:p>
          <a:p>
            <a:r>
              <a:rPr lang="en-US" sz="1200" b="0" i="0" u="none" strike="noStrike" kern="1200" baseline="0" dirty="0" smtClean="0">
                <a:solidFill>
                  <a:schemeClr val="tx1"/>
                </a:solidFill>
                <a:latin typeface="Arial" charset="0"/>
                <a:ea typeface="+mn-ea"/>
                <a:cs typeface="+mn-cs"/>
              </a:rPr>
              <a:t>nature of </a:t>
            </a:r>
            <a:r>
              <a:rPr lang="en-US" sz="1200" b="0" i="1" u="none" strike="noStrike" kern="1200" baseline="0" dirty="0" smtClean="0">
                <a:solidFill>
                  <a:schemeClr val="tx1"/>
                </a:solidFill>
                <a:latin typeface="Arial" charset="0"/>
                <a:ea typeface="+mn-ea"/>
                <a:cs typeface="+mn-cs"/>
              </a:rPr>
              <a:t>f </a:t>
            </a:r>
            <a:r>
              <a:rPr lang="en-US" sz="1200" b="0" i="0" u="none" strike="noStrike" kern="1200" baseline="0" dirty="0" smtClean="0">
                <a:solidFill>
                  <a:schemeClr val="tx1"/>
                </a:solidFill>
                <a:latin typeface="Arial" charset="0"/>
                <a:ea typeface="+mn-ea"/>
                <a:cs typeface="+mn-cs"/>
              </a:rPr>
              <a:t>(</a:t>
            </a:r>
            <a:r>
              <a:rPr lang="en-US" sz="1200" b="0" i="1" u="none" strike="noStrike" kern="1200" baseline="0" dirty="0" smtClean="0">
                <a:solidFill>
                  <a:schemeClr val="tx1"/>
                </a:solidFill>
                <a:latin typeface="Arial" charset="0"/>
                <a:ea typeface="+mn-ea"/>
                <a:cs typeface="+mn-cs"/>
              </a:rPr>
              <a:t>x</a:t>
            </a:r>
            <a:r>
              <a:rPr lang="en-US" sz="1200" b="0" i="0" u="none" strike="noStrike" kern="1200" baseline="0" dirty="0" smtClean="0">
                <a:solidFill>
                  <a:schemeClr val="tx1"/>
                </a:solidFill>
                <a:latin typeface="Arial" charset="0"/>
                <a:ea typeface="+mn-ea"/>
                <a:cs typeface="+mn-cs"/>
              </a:rPr>
              <a:t>) is not known, it is required to find a simpler function, say </a:t>
            </a:r>
            <a:r>
              <a:rPr lang="el-GR" sz="1200" b="0" i="0" u="none" strike="noStrike" kern="1200" baseline="0" dirty="0" smtClean="0">
                <a:solidFill>
                  <a:schemeClr val="tx1"/>
                </a:solidFill>
                <a:latin typeface="Arial" charset="0"/>
                <a:ea typeface="+mn-ea"/>
                <a:cs typeface="+mn-cs"/>
              </a:rPr>
              <a:t>φ</a:t>
            </a:r>
            <a:r>
              <a:rPr lang="en-US" sz="1200" b="0" i="0" u="none" strike="noStrike" kern="1200" baseline="0" dirty="0" smtClean="0">
                <a:solidFill>
                  <a:schemeClr val="tx1"/>
                </a:solidFill>
                <a:latin typeface="Arial" charset="0"/>
                <a:ea typeface="+mn-ea"/>
                <a:cs typeface="+mn-cs"/>
              </a:rPr>
              <a:t>(</a:t>
            </a:r>
            <a:r>
              <a:rPr lang="en-US" sz="1200" b="0" i="1" u="none" strike="noStrike" kern="1200" baseline="0" dirty="0" smtClean="0">
                <a:solidFill>
                  <a:schemeClr val="tx1"/>
                </a:solidFill>
                <a:latin typeface="Arial" charset="0"/>
                <a:ea typeface="+mn-ea"/>
                <a:cs typeface="+mn-cs"/>
              </a:rPr>
              <a:t>x</a:t>
            </a:r>
            <a:r>
              <a:rPr lang="en-US" sz="1200" b="0" i="0" u="none" strike="noStrike" kern="1200" baseline="0" dirty="0" smtClean="0">
                <a:solidFill>
                  <a:schemeClr val="tx1"/>
                </a:solidFill>
                <a:latin typeface="Arial" charset="0"/>
                <a:ea typeface="+mn-ea"/>
                <a:cs typeface="+mn-cs"/>
              </a:rPr>
              <a:t>) , which approximates f(x), such that </a:t>
            </a:r>
            <a:r>
              <a:rPr lang="en-US" sz="1200" b="0" i="1" u="none" strike="noStrike" kern="1200" baseline="0" dirty="0" smtClean="0">
                <a:solidFill>
                  <a:schemeClr val="tx1"/>
                </a:solidFill>
                <a:latin typeface="Arial" charset="0"/>
                <a:ea typeface="+mn-ea"/>
                <a:cs typeface="+mn-cs"/>
              </a:rPr>
              <a:t>f </a:t>
            </a:r>
            <a:r>
              <a:rPr lang="en-US" sz="1200" b="0" i="0" u="none" strike="noStrike" kern="1200" baseline="0" dirty="0" smtClean="0">
                <a:solidFill>
                  <a:schemeClr val="tx1"/>
                </a:solidFill>
                <a:latin typeface="Arial" charset="0"/>
                <a:ea typeface="+mn-ea"/>
                <a:cs typeface="+mn-cs"/>
              </a:rPr>
              <a:t>(</a:t>
            </a:r>
            <a:r>
              <a:rPr lang="en-US" sz="1200" b="0" i="1" u="none" strike="noStrike" kern="1200" baseline="0" dirty="0" smtClean="0">
                <a:solidFill>
                  <a:schemeClr val="tx1"/>
                </a:solidFill>
                <a:latin typeface="Arial" charset="0"/>
                <a:ea typeface="+mn-ea"/>
                <a:cs typeface="+mn-cs"/>
              </a:rPr>
              <a:t>x</a:t>
            </a:r>
            <a:r>
              <a:rPr lang="en-US" sz="1200" b="0" i="0" u="none" strike="noStrike" kern="1200" baseline="0" dirty="0" smtClean="0">
                <a:solidFill>
                  <a:schemeClr val="tx1"/>
                </a:solidFill>
                <a:latin typeface="Arial" charset="0"/>
                <a:ea typeface="+mn-ea"/>
                <a:cs typeface="+mn-cs"/>
              </a:rPr>
              <a:t>) and </a:t>
            </a:r>
            <a:r>
              <a:rPr lang="el-GR" sz="1200" b="0" i="0" u="none" strike="noStrike" kern="1200" baseline="0" dirty="0" smtClean="0">
                <a:solidFill>
                  <a:schemeClr val="tx1"/>
                </a:solidFill>
                <a:latin typeface="Arial" charset="0"/>
                <a:ea typeface="+mn-ea"/>
                <a:cs typeface="+mn-cs"/>
              </a:rPr>
              <a:t>φ</a:t>
            </a:r>
            <a:r>
              <a:rPr lang="en-US" sz="1200" b="0" i="0" u="none" strike="noStrike" kern="1200" baseline="0" dirty="0" smtClean="0">
                <a:solidFill>
                  <a:schemeClr val="tx1"/>
                </a:solidFill>
                <a:latin typeface="Arial" charset="0"/>
                <a:ea typeface="+mn-ea"/>
                <a:cs typeface="+mn-cs"/>
              </a:rPr>
              <a:t> (</a:t>
            </a:r>
            <a:r>
              <a:rPr lang="en-US" sz="1200" b="0" i="1" u="none" strike="noStrike" kern="1200" baseline="0" dirty="0" smtClean="0">
                <a:solidFill>
                  <a:schemeClr val="tx1"/>
                </a:solidFill>
                <a:latin typeface="Arial" charset="0"/>
                <a:ea typeface="+mn-ea"/>
                <a:cs typeface="+mn-cs"/>
              </a:rPr>
              <a:t>x</a:t>
            </a:r>
            <a:r>
              <a:rPr lang="en-US" sz="1200" b="0" i="0" u="none" strike="noStrike" kern="1200" baseline="0" dirty="0" smtClean="0">
                <a:solidFill>
                  <a:schemeClr val="tx1"/>
                </a:solidFill>
                <a:latin typeface="Arial" charset="0"/>
                <a:ea typeface="+mn-ea"/>
                <a:cs typeface="+mn-cs"/>
              </a:rPr>
              <a:t>) agree at the set of tabulated</a:t>
            </a:r>
          </a:p>
          <a:p>
            <a:r>
              <a:rPr lang="en-US" sz="1200" b="0" i="0" u="none" strike="noStrike" kern="1200" baseline="0" dirty="0" smtClean="0">
                <a:solidFill>
                  <a:schemeClr val="tx1"/>
                </a:solidFill>
                <a:latin typeface="Arial" charset="0"/>
                <a:ea typeface="+mn-ea"/>
                <a:cs typeface="+mn-cs"/>
              </a:rPr>
              <a:t>points. Such a process of approximation of an unknown function by a known function within the range where it is defined, such that both functions assume same</a:t>
            </a:r>
          </a:p>
          <a:p>
            <a:r>
              <a:rPr lang="en-US" sz="1200" b="0" i="0" u="none" strike="noStrike" kern="1200" baseline="0" dirty="0" smtClean="0">
                <a:solidFill>
                  <a:schemeClr val="tx1"/>
                </a:solidFill>
                <a:latin typeface="Arial" charset="0"/>
                <a:ea typeface="+mn-ea"/>
                <a:cs typeface="+mn-cs"/>
              </a:rPr>
              <a:t>values at the given set of tabulated points is called </a:t>
            </a:r>
            <a:r>
              <a:rPr lang="en-US" sz="1200" b="1" i="0" u="none" strike="noStrike" kern="1200" baseline="0" dirty="0" smtClean="0">
                <a:solidFill>
                  <a:schemeClr val="tx1"/>
                </a:solidFill>
                <a:latin typeface="Arial" charset="0"/>
                <a:ea typeface="+mn-ea"/>
                <a:cs typeface="+mn-cs"/>
              </a:rPr>
              <a:t>interpolation</a:t>
            </a:r>
            <a:r>
              <a:rPr lang="en-US" sz="1200" b="0" i="0" u="none" strike="noStrike" kern="1200" baseline="0" dirty="0" smtClean="0">
                <a:solidFill>
                  <a:schemeClr val="tx1"/>
                </a:solidFill>
                <a:latin typeface="Arial" charset="0"/>
                <a:ea typeface="+mn-ea"/>
                <a:cs typeface="+mn-cs"/>
              </a:rPr>
              <a:t>. </a:t>
            </a:r>
          </a:p>
          <a:p>
            <a:endParaRPr lang="en-US" sz="1200" b="0" i="0" u="none" strike="noStrike" kern="1200" baseline="0" dirty="0" smtClean="0">
              <a:solidFill>
                <a:schemeClr val="tx1"/>
              </a:solidFill>
              <a:latin typeface="Arial" charset="0"/>
              <a:ea typeface="+mn-ea"/>
              <a:cs typeface="+mn-cs"/>
            </a:endParaRPr>
          </a:p>
          <a:p>
            <a:r>
              <a:rPr lang="en-US" sz="1200" b="0" i="0" u="none" strike="noStrike" kern="1200" baseline="0" dirty="0" smtClean="0">
                <a:solidFill>
                  <a:schemeClr val="tx1"/>
                </a:solidFill>
                <a:latin typeface="Arial" charset="0"/>
                <a:ea typeface="+mn-ea"/>
                <a:cs typeface="+mn-cs"/>
              </a:rPr>
              <a:t>The </a:t>
            </a:r>
            <a:r>
              <a:rPr lang="en-US" sz="1200" b="1" i="0" u="none" strike="noStrike" kern="1200" baseline="0" dirty="0" smtClean="0">
                <a:solidFill>
                  <a:schemeClr val="tx1"/>
                </a:solidFill>
                <a:latin typeface="Arial" charset="0"/>
                <a:ea typeface="+mn-ea"/>
                <a:cs typeface="+mn-cs"/>
              </a:rPr>
              <a:t>extrapolation</a:t>
            </a:r>
            <a:r>
              <a:rPr lang="en-US" sz="1200" b="0" i="0" u="none" strike="noStrike" kern="1200" baseline="0" dirty="0" smtClean="0">
                <a:solidFill>
                  <a:schemeClr val="tx1"/>
                </a:solidFill>
                <a:latin typeface="Arial" charset="0"/>
                <a:ea typeface="+mn-ea"/>
                <a:cs typeface="+mn-cs"/>
              </a:rPr>
              <a:t> is the process of approximating the unknown function by the known function at a point outside the range of definition. If </a:t>
            </a:r>
            <a:r>
              <a:rPr lang="el-GR" sz="1200" b="0" i="0" u="none" strike="noStrike" kern="1200" baseline="0" dirty="0" smtClean="0">
                <a:solidFill>
                  <a:schemeClr val="tx1"/>
                </a:solidFill>
                <a:latin typeface="Arial" charset="0"/>
                <a:ea typeface="+mn-ea"/>
                <a:cs typeface="+mn-cs"/>
              </a:rPr>
              <a:t>φ</a:t>
            </a:r>
            <a:r>
              <a:rPr lang="en-US" sz="1200" b="0" i="0" u="none" strike="noStrike" kern="1200" baseline="0" dirty="0" smtClean="0">
                <a:solidFill>
                  <a:schemeClr val="tx1"/>
                </a:solidFill>
                <a:latin typeface="Arial" charset="0"/>
                <a:ea typeface="+mn-ea"/>
                <a:cs typeface="+mn-cs"/>
              </a:rPr>
              <a:t> (</a:t>
            </a:r>
            <a:r>
              <a:rPr lang="en-US" sz="1200" b="0" i="1" u="none" strike="noStrike" kern="1200" baseline="0" dirty="0" smtClean="0">
                <a:solidFill>
                  <a:schemeClr val="tx1"/>
                </a:solidFill>
                <a:latin typeface="Arial" charset="0"/>
                <a:ea typeface="+mn-ea"/>
                <a:cs typeface="+mn-cs"/>
              </a:rPr>
              <a:t>x</a:t>
            </a:r>
            <a:r>
              <a:rPr lang="en-US" sz="1200" b="0" i="0" u="none" strike="noStrike" kern="1200" baseline="0" dirty="0" smtClean="0">
                <a:solidFill>
                  <a:schemeClr val="tx1"/>
                </a:solidFill>
                <a:latin typeface="Arial" charset="0"/>
                <a:ea typeface="+mn-ea"/>
                <a:cs typeface="+mn-cs"/>
              </a:rPr>
              <a:t>) is a polynomial, then the process is called </a:t>
            </a:r>
            <a:r>
              <a:rPr lang="en-US" sz="1200" b="1" i="0" u="none" strike="noStrike" kern="1200" baseline="0" dirty="0" smtClean="0">
                <a:solidFill>
                  <a:schemeClr val="tx1"/>
                </a:solidFill>
                <a:latin typeface="Arial" charset="0"/>
                <a:ea typeface="+mn-ea"/>
                <a:cs typeface="+mn-cs"/>
              </a:rPr>
              <a:t>polynomial interpolation </a:t>
            </a:r>
            <a:r>
              <a:rPr lang="en-US" sz="1200" b="0" i="0" u="none" strike="noStrike" kern="1200" baseline="0" dirty="0" smtClean="0">
                <a:solidFill>
                  <a:schemeClr val="tx1"/>
                </a:solidFill>
                <a:latin typeface="Arial" charset="0"/>
                <a:ea typeface="+mn-ea"/>
                <a:cs typeface="+mn-cs"/>
              </a:rPr>
              <a:t>and </a:t>
            </a:r>
            <a:r>
              <a:rPr lang="el-GR" sz="1200" b="0" i="0" u="none" strike="noStrike" kern="1200" baseline="0" dirty="0" smtClean="0">
                <a:solidFill>
                  <a:schemeClr val="tx1"/>
                </a:solidFill>
                <a:latin typeface="Arial" charset="0"/>
                <a:ea typeface="+mn-ea"/>
                <a:cs typeface="+mn-cs"/>
              </a:rPr>
              <a:t>φ</a:t>
            </a:r>
            <a:r>
              <a:rPr lang="en-US" sz="1200" b="0" i="0" u="none" strike="noStrike" kern="1200" baseline="0" dirty="0" smtClean="0">
                <a:solidFill>
                  <a:schemeClr val="tx1"/>
                </a:solidFill>
                <a:latin typeface="Arial" charset="0"/>
                <a:ea typeface="+mn-ea"/>
                <a:cs typeface="+mn-cs"/>
              </a:rPr>
              <a:t> (</a:t>
            </a:r>
            <a:r>
              <a:rPr lang="en-US" sz="1200" b="0" i="1" u="none" strike="noStrike" kern="1200" baseline="0" dirty="0" smtClean="0">
                <a:solidFill>
                  <a:schemeClr val="tx1"/>
                </a:solidFill>
                <a:latin typeface="Arial" charset="0"/>
                <a:ea typeface="+mn-ea"/>
                <a:cs typeface="+mn-cs"/>
              </a:rPr>
              <a:t>x</a:t>
            </a:r>
            <a:r>
              <a:rPr lang="en-US" sz="1200" b="0" i="0" u="none" strike="noStrike" kern="1200" baseline="0" dirty="0" smtClean="0">
                <a:solidFill>
                  <a:schemeClr val="tx1"/>
                </a:solidFill>
                <a:latin typeface="Arial" charset="0"/>
                <a:ea typeface="+mn-ea"/>
                <a:cs typeface="+mn-cs"/>
              </a:rPr>
              <a:t>) is called the </a:t>
            </a:r>
            <a:r>
              <a:rPr lang="en-US" sz="1200" b="1" i="0" u="none" strike="noStrike" kern="1200" baseline="0" dirty="0" smtClean="0">
                <a:solidFill>
                  <a:schemeClr val="tx1"/>
                </a:solidFill>
                <a:latin typeface="Arial" charset="0"/>
                <a:ea typeface="+mn-ea"/>
                <a:cs typeface="+mn-cs"/>
              </a:rPr>
              <a:t>interpolating polynomial</a:t>
            </a:r>
            <a:r>
              <a:rPr lang="en-US" sz="1200" b="0" i="0" u="none" strike="noStrike" kern="1200" baseline="0" dirty="0" smtClean="0">
                <a:solidFill>
                  <a:schemeClr val="tx1"/>
                </a:solidFill>
                <a:latin typeface="Arial" charset="0"/>
                <a:ea typeface="+mn-ea"/>
                <a:cs typeface="+mn-cs"/>
              </a:rPr>
              <a:t>. </a:t>
            </a:r>
          </a:p>
          <a:p>
            <a:endParaRPr lang="en-US" sz="1200" b="0" i="0" u="none" strike="noStrike" kern="1200" baseline="0" dirty="0" smtClean="0">
              <a:solidFill>
                <a:schemeClr val="tx1"/>
              </a:solidFill>
              <a:latin typeface="Arial" charset="0"/>
              <a:ea typeface="+mn-ea"/>
              <a:cs typeface="+mn-cs"/>
            </a:endParaRPr>
          </a:p>
          <a:p>
            <a:r>
              <a:rPr lang="en-US" sz="1200" b="0" i="0" u="none" strike="noStrike" kern="1200" baseline="0" dirty="0" smtClean="0">
                <a:solidFill>
                  <a:schemeClr val="tx1"/>
                </a:solidFill>
                <a:latin typeface="Arial" charset="0"/>
                <a:ea typeface="+mn-ea"/>
                <a:cs typeface="+mn-cs"/>
              </a:rPr>
              <a:t>The following principle called </a:t>
            </a:r>
            <a:r>
              <a:rPr lang="en-US" sz="1200" b="0" i="0" u="none" strike="noStrike" kern="1200" baseline="0" dirty="0" err="1" smtClean="0">
                <a:solidFill>
                  <a:schemeClr val="tx1"/>
                </a:solidFill>
                <a:latin typeface="Arial" charset="0"/>
                <a:ea typeface="+mn-ea"/>
                <a:cs typeface="+mn-cs"/>
              </a:rPr>
              <a:t>Weierstrass</a:t>
            </a:r>
            <a:r>
              <a:rPr lang="en-US" sz="1200" b="0" i="0" u="none" strike="noStrike" kern="1200" baseline="0" dirty="0" smtClean="0">
                <a:solidFill>
                  <a:schemeClr val="tx1"/>
                </a:solidFill>
                <a:latin typeface="Arial" charset="0"/>
                <a:ea typeface="+mn-ea"/>
                <a:cs typeface="+mn-cs"/>
              </a:rPr>
              <a:t> approximation theorem justifies the polynomial approximation. This principle states that ‘If f(x) is continuous in </a:t>
            </a:r>
            <a:r>
              <a:rPr lang="es-ES" sz="1200" b="0" i="1" u="none" strike="noStrike" kern="1200" baseline="0" dirty="0" smtClean="0">
                <a:solidFill>
                  <a:schemeClr val="tx1"/>
                </a:solidFill>
                <a:latin typeface="Arial" charset="0"/>
                <a:ea typeface="+mn-ea"/>
                <a:cs typeface="+mn-cs"/>
              </a:rPr>
              <a:t>x</a:t>
            </a:r>
            <a:r>
              <a:rPr lang="es-ES" sz="1200" b="0" i="1" u="none" strike="noStrike" kern="1200" baseline="-25000" dirty="0" smtClean="0">
                <a:solidFill>
                  <a:schemeClr val="tx1"/>
                </a:solidFill>
                <a:latin typeface="Arial" charset="0"/>
                <a:ea typeface="+mn-ea"/>
                <a:cs typeface="+mn-cs"/>
              </a:rPr>
              <a:t>0</a:t>
            </a:r>
            <a:r>
              <a:rPr lang="es-ES" sz="1200" b="0" i="1" u="none" strike="noStrike" kern="1200" baseline="0" dirty="0" smtClean="0">
                <a:solidFill>
                  <a:schemeClr val="tx1"/>
                </a:solidFill>
                <a:latin typeface="Arial" charset="0"/>
                <a:ea typeface="+mn-ea"/>
                <a:cs typeface="+mn-cs"/>
              </a:rPr>
              <a:t> &lt;=</a:t>
            </a:r>
            <a:r>
              <a:rPr lang="es-ES" sz="1200" b="0" i="0" u="none" strike="noStrike" kern="1200" baseline="0" dirty="0" smtClean="0">
                <a:solidFill>
                  <a:schemeClr val="tx1"/>
                </a:solidFill>
                <a:latin typeface="Arial" charset="0"/>
                <a:ea typeface="+mn-ea"/>
                <a:cs typeface="+mn-cs"/>
              </a:rPr>
              <a:t> </a:t>
            </a:r>
            <a:r>
              <a:rPr lang="es-ES" sz="1200" b="0" i="1" u="none" strike="noStrike" kern="1200" baseline="0" dirty="0" smtClean="0">
                <a:solidFill>
                  <a:schemeClr val="tx1"/>
                </a:solidFill>
                <a:latin typeface="Arial" charset="0"/>
                <a:ea typeface="+mn-ea"/>
                <a:cs typeface="+mn-cs"/>
              </a:rPr>
              <a:t>x &lt;=</a:t>
            </a:r>
            <a:r>
              <a:rPr lang="es-ES" sz="1200" b="0" i="0" u="none" strike="noStrike" kern="1200" baseline="0" dirty="0" smtClean="0">
                <a:solidFill>
                  <a:schemeClr val="tx1"/>
                </a:solidFill>
                <a:latin typeface="Arial" charset="0"/>
                <a:ea typeface="+mn-ea"/>
                <a:cs typeface="+mn-cs"/>
              </a:rPr>
              <a:t> </a:t>
            </a:r>
            <a:r>
              <a:rPr lang="es-ES" sz="1200" b="0" i="1" u="none" strike="noStrike" kern="1200" baseline="0" dirty="0" err="1" smtClean="0">
                <a:solidFill>
                  <a:schemeClr val="tx1"/>
                </a:solidFill>
                <a:latin typeface="Arial" charset="0"/>
                <a:ea typeface="+mn-ea"/>
                <a:cs typeface="+mn-cs"/>
              </a:rPr>
              <a:t>x</a:t>
            </a:r>
            <a:r>
              <a:rPr lang="es-ES" sz="1200" b="0" i="1" u="none" strike="noStrike" kern="1200" baseline="-25000" dirty="0" err="1" smtClean="0">
                <a:solidFill>
                  <a:schemeClr val="tx1"/>
                </a:solidFill>
                <a:latin typeface="Arial" charset="0"/>
                <a:ea typeface="+mn-ea"/>
                <a:cs typeface="+mn-cs"/>
              </a:rPr>
              <a:t>n</a:t>
            </a:r>
            <a:r>
              <a:rPr lang="es-ES" sz="1200" b="0" i="1" u="none" strike="noStrike" kern="1200" baseline="-25000" dirty="0" smtClean="0">
                <a:solidFill>
                  <a:schemeClr val="tx1"/>
                </a:solidFill>
                <a:latin typeface="Arial" charset="0"/>
                <a:ea typeface="+mn-ea"/>
                <a:cs typeface="+mn-cs"/>
              </a:rPr>
              <a:t> </a:t>
            </a:r>
            <a:r>
              <a:rPr lang="en-US" sz="1200" b="0" i="0" u="none" strike="noStrike" kern="1200" baseline="0" dirty="0" smtClean="0">
                <a:solidFill>
                  <a:schemeClr val="tx1"/>
                </a:solidFill>
                <a:latin typeface="Arial" charset="0"/>
                <a:ea typeface="+mn-ea"/>
                <a:cs typeface="+mn-cs"/>
              </a:rPr>
              <a:t>, then given any ε &gt; 0, there exists a polynomial P(x) such that |</a:t>
            </a:r>
            <a:r>
              <a:rPr lang="en-US" sz="1200" b="0" i="1" u="none" strike="noStrike" kern="1200" baseline="0" dirty="0" smtClean="0">
                <a:solidFill>
                  <a:schemeClr val="tx1"/>
                </a:solidFill>
                <a:latin typeface="Arial" charset="0"/>
                <a:ea typeface="+mn-ea"/>
                <a:cs typeface="+mn-cs"/>
              </a:rPr>
              <a:t>f </a:t>
            </a:r>
            <a:r>
              <a:rPr lang="en-US" sz="1200" b="0" i="0" u="none" strike="noStrike" kern="1200" baseline="0" dirty="0" smtClean="0">
                <a:solidFill>
                  <a:schemeClr val="tx1"/>
                </a:solidFill>
                <a:latin typeface="Arial" charset="0"/>
                <a:ea typeface="+mn-ea"/>
                <a:cs typeface="+mn-cs"/>
              </a:rPr>
              <a:t>(</a:t>
            </a:r>
            <a:r>
              <a:rPr lang="en-US" sz="1200" b="0" i="1" u="none" strike="noStrike" kern="1200" baseline="0" dirty="0" smtClean="0">
                <a:solidFill>
                  <a:schemeClr val="tx1"/>
                </a:solidFill>
                <a:latin typeface="Arial" charset="0"/>
                <a:ea typeface="+mn-ea"/>
                <a:cs typeface="+mn-cs"/>
              </a:rPr>
              <a:t>x</a:t>
            </a:r>
            <a:r>
              <a:rPr lang="en-US" sz="1200" b="0" i="0" u="none" strike="noStrike" kern="1200" baseline="0" dirty="0" smtClean="0">
                <a:solidFill>
                  <a:schemeClr val="tx1"/>
                </a:solidFill>
                <a:latin typeface="Arial" charset="0"/>
                <a:ea typeface="+mn-ea"/>
                <a:cs typeface="+mn-cs"/>
              </a:rPr>
              <a:t>) − </a:t>
            </a:r>
            <a:r>
              <a:rPr lang="en-US" sz="1200" b="0" i="1" u="none" strike="noStrike" kern="1200" baseline="0" dirty="0" smtClean="0">
                <a:solidFill>
                  <a:schemeClr val="tx1"/>
                </a:solidFill>
                <a:latin typeface="Arial" charset="0"/>
                <a:ea typeface="+mn-ea"/>
                <a:cs typeface="+mn-cs"/>
              </a:rPr>
              <a:t>P</a:t>
            </a:r>
            <a:r>
              <a:rPr lang="en-US" sz="1200" b="0" i="0" u="none" strike="noStrike" kern="1200" baseline="0" dirty="0" smtClean="0">
                <a:solidFill>
                  <a:schemeClr val="tx1"/>
                </a:solidFill>
                <a:latin typeface="Arial" charset="0"/>
                <a:ea typeface="+mn-ea"/>
                <a:cs typeface="+mn-cs"/>
              </a:rPr>
              <a:t>(</a:t>
            </a:r>
            <a:r>
              <a:rPr lang="en-US" sz="1200" b="0" i="1" u="none" strike="noStrike" kern="1200" baseline="0" dirty="0" smtClean="0">
                <a:solidFill>
                  <a:schemeClr val="tx1"/>
                </a:solidFill>
                <a:latin typeface="Arial" charset="0"/>
                <a:ea typeface="+mn-ea"/>
                <a:cs typeface="+mn-cs"/>
              </a:rPr>
              <a:t>x</a:t>
            </a:r>
            <a:r>
              <a:rPr lang="en-US" sz="1200" b="0" i="0" u="none" strike="noStrike" kern="1200" baseline="0" dirty="0" smtClean="0">
                <a:solidFill>
                  <a:schemeClr val="tx1"/>
                </a:solidFill>
                <a:latin typeface="Arial" charset="0"/>
                <a:ea typeface="+mn-ea"/>
                <a:cs typeface="+mn-cs"/>
              </a:rPr>
              <a:t>)| &lt;ε for all x in 0 (</a:t>
            </a:r>
            <a:r>
              <a:rPr lang="es-ES" sz="1200" b="0" i="1" u="none" strike="noStrike" kern="1200" baseline="0" dirty="0" smtClean="0">
                <a:solidFill>
                  <a:schemeClr val="tx1"/>
                </a:solidFill>
                <a:latin typeface="Arial" charset="0"/>
                <a:ea typeface="+mn-ea"/>
                <a:cs typeface="+mn-cs"/>
              </a:rPr>
              <a:t>x</a:t>
            </a:r>
            <a:r>
              <a:rPr lang="es-ES" sz="1200" b="0" i="1" u="none" strike="noStrike" kern="1200" baseline="-25000" dirty="0" smtClean="0">
                <a:solidFill>
                  <a:schemeClr val="tx1"/>
                </a:solidFill>
                <a:latin typeface="Arial" charset="0"/>
                <a:ea typeface="+mn-ea"/>
                <a:cs typeface="+mn-cs"/>
              </a:rPr>
              <a:t>0</a:t>
            </a:r>
            <a:r>
              <a:rPr lang="en-US" sz="1200" b="0" i="0" u="none" strike="noStrike" kern="1200" baseline="0" dirty="0" smtClean="0">
                <a:solidFill>
                  <a:schemeClr val="tx1"/>
                </a:solidFill>
                <a:latin typeface="Arial" charset="0"/>
                <a:ea typeface="+mn-ea"/>
                <a:cs typeface="+mn-cs"/>
              </a:rPr>
              <a:t> , </a:t>
            </a:r>
            <a:r>
              <a:rPr lang="es-ES" sz="1200" b="0" i="1" u="none" strike="noStrike" kern="1200" baseline="0" dirty="0" err="1" smtClean="0">
                <a:solidFill>
                  <a:schemeClr val="tx1"/>
                </a:solidFill>
                <a:latin typeface="Arial" charset="0"/>
                <a:ea typeface="+mn-ea"/>
                <a:cs typeface="+mn-cs"/>
              </a:rPr>
              <a:t>x</a:t>
            </a:r>
            <a:r>
              <a:rPr lang="es-ES" sz="1200" b="0" i="1" u="none" strike="noStrike" kern="1200" baseline="-25000" dirty="0" err="1" smtClean="0">
                <a:solidFill>
                  <a:schemeClr val="tx1"/>
                </a:solidFill>
                <a:latin typeface="Arial" charset="0"/>
                <a:ea typeface="+mn-ea"/>
                <a:cs typeface="+mn-cs"/>
              </a:rPr>
              <a:t>n</a:t>
            </a:r>
            <a:r>
              <a:rPr lang="en-US" sz="1200" b="0" i="0" u="none" strike="noStrike" kern="1200" baseline="0" dirty="0" smtClean="0">
                <a:solidFill>
                  <a:schemeClr val="tx1"/>
                </a:solidFill>
                <a:latin typeface="Arial" charset="0"/>
                <a:ea typeface="+mn-ea"/>
                <a:cs typeface="+mn-cs"/>
              </a:rPr>
              <a:t> )’.</a:t>
            </a:r>
          </a:p>
          <a:p>
            <a:endParaRPr lang="en-US" sz="1200" b="1" i="0" u="none" strike="noStrike" kern="1200" baseline="0" dirty="0" smtClean="0">
              <a:solidFill>
                <a:schemeClr val="tx1"/>
              </a:solidFill>
              <a:latin typeface="Arial" charset="0"/>
              <a:ea typeface="+mn-ea"/>
              <a:cs typeface="+mn-cs"/>
            </a:endParaRPr>
          </a:p>
          <a:p>
            <a:r>
              <a:rPr lang="en-US" sz="1200" b="1" i="0" u="none" strike="noStrike" kern="1200" baseline="0" dirty="0" smtClean="0">
                <a:solidFill>
                  <a:schemeClr val="tx1"/>
                </a:solidFill>
                <a:latin typeface="Arial" charset="0"/>
                <a:ea typeface="+mn-ea"/>
                <a:cs typeface="+mn-cs"/>
              </a:rPr>
              <a:t>Interpolation with unevenly spaced points:</a:t>
            </a:r>
          </a:p>
          <a:p>
            <a:r>
              <a:rPr lang="en-US" sz="1200" b="0" i="0" u="none" strike="noStrike" kern="1200" baseline="0" dirty="0" smtClean="0">
                <a:solidFill>
                  <a:schemeClr val="tx1"/>
                </a:solidFill>
                <a:latin typeface="Arial" charset="0"/>
                <a:ea typeface="+mn-ea"/>
                <a:cs typeface="+mn-cs"/>
              </a:rPr>
              <a:t>Let the data( </a:t>
            </a:r>
            <a:r>
              <a:rPr lang="en-US" sz="1200" b="0" i="1" u="none" strike="noStrike" kern="1200" baseline="0" dirty="0" smtClean="0">
                <a:solidFill>
                  <a:schemeClr val="tx1"/>
                </a:solidFill>
                <a:latin typeface="Arial" charset="0"/>
                <a:ea typeface="+mn-ea"/>
                <a:cs typeface="+mn-cs"/>
              </a:rPr>
              <a:t>x</a:t>
            </a:r>
            <a:r>
              <a:rPr lang="en-US" sz="1200" b="0" i="1" u="none" strike="noStrike" kern="1200" baseline="-25000" dirty="0" smtClean="0">
                <a:solidFill>
                  <a:schemeClr val="tx1"/>
                </a:solidFill>
                <a:latin typeface="Arial" charset="0"/>
                <a:ea typeface="+mn-ea"/>
                <a:cs typeface="+mn-cs"/>
              </a:rPr>
              <a:t>i </a:t>
            </a:r>
            <a:r>
              <a:rPr lang="en-US" sz="1200" b="0" i="1" u="none" strike="noStrike" kern="1200" baseline="0" dirty="0" smtClean="0">
                <a:solidFill>
                  <a:schemeClr val="tx1"/>
                </a:solidFill>
                <a:latin typeface="Arial" charset="0"/>
                <a:ea typeface="+mn-ea"/>
                <a:cs typeface="+mn-cs"/>
              </a:rPr>
              <a:t>, y </a:t>
            </a:r>
            <a:r>
              <a:rPr lang="en-US" sz="1200" b="0" i="0" u="none" strike="noStrike" kern="1200" baseline="0" dirty="0" smtClean="0">
                <a:solidFill>
                  <a:schemeClr val="tx1"/>
                </a:solidFill>
                <a:latin typeface="Arial" charset="0"/>
                <a:ea typeface="+mn-ea"/>
                <a:cs typeface="+mn-cs"/>
              </a:rPr>
              <a:t>= </a:t>
            </a:r>
            <a:r>
              <a:rPr lang="en-US" sz="1200" b="0" i="1" u="none" strike="noStrike" kern="1200" baseline="0" dirty="0" smtClean="0">
                <a:solidFill>
                  <a:schemeClr val="tx1"/>
                </a:solidFill>
                <a:latin typeface="Arial" charset="0"/>
                <a:ea typeface="+mn-ea"/>
                <a:cs typeface="+mn-cs"/>
              </a:rPr>
              <a:t>f </a:t>
            </a:r>
            <a:r>
              <a:rPr lang="en-US" sz="1200" b="0" i="0" u="none" strike="noStrike" kern="1200" baseline="0" dirty="0" smtClean="0">
                <a:solidFill>
                  <a:schemeClr val="tx1"/>
                </a:solidFill>
                <a:latin typeface="Arial" charset="0"/>
                <a:ea typeface="+mn-ea"/>
                <a:cs typeface="+mn-cs"/>
              </a:rPr>
              <a:t>(</a:t>
            </a:r>
            <a:r>
              <a:rPr lang="en-US" sz="1200" b="0" i="1" u="none" strike="noStrike" kern="1200" baseline="0" dirty="0" smtClean="0">
                <a:solidFill>
                  <a:schemeClr val="tx1"/>
                </a:solidFill>
                <a:latin typeface="Arial" charset="0"/>
                <a:ea typeface="+mn-ea"/>
                <a:cs typeface="+mn-cs"/>
              </a:rPr>
              <a:t>x</a:t>
            </a:r>
            <a:r>
              <a:rPr lang="en-US" sz="1200" b="0" i="1" u="none" strike="noStrike" kern="1200" baseline="-25000" dirty="0" smtClean="0">
                <a:solidFill>
                  <a:schemeClr val="tx1"/>
                </a:solidFill>
                <a:latin typeface="Arial" charset="0"/>
                <a:ea typeface="+mn-ea"/>
                <a:cs typeface="+mn-cs"/>
              </a:rPr>
              <a:t>i</a:t>
            </a:r>
            <a:r>
              <a:rPr lang="en-US" sz="1200" b="0" i="1" u="none" strike="noStrike" kern="1200" baseline="0" dirty="0" smtClean="0">
                <a:solidFill>
                  <a:schemeClr val="tx1"/>
                </a:solidFill>
                <a:latin typeface="Arial" charset="0"/>
                <a:ea typeface="+mn-ea"/>
                <a:cs typeface="+mn-cs"/>
              </a:rPr>
              <a:t> </a:t>
            </a:r>
            <a:r>
              <a:rPr lang="en-US" sz="1200" b="0" i="0" u="none" strike="noStrike" kern="1200" baseline="0" dirty="0" smtClean="0">
                <a:solidFill>
                  <a:schemeClr val="tx1"/>
                </a:solidFill>
                <a:latin typeface="Arial" charset="0"/>
                <a:ea typeface="+mn-ea"/>
                <a:cs typeface="+mn-cs"/>
              </a:rPr>
              <a:t>)), </a:t>
            </a:r>
            <a:r>
              <a:rPr lang="en-US" sz="1200" b="0" i="1" u="none" strike="noStrike" kern="1200" baseline="0" dirty="0" err="1" smtClean="0">
                <a:solidFill>
                  <a:schemeClr val="tx1"/>
                </a:solidFill>
                <a:latin typeface="Arial" charset="0"/>
                <a:ea typeface="+mn-ea"/>
                <a:cs typeface="+mn-cs"/>
              </a:rPr>
              <a:t>i</a:t>
            </a:r>
            <a:r>
              <a:rPr lang="en-US" sz="1200" b="0" i="1" u="none" strike="noStrike" kern="1200" baseline="0" dirty="0" smtClean="0">
                <a:solidFill>
                  <a:schemeClr val="tx1"/>
                </a:solidFill>
                <a:latin typeface="Arial" charset="0"/>
                <a:ea typeface="+mn-ea"/>
                <a:cs typeface="+mn-cs"/>
              </a:rPr>
              <a:t> </a:t>
            </a:r>
            <a:r>
              <a:rPr lang="en-US" sz="1200" b="0" i="0" u="none" strike="noStrike" kern="1200" baseline="0" dirty="0" smtClean="0">
                <a:solidFill>
                  <a:schemeClr val="tx1"/>
                </a:solidFill>
                <a:latin typeface="Arial" charset="0"/>
                <a:ea typeface="+mn-ea"/>
                <a:cs typeface="+mn-cs"/>
              </a:rPr>
              <a:t>= 0,1,...,</a:t>
            </a:r>
            <a:r>
              <a:rPr lang="en-US" sz="1200" b="0" i="1" u="none" strike="noStrike" kern="1200" baseline="0" dirty="0" smtClean="0">
                <a:solidFill>
                  <a:schemeClr val="tx1"/>
                </a:solidFill>
                <a:latin typeface="Arial" charset="0"/>
                <a:ea typeface="+mn-ea"/>
                <a:cs typeface="+mn-cs"/>
              </a:rPr>
              <a:t>n </a:t>
            </a:r>
            <a:r>
              <a:rPr lang="en-US" sz="1200" b="0" i="0" u="none" strike="noStrike" kern="1200" baseline="0" dirty="0" smtClean="0">
                <a:solidFill>
                  <a:schemeClr val="tx1"/>
                </a:solidFill>
                <a:latin typeface="Arial" charset="0"/>
                <a:ea typeface="+mn-ea"/>
                <a:cs typeface="+mn-cs"/>
              </a:rPr>
              <a:t>be given at distinct unevenly spaced points or</a:t>
            </a:r>
          </a:p>
          <a:p>
            <a:r>
              <a:rPr lang="it-IT" sz="1200" b="0" i="0" u="none" strike="noStrike" kern="1200" baseline="0" dirty="0" smtClean="0">
                <a:solidFill>
                  <a:schemeClr val="tx1"/>
                </a:solidFill>
                <a:latin typeface="Arial" charset="0"/>
                <a:ea typeface="+mn-ea"/>
                <a:cs typeface="+mn-cs"/>
              </a:rPr>
              <a:t>non-uniform points , 0,1,..., . </a:t>
            </a:r>
            <a:r>
              <a:rPr lang="it-IT" sz="1200" b="0" i="1" u="none" strike="noStrike" kern="1200" baseline="0" dirty="0" smtClean="0">
                <a:solidFill>
                  <a:schemeClr val="tx1"/>
                </a:solidFill>
                <a:latin typeface="Arial" charset="0"/>
                <a:ea typeface="+mn-ea"/>
                <a:cs typeface="+mn-cs"/>
              </a:rPr>
              <a:t>i x </a:t>
            </a:r>
            <a:r>
              <a:rPr lang="it-IT" sz="1200" b="0" i="0" u="none" strike="noStrike" kern="1200" baseline="0" dirty="0" smtClean="0">
                <a:solidFill>
                  <a:schemeClr val="tx1"/>
                </a:solidFill>
                <a:latin typeface="Arial" charset="0"/>
                <a:ea typeface="+mn-ea"/>
                <a:cs typeface="+mn-cs"/>
              </a:rPr>
              <a:t>= </a:t>
            </a:r>
            <a:r>
              <a:rPr lang="it-IT" sz="1200" b="0" i="1" u="none" strike="noStrike" kern="1200" baseline="0" dirty="0" smtClean="0">
                <a:solidFill>
                  <a:schemeClr val="tx1"/>
                </a:solidFill>
                <a:latin typeface="Arial" charset="0"/>
                <a:ea typeface="+mn-ea"/>
                <a:cs typeface="+mn-cs"/>
              </a:rPr>
              <a:t>x i </a:t>
            </a:r>
            <a:r>
              <a:rPr lang="it-IT" sz="1200" b="0" i="0" u="none" strike="noStrike" kern="1200" baseline="0" dirty="0" smtClean="0">
                <a:solidFill>
                  <a:schemeClr val="tx1"/>
                </a:solidFill>
                <a:latin typeface="Arial" charset="0"/>
                <a:ea typeface="+mn-ea"/>
                <a:cs typeface="+mn-cs"/>
              </a:rPr>
              <a:t>= </a:t>
            </a:r>
            <a:r>
              <a:rPr lang="it-IT" sz="1200" b="0" i="1" u="none" strike="noStrike" kern="1200" baseline="0" dirty="0" smtClean="0">
                <a:solidFill>
                  <a:schemeClr val="tx1"/>
                </a:solidFill>
                <a:latin typeface="Arial" charset="0"/>
                <a:ea typeface="+mn-ea"/>
                <a:cs typeface="+mn-cs"/>
              </a:rPr>
              <a:t>n </a:t>
            </a:r>
            <a:r>
              <a:rPr lang="it-IT" sz="1200" b="0" i="0" u="none" strike="noStrike" kern="1200" baseline="0" dirty="0" smtClean="0">
                <a:solidFill>
                  <a:schemeClr val="tx1"/>
                </a:solidFill>
                <a:latin typeface="Arial" charset="0"/>
                <a:ea typeface="+mn-ea"/>
                <a:cs typeface="+mn-cs"/>
              </a:rPr>
              <a:t>.</a:t>
            </a:r>
          </a:p>
          <a:p>
            <a:r>
              <a:rPr lang="en-US" sz="1200" b="0" i="0" u="none" strike="noStrike" kern="1200" baseline="0" dirty="0" smtClean="0">
                <a:solidFill>
                  <a:schemeClr val="tx1"/>
                </a:solidFill>
                <a:latin typeface="Arial" charset="0"/>
                <a:ea typeface="+mn-ea"/>
                <a:cs typeface="+mn-cs"/>
              </a:rPr>
              <a:t>This data may also be given at evenly spaced points.</a:t>
            </a:r>
          </a:p>
          <a:p>
            <a:r>
              <a:rPr lang="en-US" sz="1200" b="0" i="0" u="none" strike="noStrike" kern="1200" baseline="0" dirty="0" smtClean="0">
                <a:solidFill>
                  <a:schemeClr val="tx1"/>
                </a:solidFill>
                <a:latin typeface="Arial" charset="0"/>
                <a:ea typeface="+mn-ea"/>
                <a:cs typeface="+mn-cs"/>
              </a:rPr>
              <a:t>For this data, we can fit a unique polynomial of degree ≤ </a:t>
            </a:r>
            <a:r>
              <a:rPr lang="en-US" sz="1200" b="0" i="1" u="none" strike="noStrike" kern="1200" baseline="0" dirty="0" smtClean="0">
                <a:solidFill>
                  <a:schemeClr val="tx1"/>
                </a:solidFill>
                <a:latin typeface="Arial" charset="0"/>
                <a:ea typeface="+mn-ea"/>
                <a:cs typeface="+mn-cs"/>
              </a:rPr>
              <a:t>n</a:t>
            </a:r>
            <a:r>
              <a:rPr lang="en-US" sz="1200" b="0" i="0" u="none" strike="noStrike" kern="1200" baseline="0" dirty="0" smtClean="0">
                <a:solidFill>
                  <a:schemeClr val="tx1"/>
                </a:solidFill>
                <a:latin typeface="Arial" charset="0"/>
                <a:ea typeface="+mn-ea"/>
                <a:cs typeface="+mn-cs"/>
              </a:rPr>
              <a:t>.</a:t>
            </a:r>
          </a:p>
          <a:p>
            <a:endParaRPr lang="en-US" dirty="0" smtClean="0"/>
          </a:p>
          <a:p>
            <a:r>
              <a:rPr lang="en-US" sz="1200" b="1" i="0" u="none" strike="noStrike" kern="1200" baseline="0" dirty="0" smtClean="0">
                <a:solidFill>
                  <a:schemeClr val="tx1"/>
                </a:solidFill>
                <a:latin typeface="Arial" charset="0"/>
                <a:ea typeface="+mn-ea"/>
                <a:cs typeface="+mn-cs"/>
              </a:rPr>
              <a:t>Lagrange Interpolation</a:t>
            </a:r>
          </a:p>
          <a:p>
            <a:r>
              <a:rPr lang="en-US" sz="1200" b="0" i="0" u="none" strike="noStrike" kern="1200" baseline="0" dirty="0" smtClean="0">
                <a:solidFill>
                  <a:schemeClr val="tx1"/>
                </a:solidFill>
                <a:latin typeface="Arial" charset="0"/>
                <a:ea typeface="+mn-ea"/>
                <a:cs typeface="+mn-cs"/>
              </a:rPr>
              <a:t>Let y(x) be continuous and differentiable (n+1) times in its domain. We wish to</a:t>
            </a:r>
          </a:p>
          <a:p>
            <a:r>
              <a:rPr lang="en-US" sz="1200" b="0" i="0" u="none" strike="noStrike" kern="1200" baseline="0" dirty="0" smtClean="0">
                <a:solidFill>
                  <a:schemeClr val="tx1"/>
                </a:solidFill>
                <a:latin typeface="Arial" charset="0"/>
                <a:ea typeface="+mn-ea"/>
                <a:cs typeface="+mn-cs"/>
              </a:rPr>
              <a:t>find a polynomial of degree n, say ( ), </a:t>
            </a:r>
            <a:r>
              <a:rPr lang="en-US" sz="1200" b="0" i="1" u="none" strike="noStrike" kern="1200" baseline="0" dirty="0" smtClean="0">
                <a:solidFill>
                  <a:schemeClr val="tx1"/>
                </a:solidFill>
                <a:latin typeface="Arial" charset="0"/>
                <a:ea typeface="+mn-ea"/>
                <a:cs typeface="+mn-cs"/>
              </a:rPr>
              <a:t>n L x </a:t>
            </a:r>
            <a:r>
              <a:rPr lang="en-US" sz="1200" b="0" i="0" u="none" strike="noStrike" kern="1200" baseline="0" dirty="0" smtClean="0">
                <a:solidFill>
                  <a:schemeClr val="tx1"/>
                </a:solidFill>
                <a:latin typeface="Arial" charset="0"/>
                <a:ea typeface="+mn-ea"/>
                <a:cs typeface="+mn-cs"/>
              </a:rPr>
              <a:t>such that ( ) , 0,1,..., .</a:t>
            </a:r>
          </a:p>
          <a:p>
            <a:endParaRPr lang="en-US" sz="1200" b="0" i="0" u="none" strike="noStrike" kern="1200" baseline="0" dirty="0" smtClean="0">
              <a:solidFill>
                <a:schemeClr val="tx1"/>
              </a:solidFill>
              <a:latin typeface="Arial" charset="0"/>
              <a:ea typeface="+mn-ea"/>
              <a:cs typeface="+mn-cs"/>
            </a:endParaRPr>
          </a:p>
          <a:p>
            <a:r>
              <a:rPr lang="en-US" sz="1200" b="0" i="0" u="none" strike="noStrike" kern="1200" baseline="0" dirty="0" smtClean="0">
                <a:solidFill>
                  <a:schemeClr val="tx1"/>
                </a:solidFill>
                <a:latin typeface="Arial" charset="0"/>
                <a:ea typeface="+mn-ea"/>
                <a:cs typeface="+mn-cs"/>
              </a:rPr>
              <a:t>See the additional notes and program for further learning on this topic.</a:t>
            </a:r>
            <a:endParaRPr lang="en-US" dirty="0"/>
          </a:p>
        </p:txBody>
      </p:sp>
      <p:sp>
        <p:nvSpPr>
          <p:cNvPr id="4" name="Slide Number Placeholder 3"/>
          <p:cNvSpPr>
            <a:spLocks noGrp="1"/>
          </p:cNvSpPr>
          <p:nvPr>
            <p:ph type="sldNum" sz="quarter" idx="10"/>
          </p:nvPr>
        </p:nvSpPr>
        <p:spPr/>
        <p:txBody>
          <a:bodyPr/>
          <a:lstStyle/>
          <a:p>
            <a:pPr>
              <a:defRPr/>
            </a:pPr>
            <a:fld id="{03F9A40A-9D42-4658-A40C-F304AD497684}" type="slidenum">
              <a:rPr lang="en-US" smtClean="0"/>
              <a:pPr>
                <a:defRPr/>
              </a:pPr>
              <a:t>21</a:t>
            </a:fld>
            <a:endParaRPr lang="en-US"/>
          </a:p>
        </p:txBody>
      </p:sp>
    </p:spTree>
    <p:extLst>
      <p:ext uri="{BB962C8B-B14F-4D97-AF65-F5344CB8AC3E}">
        <p14:creationId xmlns:p14="http://schemas.microsoft.com/office/powerpoint/2010/main" val="2517091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455FDF99-ECF0-45AE-866E-5D73A1CDFDFE}" type="slidenum">
              <a:rPr lang="en-US" sz="1200" smtClean="0"/>
              <a:pPr eaLnBrk="1" hangingPunct="1"/>
              <a:t>2</a:t>
            </a:fld>
            <a:endParaRPr lang="en-US" sz="120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6421367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3F9A40A-9D42-4658-A40C-F304AD497684}" type="slidenum">
              <a:rPr lang="en-US" smtClean="0"/>
              <a:pPr>
                <a:defRPr/>
              </a:pPr>
              <a:t>22</a:t>
            </a:fld>
            <a:endParaRPr lang="en-US"/>
          </a:p>
        </p:txBody>
      </p:sp>
    </p:spTree>
    <p:extLst>
      <p:ext uri="{BB962C8B-B14F-4D97-AF65-F5344CB8AC3E}">
        <p14:creationId xmlns:p14="http://schemas.microsoft.com/office/powerpoint/2010/main" val="39200037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3F9A40A-9D42-4658-A40C-F304AD497684}" type="slidenum">
              <a:rPr lang="en-US" smtClean="0"/>
              <a:pPr>
                <a:defRPr/>
              </a:pPr>
              <a:t>24</a:t>
            </a:fld>
            <a:endParaRPr lang="en-US"/>
          </a:p>
        </p:txBody>
      </p:sp>
    </p:spTree>
    <p:extLst>
      <p:ext uri="{BB962C8B-B14F-4D97-AF65-F5344CB8AC3E}">
        <p14:creationId xmlns:p14="http://schemas.microsoft.com/office/powerpoint/2010/main" val="29418205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3F9A40A-9D42-4658-A40C-F304AD497684}" type="slidenum">
              <a:rPr lang="en-US" smtClean="0"/>
              <a:pPr>
                <a:defRPr/>
              </a:pPr>
              <a:t>27</a:t>
            </a:fld>
            <a:endParaRPr lang="en-US"/>
          </a:p>
        </p:txBody>
      </p:sp>
    </p:spTree>
    <p:extLst>
      <p:ext uri="{BB962C8B-B14F-4D97-AF65-F5344CB8AC3E}">
        <p14:creationId xmlns:p14="http://schemas.microsoft.com/office/powerpoint/2010/main" val="357717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455FDF99-ECF0-45AE-866E-5D73A1CDFDFE}" type="slidenum">
              <a:rPr lang="en-US" sz="1200" smtClean="0"/>
              <a:pPr eaLnBrk="1" hangingPunct="1"/>
              <a:t>4</a:t>
            </a:fld>
            <a:endParaRPr lang="en-US" sz="120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3200" b="1" dirty="0" smtClean="0">
                <a:solidFill>
                  <a:srgbClr val="002060"/>
                </a:solidFill>
                <a:sym typeface="Wingdings" pitchFamily="2" charset="2"/>
              </a:rPr>
              <a:t>Array</a:t>
            </a:r>
            <a:r>
              <a:rPr lang="en-US" sz="3200" dirty="0" smtClean="0">
                <a:solidFill>
                  <a:srgbClr val="002060"/>
                </a:solidFill>
                <a:sym typeface="Wingdings" pitchFamily="2" charset="2"/>
              </a:rPr>
              <a:t>: </a:t>
            </a:r>
            <a:r>
              <a:rPr lang="en-IN" dirty="0" smtClean="0"/>
              <a:t>C++ provides a data structure, </a:t>
            </a:r>
            <a:r>
              <a:rPr lang="en-IN" b="1" dirty="0" smtClean="0"/>
              <a:t>the array</a:t>
            </a:r>
            <a:r>
              <a:rPr lang="en-IN" dirty="0" smtClean="0"/>
              <a:t>, which stores a fixed-size sequential collection of elements of the same type. An array is used to store a collection of data, but it is often more useful to think of an array as a collection of variables of the same type. Instead of declaring individual variables, such as number0, number1, ..., and number99, you declare one array variable such as numbers and use numbers[0], numbers[1], and ..., numbers[99] to represent individual variables. A specific element in an array is accessed by an index. All arrays consist of contiguous memory locations. The lowest address corresponds to the first element and the highest address to the last element.</a:t>
            </a:r>
            <a:endParaRPr lang="en-IN" dirty="0"/>
          </a:p>
        </p:txBody>
      </p:sp>
    </p:spTree>
    <p:extLst>
      <p:ext uri="{BB962C8B-B14F-4D97-AF65-F5344CB8AC3E}">
        <p14:creationId xmlns:p14="http://schemas.microsoft.com/office/powerpoint/2010/main" val="2605039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28435AFC-05E2-49A6-9367-027F77BF19F4}" type="slidenum">
              <a:rPr lang="en-US" sz="1200" smtClean="0"/>
              <a:pPr eaLnBrk="1" hangingPunct="1"/>
              <a:t>5</a:t>
            </a:fld>
            <a:endParaRPr lang="en-US" sz="120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150000"/>
              </a:lnSpc>
              <a:buFontTx/>
              <a:buNone/>
            </a:pPr>
            <a:r>
              <a:rPr lang="en-US" sz="1200" kern="1200" dirty="0" smtClean="0">
                <a:solidFill>
                  <a:srgbClr val="002060"/>
                </a:solidFill>
                <a:latin typeface="Arial" charset="0"/>
                <a:ea typeface="+mn-ea"/>
                <a:cs typeface="+mn-cs"/>
              </a:rPr>
              <a:t>For example</a:t>
            </a:r>
          </a:p>
          <a:p>
            <a:pPr algn="just" eaLnBrk="1" hangingPunct="1">
              <a:lnSpc>
                <a:spcPct val="150000"/>
              </a:lnSpc>
              <a:buFont typeface="Wingdings" pitchFamily="2" charset="2"/>
              <a:buChar char="§"/>
            </a:pPr>
            <a:r>
              <a:rPr lang="en-US" sz="1200" kern="1200" dirty="0" smtClean="0">
                <a:solidFill>
                  <a:srgbClr val="002060"/>
                </a:solidFill>
                <a:latin typeface="Arial" charset="0"/>
                <a:ea typeface="+mn-ea"/>
                <a:cs typeface="+mn-cs"/>
              </a:rPr>
              <a:t>We define an  array named </a:t>
            </a:r>
            <a:r>
              <a:rPr lang="en-US" sz="1200" b="1" kern="1200" dirty="0" smtClean="0">
                <a:solidFill>
                  <a:srgbClr val="002060"/>
                </a:solidFill>
                <a:latin typeface="Arial" charset="0"/>
                <a:ea typeface="+mn-ea"/>
                <a:cs typeface="+mn-cs"/>
              </a:rPr>
              <a:t>salary</a:t>
            </a:r>
            <a:r>
              <a:rPr lang="en-US" sz="1200" kern="1200" dirty="0" smtClean="0">
                <a:solidFill>
                  <a:srgbClr val="002060"/>
                </a:solidFill>
                <a:latin typeface="Arial" charset="0"/>
                <a:ea typeface="+mn-ea"/>
                <a:cs typeface="+mn-cs"/>
              </a:rPr>
              <a:t> to represent a set of salaries of a group of employees.</a:t>
            </a:r>
          </a:p>
          <a:p>
            <a:pPr algn="just" eaLnBrk="1" hangingPunct="1">
              <a:lnSpc>
                <a:spcPct val="150000"/>
              </a:lnSpc>
              <a:buFontTx/>
              <a:buNone/>
            </a:pPr>
            <a:r>
              <a:rPr lang="en-US" sz="1200" kern="1200" dirty="0" smtClean="0">
                <a:solidFill>
                  <a:srgbClr val="002060"/>
                </a:solidFill>
                <a:latin typeface="Arial" charset="0"/>
                <a:ea typeface="+mn-ea"/>
                <a:cs typeface="+mn-cs"/>
              </a:rPr>
              <a:t>	Now the values or the salaries of employees </a:t>
            </a:r>
          </a:p>
          <a:p>
            <a:pPr algn="just" eaLnBrk="1" hangingPunct="1">
              <a:lnSpc>
                <a:spcPct val="150000"/>
              </a:lnSpc>
              <a:buFontTx/>
              <a:buNone/>
            </a:pPr>
            <a:r>
              <a:rPr lang="en-US" sz="1200" kern="1200" dirty="0" smtClean="0">
                <a:solidFill>
                  <a:srgbClr val="002060"/>
                </a:solidFill>
                <a:latin typeface="Arial" charset="0"/>
                <a:ea typeface="+mn-ea"/>
                <a:cs typeface="+mn-cs"/>
              </a:rPr>
              <a:t>	can be stored as  follows. </a:t>
            </a:r>
          </a:p>
          <a:p>
            <a:pPr algn="just" eaLnBrk="1" hangingPunct="1">
              <a:lnSpc>
                <a:spcPct val="150000"/>
              </a:lnSpc>
              <a:buFontTx/>
              <a:buNone/>
            </a:pPr>
            <a:r>
              <a:rPr lang="en-US" sz="1200" kern="1200" dirty="0" smtClean="0">
                <a:solidFill>
                  <a:srgbClr val="002060"/>
                </a:solidFill>
                <a:latin typeface="Arial" charset="0"/>
                <a:ea typeface="+mn-ea"/>
                <a:cs typeface="+mn-cs"/>
              </a:rPr>
              <a:t>	</a:t>
            </a:r>
            <a:r>
              <a:rPr lang="en-US" sz="1200" b="1" kern="1200" dirty="0" smtClean="0">
                <a:solidFill>
                  <a:srgbClr val="002060"/>
                </a:solidFill>
                <a:latin typeface="Arial" charset="0"/>
                <a:ea typeface="+mn-ea"/>
                <a:cs typeface="+mn-cs"/>
              </a:rPr>
              <a:t>salary[0]=10000, salary[1]=15000,</a:t>
            </a:r>
          </a:p>
          <a:p>
            <a:pPr algn="just" eaLnBrk="1" hangingPunct="1">
              <a:lnSpc>
                <a:spcPct val="150000"/>
              </a:lnSpc>
              <a:buFontTx/>
              <a:buNone/>
            </a:pPr>
            <a:r>
              <a:rPr lang="en-US" sz="1200" b="1" kern="1200" dirty="0" smtClean="0">
                <a:solidFill>
                  <a:srgbClr val="002060"/>
                </a:solidFill>
                <a:latin typeface="Arial" charset="0"/>
                <a:ea typeface="+mn-ea"/>
                <a:cs typeface="+mn-cs"/>
              </a:rPr>
              <a:t> 	salary[2]=20000, salary[4]=10000</a:t>
            </a:r>
            <a:r>
              <a:rPr lang="en-US" sz="1200" kern="1200" dirty="0" smtClean="0">
                <a:solidFill>
                  <a:srgbClr val="002060"/>
                </a:solidFill>
                <a:latin typeface="Arial" charset="0"/>
                <a:ea typeface="+mn-ea"/>
                <a:cs typeface="+mn-cs"/>
              </a:rPr>
              <a:t>,…..etc.</a:t>
            </a:r>
          </a:p>
          <a:p>
            <a:pPr algn="just" eaLnBrk="1" hangingPunct="1">
              <a:lnSpc>
                <a:spcPct val="150000"/>
              </a:lnSpc>
              <a:buFontTx/>
              <a:buNone/>
            </a:pPr>
            <a:r>
              <a:rPr lang="en-US" sz="1200" kern="1200" dirty="0" smtClean="0">
                <a:solidFill>
                  <a:srgbClr val="002060"/>
                </a:solidFill>
                <a:latin typeface="Arial" charset="0"/>
                <a:ea typeface="+mn-ea"/>
                <a:cs typeface="+mn-cs"/>
              </a:rPr>
              <a:t>	where </a:t>
            </a:r>
            <a:r>
              <a:rPr lang="en-US" sz="1200" b="1" kern="1200" dirty="0" smtClean="0">
                <a:solidFill>
                  <a:srgbClr val="002060"/>
                </a:solidFill>
                <a:latin typeface="Arial" charset="0"/>
                <a:ea typeface="+mn-ea"/>
                <a:cs typeface="+mn-cs"/>
              </a:rPr>
              <a:t>salary[0], salary[1], salary[2]</a:t>
            </a:r>
            <a:r>
              <a:rPr lang="en-US" sz="1200" kern="1200" dirty="0" smtClean="0">
                <a:solidFill>
                  <a:srgbClr val="002060"/>
                </a:solidFill>
                <a:latin typeface="Arial" charset="0"/>
                <a:ea typeface="+mn-ea"/>
                <a:cs typeface="+mn-cs"/>
              </a:rPr>
              <a:t>… etc. respectively represent the  salaries of first, second, third employee</a:t>
            </a:r>
            <a:r>
              <a:rPr lang="en-US" sz="1200" dirty="0" smtClean="0">
                <a:solidFill>
                  <a:srgbClr val="002060"/>
                </a:solidFill>
              </a:rPr>
              <a:t>.</a:t>
            </a:r>
          </a:p>
          <a:p>
            <a:pPr marL="0" marR="0" indent="0" algn="just" defTabSz="914400" rtl="0" eaLnBrk="1" fontAlgn="base" latinLnBrk="0" hangingPunct="1">
              <a:lnSpc>
                <a:spcPct val="150000"/>
              </a:lnSpc>
              <a:spcBef>
                <a:spcPct val="30000"/>
              </a:spcBef>
              <a:spcAft>
                <a:spcPct val="0"/>
              </a:spcAft>
              <a:buClrTx/>
              <a:buSzTx/>
              <a:buFontTx/>
              <a:buNone/>
              <a:tabLst/>
              <a:defRPr/>
            </a:pPr>
            <a:r>
              <a:rPr lang="en-IN" sz="1400" dirty="0" smtClean="0"/>
              <a:t>After initializing an array, its elements are counted from left to right. Each element of the array, also called a member of the array, has a specific and constant position. The position of an item is also called its index. The first member of the array, the most left, has an index of 0. The second member of the array has an index of 1. Since each array has a number of items which can be specified as n, the last member of the array has an index of n-1</a:t>
            </a:r>
            <a:endParaRPr lang="en-US" sz="1400" dirty="0" smtClean="0"/>
          </a:p>
          <a:p>
            <a:pPr algn="just" eaLnBrk="1" hangingPunct="1">
              <a:lnSpc>
                <a:spcPct val="150000"/>
              </a:lnSpc>
              <a:buFontTx/>
              <a:buNone/>
            </a:pPr>
            <a:endParaRPr lang="en-US" sz="1400" dirty="0" smtClean="0">
              <a:solidFill>
                <a:srgbClr val="00206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I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IN" dirty="0" smtClean="0"/>
              <a:t>This is a single-dimension array </a:t>
            </a:r>
            <a:r>
              <a:rPr lang="en-IN" dirty="0" err="1" smtClean="0"/>
              <a:t>ie</a:t>
            </a:r>
            <a:r>
              <a:rPr lang="en-IN" dirty="0" smtClean="0"/>
              <a:t>. with one subscript. </a:t>
            </a:r>
            <a:r>
              <a:rPr lang="en-IN" dirty="0" err="1" smtClean="0"/>
              <a:t>Eg</a:t>
            </a:r>
            <a:r>
              <a:rPr lang="en-IN" dirty="0" smtClean="0"/>
              <a:t>. </a:t>
            </a:r>
            <a:r>
              <a:rPr lang="en-US" sz="1200" b="1" dirty="0" smtClean="0">
                <a:solidFill>
                  <a:srgbClr val="002060"/>
                </a:solidFill>
                <a:latin typeface="Tempus Sans ITC" pitchFamily="82" charset="0"/>
              </a:rPr>
              <a:t>data-type </a:t>
            </a:r>
            <a:r>
              <a:rPr lang="en-US" sz="1200" b="1" dirty="0" smtClean="0">
                <a:solidFill>
                  <a:srgbClr val="FF0000"/>
                </a:solidFill>
                <a:latin typeface="Tempus Sans ITC" pitchFamily="82" charset="0"/>
              </a:rPr>
              <a:t>name</a:t>
            </a:r>
            <a:r>
              <a:rPr lang="en-US" sz="1200" b="1" dirty="0" smtClean="0">
                <a:solidFill>
                  <a:srgbClr val="002060"/>
                </a:solidFill>
                <a:latin typeface="Tempus Sans ITC" pitchFamily="82" charset="0"/>
              </a:rPr>
              <a:t> [size].</a:t>
            </a:r>
            <a:r>
              <a:rPr lang="en-US" sz="1200" b="1" baseline="0" dirty="0" smtClean="0">
                <a:solidFill>
                  <a:srgbClr val="002060"/>
                </a:solidFill>
                <a:latin typeface="Tempus Sans ITC" pitchFamily="82" charset="0"/>
              </a:rPr>
              <a:t> </a:t>
            </a:r>
            <a:r>
              <a:rPr lang="en-IN" dirty="0" smtClean="0"/>
              <a:t>. The </a:t>
            </a:r>
            <a:r>
              <a:rPr lang="en-IN" b="1" dirty="0" err="1" smtClean="0"/>
              <a:t>arraySize</a:t>
            </a:r>
            <a:r>
              <a:rPr lang="en-IN" dirty="0" smtClean="0"/>
              <a:t> must be an integer constant greater than zero and </a:t>
            </a:r>
            <a:r>
              <a:rPr lang="en-IN" b="1" dirty="0" smtClean="0"/>
              <a:t>type</a:t>
            </a:r>
            <a:r>
              <a:rPr lang="en-IN" dirty="0" smtClean="0"/>
              <a:t> can be any valid C++ data type. For example, to declare a 10-element array called balance of type </a:t>
            </a:r>
            <a:r>
              <a:rPr lang="en-IN" b="1" dirty="0" smtClean="0"/>
              <a:t>integer</a:t>
            </a:r>
            <a:r>
              <a:rPr lang="en-IN" dirty="0" smtClean="0"/>
              <a:t>, use this statement: </a:t>
            </a:r>
            <a:r>
              <a:rPr lang="en-IN" b="1" dirty="0" err="1" smtClean="0"/>
              <a:t>int</a:t>
            </a:r>
            <a:r>
              <a:rPr lang="en-IN" b="1" dirty="0" smtClean="0"/>
              <a:t> </a:t>
            </a:r>
            <a:r>
              <a:rPr lang="en-IN" dirty="0" smtClean="0"/>
              <a:t> balance[10];</a:t>
            </a:r>
            <a:endParaRPr lang="en-US" dirty="0" smtClean="0"/>
          </a:p>
        </p:txBody>
      </p:sp>
    </p:spTree>
    <p:extLst>
      <p:ext uri="{BB962C8B-B14F-4D97-AF65-F5344CB8AC3E}">
        <p14:creationId xmlns:p14="http://schemas.microsoft.com/office/powerpoint/2010/main" val="1142663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0996EC72-5AD4-4868-84CF-122FF8C6D4D6}" type="slidenum">
              <a:rPr lang="en-US" sz="1200" smtClean="0"/>
              <a:pPr eaLnBrk="1" hangingPunct="1"/>
              <a:t>6</a:t>
            </a:fld>
            <a:endParaRPr lang="en-US" sz="1200"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defRPr/>
            </a:pPr>
            <a:r>
              <a:rPr lang="en-US" sz="1200" dirty="0" smtClean="0">
                <a:solidFill>
                  <a:srgbClr val="002060"/>
                </a:solidFill>
              </a:rPr>
              <a:t>A subscript can be integer constants, Integer variables like </a:t>
            </a:r>
            <a:r>
              <a:rPr lang="en-US" sz="1200" dirty="0" err="1" smtClean="0">
                <a:solidFill>
                  <a:srgbClr val="002060"/>
                </a:solidFill>
                <a:latin typeface="Arial Rounded MT Bold" pitchFamily="34" charset="0"/>
                <a:cs typeface="Times New Roman" pitchFamily="18" charset="0"/>
              </a:rPr>
              <a:t>i</a:t>
            </a:r>
            <a:r>
              <a:rPr lang="en-US" sz="1200" dirty="0" smtClean="0">
                <a:solidFill>
                  <a:srgbClr val="002060"/>
                </a:solidFill>
              </a:rPr>
              <a:t>, or expressions that yield integers.</a:t>
            </a:r>
          </a:p>
          <a:p>
            <a:pPr algn="just" eaLnBrk="1" hangingPunct="1">
              <a:buFontTx/>
              <a:buNone/>
              <a:defRPr/>
            </a:pPr>
            <a:endParaRPr lang="en-US" sz="1200" dirty="0" smtClean="0">
              <a:solidFill>
                <a:srgbClr val="002060"/>
              </a:solidFill>
            </a:endParaRPr>
          </a:p>
          <a:p>
            <a:pPr algn="just" eaLnBrk="1" hangingPunct="1">
              <a:defRPr/>
            </a:pPr>
            <a:r>
              <a:rPr lang="en-US" sz="1200" dirty="0" smtClean="0">
                <a:solidFill>
                  <a:srgbClr val="002060"/>
                </a:solidFill>
              </a:rPr>
              <a:t> Subscript of subscript is not allowed.</a:t>
            </a:r>
          </a:p>
          <a:p>
            <a:pPr algn="just" eaLnBrk="1" hangingPunct="1">
              <a:buFontTx/>
              <a:buNone/>
              <a:defRPr/>
            </a:pPr>
            <a:endParaRPr lang="en-US" sz="1200" dirty="0" smtClean="0">
              <a:solidFill>
                <a:srgbClr val="002060"/>
              </a:solidFill>
            </a:endParaRPr>
          </a:p>
          <a:p>
            <a:pPr algn="just" eaLnBrk="1" hangingPunct="1">
              <a:defRPr/>
            </a:pPr>
            <a:r>
              <a:rPr lang="en-US" sz="1200" dirty="0" smtClean="0">
                <a:solidFill>
                  <a:srgbClr val="002060"/>
                </a:solidFill>
              </a:rPr>
              <a:t>The </a:t>
            </a:r>
            <a:r>
              <a:rPr lang="en-US" sz="1200" dirty="0" smtClean="0">
                <a:solidFill>
                  <a:srgbClr val="002060"/>
                </a:solidFill>
                <a:latin typeface="Arial Rounded MT Bold" pitchFamily="34" charset="0"/>
              </a:rPr>
              <a:t>Maximum subscript value</a:t>
            </a:r>
            <a:r>
              <a:rPr lang="en-US" sz="1200" dirty="0" smtClean="0">
                <a:solidFill>
                  <a:srgbClr val="002060"/>
                </a:solidFill>
              </a:rPr>
              <a:t> appearing in a program for a subscripted variable should </a:t>
            </a:r>
            <a:r>
              <a:rPr lang="en-US" sz="1200" dirty="0" smtClean="0">
                <a:solidFill>
                  <a:srgbClr val="002060"/>
                </a:solidFill>
                <a:latin typeface="Arial Rounded MT Bold" pitchFamily="34" charset="0"/>
              </a:rPr>
              <a:t>not exceed</a:t>
            </a:r>
            <a:r>
              <a:rPr lang="en-US" sz="1200" dirty="0" smtClean="0">
                <a:solidFill>
                  <a:srgbClr val="002060"/>
                </a:solidFill>
              </a:rPr>
              <a:t> the declared one.</a:t>
            </a:r>
          </a:p>
          <a:p>
            <a:pPr algn="just" eaLnBrk="1" hangingPunct="1">
              <a:buFontTx/>
              <a:buNone/>
              <a:defRPr/>
            </a:pPr>
            <a:endParaRPr lang="en-US" sz="1200" dirty="0" smtClean="0">
              <a:solidFill>
                <a:srgbClr val="002060"/>
              </a:solidFill>
            </a:endParaRPr>
          </a:p>
          <a:p>
            <a:pPr algn="just" eaLnBrk="1" hangingPunct="1">
              <a:defRPr/>
            </a:pPr>
            <a:r>
              <a:rPr lang="en-US" sz="1200" dirty="0" smtClean="0">
                <a:solidFill>
                  <a:srgbClr val="002060"/>
                </a:solidFill>
              </a:rPr>
              <a:t>The subscript value ranges from 0 to one less than the maximum size. For example, If the array size is 5 , then  the first subscript is 0, the second is 1 and so on the last subscript is 4. In general  </a:t>
            </a:r>
            <a:r>
              <a:rPr lang="en-US" sz="1200" dirty="0" err="1" smtClean="0">
                <a:solidFill>
                  <a:srgbClr val="002060"/>
                </a:solidFill>
                <a:latin typeface="Arial Rounded MT Bold" pitchFamily="34" charset="0"/>
              </a:rPr>
              <a:t>i</a:t>
            </a:r>
            <a:r>
              <a:rPr lang="en-US" sz="1200" baseline="30000" dirty="0" err="1" smtClean="0">
                <a:solidFill>
                  <a:srgbClr val="002060"/>
                </a:solidFill>
                <a:latin typeface="Arial Rounded MT Bold" pitchFamily="34" charset="0"/>
              </a:rPr>
              <a:t>th</a:t>
            </a:r>
            <a:r>
              <a:rPr lang="en-US" sz="1200" dirty="0" smtClean="0">
                <a:solidFill>
                  <a:srgbClr val="002060"/>
                </a:solidFill>
                <a:latin typeface="Arial Rounded MT Bold" pitchFamily="34" charset="0"/>
              </a:rPr>
              <a:t> </a:t>
            </a:r>
            <a:r>
              <a:rPr lang="en-US" sz="1200" dirty="0" smtClean="0">
                <a:solidFill>
                  <a:srgbClr val="002060"/>
                </a:solidFill>
              </a:rPr>
              <a:t>element has subscript </a:t>
            </a:r>
            <a:r>
              <a:rPr lang="en-US" sz="1200" dirty="0" smtClean="0">
                <a:solidFill>
                  <a:srgbClr val="002060"/>
                </a:solidFill>
                <a:latin typeface="Arial Rounded MT Bold" pitchFamily="34" charset="0"/>
              </a:rPr>
              <a:t>(i-1)</a:t>
            </a:r>
            <a:r>
              <a:rPr lang="en-US" sz="1200" dirty="0" smtClean="0">
                <a:solidFill>
                  <a:srgbClr val="002060"/>
                </a:solidFill>
              </a:rPr>
              <a:t>.</a:t>
            </a:r>
          </a:p>
          <a:p>
            <a:pPr eaLnBrk="1" hangingPunct="1"/>
            <a:endParaRPr lang="en-US" dirty="0" smtClean="0"/>
          </a:p>
        </p:txBody>
      </p:sp>
    </p:spTree>
    <p:extLst>
      <p:ext uri="{BB962C8B-B14F-4D97-AF65-F5344CB8AC3E}">
        <p14:creationId xmlns:p14="http://schemas.microsoft.com/office/powerpoint/2010/main" val="899311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DED63EF5-CB41-481F-9DA0-CD31996C4254}" type="slidenum">
              <a:rPr lang="en-US" sz="1200" smtClean="0"/>
              <a:pPr eaLnBrk="1" hangingPunct="1"/>
              <a:t>7</a:t>
            </a:fld>
            <a:endParaRPr lang="en-US" sz="1200"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N" dirty="0" smtClean="0">
                <a:effectLst/>
              </a:rPr>
              <a:t>The </a:t>
            </a:r>
            <a:r>
              <a:rPr lang="en-IN" b="1" dirty="0" err="1" smtClean="0">
                <a:effectLst/>
              </a:rPr>
              <a:t>sizeof</a:t>
            </a:r>
            <a:r>
              <a:rPr lang="en-IN" dirty="0" smtClean="0">
                <a:effectLst/>
              </a:rPr>
              <a:t> operator yields the size of its operand with respect to the size of type . When the </a:t>
            </a:r>
            <a:r>
              <a:rPr lang="en-IN" b="1" dirty="0" err="1" smtClean="0">
                <a:effectLst/>
              </a:rPr>
              <a:t>sizeof</a:t>
            </a:r>
            <a:r>
              <a:rPr lang="en-IN" dirty="0" smtClean="0">
                <a:effectLst/>
              </a:rPr>
              <a:t> operator is applied to an object of type </a:t>
            </a:r>
            <a:r>
              <a:rPr lang="en-IN" b="1" dirty="0" smtClean="0">
                <a:effectLst/>
              </a:rPr>
              <a:t>char</a:t>
            </a:r>
            <a:r>
              <a:rPr lang="en-IN" dirty="0" smtClean="0">
                <a:effectLst/>
              </a:rPr>
              <a:t>, it yields 1. When the </a:t>
            </a:r>
            <a:r>
              <a:rPr lang="en-IN" b="1" dirty="0" err="1" smtClean="0">
                <a:effectLst/>
              </a:rPr>
              <a:t>sizeof</a:t>
            </a:r>
            <a:r>
              <a:rPr lang="en-IN" dirty="0" smtClean="0">
                <a:effectLst/>
              </a:rPr>
              <a:t> operator is applied to an array, it yields the total number of bytes in that array. </a:t>
            </a:r>
            <a:r>
              <a:rPr lang="en-IN" dirty="0" smtClean="0"/>
              <a:t>One of the advantages of the </a:t>
            </a:r>
            <a:r>
              <a:rPr lang="en-IN" b="1" dirty="0" err="1" smtClean="0"/>
              <a:t>sizeof</a:t>
            </a:r>
            <a:r>
              <a:rPr lang="en-IN" dirty="0" smtClean="0"/>
              <a:t> operator used to get the number of members of the array and it can be used on a for loop to scan an array, either to locate the members or to look for a value in the array.</a:t>
            </a:r>
            <a:endParaRPr lang="en-US" dirty="0" smtClean="0"/>
          </a:p>
        </p:txBody>
      </p:sp>
    </p:spTree>
    <p:extLst>
      <p:ext uri="{BB962C8B-B14F-4D97-AF65-F5344CB8AC3E}">
        <p14:creationId xmlns:p14="http://schemas.microsoft.com/office/powerpoint/2010/main" val="1056504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F5149BC1-30C0-4AAF-B230-EB5EAD033C8D}" type="slidenum">
              <a:rPr lang="en-US" sz="1200" smtClean="0"/>
              <a:pPr eaLnBrk="1" hangingPunct="1"/>
              <a:t>8</a:t>
            </a:fld>
            <a:endParaRPr lang="en-US" sz="1200"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996736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BABBDB0E-E2B7-4038-85B2-D9E94AEDAAB1}" type="slidenum">
              <a:rPr lang="en-US" sz="1200" smtClean="0"/>
              <a:pPr eaLnBrk="1" hangingPunct="1"/>
              <a:t>9</a:t>
            </a:fld>
            <a:endParaRPr lang="en-US" sz="1200"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438346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A4905295-B723-4476-90FA-B2151C27E5E0}" type="slidenum">
              <a:rPr lang="en-US" sz="1200" smtClean="0"/>
              <a:pPr eaLnBrk="1" hangingPunct="1"/>
              <a:t>10</a:t>
            </a:fld>
            <a:endParaRPr lang="en-US" sz="120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9203811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94526" y="91297"/>
            <a:ext cx="676191" cy="733333"/>
          </a:xfrm>
          <a:prstGeom prst="rect">
            <a:avLst/>
          </a:prstGeom>
        </p:spPr>
      </p:pic>
    </p:spTree>
    <p:extLst>
      <p:ext uri="{BB962C8B-B14F-4D97-AF65-F5344CB8AC3E}">
        <p14:creationId xmlns:p14="http://schemas.microsoft.com/office/powerpoint/2010/main" val="1648738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45007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72956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94526" y="91297"/>
            <a:ext cx="676191" cy="733333"/>
          </a:xfrm>
          <a:prstGeom prst="rect">
            <a:avLst/>
          </a:prstGeom>
        </p:spPr>
      </p:pic>
    </p:spTree>
    <p:extLst>
      <p:ext uri="{BB962C8B-B14F-4D97-AF65-F5344CB8AC3E}">
        <p14:creationId xmlns:p14="http://schemas.microsoft.com/office/powerpoint/2010/main" val="2225021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43400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41331581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1178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7915406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001794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41738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9690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4073480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92431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83686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2948982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4" name="Date Placeholder 13"/>
          <p:cNvSpPr>
            <a:spLocks noGrp="1"/>
          </p:cNvSpPr>
          <p:nvPr>
            <p:ph type="dt" sz="half" idx="10"/>
          </p:nvPr>
        </p:nvSpPr>
        <p:spPr>
          <a:xfrm>
            <a:off x="6629400" y="6363222"/>
            <a:ext cx="1371600" cy="365125"/>
          </a:xfrm>
        </p:spPr>
        <p:txBody>
          <a:bodyPr/>
          <a:lstStyle/>
          <a:p>
            <a:fld id="{042CF27E-D6C8-45B9-8D81-B4344AAED3E5}" type="datetime1">
              <a:rPr lang="en-US" smtClean="0"/>
              <a:t>3/15/2015</a:t>
            </a:fld>
            <a:endParaRPr lang="en-US"/>
          </a:p>
        </p:txBody>
      </p:sp>
      <p:sp>
        <p:nvSpPr>
          <p:cNvPr id="15" name="Footer Placeholder 14"/>
          <p:cNvSpPr>
            <a:spLocks noGrp="1"/>
          </p:cNvSpPr>
          <p:nvPr>
            <p:ph type="ftr" sz="quarter" idx="11"/>
          </p:nvPr>
        </p:nvSpPr>
        <p:spPr>
          <a:xfrm>
            <a:off x="1295400" y="6356350"/>
            <a:ext cx="4419600" cy="365125"/>
          </a:xfrm>
        </p:spPr>
        <p:txBody>
          <a:bodyPr/>
          <a:lstStyle/>
          <a:p>
            <a:r>
              <a:rPr lang="en-US" smtClean="0"/>
              <a:t>CSE 1002             Department of CSE</a:t>
            </a:r>
            <a:endParaRPr lang="en-US" dirty="0"/>
          </a:p>
        </p:txBody>
      </p:sp>
      <p:sp>
        <p:nvSpPr>
          <p:cNvPr id="16" name="Slide Number Placeholder 15"/>
          <p:cNvSpPr>
            <a:spLocks noGrp="1"/>
          </p:cNvSpPr>
          <p:nvPr>
            <p:ph type="sldNum" sz="quarter" idx="12"/>
          </p:nvPr>
        </p:nvSpPr>
        <p:spPr/>
        <p:txBody>
          <a:bodyPr/>
          <a:lstStyle/>
          <a:p>
            <a:fld id="{EB572375-96E0-4DBB-B3D7-B1489209CDB4}" type="slidenum">
              <a:rPr lang="en-US" smtClean="0"/>
              <a:pPr/>
              <a:t>‹#›</a:t>
            </a:fld>
            <a:endParaRPr lang="en-US" dirty="0"/>
          </a:p>
        </p:txBody>
      </p:sp>
      <p:sp>
        <p:nvSpPr>
          <p:cNvPr id="18" name="Title 17"/>
          <p:cNvSpPr>
            <a:spLocks noGrp="1"/>
          </p:cNvSpPr>
          <p:nvPr>
            <p:ph type="title"/>
          </p:nvPr>
        </p:nvSpPr>
        <p:spPr/>
        <p:txBody>
          <a:bodyPr/>
          <a:lstStyle/>
          <a:p>
            <a:r>
              <a:rPr lang="en-US" smtClean="0"/>
              <a:t>Click to edit Master title style</a:t>
            </a:r>
            <a:endParaRPr lang="en-US" dirty="0"/>
          </a:p>
        </p:txBody>
      </p:sp>
      <p:sp>
        <p:nvSpPr>
          <p:cNvPr id="20" name="Text Placeholder 19"/>
          <p:cNvSpPr>
            <a:spLocks noGrp="1"/>
          </p:cNvSpPr>
          <p:nvPr>
            <p:ph type="body" sz="quarter" idx="13"/>
          </p:nvPr>
        </p:nvSpPr>
        <p:spPr>
          <a:xfrm>
            <a:off x="2971800" y="1981200"/>
            <a:ext cx="4191000" cy="609600"/>
          </a:xfrm>
          <a:prstGeom prst="rect">
            <a:avLst/>
          </a:prstGeom>
        </p:spPr>
        <p:txBody>
          <a:body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94526" y="91297"/>
            <a:ext cx="676191" cy="733333"/>
          </a:xfrm>
          <a:prstGeom prst="rect">
            <a:avLst/>
          </a:prstGeom>
        </p:spPr>
      </p:pic>
    </p:spTree>
    <p:extLst>
      <p:ext uri="{BB962C8B-B14F-4D97-AF65-F5344CB8AC3E}">
        <p14:creationId xmlns:p14="http://schemas.microsoft.com/office/powerpoint/2010/main" val="164873842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400800" y="6363222"/>
            <a:ext cx="1600200" cy="365125"/>
          </a:xfrm>
        </p:spPr>
        <p:txBody>
          <a:bodyPr/>
          <a:lstStyle/>
          <a:p>
            <a:fld id="{DF76763D-AD09-4F89-9FAC-B31B6F6A6DD8}" type="datetime1">
              <a:rPr lang="en-US" smtClean="0"/>
              <a:t>3/15/2015</a:t>
            </a:fld>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
        <p:nvSpPr>
          <p:cNvPr id="10" name="Footer Placeholder 14"/>
          <p:cNvSpPr>
            <a:spLocks noGrp="1"/>
          </p:cNvSpPr>
          <p:nvPr>
            <p:ph type="ftr" sz="quarter" idx="11"/>
          </p:nvPr>
        </p:nvSpPr>
        <p:spPr>
          <a:xfrm>
            <a:off x="1295400" y="6356350"/>
            <a:ext cx="4419600" cy="365125"/>
          </a:xfrm>
        </p:spPr>
        <p:txBody>
          <a:bodyPr/>
          <a:lstStyle/>
          <a:p>
            <a:r>
              <a:rPr lang="en-US" smtClean="0"/>
              <a:t>CSE 1002             Department of CSE</a:t>
            </a:r>
            <a:endParaRPr lang="en-US" dirty="0"/>
          </a:p>
        </p:txBody>
      </p:sp>
      <p:sp>
        <p:nvSpPr>
          <p:cNvPr id="11" name="Title 10"/>
          <p:cNvSpPr>
            <a:spLocks noGrp="1"/>
          </p:cNvSpPr>
          <p:nvPr>
            <p:ph type="title"/>
          </p:nvPr>
        </p:nvSpPr>
        <p:spPr>
          <a:xfrm>
            <a:off x="1219199" y="152400"/>
            <a:ext cx="7162801" cy="685800"/>
          </a:xfrm>
        </p:spPr>
        <p:txBody>
          <a:bodyPr>
            <a:normAutofit/>
          </a:bodyPr>
          <a:lstStyle>
            <a:lvl1pPr>
              <a:defRPr sz="3600"/>
            </a:lvl1pPr>
          </a:lstStyle>
          <a:p>
            <a:r>
              <a:rPr lang="en-US" smtClean="0"/>
              <a:t>Click to edit Master title style</a:t>
            </a:r>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04073480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199" y="4406900"/>
            <a:ext cx="7275513" cy="1362075"/>
          </a:xfrm>
          <a:prstGeom prst="rect">
            <a:avLst/>
          </a:prstGeo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219199" y="2906713"/>
            <a:ext cx="7275513"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1E3EF0-88AF-4EC8-AE1E-32A5228984C4}" type="datetime1">
              <a:rPr lang="en-US" smtClean="0"/>
              <a:t>3/15/2015</a:t>
            </a:fld>
            <a:endParaRPr lang="en-US"/>
          </a:p>
        </p:txBody>
      </p:sp>
      <p:sp>
        <p:nvSpPr>
          <p:cNvPr id="5" name="Footer Placeholder 4"/>
          <p:cNvSpPr>
            <a:spLocks noGrp="1"/>
          </p:cNvSpPr>
          <p:nvPr>
            <p:ph type="ftr" sz="quarter" idx="11"/>
          </p:nvPr>
        </p:nvSpPr>
        <p:spPr/>
        <p:txBody>
          <a:bodyPr/>
          <a:lstStyle/>
          <a:p>
            <a:r>
              <a:rPr lang="en-US" smtClean="0"/>
              <a:t>CSE 1002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24300875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447800" y="1600200"/>
            <a:ext cx="3581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81600" y="1600200"/>
            <a:ext cx="3657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CA3463-50CB-42BE-B049-D705F9E928C0}" type="datetime1">
              <a:rPr lang="en-US" smtClean="0"/>
              <a:t>3/15/2015</a:t>
            </a:fld>
            <a:endParaRPr lang="en-US"/>
          </a:p>
        </p:txBody>
      </p:sp>
      <p:sp>
        <p:nvSpPr>
          <p:cNvPr id="6" name="Footer Placeholder 5"/>
          <p:cNvSpPr>
            <a:spLocks noGrp="1"/>
          </p:cNvSpPr>
          <p:nvPr>
            <p:ph type="ftr" sz="quarter" idx="11"/>
          </p:nvPr>
        </p:nvSpPr>
        <p:spPr/>
        <p:txBody>
          <a:bodyPr/>
          <a:lstStyle/>
          <a:p>
            <a:r>
              <a:rPr lang="en-US" smtClean="0"/>
              <a:t>CSE 1002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9654850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47800" y="1600199"/>
            <a:ext cx="3201988"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800" y="2576863"/>
            <a:ext cx="3201988"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35954" y="1600199"/>
            <a:ext cx="3203246"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35954" y="2576863"/>
            <a:ext cx="3203246"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27B662-4175-4105-9DDC-80FE1A9C5500}" type="datetime1">
              <a:rPr lang="en-US" smtClean="0"/>
              <a:t>3/15/2015</a:t>
            </a:fld>
            <a:endParaRPr lang="en-US"/>
          </a:p>
        </p:txBody>
      </p:sp>
      <p:sp>
        <p:nvSpPr>
          <p:cNvPr id="8" name="Footer Placeholder 7"/>
          <p:cNvSpPr>
            <a:spLocks noGrp="1"/>
          </p:cNvSpPr>
          <p:nvPr>
            <p:ph type="ftr" sz="quarter" idx="11"/>
          </p:nvPr>
        </p:nvSpPr>
        <p:spPr/>
        <p:txBody>
          <a:bodyPr/>
          <a:lstStyle/>
          <a:p>
            <a:r>
              <a:rPr lang="en-US" smtClean="0"/>
              <a:t>CSE 1002             Department of CSE</a:t>
            </a:r>
            <a:endParaRPr lang="en-US"/>
          </a:p>
        </p:txBody>
      </p:sp>
      <p:sp>
        <p:nvSpPr>
          <p:cNvPr id="9" name="Slide Number Placeholder 8"/>
          <p:cNvSpPr>
            <a:spLocks noGrp="1"/>
          </p:cNvSpPr>
          <p:nvPr>
            <p:ph type="sldNum" sz="quarter" idx="12"/>
          </p:nvPr>
        </p:nvSpPr>
        <p:spPr/>
        <p:txBody>
          <a:bodyPr/>
          <a:lstStyle/>
          <a:p>
            <a:fld id="{EB572375-96E0-4DBB-B3D7-B1489209CDB4}" type="slidenum">
              <a:rPr lang="en-US" smtClean="0"/>
              <a:pPr/>
              <a:t>‹#›</a:t>
            </a:fld>
            <a:endParaRPr lang="en-US"/>
          </a:p>
        </p:txBody>
      </p:sp>
      <p:sp>
        <p:nvSpPr>
          <p:cNvPr id="10" name="Rectangle 9"/>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343304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C5F50C-FCD9-496B-86A6-F3D9CEA44AFC}" type="datetime1">
              <a:rPr lang="en-US" smtClean="0"/>
              <a:t>3/15/2015</a:t>
            </a:fld>
            <a:endParaRPr lang="en-US"/>
          </a:p>
        </p:txBody>
      </p:sp>
      <p:sp>
        <p:nvSpPr>
          <p:cNvPr id="4" name="Footer Placeholder 3"/>
          <p:cNvSpPr>
            <a:spLocks noGrp="1"/>
          </p:cNvSpPr>
          <p:nvPr>
            <p:ph type="ftr" sz="quarter" idx="11"/>
          </p:nvPr>
        </p:nvSpPr>
        <p:spPr/>
        <p:txBody>
          <a:bodyPr/>
          <a:lstStyle/>
          <a:p>
            <a:r>
              <a:rPr lang="en-US" smtClean="0"/>
              <a:t>CSE 1002             Department of CSE</a:t>
            </a:r>
            <a:endParaRPr lang="en-US"/>
          </a:p>
        </p:txBody>
      </p:sp>
      <p:sp>
        <p:nvSpPr>
          <p:cNvPr id="5" name="Slide Number Placeholder 4"/>
          <p:cNvSpPr>
            <a:spLocks noGrp="1"/>
          </p:cNvSpPr>
          <p:nvPr>
            <p:ph type="sldNum" sz="quarter" idx="12"/>
          </p:nvPr>
        </p:nvSpPr>
        <p:spPr/>
        <p:txBody>
          <a:bodyPr/>
          <a:lstStyle/>
          <a:p>
            <a:fld id="{EB572375-96E0-4DBB-B3D7-B1489209CDB4}" type="slidenum">
              <a:rPr lang="en-US" smtClean="0"/>
              <a:pPr/>
              <a:t>‹#›</a:t>
            </a:fld>
            <a:endParaRPr lang="en-US"/>
          </a:p>
        </p:txBody>
      </p:sp>
      <p:sp>
        <p:nvSpPr>
          <p:cNvPr id="6" name="Rectangle 5"/>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12488507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56D9F4-7DBC-4F43-9015-AD13BD79DC3E}" type="datetime1">
              <a:rPr lang="en-US" smtClean="0"/>
              <a:t>3/15/2015</a:t>
            </a:fld>
            <a:endParaRPr lang="en-US"/>
          </a:p>
        </p:txBody>
      </p:sp>
      <p:sp>
        <p:nvSpPr>
          <p:cNvPr id="3" name="Footer Placeholder 2"/>
          <p:cNvSpPr>
            <a:spLocks noGrp="1"/>
          </p:cNvSpPr>
          <p:nvPr>
            <p:ph type="ftr" sz="quarter" idx="11"/>
          </p:nvPr>
        </p:nvSpPr>
        <p:spPr/>
        <p:txBody>
          <a:bodyPr/>
          <a:lstStyle/>
          <a:p>
            <a:r>
              <a:rPr lang="en-US" smtClean="0"/>
              <a:t>CSE 1002             Department of CSE</a:t>
            </a:r>
            <a:endParaRPr lang="en-US"/>
          </a:p>
        </p:txBody>
      </p:sp>
      <p:sp>
        <p:nvSpPr>
          <p:cNvPr id="4" name="Slide Number Placeholder 3"/>
          <p:cNvSpPr>
            <a:spLocks noGrp="1"/>
          </p:cNvSpPr>
          <p:nvPr>
            <p:ph type="sldNum" sz="quarter" idx="12"/>
          </p:nvPr>
        </p:nvSpPr>
        <p:spPr/>
        <p:txBody>
          <a:bodyPr/>
          <a:lstStyle/>
          <a:p>
            <a:fld id="{EB572375-96E0-4DBB-B3D7-B1489209CDB4}" type="slidenum">
              <a:rPr lang="en-US" smtClean="0"/>
              <a:pPr/>
              <a:t>‹#›</a:t>
            </a:fld>
            <a:endParaRPr lang="en-US"/>
          </a:p>
        </p:txBody>
      </p:sp>
      <p:sp>
        <p:nvSpPr>
          <p:cNvPr id="5" name="Rectangle 4"/>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4261727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2430087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7801" y="1036259"/>
            <a:ext cx="2425336" cy="1041023"/>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565650" y="1036259"/>
            <a:ext cx="4121150" cy="52435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47801" y="2198310"/>
            <a:ext cx="2425336" cy="420249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DC5661-8C49-4934-9E65-E5A84A011D39}" type="datetime1">
              <a:rPr lang="en-US" smtClean="0"/>
              <a:t>3/15/2015</a:t>
            </a:fld>
            <a:endParaRPr lang="en-US"/>
          </a:p>
        </p:txBody>
      </p:sp>
      <p:sp>
        <p:nvSpPr>
          <p:cNvPr id="6" name="Footer Placeholder 5"/>
          <p:cNvSpPr>
            <a:spLocks noGrp="1"/>
          </p:cNvSpPr>
          <p:nvPr>
            <p:ph type="ftr" sz="quarter" idx="11"/>
          </p:nvPr>
        </p:nvSpPr>
        <p:spPr/>
        <p:txBody>
          <a:bodyPr/>
          <a:lstStyle/>
          <a:p>
            <a:r>
              <a:rPr lang="en-US" smtClean="0"/>
              <a:t>CSE 1002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9431929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2999"/>
            <a:ext cx="5486400" cy="35845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DA8073-5900-4551-BDF0-58576217C045}" type="datetime1">
              <a:rPr lang="en-US" smtClean="0"/>
              <a:t>3/15/2015</a:t>
            </a:fld>
            <a:endParaRPr lang="en-US"/>
          </a:p>
        </p:txBody>
      </p:sp>
      <p:sp>
        <p:nvSpPr>
          <p:cNvPr id="6" name="Footer Placeholder 5"/>
          <p:cNvSpPr>
            <a:spLocks noGrp="1"/>
          </p:cNvSpPr>
          <p:nvPr>
            <p:ph type="ftr" sz="quarter" idx="11"/>
          </p:nvPr>
        </p:nvSpPr>
        <p:spPr/>
        <p:txBody>
          <a:bodyPr/>
          <a:lstStyle/>
          <a:p>
            <a:r>
              <a:rPr lang="en-US" smtClean="0"/>
              <a:t>CSE 1002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977503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19200" y="1066800"/>
            <a:ext cx="74676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8D5F0C-F37B-42C7-A512-E849C0980451}" type="datetime1">
              <a:rPr lang="en-US" smtClean="0"/>
              <a:t>3/15/2015</a:t>
            </a:fld>
            <a:endParaRPr lang="en-US"/>
          </a:p>
        </p:txBody>
      </p:sp>
      <p:sp>
        <p:nvSpPr>
          <p:cNvPr id="5" name="Footer Placeholder 4"/>
          <p:cNvSpPr>
            <a:spLocks noGrp="1"/>
          </p:cNvSpPr>
          <p:nvPr>
            <p:ph type="ftr" sz="quarter" idx="11"/>
          </p:nvPr>
        </p:nvSpPr>
        <p:spPr/>
        <p:txBody>
          <a:bodyPr/>
          <a:lstStyle/>
          <a:p>
            <a:r>
              <a:rPr lang="en-US" smtClean="0"/>
              <a:t>CSE 1002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3450078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66800"/>
            <a:ext cx="2057400" cy="5059363"/>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1066800"/>
            <a:ext cx="51054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09C40A-1E84-4350-A407-DDBCCA1D9DB6}" type="datetime1">
              <a:rPr lang="en-US" smtClean="0"/>
              <a:t>3/15/2015</a:t>
            </a:fld>
            <a:endParaRPr lang="en-US"/>
          </a:p>
        </p:txBody>
      </p:sp>
      <p:sp>
        <p:nvSpPr>
          <p:cNvPr id="5" name="Footer Placeholder 4"/>
          <p:cNvSpPr>
            <a:spLocks noGrp="1"/>
          </p:cNvSpPr>
          <p:nvPr>
            <p:ph type="ftr" sz="quarter" idx="11"/>
          </p:nvPr>
        </p:nvSpPr>
        <p:spPr/>
        <p:txBody>
          <a:bodyPr/>
          <a:lstStyle/>
          <a:p>
            <a:r>
              <a:rPr lang="en-US" smtClean="0"/>
              <a:t>CSE 1002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4729562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54850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433041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488507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727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fld id="{F082AD46-E49E-4C59-A742-79B8FF702B45}" type="datetime1">
              <a:rPr lang="en-US" smtClean="0"/>
              <a:t>3/15/2015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r>
              <a:rPr lang="en-US" smtClean="0"/>
              <a:t>CSE 1002             Department of CSE</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pPr>
              <a:defRPr/>
            </a:pPr>
            <a:fld id="{5782C428-967D-4FDB-B027-D35848F8D97A}" type="slidenum">
              <a:rPr lang="en-US" smtClean="0"/>
              <a:pPr>
                <a:defRPr/>
              </a:pPr>
              <a:t>‹#›</a:t>
            </a:fld>
            <a:endParaRPr lang="en-US"/>
          </a:p>
        </p:txBody>
      </p:sp>
    </p:spTree>
    <p:extLst>
      <p:ext uri="{BB962C8B-B14F-4D97-AF65-F5344CB8AC3E}">
        <p14:creationId xmlns:p14="http://schemas.microsoft.com/office/powerpoint/2010/main" val="3943192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7750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tif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394526" y="91297"/>
            <a:ext cx="676191" cy="733333"/>
          </a:xfrm>
          <a:prstGeom prst="rect">
            <a:avLst/>
          </a:prstGeom>
        </p:spPr>
      </p:pic>
      <p:sp>
        <p:nvSpPr>
          <p:cNvPr id="2" name="Title Placeholder 1"/>
          <p:cNvSpPr>
            <a:spLocks noGrp="1"/>
          </p:cNvSpPr>
          <p:nvPr>
            <p:ph type="title"/>
          </p:nvPr>
        </p:nvSpPr>
        <p:spPr>
          <a:xfrm>
            <a:off x="457200" y="274638"/>
            <a:ext cx="7848600" cy="54999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066800"/>
            <a:ext cx="8229600" cy="5059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3827225"/>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hf hdr="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394526" y="91297"/>
            <a:ext cx="676191" cy="733333"/>
          </a:xfrm>
          <a:prstGeom prst="rect">
            <a:avLst/>
          </a:prstGeom>
        </p:spPr>
      </p:pic>
      <p:sp>
        <p:nvSpPr>
          <p:cNvPr id="2" name="Title Placeholder 1"/>
          <p:cNvSpPr>
            <a:spLocks noGrp="1"/>
          </p:cNvSpPr>
          <p:nvPr>
            <p:ph type="title"/>
          </p:nvPr>
        </p:nvSpPr>
        <p:spPr>
          <a:xfrm>
            <a:off x="457200" y="274638"/>
            <a:ext cx="7848600" cy="54999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066800"/>
            <a:ext cx="8229600" cy="5059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2207381"/>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Lst>
  <p:timing>
    <p:tnLst>
      <p:par>
        <p:cTn id="1" dur="indefinite" restart="never" nodeType="tmRoot"/>
      </p:par>
    </p:tnLst>
  </p:timing>
  <p:hf hdr="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6400800" y="6363222"/>
            <a:ext cx="1371600" cy="365125"/>
          </a:xfrm>
          <a:prstGeom prst="rect">
            <a:avLst/>
          </a:prstGeom>
        </p:spPr>
        <p:txBody>
          <a:bodyPr vert="horz" lIns="91440" tIns="45720" rIns="91440" bIns="45720" rtlCol="0" anchor="ctr"/>
          <a:lstStyle>
            <a:lvl1pPr algn="r">
              <a:defRPr sz="1200">
                <a:solidFill>
                  <a:schemeClr val="tx1"/>
                </a:solidFill>
              </a:defRPr>
            </a:lvl1pPr>
          </a:lstStyle>
          <a:p>
            <a:fld id="{9DE6715F-A4A4-4AB2-8311-E26723175B27}" type="datetime1">
              <a:rPr lang="en-US" smtClean="0"/>
              <a:t>3/15/2015</a:t>
            </a:fld>
            <a:endParaRPr lang="en-US" dirty="0"/>
          </a:p>
        </p:txBody>
      </p:sp>
      <p:sp>
        <p:nvSpPr>
          <p:cNvPr id="5" name="Footer Placeholder 4"/>
          <p:cNvSpPr>
            <a:spLocks noGrp="1"/>
          </p:cNvSpPr>
          <p:nvPr>
            <p:ph type="ftr" sz="quarter" idx="3"/>
          </p:nvPr>
        </p:nvSpPr>
        <p:spPr>
          <a:xfrm>
            <a:off x="1295400" y="6356350"/>
            <a:ext cx="4724400" cy="365125"/>
          </a:xfrm>
          <a:prstGeom prst="rect">
            <a:avLst/>
          </a:prstGeom>
        </p:spPr>
        <p:txBody>
          <a:bodyPr vert="horz" lIns="91440" tIns="45720" rIns="91440" bIns="45720" rtlCol="0" anchor="ctr"/>
          <a:lstStyle>
            <a:lvl1pPr algn="ctr">
              <a:defRPr sz="1200">
                <a:solidFill>
                  <a:schemeClr val="tx1"/>
                </a:solidFill>
              </a:defRPr>
            </a:lvl1pPr>
          </a:lstStyle>
          <a:p>
            <a:r>
              <a:rPr lang="en-US" smtClean="0"/>
              <a:t>CSE 1002             Department of CSE</a:t>
            </a:r>
            <a:endParaRPr lang="en-US"/>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600" b="1">
                <a:solidFill>
                  <a:schemeClr val="tx1"/>
                </a:solidFill>
              </a:defRPr>
            </a:lvl1pPr>
          </a:lstStyle>
          <a:p>
            <a:fld id="{EB572375-96E0-4DBB-B3D7-B1489209CDB4}" type="slidenum">
              <a:rPr lang="en-US" smtClean="0"/>
              <a:pPr/>
              <a:t>‹#›</a:t>
            </a:fld>
            <a:endParaRPr lang="en-US" dirty="0"/>
          </a:p>
        </p:txBody>
      </p:sp>
      <p:sp>
        <p:nvSpPr>
          <p:cNvPr id="22" name="Title Placeholder 21"/>
          <p:cNvSpPr>
            <a:spLocks noGrp="1"/>
          </p:cNvSpPr>
          <p:nvPr>
            <p:ph type="title"/>
          </p:nvPr>
        </p:nvSpPr>
        <p:spPr>
          <a:xfrm>
            <a:off x="1219199" y="3048000"/>
            <a:ext cx="782333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extLst>
      <p:ext uri="{BB962C8B-B14F-4D97-AF65-F5344CB8AC3E}">
        <p14:creationId xmlns:p14="http://schemas.microsoft.com/office/powerpoint/2010/main" val="1323827225"/>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Lst>
  <p:timing>
    <p:tnLst>
      <p:par>
        <p:cTn id="1" dur="indefinite" restart="never" nodeType="tmRoot"/>
      </p:par>
    </p:tnLst>
  </p:timing>
  <p:hf hdr="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5.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hyperlink" Target="Inserting%20an%20element%20into%20an%20array.pptx" TargetMode="External"/><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hyperlink" Target="Deleting%20an%20element%20from%20an%20array.pptx" TargetMode="External"/><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9.xml"/><Relationship Id="rId1" Type="http://schemas.openxmlformats.org/officeDocument/2006/relationships/slideLayout" Target="../slideLayouts/slideLayout24.xml"/><Relationship Id="rId6" Type="http://schemas.openxmlformats.org/officeDocument/2006/relationships/hyperlink" Target="NM1.pdf" TargetMode="External"/><Relationship Id="rId5" Type="http://schemas.openxmlformats.org/officeDocument/2006/relationships/hyperlink" Target="Lagranges%20Interpolation.pdf" TargetMode="External"/><Relationship Id="rId4" Type="http://schemas.openxmlformats.org/officeDocument/2006/relationships/image" Target="../media/image5.emf"/></Relationships>
</file>

<file path=ppt/slides/_rels/slide22.xml.rels><?xml version="1.0" encoding="UTF-8" standalone="yes"?>
<Relationships xmlns="http://schemas.openxmlformats.org/package/2006/relationships"><Relationship Id="rId3" Type="http://schemas.openxmlformats.org/officeDocument/2006/relationships/hyperlink" Target="Lagranges%20Interpolation.pdf" TargetMode="External"/><Relationship Id="rId2" Type="http://schemas.openxmlformats.org/officeDocument/2006/relationships/notesSlide" Target="../notesSlides/notesSlide20.xml"/><Relationship Id="rId1" Type="http://schemas.openxmlformats.org/officeDocument/2006/relationships/slideLayout" Target="../slideLayouts/slideLayout24.xml"/><Relationship Id="rId4" Type="http://schemas.openxmlformats.org/officeDocument/2006/relationships/hyperlink" Target="NM1.pdf"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4.xml"/><Relationship Id="rId5" Type="http://schemas.openxmlformats.org/officeDocument/2006/relationships/hyperlink" Target="NM1.pdf" TargetMode="External"/><Relationship Id="rId4" Type="http://schemas.openxmlformats.org/officeDocument/2006/relationships/hyperlink" Target="Lagranges%20Interpolation.pdf"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Lagranges%20Interpolation.pdf" TargetMode="External"/><Relationship Id="rId2" Type="http://schemas.openxmlformats.org/officeDocument/2006/relationships/notesSlide" Target="../notesSlides/notesSlide21.xml"/><Relationship Id="rId1" Type="http://schemas.openxmlformats.org/officeDocument/2006/relationships/slideLayout" Target="../slideLayouts/slideLayout24.xml"/><Relationship Id="rId4" Type="http://schemas.openxmlformats.org/officeDocument/2006/relationships/hyperlink" Target="NM1.pdf"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NM1.pdf" TargetMode="External"/><Relationship Id="rId2" Type="http://schemas.openxmlformats.org/officeDocument/2006/relationships/hyperlink" Target="Lagranges%20Interpolation.pdf" TargetMode="Externa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hyperlink" Target="NM1.pdf" TargetMode="External"/><Relationship Id="rId2" Type="http://schemas.openxmlformats.org/officeDocument/2006/relationships/hyperlink" Target="Lagranges%20Interpolation.pdf" TargetMode="Externa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4.xml"/><Relationship Id="rId5" Type="http://schemas.openxmlformats.org/officeDocument/2006/relationships/hyperlink" Target="NM1.pdf" TargetMode="External"/><Relationship Id="rId4" Type="http://schemas.openxmlformats.org/officeDocument/2006/relationships/hyperlink" Target="Lagranges%20Interpolation.pdf"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NM2.pdf" TargetMode="External"/><Relationship Id="rId2" Type="http://schemas.openxmlformats.org/officeDocument/2006/relationships/hyperlink" Target="Eulers%20Method.pdf" TargetMode="Externa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hyperlink" Target="NM2.pdf" TargetMode="External"/><Relationship Id="rId2" Type="http://schemas.openxmlformats.org/officeDocument/2006/relationships/hyperlink" Target="Eulers%20Method.pdf" TargetMode="Externa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hyperlink" Target="Eulers%20Method.pdf" TargetMode="External"/><Relationship Id="rId2" Type="http://schemas.openxmlformats.org/officeDocument/2006/relationships/image" Target="../media/image9.png"/><Relationship Id="rId1" Type="http://schemas.openxmlformats.org/officeDocument/2006/relationships/slideLayout" Target="../slideLayouts/slideLayout24.xml"/><Relationship Id="rId4" Type="http://schemas.openxmlformats.org/officeDocument/2006/relationships/hyperlink" Target="NM2.pdf"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AI-1D%20-Arrays.pdf" TargetMode="External"/><Relationship Id="rId2" Type="http://schemas.openxmlformats.org/officeDocument/2006/relationships/slide" Target="slide32.xml"/><Relationship Id="rId1" Type="http://schemas.openxmlformats.org/officeDocument/2006/relationships/slideLayout" Target="../slideLayouts/slideLayout24.xml"/><Relationship Id="rId5" Type="http://schemas.openxmlformats.org/officeDocument/2006/relationships/hyperlink" Target="ST.pdf" TargetMode="External"/><Relationship Id="rId4" Type="http://schemas.openxmlformats.org/officeDocument/2006/relationships/hyperlink" Target="DOIT-1D-Arrays.pdf"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cstate="print">
            <a:duotone>
              <a:schemeClr val="accent6">
                <a:shade val="45000"/>
                <a:satMod val="135000"/>
              </a:schemeClr>
              <a:prstClr val="white"/>
            </a:duotone>
            <a:extLst>
              <a:ext uri="{BEBA8EAE-BF5A-486C-A8C5-ECC9F3942E4B}">
                <a14:imgProps xmlns:a14="http://schemas.microsoft.com/office/drawing/2010/main">
                  <a14:imgLayer r:embed="rId4">
                    <a14:imgEffect>
                      <a14:sharpenSoften amount="50000"/>
                    </a14:imgEffect>
                    <a14:imgEffect>
                      <a14:colorTemperature colorTemp="88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1295400" y="990600"/>
            <a:ext cx="3930679" cy="3810000"/>
          </a:xfrm>
          <a:prstGeom prst="rect">
            <a:avLst/>
          </a:prstGeom>
        </p:spPr>
      </p:pic>
      <p:sp>
        <p:nvSpPr>
          <p:cNvPr id="9" name="Title 8"/>
          <p:cNvSpPr>
            <a:spLocks noGrp="1"/>
          </p:cNvSpPr>
          <p:nvPr>
            <p:ph type="title"/>
          </p:nvPr>
        </p:nvSpPr>
        <p:spPr>
          <a:xfrm>
            <a:off x="1219200" y="4724400"/>
            <a:ext cx="7275513" cy="1362075"/>
          </a:xfrm>
        </p:spPr>
        <p:txBody>
          <a:bodyPr>
            <a:noAutofit/>
          </a:bodyPr>
          <a:lstStyle/>
          <a:p>
            <a:r>
              <a:rPr lang="en-US" sz="3200" spc="1200" dirty="0" smtClean="0"/>
              <a:t>Arrays</a:t>
            </a:r>
            <a:br>
              <a:rPr lang="en-US" sz="3200" spc="1200" dirty="0" smtClean="0"/>
            </a:br>
            <a:r>
              <a:rPr lang="en-US" sz="3200" spc="1200" dirty="0"/>
              <a:t>	</a:t>
            </a:r>
            <a:r>
              <a:rPr lang="en-US" sz="3200" spc="1200" dirty="0" smtClean="0"/>
              <a:t>1d </a:t>
            </a:r>
            <a:r>
              <a:rPr lang="en-US" sz="3200" spc="1200" dirty="0" smtClean="0"/>
              <a:t>arrays</a:t>
            </a:r>
            <a:br>
              <a:rPr lang="en-US" sz="3200" spc="1200" dirty="0" smtClean="0"/>
            </a:br>
            <a:r>
              <a:rPr lang="en-US" spc="1200" dirty="0" smtClean="0"/>
              <a:t/>
            </a:r>
            <a:br>
              <a:rPr lang="en-US" spc="1200" dirty="0" smtClean="0"/>
            </a:br>
            <a:r>
              <a:rPr lang="en-US" spc="1200" dirty="0" smtClean="0"/>
              <a:t> </a:t>
            </a:r>
            <a:endParaRPr lang="en-US" spc="1200" dirty="0"/>
          </a:p>
        </p:txBody>
      </p:sp>
      <p:sp>
        <p:nvSpPr>
          <p:cNvPr id="2" name="Date Placeholder 1"/>
          <p:cNvSpPr>
            <a:spLocks noGrp="1"/>
          </p:cNvSpPr>
          <p:nvPr>
            <p:ph type="dt" sz="half" idx="10"/>
          </p:nvPr>
        </p:nvSpPr>
        <p:spPr/>
        <p:txBody>
          <a:bodyPr/>
          <a:lstStyle/>
          <a:p>
            <a:fld id="{36121A9F-5C70-4397-B8D2-8206A6BD1041}" type="datetime1">
              <a:rPr lang="en-US" smtClean="0"/>
              <a:t>3/15/2015</a:t>
            </a:fld>
            <a:endParaRPr lang="en-US"/>
          </a:p>
        </p:txBody>
      </p:sp>
      <p:sp>
        <p:nvSpPr>
          <p:cNvPr id="3" name="Footer Placeholder 2"/>
          <p:cNvSpPr>
            <a:spLocks noGrp="1"/>
          </p:cNvSpPr>
          <p:nvPr>
            <p:ph type="ftr" sz="quarter" idx="11"/>
          </p:nvPr>
        </p:nvSpPr>
        <p:spPr/>
        <p:txBody>
          <a:bodyPr/>
          <a:lstStyle/>
          <a:p>
            <a:r>
              <a:rPr lang="en-US" smtClean="0"/>
              <a:t>CSE 1002             Department of CSE</a:t>
            </a:r>
            <a:endParaRPr lang="en-US"/>
          </a:p>
        </p:txBody>
      </p:sp>
      <p:sp>
        <p:nvSpPr>
          <p:cNvPr id="4" name="Slide Number Placeholder 3"/>
          <p:cNvSpPr>
            <a:spLocks noGrp="1"/>
          </p:cNvSpPr>
          <p:nvPr>
            <p:ph type="sldNum" sz="quarter" idx="12"/>
          </p:nvPr>
        </p:nvSpPr>
        <p:spPr/>
        <p:txBody>
          <a:bodyPr/>
          <a:lstStyle/>
          <a:p>
            <a:fld id="{EB572375-96E0-4DBB-B3D7-B1489209CDB4}" type="slidenum">
              <a:rPr lang="en-US" smtClean="0"/>
              <a:pPr/>
              <a:t>1</a:t>
            </a:fld>
            <a:endParaRPr lang="en-US"/>
          </a:p>
        </p:txBody>
      </p:sp>
      <p:sp>
        <p:nvSpPr>
          <p:cNvPr id="7" name="Rectangle 3"/>
          <p:cNvSpPr>
            <a:spLocks noGrp="1" noChangeArrowheads="1"/>
          </p:cNvSpPr>
          <p:nvPr>
            <p:ph type="body" sz="quarter" idx="4294967295"/>
          </p:nvPr>
        </p:nvSpPr>
        <p:spPr bwMode="auto">
          <a:xfrm>
            <a:off x="1295400" y="5791200"/>
            <a:ext cx="41910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hangingPunct="1">
              <a:buNone/>
            </a:pPr>
            <a:r>
              <a:rPr lang="en-US" altLang="en-US" dirty="0" smtClean="0"/>
              <a:t>L15-L16</a:t>
            </a:r>
            <a:endParaRPr lang="en-US" altLang="en-US" dirty="0" smtClean="0"/>
          </a:p>
          <a:p>
            <a:pPr eaLnBrk="1" hangingPunct="1"/>
            <a:endParaRPr lang="en-US" altLang="en-US" dirty="0" smtClean="0"/>
          </a:p>
        </p:txBody>
      </p:sp>
    </p:spTree>
    <p:extLst>
      <p:ext uri="{BB962C8B-B14F-4D97-AF65-F5344CB8AC3E}">
        <p14:creationId xmlns:p14="http://schemas.microsoft.com/office/powerpoint/2010/main" val="1293624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p>
            <a:fld id="{27B9752C-3B2D-4459-A029-E9A5C009D3AE}" type="datetime1">
              <a:rPr lang="en-US" smtClean="0"/>
              <a:t>3/15/2015</a:t>
            </a:fld>
            <a:endParaRPr lang="en-US"/>
          </a:p>
        </p:txBody>
      </p:sp>
      <p:sp>
        <p:nvSpPr>
          <p:cNvPr id="11" name="Slide Number Placeholder 10"/>
          <p:cNvSpPr>
            <a:spLocks noGrp="1"/>
          </p:cNvSpPr>
          <p:nvPr>
            <p:ph type="sldNum" sz="quarter" idx="12"/>
          </p:nvPr>
        </p:nvSpPr>
        <p:spPr/>
        <p:txBody>
          <a:bodyPr/>
          <a:lstStyle/>
          <a:p>
            <a:fld id="{EB572375-96E0-4DBB-B3D7-B1489209CDB4}" type="slidenum">
              <a:rPr lang="en-US" smtClean="0"/>
              <a:pPr/>
              <a:t>10</a:t>
            </a:fld>
            <a:endParaRPr lang="en-US"/>
          </a:p>
        </p:txBody>
      </p:sp>
      <p:sp>
        <p:nvSpPr>
          <p:cNvPr id="10" name="Footer Placeholder 9"/>
          <p:cNvSpPr>
            <a:spLocks noGrp="1"/>
          </p:cNvSpPr>
          <p:nvPr>
            <p:ph type="ftr" sz="quarter" idx="11"/>
          </p:nvPr>
        </p:nvSpPr>
        <p:spPr/>
        <p:txBody>
          <a:bodyPr/>
          <a:lstStyle/>
          <a:p>
            <a:r>
              <a:rPr lang="en-US" smtClean="0"/>
              <a:t>CSE 1002             Department of CSE</a:t>
            </a:r>
            <a:endParaRPr lang="en-US" dirty="0"/>
          </a:p>
        </p:txBody>
      </p:sp>
      <p:sp>
        <p:nvSpPr>
          <p:cNvPr id="2" name="Title 1"/>
          <p:cNvSpPr>
            <a:spLocks noGrp="1"/>
          </p:cNvSpPr>
          <p:nvPr>
            <p:ph type="title"/>
          </p:nvPr>
        </p:nvSpPr>
        <p:spPr>
          <a:xfrm>
            <a:off x="1371599" y="1143000"/>
            <a:ext cx="6964471" cy="626192"/>
          </a:xfrm>
        </p:spPr>
        <p:txBody>
          <a:bodyPr>
            <a:normAutofit fontScale="90000"/>
          </a:bodyPr>
          <a:lstStyle/>
          <a:p>
            <a:r>
              <a:rPr kumimoji="1" lang="en-US" sz="3100" dirty="0" smtClean="0">
                <a:solidFill>
                  <a:srgbClr val="00B0F0"/>
                </a:solidFill>
              </a:rPr>
              <a:t>Initialize </a:t>
            </a:r>
            <a:r>
              <a:rPr kumimoji="1" lang="en-US" sz="3100" dirty="0">
                <a:solidFill>
                  <a:srgbClr val="00B0F0"/>
                </a:solidFill>
              </a:rPr>
              <a:t>all the elements </a:t>
            </a:r>
            <a:r>
              <a:rPr kumimoji="1" lang="en-US" sz="3100" dirty="0" smtClean="0">
                <a:solidFill>
                  <a:srgbClr val="00B0F0"/>
                </a:solidFill>
              </a:rPr>
              <a:t>of an </a:t>
            </a:r>
            <a:r>
              <a:rPr kumimoji="1" lang="en-US" sz="3100" dirty="0">
                <a:solidFill>
                  <a:srgbClr val="00B0F0"/>
                </a:solidFill>
              </a:rPr>
              <a:t>integer array ‘values’ to </a:t>
            </a:r>
            <a:r>
              <a:rPr kumimoji="1" lang="en-US" sz="3100" dirty="0" smtClean="0">
                <a:solidFill>
                  <a:srgbClr val="00B0F0"/>
                </a:solidFill>
              </a:rPr>
              <a:t>zer</a:t>
            </a:r>
            <a:r>
              <a:rPr kumimoji="1" lang="en-US" dirty="0" smtClean="0">
                <a:solidFill>
                  <a:srgbClr val="00B0F0"/>
                </a:solidFill>
              </a:rPr>
              <a:t>o</a:t>
            </a:r>
            <a:endParaRPr lang="en-US" dirty="0">
              <a:solidFill>
                <a:srgbClr val="00B0F0"/>
              </a:solidFill>
            </a:endParaRPr>
          </a:p>
        </p:txBody>
      </p:sp>
      <p:sp>
        <p:nvSpPr>
          <p:cNvPr id="24579" name="Text Box 3"/>
          <p:cNvSpPr txBox="1">
            <a:spLocks noChangeArrowheads="1"/>
          </p:cNvSpPr>
          <p:nvPr/>
        </p:nvSpPr>
        <p:spPr bwMode="auto">
          <a:xfrm>
            <a:off x="5140890" y="1867668"/>
            <a:ext cx="2438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kumimoji="1" lang="en-US" sz="2400" b="1" dirty="0">
                <a:solidFill>
                  <a:srgbClr val="FF0000"/>
                </a:solidFill>
                <a:latin typeface="Tempus Sans ITC" pitchFamily="82" charset="0"/>
              </a:rPr>
              <a:t>int values[20];</a:t>
            </a:r>
          </a:p>
        </p:txBody>
      </p:sp>
      <p:sp>
        <p:nvSpPr>
          <p:cNvPr id="24580" name="Text Box 4"/>
          <p:cNvSpPr txBox="1">
            <a:spLocks noChangeArrowheads="1"/>
          </p:cNvSpPr>
          <p:nvPr/>
        </p:nvSpPr>
        <p:spPr bwMode="auto">
          <a:xfrm>
            <a:off x="1371600" y="2253669"/>
            <a:ext cx="3048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kumimoji="1" lang="en-US" sz="2800" dirty="0" smtClean="0">
                <a:solidFill>
                  <a:srgbClr val="002060"/>
                </a:solidFill>
                <a:latin typeface="+mj-lt"/>
              </a:rPr>
              <a:t>Begin </a:t>
            </a:r>
            <a:r>
              <a:rPr kumimoji="1" lang="en-US" sz="2800" dirty="0">
                <a:solidFill>
                  <a:srgbClr val="002060"/>
                </a:solidFill>
                <a:latin typeface="+mj-lt"/>
              </a:rPr>
              <a:t>for loop</a:t>
            </a:r>
          </a:p>
        </p:txBody>
      </p:sp>
      <p:sp>
        <p:nvSpPr>
          <p:cNvPr id="24581" name="Text Box 5"/>
          <p:cNvSpPr txBox="1">
            <a:spLocks noChangeArrowheads="1"/>
          </p:cNvSpPr>
          <p:nvPr/>
        </p:nvSpPr>
        <p:spPr bwMode="auto">
          <a:xfrm>
            <a:off x="1371600" y="2950491"/>
            <a:ext cx="37692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kumimoji="1" lang="en-US" sz="2800" dirty="0" smtClean="0">
                <a:solidFill>
                  <a:srgbClr val="0000FF"/>
                </a:solidFill>
                <a:latin typeface="+mj-lt"/>
              </a:rPr>
              <a:t>   Initialize </a:t>
            </a:r>
            <a:r>
              <a:rPr kumimoji="1" lang="en-US" sz="2800" dirty="0">
                <a:solidFill>
                  <a:srgbClr val="0000FF"/>
                </a:solidFill>
                <a:latin typeface="+mj-lt"/>
              </a:rPr>
              <a:t>counter</a:t>
            </a:r>
          </a:p>
        </p:txBody>
      </p:sp>
      <p:sp>
        <p:nvSpPr>
          <p:cNvPr id="24582" name="Text Box 6"/>
          <p:cNvSpPr txBox="1">
            <a:spLocks noChangeArrowheads="1"/>
          </p:cNvSpPr>
          <p:nvPr/>
        </p:nvSpPr>
        <p:spPr bwMode="auto">
          <a:xfrm>
            <a:off x="1371600" y="3615991"/>
            <a:ext cx="3733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kumimoji="1" lang="en-US" sz="2800" dirty="0" smtClean="0">
                <a:solidFill>
                  <a:srgbClr val="0000FF"/>
                </a:solidFill>
                <a:latin typeface="+mj-lt"/>
              </a:rPr>
              <a:t>   Set </a:t>
            </a:r>
            <a:r>
              <a:rPr kumimoji="1" lang="en-US" sz="2800" dirty="0">
                <a:solidFill>
                  <a:srgbClr val="0000FF"/>
                </a:solidFill>
                <a:latin typeface="+mj-lt"/>
              </a:rPr>
              <a:t>limit for counter</a:t>
            </a:r>
          </a:p>
        </p:txBody>
      </p:sp>
      <p:sp>
        <p:nvSpPr>
          <p:cNvPr id="24583" name="Text Box 7"/>
          <p:cNvSpPr txBox="1">
            <a:spLocks noChangeArrowheads="1"/>
          </p:cNvSpPr>
          <p:nvPr/>
        </p:nvSpPr>
        <p:spPr bwMode="auto">
          <a:xfrm>
            <a:off x="1371600" y="4235885"/>
            <a:ext cx="4267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kumimoji="1" lang="en-US" sz="2900" dirty="0" smtClean="0">
                <a:solidFill>
                  <a:srgbClr val="0000FF"/>
                </a:solidFill>
                <a:latin typeface="+mj-lt"/>
              </a:rPr>
              <a:t>   Increment</a:t>
            </a:r>
            <a:r>
              <a:rPr kumimoji="1" lang="en-US" sz="3200" dirty="0" smtClean="0">
                <a:solidFill>
                  <a:srgbClr val="0000FF"/>
                </a:solidFill>
                <a:latin typeface="Times New Roman" pitchFamily="18" charset="0"/>
              </a:rPr>
              <a:t> </a:t>
            </a:r>
            <a:r>
              <a:rPr kumimoji="1" lang="en-US" sz="2900" dirty="0">
                <a:solidFill>
                  <a:srgbClr val="0000FF"/>
                </a:solidFill>
                <a:latin typeface="+mj-lt"/>
              </a:rPr>
              <a:t>counter</a:t>
            </a:r>
          </a:p>
        </p:txBody>
      </p:sp>
      <p:sp>
        <p:nvSpPr>
          <p:cNvPr id="24584" name="Text Box 8"/>
          <p:cNvSpPr txBox="1">
            <a:spLocks noChangeArrowheads="1"/>
          </p:cNvSpPr>
          <p:nvPr/>
        </p:nvSpPr>
        <p:spPr bwMode="auto">
          <a:xfrm>
            <a:off x="1302706" y="5029200"/>
            <a:ext cx="5250493"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kumimoji="1" lang="en-US" sz="2900" dirty="0">
                <a:solidFill>
                  <a:srgbClr val="002060"/>
                </a:solidFill>
                <a:latin typeface="+mj-lt"/>
              </a:rPr>
              <a:t>Initialize element in </a:t>
            </a:r>
            <a:r>
              <a:rPr kumimoji="1" lang="en-US" sz="2900" dirty="0" smtClean="0">
                <a:solidFill>
                  <a:srgbClr val="002060"/>
                </a:solidFill>
                <a:latin typeface="+mj-lt"/>
              </a:rPr>
              <a:t>array</a:t>
            </a:r>
          </a:p>
          <a:p>
            <a:pPr>
              <a:spcBef>
                <a:spcPct val="50000"/>
              </a:spcBef>
            </a:pPr>
            <a:r>
              <a:rPr kumimoji="1" lang="en-US" sz="2900" dirty="0" smtClean="0">
                <a:solidFill>
                  <a:srgbClr val="002060"/>
                </a:solidFill>
                <a:latin typeface="+mj-lt"/>
              </a:rPr>
              <a:t> </a:t>
            </a:r>
            <a:r>
              <a:rPr kumimoji="1" lang="en-US" sz="2900" dirty="0">
                <a:solidFill>
                  <a:srgbClr val="002060"/>
                </a:solidFill>
                <a:latin typeface="+mj-lt"/>
              </a:rPr>
              <a:t>‘values</a:t>
            </a:r>
            <a:r>
              <a:rPr kumimoji="1" lang="en-US" sz="3200" dirty="0">
                <a:solidFill>
                  <a:srgbClr val="002060"/>
                </a:solidFill>
                <a:latin typeface="Times New Roman" pitchFamily="18" charset="0"/>
              </a:rPr>
              <a:t>’</a:t>
            </a:r>
          </a:p>
        </p:txBody>
      </p:sp>
      <p:sp>
        <p:nvSpPr>
          <p:cNvPr id="24585" name="Text Box 9"/>
          <p:cNvSpPr txBox="1">
            <a:spLocks noChangeArrowheads="1"/>
          </p:cNvSpPr>
          <p:nvPr/>
        </p:nvSpPr>
        <p:spPr bwMode="auto">
          <a:xfrm>
            <a:off x="4838700" y="3799562"/>
            <a:ext cx="525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kumimoji="1" lang="en-US" sz="2400" b="1" dirty="0" smtClean="0">
                <a:solidFill>
                  <a:srgbClr val="002060"/>
                </a:solidFill>
                <a:latin typeface="Tempus Sans ITC" pitchFamily="82" charset="0"/>
              </a:rPr>
              <a:t>   </a:t>
            </a:r>
            <a:r>
              <a:rPr kumimoji="1" lang="en-US" sz="2400" b="1" dirty="0" smtClean="0">
                <a:solidFill>
                  <a:srgbClr val="FF0000"/>
                </a:solidFill>
                <a:latin typeface="Tempus Sans ITC" pitchFamily="82" charset="0"/>
              </a:rPr>
              <a:t>for  (                              )</a:t>
            </a:r>
            <a:endParaRPr kumimoji="1" lang="en-US" sz="2400" b="1" dirty="0">
              <a:solidFill>
                <a:srgbClr val="FF0000"/>
              </a:solidFill>
              <a:latin typeface="Tempus Sans ITC" pitchFamily="82" charset="0"/>
            </a:endParaRPr>
          </a:p>
        </p:txBody>
      </p:sp>
      <p:sp>
        <p:nvSpPr>
          <p:cNvPr id="24586" name="Text Box 10"/>
          <p:cNvSpPr txBox="1">
            <a:spLocks noChangeArrowheads="1"/>
          </p:cNvSpPr>
          <p:nvPr/>
        </p:nvSpPr>
        <p:spPr bwMode="auto">
          <a:xfrm>
            <a:off x="4774504" y="5598586"/>
            <a:ext cx="525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kumimoji="1" lang="en-US" sz="2400" b="1" dirty="0">
                <a:solidFill>
                  <a:srgbClr val="002060"/>
                </a:solidFill>
                <a:latin typeface="Tempus Sans ITC" pitchFamily="82" charset="0"/>
              </a:rPr>
              <a:t>      </a:t>
            </a:r>
            <a:r>
              <a:rPr kumimoji="1" lang="en-US" sz="2400" b="1" dirty="0">
                <a:solidFill>
                  <a:srgbClr val="FF0000"/>
                </a:solidFill>
                <a:latin typeface="Tempus Sans ITC" pitchFamily="82" charset="0"/>
              </a:rPr>
              <a:t>values[</a:t>
            </a:r>
            <a:r>
              <a:rPr kumimoji="1" lang="en-US" sz="2400" b="1" dirty="0" err="1">
                <a:solidFill>
                  <a:srgbClr val="FF0000"/>
                </a:solidFill>
                <a:latin typeface="Tempus Sans ITC" pitchFamily="82" charset="0"/>
              </a:rPr>
              <a:t>i</a:t>
            </a:r>
            <a:r>
              <a:rPr kumimoji="1" lang="en-US" sz="2400" b="1" dirty="0">
                <a:solidFill>
                  <a:srgbClr val="FF0000"/>
                </a:solidFill>
                <a:latin typeface="Tempus Sans ITC" pitchFamily="82" charset="0"/>
              </a:rPr>
              <a:t>]=0;</a:t>
            </a:r>
          </a:p>
        </p:txBody>
      </p:sp>
      <p:sp>
        <p:nvSpPr>
          <p:cNvPr id="24587" name="Text Box 11"/>
          <p:cNvSpPr txBox="1">
            <a:spLocks noChangeArrowheads="1"/>
          </p:cNvSpPr>
          <p:nvPr/>
        </p:nvSpPr>
        <p:spPr bwMode="auto">
          <a:xfrm>
            <a:off x="5574604" y="3788833"/>
            <a:ext cx="1828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kumimoji="1" lang="en-US" sz="2400" b="1" dirty="0" smtClean="0">
                <a:solidFill>
                  <a:srgbClr val="002060"/>
                </a:solidFill>
                <a:latin typeface="Tempus Sans ITC" pitchFamily="82" charset="0"/>
              </a:rPr>
              <a:t>   int  </a:t>
            </a:r>
            <a:r>
              <a:rPr kumimoji="1" lang="en-US" sz="2400" b="1" dirty="0" err="1" smtClean="0">
                <a:solidFill>
                  <a:srgbClr val="002060"/>
                </a:solidFill>
                <a:latin typeface="Tempus Sans ITC" pitchFamily="82" charset="0"/>
              </a:rPr>
              <a:t>i</a:t>
            </a:r>
            <a:r>
              <a:rPr kumimoji="1" lang="en-US" sz="2400" b="1" dirty="0" smtClean="0">
                <a:solidFill>
                  <a:srgbClr val="002060"/>
                </a:solidFill>
                <a:latin typeface="Tempus Sans ITC" pitchFamily="82" charset="0"/>
              </a:rPr>
              <a:t>=0</a:t>
            </a:r>
            <a:r>
              <a:rPr kumimoji="1" lang="en-US" sz="2400" b="1" dirty="0">
                <a:solidFill>
                  <a:srgbClr val="002060"/>
                </a:solidFill>
                <a:latin typeface="Tempus Sans ITC" pitchFamily="82" charset="0"/>
              </a:rPr>
              <a:t>; </a:t>
            </a:r>
          </a:p>
        </p:txBody>
      </p:sp>
      <p:sp>
        <p:nvSpPr>
          <p:cNvPr id="24588" name="Text Box 12"/>
          <p:cNvSpPr txBox="1">
            <a:spLocks noChangeArrowheads="1"/>
          </p:cNvSpPr>
          <p:nvPr/>
        </p:nvSpPr>
        <p:spPr bwMode="auto">
          <a:xfrm>
            <a:off x="6598607" y="3774219"/>
            <a:ext cx="1295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kumimoji="1" lang="en-US" sz="2400" b="1" dirty="0" smtClean="0">
                <a:solidFill>
                  <a:srgbClr val="002060"/>
                </a:solidFill>
                <a:latin typeface="Tempus Sans ITC" pitchFamily="82" charset="0"/>
              </a:rPr>
              <a:t>    </a:t>
            </a:r>
            <a:r>
              <a:rPr kumimoji="1" lang="en-US" sz="2400" b="1" dirty="0" err="1" smtClean="0">
                <a:solidFill>
                  <a:srgbClr val="002060"/>
                </a:solidFill>
                <a:latin typeface="Tempus Sans ITC" pitchFamily="82" charset="0"/>
              </a:rPr>
              <a:t>i</a:t>
            </a:r>
            <a:r>
              <a:rPr kumimoji="1" lang="en-US" sz="2400" b="1" dirty="0" smtClean="0">
                <a:solidFill>
                  <a:srgbClr val="002060"/>
                </a:solidFill>
                <a:latin typeface="Tempus Sans ITC" pitchFamily="82" charset="0"/>
              </a:rPr>
              <a:t>&lt;20</a:t>
            </a:r>
            <a:r>
              <a:rPr kumimoji="1" lang="en-US" sz="2400" b="1" dirty="0">
                <a:solidFill>
                  <a:srgbClr val="002060"/>
                </a:solidFill>
                <a:latin typeface="Tempus Sans ITC" pitchFamily="82" charset="0"/>
              </a:rPr>
              <a:t>; </a:t>
            </a:r>
          </a:p>
        </p:txBody>
      </p:sp>
      <p:sp>
        <p:nvSpPr>
          <p:cNvPr id="24589" name="Text Box 13"/>
          <p:cNvSpPr txBox="1">
            <a:spLocks noChangeArrowheads="1"/>
          </p:cNvSpPr>
          <p:nvPr/>
        </p:nvSpPr>
        <p:spPr bwMode="auto">
          <a:xfrm>
            <a:off x="7467600" y="3774220"/>
            <a:ext cx="1066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kumimoji="1" lang="en-US" sz="2400" b="1" dirty="0" smtClean="0">
                <a:solidFill>
                  <a:srgbClr val="002060"/>
                </a:solidFill>
                <a:latin typeface="Tempus Sans ITC" pitchFamily="82" charset="0"/>
              </a:rPr>
              <a:t>   </a:t>
            </a:r>
            <a:r>
              <a:rPr kumimoji="1" lang="en-US" sz="2400" b="1" dirty="0" err="1" smtClean="0">
                <a:solidFill>
                  <a:srgbClr val="002060"/>
                </a:solidFill>
                <a:latin typeface="Tempus Sans ITC" pitchFamily="82" charset="0"/>
              </a:rPr>
              <a:t>i</a:t>
            </a:r>
            <a:r>
              <a:rPr kumimoji="1" lang="en-US" sz="2400" b="1" dirty="0">
                <a:solidFill>
                  <a:srgbClr val="002060"/>
                </a:solidFill>
                <a:latin typeface="Tempus Sans ITC" pitchFamily="82" charset="0"/>
              </a:rPr>
              <a:t>++</a:t>
            </a:r>
          </a:p>
        </p:txBody>
      </p:sp>
      <p:sp>
        <p:nvSpPr>
          <p:cNvPr id="3" name="Rectangle 2"/>
          <p:cNvSpPr/>
          <p:nvPr/>
        </p:nvSpPr>
        <p:spPr>
          <a:xfrm>
            <a:off x="1219200" y="314980"/>
            <a:ext cx="7902746" cy="523220"/>
          </a:xfrm>
          <a:prstGeom prst="rect">
            <a:avLst/>
          </a:prstGeom>
        </p:spPr>
        <p:txBody>
          <a:bodyPr wrap="square">
            <a:spAutoFit/>
          </a:bodyPr>
          <a:lstStyle/>
          <a:p>
            <a:r>
              <a:rPr lang="en-US" sz="2800" b="1" dirty="0">
                <a:solidFill>
                  <a:srgbClr val="002060"/>
                </a:solidFill>
              </a:rPr>
              <a:t>Initializing one-dimensional array  </a:t>
            </a:r>
            <a:r>
              <a:rPr lang="en-US" sz="2800" b="1" dirty="0" smtClean="0">
                <a:solidFill>
                  <a:srgbClr val="002060"/>
                </a:solidFill>
              </a:rPr>
              <a:t>with zeros</a:t>
            </a:r>
          </a:p>
        </p:txBody>
      </p:sp>
      <p:sp>
        <p:nvSpPr>
          <p:cNvPr id="20" name="Left Arrow 19">
            <a:hlinkClick r:id="" action="ppaction://hlinkshowjump?jump=lastslideviewed"/>
          </p:cNvPr>
          <p:cNvSpPr/>
          <p:nvPr/>
        </p:nvSpPr>
        <p:spPr>
          <a:xfrm>
            <a:off x="152400" y="6096000"/>
            <a:ext cx="7620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34610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2000"/>
                                  </p:stCondLst>
                                  <p:childTnLst>
                                    <p:set>
                                      <p:cBhvr>
                                        <p:cTn id="6" dur="1" fill="hold">
                                          <p:stCondLst>
                                            <p:cond delay="0"/>
                                          </p:stCondLst>
                                        </p:cTn>
                                        <p:tgtEl>
                                          <p:spTgt spid="24579"/>
                                        </p:tgtEl>
                                        <p:attrNameLst>
                                          <p:attrName>style.visibility</p:attrName>
                                        </p:attrNameLst>
                                      </p:cBhvr>
                                      <p:to>
                                        <p:strVal val="visible"/>
                                      </p:to>
                                    </p:set>
                                    <p:animEffect transition="in" filter="slide(fromLeft)">
                                      <p:cBhvr>
                                        <p:cTn id="7" dur="500"/>
                                        <p:tgtEl>
                                          <p:spTgt spid="245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24580"/>
                                        </p:tgtEl>
                                        <p:attrNameLst>
                                          <p:attrName>style.visibility</p:attrName>
                                        </p:attrNameLst>
                                      </p:cBhvr>
                                      <p:to>
                                        <p:strVal val="visible"/>
                                      </p:to>
                                    </p:set>
                                    <p:animEffect transition="in" filter="slide(fromTop)">
                                      <p:cBhvr>
                                        <p:cTn id="12" dur="500"/>
                                        <p:tgtEl>
                                          <p:spTgt spid="24580"/>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4585"/>
                                        </p:tgtEl>
                                        <p:attrNameLst>
                                          <p:attrName>style.visibility</p:attrName>
                                        </p:attrNameLst>
                                      </p:cBhvr>
                                      <p:to>
                                        <p:strVal val="visible"/>
                                      </p:to>
                                    </p:set>
                                    <p:animEffect transition="in" filter="dissolve">
                                      <p:cBhvr>
                                        <p:cTn id="16" dur="500"/>
                                        <p:tgtEl>
                                          <p:spTgt spid="2458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1" fill="hold" grpId="0" nodeType="clickEffect">
                                  <p:stCondLst>
                                    <p:cond delay="0"/>
                                  </p:stCondLst>
                                  <p:childTnLst>
                                    <p:set>
                                      <p:cBhvr>
                                        <p:cTn id="20" dur="1" fill="hold">
                                          <p:stCondLst>
                                            <p:cond delay="0"/>
                                          </p:stCondLst>
                                        </p:cTn>
                                        <p:tgtEl>
                                          <p:spTgt spid="24581"/>
                                        </p:tgtEl>
                                        <p:attrNameLst>
                                          <p:attrName>style.visibility</p:attrName>
                                        </p:attrNameLst>
                                      </p:cBhvr>
                                      <p:to>
                                        <p:strVal val="visible"/>
                                      </p:to>
                                    </p:set>
                                    <p:animEffect transition="in" filter="slide(fromTop)">
                                      <p:cBhvr>
                                        <p:cTn id="21" dur="500"/>
                                        <p:tgtEl>
                                          <p:spTgt spid="24581"/>
                                        </p:tgtEl>
                                      </p:cBhvr>
                                    </p:animEffect>
                                  </p:childTnLst>
                                </p:cTn>
                              </p:par>
                            </p:childTnLst>
                          </p:cTn>
                        </p:par>
                        <p:par>
                          <p:cTn id="22" fill="hold" nodeType="afterGroup">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24587"/>
                                        </p:tgtEl>
                                        <p:attrNameLst>
                                          <p:attrName>style.visibility</p:attrName>
                                        </p:attrNameLst>
                                      </p:cBhvr>
                                      <p:to>
                                        <p:strVal val="visible"/>
                                      </p:to>
                                    </p:set>
                                    <p:animEffect transition="in" filter="dissolve">
                                      <p:cBhvr>
                                        <p:cTn id="25" dur="500"/>
                                        <p:tgtEl>
                                          <p:spTgt spid="2458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1" fill="hold" grpId="0" nodeType="clickEffect">
                                  <p:stCondLst>
                                    <p:cond delay="0"/>
                                  </p:stCondLst>
                                  <p:childTnLst>
                                    <p:set>
                                      <p:cBhvr>
                                        <p:cTn id="29" dur="1" fill="hold">
                                          <p:stCondLst>
                                            <p:cond delay="0"/>
                                          </p:stCondLst>
                                        </p:cTn>
                                        <p:tgtEl>
                                          <p:spTgt spid="24582"/>
                                        </p:tgtEl>
                                        <p:attrNameLst>
                                          <p:attrName>style.visibility</p:attrName>
                                        </p:attrNameLst>
                                      </p:cBhvr>
                                      <p:to>
                                        <p:strVal val="visible"/>
                                      </p:to>
                                    </p:set>
                                    <p:animEffect transition="in" filter="slide(fromTop)">
                                      <p:cBhvr>
                                        <p:cTn id="30" dur="500"/>
                                        <p:tgtEl>
                                          <p:spTgt spid="24582"/>
                                        </p:tgtEl>
                                      </p:cBhvr>
                                    </p:animEffect>
                                  </p:childTnLst>
                                </p:cTn>
                              </p:par>
                            </p:childTnLst>
                          </p:cTn>
                        </p:par>
                        <p:par>
                          <p:cTn id="31" fill="hold" nodeType="afterGroup">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24588"/>
                                        </p:tgtEl>
                                        <p:attrNameLst>
                                          <p:attrName>style.visibility</p:attrName>
                                        </p:attrNameLst>
                                      </p:cBhvr>
                                      <p:to>
                                        <p:strVal val="visible"/>
                                      </p:to>
                                    </p:set>
                                    <p:animEffect transition="in" filter="dissolve">
                                      <p:cBhvr>
                                        <p:cTn id="34" dur="500"/>
                                        <p:tgtEl>
                                          <p:spTgt spid="2458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1" fill="hold" grpId="0" nodeType="clickEffect">
                                  <p:stCondLst>
                                    <p:cond delay="0"/>
                                  </p:stCondLst>
                                  <p:childTnLst>
                                    <p:set>
                                      <p:cBhvr>
                                        <p:cTn id="38" dur="1" fill="hold">
                                          <p:stCondLst>
                                            <p:cond delay="0"/>
                                          </p:stCondLst>
                                        </p:cTn>
                                        <p:tgtEl>
                                          <p:spTgt spid="24583"/>
                                        </p:tgtEl>
                                        <p:attrNameLst>
                                          <p:attrName>style.visibility</p:attrName>
                                        </p:attrNameLst>
                                      </p:cBhvr>
                                      <p:to>
                                        <p:strVal val="visible"/>
                                      </p:to>
                                    </p:set>
                                    <p:animEffect transition="in" filter="slide(fromTop)">
                                      <p:cBhvr>
                                        <p:cTn id="39" dur="500"/>
                                        <p:tgtEl>
                                          <p:spTgt spid="24583"/>
                                        </p:tgtEl>
                                      </p:cBhvr>
                                    </p:animEffect>
                                  </p:childTnLst>
                                </p:cTn>
                              </p:par>
                            </p:childTnLst>
                          </p:cTn>
                        </p:par>
                        <p:par>
                          <p:cTn id="40" fill="hold" nodeType="afterGroup">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24589"/>
                                        </p:tgtEl>
                                        <p:attrNameLst>
                                          <p:attrName>style.visibility</p:attrName>
                                        </p:attrNameLst>
                                      </p:cBhvr>
                                      <p:to>
                                        <p:strVal val="visible"/>
                                      </p:to>
                                    </p:set>
                                    <p:animEffect transition="in" filter="dissolve">
                                      <p:cBhvr>
                                        <p:cTn id="43" dur="500"/>
                                        <p:tgtEl>
                                          <p:spTgt spid="2458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2" presetClass="entr" presetSubtype="1" fill="hold" grpId="0" nodeType="clickEffect">
                                  <p:stCondLst>
                                    <p:cond delay="0"/>
                                  </p:stCondLst>
                                  <p:childTnLst>
                                    <p:set>
                                      <p:cBhvr>
                                        <p:cTn id="47" dur="1" fill="hold">
                                          <p:stCondLst>
                                            <p:cond delay="0"/>
                                          </p:stCondLst>
                                        </p:cTn>
                                        <p:tgtEl>
                                          <p:spTgt spid="24584"/>
                                        </p:tgtEl>
                                        <p:attrNameLst>
                                          <p:attrName>style.visibility</p:attrName>
                                        </p:attrNameLst>
                                      </p:cBhvr>
                                      <p:to>
                                        <p:strVal val="visible"/>
                                      </p:to>
                                    </p:set>
                                    <p:animEffect transition="in" filter="slide(fromTop)">
                                      <p:cBhvr>
                                        <p:cTn id="48" dur="500"/>
                                        <p:tgtEl>
                                          <p:spTgt spid="24584"/>
                                        </p:tgtEl>
                                      </p:cBhvr>
                                    </p:animEffect>
                                  </p:childTnLst>
                                </p:cTn>
                              </p:par>
                            </p:childTnLst>
                          </p:cTn>
                        </p:par>
                        <p:par>
                          <p:cTn id="49" fill="hold" nodeType="afterGroup">
                            <p:stCondLst>
                              <p:cond delay="500"/>
                            </p:stCondLst>
                            <p:childTnLst>
                              <p:par>
                                <p:cTn id="50" presetID="9" presetClass="entr" presetSubtype="0" fill="hold" grpId="0" nodeType="afterEffect">
                                  <p:stCondLst>
                                    <p:cond delay="0"/>
                                  </p:stCondLst>
                                  <p:childTnLst>
                                    <p:set>
                                      <p:cBhvr>
                                        <p:cTn id="51" dur="1" fill="hold">
                                          <p:stCondLst>
                                            <p:cond delay="0"/>
                                          </p:stCondLst>
                                        </p:cTn>
                                        <p:tgtEl>
                                          <p:spTgt spid="24586"/>
                                        </p:tgtEl>
                                        <p:attrNameLst>
                                          <p:attrName>style.visibility</p:attrName>
                                        </p:attrNameLst>
                                      </p:cBhvr>
                                      <p:to>
                                        <p:strVal val="visible"/>
                                      </p:to>
                                    </p:set>
                                    <p:animEffect transition="in" filter="dissolve">
                                      <p:cBhvr>
                                        <p:cTn id="52" dur="500"/>
                                        <p:tgtEl>
                                          <p:spTgt spid="24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utoUpdateAnimBg="0"/>
      <p:bldP spid="24580" grpId="0" autoUpdateAnimBg="0"/>
      <p:bldP spid="24581" grpId="0" autoUpdateAnimBg="0"/>
      <p:bldP spid="24582" grpId="0" autoUpdateAnimBg="0"/>
      <p:bldP spid="24583" grpId="0" autoUpdateAnimBg="0"/>
      <p:bldP spid="24584" grpId="0" autoUpdateAnimBg="0"/>
      <p:bldP spid="24585" grpId="0" autoUpdateAnimBg="0"/>
      <p:bldP spid="24586" grpId="0" autoUpdateAnimBg="0"/>
      <p:bldP spid="24587" grpId="0" autoUpdateAnimBg="0"/>
      <p:bldP spid="24588" grpId="0" autoUpdateAnimBg="0"/>
      <p:bldP spid="24589"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p>
            <a:fld id="{CF4507AD-2A74-467C-AFA0-351DD9D43841}" type="datetime1">
              <a:rPr lang="en-US" smtClean="0"/>
              <a:t>3/15/2015</a:t>
            </a:fld>
            <a:endParaRPr lang="en-US"/>
          </a:p>
        </p:txBody>
      </p:sp>
      <p:sp>
        <p:nvSpPr>
          <p:cNvPr id="13" name="Slide Number Placeholder 12"/>
          <p:cNvSpPr>
            <a:spLocks noGrp="1"/>
          </p:cNvSpPr>
          <p:nvPr>
            <p:ph type="sldNum" sz="quarter" idx="12"/>
          </p:nvPr>
        </p:nvSpPr>
        <p:spPr/>
        <p:txBody>
          <a:bodyPr/>
          <a:lstStyle/>
          <a:p>
            <a:fld id="{EB572375-96E0-4DBB-B3D7-B1489209CDB4}" type="slidenum">
              <a:rPr lang="en-US" smtClean="0"/>
              <a:pPr/>
              <a:t>11</a:t>
            </a:fld>
            <a:endParaRPr lang="en-US"/>
          </a:p>
        </p:txBody>
      </p:sp>
      <p:sp>
        <p:nvSpPr>
          <p:cNvPr id="12" name="Footer Placeholder 11"/>
          <p:cNvSpPr>
            <a:spLocks noGrp="1"/>
          </p:cNvSpPr>
          <p:nvPr>
            <p:ph type="ftr" sz="quarter" idx="11"/>
          </p:nvPr>
        </p:nvSpPr>
        <p:spPr/>
        <p:txBody>
          <a:bodyPr/>
          <a:lstStyle/>
          <a:p>
            <a:r>
              <a:rPr lang="en-US" smtClean="0"/>
              <a:t>CSE 1002             Department of CSE</a:t>
            </a:r>
            <a:endParaRPr lang="en-US" dirty="0"/>
          </a:p>
        </p:txBody>
      </p:sp>
      <p:sp>
        <p:nvSpPr>
          <p:cNvPr id="2" name="Title 1"/>
          <p:cNvSpPr>
            <a:spLocks noGrp="1"/>
          </p:cNvSpPr>
          <p:nvPr>
            <p:ph type="title"/>
          </p:nvPr>
        </p:nvSpPr>
        <p:spPr/>
        <p:txBody>
          <a:bodyPr>
            <a:normAutofit/>
          </a:bodyPr>
          <a:lstStyle/>
          <a:p>
            <a:r>
              <a:rPr lang="en-US" sz="2900" b="1" i="1" dirty="0" smtClean="0">
                <a:solidFill>
                  <a:srgbClr val="002060"/>
                </a:solidFill>
              </a:rPr>
              <a:t>Printing one-dimensional array</a:t>
            </a:r>
            <a:endParaRPr lang="en-US" sz="2900" b="1" i="1" dirty="0">
              <a:solidFill>
                <a:srgbClr val="002060"/>
              </a:solidFill>
            </a:endParaRPr>
          </a:p>
        </p:txBody>
      </p:sp>
      <p:sp>
        <p:nvSpPr>
          <p:cNvPr id="11266" name="Text Box 2"/>
          <p:cNvSpPr txBox="1">
            <a:spLocks noChangeArrowheads="1"/>
          </p:cNvSpPr>
          <p:nvPr/>
        </p:nvSpPr>
        <p:spPr bwMode="auto">
          <a:xfrm>
            <a:off x="1447800" y="1144588"/>
            <a:ext cx="4343400"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Aft>
                <a:spcPts val="600"/>
              </a:spcAft>
            </a:pPr>
            <a:r>
              <a:rPr kumimoji="1" lang="en-US" sz="2800" dirty="0">
                <a:solidFill>
                  <a:srgbClr val="002060"/>
                </a:solidFill>
              </a:rPr>
              <a:t>For example</a:t>
            </a:r>
          </a:p>
          <a:p>
            <a:pPr>
              <a:spcAft>
                <a:spcPts val="600"/>
              </a:spcAft>
            </a:pPr>
            <a:r>
              <a:rPr kumimoji="1" lang="en-US" sz="2800" dirty="0">
                <a:solidFill>
                  <a:srgbClr val="002060"/>
                </a:solidFill>
              </a:rPr>
              <a:t>int x[3] = {9,11,13};</a:t>
            </a:r>
          </a:p>
          <a:p>
            <a:pPr>
              <a:spcAft>
                <a:spcPts val="600"/>
              </a:spcAft>
            </a:pPr>
            <a:r>
              <a:rPr kumimoji="1" lang="en-US" sz="2800" dirty="0" err="1">
                <a:solidFill>
                  <a:srgbClr val="002060"/>
                </a:solidFill>
              </a:rPr>
              <a:t>cout</a:t>
            </a:r>
            <a:r>
              <a:rPr kumimoji="1" lang="en-US" sz="2800" dirty="0">
                <a:solidFill>
                  <a:srgbClr val="002060"/>
                </a:solidFill>
              </a:rPr>
              <a:t> &lt;&lt; x[0] &lt;&lt; </a:t>
            </a:r>
            <a:r>
              <a:rPr kumimoji="1" lang="en-US" sz="2800" dirty="0" err="1">
                <a:solidFill>
                  <a:srgbClr val="002060"/>
                </a:solidFill>
              </a:rPr>
              <a:t>endl</a:t>
            </a:r>
            <a:r>
              <a:rPr kumimoji="1" lang="en-US" sz="2800" dirty="0">
                <a:solidFill>
                  <a:srgbClr val="002060"/>
                </a:solidFill>
              </a:rPr>
              <a:t>;</a:t>
            </a:r>
          </a:p>
          <a:p>
            <a:pPr>
              <a:spcAft>
                <a:spcPts val="600"/>
              </a:spcAft>
            </a:pPr>
            <a:r>
              <a:rPr kumimoji="1" lang="en-US" sz="2800" dirty="0" err="1">
                <a:solidFill>
                  <a:srgbClr val="002060"/>
                </a:solidFill>
              </a:rPr>
              <a:t>cout</a:t>
            </a:r>
            <a:r>
              <a:rPr kumimoji="1" lang="en-US" sz="2800" dirty="0">
                <a:solidFill>
                  <a:srgbClr val="002060"/>
                </a:solidFill>
              </a:rPr>
              <a:t> &lt;&lt; x[1] &lt;&lt; </a:t>
            </a:r>
            <a:r>
              <a:rPr kumimoji="1" lang="en-US" sz="2800" dirty="0" err="1">
                <a:solidFill>
                  <a:srgbClr val="002060"/>
                </a:solidFill>
              </a:rPr>
              <a:t>endl</a:t>
            </a:r>
            <a:r>
              <a:rPr kumimoji="1" lang="en-US" sz="2800" dirty="0">
                <a:solidFill>
                  <a:srgbClr val="002060"/>
                </a:solidFill>
              </a:rPr>
              <a:t>;</a:t>
            </a:r>
          </a:p>
          <a:p>
            <a:pPr>
              <a:spcAft>
                <a:spcPts val="600"/>
              </a:spcAft>
            </a:pPr>
            <a:r>
              <a:rPr kumimoji="1" lang="en-US" sz="2800" dirty="0" err="1">
                <a:solidFill>
                  <a:srgbClr val="002060"/>
                </a:solidFill>
              </a:rPr>
              <a:t>cout</a:t>
            </a:r>
            <a:r>
              <a:rPr kumimoji="1" lang="en-US" sz="2800" dirty="0">
                <a:solidFill>
                  <a:srgbClr val="002060"/>
                </a:solidFill>
              </a:rPr>
              <a:t> &lt;&lt; x[2] &lt;&lt; </a:t>
            </a:r>
            <a:r>
              <a:rPr kumimoji="1" lang="en-US" sz="2800" dirty="0" err="1">
                <a:solidFill>
                  <a:srgbClr val="002060"/>
                </a:solidFill>
              </a:rPr>
              <a:t>endl</a:t>
            </a:r>
            <a:r>
              <a:rPr kumimoji="1" lang="en-US" sz="2800" dirty="0">
                <a:solidFill>
                  <a:srgbClr val="002060"/>
                </a:solidFill>
              </a:rPr>
              <a:t>;</a:t>
            </a:r>
            <a:endParaRPr kumimoji="1" lang="en-US" sz="2400" dirty="0">
              <a:solidFill>
                <a:srgbClr val="002060"/>
              </a:solidFill>
              <a:latin typeface="Times New Roman" pitchFamily="18" charset="0"/>
            </a:endParaRPr>
          </a:p>
        </p:txBody>
      </p:sp>
      <p:sp>
        <p:nvSpPr>
          <p:cNvPr id="11267" name="WordArt 3"/>
          <p:cNvSpPr>
            <a:spLocks noChangeArrowheads="1" noChangeShapeType="1" noTextEdit="1"/>
          </p:cNvSpPr>
          <p:nvPr/>
        </p:nvSpPr>
        <p:spPr bwMode="auto">
          <a:xfrm>
            <a:off x="2133600" y="3735387"/>
            <a:ext cx="628650" cy="608013"/>
          </a:xfrm>
          <a:prstGeom prst="rect">
            <a:avLst/>
          </a:prstGeom>
        </p:spPr>
        <p:txBody>
          <a:bodyPr wrap="none" fromWordArt="1">
            <a:prstTxWarp prst="textDeflate">
              <a:avLst>
                <a:gd name="adj" fmla="val 18750"/>
              </a:avLst>
            </a:prstTxWarp>
          </a:bodyPr>
          <a:lstStyle/>
          <a:p>
            <a:pPr algn="ctr"/>
            <a:r>
              <a:rPr lang="en-US" sz="3600" kern="10" dirty="0">
                <a:ln w="9525">
                  <a:solidFill>
                    <a:schemeClr val="bg1"/>
                  </a:solidFill>
                  <a:round/>
                  <a:headEnd/>
                  <a:tailEnd/>
                </a:ln>
                <a:solidFill>
                  <a:srgbClr val="002060"/>
                </a:solidFill>
                <a:latin typeface="Arial Black"/>
              </a:rPr>
              <a:t>or</a:t>
            </a:r>
          </a:p>
        </p:txBody>
      </p:sp>
      <p:sp>
        <p:nvSpPr>
          <p:cNvPr id="11268" name="Text Box 4"/>
          <p:cNvSpPr txBox="1">
            <a:spLocks noChangeArrowheads="1"/>
          </p:cNvSpPr>
          <p:nvPr/>
        </p:nvSpPr>
        <p:spPr bwMode="auto">
          <a:xfrm>
            <a:off x="1447800" y="4343400"/>
            <a:ext cx="4495800" cy="147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nSpc>
                <a:spcPct val="95000"/>
              </a:lnSpc>
              <a:spcBef>
                <a:spcPts val="600"/>
              </a:spcBef>
            </a:pPr>
            <a:r>
              <a:rPr kumimoji="1" lang="en-US" sz="2800" dirty="0">
                <a:solidFill>
                  <a:srgbClr val="002060"/>
                </a:solidFill>
              </a:rPr>
              <a:t>int x[3] = {9,11,13}; </a:t>
            </a:r>
          </a:p>
          <a:p>
            <a:pPr>
              <a:lnSpc>
                <a:spcPct val="95000"/>
              </a:lnSpc>
              <a:spcBef>
                <a:spcPts val="600"/>
              </a:spcBef>
            </a:pPr>
            <a:r>
              <a:rPr kumimoji="1" lang="en-US" sz="2800" dirty="0">
                <a:solidFill>
                  <a:srgbClr val="002060"/>
                </a:solidFill>
              </a:rPr>
              <a:t>for (int i = 0; i&lt;3; i++)</a:t>
            </a:r>
          </a:p>
          <a:p>
            <a:pPr>
              <a:lnSpc>
                <a:spcPct val="95000"/>
              </a:lnSpc>
              <a:spcBef>
                <a:spcPts val="600"/>
              </a:spcBef>
            </a:pPr>
            <a:r>
              <a:rPr kumimoji="1" lang="en-US" sz="2800" dirty="0" err="1" smtClean="0">
                <a:solidFill>
                  <a:srgbClr val="002060"/>
                </a:solidFill>
              </a:rPr>
              <a:t>cout</a:t>
            </a:r>
            <a:r>
              <a:rPr kumimoji="1" lang="en-US" sz="2800" dirty="0" smtClean="0">
                <a:solidFill>
                  <a:srgbClr val="002060"/>
                </a:solidFill>
              </a:rPr>
              <a:t> </a:t>
            </a:r>
            <a:r>
              <a:rPr kumimoji="1" lang="en-US" sz="2800" dirty="0">
                <a:solidFill>
                  <a:srgbClr val="002060"/>
                </a:solidFill>
              </a:rPr>
              <a:t>&lt;&lt; x[i] &lt;&lt; </a:t>
            </a:r>
            <a:r>
              <a:rPr kumimoji="1" lang="en-US" sz="2800" dirty="0" err="1">
                <a:solidFill>
                  <a:srgbClr val="002060"/>
                </a:solidFill>
              </a:rPr>
              <a:t>endl</a:t>
            </a:r>
            <a:r>
              <a:rPr kumimoji="1" lang="en-US" sz="2800" dirty="0" smtClean="0">
                <a:solidFill>
                  <a:srgbClr val="002060"/>
                </a:solidFill>
              </a:rPr>
              <a:t>;</a:t>
            </a:r>
            <a:endParaRPr kumimoji="1" lang="en-US" sz="2800" dirty="0">
              <a:solidFill>
                <a:srgbClr val="002060"/>
              </a:solidFill>
            </a:endParaRPr>
          </a:p>
        </p:txBody>
      </p:sp>
      <p:sp>
        <p:nvSpPr>
          <p:cNvPr id="10" name="Text Box 4"/>
          <p:cNvSpPr txBox="1">
            <a:spLocks noChangeArrowheads="1"/>
          </p:cNvSpPr>
          <p:nvPr/>
        </p:nvSpPr>
        <p:spPr bwMode="auto">
          <a:xfrm>
            <a:off x="6553200" y="2154263"/>
            <a:ext cx="1914525" cy="196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nSpc>
                <a:spcPct val="95000"/>
              </a:lnSpc>
              <a:spcBef>
                <a:spcPts val="600"/>
              </a:spcBef>
            </a:pPr>
            <a:r>
              <a:rPr kumimoji="1" lang="en-US" sz="2800" dirty="0" smtClean="0">
                <a:solidFill>
                  <a:srgbClr val="FF0000"/>
                </a:solidFill>
              </a:rPr>
              <a:t>Output:</a:t>
            </a:r>
          </a:p>
          <a:p>
            <a:pPr>
              <a:lnSpc>
                <a:spcPct val="95000"/>
              </a:lnSpc>
              <a:spcBef>
                <a:spcPts val="600"/>
              </a:spcBef>
            </a:pPr>
            <a:r>
              <a:rPr kumimoji="1" lang="en-US" sz="2800" dirty="0">
                <a:solidFill>
                  <a:srgbClr val="FF0000"/>
                </a:solidFill>
              </a:rPr>
              <a:t>	</a:t>
            </a:r>
            <a:r>
              <a:rPr kumimoji="1" lang="en-US" sz="2800" b="1" dirty="0">
                <a:solidFill>
                  <a:srgbClr val="FF0000"/>
                </a:solidFill>
              </a:rPr>
              <a:t> </a:t>
            </a:r>
            <a:r>
              <a:rPr kumimoji="1" lang="en-US" sz="2800" b="1" dirty="0" smtClean="0">
                <a:solidFill>
                  <a:srgbClr val="FF0000"/>
                </a:solidFill>
              </a:rPr>
              <a:t>   9</a:t>
            </a:r>
          </a:p>
          <a:p>
            <a:pPr>
              <a:lnSpc>
                <a:spcPct val="95000"/>
              </a:lnSpc>
              <a:spcBef>
                <a:spcPts val="600"/>
              </a:spcBef>
            </a:pPr>
            <a:r>
              <a:rPr kumimoji="1" lang="en-US" sz="2800" b="1" dirty="0" smtClean="0">
                <a:solidFill>
                  <a:srgbClr val="FF0000"/>
                </a:solidFill>
              </a:rPr>
              <a:t>	   11</a:t>
            </a:r>
          </a:p>
          <a:p>
            <a:pPr>
              <a:lnSpc>
                <a:spcPct val="95000"/>
              </a:lnSpc>
              <a:spcBef>
                <a:spcPts val="600"/>
              </a:spcBef>
            </a:pPr>
            <a:r>
              <a:rPr kumimoji="1" lang="en-US" sz="2800" b="1" dirty="0" smtClean="0">
                <a:solidFill>
                  <a:srgbClr val="FF0000"/>
                </a:solidFill>
              </a:rPr>
              <a:t>	   13</a:t>
            </a:r>
            <a:endParaRPr kumimoji="1" lang="en-US" sz="2800" b="1" dirty="0">
              <a:solidFill>
                <a:srgbClr val="FF0000"/>
              </a:solidFill>
            </a:endParaRPr>
          </a:p>
        </p:txBody>
      </p:sp>
      <p:sp>
        <p:nvSpPr>
          <p:cNvPr id="15" name="Left Arrow 14">
            <a:hlinkClick r:id="" action="ppaction://hlinkshowjump?jump=lastslideviewed"/>
          </p:cNvPr>
          <p:cNvSpPr/>
          <p:nvPr/>
        </p:nvSpPr>
        <p:spPr>
          <a:xfrm>
            <a:off x="152400" y="6096000"/>
            <a:ext cx="7620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69191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slide(fromTop)">
                                      <p:cBhvr>
                                        <p:cTn id="7" dur="500"/>
                                        <p:tgtEl>
                                          <p:spTgt spid="112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 calcmode="lin" valueType="num">
                                      <p:cBhvr>
                                        <p:cTn id="12" dur="1000" fill="hold"/>
                                        <p:tgtEl>
                                          <p:spTgt spid="11267"/>
                                        </p:tgtEl>
                                        <p:attrNameLst>
                                          <p:attrName>ppt_w</p:attrName>
                                        </p:attrNameLst>
                                      </p:cBhvr>
                                      <p:tavLst>
                                        <p:tav tm="0">
                                          <p:val>
                                            <p:fltVal val="0"/>
                                          </p:val>
                                        </p:tav>
                                        <p:tav tm="100000">
                                          <p:val>
                                            <p:strVal val="#ppt_w"/>
                                          </p:val>
                                        </p:tav>
                                      </p:tavLst>
                                    </p:anim>
                                    <p:anim calcmode="lin" valueType="num">
                                      <p:cBhvr>
                                        <p:cTn id="13" dur="1000" fill="hold"/>
                                        <p:tgtEl>
                                          <p:spTgt spid="11267"/>
                                        </p:tgtEl>
                                        <p:attrNameLst>
                                          <p:attrName>ppt_h</p:attrName>
                                        </p:attrNameLst>
                                      </p:cBhvr>
                                      <p:tavLst>
                                        <p:tav tm="0">
                                          <p:val>
                                            <p:fltVal val="0"/>
                                          </p:val>
                                        </p:tav>
                                        <p:tav tm="100000">
                                          <p:val>
                                            <p:strVal val="#ppt_h"/>
                                          </p:val>
                                        </p:tav>
                                      </p:tavLst>
                                    </p:anim>
                                    <p:anim calcmode="lin" valueType="num">
                                      <p:cBhvr>
                                        <p:cTn id="14" dur="1000" fill="hold"/>
                                        <p:tgtEl>
                                          <p:spTgt spid="11267"/>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1267"/>
                                        </p:tgtEl>
                                        <p:attrNameLst>
                                          <p:attrName>ppt_y</p:attrName>
                                        </p:attrNameLst>
                                      </p:cBhvr>
                                      <p:tavLst>
                                        <p:tav tm="0" fmla="#ppt_y+(sin(-2*pi*(1-$))*-#ppt_x+cos(-2*pi*(1-$))*(1-#ppt_y))*(1-$)">
                                          <p:val>
                                            <p:fltVal val="0"/>
                                          </p:val>
                                        </p:tav>
                                        <p:tav tm="100000">
                                          <p:val>
                                            <p:fltVal val="1"/>
                                          </p:val>
                                        </p:tav>
                                      </p:tavLst>
                                    </p:anim>
                                  </p:childTnLst>
                                </p:cTn>
                              </p:par>
                            </p:childTnLst>
                          </p:cTn>
                        </p:par>
                        <p:par>
                          <p:cTn id="16" fill="hold" nodeType="afterGroup">
                            <p:stCondLst>
                              <p:cond delay="1000"/>
                            </p:stCondLst>
                            <p:childTnLst>
                              <p:par>
                                <p:cTn id="17" presetID="12" presetClass="entr" presetSubtype="1" fill="hold" grpId="0" nodeType="afterEffect">
                                  <p:stCondLst>
                                    <p:cond delay="0"/>
                                  </p:stCondLst>
                                  <p:childTnLst>
                                    <p:set>
                                      <p:cBhvr>
                                        <p:cTn id="18" dur="1" fill="hold">
                                          <p:stCondLst>
                                            <p:cond delay="0"/>
                                          </p:stCondLst>
                                        </p:cTn>
                                        <p:tgtEl>
                                          <p:spTgt spid="11268"/>
                                        </p:tgtEl>
                                        <p:attrNameLst>
                                          <p:attrName>style.visibility</p:attrName>
                                        </p:attrNameLst>
                                      </p:cBhvr>
                                      <p:to>
                                        <p:strVal val="visible"/>
                                      </p:to>
                                    </p:set>
                                    <p:animEffect transition="in" filter="slide(fromTop)">
                                      <p:cBhvr>
                                        <p:cTn id="19" dur="500"/>
                                        <p:tgtEl>
                                          <p:spTgt spid="1126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utoUpdateAnimBg="0"/>
      <p:bldP spid="11267" grpId="0"/>
      <p:bldP spid="11268" grpId="0" autoUpdateAnimBg="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Date Placeholder 11"/>
          <p:cNvSpPr>
            <a:spLocks noGrp="1"/>
          </p:cNvSpPr>
          <p:nvPr>
            <p:ph type="dt" sz="half" idx="10"/>
          </p:nvPr>
        </p:nvSpPr>
        <p:spPr/>
        <p:txBody>
          <a:bodyPr/>
          <a:lstStyle/>
          <a:p>
            <a:fld id="{63A8B423-57ED-4C1E-BB4B-26FBE8001CDB}" type="datetime1">
              <a:rPr lang="en-US" smtClean="0"/>
              <a:t>3/15/2015</a:t>
            </a:fld>
            <a:endParaRPr lang="en-US"/>
          </a:p>
        </p:txBody>
      </p:sp>
      <p:sp>
        <p:nvSpPr>
          <p:cNvPr id="14" name="Slide Number Placeholder 13"/>
          <p:cNvSpPr>
            <a:spLocks noGrp="1"/>
          </p:cNvSpPr>
          <p:nvPr>
            <p:ph type="sldNum" sz="quarter" idx="12"/>
          </p:nvPr>
        </p:nvSpPr>
        <p:spPr/>
        <p:txBody>
          <a:bodyPr/>
          <a:lstStyle/>
          <a:p>
            <a:fld id="{EB572375-96E0-4DBB-B3D7-B1489209CDB4}" type="slidenum">
              <a:rPr lang="en-US" smtClean="0"/>
              <a:pPr/>
              <a:t>12</a:t>
            </a:fld>
            <a:endParaRPr lang="en-US"/>
          </a:p>
        </p:txBody>
      </p:sp>
      <p:sp>
        <p:nvSpPr>
          <p:cNvPr id="13" name="Footer Placeholder 12"/>
          <p:cNvSpPr>
            <a:spLocks noGrp="1"/>
          </p:cNvSpPr>
          <p:nvPr>
            <p:ph type="ftr" sz="quarter" idx="11"/>
          </p:nvPr>
        </p:nvSpPr>
        <p:spPr/>
        <p:txBody>
          <a:bodyPr/>
          <a:lstStyle/>
          <a:p>
            <a:r>
              <a:rPr lang="en-US" smtClean="0"/>
              <a:t>CSE 1002             Department of CSE</a:t>
            </a:r>
            <a:endParaRPr lang="en-US" dirty="0"/>
          </a:p>
        </p:txBody>
      </p:sp>
      <p:sp>
        <p:nvSpPr>
          <p:cNvPr id="2" name="Title 1"/>
          <p:cNvSpPr>
            <a:spLocks noGrp="1"/>
          </p:cNvSpPr>
          <p:nvPr>
            <p:ph type="title"/>
          </p:nvPr>
        </p:nvSpPr>
        <p:spPr>
          <a:xfrm>
            <a:off x="1263041" y="152400"/>
            <a:ext cx="7848600" cy="549992"/>
          </a:xfrm>
        </p:spPr>
        <p:txBody>
          <a:bodyPr>
            <a:noAutofit/>
          </a:bodyPr>
          <a:lstStyle/>
          <a:p>
            <a:r>
              <a:rPr lang="en-US" sz="2900" b="1" i="1" dirty="0" smtClean="0">
                <a:solidFill>
                  <a:srgbClr val="002060"/>
                </a:solidFill>
              </a:rPr>
              <a:t>Program to read </a:t>
            </a:r>
            <a:r>
              <a:rPr lang="en-US" sz="2900" b="1" i="1" dirty="0">
                <a:solidFill>
                  <a:srgbClr val="002060"/>
                </a:solidFill>
              </a:rPr>
              <a:t>n elements </a:t>
            </a:r>
            <a:r>
              <a:rPr lang="en-US" sz="2900" b="1" i="1" dirty="0" smtClean="0">
                <a:solidFill>
                  <a:srgbClr val="002060"/>
                </a:solidFill>
              </a:rPr>
              <a:t>into </a:t>
            </a:r>
            <a:r>
              <a:rPr lang="en-US" sz="2900" b="1" i="1" dirty="0">
                <a:solidFill>
                  <a:srgbClr val="002060"/>
                </a:solidFill>
              </a:rPr>
              <a:t>an array </a:t>
            </a:r>
            <a:r>
              <a:rPr lang="en-US" sz="2900" b="1" i="1" dirty="0" smtClean="0">
                <a:solidFill>
                  <a:srgbClr val="002060"/>
                </a:solidFill>
              </a:rPr>
              <a:t>and </a:t>
            </a:r>
            <a:r>
              <a:rPr lang="en-US" sz="2900" b="1" i="1" dirty="0">
                <a:solidFill>
                  <a:srgbClr val="002060"/>
                </a:solidFill>
              </a:rPr>
              <a:t>print it</a:t>
            </a:r>
          </a:p>
        </p:txBody>
      </p:sp>
      <p:sp>
        <p:nvSpPr>
          <p:cNvPr id="26626" name="Rectangle 2"/>
          <p:cNvSpPr>
            <a:spLocks noChangeArrowheads="1"/>
          </p:cNvSpPr>
          <p:nvPr/>
        </p:nvSpPr>
        <p:spPr bwMode="auto">
          <a:xfrm>
            <a:off x="1371600" y="1066800"/>
            <a:ext cx="4800600" cy="5078313"/>
          </a:xfrm>
          <a:prstGeom prst="rect">
            <a:avLst/>
          </a:prstGeom>
          <a:noFill/>
          <a:ln w="9525">
            <a:noFill/>
            <a:miter lim="800000"/>
            <a:headEnd/>
            <a:tailEnd/>
          </a:ln>
        </p:spPr>
        <p:txBody>
          <a:bodyPr>
            <a:spAutoFit/>
          </a:bodyPr>
          <a:lstStyle/>
          <a:p>
            <a:pPr>
              <a:lnSpc>
                <a:spcPct val="150000"/>
              </a:lnSpc>
            </a:pPr>
            <a:r>
              <a:rPr lang="en-US" sz="2400" dirty="0" smtClean="0">
                <a:solidFill>
                  <a:srgbClr val="002060"/>
                </a:solidFill>
                <a:latin typeface="+mj-lt"/>
              </a:rPr>
              <a:t>int a[10], </a:t>
            </a:r>
            <a:r>
              <a:rPr lang="en-US" sz="2400" dirty="0" err="1" smtClean="0">
                <a:solidFill>
                  <a:srgbClr val="002060"/>
                </a:solidFill>
                <a:latin typeface="+mj-lt"/>
              </a:rPr>
              <a:t>i</a:t>
            </a:r>
            <a:r>
              <a:rPr lang="en-US" sz="2400" dirty="0" smtClean="0">
                <a:solidFill>
                  <a:srgbClr val="002060"/>
                </a:solidFill>
                <a:latin typeface="+mj-lt"/>
              </a:rPr>
              <a:t>, n;</a:t>
            </a:r>
          </a:p>
          <a:p>
            <a:pPr>
              <a:lnSpc>
                <a:spcPct val="150000"/>
              </a:lnSpc>
            </a:pPr>
            <a:r>
              <a:rPr lang="en-US" sz="2400" b="1" dirty="0" err="1" smtClean="0">
                <a:solidFill>
                  <a:srgbClr val="002060"/>
                </a:solidFill>
                <a:latin typeface="+mj-lt"/>
              </a:rPr>
              <a:t>cout</a:t>
            </a:r>
            <a:r>
              <a:rPr lang="en-US" sz="2400" dirty="0">
                <a:solidFill>
                  <a:srgbClr val="002060"/>
                </a:solidFill>
                <a:latin typeface="+mj-lt"/>
              </a:rPr>
              <a:t>&lt;&lt;"enter no of numbers";</a:t>
            </a:r>
          </a:p>
          <a:p>
            <a:pPr>
              <a:lnSpc>
                <a:spcPct val="150000"/>
              </a:lnSpc>
            </a:pPr>
            <a:r>
              <a:rPr lang="en-US" sz="2400" b="1" dirty="0" err="1">
                <a:solidFill>
                  <a:srgbClr val="002060"/>
                </a:solidFill>
                <a:latin typeface="+mj-lt"/>
              </a:rPr>
              <a:t>cin</a:t>
            </a:r>
            <a:r>
              <a:rPr lang="en-US" sz="2400" dirty="0">
                <a:solidFill>
                  <a:srgbClr val="002060"/>
                </a:solidFill>
                <a:latin typeface="+mj-lt"/>
              </a:rPr>
              <a:t>&gt;&gt;n;</a:t>
            </a:r>
          </a:p>
          <a:p>
            <a:pPr>
              <a:lnSpc>
                <a:spcPct val="150000"/>
              </a:lnSpc>
            </a:pPr>
            <a:r>
              <a:rPr lang="en-US" sz="2400" b="1" dirty="0" err="1">
                <a:solidFill>
                  <a:srgbClr val="002060"/>
                </a:solidFill>
                <a:latin typeface="+mj-lt"/>
              </a:rPr>
              <a:t>cout</a:t>
            </a:r>
            <a:r>
              <a:rPr lang="en-US" sz="2400" dirty="0">
                <a:solidFill>
                  <a:srgbClr val="002060"/>
                </a:solidFill>
                <a:latin typeface="+mj-lt"/>
              </a:rPr>
              <a:t>&lt;&lt;"\</a:t>
            </a:r>
            <a:r>
              <a:rPr lang="en-US" sz="2400" dirty="0" err="1">
                <a:solidFill>
                  <a:srgbClr val="002060"/>
                </a:solidFill>
                <a:latin typeface="+mj-lt"/>
              </a:rPr>
              <a:t>nenter</a:t>
            </a:r>
            <a:r>
              <a:rPr lang="en-US" sz="2400" dirty="0">
                <a:solidFill>
                  <a:srgbClr val="002060"/>
                </a:solidFill>
                <a:latin typeface="+mj-lt"/>
              </a:rPr>
              <a:t> n numbers\n";</a:t>
            </a:r>
          </a:p>
          <a:p>
            <a:pPr>
              <a:lnSpc>
                <a:spcPct val="150000"/>
              </a:lnSpc>
            </a:pPr>
            <a:r>
              <a:rPr lang="en-US" sz="2400" dirty="0" smtClean="0">
                <a:solidFill>
                  <a:srgbClr val="002060"/>
                </a:solidFill>
                <a:latin typeface="+mj-lt"/>
              </a:rPr>
              <a:t>for(</a:t>
            </a:r>
            <a:r>
              <a:rPr lang="en-US" sz="2400" dirty="0" err="1" smtClean="0">
                <a:solidFill>
                  <a:srgbClr val="002060"/>
                </a:solidFill>
                <a:latin typeface="+mj-lt"/>
              </a:rPr>
              <a:t>i</a:t>
            </a:r>
            <a:r>
              <a:rPr lang="en-US" sz="2400" dirty="0" smtClean="0">
                <a:solidFill>
                  <a:srgbClr val="002060"/>
                </a:solidFill>
                <a:latin typeface="+mj-lt"/>
              </a:rPr>
              <a:t>=0;i&lt;</a:t>
            </a:r>
            <a:r>
              <a:rPr lang="en-US" sz="2400" dirty="0" err="1" smtClean="0">
                <a:solidFill>
                  <a:srgbClr val="002060"/>
                </a:solidFill>
                <a:latin typeface="+mj-lt"/>
              </a:rPr>
              <a:t>n;i</a:t>
            </a:r>
            <a:r>
              <a:rPr lang="en-US" sz="2400" dirty="0">
                <a:solidFill>
                  <a:srgbClr val="002060"/>
                </a:solidFill>
                <a:latin typeface="+mj-lt"/>
              </a:rPr>
              <a:t>++)</a:t>
            </a:r>
          </a:p>
          <a:p>
            <a:pPr>
              <a:lnSpc>
                <a:spcPct val="150000"/>
              </a:lnSpc>
            </a:pPr>
            <a:r>
              <a:rPr lang="en-US" sz="2400" dirty="0">
                <a:solidFill>
                  <a:srgbClr val="002060"/>
                </a:solidFill>
                <a:latin typeface="+mj-lt"/>
              </a:rPr>
              <a:t>	</a:t>
            </a:r>
            <a:r>
              <a:rPr lang="en-US" sz="2400" b="1" dirty="0" err="1">
                <a:solidFill>
                  <a:srgbClr val="002060"/>
                </a:solidFill>
                <a:latin typeface="+mj-lt"/>
              </a:rPr>
              <a:t>cin</a:t>
            </a:r>
            <a:r>
              <a:rPr lang="en-US" sz="2400" dirty="0">
                <a:solidFill>
                  <a:srgbClr val="002060"/>
                </a:solidFill>
                <a:latin typeface="+mj-lt"/>
              </a:rPr>
              <a:t>&gt;&gt;a[i</a:t>
            </a:r>
            <a:r>
              <a:rPr lang="en-US" sz="2400" dirty="0" smtClean="0">
                <a:solidFill>
                  <a:srgbClr val="002060"/>
                </a:solidFill>
                <a:latin typeface="+mj-lt"/>
              </a:rPr>
              <a:t>];</a:t>
            </a:r>
          </a:p>
          <a:p>
            <a:pPr>
              <a:lnSpc>
                <a:spcPct val="150000"/>
              </a:lnSpc>
            </a:pPr>
            <a:r>
              <a:rPr lang="en-US" sz="2400" b="1" dirty="0" err="1" smtClean="0">
                <a:solidFill>
                  <a:srgbClr val="002060"/>
                </a:solidFill>
                <a:latin typeface="+mj-lt"/>
              </a:rPr>
              <a:t>cout</a:t>
            </a:r>
            <a:r>
              <a:rPr lang="en-US" sz="2400" dirty="0" smtClean="0">
                <a:solidFill>
                  <a:srgbClr val="002060"/>
                </a:solidFill>
                <a:latin typeface="+mj-lt"/>
              </a:rPr>
              <a:t>&lt;&lt;“\</a:t>
            </a:r>
            <a:r>
              <a:rPr lang="en-US" sz="2400" dirty="0" err="1" smtClean="0">
                <a:solidFill>
                  <a:srgbClr val="002060"/>
                </a:solidFill>
                <a:latin typeface="+mj-lt"/>
              </a:rPr>
              <a:t>nNumbers</a:t>
            </a:r>
            <a:r>
              <a:rPr lang="en-US" sz="2400" dirty="0" smtClean="0">
                <a:solidFill>
                  <a:srgbClr val="002060"/>
                </a:solidFill>
                <a:latin typeface="+mj-lt"/>
              </a:rPr>
              <a:t> entered are:\n”;</a:t>
            </a:r>
            <a:endParaRPr lang="en-US" sz="2400" dirty="0">
              <a:solidFill>
                <a:srgbClr val="002060"/>
              </a:solidFill>
              <a:latin typeface="+mj-lt"/>
            </a:endParaRPr>
          </a:p>
          <a:p>
            <a:pPr>
              <a:lnSpc>
                <a:spcPct val="150000"/>
              </a:lnSpc>
            </a:pPr>
            <a:r>
              <a:rPr lang="en-US" sz="2400" dirty="0">
                <a:solidFill>
                  <a:srgbClr val="002060"/>
                </a:solidFill>
                <a:latin typeface="+mj-lt"/>
              </a:rPr>
              <a:t>for(i=0;i&lt;</a:t>
            </a:r>
            <a:r>
              <a:rPr lang="en-US" sz="2400" dirty="0" err="1">
                <a:solidFill>
                  <a:srgbClr val="002060"/>
                </a:solidFill>
                <a:latin typeface="+mj-lt"/>
              </a:rPr>
              <a:t>n;i</a:t>
            </a:r>
            <a:r>
              <a:rPr lang="en-US" sz="2400" dirty="0">
                <a:solidFill>
                  <a:srgbClr val="002060"/>
                </a:solidFill>
                <a:latin typeface="+mj-lt"/>
              </a:rPr>
              <a:t>++)</a:t>
            </a:r>
          </a:p>
          <a:p>
            <a:pPr>
              <a:lnSpc>
                <a:spcPct val="150000"/>
              </a:lnSpc>
            </a:pPr>
            <a:r>
              <a:rPr lang="en-US" sz="2400" dirty="0">
                <a:solidFill>
                  <a:srgbClr val="002060"/>
                </a:solidFill>
                <a:latin typeface="+mj-lt"/>
              </a:rPr>
              <a:t>	</a:t>
            </a:r>
            <a:r>
              <a:rPr lang="en-US" sz="2400" b="1" dirty="0" err="1">
                <a:solidFill>
                  <a:srgbClr val="002060"/>
                </a:solidFill>
                <a:latin typeface="+mj-lt"/>
              </a:rPr>
              <a:t>cout</a:t>
            </a:r>
            <a:r>
              <a:rPr lang="en-US" sz="2400" dirty="0">
                <a:solidFill>
                  <a:srgbClr val="002060"/>
                </a:solidFill>
                <a:latin typeface="+mj-lt"/>
              </a:rPr>
              <a:t>&lt;&lt;a[i]&lt;&lt;</a:t>
            </a:r>
            <a:r>
              <a:rPr lang="en-US" sz="2400" dirty="0" err="1">
                <a:solidFill>
                  <a:srgbClr val="002060"/>
                </a:solidFill>
                <a:latin typeface="+mj-lt"/>
              </a:rPr>
              <a:t>endl</a:t>
            </a:r>
            <a:r>
              <a:rPr lang="en-US" sz="2400" dirty="0" smtClean="0">
                <a:solidFill>
                  <a:srgbClr val="002060"/>
                </a:solidFill>
                <a:latin typeface="+mj-lt"/>
              </a:rPr>
              <a:t>;</a:t>
            </a:r>
            <a:endParaRPr lang="en-US" sz="2400" dirty="0">
              <a:solidFill>
                <a:srgbClr val="002060"/>
              </a:solidFill>
              <a:latin typeface="+mj-lt"/>
            </a:endParaRPr>
          </a:p>
        </p:txBody>
      </p:sp>
      <p:sp>
        <p:nvSpPr>
          <p:cNvPr id="7" name="Text Box 4"/>
          <p:cNvSpPr txBox="1">
            <a:spLocks noChangeArrowheads="1"/>
          </p:cNvSpPr>
          <p:nvPr/>
        </p:nvSpPr>
        <p:spPr bwMode="auto">
          <a:xfrm>
            <a:off x="6260926" y="1524000"/>
            <a:ext cx="3505200" cy="4721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nSpc>
                <a:spcPct val="95000"/>
              </a:lnSpc>
              <a:spcBef>
                <a:spcPts val="600"/>
              </a:spcBef>
            </a:pPr>
            <a:r>
              <a:rPr kumimoji="1" lang="en-US" sz="2400" dirty="0" smtClean="0">
                <a:solidFill>
                  <a:srgbClr val="FF0000"/>
                </a:solidFill>
                <a:latin typeface="+mj-lt"/>
              </a:rPr>
              <a:t>Output:</a:t>
            </a:r>
          </a:p>
          <a:p>
            <a:pPr>
              <a:lnSpc>
                <a:spcPct val="95000"/>
              </a:lnSpc>
              <a:spcBef>
                <a:spcPts val="600"/>
              </a:spcBef>
            </a:pPr>
            <a:r>
              <a:rPr kumimoji="1" lang="en-US" sz="2400" dirty="0">
                <a:solidFill>
                  <a:srgbClr val="FF0000"/>
                </a:solidFill>
                <a:latin typeface="+mj-lt"/>
              </a:rPr>
              <a:t>e</a:t>
            </a:r>
            <a:r>
              <a:rPr kumimoji="1" lang="en-US" sz="2400" dirty="0" smtClean="0">
                <a:solidFill>
                  <a:srgbClr val="FF0000"/>
                </a:solidFill>
                <a:latin typeface="+mj-lt"/>
              </a:rPr>
              <a:t>nter no of numbers</a:t>
            </a:r>
          </a:p>
          <a:p>
            <a:pPr>
              <a:lnSpc>
                <a:spcPct val="95000"/>
              </a:lnSpc>
              <a:spcBef>
                <a:spcPts val="600"/>
              </a:spcBef>
            </a:pPr>
            <a:r>
              <a:rPr kumimoji="1" lang="en-US" sz="2400" b="1" dirty="0" smtClean="0">
                <a:solidFill>
                  <a:srgbClr val="FF0000"/>
                </a:solidFill>
                <a:latin typeface="+mj-lt"/>
              </a:rPr>
              <a:t>3</a:t>
            </a:r>
          </a:p>
          <a:p>
            <a:pPr>
              <a:lnSpc>
                <a:spcPct val="95000"/>
              </a:lnSpc>
              <a:spcBef>
                <a:spcPts val="600"/>
              </a:spcBef>
            </a:pPr>
            <a:r>
              <a:rPr kumimoji="1" lang="en-US" sz="2400" dirty="0">
                <a:solidFill>
                  <a:srgbClr val="FF0000"/>
                </a:solidFill>
                <a:latin typeface="+mj-lt"/>
              </a:rPr>
              <a:t>enter </a:t>
            </a:r>
            <a:r>
              <a:rPr kumimoji="1" lang="en-US" sz="2400" dirty="0" smtClean="0">
                <a:solidFill>
                  <a:srgbClr val="FF0000"/>
                </a:solidFill>
                <a:latin typeface="+mj-lt"/>
              </a:rPr>
              <a:t>n </a:t>
            </a:r>
            <a:r>
              <a:rPr kumimoji="1" lang="en-US" sz="2400" dirty="0">
                <a:solidFill>
                  <a:srgbClr val="FF0000"/>
                </a:solidFill>
                <a:latin typeface="+mj-lt"/>
              </a:rPr>
              <a:t>numbers</a:t>
            </a:r>
          </a:p>
          <a:p>
            <a:pPr>
              <a:lnSpc>
                <a:spcPct val="95000"/>
              </a:lnSpc>
              <a:spcBef>
                <a:spcPts val="600"/>
              </a:spcBef>
            </a:pPr>
            <a:r>
              <a:rPr kumimoji="1" lang="en-US" sz="2400" b="1" dirty="0">
                <a:solidFill>
                  <a:srgbClr val="FF0000"/>
                </a:solidFill>
                <a:latin typeface="+mj-lt"/>
              </a:rPr>
              <a:t>9 </a:t>
            </a:r>
          </a:p>
          <a:p>
            <a:pPr>
              <a:lnSpc>
                <a:spcPct val="95000"/>
              </a:lnSpc>
              <a:spcBef>
                <a:spcPts val="600"/>
              </a:spcBef>
            </a:pPr>
            <a:r>
              <a:rPr kumimoji="1" lang="en-US" sz="2400" b="1" dirty="0">
                <a:solidFill>
                  <a:srgbClr val="FF0000"/>
                </a:solidFill>
                <a:latin typeface="+mj-lt"/>
              </a:rPr>
              <a:t>11</a:t>
            </a:r>
          </a:p>
          <a:p>
            <a:pPr>
              <a:lnSpc>
                <a:spcPct val="95000"/>
              </a:lnSpc>
              <a:spcBef>
                <a:spcPts val="600"/>
              </a:spcBef>
            </a:pPr>
            <a:r>
              <a:rPr kumimoji="1" lang="en-US" sz="2400" b="1" dirty="0">
                <a:solidFill>
                  <a:srgbClr val="FF0000"/>
                </a:solidFill>
                <a:latin typeface="+mj-lt"/>
              </a:rPr>
              <a:t>13</a:t>
            </a:r>
          </a:p>
          <a:p>
            <a:pPr>
              <a:lnSpc>
                <a:spcPct val="95000"/>
              </a:lnSpc>
              <a:spcBef>
                <a:spcPts val="600"/>
              </a:spcBef>
            </a:pPr>
            <a:r>
              <a:rPr kumimoji="1" lang="en-US" sz="2400" dirty="0" smtClean="0">
                <a:solidFill>
                  <a:srgbClr val="FF0000"/>
                </a:solidFill>
                <a:latin typeface="+mj-lt"/>
              </a:rPr>
              <a:t>Numbers entered are:</a:t>
            </a:r>
            <a:endParaRPr kumimoji="1" lang="en-US" sz="2400" dirty="0">
              <a:solidFill>
                <a:srgbClr val="FF0000"/>
              </a:solidFill>
              <a:latin typeface="+mj-lt"/>
            </a:endParaRPr>
          </a:p>
          <a:p>
            <a:pPr>
              <a:lnSpc>
                <a:spcPct val="95000"/>
              </a:lnSpc>
              <a:spcBef>
                <a:spcPts val="600"/>
              </a:spcBef>
            </a:pPr>
            <a:r>
              <a:rPr kumimoji="1" lang="en-US" sz="2400" b="1" dirty="0" smtClean="0">
                <a:solidFill>
                  <a:srgbClr val="FF0000"/>
                </a:solidFill>
                <a:latin typeface="+mj-lt"/>
              </a:rPr>
              <a:t>9 </a:t>
            </a:r>
          </a:p>
          <a:p>
            <a:pPr>
              <a:lnSpc>
                <a:spcPct val="95000"/>
              </a:lnSpc>
              <a:spcBef>
                <a:spcPts val="600"/>
              </a:spcBef>
            </a:pPr>
            <a:r>
              <a:rPr kumimoji="1" lang="en-US" sz="2400" b="1" dirty="0" smtClean="0">
                <a:solidFill>
                  <a:srgbClr val="FF0000"/>
                </a:solidFill>
                <a:latin typeface="+mj-lt"/>
              </a:rPr>
              <a:t>11</a:t>
            </a:r>
          </a:p>
          <a:p>
            <a:pPr>
              <a:lnSpc>
                <a:spcPct val="95000"/>
              </a:lnSpc>
              <a:spcBef>
                <a:spcPts val="600"/>
              </a:spcBef>
            </a:pPr>
            <a:r>
              <a:rPr kumimoji="1" lang="en-US" sz="2400" b="1" dirty="0" smtClean="0">
                <a:solidFill>
                  <a:srgbClr val="FF0000"/>
                </a:solidFill>
                <a:latin typeface="+mj-lt"/>
              </a:rPr>
              <a:t>13</a:t>
            </a:r>
            <a:endParaRPr kumimoji="1" lang="en-US" sz="2400" b="1" dirty="0">
              <a:solidFill>
                <a:srgbClr val="FF0000"/>
              </a:solidFill>
              <a:latin typeface="+mj-lt"/>
            </a:endParaRPr>
          </a:p>
        </p:txBody>
      </p:sp>
      <p:sp>
        <p:nvSpPr>
          <p:cNvPr id="3" name="Rectangle 2"/>
          <p:cNvSpPr/>
          <p:nvPr/>
        </p:nvSpPr>
        <p:spPr>
          <a:xfrm>
            <a:off x="1371600" y="1142999"/>
            <a:ext cx="4648200" cy="50021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Left Arrow 10">
            <a:hlinkClick r:id="" action="ppaction://hlinkshowjump?jump=lastslideviewed"/>
          </p:cNvPr>
          <p:cNvSpPr/>
          <p:nvPr/>
        </p:nvSpPr>
        <p:spPr>
          <a:xfrm>
            <a:off x="152400" y="6096000"/>
            <a:ext cx="7620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6">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626">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626">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626">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62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uiExpand="1" build="p"/>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0"/>
          <p:cNvSpPr>
            <a:spLocks noGrp="1"/>
          </p:cNvSpPr>
          <p:nvPr>
            <p:ph type="dt" sz="half" idx="10"/>
          </p:nvPr>
        </p:nvSpPr>
        <p:spPr/>
        <p:txBody>
          <a:bodyPr/>
          <a:lstStyle/>
          <a:p>
            <a:fld id="{FAA01263-32A0-420F-AFF0-3195634C4A95}" type="datetime1">
              <a:rPr lang="en-US" smtClean="0"/>
              <a:t>3/15/2015</a:t>
            </a:fld>
            <a:endParaRPr lang="en-US"/>
          </a:p>
        </p:txBody>
      </p:sp>
      <p:sp>
        <p:nvSpPr>
          <p:cNvPr id="13" name="Slide Number Placeholder 12"/>
          <p:cNvSpPr>
            <a:spLocks noGrp="1"/>
          </p:cNvSpPr>
          <p:nvPr>
            <p:ph type="sldNum" sz="quarter" idx="12"/>
          </p:nvPr>
        </p:nvSpPr>
        <p:spPr/>
        <p:txBody>
          <a:bodyPr/>
          <a:lstStyle/>
          <a:p>
            <a:fld id="{EB572375-96E0-4DBB-B3D7-B1489209CDB4}" type="slidenum">
              <a:rPr lang="en-US" smtClean="0"/>
              <a:pPr/>
              <a:t>13</a:t>
            </a:fld>
            <a:endParaRPr lang="en-US"/>
          </a:p>
        </p:txBody>
      </p:sp>
      <p:sp>
        <p:nvSpPr>
          <p:cNvPr id="12" name="Footer Placeholder 11"/>
          <p:cNvSpPr>
            <a:spLocks noGrp="1"/>
          </p:cNvSpPr>
          <p:nvPr>
            <p:ph type="ftr" sz="quarter" idx="11"/>
          </p:nvPr>
        </p:nvSpPr>
        <p:spPr/>
        <p:txBody>
          <a:bodyPr/>
          <a:lstStyle/>
          <a:p>
            <a:r>
              <a:rPr lang="en-US" smtClean="0"/>
              <a:t>CSE 1002             Department of CSE</a:t>
            </a:r>
            <a:endParaRPr lang="en-US" dirty="0"/>
          </a:p>
        </p:txBody>
      </p:sp>
      <p:sp>
        <p:nvSpPr>
          <p:cNvPr id="2" name="Title 1"/>
          <p:cNvSpPr>
            <a:spLocks noGrp="1"/>
          </p:cNvSpPr>
          <p:nvPr>
            <p:ph type="title"/>
          </p:nvPr>
        </p:nvSpPr>
        <p:spPr>
          <a:xfrm>
            <a:off x="1219200" y="76200"/>
            <a:ext cx="7772400" cy="838200"/>
          </a:xfrm>
        </p:spPr>
        <p:txBody>
          <a:bodyPr>
            <a:noAutofit/>
          </a:bodyPr>
          <a:lstStyle/>
          <a:p>
            <a:r>
              <a:rPr lang="en-US" sz="2700" b="1" dirty="0" smtClean="0">
                <a:solidFill>
                  <a:srgbClr val="002060"/>
                </a:solidFill>
              </a:rPr>
              <a:t>Program to add </a:t>
            </a:r>
            <a:r>
              <a:rPr lang="en-US" sz="2700" b="1" dirty="0">
                <a:solidFill>
                  <a:srgbClr val="002060"/>
                </a:solidFill>
              </a:rPr>
              <a:t>two array elements and store the corresponding elements sum in another array</a:t>
            </a:r>
          </a:p>
        </p:txBody>
      </p:sp>
      <p:sp>
        <p:nvSpPr>
          <p:cNvPr id="27650" name="Rectangle 2"/>
          <p:cNvSpPr>
            <a:spLocks noChangeArrowheads="1"/>
          </p:cNvSpPr>
          <p:nvPr/>
        </p:nvSpPr>
        <p:spPr bwMode="auto">
          <a:xfrm>
            <a:off x="1219200" y="1202353"/>
            <a:ext cx="4191000" cy="4847481"/>
          </a:xfrm>
          <a:prstGeom prst="rect">
            <a:avLst/>
          </a:prstGeom>
          <a:noFill/>
          <a:ln w="9525">
            <a:noFill/>
            <a:miter lim="800000"/>
            <a:headEnd/>
            <a:tailEnd/>
          </a:ln>
        </p:spPr>
        <p:txBody>
          <a:bodyPr wrap="square">
            <a:spAutoFit/>
          </a:bodyPr>
          <a:lstStyle/>
          <a:p>
            <a:pPr>
              <a:spcBef>
                <a:spcPts val="600"/>
              </a:spcBef>
              <a:defRPr/>
            </a:pPr>
            <a:r>
              <a:rPr lang="en-US" sz="2400" dirty="0" smtClean="0">
                <a:solidFill>
                  <a:srgbClr val="002060"/>
                </a:solidFill>
                <a:latin typeface="+mj-lt"/>
              </a:rPr>
              <a:t>int a[10],b[10],c[10],</a:t>
            </a:r>
            <a:r>
              <a:rPr lang="en-US" sz="2400" dirty="0" err="1" smtClean="0">
                <a:solidFill>
                  <a:srgbClr val="002060"/>
                </a:solidFill>
                <a:latin typeface="+mj-lt"/>
              </a:rPr>
              <a:t>n,m,i</a:t>
            </a:r>
            <a:r>
              <a:rPr lang="en-US" sz="2400" dirty="0" smtClean="0">
                <a:solidFill>
                  <a:srgbClr val="002060"/>
                </a:solidFill>
                <a:latin typeface="+mj-lt"/>
              </a:rPr>
              <a:t>;</a:t>
            </a:r>
          </a:p>
          <a:p>
            <a:pPr>
              <a:spcBef>
                <a:spcPts val="600"/>
              </a:spcBef>
              <a:defRPr/>
            </a:pPr>
            <a:r>
              <a:rPr lang="en-US" sz="2400" b="1" dirty="0" err="1" smtClean="0">
                <a:solidFill>
                  <a:srgbClr val="002060"/>
                </a:solidFill>
                <a:latin typeface="+mj-lt"/>
              </a:rPr>
              <a:t>cout</a:t>
            </a:r>
            <a:r>
              <a:rPr lang="en-US" sz="2400" dirty="0">
                <a:solidFill>
                  <a:srgbClr val="002060"/>
                </a:solidFill>
                <a:latin typeface="+mj-lt"/>
              </a:rPr>
              <a:t>&lt;&lt;"enter </a:t>
            </a:r>
            <a:r>
              <a:rPr lang="en-US" sz="2400" dirty="0" smtClean="0">
                <a:solidFill>
                  <a:srgbClr val="002060"/>
                </a:solidFill>
                <a:latin typeface="+mj-lt"/>
              </a:rPr>
              <a:t>no. </a:t>
            </a:r>
            <a:r>
              <a:rPr lang="en-US" sz="2400" dirty="0">
                <a:solidFill>
                  <a:srgbClr val="002060"/>
                </a:solidFill>
                <a:latin typeface="+mj-lt"/>
              </a:rPr>
              <a:t>of </a:t>
            </a:r>
            <a:r>
              <a:rPr lang="en-US" sz="2400" dirty="0" smtClean="0">
                <a:solidFill>
                  <a:srgbClr val="002060"/>
                </a:solidFill>
                <a:latin typeface="+mj-lt"/>
              </a:rPr>
              <a:t>numbers in</a:t>
            </a:r>
          </a:p>
          <a:p>
            <a:pPr>
              <a:spcBef>
                <a:spcPts val="600"/>
              </a:spcBef>
              <a:defRPr/>
            </a:pPr>
            <a:r>
              <a:rPr lang="en-US" sz="2400" dirty="0" smtClean="0">
                <a:solidFill>
                  <a:srgbClr val="002060"/>
                </a:solidFill>
                <a:latin typeface="+mj-lt"/>
              </a:rPr>
              <a:t> first </a:t>
            </a:r>
            <a:r>
              <a:rPr lang="en-US" sz="2400" dirty="0">
                <a:solidFill>
                  <a:srgbClr val="002060"/>
                </a:solidFill>
                <a:latin typeface="+mj-lt"/>
              </a:rPr>
              <a:t>array\n";</a:t>
            </a:r>
          </a:p>
          <a:p>
            <a:pPr>
              <a:spcBef>
                <a:spcPts val="600"/>
              </a:spcBef>
              <a:defRPr/>
            </a:pPr>
            <a:r>
              <a:rPr lang="en-US" sz="2400" b="1" dirty="0" err="1">
                <a:solidFill>
                  <a:srgbClr val="002060"/>
                </a:solidFill>
                <a:latin typeface="+mj-lt"/>
              </a:rPr>
              <a:t>cin</a:t>
            </a:r>
            <a:r>
              <a:rPr lang="en-US" sz="2400" dirty="0">
                <a:solidFill>
                  <a:srgbClr val="002060"/>
                </a:solidFill>
                <a:latin typeface="+mj-lt"/>
              </a:rPr>
              <a:t>&gt;&gt;n; </a:t>
            </a:r>
            <a:r>
              <a:rPr lang="en-US" sz="2400" dirty="0" smtClean="0">
                <a:solidFill>
                  <a:srgbClr val="FF0000"/>
                </a:solidFill>
                <a:latin typeface="+mj-lt"/>
              </a:rPr>
              <a:t>//first  </a:t>
            </a:r>
            <a:r>
              <a:rPr lang="en-US" sz="2400" dirty="0">
                <a:solidFill>
                  <a:srgbClr val="FF0000"/>
                </a:solidFill>
                <a:latin typeface="+mj-lt"/>
              </a:rPr>
              <a:t>array</a:t>
            </a:r>
          </a:p>
          <a:p>
            <a:pPr>
              <a:spcBef>
                <a:spcPts val="600"/>
              </a:spcBef>
              <a:defRPr/>
            </a:pPr>
            <a:r>
              <a:rPr lang="en-US" sz="2400" dirty="0">
                <a:solidFill>
                  <a:srgbClr val="002060"/>
                </a:solidFill>
                <a:latin typeface="+mj-lt"/>
              </a:rPr>
              <a:t>for(</a:t>
            </a:r>
            <a:r>
              <a:rPr lang="en-US" sz="2400" dirty="0" err="1">
                <a:solidFill>
                  <a:srgbClr val="002060"/>
                </a:solidFill>
                <a:latin typeface="+mj-lt"/>
              </a:rPr>
              <a:t>i</a:t>
            </a:r>
            <a:r>
              <a:rPr lang="en-US" sz="2400" dirty="0">
                <a:solidFill>
                  <a:srgbClr val="002060"/>
                </a:solidFill>
                <a:latin typeface="+mj-lt"/>
              </a:rPr>
              <a:t>=0;i&lt;</a:t>
            </a:r>
            <a:r>
              <a:rPr lang="en-US" sz="2400" dirty="0" err="1">
                <a:solidFill>
                  <a:srgbClr val="002060"/>
                </a:solidFill>
                <a:latin typeface="+mj-lt"/>
              </a:rPr>
              <a:t>n;i</a:t>
            </a:r>
            <a:r>
              <a:rPr lang="en-US" sz="2400" dirty="0">
                <a:solidFill>
                  <a:srgbClr val="002060"/>
                </a:solidFill>
                <a:latin typeface="+mj-lt"/>
              </a:rPr>
              <a:t>++)</a:t>
            </a:r>
          </a:p>
          <a:p>
            <a:pPr>
              <a:spcBef>
                <a:spcPts val="600"/>
              </a:spcBef>
              <a:defRPr/>
            </a:pPr>
            <a:r>
              <a:rPr lang="en-US" sz="2400" b="1" dirty="0">
                <a:solidFill>
                  <a:srgbClr val="002060"/>
                </a:solidFill>
                <a:latin typeface="+mj-lt"/>
              </a:rPr>
              <a:t> </a:t>
            </a:r>
            <a:r>
              <a:rPr lang="en-US" sz="2400" b="1" dirty="0" smtClean="0">
                <a:solidFill>
                  <a:srgbClr val="002060"/>
                </a:solidFill>
                <a:latin typeface="+mj-lt"/>
              </a:rPr>
              <a:t>   </a:t>
            </a:r>
            <a:r>
              <a:rPr lang="en-US" sz="2400" b="1" dirty="0" err="1" smtClean="0">
                <a:solidFill>
                  <a:srgbClr val="002060"/>
                </a:solidFill>
                <a:latin typeface="+mj-lt"/>
              </a:rPr>
              <a:t>cin</a:t>
            </a:r>
            <a:r>
              <a:rPr lang="en-US" sz="2400" dirty="0">
                <a:solidFill>
                  <a:srgbClr val="002060"/>
                </a:solidFill>
                <a:latin typeface="+mj-lt"/>
              </a:rPr>
              <a:t>&gt;&gt;a[</a:t>
            </a:r>
            <a:r>
              <a:rPr lang="en-US" sz="2400" dirty="0" err="1">
                <a:solidFill>
                  <a:srgbClr val="002060"/>
                </a:solidFill>
                <a:latin typeface="+mj-lt"/>
              </a:rPr>
              <a:t>i</a:t>
            </a:r>
            <a:r>
              <a:rPr lang="en-US" sz="2400" dirty="0">
                <a:solidFill>
                  <a:srgbClr val="002060"/>
                </a:solidFill>
                <a:latin typeface="+mj-lt"/>
              </a:rPr>
              <a:t>];</a:t>
            </a:r>
          </a:p>
          <a:p>
            <a:pPr>
              <a:spcBef>
                <a:spcPts val="600"/>
              </a:spcBef>
              <a:defRPr/>
            </a:pPr>
            <a:r>
              <a:rPr lang="en-US" sz="2400" b="1" dirty="0" err="1">
                <a:solidFill>
                  <a:srgbClr val="002060"/>
                </a:solidFill>
                <a:latin typeface="+mj-lt"/>
              </a:rPr>
              <a:t>cout</a:t>
            </a:r>
            <a:r>
              <a:rPr lang="en-US" sz="2400" dirty="0">
                <a:solidFill>
                  <a:srgbClr val="002060"/>
                </a:solidFill>
                <a:latin typeface="+mj-lt"/>
              </a:rPr>
              <a:t>&lt;&lt;"enter no of numbers </a:t>
            </a:r>
            <a:r>
              <a:rPr lang="en-US" sz="2400" dirty="0" smtClean="0">
                <a:solidFill>
                  <a:srgbClr val="002060"/>
                </a:solidFill>
                <a:latin typeface="+mj-lt"/>
              </a:rPr>
              <a:t>in second </a:t>
            </a:r>
            <a:r>
              <a:rPr lang="en-US" sz="2400" dirty="0">
                <a:solidFill>
                  <a:srgbClr val="002060"/>
                </a:solidFill>
                <a:latin typeface="+mj-lt"/>
              </a:rPr>
              <a:t>array\n";</a:t>
            </a:r>
          </a:p>
          <a:p>
            <a:pPr>
              <a:spcBef>
                <a:spcPts val="600"/>
              </a:spcBef>
              <a:defRPr/>
            </a:pPr>
            <a:r>
              <a:rPr lang="en-US" sz="2400" b="1" dirty="0" err="1">
                <a:solidFill>
                  <a:srgbClr val="002060"/>
                </a:solidFill>
                <a:latin typeface="+mj-lt"/>
              </a:rPr>
              <a:t>cin</a:t>
            </a:r>
            <a:r>
              <a:rPr lang="en-US" sz="2400" dirty="0">
                <a:solidFill>
                  <a:srgbClr val="002060"/>
                </a:solidFill>
                <a:latin typeface="+mj-lt"/>
              </a:rPr>
              <a:t>&gt;&gt;m; </a:t>
            </a:r>
            <a:r>
              <a:rPr lang="en-US" sz="2400" dirty="0" smtClean="0">
                <a:solidFill>
                  <a:srgbClr val="FF0000"/>
                </a:solidFill>
                <a:latin typeface="+mj-lt"/>
              </a:rPr>
              <a:t>//second </a:t>
            </a:r>
            <a:r>
              <a:rPr lang="en-US" sz="2400" dirty="0">
                <a:solidFill>
                  <a:srgbClr val="FF0000"/>
                </a:solidFill>
                <a:latin typeface="+mj-lt"/>
              </a:rPr>
              <a:t>array</a:t>
            </a:r>
          </a:p>
          <a:p>
            <a:pPr>
              <a:spcBef>
                <a:spcPts val="600"/>
              </a:spcBef>
              <a:defRPr/>
            </a:pPr>
            <a:r>
              <a:rPr lang="en-US" sz="2400" dirty="0">
                <a:solidFill>
                  <a:srgbClr val="002060"/>
                </a:solidFill>
                <a:latin typeface="+mj-lt"/>
              </a:rPr>
              <a:t>for(</a:t>
            </a:r>
            <a:r>
              <a:rPr lang="en-US" sz="2400" dirty="0" err="1">
                <a:solidFill>
                  <a:srgbClr val="002060"/>
                </a:solidFill>
                <a:latin typeface="+mj-lt"/>
              </a:rPr>
              <a:t>i</a:t>
            </a:r>
            <a:r>
              <a:rPr lang="en-US" sz="2400" dirty="0">
                <a:solidFill>
                  <a:srgbClr val="002060"/>
                </a:solidFill>
                <a:latin typeface="+mj-lt"/>
              </a:rPr>
              <a:t>=0;i&lt;</a:t>
            </a:r>
            <a:r>
              <a:rPr lang="en-US" sz="2400" dirty="0" err="1">
                <a:solidFill>
                  <a:srgbClr val="002060"/>
                </a:solidFill>
                <a:latin typeface="+mj-lt"/>
              </a:rPr>
              <a:t>m;i</a:t>
            </a:r>
            <a:r>
              <a:rPr lang="en-US" sz="2400" dirty="0">
                <a:solidFill>
                  <a:srgbClr val="002060"/>
                </a:solidFill>
                <a:latin typeface="+mj-lt"/>
              </a:rPr>
              <a:t>++)</a:t>
            </a:r>
          </a:p>
          <a:p>
            <a:pPr>
              <a:spcBef>
                <a:spcPts val="600"/>
              </a:spcBef>
              <a:defRPr/>
            </a:pPr>
            <a:r>
              <a:rPr lang="en-US" sz="2400" b="1" dirty="0" smtClean="0">
                <a:solidFill>
                  <a:srgbClr val="002060"/>
                </a:solidFill>
                <a:latin typeface="+mj-lt"/>
              </a:rPr>
              <a:t>    </a:t>
            </a:r>
            <a:r>
              <a:rPr lang="en-US" sz="2400" b="1" dirty="0" err="1" smtClean="0">
                <a:solidFill>
                  <a:srgbClr val="002060"/>
                </a:solidFill>
                <a:latin typeface="+mj-lt"/>
              </a:rPr>
              <a:t>cin</a:t>
            </a:r>
            <a:r>
              <a:rPr lang="en-US" sz="2400" dirty="0">
                <a:solidFill>
                  <a:srgbClr val="002060"/>
                </a:solidFill>
                <a:latin typeface="+mj-lt"/>
              </a:rPr>
              <a:t>&gt;&gt;b[</a:t>
            </a:r>
            <a:r>
              <a:rPr lang="en-US" sz="2400" dirty="0" err="1">
                <a:solidFill>
                  <a:srgbClr val="002060"/>
                </a:solidFill>
                <a:latin typeface="+mj-lt"/>
              </a:rPr>
              <a:t>i</a:t>
            </a:r>
            <a:r>
              <a:rPr lang="en-US" sz="2400" dirty="0">
                <a:solidFill>
                  <a:srgbClr val="002060"/>
                </a:solidFill>
                <a:latin typeface="+mj-lt"/>
              </a:rPr>
              <a:t>];</a:t>
            </a:r>
          </a:p>
        </p:txBody>
      </p:sp>
      <p:sp>
        <p:nvSpPr>
          <p:cNvPr id="7" name="Rectangle 2"/>
          <p:cNvSpPr>
            <a:spLocks noChangeArrowheads="1"/>
          </p:cNvSpPr>
          <p:nvPr/>
        </p:nvSpPr>
        <p:spPr bwMode="auto">
          <a:xfrm>
            <a:off x="5410200" y="1202353"/>
            <a:ext cx="3733800" cy="4893647"/>
          </a:xfrm>
          <a:prstGeom prst="rect">
            <a:avLst/>
          </a:prstGeom>
          <a:noFill/>
          <a:ln w="9525">
            <a:noFill/>
            <a:miter lim="800000"/>
            <a:headEnd/>
            <a:tailEnd/>
          </a:ln>
        </p:spPr>
        <p:txBody>
          <a:bodyPr wrap="square">
            <a:spAutoFit/>
          </a:bodyPr>
          <a:lstStyle/>
          <a:p>
            <a:r>
              <a:rPr lang="en-US" sz="2400" dirty="0">
                <a:solidFill>
                  <a:srgbClr val="002060"/>
                </a:solidFill>
                <a:latin typeface="+mj-lt"/>
              </a:rPr>
              <a:t>if(m==n)</a:t>
            </a:r>
          </a:p>
          <a:p>
            <a:r>
              <a:rPr lang="en-US" sz="2400" dirty="0" smtClean="0">
                <a:solidFill>
                  <a:srgbClr val="002060"/>
                </a:solidFill>
                <a:latin typeface="+mj-lt"/>
              </a:rPr>
              <a:t>{</a:t>
            </a:r>
            <a:endParaRPr lang="en-US" sz="2400" dirty="0">
              <a:solidFill>
                <a:srgbClr val="002060"/>
              </a:solidFill>
              <a:latin typeface="+mj-lt"/>
            </a:endParaRPr>
          </a:p>
          <a:p>
            <a:r>
              <a:rPr lang="en-US" sz="2400" dirty="0" smtClean="0">
                <a:solidFill>
                  <a:srgbClr val="002060"/>
                </a:solidFill>
                <a:latin typeface="+mj-lt"/>
              </a:rPr>
              <a:t>    for(</a:t>
            </a:r>
            <a:r>
              <a:rPr lang="en-US" sz="2400" dirty="0" err="1" smtClean="0">
                <a:solidFill>
                  <a:srgbClr val="002060"/>
                </a:solidFill>
                <a:latin typeface="+mj-lt"/>
              </a:rPr>
              <a:t>i</a:t>
            </a:r>
            <a:r>
              <a:rPr lang="en-US" sz="2400" dirty="0" smtClean="0">
                <a:solidFill>
                  <a:srgbClr val="002060"/>
                </a:solidFill>
                <a:latin typeface="+mj-lt"/>
              </a:rPr>
              <a:t>=0;i&lt;</a:t>
            </a:r>
            <a:r>
              <a:rPr lang="en-US" sz="2400" dirty="0" err="1" smtClean="0">
                <a:solidFill>
                  <a:srgbClr val="002060"/>
                </a:solidFill>
                <a:latin typeface="+mj-lt"/>
              </a:rPr>
              <a:t>m;i</a:t>
            </a:r>
            <a:r>
              <a:rPr lang="en-US" sz="2400" dirty="0">
                <a:solidFill>
                  <a:srgbClr val="002060"/>
                </a:solidFill>
                <a:latin typeface="+mj-lt"/>
              </a:rPr>
              <a:t>++)</a:t>
            </a:r>
          </a:p>
          <a:p>
            <a:r>
              <a:rPr lang="en-US" sz="2400" dirty="0">
                <a:solidFill>
                  <a:srgbClr val="002060"/>
                </a:solidFill>
                <a:latin typeface="+mj-lt"/>
              </a:rPr>
              <a:t>	c[i]=a[i]+b[i];</a:t>
            </a:r>
          </a:p>
          <a:p>
            <a:r>
              <a:rPr lang="en-US" sz="2400" dirty="0" smtClean="0">
                <a:solidFill>
                  <a:srgbClr val="002060"/>
                </a:solidFill>
                <a:latin typeface="+mj-lt"/>
              </a:rPr>
              <a:t>   cout&lt;&lt;“Sum of given array    </a:t>
            </a:r>
          </a:p>
          <a:p>
            <a:r>
              <a:rPr lang="en-US" sz="2400" dirty="0">
                <a:solidFill>
                  <a:srgbClr val="002060"/>
                </a:solidFill>
                <a:latin typeface="+mj-lt"/>
              </a:rPr>
              <a:t> </a:t>
            </a:r>
            <a:r>
              <a:rPr lang="en-US" sz="2400" dirty="0" smtClean="0">
                <a:solidFill>
                  <a:srgbClr val="002060"/>
                </a:solidFill>
                <a:latin typeface="+mj-lt"/>
              </a:rPr>
              <a:t>            elements\n”;</a:t>
            </a:r>
            <a:r>
              <a:rPr lang="en-US" sz="2400" dirty="0">
                <a:solidFill>
                  <a:srgbClr val="002060"/>
                </a:solidFill>
                <a:latin typeface="+mj-lt"/>
              </a:rPr>
              <a:t>	</a:t>
            </a:r>
          </a:p>
          <a:p>
            <a:r>
              <a:rPr lang="en-US" sz="2400" dirty="0" smtClean="0">
                <a:solidFill>
                  <a:srgbClr val="002060"/>
                </a:solidFill>
                <a:latin typeface="+mj-lt"/>
              </a:rPr>
              <a:t>    for(</a:t>
            </a:r>
            <a:r>
              <a:rPr lang="en-US" sz="2400" dirty="0" err="1" smtClean="0">
                <a:solidFill>
                  <a:srgbClr val="002060"/>
                </a:solidFill>
                <a:latin typeface="+mj-lt"/>
              </a:rPr>
              <a:t>i</a:t>
            </a:r>
            <a:r>
              <a:rPr lang="en-US" sz="2400" dirty="0" smtClean="0">
                <a:solidFill>
                  <a:srgbClr val="002060"/>
                </a:solidFill>
                <a:latin typeface="+mj-lt"/>
              </a:rPr>
              <a:t>=0;i&lt;</a:t>
            </a:r>
            <a:r>
              <a:rPr lang="en-US" sz="2400" dirty="0" err="1" smtClean="0">
                <a:solidFill>
                  <a:srgbClr val="002060"/>
                </a:solidFill>
                <a:latin typeface="+mj-lt"/>
              </a:rPr>
              <a:t>n;i</a:t>
            </a:r>
            <a:r>
              <a:rPr lang="en-US" sz="2400" dirty="0">
                <a:solidFill>
                  <a:srgbClr val="002060"/>
                </a:solidFill>
                <a:latin typeface="+mj-lt"/>
              </a:rPr>
              <a:t>++)</a:t>
            </a:r>
          </a:p>
          <a:p>
            <a:r>
              <a:rPr lang="en-US" sz="2400" dirty="0">
                <a:solidFill>
                  <a:srgbClr val="002060"/>
                </a:solidFill>
                <a:latin typeface="+mj-lt"/>
              </a:rPr>
              <a:t>	</a:t>
            </a:r>
            <a:r>
              <a:rPr lang="en-US" sz="2400" dirty="0" err="1">
                <a:solidFill>
                  <a:srgbClr val="002060"/>
                </a:solidFill>
                <a:latin typeface="+mj-lt"/>
              </a:rPr>
              <a:t>cout</a:t>
            </a:r>
            <a:r>
              <a:rPr lang="en-US" sz="2400" dirty="0">
                <a:solidFill>
                  <a:srgbClr val="002060"/>
                </a:solidFill>
                <a:latin typeface="+mj-lt"/>
              </a:rPr>
              <a:t>&lt;&lt;c[i]&lt;&lt;</a:t>
            </a:r>
            <a:r>
              <a:rPr lang="en-US" sz="2400" dirty="0" err="1">
                <a:solidFill>
                  <a:srgbClr val="002060"/>
                </a:solidFill>
                <a:latin typeface="+mj-lt"/>
              </a:rPr>
              <a:t>endl</a:t>
            </a:r>
            <a:r>
              <a:rPr lang="en-US" sz="2400" dirty="0">
                <a:solidFill>
                  <a:srgbClr val="002060"/>
                </a:solidFill>
                <a:latin typeface="+mj-lt"/>
              </a:rPr>
              <a:t>;</a:t>
            </a:r>
          </a:p>
          <a:p>
            <a:r>
              <a:rPr lang="en-US" sz="2400" dirty="0" smtClean="0">
                <a:solidFill>
                  <a:srgbClr val="002060"/>
                </a:solidFill>
                <a:latin typeface="+mj-lt"/>
              </a:rPr>
              <a:t>}</a:t>
            </a:r>
            <a:endParaRPr lang="en-US" sz="2400" dirty="0">
              <a:solidFill>
                <a:srgbClr val="002060"/>
              </a:solidFill>
              <a:latin typeface="+mj-lt"/>
            </a:endParaRPr>
          </a:p>
          <a:p>
            <a:r>
              <a:rPr lang="en-US" sz="2400" dirty="0">
                <a:solidFill>
                  <a:srgbClr val="002060"/>
                </a:solidFill>
                <a:latin typeface="+mj-lt"/>
              </a:rPr>
              <a:t>else</a:t>
            </a:r>
          </a:p>
          <a:p>
            <a:r>
              <a:rPr lang="en-US" sz="2400" dirty="0" err="1">
                <a:solidFill>
                  <a:srgbClr val="002060"/>
                </a:solidFill>
                <a:latin typeface="+mj-lt"/>
              </a:rPr>
              <a:t>cout</a:t>
            </a:r>
            <a:r>
              <a:rPr lang="en-US" sz="2400" dirty="0">
                <a:solidFill>
                  <a:srgbClr val="002060"/>
                </a:solidFill>
                <a:latin typeface="+mj-lt"/>
              </a:rPr>
              <a:t>&lt;&lt;"cannot add";</a:t>
            </a:r>
          </a:p>
          <a:p>
            <a:r>
              <a:rPr lang="en-US" sz="2400" dirty="0" err="1">
                <a:solidFill>
                  <a:srgbClr val="002060"/>
                </a:solidFill>
                <a:latin typeface="+mj-lt"/>
              </a:rPr>
              <a:t>getch</a:t>
            </a:r>
            <a:r>
              <a:rPr lang="en-US" sz="2400" dirty="0">
                <a:solidFill>
                  <a:srgbClr val="002060"/>
                </a:solidFill>
                <a:latin typeface="+mj-lt"/>
              </a:rPr>
              <a:t>();</a:t>
            </a:r>
          </a:p>
          <a:p>
            <a:r>
              <a:rPr lang="en-US" sz="2400" dirty="0">
                <a:solidFill>
                  <a:srgbClr val="002060"/>
                </a:solidFill>
                <a:latin typeface="+mj-lt"/>
              </a:rPr>
              <a:t>}</a:t>
            </a:r>
          </a:p>
        </p:txBody>
      </p:sp>
      <p:sp>
        <p:nvSpPr>
          <p:cNvPr id="10" name="Left Arrow 9">
            <a:hlinkClick r:id="" action="ppaction://hlinkshowjump?jump=lastslideviewed"/>
          </p:cNvPr>
          <p:cNvSpPr/>
          <p:nvPr/>
        </p:nvSpPr>
        <p:spPr>
          <a:xfrm>
            <a:off x="152400" y="6096000"/>
            <a:ext cx="7620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1371600" y="1066800"/>
            <a:ext cx="8229600" cy="5105400"/>
          </a:xfrm>
        </p:spPr>
        <p:txBody>
          <a:bodyPr/>
          <a:lstStyle/>
          <a:p>
            <a:pPr eaLnBrk="1" hangingPunct="1">
              <a:lnSpc>
                <a:spcPct val="150000"/>
              </a:lnSpc>
              <a:buFontTx/>
              <a:buNone/>
            </a:pPr>
            <a:r>
              <a:rPr lang="en-US" sz="2400" dirty="0" smtClean="0">
                <a:solidFill>
                  <a:srgbClr val="002060"/>
                </a:solidFill>
                <a:latin typeface="+mj-lt"/>
              </a:rPr>
              <a:t>int a[10], n, </a:t>
            </a:r>
            <a:r>
              <a:rPr lang="en-US" sz="2400" dirty="0" err="1" smtClean="0">
                <a:solidFill>
                  <a:srgbClr val="002060"/>
                </a:solidFill>
                <a:latin typeface="+mj-lt"/>
              </a:rPr>
              <a:t>i</a:t>
            </a:r>
            <a:r>
              <a:rPr lang="en-US" sz="2400" dirty="0" smtClean="0">
                <a:solidFill>
                  <a:srgbClr val="002060"/>
                </a:solidFill>
                <a:latin typeface="+mj-lt"/>
              </a:rPr>
              <a:t>;</a:t>
            </a:r>
          </a:p>
          <a:p>
            <a:pPr eaLnBrk="1" hangingPunct="1">
              <a:lnSpc>
                <a:spcPct val="150000"/>
              </a:lnSpc>
              <a:buFontTx/>
              <a:buNone/>
            </a:pPr>
            <a:r>
              <a:rPr lang="en-US" sz="2400" dirty="0" err="1" smtClean="0">
                <a:solidFill>
                  <a:srgbClr val="002060"/>
                </a:solidFill>
                <a:latin typeface="+mj-lt"/>
              </a:rPr>
              <a:t>cout</a:t>
            </a:r>
            <a:r>
              <a:rPr lang="en-US" sz="2400" dirty="0" smtClean="0">
                <a:solidFill>
                  <a:srgbClr val="002060"/>
                </a:solidFill>
                <a:latin typeface="+mj-lt"/>
              </a:rPr>
              <a:t>&lt;&lt;“Enter values\n";</a:t>
            </a:r>
          </a:p>
          <a:p>
            <a:pPr eaLnBrk="1" hangingPunct="1">
              <a:lnSpc>
                <a:spcPct val="150000"/>
              </a:lnSpc>
              <a:buFontTx/>
              <a:buNone/>
            </a:pPr>
            <a:r>
              <a:rPr lang="en-US" sz="2400" dirty="0" smtClean="0">
                <a:solidFill>
                  <a:srgbClr val="002060"/>
                </a:solidFill>
                <a:latin typeface="+mj-lt"/>
              </a:rPr>
              <a:t>for(i=0;i&lt;</a:t>
            </a:r>
            <a:r>
              <a:rPr lang="en-US" sz="2400" dirty="0" err="1" smtClean="0">
                <a:solidFill>
                  <a:srgbClr val="002060"/>
                </a:solidFill>
                <a:latin typeface="+mj-lt"/>
              </a:rPr>
              <a:t>n;i</a:t>
            </a:r>
            <a:r>
              <a:rPr lang="en-US" sz="2400" dirty="0" smtClean="0">
                <a:solidFill>
                  <a:srgbClr val="002060"/>
                </a:solidFill>
                <a:latin typeface="+mj-lt"/>
              </a:rPr>
              <a:t>++)</a:t>
            </a:r>
          </a:p>
          <a:p>
            <a:pPr eaLnBrk="1" hangingPunct="1">
              <a:lnSpc>
                <a:spcPct val="150000"/>
              </a:lnSpc>
              <a:buFontTx/>
              <a:buNone/>
            </a:pPr>
            <a:r>
              <a:rPr lang="en-US" sz="2400" dirty="0" err="1" smtClean="0">
                <a:solidFill>
                  <a:srgbClr val="002060"/>
                </a:solidFill>
                <a:latin typeface="+mj-lt"/>
              </a:rPr>
              <a:t>cin</a:t>
            </a:r>
            <a:r>
              <a:rPr lang="en-US" sz="2400" dirty="0" smtClean="0">
                <a:solidFill>
                  <a:srgbClr val="002060"/>
                </a:solidFill>
                <a:latin typeface="+mj-lt"/>
              </a:rPr>
              <a:t>&gt;&gt;a[i];</a:t>
            </a:r>
          </a:p>
          <a:p>
            <a:pPr eaLnBrk="1" hangingPunct="1">
              <a:lnSpc>
                <a:spcPct val="150000"/>
              </a:lnSpc>
              <a:buFontTx/>
              <a:buNone/>
            </a:pPr>
            <a:r>
              <a:rPr lang="en-US" sz="2400" dirty="0" err="1" smtClean="0">
                <a:solidFill>
                  <a:srgbClr val="002060"/>
                </a:solidFill>
                <a:latin typeface="+mj-lt"/>
              </a:rPr>
              <a:t>cout</a:t>
            </a:r>
            <a:r>
              <a:rPr lang="en-US" sz="2400" dirty="0" smtClean="0">
                <a:solidFill>
                  <a:srgbClr val="002060"/>
                </a:solidFill>
                <a:latin typeface="+mj-lt"/>
              </a:rPr>
              <a:t>&lt;&lt;“\</a:t>
            </a:r>
            <a:r>
              <a:rPr lang="en-US" sz="2400" dirty="0" err="1" smtClean="0">
                <a:solidFill>
                  <a:srgbClr val="002060"/>
                </a:solidFill>
                <a:latin typeface="+mj-lt"/>
              </a:rPr>
              <a:t>nReverse</a:t>
            </a:r>
            <a:r>
              <a:rPr lang="en-US" sz="2400" dirty="0" smtClean="0">
                <a:solidFill>
                  <a:srgbClr val="002060"/>
                </a:solidFill>
                <a:latin typeface="+mj-lt"/>
              </a:rPr>
              <a:t> order printing</a:t>
            </a:r>
          </a:p>
          <a:p>
            <a:pPr eaLnBrk="1" hangingPunct="1">
              <a:lnSpc>
                <a:spcPct val="150000"/>
              </a:lnSpc>
              <a:buFontTx/>
              <a:buNone/>
            </a:pPr>
            <a:r>
              <a:rPr lang="en-US" sz="2400" dirty="0" smtClean="0">
                <a:solidFill>
                  <a:srgbClr val="002060"/>
                </a:solidFill>
                <a:latin typeface="+mj-lt"/>
              </a:rPr>
              <a:t> of array\n”;</a:t>
            </a:r>
          </a:p>
          <a:p>
            <a:pPr eaLnBrk="1" hangingPunct="1">
              <a:lnSpc>
                <a:spcPct val="150000"/>
              </a:lnSpc>
              <a:buFontTx/>
              <a:buNone/>
            </a:pPr>
            <a:r>
              <a:rPr lang="en-US" sz="2400" dirty="0" smtClean="0">
                <a:solidFill>
                  <a:srgbClr val="002060"/>
                </a:solidFill>
                <a:latin typeface="+mj-lt"/>
              </a:rPr>
              <a:t>for(</a:t>
            </a:r>
            <a:r>
              <a:rPr lang="en-US" sz="2400" dirty="0" err="1" smtClean="0">
                <a:solidFill>
                  <a:srgbClr val="002060"/>
                </a:solidFill>
                <a:latin typeface="+mj-lt"/>
              </a:rPr>
              <a:t>i</a:t>
            </a:r>
            <a:r>
              <a:rPr lang="en-US" sz="2400" dirty="0" smtClean="0">
                <a:solidFill>
                  <a:srgbClr val="002060"/>
                </a:solidFill>
                <a:latin typeface="+mj-lt"/>
              </a:rPr>
              <a:t>=n-1;i&gt;=0;i--) </a:t>
            </a:r>
            <a:r>
              <a:rPr lang="en-US" sz="2400" dirty="0" smtClean="0">
                <a:solidFill>
                  <a:srgbClr val="FF0000"/>
                </a:solidFill>
                <a:latin typeface="+mj-lt"/>
              </a:rPr>
              <a:t>// reverse loop</a:t>
            </a:r>
          </a:p>
          <a:p>
            <a:pPr eaLnBrk="1" hangingPunct="1">
              <a:lnSpc>
                <a:spcPct val="150000"/>
              </a:lnSpc>
              <a:buFontTx/>
              <a:buNone/>
            </a:pPr>
            <a:r>
              <a:rPr lang="en-US" sz="2400" dirty="0" err="1" smtClean="0">
                <a:solidFill>
                  <a:srgbClr val="002060"/>
                </a:solidFill>
                <a:latin typeface="+mj-lt"/>
              </a:rPr>
              <a:t>cout</a:t>
            </a:r>
            <a:r>
              <a:rPr lang="en-US" sz="2400" dirty="0" smtClean="0">
                <a:solidFill>
                  <a:srgbClr val="002060"/>
                </a:solidFill>
                <a:latin typeface="+mj-lt"/>
              </a:rPr>
              <a:t>&lt;&lt;a[</a:t>
            </a:r>
            <a:r>
              <a:rPr lang="en-US" sz="2400" dirty="0" err="1" smtClean="0">
                <a:solidFill>
                  <a:srgbClr val="002060"/>
                </a:solidFill>
                <a:latin typeface="+mj-lt"/>
              </a:rPr>
              <a:t>i</a:t>
            </a:r>
            <a:r>
              <a:rPr lang="en-US" sz="2400" dirty="0" smtClean="0">
                <a:solidFill>
                  <a:srgbClr val="002060"/>
                </a:solidFill>
                <a:latin typeface="+mj-lt"/>
              </a:rPr>
              <a:t>]&lt;&lt;"\t“;</a:t>
            </a:r>
          </a:p>
        </p:txBody>
      </p:sp>
      <p:sp>
        <p:nvSpPr>
          <p:cNvPr id="10" name="Date Placeholder 9"/>
          <p:cNvSpPr>
            <a:spLocks noGrp="1"/>
          </p:cNvSpPr>
          <p:nvPr>
            <p:ph type="dt" sz="half" idx="10"/>
          </p:nvPr>
        </p:nvSpPr>
        <p:spPr/>
        <p:txBody>
          <a:bodyPr/>
          <a:lstStyle/>
          <a:p>
            <a:fld id="{1A7A65D3-F5D0-4DDD-AB09-379131E58E5B}" type="datetime1">
              <a:rPr lang="en-US" smtClean="0"/>
              <a:t>3/15/2015</a:t>
            </a:fld>
            <a:endParaRPr lang="en-US"/>
          </a:p>
        </p:txBody>
      </p:sp>
      <p:sp>
        <p:nvSpPr>
          <p:cNvPr id="12" name="Slide Number Placeholder 11"/>
          <p:cNvSpPr>
            <a:spLocks noGrp="1"/>
          </p:cNvSpPr>
          <p:nvPr>
            <p:ph type="sldNum" sz="quarter" idx="12"/>
          </p:nvPr>
        </p:nvSpPr>
        <p:spPr/>
        <p:txBody>
          <a:bodyPr/>
          <a:lstStyle/>
          <a:p>
            <a:fld id="{EB572375-96E0-4DBB-B3D7-B1489209CDB4}" type="slidenum">
              <a:rPr lang="en-US" smtClean="0"/>
              <a:pPr/>
              <a:t>14</a:t>
            </a:fld>
            <a:endParaRPr lang="en-US"/>
          </a:p>
        </p:txBody>
      </p:sp>
      <p:sp>
        <p:nvSpPr>
          <p:cNvPr id="11" name="Footer Placeholder 10"/>
          <p:cNvSpPr>
            <a:spLocks noGrp="1"/>
          </p:cNvSpPr>
          <p:nvPr>
            <p:ph type="ftr" sz="quarter" idx="11"/>
          </p:nvPr>
        </p:nvSpPr>
        <p:spPr/>
        <p:txBody>
          <a:bodyPr/>
          <a:lstStyle/>
          <a:p>
            <a:r>
              <a:rPr lang="en-US" smtClean="0"/>
              <a:t>CSE 1002             Department of CSE</a:t>
            </a:r>
            <a:endParaRPr lang="en-US" dirty="0"/>
          </a:p>
        </p:txBody>
      </p:sp>
      <p:sp>
        <p:nvSpPr>
          <p:cNvPr id="6146" name="Rectangle 2"/>
          <p:cNvSpPr>
            <a:spLocks noGrp="1" noChangeArrowheads="1"/>
          </p:cNvSpPr>
          <p:nvPr>
            <p:ph type="title"/>
          </p:nvPr>
        </p:nvSpPr>
        <p:spPr>
          <a:xfrm>
            <a:off x="1257300" y="7307"/>
            <a:ext cx="7886700" cy="914400"/>
          </a:xfrm>
        </p:spPr>
        <p:txBody>
          <a:bodyPr>
            <a:noAutofit/>
          </a:bodyPr>
          <a:lstStyle/>
          <a:p>
            <a:pPr algn="l" eaLnBrk="1" hangingPunct="1"/>
            <a:r>
              <a:rPr lang="en-US" sz="2700" b="1" dirty="0" smtClean="0">
                <a:solidFill>
                  <a:srgbClr val="002060"/>
                </a:solidFill>
              </a:rPr>
              <a:t>Displaying</a:t>
            </a:r>
            <a:r>
              <a:rPr lang="en-US" sz="2900" b="1" dirty="0" smtClean="0">
                <a:solidFill>
                  <a:srgbClr val="002060"/>
                </a:solidFill>
              </a:rPr>
              <a:t> elements of an array in reverse order. </a:t>
            </a:r>
          </a:p>
        </p:txBody>
      </p:sp>
      <p:sp>
        <p:nvSpPr>
          <p:cNvPr id="8" name="TextBox 7"/>
          <p:cNvSpPr txBox="1">
            <a:spLocks noChangeArrowheads="1"/>
          </p:cNvSpPr>
          <p:nvPr/>
        </p:nvSpPr>
        <p:spPr bwMode="auto">
          <a:xfrm>
            <a:off x="5715000" y="1700748"/>
            <a:ext cx="3352800" cy="3785652"/>
          </a:xfrm>
          <a:prstGeom prst="rect">
            <a:avLst/>
          </a:prstGeom>
          <a:noFill/>
          <a:ln w="28575">
            <a:solidFill>
              <a:srgbClr val="FF0000"/>
            </a:solidFill>
            <a:miter lim="800000"/>
            <a:headEnd/>
            <a:tailEnd/>
          </a:ln>
        </p:spPr>
        <p:txBody>
          <a:bodyPr wrap="square">
            <a:spAutoFit/>
          </a:bodyPr>
          <a:lstStyle/>
          <a:p>
            <a:r>
              <a:rPr lang="en-US" sz="2000" b="1" dirty="0">
                <a:solidFill>
                  <a:srgbClr val="002060"/>
                </a:solidFill>
                <a:latin typeface="Calibri" pitchFamily="34" charset="0"/>
              </a:rPr>
              <a:t>Example </a:t>
            </a:r>
            <a:r>
              <a:rPr lang="en-US" sz="2000" b="1" dirty="0" smtClean="0">
                <a:solidFill>
                  <a:srgbClr val="002060"/>
                </a:solidFill>
                <a:latin typeface="Calibri" pitchFamily="34" charset="0"/>
              </a:rPr>
              <a:t>: </a:t>
            </a:r>
            <a:r>
              <a:rPr lang="en-US" sz="2000" b="1" dirty="0">
                <a:solidFill>
                  <a:srgbClr val="002060"/>
                </a:solidFill>
                <a:latin typeface="Calibri" pitchFamily="34" charset="0"/>
              </a:rPr>
              <a:t>a</a:t>
            </a:r>
            <a:r>
              <a:rPr lang="en-US" sz="2000" b="1" dirty="0" smtClean="0">
                <a:solidFill>
                  <a:srgbClr val="002060"/>
                </a:solidFill>
                <a:latin typeface="Calibri" pitchFamily="34" charset="0"/>
              </a:rPr>
              <a:t>[ ]={</a:t>
            </a:r>
            <a:r>
              <a:rPr lang="en-US" sz="2000" b="1" dirty="0">
                <a:solidFill>
                  <a:srgbClr val="002060"/>
                </a:solidFill>
                <a:latin typeface="Calibri" pitchFamily="34" charset="0"/>
              </a:rPr>
              <a:t>1, 2, 3, 4, 5</a:t>
            </a:r>
            <a:r>
              <a:rPr lang="en-US" sz="2000" b="1" dirty="0" smtClean="0">
                <a:solidFill>
                  <a:srgbClr val="002060"/>
                </a:solidFill>
                <a:latin typeface="Calibri" pitchFamily="34" charset="0"/>
              </a:rPr>
              <a:t>}</a:t>
            </a:r>
          </a:p>
          <a:p>
            <a:r>
              <a:rPr lang="en-US" sz="2000" dirty="0">
                <a:solidFill>
                  <a:srgbClr val="002060"/>
                </a:solidFill>
              </a:rPr>
              <a:t>Enter values</a:t>
            </a:r>
          </a:p>
          <a:p>
            <a:r>
              <a:rPr lang="en-US" sz="2000" dirty="0">
                <a:solidFill>
                  <a:srgbClr val="002060"/>
                </a:solidFill>
                <a:latin typeface="Calibri" pitchFamily="34" charset="0"/>
              </a:rPr>
              <a:t>    n=5</a:t>
            </a:r>
          </a:p>
          <a:p>
            <a:r>
              <a:rPr lang="en-US" sz="2000" dirty="0">
                <a:solidFill>
                  <a:srgbClr val="002060"/>
                </a:solidFill>
                <a:latin typeface="Calibri" pitchFamily="34" charset="0"/>
              </a:rPr>
              <a:t>    1 2 3 4 5</a:t>
            </a:r>
            <a:endParaRPr lang="en-US" sz="2000" b="1" dirty="0">
              <a:solidFill>
                <a:srgbClr val="002060"/>
              </a:solidFill>
              <a:latin typeface="Calibri" pitchFamily="34" charset="0"/>
            </a:endParaRPr>
          </a:p>
          <a:p>
            <a:r>
              <a:rPr lang="en-US" sz="2000" b="1" dirty="0">
                <a:solidFill>
                  <a:srgbClr val="002060"/>
                </a:solidFill>
                <a:latin typeface="Calibri" pitchFamily="34" charset="0"/>
              </a:rPr>
              <a:t> </a:t>
            </a:r>
            <a:r>
              <a:rPr lang="en-US" sz="2000" b="1" dirty="0" smtClean="0">
                <a:solidFill>
                  <a:srgbClr val="002060"/>
                </a:solidFill>
                <a:latin typeface="Calibri" pitchFamily="34" charset="0"/>
              </a:rPr>
              <a:t>   </a:t>
            </a:r>
            <a:r>
              <a:rPr lang="en-US" sz="2000" dirty="0" smtClean="0">
                <a:solidFill>
                  <a:srgbClr val="002060"/>
                </a:solidFill>
                <a:latin typeface="Calibri" pitchFamily="34" charset="0"/>
              </a:rPr>
              <a:t>Reverse printing of </a:t>
            </a:r>
            <a:r>
              <a:rPr lang="en-US" sz="2000" dirty="0">
                <a:solidFill>
                  <a:srgbClr val="002060"/>
                </a:solidFill>
                <a:latin typeface="Calibri" pitchFamily="34" charset="0"/>
              </a:rPr>
              <a:t>array</a:t>
            </a:r>
          </a:p>
          <a:p>
            <a:r>
              <a:rPr lang="en-US" sz="2000" dirty="0">
                <a:solidFill>
                  <a:srgbClr val="002060"/>
                </a:solidFill>
                <a:latin typeface="Calibri" pitchFamily="34" charset="0"/>
              </a:rPr>
              <a:t>    5   4    3    2    </a:t>
            </a:r>
            <a:r>
              <a:rPr lang="en-US" sz="2000" dirty="0" smtClean="0">
                <a:solidFill>
                  <a:srgbClr val="002060"/>
                </a:solidFill>
                <a:latin typeface="Calibri" pitchFamily="34" charset="0"/>
              </a:rPr>
              <a:t>1</a:t>
            </a:r>
            <a:endParaRPr lang="en-US" sz="2000" b="1" dirty="0" smtClean="0">
              <a:solidFill>
                <a:srgbClr val="002060"/>
              </a:solidFill>
              <a:latin typeface="Calibri" pitchFamily="34" charset="0"/>
            </a:endParaRPr>
          </a:p>
          <a:p>
            <a:r>
              <a:rPr lang="en-US" sz="2000" b="1" dirty="0" smtClean="0">
                <a:solidFill>
                  <a:srgbClr val="002060"/>
                </a:solidFill>
                <a:latin typeface="Calibri" pitchFamily="34" charset="0"/>
              </a:rPr>
              <a:t>Array before 	Array after</a:t>
            </a:r>
            <a:endParaRPr lang="en-US" sz="2000" b="1" dirty="0">
              <a:solidFill>
                <a:srgbClr val="002060"/>
              </a:solidFill>
              <a:latin typeface="Calibri" pitchFamily="34" charset="0"/>
            </a:endParaRPr>
          </a:p>
          <a:p>
            <a:r>
              <a:rPr lang="en-US" sz="2000" b="1" dirty="0" smtClean="0">
                <a:solidFill>
                  <a:srgbClr val="002060"/>
                </a:solidFill>
                <a:latin typeface="Calibri" pitchFamily="34" charset="0"/>
              </a:rPr>
              <a:t>a[0]=1	 	a[0]=1</a:t>
            </a:r>
          </a:p>
          <a:p>
            <a:r>
              <a:rPr lang="en-US" sz="2000" b="1" dirty="0">
                <a:solidFill>
                  <a:srgbClr val="002060"/>
                </a:solidFill>
                <a:latin typeface="Calibri" pitchFamily="34" charset="0"/>
              </a:rPr>
              <a:t>a</a:t>
            </a:r>
            <a:r>
              <a:rPr lang="en-US" sz="2000" b="1" dirty="0" smtClean="0">
                <a:solidFill>
                  <a:srgbClr val="002060"/>
                </a:solidFill>
                <a:latin typeface="Calibri" pitchFamily="34" charset="0"/>
              </a:rPr>
              <a:t>[1]=2	 	a[1]=2</a:t>
            </a:r>
          </a:p>
          <a:p>
            <a:r>
              <a:rPr lang="en-US" sz="2000" b="1" dirty="0" smtClean="0">
                <a:solidFill>
                  <a:srgbClr val="002060"/>
                </a:solidFill>
                <a:latin typeface="Calibri" pitchFamily="34" charset="0"/>
              </a:rPr>
              <a:t>a[2]=3	</a:t>
            </a:r>
            <a:r>
              <a:rPr lang="en-US" sz="2000" b="1" dirty="0">
                <a:solidFill>
                  <a:srgbClr val="002060"/>
                </a:solidFill>
                <a:latin typeface="Calibri" pitchFamily="34" charset="0"/>
              </a:rPr>
              <a:t> </a:t>
            </a:r>
            <a:r>
              <a:rPr lang="en-US" sz="2000" b="1" dirty="0" smtClean="0">
                <a:solidFill>
                  <a:srgbClr val="002060"/>
                </a:solidFill>
                <a:latin typeface="Calibri" pitchFamily="34" charset="0"/>
              </a:rPr>
              <a:t>	a[2]=3</a:t>
            </a:r>
          </a:p>
          <a:p>
            <a:r>
              <a:rPr lang="en-US" sz="2000" b="1" dirty="0" smtClean="0">
                <a:solidFill>
                  <a:srgbClr val="002060"/>
                </a:solidFill>
                <a:latin typeface="Calibri" pitchFamily="34" charset="0"/>
              </a:rPr>
              <a:t>a[3]=4	</a:t>
            </a:r>
            <a:r>
              <a:rPr lang="en-US" sz="2000" b="1" dirty="0">
                <a:solidFill>
                  <a:srgbClr val="002060"/>
                </a:solidFill>
                <a:latin typeface="Calibri" pitchFamily="34" charset="0"/>
              </a:rPr>
              <a:t> </a:t>
            </a:r>
            <a:r>
              <a:rPr lang="en-US" sz="2000" b="1" dirty="0" smtClean="0">
                <a:solidFill>
                  <a:srgbClr val="002060"/>
                </a:solidFill>
                <a:latin typeface="Calibri" pitchFamily="34" charset="0"/>
              </a:rPr>
              <a:t>	a[3]=4</a:t>
            </a:r>
          </a:p>
          <a:p>
            <a:r>
              <a:rPr lang="en-US" sz="2000" b="1" dirty="0" smtClean="0">
                <a:solidFill>
                  <a:srgbClr val="002060"/>
                </a:solidFill>
                <a:latin typeface="Calibri" pitchFamily="34" charset="0"/>
              </a:rPr>
              <a:t>a[4]=5	</a:t>
            </a:r>
            <a:r>
              <a:rPr lang="en-US" sz="2000" b="1" dirty="0">
                <a:solidFill>
                  <a:srgbClr val="002060"/>
                </a:solidFill>
                <a:latin typeface="Calibri" pitchFamily="34" charset="0"/>
              </a:rPr>
              <a:t> </a:t>
            </a:r>
            <a:r>
              <a:rPr lang="en-US" sz="2000" b="1" dirty="0" smtClean="0">
                <a:solidFill>
                  <a:srgbClr val="002060"/>
                </a:solidFill>
                <a:latin typeface="Calibri" pitchFamily="34" charset="0"/>
              </a:rPr>
              <a:t>	a[4]=5</a:t>
            </a:r>
            <a:endParaRPr lang="en-US" sz="2000" dirty="0">
              <a:solidFill>
                <a:srgbClr val="002060"/>
              </a:solidFill>
              <a:latin typeface="Calibri" pitchFamily="34" charset="0"/>
            </a:endParaRPr>
          </a:p>
        </p:txBody>
      </p:sp>
      <p:sp>
        <p:nvSpPr>
          <p:cNvPr id="14" name="Left Arrow 13">
            <a:hlinkClick r:id="" action="ppaction://hlinkshowjump?jump=lastslideviewed"/>
          </p:cNvPr>
          <p:cNvSpPr/>
          <p:nvPr/>
        </p:nvSpPr>
        <p:spPr>
          <a:xfrm>
            <a:off x="152400" y="6096000"/>
            <a:ext cx="7620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147">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
                                            <p:txEl>
                                              <p:pRg st="10" end="1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1295400" y="533400"/>
            <a:ext cx="8229600" cy="4678363"/>
          </a:xfrm>
        </p:spPr>
        <p:txBody>
          <a:bodyPr/>
          <a:lstStyle/>
          <a:p>
            <a:pPr eaLnBrk="1" hangingPunct="1">
              <a:buFontTx/>
              <a:buNone/>
            </a:pPr>
            <a:endParaRPr lang="en-US" sz="2800" b="1" dirty="0" smtClean="0">
              <a:solidFill>
                <a:srgbClr val="002060"/>
              </a:solidFill>
              <a:latin typeface="Script MT Bold" pitchFamily="66" charset="0"/>
            </a:endParaRPr>
          </a:p>
          <a:p>
            <a:pPr eaLnBrk="1" hangingPunct="1">
              <a:buFontTx/>
              <a:buNone/>
            </a:pPr>
            <a:r>
              <a:rPr lang="en-US" sz="2800" dirty="0" smtClean="0">
                <a:solidFill>
                  <a:srgbClr val="002060"/>
                </a:solidFill>
                <a:latin typeface="+mj-lt"/>
              </a:rPr>
              <a:t>int a[20],</a:t>
            </a:r>
            <a:r>
              <a:rPr lang="en-US" sz="2800" dirty="0" err="1" smtClean="0">
                <a:solidFill>
                  <a:srgbClr val="002060"/>
                </a:solidFill>
                <a:latin typeface="+mj-lt"/>
              </a:rPr>
              <a:t>i,j,n</a:t>
            </a:r>
            <a:r>
              <a:rPr lang="en-US" sz="2800" dirty="0" smtClean="0">
                <a:solidFill>
                  <a:srgbClr val="002060"/>
                </a:solidFill>
                <a:latin typeface="+mj-lt"/>
              </a:rPr>
              <a:t>, temp;</a:t>
            </a:r>
          </a:p>
          <a:p>
            <a:pPr eaLnBrk="1" hangingPunct="1">
              <a:buFontTx/>
              <a:buNone/>
            </a:pPr>
            <a:r>
              <a:rPr lang="en-US" sz="2800" b="1" dirty="0" err="1" smtClean="0">
                <a:solidFill>
                  <a:srgbClr val="002060"/>
                </a:solidFill>
                <a:latin typeface="+mj-lt"/>
              </a:rPr>
              <a:t>cout</a:t>
            </a:r>
            <a:r>
              <a:rPr lang="en-US" sz="2800" dirty="0" smtClean="0">
                <a:solidFill>
                  <a:srgbClr val="002060"/>
                </a:solidFill>
                <a:latin typeface="+mj-lt"/>
              </a:rPr>
              <a:t>&lt;&lt;"enter  n \n";</a:t>
            </a:r>
          </a:p>
          <a:p>
            <a:pPr eaLnBrk="1" hangingPunct="1">
              <a:buFontTx/>
              <a:buNone/>
            </a:pPr>
            <a:r>
              <a:rPr lang="en-US" sz="2800" b="1" dirty="0" err="1" smtClean="0">
                <a:solidFill>
                  <a:srgbClr val="002060"/>
                </a:solidFill>
                <a:latin typeface="+mj-lt"/>
              </a:rPr>
              <a:t>cin</a:t>
            </a:r>
            <a:r>
              <a:rPr lang="en-US" sz="2800" dirty="0" smtClean="0">
                <a:solidFill>
                  <a:srgbClr val="002060"/>
                </a:solidFill>
                <a:latin typeface="+mj-lt"/>
              </a:rPr>
              <a:t>&gt;&gt;n;</a:t>
            </a:r>
          </a:p>
          <a:p>
            <a:pPr eaLnBrk="1" hangingPunct="1">
              <a:buFontTx/>
              <a:buNone/>
            </a:pPr>
            <a:r>
              <a:rPr lang="en-US" sz="2800" b="1" dirty="0" err="1" smtClean="0">
                <a:solidFill>
                  <a:srgbClr val="002060"/>
                </a:solidFill>
                <a:latin typeface="+mj-lt"/>
              </a:rPr>
              <a:t>cout</a:t>
            </a:r>
            <a:r>
              <a:rPr lang="en-US" sz="2800" dirty="0" smtClean="0">
                <a:solidFill>
                  <a:srgbClr val="002060"/>
                </a:solidFill>
                <a:latin typeface="+mj-lt"/>
              </a:rPr>
              <a:t>&lt;&lt;"\n </a:t>
            </a:r>
            <a:r>
              <a:rPr lang="en-US" sz="2400" dirty="0" smtClean="0">
                <a:solidFill>
                  <a:srgbClr val="002060"/>
                </a:solidFill>
                <a:latin typeface="+mj-lt"/>
              </a:rPr>
              <a:t>Enter values for an</a:t>
            </a:r>
          </a:p>
          <a:p>
            <a:pPr eaLnBrk="1" hangingPunct="1">
              <a:buFontTx/>
              <a:buNone/>
            </a:pPr>
            <a:r>
              <a:rPr lang="en-US" sz="2400" dirty="0">
                <a:solidFill>
                  <a:srgbClr val="002060"/>
                </a:solidFill>
                <a:latin typeface="+mj-lt"/>
              </a:rPr>
              <a:t> </a:t>
            </a:r>
            <a:r>
              <a:rPr lang="en-US" sz="2400" dirty="0" smtClean="0">
                <a:solidFill>
                  <a:srgbClr val="002060"/>
                </a:solidFill>
                <a:latin typeface="+mj-lt"/>
              </a:rPr>
              <a:t>                   array";</a:t>
            </a:r>
            <a:endParaRPr lang="en-US" sz="2800" dirty="0" smtClean="0">
              <a:solidFill>
                <a:srgbClr val="002060"/>
              </a:solidFill>
              <a:latin typeface="+mj-lt"/>
            </a:endParaRPr>
          </a:p>
          <a:p>
            <a:pPr eaLnBrk="1" hangingPunct="1">
              <a:buFontTx/>
              <a:buNone/>
            </a:pPr>
            <a:r>
              <a:rPr lang="en-US" sz="2800" dirty="0" smtClean="0">
                <a:solidFill>
                  <a:srgbClr val="002060"/>
                </a:solidFill>
                <a:latin typeface="+mj-lt"/>
              </a:rPr>
              <a:t>for(i=0;i&lt;</a:t>
            </a:r>
            <a:r>
              <a:rPr lang="en-US" sz="2800" dirty="0" err="1" smtClean="0">
                <a:solidFill>
                  <a:srgbClr val="002060"/>
                </a:solidFill>
                <a:latin typeface="+mj-lt"/>
              </a:rPr>
              <a:t>n;i</a:t>
            </a:r>
            <a:r>
              <a:rPr lang="en-US" sz="2800" dirty="0" smtClean="0">
                <a:solidFill>
                  <a:srgbClr val="002060"/>
                </a:solidFill>
                <a:latin typeface="+mj-lt"/>
              </a:rPr>
              <a:t>++)</a:t>
            </a:r>
          </a:p>
          <a:p>
            <a:pPr eaLnBrk="1" hangingPunct="1">
              <a:buFontTx/>
              <a:buNone/>
            </a:pPr>
            <a:r>
              <a:rPr lang="en-US" sz="2800" b="1" dirty="0" err="1" smtClean="0">
                <a:solidFill>
                  <a:srgbClr val="002060"/>
                </a:solidFill>
                <a:latin typeface="+mj-lt"/>
              </a:rPr>
              <a:t>cin</a:t>
            </a:r>
            <a:r>
              <a:rPr lang="en-US" sz="2800" dirty="0" smtClean="0">
                <a:solidFill>
                  <a:srgbClr val="002060"/>
                </a:solidFill>
                <a:latin typeface="+mj-lt"/>
              </a:rPr>
              <a:t>&gt;&gt;a[i];</a:t>
            </a:r>
          </a:p>
        </p:txBody>
      </p:sp>
      <p:sp>
        <p:nvSpPr>
          <p:cNvPr id="11" name="Date Placeholder 10"/>
          <p:cNvSpPr>
            <a:spLocks noGrp="1"/>
          </p:cNvSpPr>
          <p:nvPr>
            <p:ph type="dt" sz="half" idx="10"/>
          </p:nvPr>
        </p:nvSpPr>
        <p:spPr/>
        <p:txBody>
          <a:bodyPr/>
          <a:lstStyle/>
          <a:p>
            <a:fld id="{4853376C-D624-45C6-8FFC-E009B70BF30B}" type="datetime1">
              <a:rPr lang="en-US" smtClean="0"/>
              <a:t>3/15/2015</a:t>
            </a:fld>
            <a:endParaRPr lang="en-US"/>
          </a:p>
        </p:txBody>
      </p:sp>
      <p:sp>
        <p:nvSpPr>
          <p:cNvPr id="13" name="Slide Number Placeholder 12"/>
          <p:cNvSpPr>
            <a:spLocks noGrp="1"/>
          </p:cNvSpPr>
          <p:nvPr>
            <p:ph type="sldNum" sz="quarter" idx="12"/>
          </p:nvPr>
        </p:nvSpPr>
        <p:spPr/>
        <p:txBody>
          <a:bodyPr/>
          <a:lstStyle/>
          <a:p>
            <a:fld id="{EB572375-96E0-4DBB-B3D7-B1489209CDB4}" type="slidenum">
              <a:rPr lang="en-US" smtClean="0"/>
              <a:pPr/>
              <a:t>15</a:t>
            </a:fld>
            <a:endParaRPr lang="en-US"/>
          </a:p>
        </p:txBody>
      </p:sp>
      <p:sp>
        <p:nvSpPr>
          <p:cNvPr id="12" name="Footer Placeholder 11"/>
          <p:cNvSpPr>
            <a:spLocks noGrp="1"/>
          </p:cNvSpPr>
          <p:nvPr>
            <p:ph type="ftr" sz="quarter" idx="11"/>
          </p:nvPr>
        </p:nvSpPr>
        <p:spPr/>
        <p:txBody>
          <a:bodyPr/>
          <a:lstStyle/>
          <a:p>
            <a:r>
              <a:rPr lang="en-US" smtClean="0"/>
              <a:t>CSE 1002             Department of CSE</a:t>
            </a:r>
            <a:endParaRPr lang="en-US" dirty="0"/>
          </a:p>
        </p:txBody>
      </p:sp>
      <p:sp>
        <p:nvSpPr>
          <p:cNvPr id="7170" name="Rectangle 2"/>
          <p:cNvSpPr>
            <a:spLocks noGrp="1" noChangeArrowheads="1"/>
          </p:cNvSpPr>
          <p:nvPr>
            <p:ph type="title"/>
          </p:nvPr>
        </p:nvSpPr>
        <p:spPr>
          <a:xfrm>
            <a:off x="1219200" y="152400"/>
            <a:ext cx="7848600" cy="549992"/>
          </a:xfrm>
        </p:spPr>
        <p:txBody>
          <a:bodyPr>
            <a:noAutofit/>
          </a:bodyPr>
          <a:lstStyle/>
          <a:p>
            <a:pPr algn="l" eaLnBrk="1" hangingPunct="1"/>
            <a:r>
              <a:rPr lang="en-US" sz="2900" b="1" dirty="0" smtClean="0">
                <a:solidFill>
                  <a:srgbClr val="002060"/>
                </a:solidFill>
              </a:rPr>
              <a:t>Write a program to  reverse an array using only one array</a:t>
            </a:r>
          </a:p>
        </p:txBody>
      </p:sp>
      <p:sp>
        <p:nvSpPr>
          <p:cNvPr id="8" name="TextBox 7"/>
          <p:cNvSpPr txBox="1">
            <a:spLocks noChangeArrowheads="1"/>
          </p:cNvSpPr>
          <p:nvPr/>
        </p:nvSpPr>
        <p:spPr bwMode="auto">
          <a:xfrm>
            <a:off x="5486400" y="1066800"/>
            <a:ext cx="3581400" cy="3785652"/>
          </a:xfrm>
          <a:prstGeom prst="rect">
            <a:avLst/>
          </a:prstGeom>
          <a:noFill/>
          <a:ln w="28575">
            <a:solidFill>
              <a:srgbClr val="FF0000"/>
            </a:solidFill>
            <a:miter lim="800000"/>
            <a:headEnd/>
            <a:tailEnd/>
          </a:ln>
        </p:spPr>
        <p:txBody>
          <a:bodyPr wrap="square">
            <a:spAutoFit/>
          </a:bodyPr>
          <a:lstStyle/>
          <a:p>
            <a:r>
              <a:rPr lang="en-US" sz="2000" b="1" dirty="0">
                <a:solidFill>
                  <a:srgbClr val="002060"/>
                </a:solidFill>
                <a:latin typeface="Calibri" pitchFamily="34" charset="0"/>
              </a:rPr>
              <a:t>Example </a:t>
            </a:r>
            <a:r>
              <a:rPr lang="en-US" sz="2000" b="1" dirty="0" smtClean="0">
                <a:solidFill>
                  <a:srgbClr val="002060"/>
                </a:solidFill>
                <a:latin typeface="Calibri" pitchFamily="34" charset="0"/>
              </a:rPr>
              <a:t>: </a:t>
            </a:r>
            <a:r>
              <a:rPr lang="en-US" sz="2000" b="1" dirty="0">
                <a:solidFill>
                  <a:srgbClr val="002060"/>
                </a:solidFill>
                <a:latin typeface="Calibri" pitchFamily="34" charset="0"/>
              </a:rPr>
              <a:t>a</a:t>
            </a:r>
            <a:r>
              <a:rPr lang="en-US" sz="2000" b="1" dirty="0" smtClean="0">
                <a:solidFill>
                  <a:srgbClr val="002060"/>
                </a:solidFill>
                <a:latin typeface="Calibri" pitchFamily="34" charset="0"/>
              </a:rPr>
              <a:t>[ ]={</a:t>
            </a:r>
            <a:r>
              <a:rPr lang="en-US" sz="2000" b="1" dirty="0">
                <a:solidFill>
                  <a:srgbClr val="002060"/>
                </a:solidFill>
                <a:latin typeface="Calibri" pitchFamily="34" charset="0"/>
              </a:rPr>
              <a:t>1, 2, 3, 4, 5</a:t>
            </a:r>
            <a:r>
              <a:rPr lang="en-US" sz="2000" b="1" dirty="0" smtClean="0">
                <a:solidFill>
                  <a:srgbClr val="002060"/>
                </a:solidFill>
                <a:latin typeface="Calibri" pitchFamily="34" charset="0"/>
              </a:rPr>
              <a:t>}</a:t>
            </a:r>
          </a:p>
          <a:p>
            <a:r>
              <a:rPr lang="en-US" sz="2000" dirty="0">
                <a:solidFill>
                  <a:srgbClr val="002060"/>
                </a:solidFill>
              </a:rPr>
              <a:t>Enter values</a:t>
            </a:r>
          </a:p>
          <a:p>
            <a:r>
              <a:rPr lang="en-US" sz="2000" dirty="0">
                <a:solidFill>
                  <a:srgbClr val="002060"/>
                </a:solidFill>
                <a:latin typeface="Calibri" pitchFamily="34" charset="0"/>
              </a:rPr>
              <a:t>    n=5</a:t>
            </a:r>
          </a:p>
          <a:p>
            <a:r>
              <a:rPr lang="en-US" sz="2000" dirty="0">
                <a:solidFill>
                  <a:srgbClr val="002060"/>
                </a:solidFill>
                <a:latin typeface="Calibri" pitchFamily="34" charset="0"/>
              </a:rPr>
              <a:t>    1 2 3 4 5</a:t>
            </a:r>
            <a:endParaRPr lang="en-US" sz="2000" b="1" dirty="0">
              <a:solidFill>
                <a:srgbClr val="002060"/>
              </a:solidFill>
              <a:latin typeface="Calibri" pitchFamily="34" charset="0"/>
            </a:endParaRPr>
          </a:p>
          <a:p>
            <a:r>
              <a:rPr lang="en-US" sz="2000" b="1" dirty="0">
                <a:solidFill>
                  <a:srgbClr val="002060"/>
                </a:solidFill>
                <a:latin typeface="Calibri" pitchFamily="34" charset="0"/>
              </a:rPr>
              <a:t> </a:t>
            </a:r>
            <a:r>
              <a:rPr lang="en-US" sz="2000" b="1" dirty="0" smtClean="0">
                <a:solidFill>
                  <a:srgbClr val="002060"/>
                </a:solidFill>
                <a:latin typeface="Calibri" pitchFamily="34" charset="0"/>
              </a:rPr>
              <a:t>   </a:t>
            </a:r>
            <a:r>
              <a:rPr lang="en-US" sz="2000" dirty="0" smtClean="0">
                <a:solidFill>
                  <a:srgbClr val="002060"/>
                </a:solidFill>
                <a:latin typeface="Calibri" pitchFamily="34" charset="0"/>
              </a:rPr>
              <a:t>Reversed </a:t>
            </a:r>
            <a:r>
              <a:rPr lang="en-US" sz="2000" dirty="0">
                <a:solidFill>
                  <a:srgbClr val="002060"/>
                </a:solidFill>
                <a:latin typeface="Calibri" pitchFamily="34" charset="0"/>
              </a:rPr>
              <a:t>array</a:t>
            </a:r>
          </a:p>
          <a:p>
            <a:r>
              <a:rPr lang="en-US" sz="2000" dirty="0">
                <a:solidFill>
                  <a:srgbClr val="002060"/>
                </a:solidFill>
                <a:latin typeface="Calibri" pitchFamily="34" charset="0"/>
              </a:rPr>
              <a:t>    5   4    3    2    </a:t>
            </a:r>
            <a:r>
              <a:rPr lang="en-US" sz="2000" dirty="0" smtClean="0">
                <a:solidFill>
                  <a:srgbClr val="002060"/>
                </a:solidFill>
                <a:latin typeface="Calibri" pitchFamily="34" charset="0"/>
              </a:rPr>
              <a:t>1</a:t>
            </a:r>
            <a:endParaRPr lang="en-US" sz="2000" b="1" dirty="0" smtClean="0">
              <a:solidFill>
                <a:srgbClr val="002060"/>
              </a:solidFill>
              <a:latin typeface="Calibri" pitchFamily="34" charset="0"/>
            </a:endParaRPr>
          </a:p>
          <a:p>
            <a:r>
              <a:rPr lang="en-US" sz="2000" b="1" dirty="0" smtClean="0">
                <a:solidFill>
                  <a:srgbClr val="002060"/>
                </a:solidFill>
                <a:latin typeface="Calibri" pitchFamily="34" charset="0"/>
              </a:rPr>
              <a:t>Array  </a:t>
            </a:r>
            <a:r>
              <a:rPr lang="en-US" sz="2000" b="1" dirty="0">
                <a:solidFill>
                  <a:srgbClr val="002060"/>
                </a:solidFill>
                <a:latin typeface="Calibri" pitchFamily="34" charset="0"/>
              </a:rPr>
              <a:t>	</a:t>
            </a:r>
            <a:r>
              <a:rPr lang="en-US" sz="2000" b="1" dirty="0" smtClean="0">
                <a:solidFill>
                  <a:srgbClr val="002060"/>
                </a:solidFill>
                <a:latin typeface="Calibri" pitchFamily="34" charset="0"/>
              </a:rPr>
              <a:t> 	Reversed array</a:t>
            </a:r>
            <a:endParaRPr lang="en-US" sz="2000" b="1" dirty="0">
              <a:solidFill>
                <a:srgbClr val="002060"/>
              </a:solidFill>
              <a:latin typeface="Calibri" pitchFamily="34" charset="0"/>
            </a:endParaRPr>
          </a:p>
          <a:p>
            <a:r>
              <a:rPr lang="en-US" sz="2000" b="1" dirty="0" smtClean="0">
                <a:solidFill>
                  <a:srgbClr val="002060"/>
                </a:solidFill>
                <a:latin typeface="Calibri" pitchFamily="34" charset="0"/>
              </a:rPr>
              <a:t>a[0]=1	 	a[0]=5</a:t>
            </a:r>
          </a:p>
          <a:p>
            <a:r>
              <a:rPr lang="en-US" sz="2000" b="1" dirty="0">
                <a:solidFill>
                  <a:srgbClr val="002060"/>
                </a:solidFill>
                <a:latin typeface="Calibri" pitchFamily="34" charset="0"/>
              </a:rPr>
              <a:t>a</a:t>
            </a:r>
            <a:r>
              <a:rPr lang="en-US" sz="2000" b="1" dirty="0" smtClean="0">
                <a:solidFill>
                  <a:srgbClr val="002060"/>
                </a:solidFill>
                <a:latin typeface="Calibri" pitchFamily="34" charset="0"/>
              </a:rPr>
              <a:t>[1]=2	 	a[1]=</a:t>
            </a:r>
            <a:r>
              <a:rPr lang="en-US" sz="2000" b="1" dirty="0">
                <a:solidFill>
                  <a:srgbClr val="002060"/>
                </a:solidFill>
                <a:latin typeface="Calibri" pitchFamily="34" charset="0"/>
              </a:rPr>
              <a:t>4</a:t>
            </a:r>
            <a:endParaRPr lang="en-US" sz="2000" b="1" dirty="0" smtClean="0">
              <a:solidFill>
                <a:srgbClr val="002060"/>
              </a:solidFill>
              <a:latin typeface="Calibri" pitchFamily="34" charset="0"/>
            </a:endParaRPr>
          </a:p>
          <a:p>
            <a:r>
              <a:rPr lang="en-US" sz="2000" b="1" dirty="0" smtClean="0">
                <a:solidFill>
                  <a:srgbClr val="002060"/>
                </a:solidFill>
                <a:latin typeface="Calibri" pitchFamily="34" charset="0"/>
              </a:rPr>
              <a:t>a[2]=3	</a:t>
            </a:r>
            <a:r>
              <a:rPr lang="en-US" sz="2000" b="1" dirty="0">
                <a:solidFill>
                  <a:srgbClr val="002060"/>
                </a:solidFill>
                <a:latin typeface="Calibri" pitchFamily="34" charset="0"/>
              </a:rPr>
              <a:t> </a:t>
            </a:r>
            <a:r>
              <a:rPr lang="en-US" sz="2000" b="1" dirty="0" smtClean="0">
                <a:solidFill>
                  <a:srgbClr val="002060"/>
                </a:solidFill>
                <a:latin typeface="Calibri" pitchFamily="34" charset="0"/>
              </a:rPr>
              <a:t>	a[2]=3</a:t>
            </a:r>
          </a:p>
          <a:p>
            <a:r>
              <a:rPr lang="en-US" sz="2000" b="1" dirty="0" smtClean="0">
                <a:solidFill>
                  <a:srgbClr val="002060"/>
                </a:solidFill>
                <a:latin typeface="Calibri" pitchFamily="34" charset="0"/>
              </a:rPr>
              <a:t>a[3]=4	</a:t>
            </a:r>
            <a:r>
              <a:rPr lang="en-US" sz="2000" b="1" dirty="0">
                <a:solidFill>
                  <a:srgbClr val="002060"/>
                </a:solidFill>
                <a:latin typeface="Calibri" pitchFamily="34" charset="0"/>
              </a:rPr>
              <a:t> </a:t>
            </a:r>
            <a:r>
              <a:rPr lang="en-US" sz="2000" b="1" dirty="0" smtClean="0">
                <a:solidFill>
                  <a:srgbClr val="002060"/>
                </a:solidFill>
                <a:latin typeface="Calibri" pitchFamily="34" charset="0"/>
              </a:rPr>
              <a:t>	a[3]=</a:t>
            </a:r>
            <a:r>
              <a:rPr lang="en-US" sz="2000" b="1" dirty="0">
                <a:solidFill>
                  <a:srgbClr val="002060"/>
                </a:solidFill>
                <a:latin typeface="Calibri" pitchFamily="34" charset="0"/>
              </a:rPr>
              <a:t>2</a:t>
            </a:r>
            <a:endParaRPr lang="en-US" sz="2000" b="1" dirty="0" smtClean="0">
              <a:solidFill>
                <a:srgbClr val="002060"/>
              </a:solidFill>
              <a:latin typeface="Calibri" pitchFamily="34" charset="0"/>
            </a:endParaRPr>
          </a:p>
          <a:p>
            <a:r>
              <a:rPr lang="en-US" sz="2000" b="1" dirty="0" smtClean="0">
                <a:solidFill>
                  <a:srgbClr val="002060"/>
                </a:solidFill>
                <a:latin typeface="Calibri" pitchFamily="34" charset="0"/>
              </a:rPr>
              <a:t>a[4]=5	</a:t>
            </a:r>
            <a:r>
              <a:rPr lang="en-US" sz="2000" b="1" dirty="0">
                <a:solidFill>
                  <a:srgbClr val="002060"/>
                </a:solidFill>
                <a:latin typeface="Calibri" pitchFamily="34" charset="0"/>
              </a:rPr>
              <a:t> </a:t>
            </a:r>
            <a:r>
              <a:rPr lang="en-US" sz="2000" b="1" dirty="0" smtClean="0">
                <a:solidFill>
                  <a:srgbClr val="002060"/>
                </a:solidFill>
                <a:latin typeface="Calibri" pitchFamily="34" charset="0"/>
              </a:rPr>
              <a:t>	a[4]=1</a:t>
            </a:r>
            <a:endParaRPr lang="en-US" sz="2000" dirty="0">
              <a:solidFill>
                <a:srgbClr val="002060"/>
              </a:solidFill>
              <a:latin typeface="Calibri" pitchFamily="34" charset="0"/>
            </a:endParaRPr>
          </a:p>
        </p:txBody>
      </p:sp>
      <p:sp>
        <p:nvSpPr>
          <p:cNvPr id="2" name="TextBox 1"/>
          <p:cNvSpPr txBox="1"/>
          <p:nvPr/>
        </p:nvSpPr>
        <p:spPr>
          <a:xfrm>
            <a:off x="4191000" y="5105400"/>
            <a:ext cx="1031051" cy="369332"/>
          </a:xfrm>
          <a:prstGeom prst="rect">
            <a:avLst/>
          </a:prstGeom>
          <a:noFill/>
        </p:spPr>
        <p:txBody>
          <a:bodyPr wrap="none" rtlCol="0">
            <a:spAutoFit/>
          </a:bodyPr>
          <a:lstStyle/>
          <a:p>
            <a:r>
              <a:rPr lang="en-US" dirty="0" err="1" smtClean="0">
                <a:solidFill>
                  <a:srgbClr val="002060"/>
                </a:solidFill>
              </a:rPr>
              <a:t>Contd</a:t>
            </a:r>
            <a:r>
              <a:rPr lang="en-US" dirty="0" smtClean="0">
                <a:solidFill>
                  <a:srgbClr val="002060"/>
                </a:solidFill>
              </a:rPr>
              <a:t>…</a:t>
            </a:r>
            <a:endParaRPr lang="en-IN" dirty="0">
              <a:solidFill>
                <a:srgbClr val="002060"/>
              </a:solidFill>
            </a:endParaRPr>
          </a:p>
        </p:txBody>
      </p:sp>
      <p:sp>
        <p:nvSpPr>
          <p:cNvPr id="14" name="Left Arrow 13">
            <a:hlinkClick r:id="" action="ppaction://hlinkshowjump?jump=lastslideviewed"/>
          </p:cNvPr>
          <p:cNvSpPr/>
          <p:nvPr/>
        </p:nvSpPr>
        <p:spPr>
          <a:xfrm>
            <a:off x="152400" y="6096000"/>
            <a:ext cx="7620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6" end="6"/>
                                            </p:txEl>
                                          </p:spTgt>
                                        </p:tgtEl>
                                        <p:attrNameLst>
                                          <p:attrName>style.visibility</p:attrName>
                                        </p:attrNameLst>
                                      </p:cBhvr>
                                      <p:to>
                                        <p:strVal val="visible"/>
                                      </p:to>
                                    </p:set>
                                    <p:animEffect transition="in" filter="fade">
                                      <p:cBhvr>
                                        <p:cTn id="7" dur="500"/>
                                        <p:tgtEl>
                                          <p:spTgt spid="8">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7" end="7"/>
                                            </p:txEl>
                                          </p:spTgt>
                                        </p:tgtEl>
                                        <p:attrNameLst>
                                          <p:attrName>style.visibility</p:attrName>
                                        </p:attrNameLst>
                                      </p:cBhvr>
                                      <p:to>
                                        <p:strVal val="visible"/>
                                      </p:to>
                                    </p:set>
                                    <p:animEffect transition="in" filter="fade">
                                      <p:cBhvr>
                                        <p:cTn id="10" dur="500"/>
                                        <p:tgtEl>
                                          <p:spTgt spid="8">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8" end="8"/>
                                            </p:txEl>
                                          </p:spTgt>
                                        </p:tgtEl>
                                        <p:attrNameLst>
                                          <p:attrName>style.visibility</p:attrName>
                                        </p:attrNameLst>
                                      </p:cBhvr>
                                      <p:to>
                                        <p:strVal val="visible"/>
                                      </p:to>
                                    </p:set>
                                    <p:animEffect transition="in" filter="fade">
                                      <p:cBhvr>
                                        <p:cTn id="13" dur="500"/>
                                        <p:tgtEl>
                                          <p:spTgt spid="8">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9" end="9"/>
                                            </p:txEl>
                                          </p:spTgt>
                                        </p:tgtEl>
                                        <p:attrNameLst>
                                          <p:attrName>style.visibility</p:attrName>
                                        </p:attrNameLst>
                                      </p:cBhvr>
                                      <p:to>
                                        <p:strVal val="visible"/>
                                      </p:to>
                                    </p:set>
                                    <p:animEffect transition="in" filter="fade">
                                      <p:cBhvr>
                                        <p:cTn id="16" dur="500"/>
                                        <p:tgtEl>
                                          <p:spTgt spid="8">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
                                            <p:txEl>
                                              <p:pRg st="10" end="10"/>
                                            </p:txEl>
                                          </p:spTgt>
                                        </p:tgtEl>
                                        <p:attrNameLst>
                                          <p:attrName>style.visibility</p:attrName>
                                        </p:attrNameLst>
                                      </p:cBhvr>
                                      <p:to>
                                        <p:strVal val="visible"/>
                                      </p:to>
                                    </p:set>
                                    <p:animEffect transition="in" filter="fade">
                                      <p:cBhvr>
                                        <p:cTn id="19" dur="500"/>
                                        <p:tgtEl>
                                          <p:spTgt spid="8">
                                            <p:txEl>
                                              <p:pRg st="10" end="1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
                                            <p:txEl>
                                              <p:pRg st="11" end="11"/>
                                            </p:txEl>
                                          </p:spTgt>
                                        </p:tgtEl>
                                        <p:attrNameLst>
                                          <p:attrName>style.visibility</p:attrName>
                                        </p:attrNameLst>
                                      </p:cBhvr>
                                      <p:to>
                                        <p:strVal val="visible"/>
                                      </p:to>
                                    </p:set>
                                    <p:animEffect transition="in" filter="fade">
                                      <p:cBhvr>
                                        <p:cTn id="22" dur="500"/>
                                        <p:tgtEl>
                                          <p:spTgt spid="8">
                                            <p:txEl>
                                              <p:pRg st="11" end="1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71"/>
                                        </p:tgtEl>
                                        <p:attrNameLst>
                                          <p:attrName>style.visibility</p:attrName>
                                        </p:attrNameLst>
                                      </p:cBhvr>
                                      <p:to>
                                        <p:strVal val="visible"/>
                                      </p:to>
                                    </p:set>
                                    <p:animEffect transition="in" filter="blinds(horizontal)">
                                      <p:cBhvr>
                                        <p:cTn id="27"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idx="1"/>
          </p:nvPr>
        </p:nvSpPr>
        <p:spPr/>
        <p:txBody>
          <a:bodyPr>
            <a:normAutofit/>
          </a:bodyPr>
          <a:lstStyle/>
          <a:p>
            <a:pPr eaLnBrk="1" hangingPunct="1">
              <a:lnSpc>
                <a:spcPct val="80000"/>
              </a:lnSpc>
              <a:buFontTx/>
              <a:buNone/>
            </a:pPr>
            <a:endParaRPr lang="en-US" sz="2800" b="1" dirty="0" smtClean="0">
              <a:solidFill>
                <a:srgbClr val="002060"/>
              </a:solidFill>
              <a:latin typeface="Tempus Sans ITC" pitchFamily="82" charset="0"/>
            </a:endParaRPr>
          </a:p>
          <a:p>
            <a:pPr eaLnBrk="1" hangingPunct="1">
              <a:lnSpc>
                <a:spcPct val="80000"/>
              </a:lnSpc>
              <a:buFontTx/>
              <a:buNone/>
            </a:pPr>
            <a:endParaRPr lang="en-US" sz="2800" dirty="0" smtClean="0">
              <a:solidFill>
                <a:srgbClr val="002060"/>
              </a:solidFill>
              <a:latin typeface="+mj-lt"/>
            </a:endParaRPr>
          </a:p>
          <a:p>
            <a:pPr eaLnBrk="1" hangingPunct="1">
              <a:lnSpc>
                <a:spcPct val="80000"/>
              </a:lnSpc>
              <a:buFontTx/>
              <a:buNone/>
            </a:pPr>
            <a:r>
              <a:rPr lang="en-US" sz="2800" dirty="0" smtClean="0">
                <a:solidFill>
                  <a:srgbClr val="002060"/>
                </a:solidFill>
                <a:latin typeface="+mj-lt"/>
              </a:rPr>
              <a:t>for(</a:t>
            </a:r>
            <a:r>
              <a:rPr lang="en-US" sz="2800" dirty="0" err="1" smtClean="0">
                <a:solidFill>
                  <a:srgbClr val="002060"/>
                </a:solidFill>
                <a:latin typeface="+mj-lt"/>
              </a:rPr>
              <a:t>i</a:t>
            </a:r>
            <a:r>
              <a:rPr lang="en-US" sz="2800" dirty="0" smtClean="0">
                <a:solidFill>
                  <a:srgbClr val="002060"/>
                </a:solidFill>
                <a:latin typeface="+mj-lt"/>
              </a:rPr>
              <a:t>=0,j=n-1;i&lt;n/2; i++,j--)</a:t>
            </a:r>
          </a:p>
          <a:p>
            <a:pPr eaLnBrk="1" hangingPunct="1">
              <a:lnSpc>
                <a:spcPct val="80000"/>
              </a:lnSpc>
              <a:buFontTx/>
              <a:buNone/>
            </a:pPr>
            <a:r>
              <a:rPr lang="en-US" sz="2800" dirty="0" smtClean="0">
                <a:solidFill>
                  <a:srgbClr val="002060"/>
                </a:solidFill>
                <a:latin typeface="+mj-lt"/>
              </a:rPr>
              <a:t>{</a:t>
            </a:r>
          </a:p>
          <a:p>
            <a:pPr lvl="1">
              <a:lnSpc>
                <a:spcPct val="80000"/>
              </a:lnSpc>
              <a:buFontTx/>
              <a:buNone/>
            </a:pPr>
            <a:r>
              <a:rPr lang="en-US" sz="2400" b="1" dirty="0" smtClean="0">
                <a:solidFill>
                  <a:srgbClr val="002060"/>
                </a:solidFill>
                <a:latin typeface="Courier New" panose="02070309020205020404" pitchFamily="49" charset="0"/>
                <a:cs typeface="Courier New" panose="02070309020205020404" pitchFamily="49" charset="0"/>
              </a:rPr>
              <a:t>temp=a[i]; 		</a:t>
            </a:r>
          </a:p>
          <a:p>
            <a:pPr lvl="1">
              <a:lnSpc>
                <a:spcPct val="80000"/>
              </a:lnSpc>
              <a:buFontTx/>
              <a:buNone/>
            </a:pPr>
            <a:r>
              <a:rPr lang="en-US" sz="2400" b="1" dirty="0" smtClean="0">
                <a:solidFill>
                  <a:srgbClr val="002060"/>
                </a:solidFill>
                <a:latin typeface="Courier New" panose="02070309020205020404" pitchFamily="49" charset="0"/>
                <a:cs typeface="Courier New" panose="02070309020205020404" pitchFamily="49" charset="0"/>
              </a:rPr>
              <a:t>a[i]=a[j];	</a:t>
            </a:r>
          </a:p>
          <a:p>
            <a:pPr lvl="1">
              <a:lnSpc>
                <a:spcPct val="80000"/>
              </a:lnSpc>
              <a:buFontTx/>
              <a:buNone/>
            </a:pPr>
            <a:r>
              <a:rPr lang="en-US" sz="2400" b="1" dirty="0" smtClean="0">
                <a:solidFill>
                  <a:srgbClr val="002060"/>
                </a:solidFill>
                <a:latin typeface="Courier New" panose="02070309020205020404" pitchFamily="49" charset="0"/>
                <a:cs typeface="Courier New" panose="02070309020205020404" pitchFamily="49" charset="0"/>
              </a:rPr>
              <a:t>a[j]=temp;	</a:t>
            </a:r>
          </a:p>
          <a:p>
            <a:pPr eaLnBrk="1" hangingPunct="1">
              <a:lnSpc>
                <a:spcPct val="80000"/>
              </a:lnSpc>
              <a:buFontTx/>
              <a:buNone/>
            </a:pPr>
            <a:r>
              <a:rPr lang="en-US" sz="2800" dirty="0" smtClean="0">
                <a:solidFill>
                  <a:srgbClr val="002060"/>
                </a:solidFill>
                <a:latin typeface="+mj-lt"/>
              </a:rPr>
              <a:t>}</a:t>
            </a:r>
          </a:p>
          <a:p>
            <a:pPr eaLnBrk="1" hangingPunct="1">
              <a:lnSpc>
                <a:spcPct val="80000"/>
              </a:lnSpc>
              <a:buFontTx/>
              <a:buNone/>
            </a:pPr>
            <a:r>
              <a:rPr lang="en-US" sz="2800" b="1" dirty="0" err="1" smtClean="0">
                <a:solidFill>
                  <a:srgbClr val="002060"/>
                </a:solidFill>
                <a:latin typeface="+mj-lt"/>
              </a:rPr>
              <a:t>cout</a:t>
            </a:r>
            <a:r>
              <a:rPr lang="en-US" sz="2800" dirty="0" smtClean="0">
                <a:solidFill>
                  <a:srgbClr val="002060"/>
                </a:solidFill>
                <a:latin typeface="+mj-lt"/>
              </a:rPr>
              <a:t>&lt;&lt;"\n Reversed array\n";</a:t>
            </a:r>
          </a:p>
          <a:p>
            <a:pPr eaLnBrk="1" hangingPunct="1">
              <a:lnSpc>
                <a:spcPct val="80000"/>
              </a:lnSpc>
              <a:buFontTx/>
              <a:buNone/>
            </a:pPr>
            <a:r>
              <a:rPr lang="en-US" sz="2800" dirty="0" smtClean="0">
                <a:solidFill>
                  <a:srgbClr val="002060"/>
                </a:solidFill>
                <a:latin typeface="+mj-lt"/>
              </a:rPr>
              <a:t>for(i=0;i&lt;</a:t>
            </a:r>
            <a:r>
              <a:rPr lang="en-US" sz="2800" dirty="0" err="1" smtClean="0">
                <a:solidFill>
                  <a:srgbClr val="002060"/>
                </a:solidFill>
                <a:latin typeface="+mj-lt"/>
              </a:rPr>
              <a:t>n;i</a:t>
            </a:r>
            <a:r>
              <a:rPr lang="en-US" sz="2800" dirty="0" smtClean="0">
                <a:solidFill>
                  <a:srgbClr val="002060"/>
                </a:solidFill>
                <a:latin typeface="+mj-lt"/>
              </a:rPr>
              <a:t>++)</a:t>
            </a:r>
          </a:p>
          <a:p>
            <a:pPr eaLnBrk="1" hangingPunct="1">
              <a:lnSpc>
                <a:spcPct val="80000"/>
              </a:lnSpc>
              <a:buFontTx/>
              <a:buNone/>
            </a:pPr>
            <a:r>
              <a:rPr lang="en-US" sz="2800" b="1" dirty="0" err="1" smtClean="0">
                <a:solidFill>
                  <a:srgbClr val="002060"/>
                </a:solidFill>
                <a:latin typeface="+mj-lt"/>
              </a:rPr>
              <a:t>cout</a:t>
            </a:r>
            <a:r>
              <a:rPr lang="en-US" sz="2800" dirty="0" smtClean="0">
                <a:solidFill>
                  <a:srgbClr val="002060"/>
                </a:solidFill>
                <a:latin typeface="+mj-lt"/>
              </a:rPr>
              <a:t>&lt;&lt;a[i]&lt;&lt;"\t";</a:t>
            </a:r>
          </a:p>
          <a:p>
            <a:pPr eaLnBrk="1" hangingPunct="1">
              <a:lnSpc>
                <a:spcPct val="80000"/>
              </a:lnSpc>
              <a:buFontTx/>
              <a:buNone/>
            </a:pPr>
            <a:r>
              <a:rPr lang="en-US" sz="2800" dirty="0" smtClean="0">
                <a:solidFill>
                  <a:srgbClr val="002060"/>
                </a:solidFill>
                <a:latin typeface="+mj-lt"/>
              </a:rPr>
              <a:t>}</a:t>
            </a:r>
          </a:p>
        </p:txBody>
      </p:sp>
      <p:sp>
        <p:nvSpPr>
          <p:cNvPr id="10" name="Date Placeholder 9"/>
          <p:cNvSpPr>
            <a:spLocks noGrp="1"/>
          </p:cNvSpPr>
          <p:nvPr>
            <p:ph type="dt" sz="half" idx="10"/>
          </p:nvPr>
        </p:nvSpPr>
        <p:spPr/>
        <p:txBody>
          <a:bodyPr/>
          <a:lstStyle/>
          <a:p>
            <a:fld id="{9C8A2D67-340D-46AE-9822-F15240DFB119}" type="datetime1">
              <a:rPr lang="en-US" smtClean="0"/>
              <a:t>3/15/2015</a:t>
            </a:fld>
            <a:endParaRPr lang="en-US"/>
          </a:p>
        </p:txBody>
      </p:sp>
      <p:sp>
        <p:nvSpPr>
          <p:cNvPr id="12" name="Slide Number Placeholder 11"/>
          <p:cNvSpPr>
            <a:spLocks noGrp="1"/>
          </p:cNvSpPr>
          <p:nvPr>
            <p:ph type="sldNum" sz="quarter" idx="12"/>
          </p:nvPr>
        </p:nvSpPr>
        <p:spPr/>
        <p:txBody>
          <a:bodyPr/>
          <a:lstStyle/>
          <a:p>
            <a:fld id="{EB572375-96E0-4DBB-B3D7-B1489209CDB4}" type="slidenum">
              <a:rPr lang="en-US" smtClean="0"/>
              <a:pPr/>
              <a:t>16</a:t>
            </a:fld>
            <a:endParaRPr lang="en-US"/>
          </a:p>
        </p:txBody>
      </p:sp>
      <p:sp>
        <p:nvSpPr>
          <p:cNvPr id="11" name="Footer Placeholder 10"/>
          <p:cNvSpPr>
            <a:spLocks noGrp="1"/>
          </p:cNvSpPr>
          <p:nvPr>
            <p:ph type="ftr" sz="quarter" idx="11"/>
          </p:nvPr>
        </p:nvSpPr>
        <p:spPr/>
        <p:txBody>
          <a:bodyPr/>
          <a:lstStyle/>
          <a:p>
            <a:r>
              <a:rPr lang="en-US" smtClean="0"/>
              <a:t>CSE 1002             Department of CSE</a:t>
            </a:r>
            <a:endParaRPr lang="en-US" dirty="0"/>
          </a:p>
        </p:txBody>
      </p:sp>
      <p:sp>
        <p:nvSpPr>
          <p:cNvPr id="8198" name="Rectangle 2"/>
          <p:cNvSpPr>
            <a:spLocks noGrp="1" noChangeArrowheads="1"/>
          </p:cNvSpPr>
          <p:nvPr>
            <p:ph type="title"/>
          </p:nvPr>
        </p:nvSpPr>
        <p:spPr>
          <a:xfrm>
            <a:off x="1219199" y="152400"/>
            <a:ext cx="7162801" cy="685800"/>
          </a:xfrm>
        </p:spPr>
        <p:txBody>
          <a:bodyPr>
            <a:noAutofit/>
          </a:bodyPr>
          <a:lstStyle/>
          <a:p>
            <a:pPr algn="l" eaLnBrk="1" hangingPunct="1"/>
            <a:r>
              <a:rPr lang="en-US" sz="2900" b="1" dirty="0" smtClean="0">
                <a:solidFill>
                  <a:srgbClr val="002060"/>
                </a:solidFill>
              </a:rPr>
              <a:t>Reversing an array</a:t>
            </a:r>
          </a:p>
        </p:txBody>
      </p:sp>
      <p:sp>
        <p:nvSpPr>
          <p:cNvPr id="7" name="TextBox 6"/>
          <p:cNvSpPr txBox="1">
            <a:spLocks noChangeArrowheads="1"/>
          </p:cNvSpPr>
          <p:nvPr/>
        </p:nvSpPr>
        <p:spPr bwMode="auto">
          <a:xfrm>
            <a:off x="5791200" y="4294188"/>
            <a:ext cx="3048000" cy="1878012"/>
          </a:xfrm>
          <a:prstGeom prst="rect">
            <a:avLst/>
          </a:prstGeom>
          <a:noFill/>
          <a:ln w="28575">
            <a:solidFill>
              <a:srgbClr val="FF0000"/>
            </a:solidFill>
            <a:miter lim="800000"/>
            <a:headEnd/>
            <a:tailEnd/>
          </a:ln>
        </p:spPr>
        <p:txBody>
          <a:bodyPr>
            <a:spAutoFit/>
          </a:bodyPr>
          <a:lstStyle/>
          <a:p>
            <a:r>
              <a:rPr lang="en-US">
                <a:solidFill>
                  <a:srgbClr val="002060"/>
                </a:solidFill>
              </a:rPr>
              <a:t>Output:</a:t>
            </a:r>
          </a:p>
          <a:p>
            <a:r>
              <a:rPr lang="en-US">
                <a:solidFill>
                  <a:srgbClr val="002060"/>
                </a:solidFill>
              </a:rPr>
              <a:t>    Enter values for an array</a:t>
            </a:r>
          </a:p>
          <a:p>
            <a:r>
              <a:rPr lang="en-US">
                <a:solidFill>
                  <a:srgbClr val="002060"/>
                </a:solidFill>
              </a:rPr>
              <a:t>    </a:t>
            </a:r>
            <a:r>
              <a:rPr lang="en-US" sz="2000">
                <a:solidFill>
                  <a:srgbClr val="002060"/>
                </a:solidFill>
                <a:latin typeface="Calibri" pitchFamily="34" charset="0"/>
              </a:rPr>
              <a:t>n=5</a:t>
            </a:r>
          </a:p>
          <a:p>
            <a:r>
              <a:rPr lang="en-US" sz="2000">
                <a:solidFill>
                  <a:srgbClr val="002060"/>
                </a:solidFill>
                <a:latin typeface="Calibri" pitchFamily="34" charset="0"/>
              </a:rPr>
              <a:t>    1 2 3 4 5</a:t>
            </a:r>
          </a:p>
          <a:p>
            <a:r>
              <a:rPr lang="en-US" sz="2000">
                <a:solidFill>
                  <a:srgbClr val="002060"/>
                </a:solidFill>
                <a:latin typeface="Calibri" pitchFamily="34" charset="0"/>
              </a:rPr>
              <a:t>    Reversed array</a:t>
            </a:r>
          </a:p>
          <a:p>
            <a:r>
              <a:rPr lang="en-US" sz="2000">
                <a:solidFill>
                  <a:srgbClr val="002060"/>
                </a:solidFill>
                <a:latin typeface="Calibri" pitchFamily="34" charset="0"/>
              </a:rPr>
              <a:t>    5   4    3    2    1</a:t>
            </a:r>
          </a:p>
        </p:txBody>
      </p:sp>
      <p:sp>
        <p:nvSpPr>
          <p:cNvPr id="8201" name="TextBox 8"/>
          <p:cNvSpPr txBox="1">
            <a:spLocks noChangeArrowheads="1"/>
          </p:cNvSpPr>
          <p:nvPr/>
        </p:nvSpPr>
        <p:spPr bwMode="auto">
          <a:xfrm>
            <a:off x="5562600" y="1196975"/>
            <a:ext cx="3352800" cy="708025"/>
          </a:xfrm>
          <a:prstGeom prst="rect">
            <a:avLst/>
          </a:prstGeom>
          <a:noFill/>
          <a:ln w="28575">
            <a:solidFill>
              <a:srgbClr val="FF0000"/>
            </a:solidFill>
            <a:miter lim="800000"/>
            <a:headEnd/>
            <a:tailEnd/>
          </a:ln>
        </p:spPr>
        <p:txBody>
          <a:bodyPr>
            <a:spAutoFit/>
          </a:bodyPr>
          <a:lstStyle/>
          <a:p>
            <a:r>
              <a:rPr lang="en-US" sz="2000" b="1" dirty="0">
                <a:solidFill>
                  <a:srgbClr val="002060"/>
                </a:solidFill>
                <a:latin typeface="Calibri" pitchFamily="34" charset="0"/>
              </a:rPr>
              <a:t>Example :</a:t>
            </a:r>
          </a:p>
          <a:p>
            <a:r>
              <a:rPr lang="en-US" sz="2000" b="1" dirty="0">
                <a:solidFill>
                  <a:srgbClr val="002060"/>
                </a:solidFill>
                <a:latin typeface="Calibri" pitchFamily="34" charset="0"/>
              </a:rPr>
              <a:t>	a</a:t>
            </a:r>
            <a:r>
              <a:rPr lang="en-US" sz="2000" b="1" dirty="0" smtClean="0">
                <a:solidFill>
                  <a:srgbClr val="002060"/>
                </a:solidFill>
                <a:latin typeface="Calibri" pitchFamily="34" charset="0"/>
              </a:rPr>
              <a:t>[ ]={</a:t>
            </a:r>
            <a:r>
              <a:rPr lang="en-US" sz="2000" b="1" dirty="0">
                <a:solidFill>
                  <a:srgbClr val="002060"/>
                </a:solidFill>
                <a:latin typeface="Calibri" pitchFamily="34" charset="0"/>
              </a:rPr>
              <a:t>1, 2, 3, 4, 5}</a:t>
            </a:r>
          </a:p>
        </p:txBody>
      </p:sp>
      <p:sp>
        <p:nvSpPr>
          <p:cNvPr id="14" name="Left Arrow 13">
            <a:hlinkClick r:id="" action="ppaction://hlinkshowjump?jump=lastslideviewed"/>
          </p:cNvPr>
          <p:cNvSpPr/>
          <p:nvPr/>
        </p:nvSpPr>
        <p:spPr>
          <a:xfrm>
            <a:off x="152400" y="6096000"/>
            <a:ext cx="7620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4">
                                            <p:txEl>
                                              <p:pRg st="4" end="4"/>
                                            </p:txEl>
                                          </p:spTgt>
                                        </p:tgtEl>
                                        <p:attrNameLst>
                                          <p:attrName>style.visibility</p:attrName>
                                        </p:attrNameLst>
                                      </p:cBhvr>
                                      <p:to>
                                        <p:strVal val="visible"/>
                                      </p:to>
                                    </p:set>
                                    <p:animEffect transition="in" filter="fade">
                                      <p:cBhvr>
                                        <p:cTn id="12" dur="500"/>
                                        <p:tgtEl>
                                          <p:spTgt spid="8194">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194">
                                            <p:txEl>
                                              <p:pRg st="5" end="5"/>
                                            </p:txEl>
                                          </p:spTgt>
                                        </p:tgtEl>
                                        <p:attrNameLst>
                                          <p:attrName>style.visibility</p:attrName>
                                        </p:attrNameLst>
                                      </p:cBhvr>
                                      <p:to>
                                        <p:strVal val="visible"/>
                                      </p:to>
                                    </p:set>
                                    <p:animEffect transition="in" filter="fade">
                                      <p:cBhvr>
                                        <p:cTn id="15" dur="500"/>
                                        <p:tgtEl>
                                          <p:spTgt spid="8194">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194">
                                            <p:txEl>
                                              <p:pRg st="6" end="6"/>
                                            </p:txEl>
                                          </p:spTgt>
                                        </p:tgtEl>
                                        <p:attrNameLst>
                                          <p:attrName>style.visibility</p:attrName>
                                        </p:attrNameLst>
                                      </p:cBhvr>
                                      <p:to>
                                        <p:strVal val="visible"/>
                                      </p:to>
                                    </p:set>
                                    <p:animEffect transition="in" filter="fade">
                                      <p:cBhvr>
                                        <p:cTn id="18" dur="500"/>
                                        <p:tgtEl>
                                          <p:spTgt spid="8194">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194">
                                            <p:txEl>
                                              <p:pRg st="2" end="2"/>
                                            </p:txEl>
                                          </p:spTgt>
                                        </p:tgtEl>
                                        <p:attrNameLst>
                                          <p:attrName>style.visibility</p:attrName>
                                        </p:attrNameLst>
                                      </p:cBhvr>
                                      <p:to>
                                        <p:strVal val="visible"/>
                                      </p:to>
                                    </p:set>
                                    <p:animEffect transition="in" filter="fade">
                                      <p:cBhvr>
                                        <p:cTn id="23" dur="500"/>
                                        <p:tgtEl>
                                          <p:spTgt spid="8194">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8194">
                                            <p:txEl>
                                              <p:pRg st="3" end="3"/>
                                            </p:txEl>
                                          </p:spTgt>
                                        </p:tgtEl>
                                        <p:attrNameLst>
                                          <p:attrName>style.visibility</p:attrName>
                                        </p:attrNameLst>
                                      </p:cBhvr>
                                      <p:to>
                                        <p:strVal val="visible"/>
                                      </p:to>
                                    </p:set>
                                    <p:animEffect transition="in" filter="fade">
                                      <p:cBhvr>
                                        <p:cTn id="26" dur="500"/>
                                        <p:tgtEl>
                                          <p:spTgt spid="8194">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194">
                                            <p:txEl>
                                              <p:pRg st="7" end="7"/>
                                            </p:txEl>
                                          </p:spTgt>
                                        </p:tgtEl>
                                        <p:attrNameLst>
                                          <p:attrName>style.visibility</p:attrName>
                                        </p:attrNameLst>
                                      </p:cBhvr>
                                      <p:to>
                                        <p:strVal val="visible"/>
                                      </p:to>
                                    </p:set>
                                    <p:animEffect transition="in" filter="fade">
                                      <p:cBhvr>
                                        <p:cTn id="31" dur="500"/>
                                        <p:tgtEl>
                                          <p:spTgt spid="8194">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8194">
                                            <p:txEl>
                                              <p:pRg st="8" end="8"/>
                                            </p:txEl>
                                          </p:spTgt>
                                        </p:tgtEl>
                                        <p:attrNameLst>
                                          <p:attrName>style.visibility</p:attrName>
                                        </p:attrNameLst>
                                      </p:cBhvr>
                                      <p:to>
                                        <p:strVal val="visible"/>
                                      </p:to>
                                    </p:set>
                                    <p:animEffect transition="in" filter="fade">
                                      <p:cBhvr>
                                        <p:cTn id="36" dur="500"/>
                                        <p:tgtEl>
                                          <p:spTgt spid="8194">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8194">
                                            <p:txEl>
                                              <p:pRg st="9" end="9"/>
                                            </p:txEl>
                                          </p:spTgt>
                                        </p:tgtEl>
                                        <p:attrNameLst>
                                          <p:attrName>style.visibility</p:attrName>
                                        </p:attrNameLst>
                                      </p:cBhvr>
                                      <p:to>
                                        <p:strVal val="visible"/>
                                      </p:to>
                                    </p:set>
                                    <p:animEffect transition="in" filter="fade">
                                      <p:cBhvr>
                                        <p:cTn id="39" dur="500"/>
                                        <p:tgtEl>
                                          <p:spTgt spid="8194">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8194">
                                            <p:txEl>
                                              <p:pRg st="10" end="10"/>
                                            </p:txEl>
                                          </p:spTgt>
                                        </p:tgtEl>
                                        <p:attrNameLst>
                                          <p:attrName>style.visibility</p:attrName>
                                        </p:attrNameLst>
                                      </p:cBhvr>
                                      <p:to>
                                        <p:strVal val="visible"/>
                                      </p:to>
                                    </p:set>
                                    <p:animEffect transition="in" filter="fade">
                                      <p:cBhvr>
                                        <p:cTn id="42" dur="500"/>
                                        <p:tgtEl>
                                          <p:spTgt spid="8194">
                                            <p:txEl>
                                              <p:pRg st="10" end="10"/>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8194">
                                            <p:txEl>
                                              <p:pRg st="11" end="11"/>
                                            </p:txEl>
                                          </p:spTgt>
                                        </p:tgtEl>
                                        <p:attrNameLst>
                                          <p:attrName>style.visibility</p:attrName>
                                        </p:attrNameLst>
                                      </p:cBhvr>
                                      <p:to>
                                        <p:strVal val="visible"/>
                                      </p:to>
                                    </p:set>
                                    <p:animEffect transition="in" filter="fade">
                                      <p:cBhvr>
                                        <p:cTn id="45" dur="500"/>
                                        <p:tgtEl>
                                          <p:spTgt spid="819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1334020" y="990600"/>
            <a:ext cx="7657579" cy="5262979"/>
          </a:xfrm>
          <a:prstGeom prst="rect">
            <a:avLst/>
          </a:prstGeom>
          <a:noFill/>
          <a:ln w="9525">
            <a:noFill/>
            <a:miter lim="800000"/>
            <a:headEnd/>
            <a:tailEnd/>
          </a:ln>
          <a:effectLst/>
        </p:spPr>
        <p:txBody>
          <a:bodyPr wrap="square">
            <a:spAutoFit/>
          </a:bodyPr>
          <a:lstStyle/>
          <a:p>
            <a:pPr>
              <a:defRPr/>
            </a:pPr>
            <a:r>
              <a:rPr lang="en-US" sz="2400" dirty="0" smtClean="0">
                <a:solidFill>
                  <a:srgbClr val="002060"/>
                </a:solidFill>
                <a:latin typeface="+mj-lt"/>
              </a:rPr>
              <a:t>int a[100], </a:t>
            </a:r>
            <a:r>
              <a:rPr lang="en-US" sz="2400" dirty="0" err="1" smtClean="0">
                <a:solidFill>
                  <a:srgbClr val="002060"/>
                </a:solidFill>
                <a:latin typeface="+mj-lt"/>
              </a:rPr>
              <a:t>n,i</a:t>
            </a:r>
            <a:r>
              <a:rPr lang="en-US" sz="2400" dirty="0" smtClean="0">
                <a:solidFill>
                  <a:srgbClr val="002060"/>
                </a:solidFill>
                <a:latin typeface="+mj-lt"/>
              </a:rPr>
              <a:t>, </a:t>
            </a:r>
            <a:r>
              <a:rPr lang="en-US" sz="2400" dirty="0" err="1" smtClean="0">
                <a:solidFill>
                  <a:srgbClr val="002060"/>
                </a:solidFill>
                <a:latin typeface="+mj-lt"/>
              </a:rPr>
              <a:t>pos</a:t>
            </a:r>
            <a:r>
              <a:rPr lang="en-US" sz="2400" dirty="0" smtClean="0">
                <a:solidFill>
                  <a:srgbClr val="002060"/>
                </a:solidFill>
                <a:latin typeface="+mj-lt"/>
              </a:rPr>
              <a:t>;</a:t>
            </a:r>
          </a:p>
          <a:p>
            <a:pPr>
              <a:defRPr/>
            </a:pPr>
            <a:r>
              <a:rPr lang="en-US" sz="2400" dirty="0" err="1" smtClean="0">
                <a:solidFill>
                  <a:srgbClr val="002060"/>
                </a:solidFill>
                <a:latin typeface="+mj-lt"/>
              </a:rPr>
              <a:t>cin</a:t>
            </a:r>
            <a:r>
              <a:rPr lang="en-US" sz="2400" dirty="0">
                <a:solidFill>
                  <a:srgbClr val="002060"/>
                </a:solidFill>
                <a:latin typeface="+mj-lt"/>
              </a:rPr>
              <a:t>&gt;&gt;n; </a:t>
            </a:r>
            <a:r>
              <a:rPr lang="en-US" sz="2400" dirty="0">
                <a:solidFill>
                  <a:schemeClr val="bg2">
                    <a:lumMod val="50000"/>
                  </a:schemeClr>
                </a:solidFill>
                <a:latin typeface="Baskerville Old Face" panose="02020602080505020303" pitchFamily="18" charset="0"/>
              </a:rPr>
              <a:t>// number of elements</a:t>
            </a:r>
          </a:p>
          <a:p>
            <a:pPr>
              <a:defRPr/>
            </a:pPr>
            <a:r>
              <a:rPr lang="en-US" sz="2400" dirty="0" err="1">
                <a:solidFill>
                  <a:srgbClr val="002060"/>
                </a:solidFill>
                <a:latin typeface="+mj-lt"/>
              </a:rPr>
              <a:t>cout</a:t>
            </a:r>
            <a:r>
              <a:rPr lang="en-US" sz="2400" dirty="0">
                <a:solidFill>
                  <a:srgbClr val="002060"/>
                </a:solidFill>
                <a:latin typeface="+mj-lt"/>
              </a:rPr>
              <a:t>&lt;&lt;"\</a:t>
            </a:r>
            <a:r>
              <a:rPr lang="en-US" sz="2400" dirty="0" err="1">
                <a:solidFill>
                  <a:srgbClr val="002060"/>
                </a:solidFill>
                <a:latin typeface="+mj-lt"/>
              </a:rPr>
              <a:t>nEnter</a:t>
            </a:r>
            <a:r>
              <a:rPr lang="en-US" sz="2400" dirty="0">
                <a:solidFill>
                  <a:srgbClr val="002060"/>
                </a:solidFill>
                <a:latin typeface="+mj-lt"/>
              </a:rPr>
              <a:t> the elements of array:";</a:t>
            </a:r>
          </a:p>
          <a:p>
            <a:pPr>
              <a:defRPr/>
            </a:pPr>
            <a:r>
              <a:rPr lang="en-US" sz="2400" dirty="0">
                <a:solidFill>
                  <a:srgbClr val="002060"/>
                </a:solidFill>
                <a:latin typeface="+mj-lt"/>
              </a:rPr>
              <a:t>for(</a:t>
            </a:r>
            <a:r>
              <a:rPr lang="en-US" sz="2400" dirty="0" err="1">
                <a:solidFill>
                  <a:srgbClr val="002060"/>
                </a:solidFill>
                <a:latin typeface="+mj-lt"/>
              </a:rPr>
              <a:t>i</a:t>
            </a:r>
            <a:r>
              <a:rPr lang="en-US" sz="2400" dirty="0">
                <a:solidFill>
                  <a:srgbClr val="002060"/>
                </a:solidFill>
                <a:latin typeface="+mj-lt"/>
              </a:rPr>
              <a:t>=0;i&lt;</a:t>
            </a:r>
            <a:r>
              <a:rPr lang="en-US" sz="2400" dirty="0" err="1">
                <a:solidFill>
                  <a:srgbClr val="002060"/>
                </a:solidFill>
                <a:latin typeface="+mj-lt"/>
              </a:rPr>
              <a:t>n;i</a:t>
            </a:r>
            <a:r>
              <a:rPr lang="en-US" sz="2400" dirty="0">
                <a:solidFill>
                  <a:srgbClr val="002060"/>
                </a:solidFill>
                <a:latin typeface="+mj-lt"/>
              </a:rPr>
              <a:t>++)</a:t>
            </a:r>
          </a:p>
          <a:p>
            <a:pPr>
              <a:defRPr/>
            </a:pPr>
            <a:r>
              <a:rPr lang="en-US" sz="2400" dirty="0">
                <a:solidFill>
                  <a:srgbClr val="002060"/>
                </a:solidFill>
                <a:latin typeface="+mj-lt"/>
              </a:rPr>
              <a:t>  </a:t>
            </a:r>
            <a:r>
              <a:rPr lang="en-US" sz="2400" dirty="0" smtClean="0">
                <a:solidFill>
                  <a:srgbClr val="002060"/>
                </a:solidFill>
                <a:latin typeface="+mj-lt"/>
              </a:rPr>
              <a:t>  </a:t>
            </a:r>
            <a:r>
              <a:rPr lang="en-US" sz="2400" dirty="0" err="1" smtClean="0">
                <a:solidFill>
                  <a:srgbClr val="002060"/>
                </a:solidFill>
                <a:latin typeface="+mj-lt"/>
              </a:rPr>
              <a:t>cin</a:t>
            </a:r>
            <a:r>
              <a:rPr lang="en-US" sz="2400" dirty="0">
                <a:solidFill>
                  <a:srgbClr val="002060"/>
                </a:solidFill>
                <a:latin typeface="+mj-lt"/>
              </a:rPr>
              <a:t>&gt;&gt;a[</a:t>
            </a:r>
            <a:r>
              <a:rPr lang="en-US" sz="2400" dirty="0" err="1">
                <a:solidFill>
                  <a:srgbClr val="002060"/>
                </a:solidFill>
                <a:latin typeface="+mj-lt"/>
              </a:rPr>
              <a:t>i</a:t>
            </a:r>
            <a:r>
              <a:rPr lang="en-US" sz="2400" dirty="0">
                <a:solidFill>
                  <a:srgbClr val="002060"/>
                </a:solidFill>
                <a:latin typeface="+mj-lt"/>
              </a:rPr>
              <a:t>];</a:t>
            </a:r>
          </a:p>
          <a:p>
            <a:pPr>
              <a:defRPr/>
            </a:pPr>
            <a:r>
              <a:rPr lang="en-US" sz="2400" dirty="0" err="1">
                <a:solidFill>
                  <a:srgbClr val="002060"/>
                </a:solidFill>
                <a:latin typeface="+mj-lt"/>
              </a:rPr>
              <a:t>cout</a:t>
            </a:r>
            <a:r>
              <a:rPr lang="en-US" sz="2400" dirty="0">
                <a:solidFill>
                  <a:srgbClr val="002060"/>
                </a:solidFill>
                <a:latin typeface="+mj-lt"/>
              </a:rPr>
              <a:t>&lt;&lt;"\</a:t>
            </a:r>
            <a:r>
              <a:rPr lang="en-US" sz="2400" dirty="0" err="1">
                <a:solidFill>
                  <a:srgbClr val="002060"/>
                </a:solidFill>
                <a:latin typeface="+mj-lt"/>
              </a:rPr>
              <a:t>nEnter</a:t>
            </a:r>
            <a:r>
              <a:rPr lang="en-US" sz="2400" dirty="0">
                <a:solidFill>
                  <a:srgbClr val="002060"/>
                </a:solidFill>
                <a:latin typeface="+mj-lt"/>
              </a:rPr>
              <a:t> the element and position  of insertion:";</a:t>
            </a:r>
          </a:p>
          <a:p>
            <a:pPr>
              <a:defRPr/>
            </a:pPr>
            <a:r>
              <a:rPr lang="en-US" sz="2400" dirty="0" err="1">
                <a:solidFill>
                  <a:srgbClr val="002060"/>
                </a:solidFill>
                <a:latin typeface="+mj-lt"/>
              </a:rPr>
              <a:t>cin</a:t>
            </a:r>
            <a:r>
              <a:rPr lang="en-US" sz="2400" dirty="0">
                <a:solidFill>
                  <a:srgbClr val="002060"/>
                </a:solidFill>
                <a:latin typeface="+mj-lt"/>
              </a:rPr>
              <a:t>&gt;&gt;</a:t>
            </a:r>
            <a:r>
              <a:rPr lang="en-US" sz="2400" dirty="0" err="1">
                <a:solidFill>
                  <a:srgbClr val="002060"/>
                </a:solidFill>
                <a:latin typeface="+mj-lt"/>
              </a:rPr>
              <a:t>ele</a:t>
            </a:r>
            <a:r>
              <a:rPr lang="en-US" sz="2400" dirty="0">
                <a:solidFill>
                  <a:srgbClr val="002060"/>
                </a:solidFill>
                <a:latin typeface="+mj-lt"/>
              </a:rPr>
              <a:t>&gt;&gt;pos;</a:t>
            </a:r>
          </a:p>
          <a:p>
            <a:pPr>
              <a:defRPr/>
            </a:pPr>
            <a:r>
              <a:rPr lang="en-US" sz="2400" b="1" dirty="0">
                <a:solidFill>
                  <a:srgbClr val="002060"/>
                </a:solidFill>
                <a:latin typeface="Courier New" panose="02070309020205020404" pitchFamily="49" charset="0"/>
                <a:cs typeface="Courier New" panose="02070309020205020404" pitchFamily="49" charset="0"/>
              </a:rPr>
              <a:t>for(</a:t>
            </a:r>
            <a:r>
              <a:rPr lang="en-US" sz="2400" b="1" dirty="0" err="1">
                <a:solidFill>
                  <a:srgbClr val="002060"/>
                </a:solidFill>
                <a:latin typeface="Courier New" panose="02070309020205020404" pitchFamily="49" charset="0"/>
                <a:cs typeface="Courier New" panose="02070309020205020404" pitchFamily="49" charset="0"/>
              </a:rPr>
              <a:t>i</a:t>
            </a:r>
            <a:r>
              <a:rPr lang="en-US" sz="2400" b="1" dirty="0">
                <a:solidFill>
                  <a:srgbClr val="002060"/>
                </a:solidFill>
                <a:latin typeface="Courier New" panose="02070309020205020404" pitchFamily="49" charset="0"/>
                <a:cs typeface="Courier New" panose="02070309020205020404" pitchFamily="49" charset="0"/>
              </a:rPr>
              <a:t>=n</a:t>
            </a:r>
            <a:r>
              <a:rPr lang="en-US" sz="2400" b="1" dirty="0" smtClean="0">
                <a:solidFill>
                  <a:srgbClr val="002060"/>
                </a:solidFill>
                <a:latin typeface="Courier New" panose="02070309020205020404" pitchFamily="49" charset="0"/>
                <a:cs typeface="Courier New" panose="02070309020205020404" pitchFamily="49" charset="0"/>
              </a:rPr>
              <a:t>; </a:t>
            </a:r>
            <a:r>
              <a:rPr lang="en-US" sz="2400" b="1" dirty="0" err="1" smtClean="0">
                <a:solidFill>
                  <a:srgbClr val="002060"/>
                </a:solidFill>
                <a:latin typeface="Courier New" panose="02070309020205020404" pitchFamily="49" charset="0"/>
                <a:cs typeface="Courier New" panose="02070309020205020404" pitchFamily="49" charset="0"/>
              </a:rPr>
              <a:t>i</a:t>
            </a:r>
            <a:r>
              <a:rPr lang="en-US" sz="2400" b="1" dirty="0">
                <a:solidFill>
                  <a:srgbClr val="002060"/>
                </a:solidFill>
                <a:latin typeface="Courier New" panose="02070309020205020404" pitchFamily="49" charset="0"/>
                <a:cs typeface="Courier New" panose="02070309020205020404" pitchFamily="49" charset="0"/>
              </a:rPr>
              <a:t>&gt;=</a:t>
            </a:r>
            <a:r>
              <a:rPr lang="en-US" sz="2400" b="1" dirty="0" err="1">
                <a:solidFill>
                  <a:srgbClr val="002060"/>
                </a:solidFill>
                <a:latin typeface="Courier New" panose="02070309020205020404" pitchFamily="49" charset="0"/>
                <a:cs typeface="Courier New" panose="02070309020205020404" pitchFamily="49" charset="0"/>
              </a:rPr>
              <a:t>pos</a:t>
            </a:r>
            <a:r>
              <a:rPr lang="en-US" sz="2400" b="1" dirty="0" smtClean="0">
                <a:solidFill>
                  <a:srgbClr val="002060"/>
                </a:solidFill>
                <a:latin typeface="Courier New" panose="02070309020205020404" pitchFamily="49" charset="0"/>
                <a:cs typeface="Courier New" panose="02070309020205020404" pitchFamily="49" charset="0"/>
              </a:rPr>
              <a:t>; </a:t>
            </a:r>
            <a:r>
              <a:rPr lang="en-US" sz="2400" b="1" dirty="0" err="1" smtClean="0">
                <a:solidFill>
                  <a:srgbClr val="002060"/>
                </a:solidFill>
                <a:latin typeface="Courier New" panose="02070309020205020404" pitchFamily="49" charset="0"/>
                <a:cs typeface="Courier New" panose="02070309020205020404" pitchFamily="49" charset="0"/>
              </a:rPr>
              <a:t>i</a:t>
            </a:r>
            <a:r>
              <a:rPr lang="en-US" sz="2400" b="1" dirty="0" smtClean="0">
                <a:solidFill>
                  <a:srgbClr val="002060"/>
                </a:solidFill>
                <a:latin typeface="Courier New" panose="02070309020205020404" pitchFamily="49" charset="0"/>
                <a:cs typeface="Courier New" panose="02070309020205020404" pitchFamily="49" charset="0"/>
              </a:rPr>
              <a:t>--)</a:t>
            </a:r>
            <a:r>
              <a:rPr lang="en-US" sz="2400" dirty="0" smtClean="0">
                <a:solidFill>
                  <a:srgbClr val="002060"/>
                </a:solidFill>
                <a:latin typeface="Courier New" panose="02070309020205020404" pitchFamily="49" charset="0"/>
                <a:cs typeface="Courier New" panose="02070309020205020404" pitchFamily="49" charset="0"/>
              </a:rPr>
              <a:t> </a:t>
            </a:r>
            <a:r>
              <a:rPr lang="en-US" sz="2400" dirty="0">
                <a:solidFill>
                  <a:schemeClr val="bg2">
                    <a:lumMod val="50000"/>
                  </a:schemeClr>
                </a:solidFill>
                <a:latin typeface="Baskerville Old Face" panose="02020602080505020303" pitchFamily="18" charset="0"/>
              </a:rPr>
              <a:t>//shift the elements to right</a:t>
            </a:r>
          </a:p>
          <a:p>
            <a:pPr>
              <a:defRPr/>
            </a:pPr>
            <a:r>
              <a:rPr lang="en-US" sz="2400" dirty="0" smtClean="0">
                <a:solidFill>
                  <a:srgbClr val="002060"/>
                </a:solidFill>
                <a:latin typeface="Courier New" panose="02070309020205020404" pitchFamily="49" charset="0"/>
                <a:cs typeface="Courier New" panose="02070309020205020404" pitchFamily="49" charset="0"/>
              </a:rPr>
              <a:t>     </a:t>
            </a:r>
            <a:r>
              <a:rPr lang="en-US" sz="2400" b="1" dirty="0">
                <a:solidFill>
                  <a:srgbClr val="002060"/>
                </a:solidFill>
                <a:latin typeface="Courier New" panose="02070309020205020404" pitchFamily="49" charset="0"/>
                <a:cs typeface="Courier New" panose="02070309020205020404" pitchFamily="49" charset="0"/>
              </a:rPr>
              <a:t>a[</a:t>
            </a:r>
            <a:r>
              <a:rPr lang="en-US" sz="2400" b="1" dirty="0" err="1">
                <a:solidFill>
                  <a:srgbClr val="002060"/>
                </a:solidFill>
                <a:latin typeface="Courier New" panose="02070309020205020404" pitchFamily="49" charset="0"/>
                <a:cs typeface="Courier New" panose="02070309020205020404" pitchFamily="49" charset="0"/>
              </a:rPr>
              <a:t>i</a:t>
            </a:r>
            <a:r>
              <a:rPr lang="en-US" sz="2400" b="1" dirty="0">
                <a:solidFill>
                  <a:srgbClr val="002060"/>
                </a:solidFill>
                <a:latin typeface="Courier New" panose="02070309020205020404" pitchFamily="49" charset="0"/>
                <a:cs typeface="Courier New" panose="02070309020205020404" pitchFamily="49" charset="0"/>
              </a:rPr>
              <a:t>]=</a:t>
            </a:r>
            <a:r>
              <a:rPr lang="en-US" sz="2400" b="1" dirty="0" smtClean="0">
                <a:solidFill>
                  <a:srgbClr val="002060"/>
                </a:solidFill>
                <a:latin typeface="Courier New" panose="02070309020205020404" pitchFamily="49" charset="0"/>
                <a:cs typeface="Courier New" panose="02070309020205020404" pitchFamily="49" charset="0"/>
              </a:rPr>
              <a:t>a[i-1];</a:t>
            </a:r>
            <a:endParaRPr lang="en-US" sz="2400" b="1" dirty="0">
              <a:solidFill>
                <a:srgbClr val="002060"/>
              </a:solidFill>
              <a:latin typeface="Courier New" panose="02070309020205020404" pitchFamily="49" charset="0"/>
              <a:cs typeface="Courier New" panose="02070309020205020404" pitchFamily="49" charset="0"/>
            </a:endParaRPr>
          </a:p>
          <a:p>
            <a:pPr>
              <a:defRPr/>
            </a:pPr>
            <a:r>
              <a:rPr lang="en-US" sz="2400" b="1" dirty="0" smtClean="0">
                <a:solidFill>
                  <a:srgbClr val="002060"/>
                </a:solidFill>
                <a:latin typeface="Courier New" panose="02070309020205020404" pitchFamily="49" charset="0"/>
                <a:cs typeface="Courier New" panose="02070309020205020404" pitchFamily="49" charset="0"/>
              </a:rPr>
              <a:t>a[pos-1] </a:t>
            </a:r>
            <a:r>
              <a:rPr lang="en-US" sz="2400" b="1" dirty="0">
                <a:solidFill>
                  <a:srgbClr val="002060"/>
                </a:solidFill>
                <a:latin typeface="Courier New" panose="02070309020205020404" pitchFamily="49" charset="0"/>
                <a:cs typeface="Courier New" panose="02070309020205020404" pitchFamily="49" charset="0"/>
              </a:rPr>
              <a:t>= </a:t>
            </a:r>
            <a:r>
              <a:rPr lang="en-US" sz="2400" b="1" dirty="0" err="1">
                <a:solidFill>
                  <a:srgbClr val="002060"/>
                </a:solidFill>
                <a:latin typeface="Courier New" panose="02070309020205020404" pitchFamily="49" charset="0"/>
                <a:cs typeface="Courier New" panose="02070309020205020404" pitchFamily="49" charset="0"/>
              </a:rPr>
              <a:t>ele</a:t>
            </a:r>
            <a:r>
              <a:rPr lang="en-US" sz="2400" b="1" dirty="0" smtClean="0">
                <a:solidFill>
                  <a:srgbClr val="002060"/>
                </a:solidFill>
                <a:latin typeface="Courier New" panose="02070309020205020404" pitchFamily="49" charset="0"/>
                <a:cs typeface="Courier New" panose="02070309020205020404" pitchFamily="49" charset="0"/>
              </a:rPr>
              <a:t>;</a:t>
            </a:r>
            <a:r>
              <a:rPr lang="en-US" sz="2400" dirty="0">
                <a:solidFill>
                  <a:schemeClr val="bg2">
                    <a:lumMod val="50000"/>
                  </a:schemeClr>
                </a:solidFill>
                <a:latin typeface="Baskerville Old Face" panose="02020602080505020303" pitchFamily="18" charset="0"/>
              </a:rPr>
              <a:t>//</a:t>
            </a:r>
            <a:r>
              <a:rPr lang="en-US" sz="2400" dirty="0" err="1">
                <a:solidFill>
                  <a:schemeClr val="bg2">
                    <a:lumMod val="50000"/>
                  </a:schemeClr>
                </a:solidFill>
                <a:latin typeface="Baskerville Old Face" panose="02020602080505020303" pitchFamily="18" charset="0"/>
              </a:rPr>
              <a:t>ele</a:t>
            </a:r>
            <a:r>
              <a:rPr lang="en-US" sz="2400" dirty="0">
                <a:solidFill>
                  <a:schemeClr val="bg2">
                    <a:lumMod val="50000"/>
                  </a:schemeClr>
                </a:solidFill>
                <a:latin typeface="Baskerville Old Face" panose="02020602080505020303" pitchFamily="18" charset="0"/>
              </a:rPr>
              <a:t> is inserted at  the specified  pos.</a:t>
            </a:r>
          </a:p>
          <a:p>
            <a:pPr>
              <a:defRPr/>
            </a:pPr>
            <a:r>
              <a:rPr lang="en-US" sz="2400" b="1" dirty="0" smtClean="0">
                <a:solidFill>
                  <a:srgbClr val="002060"/>
                </a:solidFill>
                <a:latin typeface="Courier New" panose="02070309020205020404" pitchFamily="49" charset="0"/>
                <a:cs typeface="Courier New" panose="02070309020205020404" pitchFamily="49" charset="0"/>
              </a:rPr>
              <a:t>n = n + 1;   </a:t>
            </a:r>
            <a:r>
              <a:rPr lang="en-US" sz="2400" dirty="0">
                <a:solidFill>
                  <a:schemeClr val="bg2">
                    <a:lumMod val="50000"/>
                  </a:schemeClr>
                </a:solidFill>
                <a:latin typeface="Baskerville Old Face" panose="02020602080505020303" pitchFamily="18" charset="0"/>
              </a:rPr>
              <a:t>// increment the count of no of elements</a:t>
            </a:r>
          </a:p>
          <a:p>
            <a:pPr>
              <a:defRPr/>
            </a:pPr>
            <a:endParaRPr lang="en-US" sz="2400" dirty="0">
              <a:solidFill>
                <a:srgbClr val="FF0000"/>
              </a:solidFill>
              <a:latin typeface="+mj-lt"/>
            </a:endParaRPr>
          </a:p>
          <a:p>
            <a:pPr>
              <a:defRPr/>
            </a:pPr>
            <a:r>
              <a:rPr lang="en-US" sz="2400" dirty="0" err="1">
                <a:solidFill>
                  <a:srgbClr val="002060"/>
                </a:solidFill>
                <a:latin typeface="+mj-lt"/>
              </a:rPr>
              <a:t>cout</a:t>
            </a:r>
            <a:r>
              <a:rPr lang="en-US" sz="2400" dirty="0">
                <a:solidFill>
                  <a:srgbClr val="002060"/>
                </a:solidFill>
                <a:latin typeface="+mj-lt"/>
              </a:rPr>
              <a:t>&lt;&lt;"\</a:t>
            </a:r>
            <a:r>
              <a:rPr lang="en-US" sz="2400" dirty="0" err="1">
                <a:solidFill>
                  <a:srgbClr val="002060"/>
                </a:solidFill>
                <a:latin typeface="+mj-lt"/>
              </a:rPr>
              <a:t>nThe</a:t>
            </a:r>
            <a:r>
              <a:rPr lang="en-US" sz="2400" dirty="0">
                <a:solidFill>
                  <a:srgbClr val="002060"/>
                </a:solidFill>
                <a:latin typeface="+mj-lt"/>
              </a:rPr>
              <a:t> array after insertion is:";</a:t>
            </a:r>
          </a:p>
          <a:p>
            <a:pPr>
              <a:defRPr/>
            </a:pPr>
            <a:r>
              <a:rPr lang="en-US" sz="2400" dirty="0" smtClean="0">
                <a:solidFill>
                  <a:srgbClr val="002060"/>
                </a:solidFill>
                <a:latin typeface="+mj-lt"/>
              </a:rPr>
              <a:t>for(</a:t>
            </a:r>
            <a:r>
              <a:rPr lang="en-US" sz="2400" dirty="0" err="1" smtClean="0">
                <a:solidFill>
                  <a:srgbClr val="002060"/>
                </a:solidFill>
                <a:latin typeface="+mj-lt"/>
              </a:rPr>
              <a:t>i</a:t>
            </a:r>
            <a:r>
              <a:rPr lang="en-US" sz="2400" dirty="0" smtClean="0">
                <a:solidFill>
                  <a:srgbClr val="002060"/>
                </a:solidFill>
                <a:latin typeface="+mj-lt"/>
              </a:rPr>
              <a:t>=0;i&lt;n</a:t>
            </a:r>
            <a:r>
              <a:rPr lang="en-US" sz="2400" dirty="0">
                <a:solidFill>
                  <a:srgbClr val="002060"/>
                </a:solidFill>
                <a:latin typeface="+mj-lt"/>
              </a:rPr>
              <a:t>; </a:t>
            </a:r>
            <a:r>
              <a:rPr lang="en-US" sz="2400" dirty="0" err="1">
                <a:solidFill>
                  <a:srgbClr val="002060"/>
                </a:solidFill>
                <a:latin typeface="+mj-lt"/>
              </a:rPr>
              <a:t>i</a:t>
            </a:r>
            <a:r>
              <a:rPr lang="en-US" sz="2400" dirty="0" smtClean="0">
                <a:solidFill>
                  <a:srgbClr val="002060"/>
                </a:solidFill>
                <a:latin typeface="+mj-lt"/>
              </a:rPr>
              <a:t>++)     </a:t>
            </a:r>
            <a:r>
              <a:rPr lang="en-US" sz="2400" dirty="0" err="1">
                <a:solidFill>
                  <a:srgbClr val="002060"/>
                </a:solidFill>
                <a:latin typeface="+mj-lt"/>
              </a:rPr>
              <a:t>cout</a:t>
            </a:r>
            <a:r>
              <a:rPr lang="en-US" sz="2400" dirty="0">
                <a:solidFill>
                  <a:srgbClr val="002060"/>
                </a:solidFill>
                <a:latin typeface="+mj-lt"/>
              </a:rPr>
              <a:t>&lt;&lt;a[</a:t>
            </a:r>
            <a:r>
              <a:rPr lang="en-US" sz="2400" dirty="0" err="1">
                <a:solidFill>
                  <a:srgbClr val="002060"/>
                </a:solidFill>
                <a:latin typeface="+mj-lt"/>
              </a:rPr>
              <a:t>i</a:t>
            </a:r>
            <a:r>
              <a:rPr lang="en-US" sz="2400" dirty="0">
                <a:solidFill>
                  <a:srgbClr val="002060"/>
                </a:solidFill>
                <a:latin typeface="+mj-lt"/>
              </a:rPr>
              <a:t>]&lt;&lt;"\n“;</a:t>
            </a:r>
          </a:p>
        </p:txBody>
      </p:sp>
      <p:sp>
        <p:nvSpPr>
          <p:cNvPr id="11" name="Date Placeholder 10"/>
          <p:cNvSpPr>
            <a:spLocks noGrp="1"/>
          </p:cNvSpPr>
          <p:nvPr>
            <p:ph type="dt" sz="half" idx="10"/>
          </p:nvPr>
        </p:nvSpPr>
        <p:spPr/>
        <p:txBody>
          <a:bodyPr/>
          <a:lstStyle/>
          <a:p>
            <a:fld id="{EEBD7DE1-6A5A-4492-9603-671ACE6AFAEA}" type="datetime1">
              <a:rPr lang="en-US" smtClean="0"/>
              <a:t>3/15/2015</a:t>
            </a:fld>
            <a:endParaRPr lang="en-US"/>
          </a:p>
        </p:txBody>
      </p:sp>
      <p:sp>
        <p:nvSpPr>
          <p:cNvPr id="13" name="Slide Number Placeholder 12"/>
          <p:cNvSpPr>
            <a:spLocks noGrp="1"/>
          </p:cNvSpPr>
          <p:nvPr>
            <p:ph type="sldNum" sz="quarter" idx="12"/>
          </p:nvPr>
        </p:nvSpPr>
        <p:spPr/>
        <p:txBody>
          <a:bodyPr/>
          <a:lstStyle/>
          <a:p>
            <a:fld id="{EB572375-96E0-4DBB-B3D7-B1489209CDB4}" type="slidenum">
              <a:rPr lang="en-US" smtClean="0"/>
              <a:pPr/>
              <a:t>17</a:t>
            </a:fld>
            <a:endParaRPr lang="en-US"/>
          </a:p>
        </p:txBody>
      </p:sp>
      <p:sp>
        <p:nvSpPr>
          <p:cNvPr id="12" name="Footer Placeholder 11"/>
          <p:cNvSpPr>
            <a:spLocks noGrp="1"/>
          </p:cNvSpPr>
          <p:nvPr>
            <p:ph type="ftr" sz="quarter" idx="11"/>
          </p:nvPr>
        </p:nvSpPr>
        <p:spPr/>
        <p:txBody>
          <a:bodyPr/>
          <a:lstStyle/>
          <a:p>
            <a:r>
              <a:rPr lang="en-US" smtClean="0"/>
              <a:t>CSE 1002             Department of CSE</a:t>
            </a:r>
            <a:endParaRPr lang="en-US" dirty="0"/>
          </a:p>
        </p:txBody>
      </p:sp>
      <p:sp>
        <p:nvSpPr>
          <p:cNvPr id="2" name="Title 1"/>
          <p:cNvSpPr>
            <a:spLocks noGrp="1"/>
          </p:cNvSpPr>
          <p:nvPr>
            <p:ph type="title"/>
          </p:nvPr>
        </p:nvSpPr>
        <p:spPr>
          <a:xfrm>
            <a:off x="1295399" y="0"/>
            <a:ext cx="7818329" cy="914400"/>
          </a:xfrm>
        </p:spPr>
        <p:txBody>
          <a:bodyPr>
            <a:noAutofit/>
          </a:bodyPr>
          <a:lstStyle/>
          <a:p>
            <a:r>
              <a:rPr lang="en-US" sz="2900" b="1" i="1" dirty="0">
                <a:solidFill>
                  <a:srgbClr val="002060"/>
                </a:solidFill>
              </a:rPr>
              <a:t>WAP to insert an element to an array at </a:t>
            </a:r>
            <a:r>
              <a:rPr lang="en-US" sz="2900" b="1" i="1" dirty="0" smtClean="0">
                <a:solidFill>
                  <a:srgbClr val="002060"/>
                </a:solidFill>
              </a:rPr>
              <a:t>given a  </a:t>
            </a:r>
            <a:r>
              <a:rPr lang="en-US" sz="2900" b="1" i="1" dirty="0">
                <a:solidFill>
                  <a:srgbClr val="002060"/>
                </a:solidFill>
              </a:rPr>
              <a:t>position</a:t>
            </a:r>
          </a:p>
        </p:txBody>
      </p:sp>
      <p:sp>
        <p:nvSpPr>
          <p:cNvPr id="9223" name="TextBox 6"/>
          <p:cNvSpPr txBox="1">
            <a:spLocks noChangeArrowheads="1"/>
          </p:cNvSpPr>
          <p:nvPr/>
        </p:nvSpPr>
        <p:spPr bwMode="auto">
          <a:xfrm>
            <a:off x="5379929" y="990599"/>
            <a:ext cx="3733800" cy="708025"/>
          </a:xfrm>
          <a:prstGeom prst="rect">
            <a:avLst/>
          </a:prstGeom>
          <a:noFill/>
          <a:ln w="28575">
            <a:solidFill>
              <a:srgbClr val="FF0000"/>
            </a:solidFill>
            <a:miter lim="800000"/>
            <a:headEnd/>
            <a:tailEnd/>
          </a:ln>
        </p:spPr>
        <p:txBody>
          <a:bodyPr>
            <a:spAutoFit/>
          </a:bodyPr>
          <a:lstStyle/>
          <a:p>
            <a:r>
              <a:rPr lang="en-US" sz="2000" b="1" dirty="0">
                <a:solidFill>
                  <a:srgbClr val="002060"/>
                </a:solidFill>
                <a:latin typeface="Calibri" pitchFamily="34" charset="0"/>
              </a:rPr>
              <a:t>Example : insert </a:t>
            </a:r>
            <a:r>
              <a:rPr lang="en-US" sz="2000" b="1" dirty="0" smtClean="0">
                <a:solidFill>
                  <a:srgbClr val="002060"/>
                </a:solidFill>
                <a:latin typeface="Calibri" pitchFamily="34" charset="0"/>
              </a:rPr>
              <a:t>9 at </a:t>
            </a:r>
            <a:r>
              <a:rPr lang="en-US" sz="2000" b="1" dirty="0">
                <a:solidFill>
                  <a:srgbClr val="002060"/>
                </a:solidFill>
                <a:latin typeface="Calibri" pitchFamily="34" charset="0"/>
              </a:rPr>
              <a:t>2</a:t>
            </a:r>
            <a:r>
              <a:rPr lang="en-US" sz="2000" b="1" baseline="30000" dirty="0">
                <a:solidFill>
                  <a:srgbClr val="002060"/>
                </a:solidFill>
                <a:latin typeface="Calibri" pitchFamily="34" charset="0"/>
              </a:rPr>
              <a:t>nd</a:t>
            </a:r>
            <a:r>
              <a:rPr lang="en-US" sz="2000" b="1" dirty="0">
                <a:solidFill>
                  <a:srgbClr val="002060"/>
                </a:solidFill>
                <a:latin typeface="Calibri" pitchFamily="34" charset="0"/>
              </a:rPr>
              <a:t> position</a:t>
            </a:r>
          </a:p>
          <a:p>
            <a:r>
              <a:rPr lang="en-US" sz="2000" b="1" dirty="0">
                <a:solidFill>
                  <a:srgbClr val="002060"/>
                </a:solidFill>
                <a:latin typeface="Calibri" pitchFamily="34" charset="0"/>
              </a:rPr>
              <a:t>	a</a:t>
            </a:r>
            <a:r>
              <a:rPr lang="en-US" sz="2000" b="1" dirty="0" smtClean="0">
                <a:solidFill>
                  <a:srgbClr val="002060"/>
                </a:solidFill>
                <a:latin typeface="Calibri" pitchFamily="34" charset="0"/>
              </a:rPr>
              <a:t>[ ]={1, 2</a:t>
            </a:r>
            <a:r>
              <a:rPr lang="en-US" sz="2000" b="1" smtClean="0">
                <a:solidFill>
                  <a:srgbClr val="002060"/>
                </a:solidFill>
                <a:latin typeface="Calibri" pitchFamily="34" charset="0"/>
              </a:rPr>
              <a:t>, 3, 4, 5}</a:t>
            </a:r>
            <a:endParaRPr lang="en-US" sz="2000" b="1" dirty="0">
              <a:solidFill>
                <a:srgbClr val="002060"/>
              </a:solidFill>
              <a:latin typeface="Calibri" pitchFamily="34" charset="0"/>
            </a:endParaRPr>
          </a:p>
        </p:txBody>
      </p:sp>
      <p:sp>
        <p:nvSpPr>
          <p:cNvPr id="8" name="TextBox 7"/>
          <p:cNvSpPr txBox="1">
            <a:spLocks noChangeArrowheads="1"/>
          </p:cNvSpPr>
          <p:nvPr/>
        </p:nvSpPr>
        <p:spPr bwMode="auto">
          <a:xfrm>
            <a:off x="5379929" y="2133600"/>
            <a:ext cx="3733800" cy="708025"/>
          </a:xfrm>
          <a:prstGeom prst="rect">
            <a:avLst/>
          </a:prstGeom>
          <a:noFill/>
          <a:ln w="28575">
            <a:solidFill>
              <a:srgbClr val="FF0000"/>
            </a:solidFill>
            <a:miter lim="800000"/>
            <a:headEnd/>
            <a:tailEnd/>
          </a:ln>
        </p:spPr>
        <p:txBody>
          <a:bodyPr wrap="square">
            <a:spAutoFit/>
          </a:bodyPr>
          <a:lstStyle/>
          <a:p>
            <a:r>
              <a:rPr lang="en-US" sz="2000" b="1" dirty="0">
                <a:solidFill>
                  <a:srgbClr val="002060"/>
                </a:solidFill>
                <a:latin typeface="Calibri" pitchFamily="34" charset="0"/>
              </a:rPr>
              <a:t>New array after inserting 9</a:t>
            </a:r>
            <a:r>
              <a:rPr lang="en-US" sz="2000" b="1" dirty="0" smtClean="0">
                <a:solidFill>
                  <a:srgbClr val="002060"/>
                </a:solidFill>
                <a:latin typeface="Calibri" pitchFamily="34" charset="0"/>
              </a:rPr>
              <a:t> </a:t>
            </a:r>
            <a:r>
              <a:rPr lang="en-US" sz="2000" b="1" dirty="0">
                <a:solidFill>
                  <a:srgbClr val="002060"/>
                </a:solidFill>
                <a:latin typeface="Calibri" pitchFamily="34" charset="0"/>
              </a:rPr>
              <a:t>:</a:t>
            </a:r>
          </a:p>
          <a:p>
            <a:r>
              <a:rPr lang="en-US" sz="2000" b="1" dirty="0">
                <a:solidFill>
                  <a:srgbClr val="002060"/>
                </a:solidFill>
                <a:latin typeface="Calibri" pitchFamily="34" charset="0"/>
              </a:rPr>
              <a:t>	a</a:t>
            </a:r>
            <a:r>
              <a:rPr lang="en-US" sz="2000" b="1" dirty="0" smtClean="0">
                <a:solidFill>
                  <a:srgbClr val="002060"/>
                </a:solidFill>
                <a:latin typeface="Calibri" pitchFamily="34" charset="0"/>
              </a:rPr>
              <a:t>[ ]={</a:t>
            </a:r>
            <a:r>
              <a:rPr lang="en-US" sz="2000" b="1" dirty="0">
                <a:solidFill>
                  <a:srgbClr val="002060"/>
                </a:solidFill>
                <a:latin typeface="Calibri" pitchFamily="34" charset="0"/>
              </a:rPr>
              <a:t>1, </a:t>
            </a:r>
            <a:r>
              <a:rPr lang="en-US" sz="2000" b="1" dirty="0" smtClean="0">
                <a:solidFill>
                  <a:srgbClr val="002060"/>
                </a:solidFill>
                <a:latin typeface="Calibri" pitchFamily="34" charset="0"/>
              </a:rPr>
              <a:t>9, 2, </a:t>
            </a:r>
            <a:r>
              <a:rPr lang="en-US" sz="2000" b="1" dirty="0">
                <a:solidFill>
                  <a:srgbClr val="002060"/>
                </a:solidFill>
                <a:latin typeface="Calibri" pitchFamily="34" charset="0"/>
              </a:rPr>
              <a:t>3, 4, 5}</a:t>
            </a:r>
          </a:p>
        </p:txBody>
      </p:sp>
      <p:sp>
        <p:nvSpPr>
          <p:cNvPr id="10" name="TextBox 9"/>
          <p:cNvSpPr txBox="1"/>
          <p:nvPr/>
        </p:nvSpPr>
        <p:spPr>
          <a:xfrm>
            <a:off x="-14614" y="1463710"/>
            <a:ext cx="1310014" cy="3870290"/>
          </a:xfrm>
          <a:prstGeom prst="rect">
            <a:avLst/>
          </a:prstGeom>
          <a:noFill/>
        </p:spPr>
        <p:txBody>
          <a:bodyPr wrap="square" rtlCol="0">
            <a:spAutoFit/>
          </a:bodyPr>
          <a:lstStyle/>
          <a:p>
            <a:pPr marL="58738" lvl="1"/>
            <a:r>
              <a:rPr lang="en-US" sz="1400" b="1" i="1" dirty="0" smtClean="0">
                <a:solidFill>
                  <a:srgbClr val="0000FF"/>
                </a:solidFill>
              </a:rPr>
              <a:t>Syntax</a:t>
            </a:r>
            <a:endParaRPr lang="en-US" sz="1400" b="1" i="1" dirty="0">
              <a:solidFill>
                <a:srgbClr val="0000FF"/>
              </a:solidFill>
            </a:endParaRPr>
          </a:p>
          <a:p>
            <a:pPr marL="58738" lvl="1"/>
            <a:endParaRPr lang="en-US" sz="1050" b="1" i="1" dirty="0">
              <a:solidFill>
                <a:srgbClr val="0000FF"/>
              </a:solidFill>
            </a:endParaRPr>
          </a:p>
          <a:p>
            <a:pPr marL="58738" lvl="1"/>
            <a:r>
              <a:rPr lang="en-US" sz="1400" b="1" i="1" dirty="0">
                <a:solidFill>
                  <a:srgbClr val="0000FF"/>
                </a:solidFill>
              </a:rPr>
              <a:t>Additional Information </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hlinkClick r:id="rId3" action="ppaction://hlinkpres?slideindex=1&amp;slidetitle="/>
              </a:rPr>
              <a:t>Animation</a:t>
            </a:r>
            <a:endParaRPr lang="en-US" sz="1400" b="1" i="1" dirty="0" smtClean="0">
              <a:solidFill>
                <a:srgbClr val="0000FF"/>
              </a:solidFill>
            </a:endParaRPr>
          </a:p>
          <a:p>
            <a:pPr marL="58738" lvl="1"/>
            <a:endParaRPr lang="en-US" sz="1100" b="1" i="1" dirty="0" smtClean="0">
              <a:solidFill>
                <a:srgbClr val="0000FF"/>
              </a:solidFill>
            </a:endParaRPr>
          </a:p>
          <a:p>
            <a:pPr marL="58738" lvl="1"/>
            <a:r>
              <a:rPr lang="en-US" sz="1400" b="1" i="1" dirty="0" smtClean="0">
                <a:solidFill>
                  <a:srgbClr val="0000FF"/>
                </a:solidFill>
              </a:rPr>
              <a:t>Do’s</a:t>
            </a:r>
          </a:p>
          <a:p>
            <a:pPr marL="58738" lvl="1"/>
            <a:endParaRPr lang="en-US" sz="1100" b="1" i="1" dirty="0">
              <a:solidFill>
                <a:srgbClr val="0000FF"/>
              </a:solidFill>
            </a:endParaRPr>
          </a:p>
          <a:p>
            <a:pPr marL="58738" lvl="1"/>
            <a:r>
              <a:rPr lang="en-US" sz="1400" b="1" i="1" dirty="0" smtClean="0">
                <a:solidFill>
                  <a:srgbClr val="0000FF"/>
                </a:solidFill>
              </a:rPr>
              <a:t>Don’ts</a:t>
            </a:r>
          </a:p>
          <a:p>
            <a:pPr marL="58738" lvl="1"/>
            <a:endParaRPr lang="en-US" sz="1100" b="1" i="1" dirty="0">
              <a:solidFill>
                <a:srgbClr val="0000FF"/>
              </a:solidFill>
            </a:endParaRPr>
          </a:p>
          <a:p>
            <a:pPr marL="58738" lvl="1"/>
            <a:r>
              <a:rPr lang="en-US" sz="1400" b="1" i="1" dirty="0" smtClean="0">
                <a:solidFill>
                  <a:srgbClr val="0000FF"/>
                </a:solidFill>
              </a:rPr>
              <a:t>Control Flow</a:t>
            </a:r>
          </a:p>
          <a:p>
            <a:pPr marL="58738" lvl="1"/>
            <a:endParaRPr lang="en-US" sz="1200" b="1" i="1" dirty="0">
              <a:solidFill>
                <a:srgbClr val="0000FF"/>
              </a:solidFill>
            </a:endParaRPr>
          </a:p>
          <a:p>
            <a:pPr marL="58738" lvl="1"/>
            <a:r>
              <a:rPr lang="en-US" sz="1400" b="1" i="1" dirty="0" smtClean="0">
                <a:solidFill>
                  <a:srgbClr val="0000FF"/>
                </a:solidFill>
              </a:rPr>
              <a:t>Case studies</a:t>
            </a:r>
          </a:p>
          <a:p>
            <a:pPr marL="58738" lvl="1"/>
            <a:endParaRPr lang="en-US" sz="1100" b="1" i="1" dirty="0">
              <a:solidFill>
                <a:srgbClr val="0000FF"/>
              </a:solidFill>
            </a:endParaRPr>
          </a:p>
          <a:p>
            <a:pPr marL="58738" lvl="1"/>
            <a:r>
              <a:rPr lang="en-US" sz="1400" b="1" i="1" dirty="0">
                <a:solidFill>
                  <a:srgbClr val="0000FF"/>
                </a:solidFill>
              </a:rPr>
              <a:t>Do it </a:t>
            </a:r>
            <a:r>
              <a:rPr lang="en-US" sz="1400" b="1" i="1" dirty="0" smtClean="0">
                <a:solidFill>
                  <a:srgbClr val="0000FF"/>
                </a:solidFill>
              </a:rPr>
              <a:t>yourself</a:t>
            </a:r>
            <a:endParaRPr lang="en-US" sz="1400" b="1" i="1" dirty="0">
              <a:solidFill>
                <a:srgbClr val="0000FF"/>
              </a:solidFill>
            </a:endParaRPr>
          </a:p>
        </p:txBody>
      </p:sp>
      <p:sp>
        <p:nvSpPr>
          <p:cNvPr id="14" name="Left Arrow 13">
            <a:hlinkClick r:id="" action="ppaction://hlinkshowjump?jump=lastslideviewed"/>
          </p:cNvPr>
          <p:cNvSpPr/>
          <p:nvPr/>
        </p:nvSpPr>
        <p:spPr>
          <a:xfrm>
            <a:off x="152400" y="6096000"/>
            <a:ext cx="7620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0">
                                            <p:txEl>
                                              <p:pRg st="5" end="5"/>
                                            </p:txEl>
                                          </p:spTgt>
                                        </p:tgtEl>
                                        <p:attrNameLst>
                                          <p:attrName>style.visibility</p:attrName>
                                        </p:attrNameLst>
                                      </p:cBhvr>
                                      <p:to>
                                        <p:strVal val="visible"/>
                                      </p:to>
                                    </p:set>
                                    <p:animEffect transition="in" filter="blinds(horizontal)">
                                      <p:cBhvr>
                                        <p:cTn id="12" dur="500"/>
                                        <p:tgtEl>
                                          <p:spTgt spid="12290">
                                            <p:txEl>
                                              <p:pRg st="5" end="5"/>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2290">
                                            <p:txEl>
                                              <p:pRg st="6" end="6"/>
                                            </p:txEl>
                                          </p:spTgt>
                                        </p:tgtEl>
                                        <p:attrNameLst>
                                          <p:attrName>style.visibility</p:attrName>
                                        </p:attrNameLst>
                                      </p:cBhvr>
                                      <p:to>
                                        <p:strVal val="visible"/>
                                      </p:to>
                                    </p:set>
                                    <p:animEffect transition="in" filter="blinds(horizontal)">
                                      <p:cBhvr>
                                        <p:cTn id="15" dur="500"/>
                                        <p:tgtEl>
                                          <p:spTgt spid="12290">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2290">
                                            <p:txEl>
                                              <p:pRg st="7" end="7"/>
                                            </p:txEl>
                                          </p:spTgt>
                                        </p:tgtEl>
                                        <p:attrNameLst>
                                          <p:attrName>style.visibility</p:attrName>
                                        </p:attrNameLst>
                                      </p:cBhvr>
                                      <p:to>
                                        <p:strVal val="visible"/>
                                      </p:to>
                                    </p:set>
                                    <p:animEffect transition="in" filter="blinds(horizontal)">
                                      <p:cBhvr>
                                        <p:cTn id="20" dur="500"/>
                                        <p:tgtEl>
                                          <p:spTgt spid="12290">
                                            <p:txEl>
                                              <p:pRg st="7" end="7"/>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2290">
                                            <p:txEl>
                                              <p:pRg st="8" end="8"/>
                                            </p:txEl>
                                          </p:spTgt>
                                        </p:tgtEl>
                                        <p:attrNameLst>
                                          <p:attrName>style.visibility</p:attrName>
                                        </p:attrNameLst>
                                      </p:cBhvr>
                                      <p:to>
                                        <p:strVal val="visible"/>
                                      </p:to>
                                    </p:set>
                                    <p:animEffect transition="in" filter="blinds(horizontal)">
                                      <p:cBhvr>
                                        <p:cTn id="23" dur="500"/>
                                        <p:tgtEl>
                                          <p:spTgt spid="12290">
                                            <p:txEl>
                                              <p:pRg st="8" end="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2290">
                                            <p:txEl>
                                              <p:pRg st="9" end="9"/>
                                            </p:txEl>
                                          </p:spTgt>
                                        </p:tgtEl>
                                        <p:attrNameLst>
                                          <p:attrName>style.visibility</p:attrName>
                                        </p:attrNameLst>
                                      </p:cBhvr>
                                      <p:to>
                                        <p:strVal val="visible"/>
                                      </p:to>
                                    </p:set>
                                    <p:animEffect transition="in" filter="blinds(horizontal)">
                                      <p:cBhvr>
                                        <p:cTn id="28" dur="500"/>
                                        <p:tgtEl>
                                          <p:spTgt spid="12290">
                                            <p:txEl>
                                              <p:pRg st="9" end="9"/>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2290">
                                            <p:txEl>
                                              <p:pRg st="10" end="10"/>
                                            </p:txEl>
                                          </p:spTgt>
                                        </p:tgtEl>
                                        <p:attrNameLst>
                                          <p:attrName>style.visibility</p:attrName>
                                        </p:attrNameLst>
                                      </p:cBhvr>
                                      <p:to>
                                        <p:strVal val="visible"/>
                                      </p:to>
                                    </p:set>
                                    <p:animEffect transition="in" filter="blinds(horizontal)">
                                      <p:cBhvr>
                                        <p:cTn id="33" dur="500"/>
                                        <p:tgtEl>
                                          <p:spTgt spid="12290">
                                            <p:txEl>
                                              <p:pRg st="10" end="1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2290">
                                            <p:txEl>
                                              <p:pRg st="12" end="12"/>
                                            </p:txEl>
                                          </p:spTgt>
                                        </p:tgtEl>
                                        <p:attrNameLst>
                                          <p:attrName>style.visibility</p:attrName>
                                        </p:attrNameLst>
                                      </p:cBhvr>
                                      <p:to>
                                        <p:strVal val="visible"/>
                                      </p:to>
                                    </p:set>
                                    <p:animEffect transition="in" filter="blinds(horizontal)">
                                      <p:cBhvr>
                                        <p:cTn id="38" dur="500"/>
                                        <p:tgtEl>
                                          <p:spTgt spid="12290">
                                            <p:txEl>
                                              <p:pRg st="12" end="12"/>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2290">
                                            <p:txEl>
                                              <p:pRg st="13" end="13"/>
                                            </p:txEl>
                                          </p:spTgt>
                                        </p:tgtEl>
                                        <p:attrNameLst>
                                          <p:attrName>style.visibility</p:attrName>
                                        </p:attrNameLst>
                                      </p:cBhvr>
                                      <p:to>
                                        <p:strVal val="visible"/>
                                      </p:to>
                                    </p:set>
                                    <p:animEffect transition="in" filter="blinds(horizontal)">
                                      <p:cBhvr>
                                        <p:cTn id="41" dur="500"/>
                                        <p:tgtEl>
                                          <p:spTgt spid="12290">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1181100" y="1143000"/>
            <a:ext cx="7897660" cy="4893647"/>
          </a:xfrm>
          <a:prstGeom prst="rect">
            <a:avLst/>
          </a:prstGeom>
          <a:noFill/>
          <a:ln w="9525">
            <a:noFill/>
            <a:miter lim="800000"/>
            <a:headEnd/>
            <a:tailEnd/>
          </a:ln>
        </p:spPr>
        <p:txBody>
          <a:bodyPr wrap="square">
            <a:spAutoFit/>
          </a:bodyPr>
          <a:lstStyle/>
          <a:p>
            <a:r>
              <a:rPr lang="en-US" sz="2400" b="1" dirty="0" err="1">
                <a:solidFill>
                  <a:srgbClr val="002060"/>
                </a:solidFill>
                <a:latin typeface="+mj-lt"/>
              </a:rPr>
              <a:t>cout</a:t>
            </a:r>
            <a:r>
              <a:rPr lang="en-US" sz="2400" dirty="0">
                <a:solidFill>
                  <a:srgbClr val="002060"/>
                </a:solidFill>
                <a:latin typeface="+mj-lt"/>
              </a:rPr>
              <a:t>&lt;&lt;"enter no of numbers";</a:t>
            </a:r>
          </a:p>
          <a:p>
            <a:r>
              <a:rPr lang="en-US" sz="2400" b="1" dirty="0" err="1">
                <a:solidFill>
                  <a:srgbClr val="002060"/>
                </a:solidFill>
                <a:latin typeface="+mj-lt"/>
              </a:rPr>
              <a:t>cin</a:t>
            </a:r>
            <a:r>
              <a:rPr lang="en-US" sz="2400" dirty="0">
                <a:solidFill>
                  <a:srgbClr val="002060"/>
                </a:solidFill>
                <a:latin typeface="+mj-lt"/>
              </a:rPr>
              <a:t>&gt;&gt;n;</a:t>
            </a:r>
          </a:p>
          <a:p>
            <a:r>
              <a:rPr lang="en-US" sz="2400" b="1" dirty="0" err="1">
                <a:solidFill>
                  <a:srgbClr val="002060"/>
                </a:solidFill>
                <a:latin typeface="+mj-lt"/>
              </a:rPr>
              <a:t>cout</a:t>
            </a:r>
            <a:r>
              <a:rPr lang="en-US" sz="2400" dirty="0">
                <a:solidFill>
                  <a:srgbClr val="002060"/>
                </a:solidFill>
                <a:latin typeface="+mj-lt"/>
              </a:rPr>
              <a:t>&lt;&lt;"enter  n numbers \n";</a:t>
            </a:r>
          </a:p>
          <a:p>
            <a:r>
              <a:rPr lang="en-US" sz="2400" dirty="0">
                <a:solidFill>
                  <a:srgbClr val="002060"/>
                </a:solidFill>
                <a:latin typeface="+mj-lt"/>
              </a:rPr>
              <a:t>for(i=0;i&lt;</a:t>
            </a:r>
            <a:r>
              <a:rPr lang="en-US" sz="2400" dirty="0" err="1">
                <a:solidFill>
                  <a:srgbClr val="002060"/>
                </a:solidFill>
                <a:latin typeface="+mj-lt"/>
              </a:rPr>
              <a:t>n;i</a:t>
            </a:r>
            <a:r>
              <a:rPr lang="en-US" sz="2400" dirty="0">
                <a:solidFill>
                  <a:srgbClr val="002060"/>
                </a:solidFill>
                <a:latin typeface="+mj-lt"/>
              </a:rPr>
              <a:t>++)</a:t>
            </a:r>
          </a:p>
          <a:p>
            <a:r>
              <a:rPr lang="en-US" sz="2400" dirty="0">
                <a:solidFill>
                  <a:srgbClr val="002060"/>
                </a:solidFill>
                <a:latin typeface="+mj-lt"/>
              </a:rPr>
              <a:t>	</a:t>
            </a:r>
            <a:r>
              <a:rPr lang="en-US" sz="2400" dirty="0" err="1">
                <a:solidFill>
                  <a:srgbClr val="002060"/>
                </a:solidFill>
                <a:latin typeface="+mj-lt"/>
              </a:rPr>
              <a:t>cin</a:t>
            </a:r>
            <a:r>
              <a:rPr lang="en-US" sz="2400" dirty="0">
                <a:solidFill>
                  <a:srgbClr val="002060"/>
                </a:solidFill>
                <a:latin typeface="+mj-lt"/>
              </a:rPr>
              <a:t>&gt;&gt;a[i];</a:t>
            </a:r>
          </a:p>
          <a:p>
            <a:r>
              <a:rPr lang="en-US" sz="2400" b="1" dirty="0" err="1">
                <a:solidFill>
                  <a:srgbClr val="002060"/>
                </a:solidFill>
                <a:latin typeface="+mj-lt"/>
              </a:rPr>
              <a:t>cout</a:t>
            </a:r>
            <a:r>
              <a:rPr lang="en-US" sz="2400" dirty="0">
                <a:solidFill>
                  <a:srgbClr val="002060"/>
                </a:solidFill>
                <a:latin typeface="+mj-lt"/>
              </a:rPr>
              <a:t>&lt;&lt;"enter the position at which the </a:t>
            </a:r>
            <a:r>
              <a:rPr lang="en-US" sz="2400" dirty="0" err="1">
                <a:solidFill>
                  <a:srgbClr val="002060"/>
                </a:solidFill>
                <a:latin typeface="+mj-lt"/>
              </a:rPr>
              <a:t>ele</a:t>
            </a:r>
            <a:r>
              <a:rPr lang="en-US" sz="2400" dirty="0">
                <a:solidFill>
                  <a:srgbClr val="002060"/>
                </a:solidFill>
                <a:latin typeface="+mj-lt"/>
              </a:rPr>
              <a:t> to be deleted";</a:t>
            </a:r>
          </a:p>
          <a:p>
            <a:r>
              <a:rPr lang="en-US" sz="2400" b="1" dirty="0" err="1">
                <a:solidFill>
                  <a:srgbClr val="002060"/>
                </a:solidFill>
                <a:latin typeface="+mj-lt"/>
              </a:rPr>
              <a:t>cin</a:t>
            </a:r>
            <a:r>
              <a:rPr lang="en-US" sz="2400" dirty="0">
                <a:solidFill>
                  <a:srgbClr val="002060"/>
                </a:solidFill>
                <a:latin typeface="+mj-lt"/>
              </a:rPr>
              <a:t>&gt;&gt;</a:t>
            </a:r>
            <a:r>
              <a:rPr lang="en-US" sz="2400" dirty="0" err="1">
                <a:solidFill>
                  <a:srgbClr val="002060"/>
                </a:solidFill>
                <a:latin typeface="+mj-lt"/>
              </a:rPr>
              <a:t>pos</a:t>
            </a:r>
            <a:r>
              <a:rPr lang="en-US" sz="2400" dirty="0">
                <a:solidFill>
                  <a:srgbClr val="002060"/>
                </a:solidFill>
                <a:latin typeface="+mj-lt"/>
              </a:rPr>
              <a:t>;</a:t>
            </a:r>
          </a:p>
          <a:p>
            <a:r>
              <a:rPr lang="en-US" sz="2400" b="1" dirty="0" smtClean="0">
                <a:solidFill>
                  <a:srgbClr val="002060"/>
                </a:solidFill>
                <a:latin typeface="Courier New" panose="02070309020205020404" pitchFamily="49" charset="0"/>
                <a:cs typeface="Courier New" panose="02070309020205020404" pitchFamily="49" charset="0"/>
              </a:rPr>
              <a:t>for(</a:t>
            </a:r>
            <a:r>
              <a:rPr lang="en-US" sz="2400" b="1" dirty="0" err="1" smtClean="0">
                <a:solidFill>
                  <a:srgbClr val="002060"/>
                </a:solidFill>
                <a:latin typeface="Courier New" panose="02070309020205020404" pitchFamily="49" charset="0"/>
                <a:cs typeface="Courier New" panose="02070309020205020404" pitchFamily="49" charset="0"/>
              </a:rPr>
              <a:t>i</a:t>
            </a:r>
            <a:r>
              <a:rPr lang="en-US" sz="2400" b="1" dirty="0" smtClean="0">
                <a:solidFill>
                  <a:srgbClr val="002060"/>
                </a:solidFill>
                <a:latin typeface="Courier New" panose="02070309020205020404" pitchFamily="49" charset="0"/>
                <a:cs typeface="Courier New" panose="02070309020205020404" pitchFamily="49" charset="0"/>
              </a:rPr>
              <a:t>=pos-1; </a:t>
            </a:r>
            <a:r>
              <a:rPr lang="en-US" sz="2400" b="1" dirty="0">
                <a:solidFill>
                  <a:srgbClr val="002060"/>
                </a:solidFill>
                <a:latin typeface="Courier New" panose="02070309020205020404" pitchFamily="49" charset="0"/>
                <a:cs typeface="Courier New" panose="02070309020205020404" pitchFamily="49" charset="0"/>
              </a:rPr>
              <a:t>i&lt;n; </a:t>
            </a:r>
            <a:r>
              <a:rPr lang="en-US" sz="2400" b="1" dirty="0" err="1">
                <a:solidFill>
                  <a:srgbClr val="002060"/>
                </a:solidFill>
                <a:latin typeface="Courier New" panose="02070309020205020404" pitchFamily="49" charset="0"/>
                <a:cs typeface="Courier New" panose="02070309020205020404" pitchFamily="49" charset="0"/>
              </a:rPr>
              <a:t>i</a:t>
            </a:r>
            <a:r>
              <a:rPr lang="en-US" sz="2400" b="1" dirty="0" smtClean="0">
                <a:solidFill>
                  <a:srgbClr val="002060"/>
                </a:solidFill>
                <a:latin typeface="Courier New" panose="02070309020205020404" pitchFamily="49" charset="0"/>
                <a:cs typeface="Courier New" panose="02070309020205020404" pitchFamily="49" charset="0"/>
              </a:rPr>
              <a:t>++) </a:t>
            </a:r>
            <a:endParaRPr lang="en-US" sz="2400" b="1" dirty="0">
              <a:solidFill>
                <a:srgbClr val="002060"/>
              </a:solidFill>
              <a:latin typeface="Courier New" panose="02070309020205020404" pitchFamily="49" charset="0"/>
              <a:cs typeface="Courier New" panose="02070309020205020404" pitchFamily="49" charset="0"/>
            </a:endParaRPr>
          </a:p>
          <a:p>
            <a:r>
              <a:rPr lang="en-US" sz="2400" b="1" dirty="0">
                <a:solidFill>
                  <a:srgbClr val="002060"/>
                </a:solidFill>
                <a:latin typeface="Courier New" panose="02070309020205020404" pitchFamily="49" charset="0"/>
                <a:cs typeface="Courier New" panose="02070309020205020404" pitchFamily="49" charset="0"/>
              </a:rPr>
              <a:t>	a[i] =a[i+1</a:t>
            </a:r>
            <a:r>
              <a:rPr lang="en-US" sz="2400" b="1" dirty="0" smtClean="0">
                <a:solidFill>
                  <a:srgbClr val="002060"/>
                </a:solidFill>
                <a:latin typeface="Courier New" panose="02070309020205020404" pitchFamily="49" charset="0"/>
                <a:cs typeface="Courier New" panose="02070309020205020404" pitchFamily="49" charset="0"/>
              </a:rPr>
              <a:t>];</a:t>
            </a:r>
            <a:r>
              <a:rPr lang="en-US" sz="2400" b="1" dirty="0" smtClean="0">
                <a:solidFill>
                  <a:srgbClr val="002060"/>
                </a:solidFill>
                <a:latin typeface="+mj-lt"/>
              </a:rPr>
              <a:t>	</a:t>
            </a:r>
            <a:r>
              <a:rPr lang="en-US" sz="2400" dirty="0">
                <a:solidFill>
                  <a:schemeClr val="bg2">
                    <a:lumMod val="50000"/>
                  </a:schemeClr>
                </a:solidFill>
                <a:latin typeface="Baskerville Old Face" panose="02020602080505020303" pitchFamily="18" charset="0"/>
              </a:rPr>
              <a:t>//shift the elements to left</a:t>
            </a:r>
          </a:p>
          <a:p>
            <a:r>
              <a:rPr lang="en-US" sz="2400" b="1" dirty="0">
                <a:solidFill>
                  <a:srgbClr val="002060"/>
                </a:solidFill>
                <a:latin typeface="Courier New" panose="02070309020205020404" pitchFamily="49" charset="0"/>
                <a:cs typeface="Courier New" panose="02070309020205020404" pitchFamily="49" charset="0"/>
              </a:rPr>
              <a:t>n = n-1;</a:t>
            </a:r>
            <a:r>
              <a:rPr lang="en-US" sz="2400" dirty="0" smtClean="0">
                <a:solidFill>
                  <a:srgbClr val="002060"/>
                </a:solidFill>
                <a:latin typeface="+mj-lt"/>
              </a:rPr>
              <a:t>	</a:t>
            </a:r>
            <a:r>
              <a:rPr lang="en-US" sz="2400" dirty="0">
                <a:solidFill>
                  <a:schemeClr val="bg2">
                    <a:lumMod val="50000"/>
                  </a:schemeClr>
                </a:solidFill>
                <a:latin typeface="Baskerville Old Face" panose="02020602080505020303" pitchFamily="18" charset="0"/>
              </a:rPr>
              <a:t>//decrement the count of no of elements</a:t>
            </a:r>
          </a:p>
          <a:p>
            <a:endParaRPr lang="en-US" sz="2400" dirty="0">
              <a:solidFill>
                <a:srgbClr val="FF0000"/>
              </a:solidFill>
              <a:latin typeface="+mj-lt"/>
            </a:endParaRPr>
          </a:p>
          <a:p>
            <a:r>
              <a:rPr lang="en-US" sz="2400" dirty="0" smtClean="0">
                <a:solidFill>
                  <a:srgbClr val="002060"/>
                </a:solidFill>
                <a:latin typeface="+mj-lt"/>
              </a:rPr>
              <a:t>for(</a:t>
            </a:r>
            <a:r>
              <a:rPr lang="en-US" sz="2400" dirty="0" err="1" smtClean="0">
                <a:solidFill>
                  <a:srgbClr val="002060"/>
                </a:solidFill>
                <a:latin typeface="+mj-lt"/>
              </a:rPr>
              <a:t>i</a:t>
            </a:r>
            <a:r>
              <a:rPr lang="en-US" sz="2400" dirty="0" smtClean="0">
                <a:solidFill>
                  <a:srgbClr val="002060"/>
                </a:solidFill>
                <a:latin typeface="+mj-lt"/>
              </a:rPr>
              <a:t>=0;i&lt;</a:t>
            </a:r>
            <a:r>
              <a:rPr lang="en-US" sz="2400" dirty="0" err="1" smtClean="0">
                <a:solidFill>
                  <a:srgbClr val="002060"/>
                </a:solidFill>
                <a:latin typeface="+mj-lt"/>
              </a:rPr>
              <a:t>n;i</a:t>
            </a:r>
            <a:r>
              <a:rPr lang="en-US" sz="2400" dirty="0">
                <a:solidFill>
                  <a:srgbClr val="002060"/>
                </a:solidFill>
                <a:latin typeface="+mj-lt"/>
              </a:rPr>
              <a:t>++)</a:t>
            </a:r>
          </a:p>
          <a:p>
            <a:r>
              <a:rPr lang="en-US" sz="2400" dirty="0">
                <a:solidFill>
                  <a:srgbClr val="002060"/>
                </a:solidFill>
                <a:latin typeface="+mj-lt"/>
              </a:rPr>
              <a:t>	</a:t>
            </a:r>
            <a:r>
              <a:rPr lang="en-US" sz="2400" b="1" dirty="0" err="1">
                <a:solidFill>
                  <a:srgbClr val="002060"/>
                </a:solidFill>
                <a:latin typeface="+mj-lt"/>
              </a:rPr>
              <a:t>cout</a:t>
            </a:r>
            <a:r>
              <a:rPr lang="en-US" sz="2400" dirty="0">
                <a:solidFill>
                  <a:srgbClr val="002060"/>
                </a:solidFill>
                <a:latin typeface="+mj-lt"/>
              </a:rPr>
              <a:t>&lt;&lt;a[i]&lt;&lt;</a:t>
            </a:r>
            <a:r>
              <a:rPr lang="en-US" sz="2400" dirty="0" err="1">
                <a:solidFill>
                  <a:srgbClr val="002060"/>
                </a:solidFill>
                <a:latin typeface="+mj-lt"/>
              </a:rPr>
              <a:t>endl</a:t>
            </a:r>
            <a:r>
              <a:rPr lang="en-US" sz="2400" dirty="0">
                <a:solidFill>
                  <a:srgbClr val="002060"/>
                </a:solidFill>
                <a:latin typeface="+mj-lt"/>
              </a:rPr>
              <a:t>;</a:t>
            </a:r>
          </a:p>
        </p:txBody>
      </p:sp>
      <p:sp>
        <p:nvSpPr>
          <p:cNvPr id="11" name="Date Placeholder 10"/>
          <p:cNvSpPr>
            <a:spLocks noGrp="1"/>
          </p:cNvSpPr>
          <p:nvPr>
            <p:ph type="dt" sz="half" idx="10"/>
          </p:nvPr>
        </p:nvSpPr>
        <p:spPr/>
        <p:txBody>
          <a:bodyPr/>
          <a:lstStyle/>
          <a:p>
            <a:fld id="{2CFA84FB-E950-42FB-B1E6-995AADA7BAEA}" type="datetime1">
              <a:rPr lang="en-US" smtClean="0"/>
              <a:t>3/15/2015</a:t>
            </a:fld>
            <a:endParaRPr lang="en-US"/>
          </a:p>
        </p:txBody>
      </p:sp>
      <p:sp>
        <p:nvSpPr>
          <p:cNvPr id="13" name="Slide Number Placeholder 12"/>
          <p:cNvSpPr>
            <a:spLocks noGrp="1"/>
          </p:cNvSpPr>
          <p:nvPr>
            <p:ph type="sldNum" sz="quarter" idx="12"/>
          </p:nvPr>
        </p:nvSpPr>
        <p:spPr/>
        <p:txBody>
          <a:bodyPr/>
          <a:lstStyle/>
          <a:p>
            <a:fld id="{EB572375-96E0-4DBB-B3D7-B1489209CDB4}" type="slidenum">
              <a:rPr lang="en-US" smtClean="0"/>
              <a:pPr/>
              <a:t>18</a:t>
            </a:fld>
            <a:endParaRPr lang="en-US"/>
          </a:p>
        </p:txBody>
      </p:sp>
      <p:sp>
        <p:nvSpPr>
          <p:cNvPr id="12" name="Footer Placeholder 11"/>
          <p:cNvSpPr>
            <a:spLocks noGrp="1"/>
          </p:cNvSpPr>
          <p:nvPr>
            <p:ph type="ftr" sz="quarter" idx="11"/>
          </p:nvPr>
        </p:nvSpPr>
        <p:spPr/>
        <p:txBody>
          <a:bodyPr/>
          <a:lstStyle/>
          <a:p>
            <a:r>
              <a:rPr lang="en-US" smtClean="0"/>
              <a:t>CSE 1002             Department of CSE</a:t>
            </a:r>
            <a:endParaRPr lang="en-US" dirty="0"/>
          </a:p>
        </p:txBody>
      </p:sp>
      <p:sp>
        <p:nvSpPr>
          <p:cNvPr id="2" name="Title 1"/>
          <p:cNvSpPr>
            <a:spLocks noGrp="1"/>
          </p:cNvSpPr>
          <p:nvPr>
            <p:ph type="title"/>
          </p:nvPr>
        </p:nvSpPr>
        <p:spPr>
          <a:xfrm>
            <a:off x="1295400" y="271397"/>
            <a:ext cx="8153400" cy="685800"/>
          </a:xfrm>
        </p:spPr>
        <p:txBody>
          <a:bodyPr>
            <a:noAutofit/>
          </a:bodyPr>
          <a:lstStyle/>
          <a:p>
            <a:r>
              <a:rPr lang="en-US" sz="2900" b="1" i="1" dirty="0">
                <a:solidFill>
                  <a:srgbClr val="002060"/>
                </a:solidFill>
              </a:rPr>
              <a:t>WAP to delete an element from an array</a:t>
            </a:r>
            <a:br>
              <a:rPr lang="en-US" sz="2900" b="1" i="1" dirty="0">
                <a:solidFill>
                  <a:srgbClr val="002060"/>
                </a:solidFill>
              </a:rPr>
            </a:br>
            <a:endParaRPr lang="en-US" sz="2900" b="1" i="1" dirty="0">
              <a:solidFill>
                <a:srgbClr val="002060"/>
              </a:solidFill>
            </a:endParaRPr>
          </a:p>
        </p:txBody>
      </p:sp>
      <p:sp>
        <p:nvSpPr>
          <p:cNvPr id="10247" name="TextBox 6"/>
          <p:cNvSpPr txBox="1">
            <a:spLocks noChangeArrowheads="1"/>
          </p:cNvSpPr>
          <p:nvPr/>
        </p:nvSpPr>
        <p:spPr bwMode="auto">
          <a:xfrm>
            <a:off x="5192560" y="1143000"/>
            <a:ext cx="3886200" cy="708025"/>
          </a:xfrm>
          <a:prstGeom prst="rect">
            <a:avLst/>
          </a:prstGeom>
          <a:noFill/>
          <a:ln w="28575">
            <a:solidFill>
              <a:srgbClr val="FF0000"/>
            </a:solidFill>
            <a:miter lim="800000"/>
            <a:headEnd/>
            <a:tailEnd/>
          </a:ln>
        </p:spPr>
        <p:txBody>
          <a:bodyPr>
            <a:spAutoFit/>
          </a:bodyPr>
          <a:lstStyle/>
          <a:p>
            <a:r>
              <a:rPr lang="en-US" sz="2000" b="1" dirty="0">
                <a:solidFill>
                  <a:srgbClr val="002060"/>
                </a:solidFill>
                <a:latin typeface="Calibri" pitchFamily="34" charset="0"/>
              </a:rPr>
              <a:t>Example : delete </a:t>
            </a:r>
            <a:r>
              <a:rPr lang="en-US" sz="2000" b="1" dirty="0" err="1">
                <a:solidFill>
                  <a:srgbClr val="002060"/>
                </a:solidFill>
                <a:latin typeface="Calibri" pitchFamily="34" charset="0"/>
              </a:rPr>
              <a:t>ele</a:t>
            </a:r>
            <a:r>
              <a:rPr lang="en-US" sz="2000" b="1" dirty="0">
                <a:solidFill>
                  <a:srgbClr val="002060"/>
                </a:solidFill>
                <a:latin typeface="Calibri" pitchFamily="34" charset="0"/>
              </a:rPr>
              <a:t> at 2</a:t>
            </a:r>
            <a:r>
              <a:rPr lang="en-US" sz="2000" b="1" baseline="30000" dirty="0">
                <a:solidFill>
                  <a:srgbClr val="002060"/>
                </a:solidFill>
                <a:latin typeface="Calibri" pitchFamily="34" charset="0"/>
              </a:rPr>
              <a:t>nd</a:t>
            </a:r>
            <a:r>
              <a:rPr lang="en-US" sz="2000" b="1" dirty="0">
                <a:solidFill>
                  <a:srgbClr val="002060"/>
                </a:solidFill>
                <a:latin typeface="Calibri" pitchFamily="34" charset="0"/>
              </a:rPr>
              <a:t> position</a:t>
            </a:r>
          </a:p>
          <a:p>
            <a:r>
              <a:rPr lang="en-US" sz="2000" b="1" dirty="0">
                <a:solidFill>
                  <a:srgbClr val="002060"/>
                </a:solidFill>
                <a:latin typeface="Calibri" pitchFamily="34" charset="0"/>
              </a:rPr>
              <a:t>	a</a:t>
            </a:r>
            <a:r>
              <a:rPr lang="en-US" sz="2000" b="1" dirty="0" smtClean="0">
                <a:solidFill>
                  <a:srgbClr val="002060"/>
                </a:solidFill>
                <a:latin typeface="Calibri" pitchFamily="34" charset="0"/>
              </a:rPr>
              <a:t>[ ]={</a:t>
            </a:r>
            <a:r>
              <a:rPr lang="en-US" sz="2000" b="1" dirty="0">
                <a:solidFill>
                  <a:srgbClr val="002060"/>
                </a:solidFill>
                <a:latin typeface="Calibri" pitchFamily="34" charset="0"/>
              </a:rPr>
              <a:t>1, 2, 3, 4, 5}</a:t>
            </a:r>
          </a:p>
        </p:txBody>
      </p:sp>
      <p:sp>
        <p:nvSpPr>
          <p:cNvPr id="8" name="TextBox 7"/>
          <p:cNvSpPr txBox="1">
            <a:spLocks noChangeArrowheads="1"/>
          </p:cNvSpPr>
          <p:nvPr/>
        </p:nvSpPr>
        <p:spPr bwMode="auto">
          <a:xfrm>
            <a:off x="5230660" y="2057400"/>
            <a:ext cx="3848100" cy="708025"/>
          </a:xfrm>
          <a:prstGeom prst="rect">
            <a:avLst/>
          </a:prstGeom>
          <a:noFill/>
          <a:ln w="28575">
            <a:solidFill>
              <a:srgbClr val="FF0000"/>
            </a:solidFill>
            <a:miter lim="800000"/>
            <a:headEnd/>
            <a:tailEnd/>
          </a:ln>
        </p:spPr>
        <p:txBody>
          <a:bodyPr wrap="square">
            <a:spAutoFit/>
          </a:bodyPr>
          <a:lstStyle/>
          <a:p>
            <a:r>
              <a:rPr lang="en-US" sz="2000" b="1" dirty="0">
                <a:solidFill>
                  <a:srgbClr val="002060"/>
                </a:solidFill>
                <a:latin typeface="Calibri" pitchFamily="34" charset="0"/>
              </a:rPr>
              <a:t>New array after deleting </a:t>
            </a:r>
            <a:r>
              <a:rPr lang="en-US" sz="2000" b="1" dirty="0" smtClean="0">
                <a:solidFill>
                  <a:srgbClr val="002060"/>
                </a:solidFill>
                <a:latin typeface="Calibri" pitchFamily="34" charset="0"/>
              </a:rPr>
              <a:t>2:</a:t>
            </a:r>
            <a:endParaRPr lang="en-US" sz="2000" b="1" dirty="0">
              <a:solidFill>
                <a:srgbClr val="002060"/>
              </a:solidFill>
              <a:latin typeface="Calibri" pitchFamily="34" charset="0"/>
            </a:endParaRPr>
          </a:p>
          <a:p>
            <a:r>
              <a:rPr lang="en-US" sz="2000" b="1" dirty="0">
                <a:solidFill>
                  <a:srgbClr val="002060"/>
                </a:solidFill>
                <a:latin typeface="Calibri" pitchFamily="34" charset="0"/>
              </a:rPr>
              <a:t>	a</a:t>
            </a:r>
            <a:r>
              <a:rPr lang="en-US" sz="2000" b="1" dirty="0" smtClean="0">
                <a:solidFill>
                  <a:srgbClr val="002060"/>
                </a:solidFill>
                <a:latin typeface="Calibri" pitchFamily="34" charset="0"/>
              </a:rPr>
              <a:t>[ ]={</a:t>
            </a:r>
            <a:r>
              <a:rPr lang="en-US" sz="2000" b="1" dirty="0">
                <a:solidFill>
                  <a:srgbClr val="002060"/>
                </a:solidFill>
                <a:latin typeface="Calibri" pitchFamily="34" charset="0"/>
              </a:rPr>
              <a:t>1, </a:t>
            </a:r>
            <a:r>
              <a:rPr lang="en-US" sz="2000" b="1" dirty="0" smtClean="0">
                <a:solidFill>
                  <a:srgbClr val="002060"/>
                </a:solidFill>
                <a:latin typeface="Calibri" pitchFamily="34" charset="0"/>
              </a:rPr>
              <a:t>3, </a:t>
            </a:r>
            <a:r>
              <a:rPr lang="en-US" sz="2000" b="1" dirty="0">
                <a:solidFill>
                  <a:srgbClr val="002060"/>
                </a:solidFill>
                <a:latin typeface="Calibri" pitchFamily="34" charset="0"/>
              </a:rPr>
              <a:t>4, 5}</a:t>
            </a:r>
          </a:p>
        </p:txBody>
      </p:sp>
      <p:sp>
        <p:nvSpPr>
          <p:cNvPr id="10" name="TextBox 9"/>
          <p:cNvSpPr txBox="1"/>
          <p:nvPr/>
        </p:nvSpPr>
        <p:spPr>
          <a:xfrm>
            <a:off x="-14614" y="1463710"/>
            <a:ext cx="1310014" cy="3870290"/>
          </a:xfrm>
          <a:prstGeom prst="rect">
            <a:avLst/>
          </a:prstGeom>
          <a:noFill/>
        </p:spPr>
        <p:txBody>
          <a:bodyPr wrap="square" rtlCol="0">
            <a:spAutoFit/>
          </a:bodyPr>
          <a:lstStyle/>
          <a:p>
            <a:pPr marL="58738" lvl="1"/>
            <a:r>
              <a:rPr lang="en-US" sz="1400" b="1" i="1" dirty="0" smtClean="0">
                <a:solidFill>
                  <a:srgbClr val="0000FF"/>
                </a:solidFill>
              </a:rPr>
              <a:t>Syntax</a:t>
            </a:r>
            <a:endParaRPr lang="en-US" sz="1400" b="1" i="1" dirty="0">
              <a:solidFill>
                <a:srgbClr val="0000FF"/>
              </a:solidFill>
            </a:endParaRPr>
          </a:p>
          <a:p>
            <a:pPr marL="58738" lvl="1"/>
            <a:endParaRPr lang="en-US" sz="1050" b="1" i="1" dirty="0">
              <a:solidFill>
                <a:srgbClr val="0000FF"/>
              </a:solidFill>
            </a:endParaRPr>
          </a:p>
          <a:p>
            <a:pPr marL="58738" lvl="1"/>
            <a:r>
              <a:rPr lang="en-US" sz="1400" b="1" i="1" dirty="0">
                <a:solidFill>
                  <a:srgbClr val="0000FF"/>
                </a:solidFill>
              </a:rPr>
              <a:t>Additional Information </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hlinkClick r:id="rId3" action="ppaction://hlinkpres?slideindex=1&amp;slidetitle="/>
              </a:rPr>
              <a:t>Animation</a:t>
            </a:r>
            <a:endParaRPr lang="en-US" sz="1400" b="1" i="1" dirty="0" smtClean="0">
              <a:solidFill>
                <a:srgbClr val="0000FF"/>
              </a:solidFill>
            </a:endParaRPr>
          </a:p>
          <a:p>
            <a:pPr marL="58738" lvl="1"/>
            <a:endParaRPr lang="en-US" sz="1100" b="1" i="1" dirty="0" smtClean="0">
              <a:solidFill>
                <a:srgbClr val="0000FF"/>
              </a:solidFill>
            </a:endParaRPr>
          </a:p>
          <a:p>
            <a:pPr marL="58738" lvl="1"/>
            <a:r>
              <a:rPr lang="en-US" sz="1400" b="1" i="1" dirty="0" smtClean="0">
                <a:solidFill>
                  <a:srgbClr val="0000FF"/>
                </a:solidFill>
              </a:rPr>
              <a:t>Do’s</a:t>
            </a:r>
          </a:p>
          <a:p>
            <a:pPr marL="58738" lvl="1"/>
            <a:endParaRPr lang="en-US" sz="1100" b="1" i="1" dirty="0">
              <a:solidFill>
                <a:srgbClr val="0000FF"/>
              </a:solidFill>
            </a:endParaRPr>
          </a:p>
          <a:p>
            <a:pPr marL="58738" lvl="1"/>
            <a:r>
              <a:rPr lang="en-US" sz="1400" b="1" i="1" dirty="0" smtClean="0">
                <a:solidFill>
                  <a:srgbClr val="0000FF"/>
                </a:solidFill>
              </a:rPr>
              <a:t>Don’ts</a:t>
            </a:r>
          </a:p>
          <a:p>
            <a:pPr marL="58738" lvl="1"/>
            <a:endParaRPr lang="en-US" sz="1100" b="1" i="1" dirty="0">
              <a:solidFill>
                <a:srgbClr val="0000FF"/>
              </a:solidFill>
            </a:endParaRPr>
          </a:p>
          <a:p>
            <a:pPr marL="58738" lvl="1"/>
            <a:r>
              <a:rPr lang="en-US" sz="1400" b="1" i="1" dirty="0" smtClean="0">
                <a:solidFill>
                  <a:srgbClr val="0000FF"/>
                </a:solidFill>
              </a:rPr>
              <a:t>Control Flow</a:t>
            </a:r>
          </a:p>
          <a:p>
            <a:pPr marL="58738" lvl="1"/>
            <a:endParaRPr lang="en-US" sz="1200" b="1" i="1" dirty="0">
              <a:solidFill>
                <a:srgbClr val="0000FF"/>
              </a:solidFill>
            </a:endParaRPr>
          </a:p>
          <a:p>
            <a:pPr marL="58738" lvl="1"/>
            <a:r>
              <a:rPr lang="en-US" sz="1400" b="1" i="1" dirty="0" smtClean="0">
                <a:solidFill>
                  <a:srgbClr val="0000FF"/>
                </a:solidFill>
              </a:rPr>
              <a:t>Case studies</a:t>
            </a:r>
          </a:p>
          <a:p>
            <a:pPr marL="58738" lvl="1"/>
            <a:endParaRPr lang="en-US" sz="1100" b="1" i="1" dirty="0">
              <a:solidFill>
                <a:srgbClr val="0000FF"/>
              </a:solidFill>
            </a:endParaRPr>
          </a:p>
          <a:p>
            <a:pPr marL="58738" lvl="1"/>
            <a:r>
              <a:rPr lang="en-US" sz="1400" b="1" i="1" dirty="0">
                <a:solidFill>
                  <a:srgbClr val="0000FF"/>
                </a:solidFill>
              </a:rPr>
              <a:t>Do it </a:t>
            </a:r>
            <a:r>
              <a:rPr lang="en-US" sz="1400" b="1" i="1" dirty="0" smtClean="0">
                <a:solidFill>
                  <a:srgbClr val="0000FF"/>
                </a:solidFill>
              </a:rPr>
              <a:t>yourself</a:t>
            </a:r>
            <a:endParaRPr lang="en-US" sz="1400" b="1" i="1" dirty="0">
              <a:solidFill>
                <a:srgbClr val="0000FF"/>
              </a:solidFill>
            </a:endParaRPr>
          </a:p>
        </p:txBody>
      </p:sp>
      <p:sp>
        <p:nvSpPr>
          <p:cNvPr id="14" name="Left Arrow 13">
            <a:hlinkClick r:id="" action="ppaction://hlinkshowjump?jump=lastslideviewed"/>
          </p:cNvPr>
          <p:cNvSpPr/>
          <p:nvPr/>
        </p:nvSpPr>
        <p:spPr>
          <a:xfrm>
            <a:off x="152400" y="6096000"/>
            <a:ext cx="7620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94">
                                            <p:txEl>
                                              <p:pRg st="5" end="5"/>
                                            </p:txEl>
                                          </p:spTgt>
                                        </p:tgtEl>
                                        <p:attrNameLst>
                                          <p:attrName>style.visibility</p:attrName>
                                        </p:attrNameLst>
                                      </p:cBhvr>
                                      <p:to>
                                        <p:strVal val="visible"/>
                                      </p:to>
                                    </p:set>
                                    <p:animEffect transition="in" filter="blinds(horizontal)">
                                      <p:cBhvr>
                                        <p:cTn id="12" dur="500"/>
                                        <p:tgtEl>
                                          <p:spTgt spid="8194">
                                            <p:txEl>
                                              <p:pRg st="5" end="5"/>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8194">
                                            <p:txEl>
                                              <p:pRg st="6" end="6"/>
                                            </p:txEl>
                                          </p:spTgt>
                                        </p:tgtEl>
                                        <p:attrNameLst>
                                          <p:attrName>style.visibility</p:attrName>
                                        </p:attrNameLst>
                                      </p:cBhvr>
                                      <p:to>
                                        <p:strVal val="visible"/>
                                      </p:to>
                                    </p:set>
                                    <p:animEffect transition="in" filter="blinds(horizontal)">
                                      <p:cBhvr>
                                        <p:cTn id="15" dur="500"/>
                                        <p:tgtEl>
                                          <p:spTgt spid="8194">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8194">
                                            <p:txEl>
                                              <p:pRg st="7" end="7"/>
                                            </p:txEl>
                                          </p:spTgt>
                                        </p:tgtEl>
                                        <p:attrNameLst>
                                          <p:attrName>style.visibility</p:attrName>
                                        </p:attrNameLst>
                                      </p:cBhvr>
                                      <p:to>
                                        <p:strVal val="visible"/>
                                      </p:to>
                                    </p:set>
                                    <p:animEffect transition="in" filter="blinds(horizontal)">
                                      <p:cBhvr>
                                        <p:cTn id="20" dur="500"/>
                                        <p:tgtEl>
                                          <p:spTgt spid="8194">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8194">
                                            <p:txEl>
                                              <p:pRg st="8" end="8"/>
                                            </p:txEl>
                                          </p:spTgt>
                                        </p:tgtEl>
                                        <p:attrNameLst>
                                          <p:attrName>style.visibility</p:attrName>
                                        </p:attrNameLst>
                                      </p:cBhvr>
                                      <p:to>
                                        <p:strVal val="visible"/>
                                      </p:to>
                                    </p:set>
                                    <p:animEffect transition="in" filter="blinds(horizontal)">
                                      <p:cBhvr>
                                        <p:cTn id="25" dur="500"/>
                                        <p:tgtEl>
                                          <p:spTgt spid="8194">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8194">
                                            <p:txEl>
                                              <p:pRg st="9" end="9"/>
                                            </p:txEl>
                                          </p:spTgt>
                                        </p:tgtEl>
                                        <p:attrNameLst>
                                          <p:attrName>style.visibility</p:attrName>
                                        </p:attrNameLst>
                                      </p:cBhvr>
                                      <p:to>
                                        <p:strVal val="visible"/>
                                      </p:to>
                                    </p:set>
                                    <p:animEffect transition="in" filter="blinds(horizontal)">
                                      <p:cBhvr>
                                        <p:cTn id="30" dur="500"/>
                                        <p:tgtEl>
                                          <p:spTgt spid="8194">
                                            <p:txEl>
                                              <p:pRg st="9" end="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8194">
                                            <p:txEl>
                                              <p:pRg st="11" end="11"/>
                                            </p:txEl>
                                          </p:spTgt>
                                        </p:tgtEl>
                                        <p:attrNameLst>
                                          <p:attrName>style.visibility</p:attrName>
                                        </p:attrNameLst>
                                      </p:cBhvr>
                                      <p:to>
                                        <p:strVal val="visible"/>
                                      </p:to>
                                    </p:set>
                                    <p:animEffect transition="in" filter="blinds(horizontal)">
                                      <p:cBhvr>
                                        <p:cTn id="35" dur="500"/>
                                        <p:tgtEl>
                                          <p:spTgt spid="8194">
                                            <p:txEl>
                                              <p:pRg st="11" end="11"/>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8194">
                                            <p:txEl>
                                              <p:pRg st="12" end="12"/>
                                            </p:txEl>
                                          </p:spTgt>
                                        </p:tgtEl>
                                        <p:attrNameLst>
                                          <p:attrName>style.visibility</p:attrName>
                                        </p:attrNameLst>
                                      </p:cBhvr>
                                      <p:to>
                                        <p:strVal val="visible"/>
                                      </p:to>
                                    </p:set>
                                    <p:animEffect transition="in" filter="blinds(horizontal)">
                                      <p:cBhvr>
                                        <p:cTn id="38" dur="500"/>
                                        <p:tgtEl>
                                          <p:spTgt spid="819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p:cNvSpPr>
            <a:spLocks noGrp="1"/>
          </p:cNvSpPr>
          <p:nvPr>
            <p:ph type="dt" sz="half" idx="10"/>
          </p:nvPr>
        </p:nvSpPr>
        <p:spPr/>
        <p:txBody>
          <a:bodyPr/>
          <a:lstStyle/>
          <a:p>
            <a:fld id="{6CE5278B-4466-4FF8-897D-6F93FBDEE506}" type="datetime1">
              <a:rPr lang="en-US" smtClean="0"/>
              <a:t>3/15/2015</a:t>
            </a:fld>
            <a:endParaRPr lang="en-US"/>
          </a:p>
        </p:txBody>
      </p:sp>
      <p:sp>
        <p:nvSpPr>
          <p:cNvPr id="16" name="Slide Number Placeholder 15"/>
          <p:cNvSpPr>
            <a:spLocks noGrp="1"/>
          </p:cNvSpPr>
          <p:nvPr>
            <p:ph type="sldNum" sz="quarter" idx="12"/>
          </p:nvPr>
        </p:nvSpPr>
        <p:spPr/>
        <p:txBody>
          <a:bodyPr/>
          <a:lstStyle/>
          <a:p>
            <a:fld id="{EB572375-96E0-4DBB-B3D7-B1489209CDB4}" type="slidenum">
              <a:rPr lang="en-US" smtClean="0"/>
              <a:pPr/>
              <a:t>19</a:t>
            </a:fld>
            <a:endParaRPr lang="en-US"/>
          </a:p>
        </p:txBody>
      </p:sp>
      <p:sp>
        <p:nvSpPr>
          <p:cNvPr id="15" name="Footer Placeholder 14"/>
          <p:cNvSpPr>
            <a:spLocks noGrp="1"/>
          </p:cNvSpPr>
          <p:nvPr>
            <p:ph type="ftr" sz="quarter" idx="11"/>
          </p:nvPr>
        </p:nvSpPr>
        <p:spPr/>
        <p:txBody>
          <a:bodyPr/>
          <a:lstStyle/>
          <a:p>
            <a:r>
              <a:rPr lang="en-US" smtClean="0"/>
              <a:t>CSE 1002             Department of CSE</a:t>
            </a:r>
            <a:endParaRPr lang="en-US" dirty="0"/>
          </a:p>
        </p:txBody>
      </p:sp>
      <p:sp>
        <p:nvSpPr>
          <p:cNvPr id="2" name="Title 1"/>
          <p:cNvSpPr>
            <a:spLocks noGrp="1"/>
          </p:cNvSpPr>
          <p:nvPr>
            <p:ph type="title"/>
          </p:nvPr>
        </p:nvSpPr>
        <p:spPr>
          <a:xfrm>
            <a:off x="1295400" y="228600"/>
            <a:ext cx="7848600" cy="778592"/>
          </a:xfrm>
        </p:spPr>
        <p:txBody>
          <a:bodyPr>
            <a:normAutofit/>
          </a:bodyPr>
          <a:lstStyle/>
          <a:p>
            <a:r>
              <a:rPr lang="en-US" sz="3200" b="1" i="1" spc="200" dirty="0" smtClean="0">
                <a:solidFill>
                  <a:srgbClr val="002060"/>
                </a:solidFill>
              </a:rPr>
              <a:t>Insert </a:t>
            </a:r>
            <a:r>
              <a:rPr lang="en-US" sz="3200" b="1" i="1" spc="200" dirty="0">
                <a:solidFill>
                  <a:srgbClr val="002060"/>
                </a:solidFill>
              </a:rPr>
              <a:t>an element into a sorted </a:t>
            </a:r>
            <a:r>
              <a:rPr lang="en-US" sz="3200" b="1" i="1" spc="200" dirty="0" smtClean="0">
                <a:solidFill>
                  <a:srgbClr val="002060"/>
                </a:solidFill>
              </a:rPr>
              <a:t>array</a:t>
            </a:r>
            <a:endParaRPr lang="en-US" dirty="0">
              <a:solidFill>
                <a:srgbClr val="002060"/>
              </a:solidFill>
            </a:endParaRPr>
          </a:p>
        </p:txBody>
      </p:sp>
      <p:sp>
        <p:nvSpPr>
          <p:cNvPr id="6" name="Rectangle 5"/>
          <p:cNvSpPr/>
          <p:nvPr/>
        </p:nvSpPr>
        <p:spPr>
          <a:xfrm>
            <a:off x="1323584" y="2207835"/>
            <a:ext cx="7591816" cy="3354765"/>
          </a:xfrm>
          <a:prstGeom prst="rect">
            <a:avLst/>
          </a:prstGeom>
        </p:spPr>
        <p:txBody>
          <a:bodyPr wrap="square">
            <a:spAutoFit/>
          </a:bodyPr>
          <a:lstStyle/>
          <a:p>
            <a:r>
              <a:rPr lang="pt-BR" sz="2000" b="1" spc="200" dirty="0" smtClean="0">
                <a:solidFill>
                  <a:srgbClr val="FF0000"/>
                </a:solidFill>
                <a:latin typeface="Baskerville Old Face" pitchFamily="18" charset="0"/>
                <a:cs typeface="Calibri" pitchFamily="34" charset="0"/>
              </a:rPr>
              <a:t>//finding position</a:t>
            </a:r>
          </a:p>
          <a:p>
            <a:r>
              <a:rPr lang="pt-BR" sz="2400" b="1" dirty="0" smtClean="0">
                <a:solidFill>
                  <a:srgbClr val="002060"/>
                </a:solidFill>
                <a:latin typeface="Courier New" panose="02070309020205020404" pitchFamily="49" charset="0"/>
                <a:cs typeface="Courier New" panose="02070309020205020404" pitchFamily="49" charset="0"/>
              </a:rPr>
              <a:t>for(i=0;i&lt;n;i</a:t>
            </a:r>
            <a:r>
              <a:rPr lang="pt-BR" sz="2400" b="1" dirty="0">
                <a:solidFill>
                  <a:srgbClr val="002060"/>
                </a:solidFill>
                <a:latin typeface="Courier New" panose="02070309020205020404" pitchFamily="49" charset="0"/>
                <a:cs typeface="Courier New" panose="02070309020205020404" pitchFamily="49" charset="0"/>
              </a:rPr>
              <a:t>++)</a:t>
            </a:r>
          </a:p>
          <a:p>
            <a:r>
              <a:rPr lang="pt-BR" sz="2400" b="1" dirty="0">
                <a:solidFill>
                  <a:srgbClr val="002060"/>
                </a:solidFill>
                <a:latin typeface="Courier New" panose="02070309020205020404" pitchFamily="49" charset="0"/>
                <a:cs typeface="Courier New" panose="02070309020205020404" pitchFamily="49" charset="0"/>
              </a:rPr>
              <a:t>      if (ele&lt;a[i]) break;</a:t>
            </a:r>
          </a:p>
          <a:p>
            <a:r>
              <a:rPr lang="pt-BR" sz="2400" dirty="0">
                <a:solidFill>
                  <a:srgbClr val="002060"/>
                </a:solidFill>
                <a:latin typeface="Courier New" panose="02070309020205020404" pitchFamily="49" charset="0"/>
                <a:cs typeface="Courier New" panose="02070309020205020404" pitchFamily="49" charset="0"/>
              </a:rPr>
              <a:t> </a:t>
            </a:r>
            <a:r>
              <a:rPr lang="pt-BR" sz="2400" b="1" dirty="0" smtClean="0">
                <a:solidFill>
                  <a:srgbClr val="002060"/>
                </a:solidFill>
                <a:latin typeface="Courier New" panose="02070309020205020404" pitchFamily="49" charset="0"/>
                <a:cs typeface="Courier New" panose="02070309020205020404" pitchFamily="49" charset="0"/>
              </a:rPr>
              <a:t>pos </a:t>
            </a:r>
            <a:r>
              <a:rPr lang="pt-BR" sz="2400" b="1" dirty="0">
                <a:solidFill>
                  <a:srgbClr val="002060"/>
                </a:solidFill>
                <a:latin typeface="Courier New" panose="02070309020205020404" pitchFamily="49" charset="0"/>
                <a:cs typeface="Courier New" panose="02070309020205020404" pitchFamily="49" charset="0"/>
              </a:rPr>
              <a:t>= i</a:t>
            </a:r>
            <a:r>
              <a:rPr lang="pt-BR" sz="2400" b="1" dirty="0" smtClean="0">
                <a:solidFill>
                  <a:srgbClr val="002060"/>
                </a:solidFill>
                <a:latin typeface="Courier New" panose="02070309020205020404" pitchFamily="49" charset="0"/>
                <a:cs typeface="Courier New" panose="02070309020205020404" pitchFamily="49" charset="0"/>
              </a:rPr>
              <a:t>; </a:t>
            </a:r>
            <a:r>
              <a:rPr lang="pt-BR" b="1" dirty="0" smtClean="0">
                <a:solidFill>
                  <a:schemeClr val="bg2">
                    <a:lumMod val="75000"/>
                  </a:schemeClr>
                </a:solidFill>
                <a:latin typeface="Courier New" panose="02070309020205020404" pitchFamily="49" charset="0"/>
                <a:cs typeface="Courier New" panose="02070309020205020404" pitchFamily="49" charset="0"/>
              </a:rPr>
              <a:t>//position of insertion</a:t>
            </a:r>
            <a:endParaRPr lang="pt-BR" sz="2400" b="1" dirty="0">
              <a:solidFill>
                <a:schemeClr val="bg2">
                  <a:lumMod val="75000"/>
                </a:schemeClr>
              </a:solidFill>
              <a:latin typeface="Courier New" panose="02070309020205020404" pitchFamily="49" charset="0"/>
              <a:cs typeface="Courier New" panose="02070309020205020404" pitchFamily="49" charset="0"/>
            </a:endParaRPr>
          </a:p>
          <a:p>
            <a:r>
              <a:rPr lang="pt-BR" sz="2400" dirty="0">
                <a:solidFill>
                  <a:srgbClr val="002060"/>
                </a:solidFill>
                <a:latin typeface="Courier New" panose="02070309020205020404" pitchFamily="49" charset="0"/>
                <a:cs typeface="Courier New" panose="02070309020205020404" pitchFamily="49" charset="0"/>
              </a:rPr>
              <a:t> </a:t>
            </a:r>
            <a:r>
              <a:rPr lang="pt-BR" sz="2400" b="1" dirty="0" smtClean="0">
                <a:solidFill>
                  <a:srgbClr val="002060"/>
                </a:solidFill>
                <a:latin typeface="Courier New" panose="02070309020205020404" pitchFamily="49" charset="0"/>
                <a:cs typeface="Courier New" panose="02070309020205020404" pitchFamily="49" charset="0"/>
              </a:rPr>
              <a:t>for(i=n;i&gt;pos;i-</a:t>
            </a:r>
            <a:r>
              <a:rPr lang="pt-BR" b="1" dirty="0" smtClean="0">
                <a:solidFill>
                  <a:srgbClr val="002060"/>
                </a:solidFill>
                <a:latin typeface="Courier New" panose="02070309020205020404" pitchFamily="49" charset="0"/>
                <a:cs typeface="Courier New" panose="02070309020205020404" pitchFamily="49" charset="0"/>
              </a:rPr>
              <a:t>-)</a:t>
            </a:r>
            <a:r>
              <a:rPr lang="pt-BR" b="1" dirty="0" smtClean="0">
                <a:solidFill>
                  <a:schemeClr val="bg2">
                    <a:lumMod val="75000"/>
                  </a:schemeClr>
                </a:solidFill>
                <a:latin typeface="Courier New" panose="02070309020205020404" pitchFamily="49" charset="0"/>
                <a:cs typeface="Courier New" panose="02070309020205020404" pitchFamily="49" charset="0"/>
              </a:rPr>
              <a:t>//shift the </a:t>
            </a:r>
            <a:r>
              <a:rPr lang="pt-BR" b="1" dirty="0">
                <a:solidFill>
                  <a:schemeClr val="bg2">
                    <a:lumMod val="75000"/>
                  </a:schemeClr>
                </a:solidFill>
                <a:latin typeface="Courier New" panose="02070309020205020404" pitchFamily="49" charset="0"/>
                <a:cs typeface="Courier New" panose="02070309020205020404" pitchFamily="49" charset="0"/>
              </a:rPr>
              <a:t>elements to right</a:t>
            </a:r>
          </a:p>
          <a:p>
            <a:r>
              <a:rPr lang="pt-BR" sz="2400" dirty="0">
                <a:solidFill>
                  <a:srgbClr val="002060"/>
                </a:solidFill>
                <a:latin typeface="Courier New" panose="02070309020205020404" pitchFamily="49" charset="0"/>
                <a:cs typeface="Courier New" panose="02070309020205020404" pitchFamily="49" charset="0"/>
              </a:rPr>
              <a:t>     </a:t>
            </a:r>
            <a:r>
              <a:rPr lang="pt-BR" sz="2400" b="1" dirty="0">
                <a:solidFill>
                  <a:srgbClr val="002060"/>
                </a:solidFill>
                <a:latin typeface="Courier New" panose="02070309020205020404" pitchFamily="49" charset="0"/>
                <a:cs typeface="Courier New" panose="02070309020205020404" pitchFamily="49" charset="0"/>
              </a:rPr>
              <a:t>a[i]=a[i-1];</a:t>
            </a:r>
          </a:p>
          <a:p>
            <a:r>
              <a:rPr lang="pt-BR" sz="2400" dirty="0">
                <a:solidFill>
                  <a:srgbClr val="002060"/>
                </a:solidFill>
                <a:latin typeface="Courier New" panose="02070309020205020404" pitchFamily="49" charset="0"/>
                <a:cs typeface="Courier New" panose="02070309020205020404" pitchFamily="49" charset="0"/>
              </a:rPr>
              <a:t> </a:t>
            </a:r>
            <a:r>
              <a:rPr lang="pt-BR" sz="2400" b="1" dirty="0" smtClean="0">
                <a:solidFill>
                  <a:srgbClr val="002060"/>
                </a:solidFill>
                <a:latin typeface="Courier New" panose="02070309020205020404" pitchFamily="49" charset="0"/>
                <a:cs typeface="Courier New" panose="02070309020205020404" pitchFamily="49" charset="0"/>
              </a:rPr>
              <a:t>a[pos</a:t>
            </a:r>
            <a:r>
              <a:rPr lang="pt-BR" sz="2400" b="1" dirty="0">
                <a:solidFill>
                  <a:srgbClr val="002060"/>
                </a:solidFill>
                <a:latin typeface="Courier New" panose="02070309020205020404" pitchFamily="49" charset="0"/>
                <a:cs typeface="Courier New" panose="02070309020205020404" pitchFamily="49" charset="0"/>
              </a:rPr>
              <a:t>] = ele</a:t>
            </a:r>
            <a:r>
              <a:rPr lang="pt-BR" sz="2400" b="1" dirty="0" smtClean="0">
                <a:solidFill>
                  <a:srgbClr val="002060"/>
                </a:solidFill>
                <a:latin typeface="Courier New" panose="02070309020205020404" pitchFamily="49" charset="0"/>
                <a:cs typeface="Courier New" panose="02070309020205020404" pitchFamily="49" charset="0"/>
              </a:rPr>
              <a:t>;</a:t>
            </a:r>
            <a:r>
              <a:rPr lang="pt-BR" b="1" dirty="0">
                <a:solidFill>
                  <a:schemeClr val="bg2">
                    <a:lumMod val="75000"/>
                  </a:schemeClr>
                </a:solidFill>
                <a:latin typeface="Courier New" panose="02070309020205020404" pitchFamily="49" charset="0"/>
                <a:cs typeface="Courier New" panose="02070309020205020404" pitchFamily="49" charset="0"/>
              </a:rPr>
              <a:t>//insert the element</a:t>
            </a:r>
          </a:p>
          <a:p>
            <a:r>
              <a:rPr lang="pt-BR" sz="2400" dirty="0">
                <a:solidFill>
                  <a:srgbClr val="002060"/>
                </a:solidFill>
                <a:latin typeface="Courier New" panose="02070309020205020404" pitchFamily="49" charset="0"/>
                <a:cs typeface="Courier New" panose="02070309020205020404" pitchFamily="49" charset="0"/>
              </a:rPr>
              <a:t> </a:t>
            </a:r>
            <a:r>
              <a:rPr lang="pt-BR" sz="2400" b="1" dirty="0" smtClean="0">
                <a:solidFill>
                  <a:srgbClr val="002060"/>
                </a:solidFill>
                <a:latin typeface="Courier New" panose="02070309020205020404" pitchFamily="49" charset="0"/>
                <a:cs typeface="Courier New" panose="02070309020205020404" pitchFamily="49" charset="0"/>
              </a:rPr>
              <a:t>n++; </a:t>
            </a:r>
            <a:r>
              <a:rPr lang="pt-BR" b="1" dirty="0">
                <a:solidFill>
                  <a:schemeClr val="bg2">
                    <a:lumMod val="75000"/>
                  </a:schemeClr>
                </a:solidFill>
                <a:latin typeface="Courier New" panose="02070309020205020404" pitchFamily="49" charset="0"/>
                <a:cs typeface="Courier New" panose="02070309020205020404" pitchFamily="49" charset="0"/>
              </a:rPr>
              <a:t>//increment the count of no. Of elements</a:t>
            </a:r>
          </a:p>
          <a:p>
            <a:endParaRPr lang="pt-BR" sz="2400" b="1" spc="200" dirty="0" smtClean="0">
              <a:solidFill>
                <a:srgbClr val="002060"/>
              </a:solidFill>
              <a:latin typeface="Baskerville Old Face" pitchFamily="18" charset="0"/>
              <a:cs typeface="Calibri" pitchFamily="34" charset="0"/>
            </a:endParaRPr>
          </a:p>
        </p:txBody>
      </p:sp>
      <p:sp>
        <p:nvSpPr>
          <p:cNvPr id="7" name="TextBox 6"/>
          <p:cNvSpPr txBox="1">
            <a:spLocks noChangeArrowheads="1"/>
          </p:cNvSpPr>
          <p:nvPr/>
        </p:nvSpPr>
        <p:spPr bwMode="auto">
          <a:xfrm>
            <a:off x="5029200" y="1752600"/>
            <a:ext cx="3886200" cy="707886"/>
          </a:xfrm>
          <a:prstGeom prst="rect">
            <a:avLst/>
          </a:prstGeom>
          <a:noFill/>
          <a:ln w="28575">
            <a:solidFill>
              <a:srgbClr val="FF0000"/>
            </a:solidFill>
            <a:miter lim="800000"/>
            <a:headEnd/>
            <a:tailEnd/>
          </a:ln>
        </p:spPr>
        <p:txBody>
          <a:bodyPr wrap="square">
            <a:spAutoFit/>
          </a:bodyPr>
          <a:lstStyle/>
          <a:p>
            <a:r>
              <a:rPr lang="en-US" sz="2000" b="1" dirty="0">
                <a:solidFill>
                  <a:srgbClr val="002060"/>
                </a:solidFill>
                <a:latin typeface="Calibri" pitchFamily="34" charset="0"/>
              </a:rPr>
              <a:t>Example : insert </a:t>
            </a:r>
            <a:r>
              <a:rPr lang="en-US" sz="2000" b="1" dirty="0" smtClean="0">
                <a:solidFill>
                  <a:srgbClr val="002060"/>
                </a:solidFill>
                <a:latin typeface="Calibri" pitchFamily="34" charset="0"/>
              </a:rPr>
              <a:t>3 into the array</a:t>
            </a:r>
            <a:endParaRPr lang="en-US" sz="2000" b="1" dirty="0">
              <a:solidFill>
                <a:srgbClr val="002060"/>
              </a:solidFill>
              <a:latin typeface="Calibri" pitchFamily="34" charset="0"/>
            </a:endParaRPr>
          </a:p>
          <a:p>
            <a:r>
              <a:rPr lang="en-US" sz="2000" b="1" dirty="0">
                <a:solidFill>
                  <a:srgbClr val="002060"/>
                </a:solidFill>
                <a:latin typeface="Calibri" pitchFamily="34" charset="0"/>
              </a:rPr>
              <a:t>	a</a:t>
            </a:r>
            <a:r>
              <a:rPr lang="en-US" sz="2000" b="1" dirty="0" smtClean="0">
                <a:solidFill>
                  <a:srgbClr val="002060"/>
                </a:solidFill>
                <a:latin typeface="Calibri" pitchFamily="34" charset="0"/>
              </a:rPr>
              <a:t>[ ]={</a:t>
            </a:r>
            <a:r>
              <a:rPr lang="en-US" sz="2000" b="1" dirty="0">
                <a:solidFill>
                  <a:srgbClr val="002060"/>
                </a:solidFill>
                <a:latin typeface="Calibri" pitchFamily="34" charset="0"/>
              </a:rPr>
              <a:t>1, 2</a:t>
            </a:r>
            <a:r>
              <a:rPr lang="en-US" sz="2000" b="1" dirty="0" smtClean="0">
                <a:solidFill>
                  <a:srgbClr val="002060"/>
                </a:solidFill>
                <a:latin typeface="Calibri" pitchFamily="34" charset="0"/>
              </a:rPr>
              <a:t>, </a:t>
            </a:r>
            <a:r>
              <a:rPr lang="en-US" sz="2000" b="1" dirty="0">
                <a:solidFill>
                  <a:srgbClr val="002060"/>
                </a:solidFill>
                <a:latin typeface="Calibri" pitchFamily="34" charset="0"/>
              </a:rPr>
              <a:t>4, </a:t>
            </a:r>
            <a:r>
              <a:rPr lang="en-US" sz="2000" b="1" dirty="0" smtClean="0">
                <a:solidFill>
                  <a:srgbClr val="002060"/>
                </a:solidFill>
                <a:latin typeface="Calibri" pitchFamily="34" charset="0"/>
              </a:rPr>
              <a:t>5,6}</a:t>
            </a:r>
            <a:endParaRPr lang="en-US" sz="2000" b="1" dirty="0">
              <a:solidFill>
                <a:srgbClr val="002060"/>
              </a:solidFill>
              <a:latin typeface="Calibri" pitchFamily="34" charset="0"/>
            </a:endParaRPr>
          </a:p>
        </p:txBody>
      </p:sp>
      <p:sp>
        <p:nvSpPr>
          <p:cNvPr id="8" name="TextBox 7"/>
          <p:cNvSpPr txBox="1">
            <a:spLocks noChangeArrowheads="1"/>
          </p:cNvSpPr>
          <p:nvPr/>
        </p:nvSpPr>
        <p:spPr bwMode="auto">
          <a:xfrm>
            <a:off x="5753100" y="5530334"/>
            <a:ext cx="3352800" cy="708025"/>
          </a:xfrm>
          <a:prstGeom prst="rect">
            <a:avLst/>
          </a:prstGeom>
          <a:noFill/>
          <a:ln w="28575">
            <a:solidFill>
              <a:srgbClr val="FF0000"/>
            </a:solidFill>
            <a:miter lim="800000"/>
            <a:headEnd/>
            <a:tailEnd/>
          </a:ln>
        </p:spPr>
        <p:txBody>
          <a:bodyPr>
            <a:spAutoFit/>
          </a:bodyPr>
          <a:lstStyle/>
          <a:p>
            <a:r>
              <a:rPr lang="en-US" sz="2000" b="1" dirty="0">
                <a:solidFill>
                  <a:srgbClr val="002060"/>
                </a:solidFill>
                <a:latin typeface="Calibri" pitchFamily="34" charset="0"/>
              </a:rPr>
              <a:t>New array after inserting </a:t>
            </a:r>
            <a:r>
              <a:rPr lang="en-US" sz="2000" b="1" dirty="0" smtClean="0">
                <a:solidFill>
                  <a:srgbClr val="002060"/>
                </a:solidFill>
                <a:latin typeface="Calibri" pitchFamily="34" charset="0"/>
              </a:rPr>
              <a:t>3 </a:t>
            </a:r>
            <a:r>
              <a:rPr lang="en-US" sz="2000" b="1" dirty="0">
                <a:solidFill>
                  <a:srgbClr val="002060"/>
                </a:solidFill>
                <a:latin typeface="Calibri" pitchFamily="34" charset="0"/>
              </a:rPr>
              <a:t>:</a:t>
            </a:r>
          </a:p>
          <a:p>
            <a:r>
              <a:rPr lang="en-US" sz="2000" b="1" dirty="0">
                <a:solidFill>
                  <a:srgbClr val="002060"/>
                </a:solidFill>
                <a:latin typeface="Calibri" pitchFamily="34" charset="0"/>
              </a:rPr>
              <a:t>	a</a:t>
            </a:r>
            <a:r>
              <a:rPr lang="en-US" sz="2000" b="1" dirty="0" smtClean="0">
                <a:solidFill>
                  <a:srgbClr val="002060"/>
                </a:solidFill>
                <a:latin typeface="Calibri" pitchFamily="34" charset="0"/>
              </a:rPr>
              <a:t>[ ]={</a:t>
            </a:r>
            <a:r>
              <a:rPr lang="en-US" sz="2000" b="1" dirty="0">
                <a:solidFill>
                  <a:srgbClr val="002060"/>
                </a:solidFill>
                <a:latin typeface="Calibri" pitchFamily="34" charset="0"/>
              </a:rPr>
              <a:t>1, 2, </a:t>
            </a:r>
            <a:r>
              <a:rPr lang="en-US" sz="2000" b="1" dirty="0" smtClean="0">
                <a:solidFill>
                  <a:srgbClr val="002060"/>
                </a:solidFill>
                <a:latin typeface="Calibri" pitchFamily="34" charset="0"/>
              </a:rPr>
              <a:t>3</a:t>
            </a:r>
            <a:r>
              <a:rPr lang="en-US" sz="2000" b="1" dirty="0">
                <a:solidFill>
                  <a:srgbClr val="002060"/>
                </a:solidFill>
                <a:latin typeface="Calibri" pitchFamily="34" charset="0"/>
              </a:rPr>
              <a:t>, 4, </a:t>
            </a:r>
            <a:r>
              <a:rPr lang="en-US" sz="2000" b="1" dirty="0" smtClean="0">
                <a:solidFill>
                  <a:srgbClr val="002060"/>
                </a:solidFill>
                <a:latin typeface="Calibri" pitchFamily="34" charset="0"/>
              </a:rPr>
              <a:t>5,6}</a:t>
            </a:r>
            <a:endParaRPr lang="en-US" sz="2000" b="1" dirty="0">
              <a:solidFill>
                <a:srgbClr val="002060"/>
              </a:solidFill>
              <a:latin typeface="Calibri" pitchFamily="34" charset="0"/>
            </a:endParaRPr>
          </a:p>
        </p:txBody>
      </p:sp>
      <p:sp>
        <p:nvSpPr>
          <p:cNvPr id="10" name="Rectangle 9"/>
          <p:cNvSpPr/>
          <p:nvPr/>
        </p:nvSpPr>
        <p:spPr>
          <a:xfrm>
            <a:off x="1295400" y="1066800"/>
            <a:ext cx="7620000" cy="892552"/>
          </a:xfrm>
          <a:prstGeom prst="rect">
            <a:avLst/>
          </a:prstGeom>
        </p:spPr>
        <p:txBody>
          <a:bodyPr wrap="square">
            <a:spAutoFit/>
          </a:bodyPr>
          <a:lstStyle/>
          <a:p>
            <a:r>
              <a:rPr lang="pt-BR" sz="2600" dirty="0">
                <a:solidFill>
                  <a:srgbClr val="002060"/>
                </a:solidFill>
                <a:latin typeface="Calibri" pitchFamily="34" charset="0"/>
                <a:cs typeface="Calibri" pitchFamily="34" charset="0"/>
              </a:rPr>
              <a:t>Read array </a:t>
            </a:r>
            <a:r>
              <a:rPr lang="pt-BR" sz="2600" dirty="0" smtClean="0">
                <a:solidFill>
                  <a:srgbClr val="002060"/>
                </a:solidFill>
                <a:latin typeface="Calibri" pitchFamily="34" charset="0"/>
                <a:cs typeface="Calibri" pitchFamily="34" charset="0"/>
              </a:rPr>
              <a:t>elements (in sorted order) </a:t>
            </a:r>
            <a:r>
              <a:rPr lang="pt-BR" sz="2600" dirty="0">
                <a:solidFill>
                  <a:srgbClr val="002060"/>
                </a:solidFill>
                <a:latin typeface="Calibri" pitchFamily="34" charset="0"/>
                <a:cs typeface="Calibri" pitchFamily="34" charset="0"/>
              </a:rPr>
              <a:t>&amp; </a:t>
            </a:r>
            <a:r>
              <a:rPr lang="pt-BR" sz="2600" dirty="0" smtClean="0">
                <a:solidFill>
                  <a:srgbClr val="002060"/>
                </a:solidFill>
                <a:latin typeface="Calibri" pitchFamily="34" charset="0"/>
                <a:cs typeface="Calibri" pitchFamily="34" charset="0"/>
              </a:rPr>
              <a:t>element ‘</a:t>
            </a:r>
            <a:r>
              <a:rPr lang="pt-BR" sz="2600" b="1" dirty="0" smtClean="0">
                <a:solidFill>
                  <a:srgbClr val="002060"/>
                </a:solidFill>
                <a:latin typeface="Calibri" pitchFamily="34" charset="0"/>
                <a:cs typeface="Calibri" pitchFamily="34" charset="0"/>
              </a:rPr>
              <a:t>ele</a:t>
            </a:r>
            <a:r>
              <a:rPr lang="pt-BR" sz="2600" dirty="0" smtClean="0">
                <a:solidFill>
                  <a:srgbClr val="002060"/>
                </a:solidFill>
                <a:latin typeface="Calibri" pitchFamily="34" charset="0"/>
                <a:cs typeface="Calibri" pitchFamily="34" charset="0"/>
              </a:rPr>
              <a:t>’ </a:t>
            </a:r>
            <a:r>
              <a:rPr lang="pt-BR" sz="2600" dirty="0">
                <a:solidFill>
                  <a:srgbClr val="002060"/>
                </a:solidFill>
                <a:latin typeface="Calibri" pitchFamily="34" charset="0"/>
                <a:cs typeface="Calibri" pitchFamily="34" charset="0"/>
              </a:rPr>
              <a:t>to </a:t>
            </a:r>
            <a:r>
              <a:rPr lang="pt-BR" sz="2600" dirty="0" smtClean="0">
                <a:solidFill>
                  <a:srgbClr val="002060"/>
                </a:solidFill>
                <a:latin typeface="Calibri" pitchFamily="34" charset="0"/>
                <a:cs typeface="Calibri" pitchFamily="34" charset="0"/>
              </a:rPr>
              <a:t>be inserted</a:t>
            </a:r>
            <a:endParaRPr lang="pt-BR" sz="2600" dirty="0">
              <a:solidFill>
                <a:srgbClr val="002060"/>
              </a:solidFill>
              <a:latin typeface="Calibri" pitchFamily="34" charset="0"/>
              <a:cs typeface="Calibri" pitchFamily="34" charset="0"/>
            </a:endParaRPr>
          </a:p>
        </p:txBody>
      </p:sp>
      <p:sp>
        <p:nvSpPr>
          <p:cNvPr id="13" name="Left Arrow 12">
            <a:hlinkClick r:id="" action="ppaction://hlinkshowjump?jump=lastslideviewed"/>
          </p:cNvPr>
          <p:cNvSpPr/>
          <p:nvPr/>
        </p:nvSpPr>
        <p:spPr>
          <a:xfrm>
            <a:off x="152400" y="6096000"/>
            <a:ext cx="7620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5832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1219200" y="960437"/>
            <a:ext cx="7467600" cy="5135563"/>
          </a:xfrm>
        </p:spPr>
        <p:txBody>
          <a:bodyPr>
            <a:normAutofit/>
          </a:bodyPr>
          <a:lstStyle/>
          <a:p>
            <a:pPr marL="800100" lvl="1" indent="-342900">
              <a:lnSpc>
                <a:spcPct val="150000"/>
              </a:lnSpc>
              <a:buFont typeface="Wingdings"/>
              <a:buChar char="à"/>
            </a:pPr>
            <a:endParaRPr lang="en-US" dirty="0" smtClean="0">
              <a:solidFill>
                <a:srgbClr val="002060"/>
              </a:solidFill>
              <a:latin typeface="Arial" pitchFamily="34" charset="0"/>
              <a:cs typeface="Arial" pitchFamily="34" charset="0"/>
              <a:sym typeface="Wingdings" pitchFamily="2" charset="2"/>
            </a:endParaRPr>
          </a:p>
          <a:p>
            <a:pPr marL="800100" lvl="1" indent="-342900">
              <a:lnSpc>
                <a:spcPct val="150000"/>
              </a:lnSpc>
              <a:buFont typeface="Wingdings"/>
              <a:buChar char="à"/>
            </a:pPr>
            <a:r>
              <a:rPr lang="en-US" dirty="0" smtClean="0">
                <a:latin typeface="Arial" pitchFamily="34" charset="0"/>
                <a:cs typeface="Arial" pitchFamily="34" charset="0"/>
              </a:rPr>
              <a:t>To learn and appreciate the following concepts</a:t>
            </a:r>
          </a:p>
          <a:p>
            <a:pPr marL="800100" lvl="1" indent="-342900">
              <a:lnSpc>
                <a:spcPct val="150000"/>
              </a:lnSpc>
              <a:buNone/>
            </a:pPr>
            <a:endParaRPr lang="en-US" dirty="0" smtClean="0">
              <a:solidFill>
                <a:srgbClr val="002060"/>
              </a:solidFill>
              <a:latin typeface="Arial" pitchFamily="34" charset="0"/>
              <a:cs typeface="Arial" pitchFamily="34" charset="0"/>
              <a:sym typeface="Wingdings" pitchFamily="2" charset="2"/>
            </a:endParaRPr>
          </a:p>
          <a:p>
            <a:pPr marL="1200150" lvl="2" indent="-342900">
              <a:lnSpc>
                <a:spcPct val="150000"/>
              </a:lnSpc>
              <a:buFont typeface="Wingdings"/>
              <a:buChar char="à"/>
            </a:pPr>
            <a:r>
              <a:rPr lang="en-US" sz="2800" dirty="0" smtClean="0">
                <a:solidFill>
                  <a:srgbClr val="002060"/>
                </a:solidFill>
                <a:latin typeface="Arial" pitchFamily="34" charset="0"/>
                <a:cs typeface="Arial" pitchFamily="34" charset="0"/>
                <a:sym typeface="Wingdings" pitchFamily="2" charset="2"/>
              </a:rPr>
              <a:t>1D arrays: declaration, initialization</a:t>
            </a:r>
          </a:p>
          <a:p>
            <a:pPr marL="1200150" lvl="2" indent="-342900">
              <a:lnSpc>
                <a:spcPct val="150000"/>
              </a:lnSpc>
              <a:buFont typeface="Wingdings"/>
              <a:buChar char="à"/>
            </a:pPr>
            <a:r>
              <a:rPr lang="en-US" sz="2800" dirty="0" smtClean="0">
                <a:solidFill>
                  <a:srgbClr val="002060"/>
                </a:solidFill>
                <a:latin typeface="Arial" pitchFamily="34" charset="0"/>
                <a:cs typeface="Arial" pitchFamily="34" charset="0"/>
                <a:sym typeface="Wingdings" pitchFamily="2" charset="2"/>
              </a:rPr>
              <a:t>Operations  performed  on 1D array elements</a:t>
            </a:r>
          </a:p>
          <a:p>
            <a:pPr marL="800100" lvl="1" indent="-342900">
              <a:lnSpc>
                <a:spcPct val="150000"/>
              </a:lnSpc>
              <a:buFont typeface="Wingdings"/>
              <a:buChar char="à"/>
            </a:pPr>
            <a:endParaRPr lang="en-US" sz="2400" dirty="0" smtClean="0">
              <a:solidFill>
                <a:srgbClr val="002060"/>
              </a:solidFill>
              <a:sym typeface="Wingdings" pitchFamily="2" charset="2"/>
            </a:endParaRPr>
          </a:p>
          <a:p>
            <a:pPr marL="800100" lvl="1" indent="-342900">
              <a:lnSpc>
                <a:spcPct val="150000"/>
              </a:lnSpc>
              <a:buFont typeface="Wingdings"/>
              <a:buChar char="à"/>
            </a:pPr>
            <a:endParaRPr lang="en-US" sz="2400" dirty="0" smtClean="0">
              <a:solidFill>
                <a:srgbClr val="002060"/>
              </a:solidFill>
              <a:sym typeface="Wingdings" pitchFamily="2" charset="2"/>
            </a:endParaRPr>
          </a:p>
        </p:txBody>
      </p:sp>
      <p:sp>
        <p:nvSpPr>
          <p:cNvPr id="10" name="Date Placeholder 9"/>
          <p:cNvSpPr>
            <a:spLocks noGrp="1"/>
          </p:cNvSpPr>
          <p:nvPr>
            <p:ph type="dt" sz="half" idx="10"/>
          </p:nvPr>
        </p:nvSpPr>
        <p:spPr/>
        <p:txBody>
          <a:bodyPr/>
          <a:lstStyle/>
          <a:p>
            <a:fld id="{D961FAC7-E872-45BB-94BC-E0497898745D}" type="datetime1">
              <a:rPr lang="en-US" smtClean="0"/>
              <a:t>3/15/2015</a:t>
            </a:fld>
            <a:endParaRPr lang="en-US"/>
          </a:p>
        </p:txBody>
      </p:sp>
      <p:sp>
        <p:nvSpPr>
          <p:cNvPr id="12" name="Slide Number Placeholder 11"/>
          <p:cNvSpPr>
            <a:spLocks noGrp="1"/>
          </p:cNvSpPr>
          <p:nvPr>
            <p:ph type="sldNum" sz="quarter" idx="12"/>
          </p:nvPr>
        </p:nvSpPr>
        <p:spPr/>
        <p:txBody>
          <a:bodyPr/>
          <a:lstStyle/>
          <a:p>
            <a:fld id="{EB572375-96E0-4DBB-B3D7-B1489209CDB4}" type="slidenum">
              <a:rPr lang="en-US" smtClean="0"/>
              <a:pPr/>
              <a:t>2</a:t>
            </a:fld>
            <a:endParaRPr lang="en-US"/>
          </a:p>
        </p:txBody>
      </p:sp>
      <p:sp>
        <p:nvSpPr>
          <p:cNvPr id="11" name="Footer Placeholder 10"/>
          <p:cNvSpPr>
            <a:spLocks noGrp="1"/>
          </p:cNvSpPr>
          <p:nvPr>
            <p:ph type="ftr" sz="quarter" idx="11"/>
          </p:nvPr>
        </p:nvSpPr>
        <p:spPr/>
        <p:txBody>
          <a:bodyPr/>
          <a:lstStyle/>
          <a:p>
            <a:r>
              <a:rPr lang="en-US" smtClean="0"/>
              <a:t>CSE 1002             Department of CSE</a:t>
            </a:r>
            <a:endParaRPr lang="en-US" dirty="0"/>
          </a:p>
        </p:txBody>
      </p:sp>
      <p:sp>
        <p:nvSpPr>
          <p:cNvPr id="3" name="Title 2"/>
          <p:cNvSpPr>
            <a:spLocks noGrp="1"/>
          </p:cNvSpPr>
          <p:nvPr>
            <p:ph type="title"/>
          </p:nvPr>
        </p:nvSpPr>
        <p:spPr/>
        <p:txBody>
          <a:bodyPr>
            <a:normAutofit fontScale="90000"/>
          </a:bodyPr>
          <a:lstStyle/>
          <a:p>
            <a:pPr lvl="1" algn="ctr" rtl="0">
              <a:spcBef>
                <a:spcPct val="0"/>
              </a:spcBef>
            </a:pPr>
            <a:r>
              <a:rPr lang="en-US" sz="3200" b="1" i="1" dirty="0" smtClean="0">
                <a:solidFill>
                  <a:srgbClr val="002060"/>
                </a:solidFill>
                <a:latin typeface="+mj-lt"/>
              </a:rPr>
              <a:t/>
            </a:r>
            <a:br>
              <a:rPr lang="en-US" sz="3200" b="1" i="1" dirty="0" smtClean="0">
                <a:solidFill>
                  <a:srgbClr val="002060"/>
                </a:solidFill>
                <a:latin typeface="+mj-lt"/>
              </a:rPr>
            </a:br>
            <a:r>
              <a:rPr lang="en-US" sz="3200" b="1" dirty="0" smtClean="0">
                <a:solidFill>
                  <a:srgbClr val="002060"/>
                </a:solidFill>
                <a:latin typeface="+mj-lt"/>
              </a:rPr>
              <a:t>Objectives</a:t>
            </a:r>
            <a:r>
              <a:rPr lang="en-US" sz="3200" b="1" i="1" dirty="0" smtClean="0">
                <a:solidFill>
                  <a:srgbClr val="002060"/>
                </a:solidFill>
              </a:rPr>
              <a:t/>
            </a:r>
            <a:br>
              <a:rPr lang="en-US" sz="3200" b="1" i="1" dirty="0" smtClean="0">
                <a:solidFill>
                  <a:srgbClr val="002060"/>
                </a:solidFill>
              </a:rPr>
            </a:br>
            <a:endParaRPr lang="en-US" dirty="0"/>
          </a:p>
        </p:txBody>
      </p:sp>
    </p:spTree>
    <p:extLst>
      <p:ext uri="{BB962C8B-B14F-4D97-AF65-F5344CB8AC3E}">
        <p14:creationId xmlns:p14="http://schemas.microsoft.com/office/powerpoint/2010/main" val="74072732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200000"/>
              </a:lnSpc>
            </a:pPr>
            <a:r>
              <a:rPr lang="en-US" dirty="0" smtClean="0"/>
              <a:t>Interpolation</a:t>
            </a:r>
            <a:r>
              <a:rPr lang="en-US" dirty="0"/>
              <a:t>: Lagrange’s</a:t>
            </a:r>
            <a:endParaRPr lang="en-US" dirty="0" smtClean="0"/>
          </a:p>
          <a:p>
            <a:pPr>
              <a:lnSpc>
                <a:spcPct val="200000"/>
              </a:lnSpc>
            </a:pPr>
            <a:r>
              <a:rPr lang="en-US" dirty="0" smtClean="0"/>
              <a:t>Euler’s </a:t>
            </a:r>
          </a:p>
        </p:txBody>
      </p:sp>
      <p:sp>
        <p:nvSpPr>
          <p:cNvPr id="3" name="Date Placeholder 2"/>
          <p:cNvSpPr>
            <a:spLocks noGrp="1"/>
          </p:cNvSpPr>
          <p:nvPr>
            <p:ph type="dt" sz="half" idx="10"/>
          </p:nvPr>
        </p:nvSpPr>
        <p:spPr/>
        <p:txBody>
          <a:bodyPr/>
          <a:lstStyle/>
          <a:p>
            <a:fld id="{170E137B-F8BC-4ECB-B77D-47CFF3142890}" type="datetime1">
              <a:rPr lang="en-US" smtClean="0"/>
              <a:t>3/15/2015</a:t>
            </a:fld>
            <a:endParaRPr lang="en-US"/>
          </a:p>
        </p:txBody>
      </p:sp>
      <p:sp>
        <p:nvSpPr>
          <p:cNvPr id="4" name="Slide Number Placeholder 3"/>
          <p:cNvSpPr>
            <a:spLocks noGrp="1"/>
          </p:cNvSpPr>
          <p:nvPr>
            <p:ph type="sldNum" sz="quarter" idx="12"/>
          </p:nvPr>
        </p:nvSpPr>
        <p:spPr/>
        <p:txBody>
          <a:bodyPr/>
          <a:lstStyle/>
          <a:p>
            <a:fld id="{EB572375-96E0-4DBB-B3D7-B1489209CDB4}"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CSE 1002             Department of CSE</a:t>
            </a:r>
            <a:endParaRPr lang="en-US" dirty="0"/>
          </a:p>
        </p:txBody>
      </p:sp>
      <p:sp>
        <p:nvSpPr>
          <p:cNvPr id="6" name="Title 5"/>
          <p:cNvSpPr>
            <a:spLocks noGrp="1"/>
          </p:cNvSpPr>
          <p:nvPr>
            <p:ph type="title"/>
          </p:nvPr>
        </p:nvSpPr>
        <p:spPr/>
        <p:txBody>
          <a:bodyPr>
            <a:normAutofit fontScale="90000"/>
          </a:bodyPr>
          <a:lstStyle/>
          <a:p>
            <a:r>
              <a:rPr lang="en-US" b="1" dirty="0" smtClean="0">
                <a:latin typeface="Courier New" panose="02070309020205020404" pitchFamily="49" charset="0"/>
                <a:cs typeface="Courier New" panose="02070309020205020404" pitchFamily="49" charset="0"/>
              </a:rPr>
              <a:t>Numerical Analysis Problems </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361510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F76763D-AD09-4F89-9FAC-B31B6F6A6DD8}" type="datetime1">
              <a:rPr lang="en-US" smtClean="0"/>
              <a:t>3/15/2015</a:t>
            </a:fld>
            <a:endParaRPr lang="en-US"/>
          </a:p>
        </p:txBody>
      </p:sp>
      <p:sp>
        <p:nvSpPr>
          <p:cNvPr id="4" name="Slide Number Placeholder 3"/>
          <p:cNvSpPr>
            <a:spLocks noGrp="1"/>
          </p:cNvSpPr>
          <p:nvPr>
            <p:ph type="sldNum" sz="quarter" idx="12"/>
          </p:nvPr>
        </p:nvSpPr>
        <p:spPr/>
        <p:txBody>
          <a:bodyPr/>
          <a:lstStyle/>
          <a:p>
            <a:fld id="{EB572375-96E0-4DBB-B3D7-B1489209CDB4}"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CSE 1002             Department of CSE</a:t>
            </a:r>
            <a:endParaRPr lang="en-US" dirty="0"/>
          </a:p>
        </p:txBody>
      </p:sp>
      <p:sp>
        <p:nvSpPr>
          <p:cNvPr id="6" name="Title 5"/>
          <p:cNvSpPr>
            <a:spLocks noGrp="1"/>
          </p:cNvSpPr>
          <p:nvPr>
            <p:ph type="title"/>
          </p:nvPr>
        </p:nvSpPr>
        <p:spPr/>
        <p:txBody>
          <a:bodyPr/>
          <a:lstStyle/>
          <a:p>
            <a:r>
              <a:rPr lang="en-IN" dirty="0"/>
              <a:t>Lagrange’s Interpolation Formulae</a:t>
            </a:r>
            <a:endParaRPr lang="en-US" dirty="0"/>
          </a:p>
        </p:txBody>
      </p:sp>
      <p:grpSp>
        <p:nvGrpSpPr>
          <p:cNvPr id="29" name="Group 28"/>
          <p:cNvGrpSpPr/>
          <p:nvPr/>
        </p:nvGrpSpPr>
        <p:grpSpPr>
          <a:xfrm>
            <a:off x="1407401" y="2438401"/>
            <a:ext cx="9831297" cy="2438398"/>
            <a:chOff x="1407401" y="2438401"/>
            <a:chExt cx="9831297" cy="2438398"/>
          </a:xfrm>
        </p:grpSpPr>
        <p:pic>
          <p:nvPicPr>
            <p:cNvPr id="20" name="Picture 19"/>
            <p:cNvPicPr>
              <a:picLocks noChangeAspect="1"/>
            </p:cNvPicPr>
            <p:nvPr/>
          </p:nvPicPr>
          <p:blipFill>
            <a:blip r:embed="rId3"/>
            <a:stretch>
              <a:fillRect/>
            </a:stretch>
          </p:blipFill>
          <p:spPr>
            <a:xfrm>
              <a:off x="1407401" y="3770606"/>
              <a:ext cx="9273078" cy="1106193"/>
            </a:xfrm>
            <a:prstGeom prst="rect">
              <a:avLst/>
            </a:prstGeom>
          </p:spPr>
        </p:pic>
        <p:pic>
          <p:nvPicPr>
            <p:cNvPr id="28" name="Picture 27"/>
            <p:cNvPicPr>
              <a:picLocks noChangeAspect="1"/>
            </p:cNvPicPr>
            <p:nvPr/>
          </p:nvPicPr>
          <p:blipFill>
            <a:blip r:embed="rId4"/>
            <a:stretch>
              <a:fillRect/>
            </a:stretch>
          </p:blipFill>
          <p:spPr>
            <a:xfrm>
              <a:off x="1524000" y="2438401"/>
              <a:ext cx="9714698" cy="1158874"/>
            </a:xfrm>
            <a:prstGeom prst="rect">
              <a:avLst/>
            </a:prstGeom>
          </p:spPr>
        </p:pic>
      </p:grpSp>
      <p:sp>
        <p:nvSpPr>
          <p:cNvPr id="30" name="TextBox 29"/>
          <p:cNvSpPr txBox="1"/>
          <p:nvPr/>
        </p:nvSpPr>
        <p:spPr>
          <a:xfrm>
            <a:off x="-14614" y="3657600"/>
            <a:ext cx="1233813" cy="954107"/>
          </a:xfrm>
          <a:prstGeom prst="rect">
            <a:avLst/>
          </a:prstGeom>
          <a:noFill/>
        </p:spPr>
        <p:txBody>
          <a:bodyPr wrap="square" rtlCol="0">
            <a:spAutoFit/>
          </a:bodyPr>
          <a:lstStyle/>
          <a:p>
            <a:pPr marL="58738" lvl="1"/>
            <a:r>
              <a:rPr lang="en-US" sz="1400" b="1" i="1" dirty="0" smtClean="0">
                <a:solidFill>
                  <a:srgbClr val="0000FF"/>
                </a:solidFill>
                <a:hlinkClick r:id="rId5" action="ppaction://hlinkfile"/>
              </a:rPr>
              <a:t>Program</a:t>
            </a:r>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6" action="ppaction://hlinkfile"/>
              </a:rPr>
              <a:t>Additional Information</a:t>
            </a:r>
            <a:endParaRPr lang="en-US" sz="1400" b="1" i="1" dirty="0">
              <a:solidFill>
                <a:srgbClr val="0000FF"/>
              </a:solidFill>
            </a:endParaRPr>
          </a:p>
        </p:txBody>
      </p:sp>
    </p:spTree>
    <p:extLst>
      <p:ext uri="{BB962C8B-B14F-4D97-AF65-F5344CB8AC3E}">
        <p14:creationId xmlns:p14="http://schemas.microsoft.com/office/powerpoint/2010/main" val="36831528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50000"/>
              </a:lnSpc>
            </a:pPr>
            <a:r>
              <a:rPr lang="en-US" dirty="0" smtClean="0"/>
              <a:t>Implement a C++ program to obtain f (x) using Lagrange’s Interpolation method for the following records with x=2.5</a:t>
            </a:r>
            <a:endParaRPr lang="en-US" dirty="0"/>
          </a:p>
        </p:txBody>
      </p:sp>
      <p:sp>
        <p:nvSpPr>
          <p:cNvPr id="3" name="Date Placeholder 2"/>
          <p:cNvSpPr>
            <a:spLocks noGrp="1"/>
          </p:cNvSpPr>
          <p:nvPr>
            <p:ph type="dt" sz="half" idx="10"/>
          </p:nvPr>
        </p:nvSpPr>
        <p:spPr/>
        <p:txBody>
          <a:bodyPr/>
          <a:lstStyle/>
          <a:p>
            <a:fld id="{460B84A6-8DD3-437A-AC09-B3151B4B5177}" type="datetime1">
              <a:rPr lang="en-US" smtClean="0"/>
              <a:t>3/15/2015</a:t>
            </a:fld>
            <a:endParaRPr lang="en-US"/>
          </a:p>
        </p:txBody>
      </p:sp>
      <p:sp>
        <p:nvSpPr>
          <p:cNvPr id="4" name="Slide Number Placeholder 3"/>
          <p:cNvSpPr>
            <a:spLocks noGrp="1"/>
          </p:cNvSpPr>
          <p:nvPr>
            <p:ph type="sldNum" sz="quarter" idx="12"/>
          </p:nvPr>
        </p:nvSpPr>
        <p:spPr/>
        <p:txBody>
          <a:bodyPr/>
          <a:lstStyle/>
          <a:p>
            <a:fld id="{C839977E-EAC6-4CBE-AE0E-153E042775AB}"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CSE 1002             Department of CSE</a:t>
            </a:r>
            <a:endParaRPr lang="en-US"/>
          </a:p>
        </p:txBody>
      </p:sp>
      <p:sp>
        <p:nvSpPr>
          <p:cNvPr id="6" name="Title 5"/>
          <p:cNvSpPr>
            <a:spLocks noGrp="1"/>
          </p:cNvSpPr>
          <p:nvPr>
            <p:ph type="title"/>
          </p:nvPr>
        </p:nvSpPr>
        <p:spPr/>
        <p:txBody>
          <a:bodyPr>
            <a:normAutofit/>
          </a:bodyPr>
          <a:lstStyle/>
          <a:p>
            <a:r>
              <a:rPr lang="en-US" dirty="0" smtClean="0"/>
              <a:t>Lagrange’s interpolation Formulae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541945027"/>
              </p:ext>
            </p:extLst>
          </p:nvPr>
        </p:nvGraphicFramePr>
        <p:xfrm>
          <a:off x="2214245" y="3672840"/>
          <a:ext cx="5100954" cy="1051560"/>
        </p:xfrm>
        <a:graphic>
          <a:graphicData uri="http://schemas.openxmlformats.org/drawingml/2006/table">
            <a:tbl>
              <a:tblPr/>
              <a:tblGrid>
                <a:gridCol w="1030357"/>
                <a:gridCol w="1015245"/>
                <a:gridCol w="1015245"/>
                <a:gridCol w="1015245"/>
                <a:gridCol w="1024862"/>
              </a:tblGrid>
              <a:tr h="525780">
                <a:tc>
                  <a:txBody>
                    <a:bodyPr/>
                    <a:lstStyle/>
                    <a:p>
                      <a:pPr marL="0" marR="0" algn="ctr">
                        <a:spcBef>
                          <a:spcPts val="0"/>
                        </a:spcBef>
                        <a:spcAft>
                          <a:spcPts val="0"/>
                        </a:spcAft>
                      </a:pPr>
                      <a:r>
                        <a:rPr lang="en-US" sz="2400" dirty="0">
                          <a:latin typeface="Times New Roman"/>
                          <a:ea typeface="Calibri"/>
                          <a:cs typeface="Times New Roman"/>
                        </a:rPr>
                        <a:t>x</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a:ea typeface="Calibri"/>
                          <a:cs typeface="Times New Roman"/>
                        </a:rPr>
                        <a:t>0</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a:ea typeface="Calibri"/>
                          <a:cs typeface="Times New Roman"/>
                        </a:rPr>
                        <a:t>1</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a:ea typeface="Calibri"/>
                          <a:cs typeface="Times New Roman"/>
                        </a:rPr>
                        <a:t>2</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a:ea typeface="Calibri"/>
                          <a:cs typeface="Times New Roman"/>
                        </a:rPr>
                        <a:t>3</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5780">
                <a:tc>
                  <a:txBody>
                    <a:bodyPr/>
                    <a:lstStyle/>
                    <a:p>
                      <a:pPr marL="0" marR="0" algn="ctr">
                        <a:spcBef>
                          <a:spcPts val="0"/>
                        </a:spcBef>
                        <a:spcAft>
                          <a:spcPts val="0"/>
                        </a:spcAft>
                      </a:pPr>
                      <a:r>
                        <a:rPr lang="en-US" sz="2400">
                          <a:latin typeface="Times New Roman"/>
                          <a:ea typeface="Calibri"/>
                          <a:cs typeface="Times New Roman"/>
                        </a:rPr>
                        <a:t>f(x)</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dirty="0">
                          <a:latin typeface="Times New Roman"/>
                          <a:ea typeface="Calibri"/>
                          <a:cs typeface="Times New Roman"/>
                        </a:rPr>
                        <a:t>0</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a:ea typeface="Calibri"/>
                          <a:cs typeface="Times New Roman"/>
                        </a:rPr>
                        <a:t>2</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a:ea typeface="Calibri"/>
                          <a:cs typeface="Times New Roman"/>
                        </a:rPr>
                        <a:t>8</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dirty="0">
                          <a:latin typeface="Times New Roman"/>
                          <a:ea typeface="Calibri"/>
                          <a:cs typeface="Times New Roman"/>
                        </a:rPr>
                        <a:t>27</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TextBox 7"/>
          <p:cNvSpPr txBox="1"/>
          <p:nvPr/>
        </p:nvSpPr>
        <p:spPr>
          <a:xfrm>
            <a:off x="-14614" y="3657600"/>
            <a:ext cx="1233813" cy="954107"/>
          </a:xfrm>
          <a:prstGeom prst="rect">
            <a:avLst/>
          </a:prstGeom>
          <a:noFill/>
        </p:spPr>
        <p:txBody>
          <a:bodyPr wrap="square" rtlCol="0">
            <a:spAutoFit/>
          </a:bodyPr>
          <a:lstStyle/>
          <a:p>
            <a:pPr marL="58738" lvl="1"/>
            <a:r>
              <a:rPr lang="en-US" sz="1400" b="1" i="1" dirty="0" smtClean="0">
                <a:solidFill>
                  <a:srgbClr val="0000FF"/>
                </a:solidFill>
                <a:hlinkClick r:id="rId3" action="ppaction://hlinkfile"/>
              </a:rPr>
              <a:t>Program</a:t>
            </a:r>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4" action="ppaction://hlinkfile"/>
              </a:rPr>
              <a:t>Additional Information</a:t>
            </a:r>
            <a:endParaRPr lang="en-US" sz="1400" b="1" i="1" dirty="0">
              <a:solidFill>
                <a:srgbClr val="0000FF"/>
              </a:solidFill>
            </a:endParaRPr>
          </a:p>
        </p:txBody>
      </p:sp>
    </p:spTree>
    <p:extLst>
      <p:ext uri="{BB962C8B-B14F-4D97-AF65-F5344CB8AC3E}">
        <p14:creationId xmlns:p14="http://schemas.microsoft.com/office/powerpoint/2010/main" val="928208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F76763D-AD09-4F89-9FAC-B31B6F6A6DD8}" type="datetime1">
              <a:rPr lang="en-US" smtClean="0"/>
              <a:t>3/15/2015</a:t>
            </a:fld>
            <a:endParaRPr lang="en-US"/>
          </a:p>
        </p:txBody>
      </p:sp>
      <p:sp>
        <p:nvSpPr>
          <p:cNvPr id="4" name="Slide Number Placeholder 3"/>
          <p:cNvSpPr>
            <a:spLocks noGrp="1"/>
          </p:cNvSpPr>
          <p:nvPr>
            <p:ph type="sldNum" sz="quarter" idx="12"/>
          </p:nvPr>
        </p:nvSpPr>
        <p:spPr/>
        <p:txBody>
          <a:bodyPr/>
          <a:lstStyle/>
          <a:p>
            <a:fld id="{EB572375-96E0-4DBB-B3D7-B1489209CDB4}"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CSE 1002             Department of CSE</a:t>
            </a:r>
            <a:endParaRPr lang="en-US" dirty="0"/>
          </a:p>
        </p:txBody>
      </p:sp>
      <p:sp>
        <p:nvSpPr>
          <p:cNvPr id="6" name="Title 5"/>
          <p:cNvSpPr>
            <a:spLocks noGrp="1"/>
          </p:cNvSpPr>
          <p:nvPr>
            <p:ph type="title"/>
          </p:nvPr>
        </p:nvSpPr>
        <p:spPr/>
        <p:txBody>
          <a:bodyPr/>
          <a:lstStyle/>
          <a:p>
            <a:r>
              <a:rPr lang="en-US" dirty="0"/>
              <a:t>Lagrange’s interpolation Formulae</a:t>
            </a:r>
          </a:p>
        </p:txBody>
      </p:sp>
      <p:grpSp>
        <p:nvGrpSpPr>
          <p:cNvPr id="12" name="Group 11"/>
          <p:cNvGrpSpPr/>
          <p:nvPr/>
        </p:nvGrpSpPr>
        <p:grpSpPr>
          <a:xfrm>
            <a:off x="1354404" y="2362200"/>
            <a:ext cx="8721191" cy="2919930"/>
            <a:chOff x="1473719" y="2362200"/>
            <a:chExt cx="8721191" cy="2919930"/>
          </a:xfrm>
        </p:grpSpPr>
        <p:pic>
          <p:nvPicPr>
            <p:cNvPr id="7" name="Picture 6"/>
            <p:cNvPicPr>
              <a:picLocks noChangeAspect="1"/>
            </p:cNvPicPr>
            <p:nvPr/>
          </p:nvPicPr>
          <p:blipFill>
            <a:blip r:embed="rId2"/>
            <a:stretch>
              <a:fillRect/>
            </a:stretch>
          </p:blipFill>
          <p:spPr>
            <a:xfrm>
              <a:off x="1473719" y="2362200"/>
              <a:ext cx="8589280" cy="1024622"/>
            </a:xfrm>
            <a:prstGeom prst="rect">
              <a:avLst/>
            </a:prstGeom>
          </p:spPr>
        </p:pic>
        <p:pic>
          <p:nvPicPr>
            <p:cNvPr id="8" name="Picture 7"/>
            <p:cNvPicPr>
              <a:picLocks noChangeAspect="1"/>
            </p:cNvPicPr>
            <p:nvPr/>
          </p:nvPicPr>
          <p:blipFill>
            <a:blip r:embed="rId3"/>
            <a:stretch>
              <a:fillRect/>
            </a:stretch>
          </p:blipFill>
          <p:spPr>
            <a:xfrm>
              <a:off x="2192364" y="3377130"/>
              <a:ext cx="8002546" cy="1905000"/>
            </a:xfrm>
            <a:prstGeom prst="rect">
              <a:avLst/>
            </a:prstGeom>
          </p:spPr>
        </p:pic>
        <p:cxnSp>
          <p:nvCxnSpPr>
            <p:cNvPr id="10" name="Straight Connector 9"/>
            <p:cNvCxnSpPr/>
            <p:nvPr/>
          </p:nvCxnSpPr>
          <p:spPr>
            <a:xfrm>
              <a:off x="2286000" y="3733800"/>
              <a:ext cx="19812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4614" y="3657600"/>
            <a:ext cx="1233813" cy="954107"/>
          </a:xfrm>
          <a:prstGeom prst="rect">
            <a:avLst/>
          </a:prstGeom>
          <a:noFill/>
        </p:spPr>
        <p:txBody>
          <a:bodyPr wrap="square" rtlCol="0">
            <a:spAutoFit/>
          </a:bodyPr>
          <a:lstStyle/>
          <a:p>
            <a:pPr marL="58738" lvl="1"/>
            <a:r>
              <a:rPr lang="en-US" sz="1400" b="1" i="1" dirty="0" smtClean="0">
                <a:solidFill>
                  <a:srgbClr val="0000FF"/>
                </a:solidFill>
                <a:hlinkClick r:id="rId4" action="ppaction://hlinkfile"/>
              </a:rPr>
              <a:t>Program</a:t>
            </a:r>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5" action="ppaction://hlinkfile"/>
              </a:rPr>
              <a:t>Additional Information</a:t>
            </a:r>
            <a:endParaRPr lang="en-US" sz="1400" b="1" i="1" dirty="0">
              <a:solidFill>
                <a:srgbClr val="0000FF"/>
              </a:solidFill>
            </a:endParaRPr>
          </a:p>
        </p:txBody>
      </p:sp>
    </p:spTree>
    <p:extLst>
      <p:ext uri="{BB962C8B-B14F-4D97-AF65-F5344CB8AC3E}">
        <p14:creationId xmlns:p14="http://schemas.microsoft.com/office/powerpoint/2010/main" val="9121102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AC0C8F5-3FA5-4CE2-A153-7C52C7B6EDF9}" type="datetime1">
              <a:rPr lang="en-US" smtClean="0"/>
              <a:t>3/15/2015</a:t>
            </a:fld>
            <a:endParaRPr lang="en-US"/>
          </a:p>
        </p:txBody>
      </p:sp>
      <p:sp>
        <p:nvSpPr>
          <p:cNvPr id="4" name="Slide Number Placeholder 3"/>
          <p:cNvSpPr>
            <a:spLocks noGrp="1"/>
          </p:cNvSpPr>
          <p:nvPr>
            <p:ph type="sldNum" sz="quarter" idx="12"/>
          </p:nvPr>
        </p:nvSpPr>
        <p:spPr/>
        <p:txBody>
          <a:bodyPr/>
          <a:lstStyle/>
          <a:p>
            <a:fld id="{C839977E-EAC6-4CBE-AE0E-153E042775AB}"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CSE 1002             Department of CSE</a:t>
            </a:r>
            <a:endParaRPr lang="en-US"/>
          </a:p>
        </p:txBody>
      </p:sp>
      <p:sp>
        <p:nvSpPr>
          <p:cNvPr id="6" name="Title 5"/>
          <p:cNvSpPr>
            <a:spLocks noGrp="1"/>
          </p:cNvSpPr>
          <p:nvPr>
            <p:ph type="title"/>
          </p:nvPr>
        </p:nvSpPr>
        <p:spPr/>
        <p:txBody>
          <a:bodyPr>
            <a:normAutofit/>
          </a:bodyPr>
          <a:lstStyle/>
          <a:p>
            <a:r>
              <a:rPr lang="en-US" dirty="0" smtClean="0"/>
              <a:t>Lagrange’s interpolation formulae</a:t>
            </a:r>
            <a:endParaRPr lang="en-US" dirty="0"/>
          </a:p>
        </p:txBody>
      </p:sp>
      <p:sp>
        <p:nvSpPr>
          <p:cNvPr id="7" name="Rectangle 6"/>
          <p:cNvSpPr/>
          <p:nvPr/>
        </p:nvSpPr>
        <p:spPr>
          <a:xfrm>
            <a:off x="1295400" y="1143000"/>
            <a:ext cx="7772400" cy="4770537"/>
          </a:xfrm>
          <a:prstGeom prst="rect">
            <a:avLst/>
          </a:prstGeom>
        </p:spPr>
        <p:txBody>
          <a:bodyPr wrap="square">
            <a:spAutoFit/>
          </a:bodyPr>
          <a:lstStyle/>
          <a:p>
            <a:r>
              <a:rPr lang="en-US" sz="2400" dirty="0">
                <a:solidFill>
                  <a:srgbClr val="0070C0"/>
                </a:solidFill>
                <a:latin typeface="Arial" pitchFamily="34" charset="0"/>
                <a:cs typeface="Arial" pitchFamily="34" charset="0"/>
              </a:rPr>
              <a:t>Pseudo code for </a:t>
            </a:r>
            <a:r>
              <a:rPr lang="en-US" sz="2400" dirty="0" smtClean="0">
                <a:solidFill>
                  <a:srgbClr val="0070C0"/>
                </a:solidFill>
                <a:latin typeface="Arial" pitchFamily="34" charset="0"/>
                <a:cs typeface="Arial" pitchFamily="34" charset="0"/>
              </a:rPr>
              <a:t>Lagrange’s</a:t>
            </a:r>
            <a:endParaRPr lang="en-US" sz="2400" dirty="0">
              <a:solidFill>
                <a:srgbClr val="0070C0"/>
              </a:solidFill>
              <a:latin typeface="Arial" pitchFamily="34" charset="0"/>
              <a:cs typeface="Arial" pitchFamily="34" charset="0"/>
            </a:endParaRPr>
          </a:p>
          <a:p>
            <a:endParaRPr lang="en-US" sz="2800" dirty="0" smtClean="0">
              <a:latin typeface="Arial" pitchFamily="34" charset="0"/>
              <a:cs typeface="Arial" pitchFamily="34" charset="0"/>
            </a:endParaRPr>
          </a:p>
          <a:p>
            <a:r>
              <a:rPr lang="en-US" sz="2800" dirty="0" smtClean="0">
                <a:latin typeface="Courier New" panose="02070309020205020404" pitchFamily="49" charset="0"/>
                <a:cs typeface="Courier New" panose="02070309020205020404" pitchFamily="49" charset="0"/>
              </a:rPr>
              <a:t>Input  n </a:t>
            </a:r>
            <a:r>
              <a:rPr lang="en-US" sz="2000" b="1" dirty="0">
                <a:solidFill>
                  <a:schemeClr val="bg2">
                    <a:lumMod val="75000"/>
                  </a:schemeClr>
                </a:solidFill>
                <a:latin typeface="Courier New" panose="02070309020205020404" pitchFamily="49" charset="0"/>
                <a:cs typeface="Courier New" panose="02070309020205020404" pitchFamily="49" charset="0"/>
              </a:rPr>
              <a:t>// how many records you will enter </a:t>
            </a:r>
          </a:p>
          <a:p>
            <a:r>
              <a:rPr lang="en-US" sz="2800" dirty="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 for </a:t>
            </a:r>
            <a:r>
              <a:rPr lang="en-US" sz="2800" dirty="0" err="1" smtClean="0">
                <a:latin typeface="Courier New" panose="02070309020205020404" pitchFamily="49" charset="0"/>
                <a:cs typeface="Courier New" panose="02070309020205020404" pitchFamily="49" charset="0"/>
              </a:rPr>
              <a:t>i</a:t>
            </a:r>
            <a:r>
              <a:rPr lang="en-US" sz="2800" dirty="0" smtClean="0">
                <a:latin typeface="Courier New" panose="02070309020205020404" pitchFamily="49" charset="0"/>
                <a:cs typeface="Courier New" panose="02070309020205020404" pitchFamily="49" charset="0"/>
              </a:rPr>
              <a:t>=0 to n in step 1</a:t>
            </a:r>
          </a:p>
          <a:p>
            <a:r>
              <a:rPr lang="en-US" sz="2800" dirty="0" smtClean="0">
                <a:latin typeface="Courier New" panose="02070309020205020404" pitchFamily="49" charset="0"/>
                <a:cs typeface="Courier New" panose="02070309020205020404" pitchFamily="49" charset="0"/>
              </a:rPr>
              <a:t>   </a:t>
            </a:r>
            <a:r>
              <a:rPr lang="en-US" sz="2800" b="1" dirty="0" smtClean="0">
                <a:latin typeface="Courier New" panose="02070309020205020404" pitchFamily="49" charset="0"/>
                <a:cs typeface="Courier New" panose="02070309020205020404" pitchFamily="49" charset="0"/>
              </a:rPr>
              <a:t>begin</a:t>
            </a:r>
          </a:p>
          <a:p>
            <a:r>
              <a:rPr lang="en-US" sz="2800" dirty="0" smtClean="0">
                <a:latin typeface="Courier New" panose="02070309020205020404" pitchFamily="49" charset="0"/>
                <a:cs typeface="Courier New" panose="02070309020205020404" pitchFamily="49" charset="0"/>
              </a:rPr>
              <a:t>  	input x[</a:t>
            </a:r>
            <a:r>
              <a:rPr lang="en-US" sz="2800" dirty="0" err="1" smtClean="0">
                <a:latin typeface="Courier New" panose="02070309020205020404" pitchFamily="49" charset="0"/>
                <a:cs typeface="Courier New" panose="02070309020205020404" pitchFamily="49" charset="0"/>
              </a:rPr>
              <a:t>i</a:t>
            </a:r>
            <a:r>
              <a:rPr lang="en-US" sz="2800" dirty="0" smtClean="0">
                <a:latin typeface="Courier New" panose="02070309020205020404" pitchFamily="49" charset="0"/>
                <a:cs typeface="Courier New" panose="02070309020205020404" pitchFamily="49" charset="0"/>
              </a:rPr>
              <a:t>]</a:t>
            </a:r>
          </a:p>
          <a:p>
            <a:r>
              <a:rPr lang="en-US" sz="2800" dirty="0" smtClean="0">
                <a:latin typeface="Courier New" panose="02070309020205020404" pitchFamily="49" charset="0"/>
                <a:cs typeface="Courier New" panose="02070309020205020404" pitchFamily="49" charset="0"/>
              </a:rPr>
              <a:t>  	input y[</a:t>
            </a:r>
            <a:r>
              <a:rPr lang="en-US" sz="2800" dirty="0" err="1" smtClean="0">
                <a:latin typeface="Courier New" panose="02070309020205020404" pitchFamily="49" charset="0"/>
                <a:cs typeface="Courier New" panose="02070309020205020404" pitchFamily="49" charset="0"/>
              </a:rPr>
              <a:t>i</a:t>
            </a:r>
            <a:r>
              <a:rPr lang="en-US" sz="2800" dirty="0" smtClean="0">
                <a:latin typeface="Courier New" panose="02070309020205020404" pitchFamily="49" charset="0"/>
                <a:cs typeface="Courier New" panose="02070309020205020404" pitchFamily="49" charset="0"/>
              </a:rPr>
              <a:t>] </a:t>
            </a:r>
            <a:r>
              <a:rPr lang="en-US" sz="2000" b="1" dirty="0" smtClean="0">
                <a:solidFill>
                  <a:schemeClr val="bg2">
                    <a:lumMod val="75000"/>
                  </a:schemeClr>
                </a:solidFill>
                <a:latin typeface="Courier New" panose="02070309020205020404" pitchFamily="49" charset="0"/>
                <a:cs typeface="Courier New" panose="02070309020205020404" pitchFamily="49" charset="0"/>
              </a:rPr>
              <a:t>//enter </a:t>
            </a:r>
            <a:r>
              <a:rPr lang="en-US" sz="2000" b="1" dirty="0">
                <a:solidFill>
                  <a:schemeClr val="bg2">
                    <a:lumMod val="75000"/>
                  </a:schemeClr>
                </a:solidFill>
                <a:latin typeface="Courier New" panose="02070309020205020404" pitchFamily="49" charset="0"/>
                <a:cs typeface="Courier New" panose="02070309020205020404" pitchFamily="49" charset="0"/>
              </a:rPr>
              <a:t>the value of f(x[</a:t>
            </a:r>
            <a:r>
              <a:rPr lang="en-US" sz="2000" b="1" dirty="0" err="1">
                <a:solidFill>
                  <a:schemeClr val="bg2">
                    <a:lumMod val="75000"/>
                  </a:schemeClr>
                </a:solidFill>
                <a:latin typeface="Courier New" panose="02070309020205020404" pitchFamily="49" charset="0"/>
                <a:cs typeface="Courier New" panose="02070309020205020404" pitchFamily="49" charset="0"/>
              </a:rPr>
              <a:t>i</a:t>
            </a:r>
            <a:r>
              <a:rPr lang="en-US" sz="2000" b="1" dirty="0" smtClean="0">
                <a:solidFill>
                  <a:schemeClr val="bg2">
                    <a:lumMod val="75000"/>
                  </a:schemeClr>
                </a:solidFill>
                <a:latin typeface="Courier New" panose="02070309020205020404" pitchFamily="49" charset="0"/>
                <a:cs typeface="Courier New" panose="02070309020205020404" pitchFamily="49" charset="0"/>
              </a:rPr>
              <a:t>])</a:t>
            </a:r>
            <a:endParaRPr lang="en-US" sz="2000" b="1" dirty="0">
              <a:solidFill>
                <a:schemeClr val="bg2">
                  <a:lumMod val="75000"/>
                </a:schemeClr>
              </a:solidFill>
              <a:latin typeface="Courier New" panose="02070309020205020404" pitchFamily="49" charset="0"/>
              <a:cs typeface="Courier New" panose="02070309020205020404" pitchFamily="49" charset="0"/>
            </a:endParaRPr>
          </a:p>
          <a:p>
            <a:r>
              <a:rPr lang="en-US" sz="2800" dirty="0" smtClean="0">
                <a:latin typeface="Courier New" panose="02070309020205020404" pitchFamily="49" charset="0"/>
                <a:cs typeface="Courier New" panose="02070309020205020404" pitchFamily="49" charset="0"/>
              </a:rPr>
              <a:t>   </a:t>
            </a:r>
            <a:r>
              <a:rPr lang="en-US" sz="2800" b="1" dirty="0" smtClean="0">
                <a:latin typeface="Courier New" panose="02070309020205020404" pitchFamily="49" charset="0"/>
                <a:cs typeface="Courier New" panose="02070309020205020404" pitchFamily="49" charset="0"/>
              </a:rPr>
              <a:t>end</a:t>
            </a:r>
          </a:p>
          <a:p>
            <a:r>
              <a:rPr lang="en-US" sz="2800" dirty="0" smtClean="0">
                <a:latin typeface="Courier New" panose="02070309020205020404" pitchFamily="49" charset="0"/>
                <a:cs typeface="Courier New" panose="02070309020205020404" pitchFamily="49" charset="0"/>
              </a:rPr>
              <a:t>print “Enter X for finding f(</a:t>
            </a:r>
            <a:r>
              <a:rPr lang="en-US" sz="2800" b="1" dirty="0" smtClean="0">
                <a:latin typeface="Courier New" panose="02070309020205020404" pitchFamily="49" charset="0"/>
                <a:cs typeface="Courier New" panose="02070309020205020404" pitchFamily="49" charset="0"/>
              </a:rPr>
              <a:t>x</a:t>
            </a:r>
            <a:r>
              <a:rPr lang="en-US" sz="2800" dirty="0" smtClean="0">
                <a:latin typeface="Courier New" panose="02070309020205020404" pitchFamily="49" charset="0"/>
                <a:cs typeface="Courier New" panose="02070309020205020404" pitchFamily="49" charset="0"/>
              </a:rPr>
              <a:t>)“ </a:t>
            </a:r>
          </a:p>
          <a:p>
            <a:endParaRPr lang="en-US" sz="2800" dirty="0">
              <a:latin typeface="Courier New" panose="02070309020205020404" pitchFamily="49" charset="0"/>
              <a:cs typeface="Courier New" panose="02070309020205020404" pitchFamily="49" charset="0"/>
            </a:endParaRPr>
          </a:p>
          <a:p>
            <a:r>
              <a:rPr lang="en-US" sz="2800" dirty="0" smtClean="0">
                <a:latin typeface="Courier New" panose="02070309020205020404" pitchFamily="49" charset="0"/>
                <a:cs typeface="Courier New" panose="02070309020205020404" pitchFamily="49" charset="0"/>
              </a:rPr>
              <a:t>Input p</a:t>
            </a:r>
          </a:p>
        </p:txBody>
      </p:sp>
      <p:sp>
        <p:nvSpPr>
          <p:cNvPr id="8" name="TextBox 7"/>
          <p:cNvSpPr txBox="1"/>
          <p:nvPr/>
        </p:nvSpPr>
        <p:spPr>
          <a:xfrm>
            <a:off x="-14614" y="3657600"/>
            <a:ext cx="1233813" cy="954107"/>
          </a:xfrm>
          <a:prstGeom prst="rect">
            <a:avLst/>
          </a:prstGeom>
          <a:noFill/>
        </p:spPr>
        <p:txBody>
          <a:bodyPr wrap="square" rtlCol="0">
            <a:spAutoFit/>
          </a:bodyPr>
          <a:lstStyle/>
          <a:p>
            <a:pPr marL="58738" lvl="1"/>
            <a:r>
              <a:rPr lang="en-US" sz="1400" b="1" i="1" dirty="0" smtClean="0">
                <a:solidFill>
                  <a:srgbClr val="0000FF"/>
                </a:solidFill>
                <a:hlinkClick r:id="rId3" action="ppaction://hlinkfile"/>
              </a:rPr>
              <a:t>Program</a:t>
            </a:r>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4" action="ppaction://hlinkfile"/>
              </a:rPr>
              <a:t>Additional Information</a:t>
            </a:r>
            <a:endParaRPr lang="en-US" sz="1400" b="1" i="1" dirty="0">
              <a:solidFill>
                <a:srgbClr val="0000FF"/>
              </a:solidFill>
            </a:endParaRPr>
          </a:p>
        </p:txBody>
      </p:sp>
    </p:spTree>
    <p:extLst>
      <p:ext uri="{BB962C8B-B14F-4D97-AF65-F5344CB8AC3E}">
        <p14:creationId xmlns:p14="http://schemas.microsoft.com/office/powerpoint/2010/main" val="32872531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6EF88DA-B154-43EB-8086-96C2543ED22A}" type="datetime1">
              <a:rPr lang="en-US" smtClean="0"/>
              <a:t>3/15/2015</a:t>
            </a:fld>
            <a:endParaRPr lang="en-US"/>
          </a:p>
        </p:txBody>
      </p:sp>
      <p:sp>
        <p:nvSpPr>
          <p:cNvPr id="4" name="Slide Number Placeholder 3"/>
          <p:cNvSpPr>
            <a:spLocks noGrp="1"/>
          </p:cNvSpPr>
          <p:nvPr>
            <p:ph type="sldNum" sz="quarter" idx="12"/>
          </p:nvPr>
        </p:nvSpPr>
        <p:spPr/>
        <p:txBody>
          <a:bodyPr/>
          <a:lstStyle/>
          <a:p>
            <a:fld id="{C839977E-EAC6-4CBE-AE0E-153E042775AB}"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CSE 1002             Department of CSE</a:t>
            </a:r>
            <a:endParaRPr lang="en-US"/>
          </a:p>
        </p:txBody>
      </p:sp>
      <p:sp>
        <p:nvSpPr>
          <p:cNvPr id="7" name="Rectangle 6"/>
          <p:cNvSpPr/>
          <p:nvPr/>
        </p:nvSpPr>
        <p:spPr>
          <a:xfrm>
            <a:off x="1295400" y="866537"/>
            <a:ext cx="7696200" cy="6524863"/>
          </a:xfrm>
          <a:prstGeom prst="rect">
            <a:avLst/>
          </a:prstGeom>
        </p:spPr>
        <p:txBody>
          <a:bodyPr wrap="square">
            <a:spAutoFit/>
          </a:bodyPr>
          <a:lstStyle/>
          <a:p>
            <a:pPr>
              <a:lnSpc>
                <a:spcPts val="2640"/>
              </a:lnSpc>
            </a:pPr>
            <a:r>
              <a:rPr lang="en-US" sz="2200" dirty="0" smtClean="0">
                <a:latin typeface="Courier New" panose="02070309020205020404" pitchFamily="49" charset="0"/>
                <a:cs typeface="Courier New" panose="02070309020205020404" pitchFamily="49" charset="0"/>
              </a:rPr>
              <a:t>For </a:t>
            </a:r>
            <a:r>
              <a:rPr lang="en-US" sz="2200" dirty="0" err="1" smtClean="0">
                <a:latin typeface="Courier New" panose="02070309020205020404" pitchFamily="49" charset="0"/>
                <a:cs typeface="Courier New" panose="02070309020205020404" pitchFamily="49" charset="0"/>
              </a:rPr>
              <a:t>i</a:t>
            </a:r>
            <a:r>
              <a:rPr lang="en-US" sz="2200" dirty="0" smtClean="0">
                <a:latin typeface="Courier New" panose="02070309020205020404" pitchFamily="49" charset="0"/>
                <a:cs typeface="Courier New" panose="02070309020205020404" pitchFamily="49" charset="0"/>
              </a:rPr>
              <a:t>=0 to n in step 1</a:t>
            </a:r>
          </a:p>
          <a:p>
            <a:pPr>
              <a:lnSpc>
                <a:spcPts val="2640"/>
              </a:lnSpc>
            </a:pPr>
            <a:r>
              <a:rPr lang="en-US" sz="2200" dirty="0" smtClean="0">
                <a:latin typeface="Courier New" panose="02070309020205020404" pitchFamily="49" charset="0"/>
                <a:cs typeface="Courier New" panose="02070309020205020404" pitchFamily="49" charset="0"/>
              </a:rPr>
              <a:t>  </a:t>
            </a:r>
            <a:r>
              <a:rPr lang="en-US" sz="2200" b="1" dirty="0" smtClean="0">
                <a:latin typeface="Courier New" panose="02070309020205020404" pitchFamily="49" charset="0"/>
                <a:cs typeface="Courier New" panose="02070309020205020404" pitchFamily="49" charset="0"/>
              </a:rPr>
              <a:t>begin</a:t>
            </a:r>
          </a:p>
          <a:p>
            <a:pPr>
              <a:lnSpc>
                <a:spcPts val="2640"/>
              </a:lnSpc>
            </a:pPr>
            <a:r>
              <a:rPr lang="en-US" sz="2200" dirty="0" smtClean="0">
                <a:latin typeface="Courier New" panose="02070309020205020404" pitchFamily="49" charset="0"/>
                <a:cs typeface="Courier New" panose="02070309020205020404" pitchFamily="49" charset="0"/>
              </a:rPr>
              <a:t>    temp←1;</a:t>
            </a:r>
          </a:p>
          <a:p>
            <a:pPr>
              <a:lnSpc>
                <a:spcPts val="2640"/>
              </a:lnSpc>
            </a:pPr>
            <a:r>
              <a:rPr lang="en-US" sz="2200" dirty="0" smtClean="0">
                <a:latin typeface="Courier New" panose="02070309020205020404" pitchFamily="49" charset="0"/>
                <a:cs typeface="Courier New" panose="02070309020205020404" pitchFamily="49" charset="0"/>
              </a:rPr>
              <a:t>    k ← </a:t>
            </a:r>
            <a:r>
              <a:rPr lang="en-US" sz="2200" dirty="0" err="1" smtClean="0">
                <a:latin typeface="Courier New" panose="02070309020205020404" pitchFamily="49" charset="0"/>
                <a:cs typeface="Courier New" panose="02070309020205020404" pitchFamily="49" charset="0"/>
              </a:rPr>
              <a:t>i</a:t>
            </a:r>
            <a:r>
              <a:rPr lang="en-US" sz="2200" dirty="0" smtClean="0">
                <a:latin typeface="Courier New" panose="02070309020205020404" pitchFamily="49" charset="0"/>
                <a:cs typeface="Courier New" panose="02070309020205020404" pitchFamily="49" charset="0"/>
              </a:rPr>
              <a:t>;</a:t>
            </a:r>
          </a:p>
          <a:p>
            <a:pPr>
              <a:lnSpc>
                <a:spcPts val="2640"/>
              </a:lnSpc>
            </a:pPr>
            <a:r>
              <a:rPr lang="en-US" sz="2200" dirty="0" smtClean="0">
                <a:latin typeface="Courier New" panose="02070309020205020404" pitchFamily="49" charset="0"/>
                <a:cs typeface="Courier New" panose="02070309020205020404" pitchFamily="49" charset="0"/>
              </a:rPr>
              <a:t>   For j=0 to n in step 1</a:t>
            </a:r>
          </a:p>
          <a:p>
            <a:pPr>
              <a:lnSpc>
                <a:spcPts val="2640"/>
              </a:lnSpc>
            </a:pPr>
            <a:r>
              <a:rPr lang="en-US" sz="2200" dirty="0" smtClean="0">
                <a:latin typeface="Courier New" panose="02070309020205020404" pitchFamily="49" charset="0"/>
                <a:cs typeface="Courier New" panose="02070309020205020404" pitchFamily="49" charset="0"/>
              </a:rPr>
              <a:t>    </a:t>
            </a:r>
            <a:r>
              <a:rPr lang="en-US" sz="2200" b="1" dirty="0" smtClean="0">
                <a:solidFill>
                  <a:schemeClr val="accent6">
                    <a:lumMod val="50000"/>
                  </a:schemeClr>
                </a:solidFill>
                <a:latin typeface="Courier New" panose="02070309020205020404" pitchFamily="49" charset="0"/>
                <a:cs typeface="Courier New" panose="02070309020205020404" pitchFamily="49" charset="0"/>
              </a:rPr>
              <a:t>begin</a:t>
            </a:r>
          </a:p>
          <a:p>
            <a:pPr>
              <a:lnSpc>
                <a:spcPts val="2640"/>
              </a:lnSpc>
            </a:pPr>
            <a:r>
              <a:rPr lang="en-US" sz="2200" dirty="0" smtClean="0">
                <a:latin typeface="Courier New" panose="02070309020205020404" pitchFamily="49" charset="0"/>
                <a:cs typeface="Courier New" panose="02070309020205020404" pitchFamily="49" charset="0"/>
              </a:rPr>
              <a:t>     if (k==j)</a:t>
            </a:r>
          </a:p>
          <a:p>
            <a:pPr>
              <a:lnSpc>
                <a:spcPts val="2640"/>
              </a:lnSpc>
            </a:pPr>
            <a:r>
              <a:rPr lang="en-US" sz="2200" dirty="0" smtClean="0">
                <a:latin typeface="Courier New" panose="02070309020205020404" pitchFamily="49" charset="0"/>
                <a:cs typeface="Courier New" panose="02070309020205020404" pitchFamily="49" charset="0"/>
              </a:rPr>
              <a:t>     	 </a:t>
            </a:r>
            <a:r>
              <a:rPr lang="en-US" sz="2200" b="1" dirty="0" smtClean="0">
                <a:solidFill>
                  <a:schemeClr val="bg2">
                    <a:lumMod val="10000"/>
                  </a:schemeClr>
                </a:solidFill>
                <a:latin typeface="Courier New" panose="02070309020205020404" pitchFamily="49" charset="0"/>
                <a:cs typeface="Courier New" panose="02070309020205020404" pitchFamily="49" charset="0"/>
              </a:rPr>
              <a:t>begin</a:t>
            </a:r>
          </a:p>
          <a:p>
            <a:pPr>
              <a:lnSpc>
                <a:spcPts val="2640"/>
              </a:lnSpc>
            </a:pPr>
            <a:r>
              <a:rPr lang="en-US" sz="2200" dirty="0" smtClean="0">
                <a:latin typeface="Courier New" panose="02070309020205020404" pitchFamily="49" charset="0"/>
                <a:cs typeface="Courier New" panose="02070309020205020404" pitchFamily="49" charset="0"/>
              </a:rPr>
              <a:t>       continue;</a:t>
            </a:r>
          </a:p>
          <a:p>
            <a:pPr>
              <a:lnSpc>
                <a:spcPts val="2640"/>
              </a:lnSpc>
            </a:pPr>
            <a:r>
              <a:rPr lang="en-US" sz="2200" dirty="0" smtClean="0">
                <a:latin typeface="Courier New" panose="02070309020205020404" pitchFamily="49" charset="0"/>
                <a:cs typeface="Courier New" panose="02070309020205020404" pitchFamily="49" charset="0"/>
              </a:rPr>
              <a:t>     	 </a:t>
            </a:r>
            <a:r>
              <a:rPr lang="en-US" sz="2200" b="1" dirty="0" smtClean="0">
                <a:solidFill>
                  <a:schemeClr val="bg2">
                    <a:lumMod val="10000"/>
                  </a:schemeClr>
                </a:solidFill>
                <a:latin typeface="Courier New" panose="02070309020205020404" pitchFamily="49" charset="0"/>
                <a:cs typeface="Courier New" panose="02070309020205020404" pitchFamily="49" charset="0"/>
              </a:rPr>
              <a:t>end</a:t>
            </a:r>
          </a:p>
          <a:p>
            <a:pPr>
              <a:lnSpc>
                <a:spcPts val="2640"/>
              </a:lnSpc>
            </a:pPr>
            <a:r>
              <a:rPr lang="en-US" sz="2200" dirty="0" smtClean="0">
                <a:latin typeface="Courier New" panose="02070309020205020404" pitchFamily="49" charset="0"/>
                <a:cs typeface="Courier New" panose="02070309020205020404" pitchFamily="49" charset="0"/>
              </a:rPr>
              <a:t>     Else</a:t>
            </a:r>
          </a:p>
          <a:p>
            <a:pPr>
              <a:lnSpc>
                <a:spcPts val="2640"/>
              </a:lnSpc>
            </a:pPr>
            <a:r>
              <a:rPr lang="en-US" sz="2200" dirty="0" smtClean="0">
                <a:latin typeface="Courier New" panose="02070309020205020404" pitchFamily="49" charset="0"/>
                <a:cs typeface="Courier New" panose="02070309020205020404" pitchFamily="49" charset="0"/>
              </a:rPr>
              <a:t>     </a:t>
            </a:r>
            <a:r>
              <a:rPr lang="en-US" sz="2200" dirty="0" smtClean="0">
                <a:solidFill>
                  <a:schemeClr val="bg2">
                    <a:lumMod val="10000"/>
                  </a:schemeClr>
                </a:solidFill>
                <a:latin typeface="Courier New" panose="02070309020205020404" pitchFamily="49" charset="0"/>
                <a:cs typeface="Courier New" panose="02070309020205020404" pitchFamily="49" charset="0"/>
              </a:rPr>
              <a:t>	</a:t>
            </a:r>
            <a:r>
              <a:rPr lang="en-US" sz="2200" b="1" dirty="0" smtClean="0">
                <a:solidFill>
                  <a:schemeClr val="bg2">
                    <a:lumMod val="10000"/>
                  </a:schemeClr>
                </a:solidFill>
                <a:latin typeface="Courier New" panose="02070309020205020404" pitchFamily="49" charset="0"/>
                <a:cs typeface="Courier New" panose="02070309020205020404" pitchFamily="49" charset="0"/>
              </a:rPr>
              <a:t>begin</a:t>
            </a:r>
          </a:p>
          <a:p>
            <a:pPr>
              <a:lnSpc>
                <a:spcPts val="2640"/>
              </a:lnSpc>
            </a:pPr>
            <a:r>
              <a:rPr lang="nl-NL" sz="2200" dirty="0" smtClean="0">
                <a:latin typeface="Courier New" panose="02070309020205020404" pitchFamily="49" charset="0"/>
                <a:cs typeface="Courier New" panose="02070309020205020404" pitchFamily="49" charset="0"/>
              </a:rPr>
              <a:t>        temp </a:t>
            </a:r>
            <a:r>
              <a:rPr lang="en-US" sz="2200" dirty="0" smtClean="0">
                <a:latin typeface="Courier New" panose="02070309020205020404" pitchFamily="49" charset="0"/>
                <a:cs typeface="Courier New" panose="02070309020205020404" pitchFamily="49" charset="0"/>
              </a:rPr>
              <a:t>←</a:t>
            </a:r>
            <a:r>
              <a:rPr lang="nl-NL" sz="2200" dirty="0" smtClean="0">
                <a:latin typeface="Courier New" panose="02070309020205020404" pitchFamily="49" charset="0"/>
                <a:cs typeface="Courier New" panose="02070309020205020404" pitchFamily="49" charset="0"/>
              </a:rPr>
              <a:t> temp * ((p-x[j])/(x[k]-x[j]))</a:t>
            </a:r>
          </a:p>
          <a:p>
            <a:pPr>
              <a:lnSpc>
                <a:spcPts val="2640"/>
              </a:lnSpc>
            </a:pPr>
            <a:r>
              <a:rPr lang="en-US" sz="2200" dirty="0" smtClean="0">
                <a:latin typeface="Courier New" panose="02070309020205020404" pitchFamily="49" charset="0"/>
                <a:cs typeface="Courier New" panose="02070309020205020404" pitchFamily="49" charset="0"/>
              </a:rPr>
              <a:t>     	</a:t>
            </a:r>
            <a:r>
              <a:rPr lang="en-US" sz="2200" b="1" dirty="0" smtClean="0">
                <a:solidFill>
                  <a:schemeClr val="bg2">
                    <a:lumMod val="10000"/>
                  </a:schemeClr>
                </a:solidFill>
                <a:latin typeface="Courier New" panose="02070309020205020404" pitchFamily="49" charset="0"/>
                <a:cs typeface="Courier New" panose="02070309020205020404" pitchFamily="49" charset="0"/>
              </a:rPr>
              <a:t>end</a:t>
            </a:r>
          </a:p>
          <a:p>
            <a:pPr>
              <a:lnSpc>
                <a:spcPts val="2640"/>
              </a:lnSpc>
            </a:pPr>
            <a:r>
              <a:rPr lang="en-US" sz="2200" dirty="0" smtClean="0">
                <a:latin typeface="Courier New" panose="02070309020205020404" pitchFamily="49" charset="0"/>
                <a:cs typeface="Courier New" panose="02070309020205020404" pitchFamily="49" charset="0"/>
              </a:rPr>
              <a:t>    </a:t>
            </a:r>
            <a:r>
              <a:rPr lang="en-US" sz="2200" b="1" dirty="0" smtClean="0">
                <a:solidFill>
                  <a:schemeClr val="accent6">
                    <a:lumMod val="50000"/>
                  </a:schemeClr>
                </a:solidFill>
                <a:latin typeface="Courier New" panose="02070309020205020404" pitchFamily="49" charset="0"/>
                <a:cs typeface="Courier New" panose="02070309020205020404" pitchFamily="49" charset="0"/>
              </a:rPr>
              <a:t>end</a:t>
            </a:r>
          </a:p>
          <a:p>
            <a:pPr>
              <a:lnSpc>
                <a:spcPts val="2640"/>
              </a:lnSpc>
            </a:pPr>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 f[</a:t>
            </a:r>
            <a:r>
              <a:rPr lang="en-US" sz="2200" dirty="0" err="1" smtClean="0">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 y[</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]*temp</a:t>
            </a:r>
          </a:p>
          <a:p>
            <a:pPr>
              <a:lnSpc>
                <a:spcPts val="2640"/>
              </a:lnSpc>
            </a:pPr>
            <a:r>
              <a:rPr lang="en-US" sz="2200" dirty="0" smtClean="0">
                <a:latin typeface="Courier New" panose="02070309020205020404" pitchFamily="49" charset="0"/>
                <a:cs typeface="Courier New" panose="02070309020205020404" pitchFamily="49" charset="0"/>
              </a:rPr>
              <a:t> </a:t>
            </a:r>
            <a:r>
              <a:rPr lang="en-US" sz="2200" b="1" dirty="0" smtClean="0">
                <a:latin typeface="Courier New" panose="02070309020205020404" pitchFamily="49" charset="0"/>
                <a:cs typeface="Courier New" panose="02070309020205020404" pitchFamily="49" charset="0"/>
              </a:rPr>
              <a:t>end</a:t>
            </a:r>
            <a:endParaRPr lang="en-US" sz="2200" b="1" dirty="0">
              <a:latin typeface="Courier New" panose="02070309020205020404" pitchFamily="49" charset="0"/>
              <a:cs typeface="Courier New" panose="02070309020205020404" pitchFamily="49" charset="0"/>
            </a:endParaRPr>
          </a:p>
          <a:p>
            <a:pPr>
              <a:lnSpc>
                <a:spcPts val="2640"/>
              </a:lnSpc>
            </a:pPr>
            <a:endParaRPr lang="en-US" sz="2200" dirty="0" smtClean="0">
              <a:latin typeface="Courier New" panose="02070309020205020404" pitchFamily="49" charset="0"/>
              <a:cs typeface="Courier New" panose="02070309020205020404" pitchFamily="49" charset="0"/>
            </a:endParaRPr>
          </a:p>
          <a:p>
            <a:pPr>
              <a:lnSpc>
                <a:spcPts val="2640"/>
              </a:lnSpc>
            </a:pPr>
            <a:endParaRPr lang="en-US" sz="2200" dirty="0" smtClean="0">
              <a:latin typeface="Courier New" panose="02070309020205020404" pitchFamily="49" charset="0"/>
              <a:cs typeface="Courier New" panose="02070309020205020404" pitchFamily="49" charset="0"/>
            </a:endParaRPr>
          </a:p>
        </p:txBody>
      </p:sp>
      <p:sp>
        <p:nvSpPr>
          <p:cNvPr id="8" name="Title 5"/>
          <p:cNvSpPr>
            <a:spLocks noGrp="1"/>
          </p:cNvSpPr>
          <p:nvPr>
            <p:ph type="title"/>
          </p:nvPr>
        </p:nvSpPr>
        <p:spPr/>
        <p:txBody>
          <a:bodyPr>
            <a:normAutofit/>
          </a:bodyPr>
          <a:lstStyle/>
          <a:p>
            <a:r>
              <a:rPr lang="en-US" dirty="0" smtClean="0"/>
              <a:t>Lagrange’s interpolation formulae</a:t>
            </a:r>
            <a:endParaRPr lang="en-US" dirty="0"/>
          </a:p>
        </p:txBody>
      </p:sp>
      <p:sp>
        <p:nvSpPr>
          <p:cNvPr id="10" name="TextBox 9"/>
          <p:cNvSpPr txBox="1"/>
          <p:nvPr/>
        </p:nvSpPr>
        <p:spPr>
          <a:xfrm>
            <a:off x="-14614" y="3657600"/>
            <a:ext cx="1233813" cy="954107"/>
          </a:xfrm>
          <a:prstGeom prst="rect">
            <a:avLst/>
          </a:prstGeom>
          <a:noFill/>
        </p:spPr>
        <p:txBody>
          <a:bodyPr wrap="square" rtlCol="0">
            <a:spAutoFit/>
          </a:bodyPr>
          <a:lstStyle/>
          <a:p>
            <a:pPr marL="58738" lvl="1"/>
            <a:r>
              <a:rPr lang="en-US" sz="1400" b="1" i="1" dirty="0" smtClean="0">
                <a:solidFill>
                  <a:srgbClr val="0000FF"/>
                </a:solidFill>
                <a:hlinkClick r:id="rId2" action="ppaction://hlinkfile"/>
              </a:rPr>
              <a:t>Program</a:t>
            </a:r>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3" action="ppaction://hlinkfile"/>
              </a:rPr>
              <a:t>Additional Information</a:t>
            </a:r>
            <a:endParaRPr lang="en-US" sz="1400" b="1" i="1" dirty="0">
              <a:solidFill>
                <a:srgbClr val="0000FF"/>
              </a:solidFill>
            </a:endParaRPr>
          </a:p>
        </p:txBody>
      </p:sp>
    </p:spTree>
    <p:extLst>
      <p:ext uri="{BB962C8B-B14F-4D97-AF65-F5344CB8AC3E}">
        <p14:creationId xmlns:p14="http://schemas.microsoft.com/office/powerpoint/2010/main" val="28789478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8592D42-BC4C-4FDD-9514-7D722B72B923}" type="datetime1">
              <a:rPr lang="en-US" smtClean="0"/>
              <a:t>3/15/2015</a:t>
            </a:fld>
            <a:endParaRPr lang="en-US"/>
          </a:p>
        </p:txBody>
      </p:sp>
      <p:sp>
        <p:nvSpPr>
          <p:cNvPr id="4" name="Slide Number Placeholder 3"/>
          <p:cNvSpPr>
            <a:spLocks noGrp="1"/>
          </p:cNvSpPr>
          <p:nvPr>
            <p:ph type="sldNum" sz="quarter" idx="12"/>
          </p:nvPr>
        </p:nvSpPr>
        <p:spPr/>
        <p:txBody>
          <a:bodyPr/>
          <a:lstStyle/>
          <a:p>
            <a:fld id="{C839977E-EAC6-4CBE-AE0E-153E042775AB}"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CSE 1002             Department of CSE</a:t>
            </a:r>
            <a:endParaRPr lang="en-US"/>
          </a:p>
        </p:txBody>
      </p:sp>
      <p:sp>
        <p:nvSpPr>
          <p:cNvPr id="7" name="Rectangle 6"/>
          <p:cNvSpPr/>
          <p:nvPr/>
        </p:nvSpPr>
        <p:spPr>
          <a:xfrm>
            <a:off x="1295400" y="1219200"/>
            <a:ext cx="7620000" cy="2246769"/>
          </a:xfrm>
          <a:prstGeom prst="rect">
            <a:avLst/>
          </a:prstGeom>
        </p:spPr>
        <p:txBody>
          <a:bodyPr wrap="square">
            <a:spAutoFit/>
          </a:bodyPr>
          <a:lstStyle/>
          <a:p>
            <a:r>
              <a:rPr lang="en-US" sz="2800" dirty="0" smtClean="0">
                <a:latin typeface="Courier New" panose="02070309020205020404" pitchFamily="49" charset="0"/>
                <a:cs typeface="Courier New" panose="02070309020205020404" pitchFamily="49" charset="0"/>
              </a:rPr>
              <a:t>For </a:t>
            </a:r>
            <a:r>
              <a:rPr lang="en-US" sz="2800" dirty="0" err="1" smtClean="0">
                <a:latin typeface="Courier New" panose="02070309020205020404" pitchFamily="49" charset="0"/>
                <a:cs typeface="Courier New" panose="02070309020205020404" pitchFamily="49" charset="0"/>
              </a:rPr>
              <a:t>i</a:t>
            </a:r>
            <a:r>
              <a:rPr lang="en-US" sz="2800" dirty="0" smtClean="0">
                <a:latin typeface="Courier New" panose="02070309020205020404" pitchFamily="49" charset="0"/>
                <a:cs typeface="Courier New" panose="02070309020205020404" pitchFamily="49" charset="0"/>
              </a:rPr>
              <a:t>=0 to n in step 1</a:t>
            </a:r>
          </a:p>
          <a:p>
            <a:r>
              <a:rPr lang="en-US" sz="2800" dirty="0" smtClean="0">
                <a:latin typeface="Courier New" panose="02070309020205020404" pitchFamily="49" charset="0"/>
                <a:cs typeface="Courier New" panose="02070309020205020404" pitchFamily="49" charset="0"/>
              </a:rPr>
              <a:t>   </a:t>
            </a:r>
            <a:r>
              <a:rPr lang="en-US" sz="2800" b="1" dirty="0" smtClean="0">
                <a:latin typeface="Courier New" panose="02070309020205020404" pitchFamily="49" charset="0"/>
                <a:cs typeface="Courier New" panose="02070309020205020404" pitchFamily="49" charset="0"/>
              </a:rPr>
              <a:t>begin</a:t>
            </a:r>
          </a:p>
          <a:p>
            <a:r>
              <a:rPr lang="en-US" sz="2800" dirty="0" smtClean="0">
                <a:latin typeface="Courier New" panose="02070309020205020404" pitchFamily="49" charset="0"/>
                <a:cs typeface="Courier New" panose="02070309020205020404" pitchFamily="49" charset="0"/>
              </a:rPr>
              <a:t>    	 sum ← sum + f[</a:t>
            </a:r>
            <a:r>
              <a:rPr lang="en-US" sz="2800" dirty="0" err="1" smtClean="0">
                <a:latin typeface="Courier New" panose="02070309020205020404" pitchFamily="49" charset="0"/>
                <a:cs typeface="Courier New" panose="02070309020205020404" pitchFamily="49" charset="0"/>
              </a:rPr>
              <a:t>i</a:t>
            </a:r>
            <a:r>
              <a:rPr lang="en-US" sz="2800" dirty="0" smtClean="0">
                <a:latin typeface="Courier New" panose="02070309020205020404" pitchFamily="49" charset="0"/>
                <a:cs typeface="Courier New" panose="02070309020205020404" pitchFamily="49" charset="0"/>
              </a:rPr>
              <a:t>]</a:t>
            </a:r>
          </a:p>
          <a:p>
            <a:r>
              <a:rPr lang="en-US" sz="2800" dirty="0" smtClean="0">
                <a:latin typeface="Courier New" panose="02070309020205020404" pitchFamily="49" charset="0"/>
                <a:cs typeface="Courier New" panose="02070309020205020404" pitchFamily="49" charset="0"/>
              </a:rPr>
              <a:t>   </a:t>
            </a:r>
            <a:r>
              <a:rPr lang="en-US" sz="2800" b="1" dirty="0" smtClean="0">
                <a:latin typeface="Courier New" panose="02070309020205020404" pitchFamily="49" charset="0"/>
                <a:cs typeface="Courier New" panose="02070309020205020404" pitchFamily="49" charset="0"/>
              </a:rPr>
              <a:t>end</a:t>
            </a:r>
          </a:p>
          <a:p>
            <a:r>
              <a:rPr lang="pt-BR" sz="2800" dirty="0" smtClean="0">
                <a:latin typeface="Courier New" panose="02070309020205020404" pitchFamily="49" charset="0"/>
                <a:cs typeface="Courier New" panose="02070309020205020404" pitchFamily="49" charset="0"/>
              </a:rPr>
              <a:t>print sum</a:t>
            </a:r>
            <a:endParaRPr lang="en-US" sz="2800" dirty="0">
              <a:latin typeface="Courier New" panose="02070309020205020404" pitchFamily="49" charset="0"/>
              <a:cs typeface="Courier New" panose="02070309020205020404" pitchFamily="49" charset="0"/>
            </a:endParaRPr>
          </a:p>
        </p:txBody>
      </p:sp>
      <p:sp>
        <p:nvSpPr>
          <p:cNvPr id="9" name="Title 5"/>
          <p:cNvSpPr>
            <a:spLocks noGrp="1"/>
          </p:cNvSpPr>
          <p:nvPr>
            <p:ph type="title"/>
          </p:nvPr>
        </p:nvSpPr>
        <p:spPr/>
        <p:txBody>
          <a:bodyPr>
            <a:normAutofit/>
          </a:bodyPr>
          <a:lstStyle/>
          <a:p>
            <a:r>
              <a:rPr lang="en-US" dirty="0" smtClean="0"/>
              <a:t>Lagrange’s interpolation formulae</a:t>
            </a:r>
            <a:endParaRPr lang="en-US" dirty="0"/>
          </a:p>
        </p:txBody>
      </p:sp>
      <p:sp>
        <p:nvSpPr>
          <p:cNvPr id="8" name="TextBox 7"/>
          <p:cNvSpPr txBox="1"/>
          <p:nvPr/>
        </p:nvSpPr>
        <p:spPr>
          <a:xfrm>
            <a:off x="-14614" y="3657600"/>
            <a:ext cx="1233813" cy="954107"/>
          </a:xfrm>
          <a:prstGeom prst="rect">
            <a:avLst/>
          </a:prstGeom>
          <a:noFill/>
        </p:spPr>
        <p:txBody>
          <a:bodyPr wrap="square" rtlCol="0">
            <a:spAutoFit/>
          </a:bodyPr>
          <a:lstStyle/>
          <a:p>
            <a:pPr marL="58738" lvl="1"/>
            <a:r>
              <a:rPr lang="en-US" sz="1400" b="1" i="1" dirty="0" smtClean="0">
                <a:solidFill>
                  <a:srgbClr val="0000FF"/>
                </a:solidFill>
                <a:hlinkClick r:id="rId2" action="ppaction://hlinkfile"/>
              </a:rPr>
              <a:t>Program</a:t>
            </a:r>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3" action="ppaction://hlinkfile"/>
              </a:rPr>
              <a:t>Additional Information</a:t>
            </a:r>
            <a:endParaRPr lang="en-US" sz="1400" b="1" i="1" dirty="0">
              <a:solidFill>
                <a:srgbClr val="0000FF"/>
              </a:solidFill>
            </a:endParaRPr>
          </a:p>
        </p:txBody>
      </p:sp>
    </p:spTree>
    <p:extLst>
      <p:ext uri="{BB962C8B-B14F-4D97-AF65-F5344CB8AC3E}">
        <p14:creationId xmlns:p14="http://schemas.microsoft.com/office/powerpoint/2010/main" val="15799791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F32A5D0-F7AB-447E-B71C-82FCD4A7A835}" type="datetime1">
              <a:rPr lang="en-US" smtClean="0"/>
              <a:t>3/15/2015</a:t>
            </a:fld>
            <a:endParaRPr lang="en-US"/>
          </a:p>
        </p:txBody>
      </p:sp>
      <p:sp>
        <p:nvSpPr>
          <p:cNvPr id="4" name="Slide Number Placeholder 3"/>
          <p:cNvSpPr>
            <a:spLocks noGrp="1"/>
          </p:cNvSpPr>
          <p:nvPr>
            <p:ph type="sldNum" sz="quarter" idx="12"/>
          </p:nvPr>
        </p:nvSpPr>
        <p:spPr/>
        <p:txBody>
          <a:bodyPr/>
          <a:lstStyle/>
          <a:p>
            <a:fld id="{C839977E-EAC6-4CBE-AE0E-153E042775AB}"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CSE 1002             Department of CSE</a:t>
            </a:r>
            <a:endParaRPr lang="en-US"/>
          </a:p>
        </p:txBody>
      </p:sp>
      <p:sp>
        <p:nvSpPr>
          <p:cNvPr id="8" name="Title 5"/>
          <p:cNvSpPr>
            <a:spLocks noGrp="1"/>
          </p:cNvSpPr>
          <p:nvPr>
            <p:ph type="title"/>
          </p:nvPr>
        </p:nvSpPr>
        <p:spPr/>
        <p:txBody>
          <a:bodyPr>
            <a:normAutofit/>
          </a:bodyPr>
          <a:lstStyle/>
          <a:p>
            <a:r>
              <a:rPr lang="en-US" dirty="0" smtClean="0"/>
              <a:t>Lagrange’s interpolation formulae</a:t>
            </a:r>
            <a:endParaRPr lang="en-US" dirty="0"/>
          </a:p>
        </p:txBody>
      </p:sp>
      <p:sp>
        <p:nvSpPr>
          <p:cNvPr id="7" name="TextBox 6"/>
          <p:cNvSpPr txBox="1"/>
          <p:nvPr/>
        </p:nvSpPr>
        <p:spPr>
          <a:xfrm>
            <a:off x="1295400" y="838200"/>
            <a:ext cx="7487947" cy="954107"/>
          </a:xfrm>
          <a:prstGeom prst="rect">
            <a:avLst/>
          </a:prstGeom>
          <a:noFill/>
        </p:spPr>
        <p:txBody>
          <a:bodyPr wrap="none" rtlCol="0">
            <a:spAutoFit/>
          </a:bodyPr>
          <a:lstStyle/>
          <a:p>
            <a:r>
              <a:rPr lang="en-US" sz="2800" b="1" dirty="0" smtClean="0">
                <a:latin typeface="Courier New" panose="02070309020205020404" pitchFamily="49" charset="0"/>
                <a:cs typeface="Courier New" panose="02070309020205020404" pitchFamily="49" charset="0"/>
              </a:rPr>
              <a:t>Output</a:t>
            </a:r>
            <a:r>
              <a:rPr lang="en-US" sz="2800" dirty="0" smtClean="0">
                <a:latin typeface="Courier New" panose="02070309020205020404" pitchFamily="49" charset="0"/>
                <a:cs typeface="Courier New" panose="02070309020205020404" pitchFamily="49" charset="0"/>
              </a:rPr>
              <a:t>: </a:t>
            </a:r>
          </a:p>
          <a:p>
            <a:r>
              <a:rPr lang="en-US" sz="2800" dirty="0" smtClean="0">
                <a:latin typeface="Courier New" panose="02070309020205020404" pitchFamily="49" charset="0"/>
                <a:cs typeface="Courier New" panose="02070309020205020404" pitchFamily="49" charset="0"/>
              </a:rPr>
              <a:t>how many records you will enter: </a:t>
            </a:r>
            <a:r>
              <a:rPr lang="en-US" sz="2800" b="1" dirty="0" smtClean="0">
                <a:latin typeface="Courier New" panose="02070309020205020404" pitchFamily="49" charset="0"/>
                <a:cs typeface="Courier New" panose="02070309020205020404" pitchFamily="49" charset="0"/>
              </a:rPr>
              <a:t>4</a:t>
            </a:r>
            <a:endParaRPr lang="en-US" sz="2800" b="1" dirty="0">
              <a:latin typeface="Courier New" panose="02070309020205020404" pitchFamily="49" charset="0"/>
              <a:cs typeface="Courier New" panose="02070309020205020404" pitchFamily="49" charset="0"/>
            </a:endParaRPr>
          </a:p>
        </p:txBody>
      </p:sp>
      <p:pic>
        <p:nvPicPr>
          <p:cNvPr id="2050"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438400" y="1675396"/>
            <a:ext cx="4464649" cy="4670258"/>
          </a:xfrm>
          <a:prstGeom prst="rect">
            <a:avLst/>
          </a:prstGeom>
          <a:noFill/>
          <a:ln w="9525">
            <a:noFill/>
            <a:miter lim="800000"/>
            <a:headEnd/>
            <a:tailEnd/>
          </a:ln>
          <a:effectLst/>
        </p:spPr>
      </p:pic>
      <p:sp>
        <p:nvSpPr>
          <p:cNvPr id="9" name="TextBox 8"/>
          <p:cNvSpPr txBox="1"/>
          <p:nvPr/>
        </p:nvSpPr>
        <p:spPr>
          <a:xfrm>
            <a:off x="-14614" y="3657600"/>
            <a:ext cx="1233813" cy="954107"/>
          </a:xfrm>
          <a:prstGeom prst="rect">
            <a:avLst/>
          </a:prstGeom>
          <a:noFill/>
        </p:spPr>
        <p:txBody>
          <a:bodyPr wrap="square" rtlCol="0">
            <a:spAutoFit/>
          </a:bodyPr>
          <a:lstStyle/>
          <a:p>
            <a:pPr marL="58738" lvl="1"/>
            <a:r>
              <a:rPr lang="en-US" sz="1400" b="1" i="1" dirty="0" smtClean="0">
                <a:solidFill>
                  <a:srgbClr val="0000FF"/>
                </a:solidFill>
                <a:hlinkClick r:id="rId4" action="ppaction://hlinkfile"/>
              </a:rPr>
              <a:t>Program</a:t>
            </a:r>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5" action="ppaction://hlinkfile"/>
              </a:rPr>
              <a:t>Additional Information</a:t>
            </a:r>
            <a:endParaRPr lang="en-US" sz="1400" b="1" i="1" dirty="0">
              <a:solidFill>
                <a:srgbClr val="0000FF"/>
              </a:solidFill>
            </a:endParaRPr>
          </a:p>
        </p:txBody>
      </p:sp>
    </p:spTree>
    <p:extLst>
      <p:ext uri="{BB962C8B-B14F-4D97-AF65-F5344CB8AC3E}">
        <p14:creationId xmlns:p14="http://schemas.microsoft.com/office/powerpoint/2010/main" val="118940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066800"/>
            <a:ext cx="7696200" cy="5059363"/>
          </a:xfrm>
        </p:spPr>
        <p:txBody>
          <a:bodyPr/>
          <a:lstStyle/>
          <a:p>
            <a:pPr algn="just">
              <a:lnSpc>
                <a:spcPct val="150000"/>
              </a:lnSpc>
            </a:pPr>
            <a:r>
              <a:rPr lang="en-US" dirty="0" smtClean="0"/>
              <a:t>Implement Euler’s method for finding an approximate value of y corresponding to x ranging from [1.0 to 1.5], with y1=5, h=0.1 </a:t>
            </a:r>
            <a:r>
              <a:rPr lang="en-US" sz="2800" dirty="0">
                <a:latin typeface="Cambria" panose="02040503050406030204" pitchFamily="18" charset="0"/>
              </a:rPr>
              <a:t>(</a:t>
            </a:r>
            <a:r>
              <a:rPr lang="en-US" sz="2800" dirty="0" smtClean="0">
                <a:latin typeface="Cambria" panose="02040503050406030204" pitchFamily="18" charset="0"/>
              </a:rPr>
              <a:t>number of iterations=6)  [</a:t>
            </a:r>
            <a:r>
              <a:rPr lang="en-US" sz="2800" dirty="0" smtClean="0">
                <a:latin typeface="Cambria" panose="02040503050406030204" pitchFamily="18" charset="0"/>
                <a:cs typeface="Arial" pitchFamily="34" charset="0"/>
              </a:rPr>
              <a:t>F(</a:t>
            </a:r>
            <a:r>
              <a:rPr lang="en-US" sz="2800" dirty="0" err="1" smtClean="0">
                <a:latin typeface="Cambria" panose="02040503050406030204" pitchFamily="18" charset="0"/>
                <a:cs typeface="Arial" pitchFamily="34" charset="0"/>
              </a:rPr>
              <a:t>x,y</a:t>
            </a:r>
            <a:r>
              <a:rPr lang="en-US" sz="2800" dirty="0" smtClean="0">
                <a:latin typeface="Cambria" panose="02040503050406030204" pitchFamily="18" charset="0"/>
                <a:cs typeface="Arial" pitchFamily="34" charset="0"/>
              </a:rPr>
              <a:t>) = (x)*(y)]</a:t>
            </a:r>
            <a:endParaRPr lang="en-US" sz="2800" dirty="0">
              <a:latin typeface="Cambria" panose="02040503050406030204" pitchFamily="18" charset="0"/>
            </a:endParaRPr>
          </a:p>
        </p:txBody>
      </p:sp>
      <p:sp>
        <p:nvSpPr>
          <p:cNvPr id="3" name="Date Placeholder 2"/>
          <p:cNvSpPr>
            <a:spLocks noGrp="1"/>
          </p:cNvSpPr>
          <p:nvPr>
            <p:ph type="dt" sz="half" idx="10"/>
          </p:nvPr>
        </p:nvSpPr>
        <p:spPr/>
        <p:txBody>
          <a:bodyPr/>
          <a:lstStyle/>
          <a:p>
            <a:fld id="{B736DF3E-92C6-40FD-AFF6-F13C63747D73}" type="datetime1">
              <a:rPr lang="en-US" smtClean="0"/>
              <a:t>3/15/2015</a:t>
            </a:fld>
            <a:endParaRPr lang="en-US"/>
          </a:p>
        </p:txBody>
      </p:sp>
      <p:sp>
        <p:nvSpPr>
          <p:cNvPr id="4" name="Slide Number Placeholder 3"/>
          <p:cNvSpPr>
            <a:spLocks noGrp="1"/>
          </p:cNvSpPr>
          <p:nvPr>
            <p:ph type="sldNum" sz="quarter" idx="12"/>
          </p:nvPr>
        </p:nvSpPr>
        <p:spPr/>
        <p:txBody>
          <a:bodyPr/>
          <a:lstStyle/>
          <a:p>
            <a:fld id="{C839977E-EAC6-4CBE-AE0E-153E042775AB}"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CSE 1002             Department of CSE</a:t>
            </a:r>
            <a:endParaRPr lang="en-US"/>
          </a:p>
        </p:txBody>
      </p:sp>
      <p:sp>
        <p:nvSpPr>
          <p:cNvPr id="6" name="Title 5"/>
          <p:cNvSpPr>
            <a:spLocks noGrp="1"/>
          </p:cNvSpPr>
          <p:nvPr>
            <p:ph type="title"/>
          </p:nvPr>
        </p:nvSpPr>
        <p:spPr>
          <a:xfrm>
            <a:off x="1320667" y="304800"/>
            <a:ext cx="7823333" cy="867283"/>
          </a:xfrm>
        </p:spPr>
        <p:txBody>
          <a:bodyPr>
            <a:noAutofit/>
          </a:bodyPr>
          <a:lstStyle/>
          <a:p>
            <a:r>
              <a:rPr lang="en-US" dirty="0" smtClean="0"/>
              <a:t>Euler’s method</a:t>
            </a:r>
            <a:br>
              <a:rPr lang="en-US" dirty="0" smtClean="0"/>
            </a:br>
            <a:endParaRPr lang="en-US" dirty="0"/>
          </a:p>
        </p:txBody>
      </p:sp>
      <p:sp>
        <p:nvSpPr>
          <p:cNvPr id="7" name="TextBox 6"/>
          <p:cNvSpPr txBox="1"/>
          <p:nvPr/>
        </p:nvSpPr>
        <p:spPr>
          <a:xfrm>
            <a:off x="-14614" y="3657600"/>
            <a:ext cx="1233813" cy="954107"/>
          </a:xfrm>
          <a:prstGeom prst="rect">
            <a:avLst/>
          </a:prstGeom>
          <a:noFill/>
        </p:spPr>
        <p:txBody>
          <a:bodyPr wrap="square" rtlCol="0">
            <a:spAutoFit/>
          </a:bodyPr>
          <a:lstStyle/>
          <a:p>
            <a:pPr marL="58738" lvl="1"/>
            <a:r>
              <a:rPr lang="en-US" sz="1400" b="1" i="1" dirty="0" smtClean="0">
                <a:solidFill>
                  <a:srgbClr val="0000FF"/>
                </a:solidFill>
                <a:hlinkClick r:id="rId2" action="ppaction://hlinkfile"/>
              </a:rPr>
              <a:t>Program</a:t>
            </a:r>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3" action="ppaction://hlinkfile"/>
              </a:rPr>
              <a:t>Additional Information</a:t>
            </a:r>
            <a:endParaRPr lang="en-US" sz="1400" b="1" i="1" dirty="0">
              <a:solidFill>
                <a:srgbClr val="0000FF"/>
              </a:solidFill>
            </a:endParaRPr>
          </a:p>
        </p:txBody>
      </p:sp>
    </p:spTree>
    <p:extLst>
      <p:ext uri="{BB962C8B-B14F-4D97-AF65-F5344CB8AC3E}">
        <p14:creationId xmlns:p14="http://schemas.microsoft.com/office/powerpoint/2010/main" val="6360575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5509F3A-40EF-435E-B96B-064F13CBAF6A}" type="datetime1">
              <a:rPr lang="en-US" smtClean="0"/>
              <a:t>3/15/2015</a:t>
            </a:fld>
            <a:endParaRPr lang="en-US"/>
          </a:p>
        </p:txBody>
      </p:sp>
      <p:sp>
        <p:nvSpPr>
          <p:cNvPr id="4" name="Slide Number Placeholder 3"/>
          <p:cNvSpPr>
            <a:spLocks noGrp="1"/>
          </p:cNvSpPr>
          <p:nvPr>
            <p:ph type="sldNum" sz="quarter" idx="12"/>
          </p:nvPr>
        </p:nvSpPr>
        <p:spPr/>
        <p:txBody>
          <a:bodyPr/>
          <a:lstStyle/>
          <a:p>
            <a:fld id="{C839977E-EAC6-4CBE-AE0E-153E042775AB}"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CSE 1002             Department of CSE</a:t>
            </a:r>
            <a:endParaRPr lang="en-US"/>
          </a:p>
        </p:txBody>
      </p:sp>
      <p:sp>
        <p:nvSpPr>
          <p:cNvPr id="6" name="Title 5"/>
          <p:cNvSpPr>
            <a:spLocks noGrp="1"/>
          </p:cNvSpPr>
          <p:nvPr>
            <p:ph type="title"/>
          </p:nvPr>
        </p:nvSpPr>
        <p:spPr>
          <a:xfrm>
            <a:off x="1320667" y="228600"/>
            <a:ext cx="7823333" cy="867283"/>
          </a:xfrm>
        </p:spPr>
        <p:txBody>
          <a:bodyPr>
            <a:noAutofit/>
          </a:bodyPr>
          <a:lstStyle/>
          <a:p>
            <a:r>
              <a:rPr lang="en-US" dirty="0" smtClean="0"/>
              <a:t>Euler’s method</a:t>
            </a:r>
            <a:br>
              <a:rPr lang="en-US" dirty="0" smtClean="0"/>
            </a:br>
            <a:endParaRPr lang="en-US" dirty="0"/>
          </a:p>
        </p:txBody>
      </p:sp>
      <p:sp>
        <p:nvSpPr>
          <p:cNvPr id="7" name="Rectangle 6"/>
          <p:cNvSpPr/>
          <p:nvPr/>
        </p:nvSpPr>
        <p:spPr>
          <a:xfrm>
            <a:off x="1320667" y="990600"/>
            <a:ext cx="7670933" cy="5139869"/>
          </a:xfrm>
          <a:prstGeom prst="rect">
            <a:avLst/>
          </a:prstGeom>
        </p:spPr>
        <p:txBody>
          <a:bodyPr wrap="square">
            <a:spAutoFit/>
          </a:bodyPr>
          <a:lstStyle/>
          <a:p>
            <a:r>
              <a:rPr lang="en-US" sz="2400" dirty="0" smtClean="0">
                <a:solidFill>
                  <a:srgbClr val="0070C0"/>
                </a:solidFill>
                <a:latin typeface="Arial" pitchFamily="34" charset="0"/>
                <a:cs typeface="Arial" pitchFamily="34" charset="0"/>
              </a:rPr>
              <a:t>Pseudo code for Euler’s method</a:t>
            </a:r>
          </a:p>
          <a:p>
            <a:endParaRPr lang="en-US" sz="1100" dirty="0" smtClean="0">
              <a:solidFill>
                <a:srgbClr val="0070C0"/>
              </a:solidFill>
              <a:latin typeface="Arial" pitchFamily="34" charset="0"/>
              <a:cs typeface="Arial" pitchFamily="34" charset="0"/>
            </a:endParaRPr>
          </a:p>
          <a:p>
            <a:r>
              <a:rPr lang="en-US" sz="2800" dirty="0" smtClean="0">
                <a:latin typeface="Courier New" panose="02070309020205020404" pitchFamily="49" charset="0"/>
                <a:cs typeface="Courier New" panose="02070309020205020404" pitchFamily="49" charset="0"/>
              </a:rPr>
              <a:t>#define F(</a:t>
            </a:r>
            <a:r>
              <a:rPr lang="en-US" sz="2800" dirty="0" err="1" smtClean="0">
                <a:latin typeface="Courier New" panose="02070309020205020404" pitchFamily="49" charset="0"/>
                <a:cs typeface="Courier New" panose="02070309020205020404" pitchFamily="49" charset="0"/>
              </a:rPr>
              <a:t>x,y</a:t>
            </a:r>
            <a:r>
              <a:rPr lang="en-US" sz="2800" dirty="0" smtClean="0">
                <a:latin typeface="Courier New" panose="02070309020205020404" pitchFamily="49" charset="0"/>
                <a:cs typeface="Courier New" panose="02070309020205020404" pitchFamily="49" charset="0"/>
              </a:rPr>
              <a:t>)  (x)*(y)</a:t>
            </a:r>
          </a:p>
          <a:p>
            <a:endParaRPr lang="en-US" sz="900" dirty="0" smtClean="0">
              <a:latin typeface="Courier New" panose="02070309020205020404" pitchFamily="49" charset="0"/>
              <a:cs typeface="Courier New" panose="02070309020205020404" pitchFamily="49" charset="0"/>
            </a:endParaRPr>
          </a:p>
          <a:p>
            <a:r>
              <a:rPr lang="en-US" sz="2800" dirty="0" smtClean="0">
                <a:latin typeface="Courier New" panose="02070309020205020404" pitchFamily="49" charset="0"/>
                <a:cs typeface="Courier New" panose="02070309020205020404" pitchFamily="49" charset="0"/>
              </a:rPr>
              <a:t> input </a:t>
            </a:r>
            <a:r>
              <a:rPr lang="en-US" sz="2800" dirty="0" err="1" smtClean="0">
                <a:latin typeface="Courier New" panose="02070309020205020404" pitchFamily="49" charset="0"/>
                <a:cs typeface="Courier New" panose="02070309020205020404" pitchFamily="49" charset="0"/>
              </a:rPr>
              <a:t>a,n</a:t>
            </a:r>
            <a:r>
              <a:rPr lang="en-US" sz="2800" dirty="0" smtClean="0">
                <a:latin typeface="Courier New" panose="02070309020205020404" pitchFamily="49" charset="0"/>
                <a:cs typeface="Courier New" panose="02070309020205020404" pitchFamily="49" charset="0"/>
              </a:rPr>
              <a:t> </a:t>
            </a:r>
            <a:r>
              <a:rPr lang="en-US" sz="2000" b="1" dirty="0">
                <a:solidFill>
                  <a:schemeClr val="bg2">
                    <a:lumMod val="75000"/>
                  </a:schemeClr>
                </a:solidFill>
                <a:latin typeface="Courier New" panose="02070309020205020404" pitchFamily="49" charset="0"/>
                <a:cs typeface="Courier New" panose="02070309020205020404" pitchFamily="49" charset="0"/>
              </a:rPr>
              <a:t>//Enter the value of range</a:t>
            </a:r>
          </a:p>
          <a:p>
            <a:r>
              <a:rPr lang="en-US" sz="2800" dirty="0" smtClean="0">
                <a:latin typeface="Courier New" panose="02070309020205020404" pitchFamily="49" charset="0"/>
                <a:cs typeface="Courier New" panose="02070309020205020404" pitchFamily="49" charset="0"/>
              </a:rPr>
              <a:t> input y1</a:t>
            </a:r>
            <a:r>
              <a:rPr lang="en-US" sz="2000" b="1" dirty="0">
                <a:solidFill>
                  <a:schemeClr val="bg2">
                    <a:lumMod val="75000"/>
                  </a:schemeClr>
                </a:solidFill>
                <a:latin typeface="Courier New" panose="02070309020205020404" pitchFamily="49" charset="0"/>
                <a:cs typeface="Courier New" panose="02070309020205020404" pitchFamily="49" charset="0"/>
              </a:rPr>
              <a:t>// Enter the value of y1</a:t>
            </a:r>
          </a:p>
          <a:p>
            <a:r>
              <a:rPr lang="en-US" sz="2800" dirty="0" smtClean="0">
                <a:latin typeface="Courier New" panose="02070309020205020404" pitchFamily="49" charset="0"/>
                <a:cs typeface="Courier New" panose="02070309020205020404" pitchFamily="49" charset="0"/>
              </a:rPr>
              <a:t> input h</a:t>
            </a:r>
          </a:p>
          <a:p>
            <a:r>
              <a:rPr lang="en-US" sz="2800" dirty="0" smtClean="0">
                <a:latin typeface="Courier New" panose="02070309020205020404" pitchFamily="49" charset="0"/>
                <a:cs typeface="Courier New" panose="02070309020205020404" pitchFamily="49" charset="0"/>
              </a:rPr>
              <a:t> for(x1=a to </a:t>
            </a:r>
            <a:r>
              <a:rPr lang="en-US" sz="2800" dirty="0" err="1" smtClean="0">
                <a:latin typeface="Courier New" panose="02070309020205020404" pitchFamily="49" charset="0"/>
                <a:cs typeface="Courier New" panose="02070309020205020404" pitchFamily="49" charset="0"/>
              </a:rPr>
              <a:t>n+h</a:t>
            </a:r>
            <a:r>
              <a:rPr lang="en-US" sz="2800" dirty="0" smtClean="0">
                <a:latin typeface="Courier New" panose="02070309020205020404" pitchFamily="49" charset="0"/>
                <a:cs typeface="Courier New" panose="02070309020205020404" pitchFamily="49" charset="0"/>
              </a:rPr>
              <a:t>, j=2; x1=x1+h,j++)</a:t>
            </a:r>
          </a:p>
          <a:p>
            <a:r>
              <a:rPr lang="en-US" sz="2800" dirty="0" smtClean="0">
                <a:latin typeface="Courier New" panose="02070309020205020404" pitchFamily="49" charset="0"/>
                <a:cs typeface="Courier New" panose="02070309020205020404" pitchFamily="49" charset="0"/>
              </a:rPr>
              <a:t>  begin</a:t>
            </a:r>
          </a:p>
          <a:p>
            <a:r>
              <a:rPr lang="en-US" sz="2800" dirty="0" smtClean="0">
                <a:latin typeface="Courier New" panose="02070309020205020404" pitchFamily="49" charset="0"/>
                <a:cs typeface="Courier New" panose="02070309020205020404" pitchFamily="49" charset="0"/>
              </a:rPr>
              <a:t>   	y2← y1 + h * F(x1,y1)</a:t>
            </a:r>
          </a:p>
          <a:p>
            <a:r>
              <a:rPr lang="en-US" sz="2800" dirty="0" smtClean="0">
                <a:latin typeface="Courier New" panose="02070309020205020404" pitchFamily="49" charset="0"/>
                <a:cs typeface="Courier New" panose="02070309020205020404" pitchFamily="49" charset="0"/>
              </a:rPr>
              <a:t>   	print x1,y2</a:t>
            </a:r>
          </a:p>
          <a:p>
            <a:r>
              <a:rPr lang="en-US" sz="2800" dirty="0" smtClean="0">
                <a:latin typeface="Courier New" panose="02070309020205020404" pitchFamily="49" charset="0"/>
                <a:cs typeface="Courier New" panose="02070309020205020404" pitchFamily="49" charset="0"/>
              </a:rPr>
              <a:t>  	 y1←y2</a:t>
            </a:r>
          </a:p>
          <a:p>
            <a:r>
              <a:rPr lang="en-US" sz="2800" dirty="0" smtClean="0">
                <a:latin typeface="Courier New" panose="02070309020205020404" pitchFamily="49" charset="0"/>
                <a:cs typeface="Courier New" panose="02070309020205020404" pitchFamily="49" charset="0"/>
              </a:rPr>
              <a:t>  end</a:t>
            </a:r>
            <a:endParaRPr lang="en-US" sz="2800" dirty="0">
              <a:latin typeface="Courier New" panose="02070309020205020404" pitchFamily="49" charset="0"/>
              <a:cs typeface="Courier New" panose="02070309020205020404" pitchFamily="49" charset="0"/>
            </a:endParaRPr>
          </a:p>
        </p:txBody>
      </p:sp>
      <p:sp>
        <p:nvSpPr>
          <p:cNvPr id="9" name="TextBox 8"/>
          <p:cNvSpPr txBox="1"/>
          <p:nvPr/>
        </p:nvSpPr>
        <p:spPr>
          <a:xfrm>
            <a:off x="-14614" y="3657600"/>
            <a:ext cx="1233813" cy="954107"/>
          </a:xfrm>
          <a:prstGeom prst="rect">
            <a:avLst/>
          </a:prstGeom>
          <a:noFill/>
        </p:spPr>
        <p:txBody>
          <a:bodyPr wrap="square" rtlCol="0">
            <a:spAutoFit/>
          </a:bodyPr>
          <a:lstStyle/>
          <a:p>
            <a:pPr marL="58738" lvl="1"/>
            <a:r>
              <a:rPr lang="en-US" sz="1400" b="1" i="1" dirty="0" smtClean="0">
                <a:solidFill>
                  <a:srgbClr val="0000FF"/>
                </a:solidFill>
                <a:hlinkClick r:id="rId2" action="ppaction://hlinkfile"/>
              </a:rPr>
              <a:t>Program</a:t>
            </a:r>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3" action="ppaction://hlinkfile"/>
              </a:rPr>
              <a:t>Additional Information</a:t>
            </a:r>
            <a:endParaRPr lang="en-US" sz="1400" b="1" i="1" dirty="0">
              <a:solidFill>
                <a:srgbClr val="0000FF"/>
              </a:solidFill>
            </a:endParaRPr>
          </a:p>
        </p:txBody>
      </p:sp>
    </p:spTree>
    <p:extLst>
      <p:ext uri="{BB962C8B-B14F-4D97-AF65-F5344CB8AC3E}">
        <p14:creationId xmlns:p14="http://schemas.microsoft.com/office/powerpoint/2010/main" val="28130741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solidFill>
                  <a:srgbClr val="000099"/>
                </a:solidFill>
              </a:rPr>
              <a:t>At the end of session student will be able to </a:t>
            </a:r>
          </a:p>
          <a:p>
            <a:pPr marL="1200150" lvl="2" indent="-342900">
              <a:lnSpc>
                <a:spcPct val="150000"/>
              </a:lnSpc>
              <a:buFont typeface="Wingdings"/>
              <a:buChar char="à"/>
            </a:pPr>
            <a:r>
              <a:rPr lang="en-US" sz="2800" dirty="0" smtClean="0">
                <a:solidFill>
                  <a:srgbClr val="002060"/>
                </a:solidFill>
                <a:latin typeface="Arial" pitchFamily="34" charset="0"/>
                <a:cs typeface="Arial" pitchFamily="34" charset="0"/>
                <a:sym typeface="Wingdings" pitchFamily="2" charset="2"/>
              </a:rPr>
              <a:t>Declare, initialize and access 1D array</a:t>
            </a:r>
          </a:p>
          <a:p>
            <a:pPr marL="1200150" lvl="2" indent="-342900">
              <a:lnSpc>
                <a:spcPct val="150000"/>
              </a:lnSpc>
              <a:buFont typeface="Wingdings"/>
              <a:buChar char="à"/>
            </a:pPr>
            <a:r>
              <a:rPr lang="en-US" sz="2800" dirty="0" smtClean="0">
                <a:solidFill>
                  <a:srgbClr val="002060"/>
                </a:solidFill>
                <a:latin typeface="Arial" pitchFamily="34" charset="0"/>
                <a:cs typeface="Arial" pitchFamily="34" charset="0"/>
                <a:sym typeface="Wingdings" pitchFamily="2" charset="2"/>
              </a:rPr>
              <a:t>Write programs using 1D array</a:t>
            </a:r>
          </a:p>
          <a:p>
            <a:endParaRPr lang="en-US" dirty="0"/>
          </a:p>
        </p:txBody>
      </p:sp>
      <p:sp>
        <p:nvSpPr>
          <p:cNvPr id="3" name="Date Placeholder 2"/>
          <p:cNvSpPr>
            <a:spLocks noGrp="1"/>
          </p:cNvSpPr>
          <p:nvPr>
            <p:ph type="dt" sz="half" idx="10"/>
          </p:nvPr>
        </p:nvSpPr>
        <p:spPr/>
        <p:txBody>
          <a:bodyPr/>
          <a:lstStyle/>
          <a:p>
            <a:fld id="{34D73CA2-8C99-4C68-9A01-4AC4C7BEE4A9}" type="datetime1">
              <a:rPr lang="en-US" smtClean="0"/>
              <a:t>3/15/2015</a:t>
            </a:fld>
            <a:endParaRPr lang="en-US"/>
          </a:p>
        </p:txBody>
      </p:sp>
      <p:sp>
        <p:nvSpPr>
          <p:cNvPr id="4" name="Slide Number Placeholder 3"/>
          <p:cNvSpPr>
            <a:spLocks noGrp="1"/>
          </p:cNvSpPr>
          <p:nvPr>
            <p:ph type="sldNum" sz="quarter" idx="12"/>
          </p:nvPr>
        </p:nvSpPr>
        <p:spPr/>
        <p:txBody>
          <a:bodyPr/>
          <a:lstStyle/>
          <a:p>
            <a:fld id="{EB572375-96E0-4DBB-B3D7-B1489209CDB4}"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CSE 1002             Department of CSE</a:t>
            </a:r>
            <a:endParaRPr lang="en-US" dirty="0"/>
          </a:p>
        </p:txBody>
      </p:sp>
      <p:sp>
        <p:nvSpPr>
          <p:cNvPr id="6" name="Title 5"/>
          <p:cNvSpPr>
            <a:spLocks noGrp="1"/>
          </p:cNvSpPr>
          <p:nvPr>
            <p:ph type="title"/>
          </p:nvPr>
        </p:nvSpPr>
        <p:spPr/>
        <p:txBody>
          <a:bodyPr/>
          <a:lstStyle/>
          <a:p>
            <a:pPr algn="ctr"/>
            <a:r>
              <a:rPr lang="en-US" dirty="0" smtClean="0"/>
              <a:t>Session outcome</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F457483-0707-4404-A6FA-DEAA813D3DFC}" type="datetime1">
              <a:rPr lang="en-US" smtClean="0"/>
              <a:t>3/15/2015</a:t>
            </a:fld>
            <a:endParaRPr lang="en-US"/>
          </a:p>
        </p:txBody>
      </p:sp>
      <p:sp>
        <p:nvSpPr>
          <p:cNvPr id="4" name="Slide Number Placeholder 3"/>
          <p:cNvSpPr>
            <a:spLocks noGrp="1"/>
          </p:cNvSpPr>
          <p:nvPr>
            <p:ph type="sldNum" sz="quarter" idx="12"/>
          </p:nvPr>
        </p:nvSpPr>
        <p:spPr/>
        <p:txBody>
          <a:bodyPr/>
          <a:lstStyle/>
          <a:p>
            <a:fld id="{C839977E-EAC6-4CBE-AE0E-153E042775AB}"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CSE 1002             Department of CSE</a:t>
            </a:r>
            <a:endParaRPr lang="en-US"/>
          </a:p>
        </p:txBody>
      </p:sp>
      <p:sp>
        <p:nvSpPr>
          <p:cNvPr id="6" name="Title 5"/>
          <p:cNvSpPr>
            <a:spLocks noGrp="1"/>
          </p:cNvSpPr>
          <p:nvPr>
            <p:ph type="title"/>
          </p:nvPr>
        </p:nvSpPr>
        <p:spPr/>
        <p:txBody>
          <a:bodyPr/>
          <a:lstStyle/>
          <a:p>
            <a:r>
              <a:rPr lang="en-US" dirty="0" smtClean="0"/>
              <a:t>Euler’s method</a:t>
            </a:r>
            <a:endParaRPr lang="en-US" dirty="0"/>
          </a:p>
        </p:txBody>
      </p:sp>
      <p:pic>
        <p:nvPicPr>
          <p:cNvPr id="1026"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967038" y="1143000"/>
            <a:ext cx="5872162" cy="5334000"/>
          </a:xfrm>
          <a:prstGeom prst="rect">
            <a:avLst/>
          </a:prstGeom>
          <a:noFill/>
          <a:ln w="9525">
            <a:noFill/>
            <a:miter lim="800000"/>
            <a:headEnd/>
            <a:tailEnd/>
          </a:ln>
          <a:effectLst/>
        </p:spPr>
      </p:pic>
      <p:sp>
        <p:nvSpPr>
          <p:cNvPr id="8" name="TextBox 7"/>
          <p:cNvSpPr txBox="1"/>
          <p:nvPr/>
        </p:nvSpPr>
        <p:spPr>
          <a:xfrm>
            <a:off x="1295400" y="1000780"/>
            <a:ext cx="1688283" cy="523220"/>
          </a:xfrm>
          <a:prstGeom prst="rect">
            <a:avLst/>
          </a:prstGeom>
          <a:noFill/>
        </p:spPr>
        <p:txBody>
          <a:bodyPr wrap="none" rtlCol="0">
            <a:spAutoFit/>
          </a:bodyPr>
          <a:lstStyle/>
          <a:p>
            <a:r>
              <a:rPr lang="en-US" sz="2800" b="1" dirty="0" smtClean="0">
                <a:latin typeface="Courier New" panose="02070309020205020404" pitchFamily="49" charset="0"/>
                <a:cs typeface="Courier New" panose="02070309020205020404" pitchFamily="49" charset="0"/>
              </a:rPr>
              <a:t>Output:</a:t>
            </a:r>
            <a:endParaRPr lang="en-US" sz="2800" b="1" dirty="0">
              <a:latin typeface="Courier New" panose="02070309020205020404" pitchFamily="49" charset="0"/>
              <a:cs typeface="Courier New" panose="02070309020205020404" pitchFamily="49" charset="0"/>
            </a:endParaRPr>
          </a:p>
        </p:txBody>
      </p:sp>
      <p:sp>
        <p:nvSpPr>
          <p:cNvPr id="9" name="TextBox 8"/>
          <p:cNvSpPr txBox="1"/>
          <p:nvPr/>
        </p:nvSpPr>
        <p:spPr>
          <a:xfrm>
            <a:off x="-14614" y="3657600"/>
            <a:ext cx="1233813" cy="954107"/>
          </a:xfrm>
          <a:prstGeom prst="rect">
            <a:avLst/>
          </a:prstGeom>
          <a:noFill/>
        </p:spPr>
        <p:txBody>
          <a:bodyPr wrap="square" rtlCol="0">
            <a:spAutoFit/>
          </a:bodyPr>
          <a:lstStyle/>
          <a:p>
            <a:pPr marL="58738" lvl="1"/>
            <a:r>
              <a:rPr lang="en-US" sz="1400" b="1" i="1" dirty="0" smtClean="0">
                <a:solidFill>
                  <a:srgbClr val="0000FF"/>
                </a:solidFill>
                <a:hlinkClick r:id="rId3" action="ppaction://hlinkfile"/>
              </a:rPr>
              <a:t>Program</a:t>
            </a:r>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4" action="ppaction://hlinkfile"/>
              </a:rPr>
              <a:t>Additional Information</a:t>
            </a:r>
            <a:endParaRPr lang="en-US" sz="1400" b="1" i="1" dirty="0">
              <a:solidFill>
                <a:srgbClr val="0000FF"/>
              </a:solidFill>
            </a:endParaRPr>
          </a:p>
        </p:txBody>
      </p:sp>
    </p:spTree>
    <p:extLst>
      <p:ext uri="{BB962C8B-B14F-4D97-AF65-F5344CB8AC3E}">
        <p14:creationId xmlns:p14="http://schemas.microsoft.com/office/powerpoint/2010/main" val="1964196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dirty="0" smtClean="0">
                <a:solidFill>
                  <a:srgbClr val="002060"/>
                </a:solidFill>
              </a:rPr>
              <a:t>Arrays</a:t>
            </a:r>
          </a:p>
          <a:p>
            <a:pPr>
              <a:lnSpc>
                <a:spcPct val="150000"/>
              </a:lnSpc>
            </a:pPr>
            <a:r>
              <a:rPr lang="en-US" dirty="0" smtClean="0">
                <a:solidFill>
                  <a:srgbClr val="002060"/>
                </a:solidFill>
              </a:rPr>
              <a:t>1 Dimensional arrays (lists)</a:t>
            </a:r>
          </a:p>
          <a:p>
            <a:pPr>
              <a:lnSpc>
                <a:spcPct val="150000"/>
              </a:lnSpc>
            </a:pPr>
            <a:r>
              <a:rPr lang="en-US" dirty="0" smtClean="0">
                <a:solidFill>
                  <a:srgbClr val="002060"/>
                </a:solidFill>
              </a:rPr>
              <a:t>Problems on 1D arrays</a:t>
            </a:r>
          </a:p>
        </p:txBody>
      </p:sp>
      <p:sp>
        <p:nvSpPr>
          <p:cNvPr id="11" name="Date Placeholder 10"/>
          <p:cNvSpPr>
            <a:spLocks noGrp="1"/>
          </p:cNvSpPr>
          <p:nvPr>
            <p:ph type="dt" sz="half" idx="10"/>
          </p:nvPr>
        </p:nvSpPr>
        <p:spPr/>
        <p:txBody>
          <a:bodyPr/>
          <a:lstStyle/>
          <a:p>
            <a:fld id="{D4BDA351-7014-47FA-A4A8-0BCDA84CD27D}" type="datetime1">
              <a:rPr lang="en-US" smtClean="0"/>
              <a:t>3/15/2015</a:t>
            </a:fld>
            <a:endParaRPr lang="en-US"/>
          </a:p>
        </p:txBody>
      </p:sp>
      <p:sp>
        <p:nvSpPr>
          <p:cNvPr id="13" name="Slide Number Placeholder 12"/>
          <p:cNvSpPr>
            <a:spLocks noGrp="1"/>
          </p:cNvSpPr>
          <p:nvPr>
            <p:ph type="sldNum" sz="quarter" idx="12"/>
          </p:nvPr>
        </p:nvSpPr>
        <p:spPr/>
        <p:txBody>
          <a:bodyPr/>
          <a:lstStyle/>
          <a:p>
            <a:fld id="{EB572375-96E0-4DBB-B3D7-B1489209CDB4}" type="slidenum">
              <a:rPr lang="en-US" smtClean="0"/>
              <a:pPr/>
              <a:t>31</a:t>
            </a:fld>
            <a:endParaRPr lang="en-US"/>
          </a:p>
        </p:txBody>
      </p:sp>
      <p:sp>
        <p:nvSpPr>
          <p:cNvPr id="12" name="Footer Placeholder 11"/>
          <p:cNvSpPr>
            <a:spLocks noGrp="1"/>
          </p:cNvSpPr>
          <p:nvPr>
            <p:ph type="ftr" sz="quarter" idx="11"/>
          </p:nvPr>
        </p:nvSpPr>
        <p:spPr/>
        <p:txBody>
          <a:bodyPr/>
          <a:lstStyle/>
          <a:p>
            <a:r>
              <a:rPr lang="en-US" smtClean="0"/>
              <a:t>CSE 1002             Department of CSE</a:t>
            </a:r>
            <a:endParaRPr lang="en-US" dirty="0"/>
          </a:p>
        </p:txBody>
      </p:sp>
      <p:sp>
        <p:nvSpPr>
          <p:cNvPr id="2" name="Title 1"/>
          <p:cNvSpPr>
            <a:spLocks noGrp="1"/>
          </p:cNvSpPr>
          <p:nvPr>
            <p:ph type="title"/>
          </p:nvPr>
        </p:nvSpPr>
        <p:spPr/>
        <p:txBody>
          <a:bodyPr>
            <a:noAutofit/>
          </a:bodyPr>
          <a:lstStyle/>
          <a:p>
            <a:r>
              <a:rPr lang="en-US" sz="3200" b="1" i="1" dirty="0" smtClean="0">
                <a:solidFill>
                  <a:srgbClr val="002060"/>
                </a:solidFill>
              </a:rPr>
              <a:t>Summary</a:t>
            </a:r>
            <a:r>
              <a:rPr lang="en-US" sz="4000" dirty="0" smtClean="0">
                <a:solidFill>
                  <a:srgbClr val="002060"/>
                </a:solidFill>
              </a:rPr>
              <a:t> </a:t>
            </a:r>
            <a:endParaRPr lang="en-US" sz="4000" dirty="0">
              <a:solidFill>
                <a:srgbClr val="002060"/>
              </a:solidFill>
            </a:endParaRPr>
          </a:p>
        </p:txBody>
      </p:sp>
      <p:sp>
        <p:nvSpPr>
          <p:cNvPr id="8" name="TextBox 7"/>
          <p:cNvSpPr txBox="1"/>
          <p:nvPr/>
        </p:nvSpPr>
        <p:spPr>
          <a:xfrm>
            <a:off x="-14614" y="1463710"/>
            <a:ext cx="1310014" cy="4301177"/>
          </a:xfrm>
          <a:prstGeom prst="rect">
            <a:avLst/>
          </a:prstGeom>
          <a:noFill/>
        </p:spPr>
        <p:txBody>
          <a:bodyPr wrap="square" rtlCol="0">
            <a:spAutoFit/>
          </a:bodyPr>
          <a:lstStyle/>
          <a:p>
            <a:pPr marL="58738" lvl="1"/>
            <a:r>
              <a:rPr lang="en-US" sz="1400" b="1" i="1" dirty="0" smtClean="0">
                <a:solidFill>
                  <a:srgbClr val="0000FF"/>
                </a:solidFill>
                <a:hlinkClick r:id="rId2" action="ppaction://hlinksldjump"/>
              </a:rPr>
              <a:t>Syntax</a:t>
            </a:r>
            <a:endParaRPr lang="en-US" sz="1400" b="1" i="1" dirty="0">
              <a:solidFill>
                <a:srgbClr val="0000FF"/>
              </a:solidFill>
            </a:endParaRPr>
          </a:p>
          <a:p>
            <a:pPr marL="58738" lvl="1"/>
            <a:endParaRPr lang="en-US" sz="1050" b="1" i="1" dirty="0">
              <a:solidFill>
                <a:srgbClr val="0000FF"/>
              </a:solidFill>
            </a:endParaRPr>
          </a:p>
          <a:p>
            <a:pPr marL="58738" lvl="1"/>
            <a:r>
              <a:rPr lang="en-US" sz="1400" b="1" i="1" dirty="0">
                <a:solidFill>
                  <a:srgbClr val="0000FF"/>
                </a:solidFill>
                <a:hlinkClick r:id="rId3" action="ppaction://hlinkfile"/>
              </a:rPr>
              <a:t>Additional Information </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rPr>
              <a:t>Animation</a:t>
            </a:r>
          </a:p>
          <a:p>
            <a:pPr marL="58738" lvl="1"/>
            <a:endParaRPr lang="en-US" sz="1100" b="1" i="1" dirty="0" smtClean="0">
              <a:solidFill>
                <a:srgbClr val="0000FF"/>
              </a:solidFill>
            </a:endParaRPr>
          </a:p>
          <a:p>
            <a:pPr marL="58738" lvl="1"/>
            <a:r>
              <a:rPr lang="en-US" sz="1400" b="1" i="1" dirty="0" smtClean="0">
                <a:solidFill>
                  <a:srgbClr val="0000FF"/>
                </a:solidFill>
              </a:rPr>
              <a:t>Do’s</a:t>
            </a:r>
          </a:p>
          <a:p>
            <a:pPr marL="58738" lvl="1"/>
            <a:endParaRPr lang="en-US" sz="1100" b="1" i="1" dirty="0">
              <a:solidFill>
                <a:srgbClr val="0000FF"/>
              </a:solidFill>
            </a:endParaRPr>
          </a:p>
          <a:p>
            <a:pPr marL="58738" lvl="1"/>
            <a:r>
              <a:rPr lang="en-US" sz="1400" b="1" i="1" dirty="0" smtClean="0">
                <a:solidFill>
                  <a:srgbClr val="0000FF"/>
                </a:solidFill>
              </a:rPr>
              <a:t>Don’ts</a:t>
            </a:r>
          </a:p>
          <a:p>
            <a:pPr marL="58738" lvl="1"/>
            <a:endParaRPr lang="en-US" sz="1100" b="1" i="1" dirty="0">
              <a:solidFill>
                <a:srgbClr val="0000FF"/>
              </a:solidFill>
            </a:endParaRPr>
          </a:p>
          <a:p>
            <a:pPr marL="58738" lvl="1"/>
            <a:r>
              <a:rPr lang="en-US" sz="1400" b="1" i="1" dirty="0" smtClean="0">
                <a:solidFill>
                  <a:srgbClr val="0000FF"/>
                </a:solidFill>
              </a:rPr>
              <a:t>Control Flow</a:t>
            </a:r>
          </a:p>
          <a:p>
            <a:pPr marL="58738" lvl="1"/>
            <a:endParaRPr lang="en-US" sz="1200" b="1" i="1" dirty="0">
              <a:solidFill>
                <a:srgbClr val="0000FF"/>
              </a:solidFill>
            </a:endParaRPr>
          </a:p>
          <a:p>
            <a:pPr marL="58738" lvl="1"/>
            <a:r>
              <a:rPr lang="en-US" sz="1400" b="1" i="1" dirty="0" smtClean="0">
                <a:solidFill>
                  <a:srgbClr val="0000FF"/>
                </a:solidFill>
              </a:rPr>
              <a:t>Case studies</a:t>
            </a:r>
          </a:p>
          <a:p>
            <a:pPr marL="58738" lvl="1"/>
            <a:endParaRPr lang="en-US" sz="1100" b="1" i="1" dirty="0">
              <a:solidFill>
                <a:srgbClr val="0000FF"/>
              </a:solidFill>
            </a:endParaRPr>
          </a:p>
          <a:p>
            <a:pPr marL="58738" lvl="1"/>
            <a:r>
              <a:rPr lang="en-US" sz="1400" b="1" i="1" dirty="0">
                <a:solidFill>
                  <a:srgbClr val="0000FF"/>
                </a:solidFill>
                <a:hlinkClick r:id="rId4" action="ppaction://hlinkfile"/>
              </a:rPr>
              <a:t>Do it </a:t>
            </a:r>
            <a:r>
              <a:rPr lang="en-US" sz="1400" b="1" i="1" dirty="0" smtClean="0">
                <a:solidFill>
                  <a:srgbClr val="0000FF"/>
                </a:solidFill>
                <a:hlinkClick r:id="rId4" action="ppaction://hlinkfile"/>
              </a:rPr>
              <a:t>yourself</a:t>
            </a:r>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5" action="ppaction://hlinkfile"/>
              </a:rPr>
              <a:t>Self Test</a:t>
            </a:r>
            <a:endParaRPr lang="en-US" sz="1400" b="1" i="1" dirty="0">
              <a:solidFill>
                <a:srgbClr val="0000FF"/>
              </a:solidFill>
            </a:endParaRPr>
          </a:p>
        </p:txBody>
      </p:sp>
      <p:sp>
        <p:nvSpPr>
          <p:cNvPr id="9" name="Left Arrow 8">
            <a:hlinkClick r:id="" action="ppaction://hlinkshowjump?jump=lastslideviewed"/>
          </p:cNvPr>
          <p:cNvSpPr/>
          <p:nvPr/>
        </p:nvSpPr>
        <p:spPr>
          <a:xfrm>
            <a:off x="152400" y="6096000"/>
            <a:ext cx="7620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33362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a:xfrm>
            <a:off x="1219200" y="914400"/>
            <a:ext cx="7467600" cy="5638800"/>
          </a:xfrm>
        </p:spPr>
        <p:txBody>
          <a:bodyPr/>
          <a:lstStyle/>
          <a:p>
            <a:pPr eaLnBrk="1" hangingPunct="1">
              <a:lnSpc>
                <a:spcPct val="80000"/>
              </a:lnSpc>
              <a:buFontTx/>
              <a:buNone/>
            </a:pPr>
            <a:r>
              <a:rPr lang="en-US" dirty="0" smtClean="0">
                <a:solidFill>
                  <a:srgbClr val="002060"/>
                </a:solidFill>
              </a:rPr>
              <a:t>1D Array:  </a:t>
            </a:r>
          </a:p>
          <a:p>
            <a:pPr eaLnBrk="1" hangingPunct="1">
              <a:lnSpc>
                <a:spcPct val="80000"/>
              </a:lnSpc>
              <a:buFont typeface="Wingdings" pitchFamily="2" charset="2"/>
              <a:buChar char="§"/>
            </a:pPr>
            <a:r>
              <a:rPr lang="en-US" sz="2400" dirty="0">
                <a:solidFill>
                  <a:srgbClr val="002060"/>
                </a:solidFill>
              </a:rPr>
              <a:t> </a:t>
            </a:r>
            <a:r>
              <a:rPr lang="en-US" sz="2400" dirty="0" smtClean="0">
                <a:solidFill>
                  <a:srgbClr val="002060"/>
                </a:solidFill>
              </a:rPr>
              <a:t>       Syntax:    </a:t>
            </a:r>
            <a:r>
              <a:rPr lang="en-US" b="1" dirty="0" smtClean="0">
                <a:solidFill>
                  <a:srgbClr val="FF0000"/>
                </a:solidFill>
                <a:latin typeface="Tempus Sans ITC" pitchFamily="82" charset="0"/>
              </a:rPr>
              <a:t>type </a:t>
            </a:r>
            <a:r>
              <a:rPr lang="en-US" b="1" dirty="0" err="1" smtClean="0">
                <a:solidFill>
                  <a:srgbClr val="FF0000"/>
                </a:solidFill>
                <a:latin typeface="Tempus Sans ITC" pitchFamily="82" charset="0"/>
              </a:rPr>
              <a:t>array_name</a:t>
            </a:r>
            <a:r>
              <a:rPr lang="en-US" b="1" dirty="0" smtClean="0">
                <a:solidFill>
                  <a:srgbClr val="FF0000"/>
                </a:solidFill>
                <a:latin typeface="Tempus Sans ITC" pitchFamily="82" charset="0"/>
              </a:rPr>
              <a:t>[size];</a:t>
            </a:r>
          </a:p>
          <a:p>
            <a:pPr lvl="1" eaLnBrk="1" hangingPunct="1">
              <a:lnSpc>
                <a:spcPct val="80000"/>
              </a:lnSpc>
            </a:pPr>
            <a:endParaRPr lang="en-US" sz="2400" dirty="0" smtClean="0">
              <a:solidFill>
                <a:srgbClr val="002060"/>
              </a:solidFill>
            </a:endParaRPr>
          </a:p>
          <a:p>
            <a:pPr eaLnBrk="1" hangingPunct="1">
              <a:lnSpc>
                <a:spcPct val="80000"/>
              </a:lnSpc>
              <a:buFont typeface="Wingdings" pitchFamily="2" charset="2"/>
              <a:buChar char="§"/>
            </a:pPr>
            <a:r>
              <a:rPr lang="en-US" sz="2400" dirty="0" smtClean="0">
                <a:solidFill>
                  <a:srgbClr val="002060"/>
                </a:solidFill>
              </a:rPr>
              <a:t>	Memory Requirement:</a:t>
            </a:r>
          </a:p>
          <a:p>
            <a:pPr marL="0" indent="0" eaLnBrk="1" hangingPunct="1">
              <a:lnSpc>
                <a:spcPct val="80000"/>
              </a:lnSpc>
              <a:buNone/>
            </a:pPr>
            <a:endParaRPr lang="en-US" sz="2400" dirty="0" smtClean="0">
              <a:solidFill>
                <a:srgbClr val="002060"/>
              </a:solidFill>
            </a:endParaRPr>
          </a:p>
          <a:p>
            <a:pPr eaLnBrk="1" hangingPunct="1">
              <a:lnSpc>
                <a:spcPct val="80000"/>
              </a:lnSpc>
              <a:buFontTx/>
              <a:buNone/>
            </a:pPr>
            <a:r>
              <a:rPr lang="en-US" sz="2400" dirty="0" smtClean="0">
                <a:solidFill>
                  <a:srgbClr val="002060"/>
                </a:solidFill>
              </a:rPr>
              <a:t>		</a:t>
            </a:r>
            <a:r>
              <a:rPr lang="en-US" sz="2400" b="1" dirty="0" smtClean="0">
                <a:solidFill>
                  <a:srgbClr val="FF0000"/>
                </a:solidFill>
                <a:latin typeface="Tempus Sans ITC" pitchFamily="82" charset="0"/>
              </a:rPr>
              <a:t>Total size =size *(</a:t>
            </a:r>
            <a:r>
              <a:rPr lang="en-US" sz="2400" b="1" dirty="0" err="1" smtClean="0">
                <a:solidFill>
                  <a:srgbClr val="FF0000"/>
                </a:solidFill>
                <a:latin typeface="Tempus Sans ITC" pitchFamily="82" charset="0"/>
              </a:rPr>
              <a:t>sizeof</a:t>
            </a:r>
            <a:r>
              <a:rPr lang="en-US" sz="2400" b="1" dirty="0" smtClean="0">
                <a:solidFill>
                  <a:srgbClr val="FF0000"/>
                </a:solidFill>
                <a:latin typeface="Tempus Sans ITC" pitchFamily="82" charset="0"/>
              </a:rPr>
              <a:t>(</a:t>
            </a:r>
            <a:r>
              <a:rPr lang="en-US" sz="2400" b="1" dirty="0" err="1" smtClean="0">
                <a:solidFill>
                  <a:srgbClr val="FF0000"/>
                </a:solidFill>
                <a:latin typeface="Tempus Sans ITC" pitchFamily="82" charset="0"/>
              </a:rPr>
              <a:t>data_type</a:t>
            </a:r>
            <a:r>
              <a:rPr lang="en-US" sz="2400" b="1" dirty="0" smtClean="0">
                <a:solidFill>
                  <a:srgbClr val="FF0000"/>
                </a:solidFill>
                <a:latin typeface="Tempus Sans ITC" pitchFamily="82" charset="0"/>
              </a:rPr>
              <a:t>));</a:t>
            </a:r>
          </a:p>
          <a:p>
            <a:pPr eaLnBrk="1" hangingPunct="1">
              <a:lnSpc>
                <a:spcPct val="80000"/>
              </a:lnSpc>
              <a:buFontTx/>
              <a:buNone/>
            </a:pPr>
            <a:endParaRPr lang="en-US" sz="2400" dirty="0" smtClean="0">
              <a:solidFill>
                <a:srgbClr val="002060"/>
              </a:solidFill>
            </a:endParaRPr>
          </a:p>
          <a:p>
            <a:pPr eaLnBrk="1" hangingPunct="1">
              <a:lnSpc>
                <a:spcPct val="80000"/>
              </a:lnSpc>
              <a:buFont typeface="Wingdings" pitchFamily="2" charset="2"/>
              <a:buChar char="§"/>
            </a:pPr>
            <a:r>
              <a:rPr lang="en-US" sz="2400" dirty="0" smtClean="0">
                <a:solidFill>
                  <a:srgbClr val="002060"/>
                </a:solidFill>
              </a:rPr>
              <a:t>	Initialization: </a:t>
            </a:r>
          </a:p>
          <a:p>
            <a:pPr marL="0" indent="0" eaLnBrk="1" hangingPunct="1">
              <a:lnSpc>
                <a:spcPct val="80000"/>
              </a:lnSpc>
              <a:buNone/>
            </a:pPr>
            <a:endParaRPr lang="en-US" sz="2400" dirty="0" smtClean="0">
              <a:solidFill>
                <a:srgbClr val="002060"/>
              </a:solidFill>
            </a:endParaRPr>
          </a:p>
          <a:p>
            <a:pPr eaLnBrk="1" hangingPunct="1">
              <a:lnSpc>
                <a:spcPct val="80000"/>
              </a:lnSpc>
              <a:buFontTx/>
              <a:buNone/>
            </a:pPr>
            <a:r>
              <a:rPr lang="en-US" sz="2400" dirty="0" smtClean="0">
                <a:solidFill>
                  <a:srgbClr val="002060"/>
                </a:solidFill>
              </a:rPr>
              <a:t>		</a:t>
            </a:r>
            <a:r>
              <a:rPr lang="en-US" sz="2400" b="1" dirty="0" smtClean="0">
                <a:solidFill>
                  <a:srgbClr val="FF0000"/>
                </a:solidFill>
              </a:rPr>
              <a:t>type array-name [size]</a:t>
            </a:r>
            <a:r>
              <a:rPr lang="en-US" sz="2400" b="1" dirty="0" smtClean="0">
                <a:solidFill>
                  <a:srgbClr val="FF0000"/>
                </a:solidFill>
                <a:latin typeface="Tempus Sans ITC" pitchFamily="82" charset="0"/>
              </a:rPr>
              <a:t>={list of values}</a:t>
            </a:r>
          </a:p>
          <a:p>
            <a:pPr eaLnBrk="1" hangingPunct="1">
              <a:lnSpc>
                <a:spcPct val="80000"/>
              </a:lnSpc>
              <a:buFontTx/>
              <a:buNone/>
            </a:pPr>
            <a:endParaRPr lang="en-US" sz="2400" b="1" dirty="0" smtClean="0">
              <a:solidFill>
                <a:srgbClr val="002060"/>
              </a:solidFill>
            </a:endParaRPr>
          </a:p>
          <a:p>
            <a:pPr eaLnBrk="1" hangingPunct="1">
              <a:lnSpc>
                <a:spcPct val="80000"/>
              </a:lnSpc>
              <a:buFont typeface="Wingdings" pitchFamily="2" charset="2"/>
              <a:buChar char="§"/>
            </a:pPr>
            <a:r>
              <a:rPr lang="en-US" sz="2400" b="1" dirty="0" smtClean="0">
                <a:solidFill>
                  <a:srgbClr val="002060"/>
                </a:solidFill>
              </a:rPr>
              <a:t>	</a:t>
            </a:r>
            <a:r>
              <a:rPr lang="en-US" sz="2400" dirty="0" smtClean="0">
                <a:solidFill>
                  <a:srgbClr val="002060"/>
                </a:solidFill>
              </a:rPr>
              <a:t>Write and Read:</a:t>
            </a:r>
          </a:p>
          <a:p>
            <a:pPr eaLnBrk="1" hangingPunct="1">
              <a:lnSpc>
                <a:spcPct val="80000"/>
              </a:lnSpc>
              <a:buFontTx/>
              <a:buNone/>
            </a:pPr>
            <a:r>
              <a:rPr lang="en-US" sz="2400" b="1" dirty="0" smtClean="0">
                <a:solidFill>
                  <a:srgbClr val="002060"/>
                </a:solidFill>
              </a:rPr>
              <a:t>		</a:t>
            </a:r>
            <a:r>
              <a:rPr lang="en-US" sz="2400" b="1" dirty="0" smtClean="0">
                <a:solidFill>
                  <a:srgbClr val="FF0000"/>
                </a:solidFill>
                <a:latin typeface="Tempus Sans ITC" pitchFamily="82" charset="0"/>
              </a:rPr>
              <a:t>for(</a:t>
            </a:r>
            <a:r>
              <a:rPr lang="en-US" sz="2400" b="1" dirty="0" err="1" smtClean="0">
                <a:solidFill>
                  <a:srgbClr val="FF0000"/>
                </a:solidFill>
                <a:latin typeface="Tempus Sans ITC" pitchFamily="82" charset="0"/>
              </a:rPr>
              <a:t>i</a:t>
            </a:r>
            <a:r>
              <a:rPr lang="en-US" sz="2400" b="1" dirty="0" smtClean="0">
                <a:solidFill>
                  <a:srgbClr val="FF0000"/>
                </a:solidFill>
                <a:latin typeface="Tempus Sans ITC" pitchFamily="82" charset="0"/>
              </a:rPr>
              <a:t>=0;i&lt;</a:t>
            </a:r>
            <a:r>
              <a:rPr lang="en-US" sz="2400" b="1" dirty="0" err="1" smtClean="0">
                <a:solidFill>
                  <a:srgbClr val="FF0000"/>
                </a:solidFill>
                <a:latin typeface="Tempus Sans ITC" pitchFamily="82" charset="0"/>
              </a:rPr>
              <a:t>n;i</a:t>
            </a:r>
            <a:r>
              <a:rPr lang="en-US" sz="2400" b="1" dirty="0" smtClean="0">
                <a:solidFill>
                  <a:srgbClr val="FF0000"/>
                </a:solidFill>
                <a:latin typeface="Tempus Sans ITC" pitchFamily="82" charset="0"/>
              </a:rPr>
              <a:t>++)     	      for(</a:t>
            </a:r>
            <a:r>
              <a:rPr lang="en-US" sz="2400" b="1" dirty="0" err="1" smtClean="0">
                <a:solidFill>
                  <a:srgbClr val="FF0000"/>
                </a:solidFill>
                <a:latin typeface="Tempus Sans ITC" pitchFamily="82" charset="0"/>
              </a:rPr>
              <a:t>i</a:t>
            </a:r>
            <a:r>
              <a:rPr lang="en-US" sz="2400" b="1" dirty="0" smtClean="0">
                <a:solidFill>
                  <a:srgbClr val="FF0000"/>
                </a:solidFill>
                <a:latin typeface="Tempus Sans ITC" pitchFamily="82" charset="0"/>
              </a:rPr>
              <a:t>=0;i&lt;</a:t>
            </a:r>
            <a:r>
              <a:rPr lang="en-US" sz="2400" b="1" dirty="0" err="1" smtClean="0">
                <a:solidFill>
                  <a:srgbClr val="FF0000"/>
                </a:solidFill>
                <a:latin typeface="Tempus Sans ITC" pitchFamily="82" charset="0"/>
              </a:rPr>
              <a:t>n;i</a:t>
            </a:r>
            <a:r>
              <a:rPr lang="en-US" sz="2400" b="1" dirty="0" smtClean="0">
                <a:solidFill>
                  <a:srgbClr val="FF0000"/>
                </a:solidFill>
                <a:latin typeface="Tempus Sans ITC" pitchFamily="82" charset="0"/>
              </a:rPr>
              <a:t>++)</a:t>
            </a:r>
          </a:p>
          <a:p>
            <a:pPr eaLnBrk="1" hangingPunct="1">
              <a:lnSpc>
                <a:spcPct val="80000"/>
              </a:lnSpc>
              <a:buFontTx/>
              <a:buNone/>
            </a:pPr>
            <a:r>
              <a:rPr lang="en-US" sz="2400" b="1" dirty="0" smtClean="0">
                <a:solidFill>
                  <a:srgbClr val="FF0000"/>
                </a:solidFill>
                <a:latin typeface="Tempus Sans ITC" pitchFamily="82" charset="0"/>
              </a:rPr>
              <a:t>		       </a:t>
            </a:r>
            <a:r>
              <a:rPr lang="en-US" sz="2400" b="1" dirty="0" err="1" smtClean="0">
                <a:solidFill>
                  <a:srgbClr val="FF0000"/>
                </a:solidFill>
                <a:latin typeface="Tempus Sans ITC" pitchFamily="82" charset="0"/>
              </a:rPr>
              <a:t>cin</a:t>
            </a:r>
            <a:r>
              <a:rPr lang="en-US" sz="2400" b="1" dirty="0" smtClean="0">
                <a:solidFill>
                  <a:srgbClr val="FF0000"/>
                </a:solidFill>
                <a:latin typeface="Tempus Sans ITC" pitchFamily="82" charset="0"/>
              </a:rPr>
              <a:t>&gt;&gt;a[</a:t>
            </a:r>
            <a:r>
              <a:rPr lang="en-US" sz="2400" b="1" dirty="0" err="1" smtClean="0">
                <a:solidFill>
                  <a:srgbClr val="FF0000"/>
                </a:solidFill>
                <a:latin typeface="Tempus Sans ITC" pitchFamily="82" charset="0"/>
              </a:rPr>
              <a:t>i</a:t>
            </a:r>
            <a:r>
              <a:rPr lang="en-US" sz="2400" b="1" dirty="0" smtClean="0">
                <a:solidFill>
                  <a:srgbClr val="FF0000"/>
                </a:solidFill>
                <a:latin typeface="Tempus Sans ITC" pitchFamily="82" charset="0"/>
              </a:rPr>
              <a:t>]; 			</a:t>
            </a:r>
            <a:r>
              <a:rPr lang="en-US" sz="2400" b="1" dirty="0" err="1" smtClean="0">
                <a:solidFill>
                  <a:srgbClr val="FF0000"/>
                </a:solidFill>
                <a:latin typeface="Tempus Sans ITC" pitchFamily="82" charset="0"/>
              </a:rPr>
              <a:t>cout</a:t>
            </a:r>
            <a:r>
              <a:rPr lang="en-US" sz="2400" b="1" dirty="0" smtClean="0">
                <a:solidFill>
                  <a:srgbClr val="FF0000"/>
                </a:solidFill>
                <a:latin typeface="Tempus Sans ITC" pitchFamily="82" charset="0"/>
              </a:rPr>
              <a:t>&lt;&lt;a[</a:t>
            </a:r>
            <a:r>
              <a:rPr lang="en-US" sz="2400" b="1" dirty="0" err="1" smtClean="0">
                <a:solidFill>
                  <a:srgbClr val="FF0000"/>
                </a:solidFill>
                <a:latin typeface="Tempus Sans ITC" pitchFamily="82" charset="0"/>
              </a:rPr>
              <a:t>i</a:t>
            </a:r>
            <a:r>
              <a:rPr lang="en-US" sz="2400" b="1" dirty="0" smtClean="0">
                <a:solidFill>
                  <a:srgbClr val="FF0000"/>
                </a:solidFill>
                <a:latin typeface="Tempus Sans ITC" pitchFamily="82" charset="0"/>
              </a:rPr>
              <a:t>];</a:t>
            </a:r>
          </a:p>
        </p:txBody>
      </p:sp>
      <p:sp>
        <p:nvSpPr>
          <p:cNvPr id="9" name="Date Placeholder 8"/>
          <p:cNvSpPr>
            <a:spLocks noGrp="1"/>
          </p:cNvSpPr>
          <p:nvPr>
            <p:ph type="dt" sz="half" idx="10"/>
          </p:nvPr>
        </p:nvSpPr>
        <p:spPr/>
        <p:txBody>
          <a:bodyPr/>
          <a:lstStyle/>
          <a:p>
            <a:fld id="{819C3D1F-C9FB-4EC6-B5E4-7B45A4C9D163}" type="datetime1">
              <a:rPr lang="en-US" smtClean="0"/>
              <a:t>3/15/2015</a:t>
            </a:fld>
            <a:endParaRPr lang="en-US"/>
          </a:p>
        </p:txBody>
      </p:sp>
      <p:sp>
        <p:nvSpPr>
          <p:cNvPr id="11" name="Slide Number Placeholder 10"/>
          <p:cNvSpPr>
            <a:spLocks noGrp="1"/>
          </p:cNvSpPr>
          <p:nvPr>
            <p:ph type="sldNum" sz="quarter" idx="12"/>
          </p:nvPr>
        </p:nvSpPr>
        <p:spPr/>
        <p:txBody>
          <a:bodyPr/>
          <a:lstStyle/>
          <a:p>
            <a:fld id="{EB572375-96E0-4DBB-B3D7-B1489209CDB4}" type="slidenum">
              <a:rPr lang="en-US" smtClean="0"/>
              <a:pPr/>
              <a:t>32</a:t>
            </a:fld>
            <a:endParaRPr lang="en-US"/>
          </a:p>
        </p:txBody>
      </p:sp>
      <p:sp>
        <p:nvSpPr>
          <p:cNvPr id="10" name="Footer Placeholder 9"/>
          <p:cNvSpPr>
            <a:spLocks noGrp="1"/>
          </p:cNvSpPr>
          <p:nvPr>
            <p:ph type="ftr" sz="quarter" idx="11"/>
          </p:nvPr>
        </p:nvSpPr>
        <p:spPr/>
        <p:txBody>
          <a:bodyPr/>
          <a:lstStyle/>
          <a:p>
            <a:r>
              <a:rPr lang="en-US" smtClean="0"/>
              <a:t>CSE 1002             Department of CSE</a:t>
            </a:r>
            <a:endParaRPr lang="en-US" dirty="0"/>
          </a:p>
        </p:txBody>
      </p:sp>
      <p:sp>
        <p:nvSpPr>
          <p:cNvPr id="3074" name="Rectangle 2"/>
          <p:cNvSpPr>
            <a:spLocks noGrp="1" noChangeArrowheads="1"/>
          </p:cNvSpPr>
          <p:nvPr>
            <p:ph type="title"/>
          </p:nvPr>
        </p:nvSpPr>
        <p:spPr>
          <a:xfrm>
            <a:off x="1219199" y="198437"/>
            <a:ext cx="7162801" cy="685800"/>
          </a:xfrm>
        </p:spPr>
        <p:txBody>
          <a:bodyPr>
            <a:normAutofit/>
          </a:bodyPr>
          <a:lstStyle/>
          <a:p>
            <a:pPr algn="l" eaLnBrk="1" hangingPunct="1"/>
            <a:r>
              <a:rPr lang="en-US" sz="2900" b="1" i="1" dirty="0" smtClean="0">
                <a:solidFill>
                  <a:srgbClr val="002060"/>
                </a:solidFill>
              </a:rPr>
              <a:t>Syntax</a:t>
            </a:r>
          </a:p>
        </p:txBody>
      </p:sp>
      <p:sp>
        <p:nvSpPr>
          <p:cNvPr id="2" name="Left Arrow 1">
            <a:hlinkClick r:id="" action="ppaction://hlinkshowjump?jump=lastslideviewed"/>
          </p:cNvPr>
          <p:cNvSpPr/>
          <p:nvPr/>
        </p:nvSpPr>
        <p:spPr>
          <a:xfrm>
            <a:off x="152400" y="6096000"/>
            <a:ext cx="7620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1219200" y="914400"/>
            <a:ext cx="7467600" cy="5211763"/>
          </a:xfrm>
        </p:spPr>
        <p:txBody>
          <a:bodyPr>
            <a:normAutofit fontScale="92500" lnSpcReduction="20000"/>
          </a:bodyPr>
          <a:lstStyle/>
          <a:p>
            <a:pPr marL="0" indent="0" algn="just" eaLnBrk="1" hangingPunct="1">
              <a:lnSpc>
                <a:spcPct val="80000"/>
              </a:lnSpc>
              <a:buNone/>
            </a:pPr>
            <a:endParaRPr lang="en-US" sz="2400" b="1" dirty="0" smtClean="0">
              <a:solidFill>
                <a:srgbClr val="002060"/>
              </a:solidFill>
              <a:cs typeface="Times New Roman" pitchFamily="18" charset="0"/>
            </a:endParaRPr>
          </a:p>
          <a:p>
            <a:pPr algn="just" eaLnBrk="1" hangingPunct="1">
              <a:lnSpc>
                <a:spcPct val="160000"/>
              </a:lnSpc>
              <a:buFont typeface="Wingdings" pitchFamily="2" charset="2"/>
              <a:buChar char="Ø"/>
            </a:pPr>
            <a:r>
              <a:rPr lang="en-US" sz="2800" b="1" dirty="0" smtClean="0">
                <a:solidFill>
                  <a:srgbClr val="002060"/>
                </a:solidFill>
                <a:latin typeface="+mj-lt"/>
                <a:cs typeface="Times New Roman" pitchFamily="18" charset="0"/>
              </a:rPr>
              <a:t>An array is a group of related data items that share a common name</a:t>
            </a:r>
            <a:r>
              <a:rPr lang="en-US" sz="2800" dirty="0" smtClean="0">
                <a:solidFill>
                  <a:srgbClr val="002060"/>
                </a:solidFill>
                <a:latin typeface="+mj-lt"/>
                <a:cs typeface="Times New Roman" pitchFamily="18" charset="0"/>
              </a:rPr>
              <a:t>.</a:t>
            </a:r>
          </a:p>
          <a:p>
            <a:pPr algn="just" eaLnBrk="1" hangingPunct="1">
              <a:lnSpc>
                <a:spcPct val="80000"/>
              </a:lnSpc>
              <a:buFont typeface="Wingdings" pitchFamily="2" charset="2"/>
              <a:buChar char="Ø"/>
            </a:pPr>
            <a:endParaRPr lang="en-US" sz="2400" dirty="0" smtClean="0">
              <a:solidFill>
                <a:srgbClr val="002060"/>
              </a:solidFill>
              <a:latin typeface="+mj-lt"/>
              <a:cs typeface="Times New Roman" pitchFamily="18" charset="0"/>
            </a:endParaRPr>
          </a:p>
          <a:p>
            <a:pPr algn="just" eaLnBrk="1" hangingPunct="1">
              <a:lnSpc>
                <a:spcPct val="160000"/>
              </a:lnSpc>
              <a:buFont typeface="Wingdings" pitchFamily="2" charset="2"/>
              <a:buChar char="Ø"/>
            </a:pPr>
            <a:r>
              <a:rPr lang="en-US" sz="2400" dirty="0" smtClean="0">
                <a:solidFill>
                  <a:srgbClr val="002060"/>
                </a:solidFill>
                <a:latin typeface="+mj-lt"/>
                <a:cs typeface="Times New Roman" pitchFamily="18" charset="0"/>
              </a:rPr>
              <a:t>The array elements are placed in a contiguous </a:t>
            </a:r>
            <a:r>
              <a:rPr lang="en-US" sz="2400" b="1" dirty="0" smtClean="0">
                <a:solidFill>
                  <a:srgbClr val="002060"/>
                </a:solidFill>
                <a:latin typeface="+mj-lt"/>
                <a:cs typeface="Times New Roman" pitchFamily="18" charset="0"/>
              </a:rPr>
              <a:t>memory locations.</a:t>
            </a:r>
          </a:p>
          <a:p>
            <a:pPr algn="just" eaLnBrk="1" hangingPunct="1">
              <a:lnSpc>
                <a:spcPct val="80000"/>
              </a:lnSpc>
              <a:buFont typeface="Wingdings" pitchFamily="2" charset="2"/>
              <a:buChar char="Ø"/>
            </a:pPr>
            <a:endParaRPr lang="en-US" sz="2400" dirty="0" smtClean="0">
              <a:solidFill>
                <a:srgbClr val="002060"/>
              </a:solidFill>
              <a:latin typeface="+mj-lt"/>
              <a:cs typeface="Times New Roman" pitchFamily="18" charset="0"/>
            </a:endParaRPr>
          </a:p>
          <a:p>
            <a:pPr algn="just" eaLnBrk="1" hangingPunct="1">
              <a:lnSpc>
                <a:spcPct val="150000"/>
              </a:lnSpc>
              <a:buFont typeface="Wingdings" pitchFamily="2" charset="2"/>
              <a:buChar char="Ø"/>
            </a:pPr>
            <a:r>
              <a:rPr lang="en-US" sz="2400" dirty="0" smtClean="0">
                <a:solidFill>
                  <a:srgbClr val="002060"/>
                </a:solidFill>
                <a:latin typeface="+mj-lt"/>
                <a:cs typeface="Times New Roman" pitchFamily="18" charset="0"/>
              </a:rPr>
              <a:t>A particular value in an array is indicated by writing an integer number called </a:t>
            </a:r>
            <a:r>
              <a:rPr lang="en-US" sz="2400" b="1" dirty="0" smtClean="0">
                <a:solidFill>
                  <a:srgbClr val="002060"/>
                </a:solidFill>
                <a:latin typeface="+mj-lt"/>
                <a:cs typeface="Times New Roman" pitchFamily="18" charset="0"/>
              </a:rPr>
              <a:t>index number </a:t>
            </a:r>
            <a:r>
              <a:rPr lang="en-US" sz="2400" dirty="0" smtClean="0">
                <a:solidFill>
                  <a:srgbClr val="002060"/>
                </a:solidFill>
                <a:latin typeface="+mj-lt"/>
                <a:cs typeface="Times New Roman" pitchFamily="18" charset="0"/>
              </a:rPr>
              <a:t>or </a:t>
            </a:r>
            <a:r>
              <a:rPr lang="en-US" sz="2400" b="1" dirty="0" smtClean="0">
                <a:solidFill>
                  <a:srgbClr val="002060"/>
                </a:solidFill>
                <a:latin typeface="+mj-lt"/>
                <a:cs typeface="Times New Roman" pitchFamily="18" charset="0"/>
              </a:rPr>
              <a:t>subscript</a:t>
            </a:r>
            <a:r>
              <a:rPr lang="en-US" sz="2400" dirty="0" smtClean="0">
                <a:solidFill>
                  <a:srgbClr val="002060"/>
                </a:solidFill>
                <a:latin typeface="+mj-lt"/>
                <a:cs typeface="Times New Roman" pitchFamily="18" charset="0"/>
              </a:rPr>
              <a:t> in </a:t>
            </a:r>
            <a:r>
              <a:rPr lang="en-US" sz="2400" b="1" dirty="0" smtClean="0">
                <a:solidFill>
                  <a:srgbClr val="002060"/>
                </a:solidFill>
                <a:latin typeface="+mj-lt"/>
                <a:cs typeface="Times New Roman" pitchFamily="18" charset="0"/>
              </a:rPr>
              <a:t>square brackets </a:t>
            </a:r>
            <a:r>
              <a:rPr lang="en-US" sz="2400" dirty="0" smtClean="0">
                <a:solidFill>
                  <a:srgbClr val="002060"/>
                </a:solidFill>
                <a:latin typeface="+mj-lt"/>
                <a:cs typeface="Times New Roman" pitchFamily="18" charset="0"/>
              </a:rPr>
              <a:t>after the array name.</a:t>
            </a:r>
          </a:p>
          <a:p>
            <a:pPr algn="just" eaLnBrk="1" hangingPunct="1">
              <a:lnSpc>
                <a:spcPct val="80000"/>
              </a:lnSpc>
              <a:buFont typeface="Wingdings" pitchFamily="2" charset="2"/>
              <a:buChar char="Ø"/>
            </a:pPr>
            <a:endParaRPr lang="en-US" sz="2400" dirty="0" smtClean="0">
              <a:solidFill>
                <a:srgbClr val="002060"/>
              </a:solidFill>
              <a:latin typeface="+mj-lt"/>
              <a:cs typeface="Times New Roman" pitchFamily="18" charset="0"/>
            </a:endParaRPr>
          </a:p>
          <a:p>
            <a:pPr algn="just" eaLnBrk="1" hangingPunct="1">
              <a:lnSpc>
                <a:spcPct val="80000"/>
              </a:lnSpc>
              <a:buFont typeface="Wingdings" pitchFamily="2" charset="2"/>
              <a:buChar char="Ø"/>
            </a:pPr>
            <a:r>
              <a:rPr lang="en-US" sz="2400" dirty="0" smtClean="0">
                <a:solidFill>
                  <a:srgbClr val="002060"/>
                </a:solidFill>
                <a:latin typeface="+mj-lt"/>
                <a:cs typeface="Times New Roman" pitchFamily="18" charset="0"/>
              </a:rPr>
              <a:t>The least value that an index can take in array is 0.. </a:t>
            </a:r>
          </a:p>
        </p:txBody>
      </p:sp>
      <p:sp>
        <p:nvSpPr>
          <p:cNvPr id="10" name="Date Placeholder 9"/>
          <p:cNvSpPr>
            <a:spLocks noGrp="1"/>
          </p:cNvSpPr>
          <p:nvPr>
            <p:ph type="dt" sz="half" idx="10"/>
          </p:nvPr>
        </p:nvSpPr>
        <p:spPr/>
        <p:txBody>
          <a:bodyPr/>
          <a:lstStyle/>
          <a:p>
            <a:fld id="{94548847-356D-4992-9D79-557B0D5040FC}" type="datetime1">
              <a:rPr lang="en-US" smtClean="0"/>
              <a:t>3/15/2015</a:t>
            </a:fld>
            <a:endParaRPr lang="en-US"/>
          </a:p>
        </p:txBody>
      </p:sp>
      <p:sp>
        <p:nvSpPr>
          <p:cNvPr id="12" name="Slide Number Placeholder 11"/>
          <p:cNvSpPr>
            <a:spLocks noGrp="1"/>
          </p:cNvSpPr>
          <p:nvPr>
            <p:ph type="sldNum" sz="quarter" idx="12"/>
          </p:nvPr>
        </p:nvSpPr>
        <p:spPr/>
        <p:txBody>
          <a:bodyPr/>
          <a:lstStyle/>
          <a:p>
            <a:fld id="{EB572375-96E0-4DBB-B3D7-B1489209CDB4}" type="slidenum">
              <a:rPr lang="en-US" smtClean="0"/>
              <a:pPr/>
              <a:t>4</a:t>
            </a:fld>
            <a:endParaRPr lang="en-US"/>
          </a:p>
        </p:txBody>
      </p:sp>
      <p:sp>
        <p:nvSpPr>
          <p:cNvPr id="11" name="Footer Placeholder 10"/>
          <p:cNvSpPr>
            <a:spLocks noGrp="1"/>
          </p:cNvSpPr>
          <p:nvPr>
            <p:ph type="ftr" sz="quarter" idx="11"/>
          </p:nvPr>
        </p:nvSpPr>
        <p:spPr/>
        <p:txBody>
          <a:bodyPr/>
          <a:lstStyle/>
          <a:p>
            <a:r>
              <a:rPr lang="en-US" smtClean="0"/>
              <a:t>CSE 1002             Department of CSE</a:t>
            </a:r>
            <a:endParaRPr lang="en-US" dirty="0"/>
          </a:p>
        </p:txBody>
      </p:sp>
      <p:sp>
        <p:nvSpPr>
          <p:cNvPr id="3" name="Title 2"/>
          <p:cNvSpPr>
            <a:spLocks noGrp="1"/>
          </p:cNvSpPr>
          <p:nvPr>
            <p:ph type="title"/>
          </p:nvPr>
        </p:nvSpPr>
        <p:spPr/>
        <p:txBody>
          <a:bodyPr>
            <a:normAutofit/>
          </a:bodyPr>
          <a:lstStyle/>
          <a:p>
            <a:r>
              <a:rPr lang="en-US" sz="2900" b="1" i="1" dirty="0" smtClean="0">
                <a:solidFill>
                  <a:srgbClr val="002060"/>
                </a:solidFill>
              </a:rPr>
              <a:t>Arrays  </a:t>
            </a:r>
            <a:r>
              <a:rPr lang="en-US" b="1" i="1" dirty="0" smtClean="0">
                <a:solidFill>
                  <a:srgbClr val="002060"/>
                </a:solidFill>
              </a:rPr>
              <a:t> </a:t>
            </a:r>
            <a:endParaRPr lang="en-US" b="1" i="1" dirty="0">
              <a:solidFill>
                <a:srgbClr val="002060"/>
              </a:solidFill>
            </a:endParaRPr>
          </a:p>
        </p:txBody>
      </p:sp>
      <p:sp>
        <p:nvSpPr>
          <p:cNvPr id="8" name="Left Arrow 7">
            <a:hlinkClick r:id="" action="ppaction://hlinkshowjump?jump=lastslideviewed"/>
          </p:cNvPr>
          <p:cNvSpPr/>
          <p:nvPr/>
        </p:nvSpPr>
        <p:spPr>
          <a:xfrm>
            <a:off x="152400" y="6096000"/>
            <a:ext cx="7620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047845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3"/>
          <p:cNvSpPr>
            <a:spLocks noGrp="1" noChangeArrowheads="1"/>
          </p:cNvSpPr>
          <p:nvPr>
            <p:ph idx="1"/>
          </p:nvPr>
        </p:nvSpPr>
        <p:spPr>
          <a:xfrm>
            <a:off x="1219200" y="914400"/>
            <a:ext cx="7467600" cy="5334000"/>
          </a:xfrm>
        </p:spPr>
        <p:txBody>
          <a:bodyPr>
            <a:noAutofit/>
          </a:bodyPr>
          <a:lstStyle/>
          <a:p>
            <a:pPr eaLnBrk="1" hangingPunct="1">
              <a:lnSpc>
                <a:spcPct val="90000"/>
              </a:lnSpc>
              <a:buFontTx/>
              <a:buNone/>
              <a:defRPr/>
            </a:pPr>
            <a:r>
              <a:rPr lang="en-US" sz="2400" dirty="0">
                <a:solidFill>
                  <a:srgbClr val="002060"/>
                </a:solidFill>
              </a:rPr>
              <a:t>Array Declaration: 	</a:t>
            </a:r>
            <a:r>
              <a:rPr lang="en-US" sz="2400" dirty="0" smtClean="0">
                <a:solidFill>
                  <a:srgbClr val="002060"/>
                </a:solidFill>
              </a:rPr>
              <a:t>	</a:t>
            </a:r>
          </a:p>
          <a:p>
            <a:pPr eaLnBrk="1" hangingPunct="1">
              <a:lnSpc>
                <a:spcPct val="90000"/>
              </a:lnSpc>
              <a:buFontTx/>
              <a:buNone/>
              <a:defRPr/>
            </a:pPr>
            <a:r>
              <a:rPr lang="en-US" sz="2400" b="1" dirty="0" smtClean="0">
                <a:solidFill>
                  <a:srgbClr val="002060"/>
                </a:solidFill>
                <a:latin typeface="Tempus Sans ITC" pitchFamily="82" charset="0"/>
              </a:rPr>
              <a:t>            data-type </a:t>
            </a:r>
            <a:r>
              <a:rPr lang="en-US" sz="2400" b="1" dirty="0">
                <a:solidFill>
                  <a:srgbClr val="FF0000"/>
                </a:solidFill>
                <a:latin typeface="Tempus Sans ITC" pitchFamily="82" charset="0"/>
              </a:rPr>
              <a:t>name</a:t>
            </a:r>
            <a:r>
              <a:rPr lang="en-US" sz="2400" b="1" dirty="0">
                <a:solidFill>
                  <a:srgbClr val="002060"/>
                </a:solidFill>
                <a:latin typeface="Tempus Sans ITC" pitchFamily="82" charset="0"/>
              </a:rPr>
              <a:t> [size];</a:t>
            </a:r>
            <a:r>
              <a:rPr lang="en-US" sz="2400" dirty="0">
                <a:solidFill>
                  <a:srgbClr val="002060"/>
                </a:solidFill>
                <a:latin typeface="Tempus Sans ITC" pitchFamily="82" charset="0"/>
              </a:rPr>
              <a:t/>
            </a:r>
            <a:br>
              <a:rPr lang="en-US" sz="2400" dirty="0">
                <a:solidFill>
                  <a:srgbClr val="002060"/>
                </a:solidFill>
                <a:latin typeface="Tempus Sans ITC" pitchFamily="82" charset="0"/>
              </a:rPr>
            </a:br>
            <a:endParaRPr lang="en-US" sz="2400" dirty="0" smtClean="0">
              <a:solidFill>
                <a:srgbClr val="002060"/>
              </a:solidFill>
              <a:latin typeface="Tempus Sans ITC" pitchFamily="82" charset="0"/>
            </a:endParaRPr>
          </a:p>
          <a:p>
            <a:pPr eaLnBrk="1" hangingPunct="1">
              <a:lnSpc>
                <a:spcPct val="150000"/>
              </a:lnSpc>
              <a:buFont typeface="Wingdings" pitchFamily="2" charset="2"/>
              <a:buChar char="ü"/>
              <a:defRPr/>
            </a:pPr>
            <a:r>
              <a:rPr lang="en-US" sz="2200" dirty="0" smtClean="0">
                <a:solidFill>
                  <a:srgbClr val="002060"/>
                </a:solidFill>
              </a:rPr>
              <a:t>where data-type is a valid data type (like int, </a:t>
            </a:r>
            <a:r>
              <a:rPr lang="en-US" sz="2200" dirty="0" err="1" smtClean="0">
                <a:solidFill>
                  <a:srgbClr val="002060"/>
                </a:solidFill>
              </a:rPr>
              <a:t>float,char</a:t>
            </a:r>
            <a:r>
              <a:rPr lang="en-US" sz="2200" dirty="0" smtClean="0">
                <a:solidFill>
                  <a:srgbClr val="002060"/>
                </a:solidFill>
              </a:rPr>
              <a:t>...) </a:t>
            </a:r>
          </a:p>
          <a:p>
            <a:pPr eaLnBrk="1" hangingPunct="1">
              <a:lnSpc>
                <a:spcPct val="150000"/>
              </a:lnSpc>
              <a:buFont typeface="Wingdings" pitchFamily="2" charset="2"/>
              <a:buChar char="ü"/>
              <a:defRPr/>
            </a:pPr>
            <a:r>
              <a:rPr lang="en-US" sz="2200" dirty="0" smtClean="0">
                <a:solidFill>
                  <a:srgbClr val="002060"/>
                </a:solidFill>
              </a:rPr>
              <a:t>name </a:t>
            </a:r>
            <a:r>
              <a:rPr lang="en-US" sz="2200" dirty="0">
                <a:solidFill>
                  <a:srgbClr val="002060"/>
                </a:solidFill>
              </a:rPr>
              <a:t>is a valid identifier </a:t>
            </a:r>
            <a:endParaRPr lang="en-US" sz="2200" dirty="0" smtClean="0">
              <a:solidFill>
                <a:srgbClr val="002060"/>
              </a:solidFill>
            </a:endParaRPr>
          </a:p>
          <a:p>
            <a:pPr eaLnBrk="1" hangingPunct="1">
              <a:lnSpc>
                <a:spcPct val="150000"/>
              </a:lnSpc>
              <a:buFont typeface="Wingdings" pitchFamily="2" charset="2"/>
              <a:buChar char="ü"/>
              <a:defRPr/>
            </a:pPr>
            <a:r>
              <a:rPr lang="en-US" sz="2200" dirty="0" smtClean="0">
                <a:solidFill>
                  <a:srgbClr val="002060"/>
                </a:solidFill>
              </a:rPr>
              <a:t>size </a:t>
            </a:r>
            <a:r>
              <a:rPr lang="en-US" sz="2200" dirty="0">
                <a:solidFill>
                  <a:srgbClr val="002060"/>
                </a:solidFill>
              </a:rPr>
              <a:t>specifies how many elements the array has to contain.</a:t>
            </a:r>
          </a:p>
          <a:p>
            <a:pPr lvl="1" eaLnBrk="1" hangingPunct="1">
              <a:lnSpc>
                <a:spcPct val="150000"/>
              </a:lnSpc>
              <a:buFont typeface="Wingdings" pitchFamily="2" charset="2"/>
              <a:buChar char="§"/>
              <a:defRPr/>
            </a:pPr>
            <a:r>
              <a:rPr lang="en-US" sz="2200" dirty="0">
                <a:solidFill>
                  <a:srgbClr val="002060"/>
                </a:solidFill>
              </a:rPr>
              <a:t>size field is always enclosed in square </a:t>
            </a:r>
            <a:r>
              <a:rPr lang="en-US" sz="2200" dirty="0" smtClean="0">
                <a:solidFill>
                  <a:srgbClr val="002060"/>
                </a:solidFill>
              </a:rPr>
              <a:t>brackets [ ] and takes static values. </a:t>
            </a:r>
            <a:endParaRPr lang="en-US" sz="2200" dirty="0">
              <a:solidFill>
                <a:srgbClr val="002060"/>
              </a:solidFill>
            </a:endParaRPr>
          </a:p>
          <a:p>
            <a:pPr>
              <a:lnSpc>
                <a:spcPct val="150000"/>
              </a:lnSpc>
              <a:buFont typeface="Wingdings" pitchFamily="2" charset="2"/>
              <a:buChar char="§"/>
              <a:defRPr/>
            </a:pPr>
            <a:r>
              <a:rPr lang="en-US" sz="2200" dirty="0">
                <a:solidFill>
                  <a:srgbClr val="002060"/>
                </a:solidFill>
              </a:rPr>
              <a:t>For </a:t>
            </a:r>
            <a:r>
              <a:rPr lang="en-US" sz="2200" dirty="0" smtClean="0">
                <a:solidFill>
                  <a:srgbClr val="002060"/>
                </a:solidFill>
              </a:rPr>
              <a:t>example  an </a:t>
            </a:r>
            <a:r>
              <a:rPr lang="en-US" sz="2200" dirty="0">
                <a:solidFill>
                  <a:srgbClr val="002060"/>
                </a:solidFill>
              </a:rPr>
              <a:t>array salary containing 5 elements is declared as </a:t>
            </a:r>
            <a:r>
              <a:rPr lang="en-US" sz="2200" dirty="0" smtClean="0">
                <a:solidFill>
                  <a:srgbClr val="002060"/>
                </a:solidFill>
              </a:rPr>
              <a:t>follows           </a:t>
            </a:r>
            <a:r>
              <a:rPr lang="en-US" sz="2400" b="1" dirty="0">
                <a:solidFill>
                  <a:srgbClr val="002060"/>
                </a:solidFill>
                <a:latin typeface="Tempus Sans ITC" pitchFamily="82" charset="0"/>
              </a:rPr>
              <a:t>int  </a:t>
            </a:r>
            <a:r>
              <a:rPr lang="en-US" sz="2400" b="1" dirty="0">
                <a:solidFill>
                  <a:srgbClr val="FF0000"/>
                </a:solidFill>
                <a:latin typeface="Tempus Sans ITC" pitchFamily="82" charset="0"/>
              </a:rPr>
              <a:t>salary</a:t>
            </a:r>
            <a:r>
              <a:rPr lang="en-US" sz="2400" b="1" dirty="0">
                <a:solidFill>
                  <a:srgbClr val="002060"/>
                </a:solidFill>
                <a:latin typeface="Tempus Sans ITC" pitchFamily="82" charset="0"/>
              </a:rPr>
              <a:t> [5]; </a:t>
            </a:r>
          </a:p>
          <a:p>
            <a:pPr eaLnBrk="1" hangingPunct="1">
              <a:lnSpc>
                <a:spcPct val="150000"/>
              </a:lnSpc>
              <a:buFont typeface="Wingdings" pitchFamily="2" charset="2"/>
              <a:buChar char="§"/>
              <a:defRPr/>
            </a:pPr>
            <a:endParaRPr lang="en-US" sz="2200" dirty="0">
              <a:solidFill>
                <a:srgbClr val="002060"/>
              </a:solidFill>
            </a:endParaRPr>
          </a:p>
          <a:p>
            <a:pPr eaLnBrk="1" hangingPunct="1">
              <a:lnSpc>
                <a:spcPct val="90000"/>
              </a:lnSpc>
              <a:buFontTx/>
              <a:buNone/>
              <a:defRPr/>
            </a:pPr>
            <a:r>
              <a:rPr lang="en-US" sz="2400" dirty="0" smtClean="0">
                <a:solidFill>
                  <a:srgbClr val="002060"/>
                </a:solidFill>
              </a:rPr>
              <a:t>	</a:t>
            </a:r>
            <a:r>
              <a:rPr lang="en-US" sz="2400" dirty="0">
                <a:solidFill>
                  <a:srgbClr val="002060"/>
                </a:solidFill>
              </a:rPr>
              <a:t>		</a:t>
            </a:r>
            <a:endParaRPr lang="en-US" sz="2400" b="1" dirty="0">
              <a:solidFill>
                <a:srgbClr val="002060"/>
              </a:solidFill>
              <a:latin typeface="Tempus Sans ITC" pitchFamily="82" charset="0"/>
            </a:endParaRPr>
          </a:p>
        </p:txBody>
      </p:sp>
      <p:sp>
        <p:nvSpPr>
          <p:cNvPr id="12" name="Date Placeholder 11"/>
          <p:cNvSpPr>
            <a:spLocks noGrp="1"/>
          </p:cNvSpPr>
          <p:nvPr>
            <p:ph type="dt" sz="half" idx="10"/>
          </p:nvPr>
        </p:nvSpPr>
        <p:spPr/>
        <p:txBody>
          <a:bodyPr/>
          <a:lstStyle/>
          <a:p>
            <a:fld id="{4B2D910E-025E-4C01-A4EC-2BA823791A04}" type="datetime1">
              <a:rPr lang="en-US" smtClean="0"/>
              <a:t>3/15/2015</a:t>
            </a:fld>
            <a:endParaRPr lang="en-US"/>
          </a:p>
        </p:txBody>
      </p:sp>
      <p:sp>
        <p:nvSpPr>
          <p:cNvPr id="14" name="Slide Number Placeholder 13"/>
          <p:cNvSpPr>
            <a:spLocks noGrp="1"/>
          </p:cNvSpPr>
          <p:nvPr>
            <p:ph type="sldNum" sz="quarter" idx="12"/>
          </p:nvPr>
        </p:nvSpPr>
        <p:spPr/>
        <p:txBody>
          <a:bodyPr/>
          <a:lstStyle/>
          <a:p>
            <a:fld id="{EB572375-96E0-4DBB-B3D7-B1489209CDB4}" type="slidenum">
              <a:rPr lang="en-US" smtClean="0"/>
              <a:pPr/>
              <a:t>5</a:t>
            </a:fld>
            <a:endParaRPr lang="en-US"/>
          </a:p>
        </p:txBody>
      </p:sp>
      <p:sp>
        <p:nvSpPr>
          <p:cNvPr id="13" name="Footer Placeholder 12"/>
          <p:cNvSpPr>
            <a:spLocks noGrp="1"/>
          </p:cNvSpPr>
          <p:nvPr>
            <p:ph type="ftr" sz="quarter" idx="11"/>
          </p:nvPr>
        </p:nvSpPr>
        <p:spPr/>
        <p:txBody>
          <a:bodyPr/>
          <a:lstStyle/>
          <a:p>
            <a:r>
              <a:rPr lang="en-US" smtClean="0"/>
              <a:t>CSE 1002             Department of CSE</a:t>
            </a:r>
            <a:endParaRPr lang="en-US" dirty="0"/>
          </a:p>
        </p:txBody>
      </p:sp>
      <p:sp>
        <p:nvSpPr>
          <p:cNvPr id="2" name="Title 1"/>
          <p:cNvSpPr>
            <a:spLocks noGrp="1"/>
          </p:cNvSpPr>
          <p:nvPr>
            <p:ph type="title"/>
          </p:nvPr>
        </p:nvSpPr>
        <p:spPr/>
        <p:txBody>
          <a:bodyPr>
            <a:normAutofit/>
          </a:bodyPr>
          <a:lstStyle/>
          <a:p>
            <a:r>
              <a:rPr lang="en-US" sz="2900" b="1" i="1" dirty="0" smtClean="0">
                <a:solidFill>
                  <a:srgbClr val="002060"/>
                </a:solidFill>
              </a:rPr>
              <a:t>Arrays</a:t>
            </a:r>
            <a:r>
              <a:rPr lang="en-US" dirty="0" smtClean="0"/>
              <a:t> </a:t>
            </a:r>
            <a:endParaRPr lang="en-US" dirty="0"/>
          </a:p>
        </p:txBody>
      </p:sp>
      <p:sp>
        <p:nvSpPr>
          <p:cNvPr id="3" name="Rectangle 2"/>
          <p:cNvSpPr/>
          <p:nvPr/>
        </p:nvSpPr>
        <p:spPr>
          <a:xfrm>
            <a:off x="2057400" y="1295400"/>
            <a:ext cx="3276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4360101" y="5486400"/>
            <a:ext cx="2438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Left Arrow 10">
            <a:hlinkClick r:id="" action="ppaction://hlinkshowjump?jump=lastslideviewed"/>
          </p:cNvPr>
          <p:cNvSpPr/>
          <p:nvPr/>
        </p:nvSpPr>
        <p:spPr>
          <a:xfrm>
            <a:off x="152400" y="6096000"/>
            <a:ext cx="7620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2627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p:cNvSpPr>
            <a:spLocks noGrp="1" noChangeArrowheads="1"/>
          </p:cNvSpPr>
          <p:nvPr>
            <p:ph idx="1"/>
          </p:nvPr>
        </p:nvSpPr>
        <p:spPr>
          <a:xfrm>
            <a:off x="1487905" y="762000"/>
            <a:ext cx="7427495" cy="5842456"/>
          </a:xfrm>
        </p:spPr>
        <p:txBody>
          <a:bodyPr>
            <a:normAutofit fontScale="47500" lnSpcReduction="20000"/>
          </a:bodyPr>
          <a:lstStyle/>
          <a:p>
            <a:pPr algn="just" eaLnBrk="1" hangingPunct="1">
              <a:lnSpc>
                <a:spcPct val="150000"/>
              </a:lnSpc>
              <a:buFontTx/>
              <a:buNone/>
              <a:defRPr/>
            </a:pPr>
            <a:endParaRPr lang="en-US" sz="2600" b="1" i="1" u="sng" dirty="0">
              <a:solidFill>
                <a:srgbClr val="002060"/>
              </a:solidFill>
            </a:endParaRPr>
          </a:p>
          <a:p>
            <a:pPr algn="just" eaLnBrk="1" hangingPunct="1">
              <a:lnSpc>
                <a:spcPct val="150000"/>
              </a:lnSpc>
              <a:buFont typeface="Wingdings" pitchFamily="2" charset="2"/>
              <a:buChar char="§"/>
              <a:defRPr/>
            </a:pPr>
            <a:endParaRPr lang="en-US" sz="2600" dirty="0" smtClean="0">
              <a:solidFill>
                <a:srgbClr val="002060"/>
              </a:solidFill>
            </a:endParaRPr>
          </a:p>
          <a:p>
            <a:pPr algn="just" eaLnBrk="1" hangingPunct="1">
              <a:lnSpc>
                <a:spcPct val="150000"/>
              </a:lnSpc>
              <a:buFont typeface="Wingdings" pitchFamily="2" charset="2"/>
              <a:buChar char="§"/>
              <a:defRPr/>
            </a:pPr>
            <a:endParaRPr lang="en-US" sz="2600" dirty="0">
              <a:solidFill>
                <a:srgbClr val="002060"/>
              </a:solidFill>
            </a:endParaRPr>
          </a:p>
          <a:p>
            <a:pPr algn="just" eaLnBrk="1" hangingPunct="1">
              <a:lnSpc>
                <a:spcPct val="150000"/>
              </a:lnSpc>
              <a:buFont typeface="Wingdings" pitchFamily="2" charset="2"/>
              <a:buChar char="§"/>
              <a:defRPr/>
            </a:pPr>
            <a:endParaRPr lang="en-US" sz="2600" dirty="0" smtClean="0">
              <a:solidFill>
                <a:srgbClr val="002060"/>
              </a:solidFill>
            </a:endParaRPr>
          </a:p>
          <a:p>
            <a:pPr algn="just" eaLnBrk="1" hangingPunct="1">
              <a:lnSpc>
                <a:spcPct val="150000"/>
              </a:lnSpc>
              <a:buFont typeface="Wingdings" pitchFamily="2" charset="2"/>
              <a:buChar char="§"/>
              <a:defRPr/>
            </a:pPr>
            <a:endParaRPr lang="en-US" sz="2600" dirty="0">
              <a:solidFill>
                <a:srgbClr val="002060"/>
              </a:solidFill>
            </a:endParaRPr>
          </a:p>
          <a:p>
            <a:pPr algn="just" eaLnBrk="1" hangingPunct="1">
              <a:lnSpc>
                <a:spcPct val="150000"/>
              </a:lnSpc>
              <a:buFont typeface="Wingdings" pitchFamily="2" charset="2"/>
              <a:buChar char="§"/>
              <a:defRPr/>
            </a:pPr>
            <a:endParaRPr lang="en-US" dirty="0" smtClean="0">
              <a:solidFill>
                <a:srgbClr val="002060"/>
              </a:solidFill>
            </a:endParaRPr>
          </a:p>
          <a:p>
            <a:pPr algn="just" eaLnBrk="1" hangingPunct="1">
              <a:lnSpc>
                <a:spcPct val="150000"/>
              </a:lnSpc>
              <a:buFont typeface="Wingdings" pitchFamily="2" charset="2"/>
              <a:buChar char="§"/>
              <a:defRPr/>
            </a:pPr>
            <a:r>
              <a:rPr lang="en-US" sz="4400" dirty="0" smtClean="0">
                <a:solidFill>
                  <a:srgbClr val="002060"/>
                </a:solidFill>
              </a:rPr>
              <a:t>A </a:t>
            </a:r>
            <a:r>
              <a:rPr lang="en-US" sz="4400" b="1" dirty="0">
                <a:solidFill>
                  <a:srgbClr val="002060"/>
                </a:solidFill>
                <a:latin typeface="Tempus Sans ITC" pitchFamily="82" charset="0"/>
              </a:rPr>
              <a:t>linear list </a:t>
            </a:r>
            <a:r>
              <a:rPr lang="en-US" sz="4400" dirty="0">
                <a:solidFill>
                  <a:srgbClr val="002060"/>
                </a:solidFill>
              </a:rPr>
              <a:t>of fixed number of data items of same type. </a:t>
            </a:r>
            <a:endParaRPr lang="en-US" sz="4400" dirty="0" smtClean="0">
              <a:solidFill>
                <a:srgbClr val="002060"/>
              </a:solidFill>
            </a:endParaRPr>
          </a:p>
          <a:p>
            <a:pPr marL="0" indent="0" algn="just" eaLnBrk="1" hangingPunct="1">
              <a:lnSpc>
                <a:spcPct val="150000"/>
              </a:lnSpc>
              <a:buNone/>
              <a:defRPr/>
            </a:pPr>
            <a:endParaRPr lang="en-US" sz="4400" dirty="0">
              <a:solidFill>
                <a:srgbClr val="002060"/>
              </a:solidFill>
            </a:endParaRPr>
          </a:p>
          <a:p>
            <a:pPr algn="just" eaLnBrk="1" hangingPunct="1">
              <a:lnSpc>
                <a:spcPct val="150000"/>
              </a:lnSpc>
              <a:buFont typeface="Wingdings" pitchFamily="2" charset="2"/>
              <a:buChar char="§"/>
              <a:defRPr/>
            </a:pPr>
            <a:r>
              <a:rPr lang="en-US" sz="4400" dirty="0">
                <a:solidFill>
                  <a:srgbClr val="002060"/>
                </a:solidFill>
              </a:rPr>
              <a:t>These items are accessed using the same name using a single subscript</a:t>
            </a:r>
            <a:r>
              <a:rPr lang="en-US" sz="4400" dirty="0" smtClean="0">
                <a:solidFill>
                  <a:srgbClr val="002060"/>
                </a:solidFill>
              </a:rPr>
              <a:t>. E.g.  </a:t>
            </a:r>
            <a:r>
              <a:rPr lang="en-US" sz="4400" b="1" dirty="0">
                <a:solidFill>
                  <a:srgbClr val="002060"/>
                </a:solidFill>
              </a:rPr>
              <a:t>r</a:t>
            </a:r>
            <a:r>
              <a:rPr lang="en-US" sz="4400" b="1" dirty="0" smtClean="0">
                <a:solidFill>
                  <a:srgbClr val="002060"/>
                </a:solidFill>
              </a:rPr>
              <a:t>oll[0], roll[1]…. </a:t>
            </a:r>
            <a:r>
              <a:rPr lang="en-US" sz="4400" dirty="0">
                <a:solidFill>
                  <a:srgbClr val="002060"/>
                </a:solidFill>
              </a:rPr>
              <a:t>o</a:t>
            </a:r>
            <a:r>
              <a:rPr lang="en-US" sz="4400" dirty="0" smtClean="0">
                <a:solidFill>
                  <a:srgbClr val="002060"/>
                </a:solidFill>
              </a:rPr>
              <a:t>r  </a:t>
            </a:r>
            <a:r>
              <a:rPr lang="en-US" sz="4400" b="1" dirty="0" smtClean="0">
                <a:solidFill>
                  <a:srgbClr val="002060"/>
                </a:solidFill>
                <a:latin typeface="Tempus Sans ITC" pitchFamily="82" charset="0"/>
              </a:rPr>
              <a:t>salary [1], salary [4]</a:t>
            </a:r>
          </a:p>
          <a:p>
            <a:pPr marL="0" indent="0" algn="just" eaLnBrk="1" hangingPunct="1">
              <a:lnSpc>
                <a:spcPct val="150000"/>
              </a:lnSpc>
              <a:buNone/>
              <a:defRPr/>
            </a:pPr>
            <a:endParaRPr lang="en-US" sz="4400" dirty="0">
              <a:solidFill>
                <a:srgbClr val="002060"/>
              </a:solidFill>
            </a:endParaRPr>
          </a:p>
          <a:p>
            <a:pPr algn="just" eaLnBrk="1" hangingPunct="1">
              <a:lnSpc>
                <a:spcPct val="150000"/>
              </a:lnSpc>
              <a:buFont typeface="Wingdings" pitchFamily="2" charset="2"/>
              <a:buChar char="§"/>
              <a:defRPr/>
            </a:pPr>
            <a:r>
              <a:rPr lang="en-US" sz="4400" dirty="0">
                <a:solidFill>
                  <a:srgbClr val="002060"/>
                </a:solidFill>
              </a:rPr>
              <a:t>A list of items can be given one variable name </a:t>
            </a:r>
            <a:r>
              <a:rPr lang="en-US" sz="4400" dirty="0" smtClean="0">
                <a:solidFill>
                  <a:srgbClr val="002060"/>
                </a:solidFill>
              </a:rPr>
              <a:t>using </a:t>
            </a:r>
            <a:r>
              <a:rPr lang="en-US" sz="4400" dirty="0">
                <a:solidFill>
                  <a:srgbClr val="002060"/>
                </a:solidFill>
              </a:rPr>
              <a:t>only one subscript and such a variable is </a:t>
            </a:r>
            <a:r>
              <a:rPr lang="en-US" sz="4400" dirty="0" smtClean="0">
                <a:solidFill>
                  <a:srgbClr val="002060"/>
                </a:solidFill>
              </a:rPr>
              <a:t> called </a:t>
            </a:r>
            <a:r>
              <a:rPr lang="en-US" sz="4400" dirty="0">
                <a:solidFill>
                  <a:srgbClr val="002060"/>
                </a:solidFill>
              </a:rPr>
              <a:t>a </a:t>
            </a:r>
            <a:r>
              <a:rPr lang="en-US" sz="4400" b="1" dirty="0">
                <a:solidFill>
                  <a:srgbClr val="002060"/>
                </a:solidFill>
                <a:latin typeface="Tempus Sans ITC" pitchFamily="82" charset="0"/>
              </a:rPr>
              <a:t>single-subscripted variable </a:t>
            </a:r>
            <a:r>
              <a:rPr lang="en-US" sz="4400" dirty="0">
                <a:solidFill>
                  <a:srgbClr val="002060"/>
                </a:solidFill>
              </a:rPr>
              <a:t>or a </a:t>
            </a:r>
            <a:r>
              <a:rPr lang="en-US" sz="4400" b="1" dirty="0" smtClean="0">
                <a:solidFill>
                  <a:srgbClr val="002060"/>
                </a:solidFill>
                <a:latin typeface="Tempus Sans ITC" pitchFamily="82" charset="0"/>
              </a:rPr>
              <a:t>one- dimensional </a:t>
            </a:r>
            <a:r>
              <a:rPr lang="en-US" sz="4400" b="1" dirty="0">
                <a:solidFill>
                  <a:srgbClr val="002060"/>
                </a:solidFill>
                <a:latin typeface="Tempus Sans ITC" pitchFamily="82" charset="0"/>
              </a:rPr>
              <a:t>array.</a:t>
            </a:r>
          </a:p>
          <a:p>
            <a:pPr algn="just" eaLnBrk="1" hangingPunct="1">
              <a:buFontTx/>
              <a:buNone/>
              <a:defRPr/>
            </a:pPr>
            <a:r>
              <a:rPr lang="en-US" sz="2800" dirty="0">
                <a:solidFill>
                  <a:srgbClr val="002060"/>
                </a:solidFill>
              </a:rPr>
              <a:t>    </a:t>
            </a:r>
            <a:endParaRPr lang="en-US" b="1" dirty="0">
              <a:solidFill>
                <a:srgbClr val="002060"/>
              </a:solidFill>
            </a:endParaRPr>
          </a:p>
        </p:txBody>
      </p:sp>
      <p:sp>
        <p:nvSpPr>
          <p:cNvPr id="10" name="Date Placeholder 9"/>
          <p:cNvSpPr>
            <a:spLocks noGrp="1"/>
          </p:cNvSpPr>
          <p:nvPr>
            <p:ph type="dt" sz="half" idx="10"/>
          </p:nvPr>
        </p:nvSpPr>
        <p:spPr/>
        <p:txBody>
          <a:bodyPr/>
          <a:lstStyle/>
          <a:p>
            <a:fld id="{2E10C846-8801-4E07-A4DA-3F4BEF851EC3}" type="datetime1">
              <a:rPr lang="en-US" smtClean="0"/>
              <a:t>3/15/2015</a:t>
            </a:fld>
            <a:endParaRPr lang="en-US"/>
          </a:p>
        </p:txBody>
      </p:sp>
      <p:sp>
        <p:nvSpPr>
          <p:cNvPr id="12" name="Slide Number Placeholder 11"/>
          <p:cNvSpPr>
            <a:spLocks noGrp="1"/>
          </p:cNvSpPr>
          <p:nvPr>
            <p:ph type="sldNum" sz="quarter" idx="12"/>
          </p:nvPr>
        </p:nvSpPr>
        <p:spPr/>
        <p:txBody>
          <a:bodyPr/>
          <a:lstStyle/>
          <a:p>
            <a:fld id="{EB572375-96E0-4DBB-B3D7-B1489209CDB4}" type="slidenum">
              <a:rPr lang="en-US" smtClean="0"/>
              <a:pPr/>
              <a:t>6</a:t>
            </a:fld>
            <a:endParaRPr lang="en-US"/>
          </a:p>
        </p:txBody>
      </p:sp>
      <p:sp>
        <p:nvSpPr>
          <p:cNvPr id="11" name="Footer Placeholder 10"/>
          <p:cNvSpPr>
            <a:spLocks noGrp="1"/>
          </p:cNvSpPr>
          <p:nvPr>
            <p:ph type="ftr" sz="quarter" idx="11"/>
          </p:nvPr>
        </p:nvSpPr>
        <p:spPr/>
        <p:txBody>
          <a:bodyPr/>
          <a:lstStyle/>
          <a:p>
            <a:r>
              <a:rPr lang="en-US" smtClean="0"/>
              <a:t>CSE 1002             Department of CSE</a:t>
            </a:r>
            <a:endParaRPr lang="en-US" dirty="0"/>
          </a:p>
        </p:txBody>
      </p:sp>
      <p:sp>
        <p:nvSpPr>
          <p:cNvPr id="2" name="Title 1"/>
          <p:cNvSpPr>
            <a:spLocks noGrp="1"/>
          </p:cNvSpPr>
          <p:nvPr>
            <p:ph type="title"/>
          </p:nvPr>
        </p:nvSpPr>
        <p:spPr/>
        <p:txBody>
          <a:bodyPr>
            <a:normAutofit fontScale="90000"/>
          </a:bodyPr>
          <a:lstStyle/>
          <a:p>
            <a:r>
              <a:rPr lang="en-US" dirty="0" smtClean="0">
                <a:solidFill>
                  <a:srgbClr val="002060"/>
                </a:solidFill>
              </a:rPr>
              <a:t>Arrays - </a:t>
            </a:r>
            <a:r>
              <a:rPr lang="en-US" b="1" i="1" dirty="0">
                <a:solidFill>
                  <a:srgbClr val="002060"/>
                </a:solidFill>
              </a:rPr>
              <a:t>One </a:t>
            </a:r>
            <a:r>
              <a:rPr lang="en-US" b="1" i="1" dirty="0" smtClean="0">
                <a:solidFill>
                  <a:srgbClr val="002060"/>
                </a:solidFill>
              </a:rPr>
              <a:t>Dimensional</a:t>
            </a:r>
            <a:r>
              <a:rPr lang="en-US" b="1" i="1" u="sng" dirty="0">
                <a:solidFill>
                  <a:srgbClr val="002060"/>
                </a:solidFill>
              </a:rPr>
              <a:t/>
            </a:r>
            <a:br>
              <a:rPr lang="en-US" b="1" i="1" u="sng" dirty="0">
                <a:solidFill>
                  <a:srgbClr val="002060"/>
                </a:solidFill>
              </a:rPr>
            </a:br>
            <a:endParaRPr lang="en-US" dirty="0">
              <a:solidFill>
                <a:srgbClr val="002060"/>
              </a:solidFill>
            </a:endParaRP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0" y="990600"/>
            <a:ext cx="6553200" cy="1479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Left Arrow 12">
            <a:hlinkClick r:id="" action="ppaction://hlinkshowjump?jump=lastslideviewed"/>
          </p:cNvPr>
          <p:cNvSpPr/>
          <p:nvPr/>
        </p:nvSpPr>
        <p:spPr>
          <a:xfrm>
            <a:off x="152400" y="6096000"/>
            <a:ext cx="7620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88359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3"/>
          <p:cNvSpPr>
            <a:spLocks noGrp="1" noChangeArrowheads="1"/>
          </p:cNvSpPr>
          <p:nvPr>
            <p:ph idx="1"/>
          </p:nvPr>
        </p:nvSpPr>
        <p:spPr>
          <a:xfrm>
            <a:off x="1219200" y="914400"/>
            <a:ext cx="7467600" cy="5211763"/>
          </a:xfrm>
        </p:spPr>
        <p:txBody>
          <a:bodyPr>
            <a:normAutofit fontScale="92500" lnSpcReduction="10000"/>
          </a:bodyPr>
          <a:lstStyle/>
          <a:p>
            <a:pPr eaLnBrk="1" hangingPunct="1">
              <a:lnSpc>
                <a:spcPct val="90000"/>
              </a:lnSpc>
              <a:buFontTx/>
              <a:buNone/>
              <a:defRPr/>
            </a:pPr>
            <a:r>
              <a:rPr lang="en-US" sz="2600" b="1" u="sng" dirty="0" smtClean="0">
                <a:solidFill>
                  <a:srgbClr val="002060"/>
                </a:solidFill>
              </a:rPr>
              <a:t>Total size:</a:t>
            </a:r>
          </a:p>
          <a:p>
            <a:pPr eaLnBrk="1" hangingPunct="1">
              <a:lnSpc>
                <a:spcPct val="90000"/>
              </a:lnSpc>
              <a:buFontTx/>
              <a:buNone/>
              <a:defRPr/>
            </a:pPr>
            <a:endParaRPr lang="en-US" sz="2400" b="1" dirty="0" smtClean="0">
              <a:solidFill>
                <a:srgbClr val="002060"/>
              </a:solidFill>
            </a:endParaRPr>
          </a:p>
          <a:p>
            <a:pPr eaLnBrk="1" hangingPunct="1">
              <a:lnSpc>
                <a:spcPct val="90000"/>
              </a:lnSpc>
              <a:buFontTx/>
              <a:buNone/>
              <a:defRPr/>
            </a:pPr>
            <a:r>
              <a:rPr lang="en-US" sz="2400" dirty="0" smtClean="0">
                <a:solidFill>
                  <a:srgbClr val="002060"/>
                </a:solidFill>
              </a:rPr>
              <a:t>	The Total memory that can be allocated to 1Darray is computed as</a:t>
            </a:r>
          </a:p>
          <a:p>
            <a:pPr eaLnBrk="1" hangingPunct="1">
              <a:lnSpc>
                <a:spcPct val="90000"/>
              </a:lnSpc>
              <a:buFontTx/>
              <a:buNone/>
              <a:defRPr/>
            </a:pPr>
            <a:r>
              <a:rPr lang="en-US" sz="2400" dirty="0" smtClean="0">
                <a:solidFill>
                  <a:srgbClr val="002060"/>
                </a:solidFill>
              </a:rPr>
              <a:t> </a:t>
            </a:r>
          </a:p>
          <a:p>
            <a:pPr eaLnBrk="1" hangingPunct="1">
              <a:lnSpc>
                <a:spcPct val="90000"/>
              </a:lnSpc>
              <a:buFontTx/>
              <a:buNone/>
              <a:defRPr/>
            </a:pPr>
            <a:r>
              <a:rPr lang="en-US" sz="2400" dirty="0" smtClean="0">
                <a:solidFill>
                  <a:srgbClr val="002060"/>
                </a:solidFill>
              </a:rPr>
              <a:t>		</a:t>
            </a:r>
            <a:r>
              <a:rPr lang="en-US" sz="2400" b="1" dirty="0" smtClean="0">
                <a:solidFill>
                  <a:srgbClr val="002060"/>
                </a:solidFill>
                <a:latin typeface="Tempus Sans ITC" pitchFamily="82" charset="0"/>
              </a:rPr>
              <a:t>Total size =size *(</a:t>
            </a:r>
            <a:r>
              <a:rPr lang="en-US" sz="2400" b="1" dirty="0" err="1" smtClean="0">
                <a:solidFill>
                  <a:srgbClr val="FF0000"/>
                </a:solidFill>
                <a:latin typeface="Tempus Sans ITC" pitchFamily="82" charset="0"/>
              </a:rPr>
              <a:t>sizeof</a:t>
            </a:r>
            <a:r>
              <a:rPr lang="en-US" sz="2400" b="1" dirty="0" smtClean="0">
                <a:solidFill>
                  <a:srgbClr val="FF0000"/>
                </a:solidFill>
                <a:latin typeface="Tempus Sans ITC" pitchFamily="82" charset="0"/>
              </a:rPr>
              <a:t>(</a:t>
            </a:r>
            <a:r>
              <a:rPr lang="en-US" sz="2400" b="1" dirty="0" err="1" smtClean="0">
                <a:solidFill>
                  <a:srgbClr val="FF0000"/>
                </a:solidFill>
                <a:latin typeface="Tempus Sans ITC" pitchFamily="82" charset="0"/>
              </a:rPr>
              <a:t>data_type</a:t>
            </a:r>
            <a:r>
              <a:rPr lang="en-US" sz="2400" b="1" dirty="0" smtClean="0">
                <a:solidFill>
                  <a:srgbClr val="FF0000"/>
                </a:solidFill>
                <a:latin typeface="Tempus Sans ITC" pitchFamily="82" charset="0"/>
              </a:rPr>
              <a:t>)</a:t>
            </a:r>
            <a:r>
              <a:rPr lang="en-US" sz="2400" b="1" dirty="0" smtClean="0">
                <a:solidFill>
                  <a:srgbClr val="002060"/>
                </a:solidFill>
                <a:latin typeface="Tempus Sans ITC" pitchFamily="82" charset="0"/>
              </a:rPr>
              <a:t>);</a:t>
            </a:r>
          </a:p>
          <a:p>
            <a:pPr eaLnBrk="1" hangingPunct="1">
              <a:lnSpc>
                <a:spcPct val="90000"/>
              </a:lnSpc>
              <a:buFontTx/>
              <a:buNone/>
              <a:defRPr/>
            </a:pPr>
            <a:endParaRPr lang="en-US" sz="2400" b="1" dirty="0" smtClean="0">
              <a:solidFill>
                <a:srgbClr val="002060"/>
              </a:solidFill>
              <a:latin typeface="Tempus Sans ITC" pitchFamily="82" charset="0"/>
            </a:endParaRPr>
          </a:p>
          <a:p>
            <a:pPr eaLnBrk="1" hangingPunct="1">
              <a:lnSpc>
                <a:spcPct val="160000"/>
              </a:lnSpc>
              <a:buFontTx/>
              <a:buNone/>
              <a:defRPr/>
            </a:pPr>
            <a:r>
              <a:rPr lang="en-US" sz="2400" dirty="0" smtClean="0">
                <a:solidFill>
                  <a:srgbClr val="002060"/>
                </a:solidFill>
              </a:rPr>
              <a:t>		where  size</a:t>
            </a:r>
            <a:r>
              <a:rPr lang="en-US" sz="2400" dirty="0" smtClean="0">
                <a:solidFill>
                  <a:srgbClr val="002060"/>
                </a:solidFill>
                <a:sym typeface="Wingdings" pitchFamily="2" charset="2"/>
              </a:rPr>
              <a:t> number </a:t>
            </a:r>
            <a:r>
              <a:rPr lang="en-US" sz="2400" dirty="0">
                <a:solidFill>
                  <a:srgbClr val="002060"/>
                </a:solidFill>
                <a:sym typeface="Wingdings" pitchFamily="2" charset="2"/>
              </a:rPr>
              <a:t>of elements in 1-D </a:t>
            </a:r>
            <a:r>
              <a:rPr lang="en-US" sz="2400" dirty="0" smtClean="0">
                <a:solidFill>
                  <a:srgbClr val="002060"/>
                </a:solidFill>
                <a:sym typeface="Wingdings" pitchFamily="2" charset="2"/>
              </a:rPr>
              <a:t>array</a:t>
            </a:r>
          </a:p>
          <a:p>
            <a:pPr eaLnBrk="1" hangingPunct="1">
              <a:lnSpc>
                <a:spcPct val="160000"/>
              </a:lnSpc>
              <a:buFontTx/>
              <a:buNone/>
              <a:defRPr/>
            </a:pPr>
            <a:r>
              <a:rPr lang="en-US" sz="2400" dirty="0" smtClean="0">
                <a:solidFill>
                  <a:srgbClr val="002060"/>
                </a:solidFill>
                <a:sym typeface="Wingdings" pitchFamily="2" charset="2"/>
              </a:rPr>
              <a:t>		</a:t>
            </a:r>
            <a:r>
              <a:rPr lang="en-US" sz="2400" dirty="0" err="1" smtClean="0">
                <a:solidFill>
                  <a:srgbClr val="002060"/>
                </a:solidFill>
              </a:rPr>
              <a:t>data_type</a:t>
            </a:r>
            <a:r>
              <a:rPr lang="en-US" sz="2400" dirty="0" smtClean="0">
                <a:solidFill>
                  <a:srgbClr val="002060"/>
                </a:solidFill>
                <a:sym typeface="Wingdings" pitchFamily="2" charset="2"/>
              </a:rPr>
              <a:t> basic data type.</a:t>
            </a:r>
          </a:p>
          <a:p>
            <a:pPr eaLnBrk="1" hangingPunct="1">
              <a:lnSpc>
                <a:spcPct val="160000"/>
              </a:lnSpc>
              <a:buFontTx/>
              <a:buNone/>
              <a:defRPr/>
            </a:pPr>
            <a:r>
              <a:rPr lang="en-US" sz="2400" b="1" dirty="0" smtClean="0">
                <a:solidFill>
                  <a:srgbClr val="FF0000"/>
                </a:solidFill>
                <a:latin typeface="Tempus Sans ITC" pitchFamily="82" charset="0"/>
              </a:rPr>
              <a:t>	</a:t>
            </a:r>
            <a:r>
              <a:rPr lang="en-US" sz="2400" b="1" dirty="0" err="1" smtClean="0">
                <a:solidFill>
                  <a:srgbClr val="FF0000"/>
                </a:solidFill>
                <a:latin typeface="Tempus Sans ITC" pitchFamily="82" charset="0"/>
              </a:rPr>
              <a:t>sizeof</a:t>
            </a:r>
            <a:r>
              <a:rPr lang="en-US" sz="2400" b="1" dirty="0">
                <a:solidFill>
                  <a:srgbClr val="FF0000"/>
                </a:solidFill>
                <a:latin typeface="Tempus Sans ITC" pitchFamily="82" charset="0"/>
              </a:rPr>
              <a:t>()</a:t>
            </a:r>
            <a:r>
              <a:rPr lang="en-US" sz="2400" dirty="0">
                <a:solidFill>
                  <a:srgbClr val="002060"/>
                </a:solidFill>
                <a:latin typeface="Arial Rounded MT Bold" pitchFamily="34" charset="0"/>
                <a:sym typeface="Wingdings" pitchFamily="2" charset="2"/>
              </a:rPr>
              <a:t> is an unary operator </a:t>
            </a:r>
            <a:r>
              <a:rPr lang="en-US" sz="2400" dirty="0" smtClean="0">
                <a:solidFill>
                  <a:srgbClr val="002060"/>
                </a:solidFill>
                <a:latin typeface="Arial Rounded MT Bold" pitchFamily="34" charset="0"/>
                <a:sym typeface="Wingdings" pitchFamily="2" charset="2"/>
              </a:rPr>
              <a:t>which returns </a:t>
            </a:r>
            <a:r>
              <a:rPr lang="en-US" sz="2400" dirty="0">
                <a:solidFill>
                  <a:srgbClr val="002060"/>
                </a:solidFill>
                <a:latin typeface="Arial Rounded MT Bold" pitchFamily="34" charset="0"/>
                <a:sym typeface="Wingdings" pitchFamily="2" charset="2"/>
              </a:rPr>
              <a:t>the size </a:t>
            </a:r>
            <a:r>
              <a:rPr lang="en-US" sz="2400" dirty="0" smtClean="0">
                <a:solidFill>
                  <a:srgbClr val="002060"/>
                </a:solidFill>
                <a:latin typeface="Arial Rounded MT Bold" pitchFamily="34" charset="0"/>
                <a:sym typeface="Wingdings" pitchFamily="2" charset="2"/>
              </a:rPr>
              <a:t>of expression or data type in bytes</a:t>
            </a:r>
            <a:r>
              <a:rPr lang="en-US" sz="2400" dirty="0">
                <a:solidFill>
                  <a:srgbClr val="002060"/>
                </a:solidFill>
                <a:latin typeface="Arial Rounded MT Bold" pitchFamily="34" charset="0"/>
                <a:sym typeface="Wingdings" pitchFamily="2" charset="2"/>
              </a:rPr>
              <a:t>.</a:t>
            </a:r>
          </a:p>
          <a:p>
            <a:pPr eaLnBrk="1" hangingPunct="1">
              <a:lnSpc>
                <a:spcPct val="160000"/>
              </a:lnSpc>
              <a:buFontTx/>
              <a:buNone/>
              <a:defRPr/>
            </a:pPr>
            <a:r>
              <a:rPr lang="en-US" sz="2600" dirty="0" smtClean="0">
                <a:solidFill>
                  <a:srgbClr val="002060"/>
                </a:solidFill>
              </a:rPr>
              <a:t>	</a:t>
            </a:r>
            <a:endParaRPr lang="en-US" sz="2600" b="1" dirty="0">
              <a:solidFill>
                <a:srgbClr val="002060"/>
              </a:solidFill>
              <a:latin typeface="Tempus Sans ITC" pitchFamily="82" charset="0"/>
            </a:endParaRPr>
          </a:p>
        </p:txBody>
      </p:sp>
      <p:sp>
        <p:nvSpPr>
          <p:cNvPr id="11" name="Date Placeholder 10"/>
          <p:cNvSpPr>
            <a:spLocks noGrp="1"/>
          </p:cNvSpPr>
          <p:nvPr>
            <p:ph type="dt" sz="half" idx="10"/>
          </p:nvPr>
        </p:nvSpPr>
        <p:spPr/>
        <p:txBody>
          <a:bodyPr/>
          <a:lstStyle/>
          <a:p>
            <a:fld id="{6023F3FB-11BE-4A8C-A655-6C24B36C200C}" type="datetime1">
              <a:rPr lang="en-US" smtClean="0"/>
              <a:t>3/15/2015</a:t>
            </a:fld>
            <a:endParaRPr lang="en-US"/>
          </a:p>
        </p:txBody>
      </p:sp>
      <p:sp>
        <p:nvSpPr>
          <p:cNvPr id="13" name="Slide Number Placeholder 12"/>
          <p:cNvSpPr>
            <a:spLocks noGrp="1"/>
          </p:cNvSpPr>
          <p:nvPr>
            <p:ph type="sldNum" sz="quarter" idx="12"/>
          </p:nvPr>
        </p:nvSpPr>
        <p:spPr/>
        <p:txBody>
          <a:bodyPr/>
          <a:lstStyle/>
          <a:p>
            <a:fld id="{EB572375-96E0-4DBB-B3D7-B1489209CDB4}" type="slidenum">
              <a:rPr lang="en-US" smtClean="0"/>
              <a:pPr/>
              <a:t>7</a:t>
            </a:fld>
            <a:endParaRPr lang="en-US"/>
          </a:p>
        </p:txBody>
      </p:sp>
      <p:sp>
        <p:nvSpPr>
          <p:cNvPr id="12" name="Footer Placeholder 11"/>
          <p:cNvSpPr>
            <a:spLocks noGrp="1"/>
          </p:cNvSpPr>
          <p:nvPr>
            <p:ph type="ftr" sz="quarter" idx="11"/>
          </p:nvPr>
        </p:nvSpPr>
        <p:spPr/>
        <p:txBody>
          <a:bodyPr/>
          <a:lstStyle/>
          <a:p>
            <a:r>
              <a:rPr lang="en-US" smtClean="0"/>
              <a:t>CSE 1002             Department of CSE</a:t>
            </a:r>
            <a:endParaRPr lang="en-US" dirty="0"/>
          </a:p>
        </p:txBody>
      </p:sp>
      <p:sp>
        <p:nvSpPr>
          <p:cNvPr id="2" name="Title 1"/>
          <p:cNvSpPr>
            <a:spLocks noGrp="1"/>
          </p:cNvSpPr>
          <p:nvPr>
            <p:ph type="title"/>
          </p:nvPr>
        </p:nvSpPr>
        <p:spPr/>
        <p:txBody>
          <a:bodyPr>
            <a:normAutofit/>
          </a:bodyPr>
          <a:lstStyle/>
          <a:p>
            <a:r>
              <a:rPr lang="en-US" sz="2900" b="1" dirty="0" smtClean="0">
                <a:solidFill>
                  <a:srgbClr val="002060"/>
                </a:solidFill>
              </a:rPr>
              <a:t>Arrays - 1D</a:t>
            </a:r>
            <a:endParaRPr lang="en-US" sz="2900" b="1" dirty="0">
              <a:solidFill>
                <a:srgbClr val="002060"/>
              </a:solidFill>
            </a:endParaRPr>
          </a:p>
        </p:txBody>
      </p:sp>
      <p:sp>
        <p:nvSpPr>
          <p:cNvPr id="7" name="Rectangle 6"/>
          <p:cNvSpPr/>
          <p:nvPr/>
        </p:nvSpPr>
        <p:spPr>
          <a:xfrm>
            <a:off x="1828800" y="2362200"/>
            <a:ext cx="51816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Left Arrow 9">
            <a:hlinkClick r:id="" action="ppaction://hlinkshowjump?jump=lastslideviewed"/>
          </p:cNvPr>
          <p:cNvSpPr/>
          <p:nvPr/>
        </p:nvSpPr>
        <p:spPr>
          <a:xfrm>
            <a:off x="152400" y="6096000"/>
            <a:ext cx="7620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16182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12"/>
          <p:cNvSpPr>
            <a:spLocks noGrp="1"/>
          </p:cNvSpPr>
          <p:nvPr>
            <p:ph type="dt" sz="half" idx="10"/>
          </p:nvPr>
        </p:nvSpPr>
        <p:spPr/>
        <p:txBody>
          <a:bodyPr/>
          <a:lstStyle/>
          <a:p>
            <a:fld id="{AD351A97-989E-4FAC-B107-C580AC91DEAD}" type="datetime1">
              <a:rPr lang="en-US" smtClean="0"/>
              <a:t>3/15/2015</a:t>
            </a:fld>
            <a:endParaRPr lang="en-US"/>
          </a:p>
        </p:txBody>
      </p:sp>
      <p:sp>
        <p:nvSpPr>
          <p:cNvPr id="16" name="Slide Number Placeholder 15"/>
          <p:cNvSpPr>
            <a:spLocks noGrp="1"/>
          </p:cNvSpPr>
          <p:nvPr>
            <p:ph type="sldNum" sz="quarter" idx="12"/>
          </p:nvPr>
        </p:nvSpPr>
        <p:spPr/>
        <p:txBody>
          <a:bodyPr/>
          <a:lstStyle/>
          <a:p>
            <a:fld id="{EB572375-96E0-4DBB-B3D7-B1489209CDB4}" type="slidenum">
              <a:rPr lang="en-US" smtClean="0"/>
              <a:pPr/>
              <a:t>8</a:t>
            </a:fld>
            <a:endParaRPr lang="en-US"/>
          </a:p>
        </p:txBody>
      </p:sp>
      <p:sp>
        <p:nvSpPr>
          <p:cNvPr id="14" name="Footer Placeholder 13"/>
          <p:cNvSpPr>
            <a:spLocks noGrp="1"/>
          </p:cNvSpPr>
          <p:nvPr>
            <p:ph type="ftr" sz="quarter" idx="11"/>
          </p:nvPr>
        </p:nvSpPr>
        <p:spPr/>
        <p:txBody>
          <a:bodyPr/>
          <a:lstStyle/>
          <a:p>
            <a:r>
              <a:rPr lang="en-US" smtClean="0"/>
              <a:t>CSE 1002             Department of CSE</a:t>
            </a:r>
            <a:endParaRPr lang="en-US" dirty="0"/>
          </a:p>
        </p:txBody>
      </p:sp>
      <p:sp>
        <p:nvSpPr>
          <p:cNvPr id="2" name="Title 1"/>
          <p:cNvSpPr>
            <a:spLocks noGrp="1"/>
          </p:cNvSpPr>
          <p:nvPr>
            <p:ph type="title"/>
          </p:nvPr>
        </p:nvSpPr>
        <p:spPr/>
        <p:txBody>
          <a:bodyPr>
            <a:normAutofit/>
          </a:bodyPr>
          <a:lstStyle/>
          <a:p>
            <a:r>
              <a:rPr lang="en-US" sz="2800" b="1" dirty="0">
                <a:solidFill>
                  <a:srgbClr val="002060"/>
                </a:solidFill>
              </a:rPr>
              <a:t>Arrays - 1D</a:t>
            </a:r>
          </a:p>
        </p:txBody>
      </p:sp>
      <p:sp>
        <p:nvSpPr>
          <p:cNvPr id="22531" name="Text Box 2"/>
          <p:cNvSpPr txBox="1">
            <a:spLocks noChangeArrowheads="1"/>
          </p:cNvSpPr>
          <p:nvPr/>
        </p:nvSpPr>
        <p:spPr bwMode="auto">
          <a:xfrm>
            <a:off x="1280785" y="990600"/>
            <a:ext cx="7315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just">
              <a:spcBef>
                <a:spcPct val="50000"/>
              </a:spcBef>
            </a:pPr>
            <a:r>
              <a:rPr kumimoji="1" lang="en-US" sz="2400" dirty="0">
                <a:solidFill>
                  <a:srgbClr val="002060"/>
                </a:solidFill>
                <a:latin typeface="+mj-lt"/>
              </a:rPr>
              <a:t>If  the values of </a:t>
            </a:r>
            <a:r>
              <a:rPr kumimoji="1" lang="en-US" sz="2400" dirty="0" smtClean="0">
                <a:solidFill>
                  <a:srgbClr val="002060"/>
                </a:solidFill>
                <a:latin typeface="+mj-lt"/>
              </a:rPr>
              <a:t>array are 3, 2, 6, 1, 9 </a:t>
            </a:r>
            <a:r>
              <a:rPr kumimoji="1" lang="en-US" sz="2400" dirty="0">
                <a:solidFill>
                  <a:srgbClr val="002060"/>
                </a:solidFill>
                <a:latin typeface="+mj-lt"/>
              </a:rPr>
              <a:t>then these values are stored in </a:t>
            </a:r>
            <a:r>
              <a:rPr kumimoji="1" lang="en-US" sz="2400" dirty="0" smtClean="0">
                <a:solidFill>
                  <a:srgbClr val="002060"/>
                </a:solidFill>
                <a:latin typeface="+mj-lt"/>
              </a:rPr>
              <a:t>array </a:t>
            </a:r>
            <a:r>
              <a:rPr kumimoji="1" lang="en-US" sz="2400" b="1" dirty="0" err="1" smtClean="0">
                <a:solidFill>
                  <a:srgbClr val="002060"/>
                </a:solidFill>
                <a:latin typeface="+mj-lt"/>
              </a:rPr>
              <a:t>arr</a:t>
            </a:r>
            <a:r>
              <a:rPr kumimoji="1" lang="en-US" sz="2400" dirty="0" smtClean="0">
                <a:solidFill>
                  <a:srgbClr val="002060"/>
                </a:solidFill>
                <a:latin typeface="+mj-lt"/>
              </a:rPr>
              <a:t> </a:t>
            </a:r>
            <a:r>
              <a:rPr kumimoji="1" lang="en-US" sz="2400" dirty="0">
                <a:solidFill>
                  <a:srgbClr val="002060"/>
                </a:solidFill>
                <a:latin typeface="+mj-lt"/>
              </a:rPr>
              <a:t>as follows.</a:t>
            </a:r>
          </a:p>
        </p:txBody>
      </p:sp>
      <p:sp>
        <p:nvSpPr>
          <p:cNvPr id="3" name="Rectangle 2"/>
          <p:cNvSpPr/>
          <p:nvPr/>
        </p:nvSpPr>
        <p:spPr>
          <a:xfrm>
            <a:off x="1828799" y="2017216"/>
            <a:ext cx="7315201" cy="4154984"/>
          </a:xfrm>
          <a:prstGeom prst="rect">
            <a:avLst/>
          </a:prstGeom>
        </p:spPr>
        <p:txBody>
          <a:bodyPr wrap="square">
            <a:spAutoFit/>
          </a:bodyPr>
          <a:lstStyle/>
          <a:p>
            <a:r>
              <a:rPr lang="en-IN" sz="2400" dirty="0" smtClean="0">
                <a:solidFill>
                  <a:srgbClr val="002060"/>
                </a:solidFill>
                <a:latin typeface="+mj-lt"/>
              </a:rPr>
              <a:t>void </a:t>
            </a:r>
            <a:r>
              <a:rPr lang="en-IN" sz="2400" dirty="0">
                <a:solidFill>
                  <a:srgbClr val="002060"/>
                </a:solidFill>
                <a:latin typeface="+mj-lt"/>
              </a:rPr>
              <a:t>main</a:t>
            </a:r>
            <a:r>
              <a:rPr lang="en-IN" sz="2400" dirty="0" smtClean="0">
                <a:solidFill>
                  <a:srgbClr val="002060"/>
                </a:solidFill>
                <a:latin typeface="+mj-lt"/>
              </a:rPr>
              <a:t>() { </a:t>
            </a:r>
            <a:endParaRPr lang="en-IN" sz="2400" dirty="0">
              <a:solidFill>
                <a:srgbClr val="002060"/>
              </a:solidFill>
              <a:latin typeface="+mj-lt"/>
            </a:endParaRPr>
          </a:p>
          <a:p>
            <a:r>
              <a:rPr lang="en-IN" sz="2400" dirty="0">
                <a:solidFill>
                  <a:srgbClr val="002060"/>
                </a:solidFill>
                <a:latin typeface="+mj-lt"/>
              </a:rPr>
              <a:t>   </a:t>
            </a:r>
            <a:r>
              <a:rPr lang="en-IN" sz="2400" b="1" dirty="0" err="1">
                <a:solidFill>
                  <a:srgbClr val="002060"/>
                </a:solidFill>
                <a:latin typeface="Courier New" panose="02070309020205020404" pitchFamily="49" charset="0"/>
                <a:cs typeface="Courier New" panose="02070309020205020404" pitchFamily="49" charset="0"/>
              </a:rPr>
              <a:t>int</a:t>
            </a:r>
            <a:r>
              <a:rPr lang="en-IN" sz="2400" b="1" dirty="0">
                <a:solidFill>
                  <a:srgbClr val="002060"/>
                </a:solidFill>
                <a:latin typeface="Courier New" panose="02070309020205020404" pitchFamily="49" charset="0"/>
                <a:cs typeface="Courier New" panose="02070309020205020404" pitchFamily="49" charset="0"/>
              </a:rPr>
              <a:t> </a:t>
            </a:r>
            <a:r>
              <a:rPr lang="en-IN" sz="2400" b="1" dirty="0" err="1">
                <a:solidFill>
                  <a:srgbClr val="002060"/>
                </a:solidFill>
                <a:latin typeface="Courier New" panose="02070309020205020404" pitchFamily="49" charset="0"/>
                <a:cs typeface="Courier New" panose="02070309020205020404" pitchFamily="49" charset="0"/>
              </a:rPr>
              <a:t>arr</a:t>
            </a:r>
            <a:r>
              <a:rPr lang="en-IN" sz="2400" b="1" dirty="0">
                <a:solidFill>
                  <a:srgbClr val="002060"/>
                </a:solidFill>
                <a:latin typeface="Courier New" panose="02070309020205020404" pitchFamily="49" charset="0"/>
                <a:cs typeface="Courier New" panose="02070309020205020404" pitchFamily="49" charset="0"/>
              </a:rPr>
              <a:t>[5]</a:t>
            </a:r>
            <a:r>
              <a:rPr lang="en-IN" sz="2400" dirty="0">
                <a:solidFill>
                  <a:srgbClr val="002060"/>
                </a:solidFill>
                <a:latin typeface="+mj-lt"/>
              </a:rPr>
              <a:t>,n</a:t>
            </a:r>
            <a:r>
              <a:rPr lang="en-IN" sz="2400" dirty="0" smtClean="0">
                <a:solidFill>
                  <a:srgbClr val="002060"/>
                </a:solidFill>
                <a:latin typeface="+mj-lt"/>
              </a:rPr>
              <a:t>;</a:t>
            </a:r>
            <a:r>
              <a:rPr lang="en-IN" sz="2400" dirty="0">
                <a:solidFill>
                  <a:schemeClr val="bg2">
                    <a:lumMod val="50000"/>
                  </a:schemeClr>
                </a:solidFill>
                <a:latin typeface="Baskerville Old Face" panose="02020602080505020303" pitchFamily="18" charset="0"/>
              </a:rPr>
              <a:t> // </a:t>
            </a:r>
            <a:r>
              <a:rPr lang="en-IN" sz="2400" dirty="0" smtClean="0">
                <a:solidFill>
                  <a:schemeClr val="bg2">
                    <a:lumMod val="50000"/>
                  </a:schemeClr>
                </a:solidFill>
                <a:latin typeface="Baskerville Old Face" panose="02020602080505020303" pitchFamily="18" charset="0"/>
              </a:rPr>
              <a:t>declaration of  ‘</a:t>
            </a:r>
            <a:r>
              <a:rPr lang="en-IN" sz="2400" b="1" dirty="0" err="1" smtClean="0">
                <a:solidFill>
                  <a:schemeClr val="bg2">
                    <a:lumMod val="50000"/>
                  </a:schemeClr>
                </a:solidFill>
                <a:latin typeface="Baskerville Old Face" panose="02020602080505020303" pitchFamily="18" charset="0"/>
              </a:rPr>
              <a:t>arr</a:t>
            </a:r>
            <a:r>
              <a:rPr lang="en-IN" sz="2400" dirty="0" smtClean="0">
                <a:solidFill>
                  <a:schemeClr val="bg2">
                    <a:lumMod val="50000"/>
                  </a:schemeClr>
                </a:solidFill>
                <a:latin typeface="Baskerville Old Face" panose="02020602080505020303" pitchFamily="18" charset="0"/>
              </a:rPr>
              <a:t>’ with 5 elements</a:t>
            </a:r>
            <a:endParaRPr lang="en-IN" sz="2400" dirty="0">
              <a:solidFill>
                <a:srgbClr val="002060"/>
              </a:solidFill>
              <a:latin typeface="+mj-lt"/>
            </a:endParaRPr>
          </a:p>
          <a:p>
            <a:r>
              <a:rPr lang="en-IN" sz="2400" dirty="0">
                <a:solidFill>
                  <a:srgbClr val="002060"/>
                </a:solidFill>
                <a:latin typeface="+mj-lt"/>
              </a:rPr>
              <a:t>   </a:t>
            </a:r>
            <a:r>
              <a:rPr lang="en-IN" sz="2400" dirty="0" err="1">
                <a:solidFill>
                  <a:srgbClr val="002060"/>
                </a:solidFill>
                <a:latin typeface="+mj-lt"/>
              </a:rPr>
              <a:t>cout</a:t>
            </a:r>
            <a:r>
              <a:rPr lang="en-IN" sz="2400" dirty="0">
                <a:solidFill>
                  <a:srgbClr val="002060"/>
                </a:solidFill>
                <a:latin typeface="+mj-lt"/>
              </a:rPr>
              <a:t>&lt;&lt; " enter </a:t>
            </a:r>
            <a:r>
              <a:rPr lang="en-IN" sz="2400" dirty="0" smtClean="0">
                <a:solidFill>
                  <a:srgbClr val="002060"/>
                </a:solidFill>
                <a:latin typeface="+mj-lt"/>
              </a:rPr>
              <a:t>value  of n\n"; </a:t>
            </a:r>
            <a:r>
              <a:rPr lang="en-IN" sz="2400" dirty="0" smtClean="0">
                <a:solidFill>
                  <a:schemeClr val="bg2">
                    <a:lumMod val="50000"/>
                  </a:schemeClr>
                </a:solidFill>
                <a:latin typeface="Baskerville Old Face" panose="02020602080505020303" pitchFamily="18" charset="0"/>
              </a:rPr>
              <a:t>// no of elements</a:t>
            </a:r>
            <a:endParaRPr lang="en-IN" sz="2400" dirty="0">
              <a:solidFill>
                <a:schemeClr val="bg2">
                  <a:lumMod val="50000"/>
                </a:schemeClr>
              </a:solidFill>
              <a:latin typeface="Baskerville Old Face" panose="02020602080505020303" pitchFamily="18" charset="0"/>
            </a:endParaRPr>
          </a:p>
          <a:p>
            <a:r>
              <a:rPr lang="en-IN" sz="2400" dirty="0">
                <a:solidFill>
                  <a:srgbClr val="002060"/>
                </a:solidFill>
                <a:latin typeface="+mj-lt"/>
              </a:rPr>
              <a:t> </a:t>
            </a:r>
            <a:r>
              <a:rPr lang="en-IN" sz="2400" dirty="0" smtClean="0">
                <a:solidFill>
                  <a:srgbClr val="002060"/>
                </a:solidFill>
                <a:latin typeface="+mj-lt"/>
              </a:rPr>
              <a:t>  </a:t>
            </a:r>
            <a:r>
              <a:rPr lang="en-IN" sz="2400" dirty="0" err="1" smtClean="0">
                <a:solidFill>
                  <a:srgbClr val="002060"/>
                </a:solidFill>
                <a:latin typeface="+mj-lt"/>
              </a:rPr>
              <a:t>cin</a:t>
            </a:r>
            <a:r>
              <a:rPr lang="en-IN" sz="2400" dirty="0">
                <a:solidFill>
                  <a:srgbClr val="002060"/>
                </a:solidFill>
                <a:latin typeface="+mj-lt"/>
              </a:rPr>
              <a:t>&gt;&gt;n</a:t>
            </a:r>
            <a:r>
              <a:rPr lang="en-IN" sz="2400" dirty="0" smtClean="0">
                <a:solidFill>
                  <a:srgbClr val="002060"/>
                </a:solidFill>
                <a:latin typeface="+mj-lt"/>
              </a:rPr>
              <a:t>; 	</a:t>
            </a:r>
            <a:r>
              <a:rPr lang="en-IN" sz="2400" dirty="0" smtClean="0">
                <a:solidFill>
                  <a:schemeClr val="bg2">
                    <a:lumMod val="50000"/>
                  </a:schemeClr>
                </a:solidFill>
                <a:latin typeface="Baskerville Old Face" panose="02020602080505020303" pitchFamily="18" charset="0"/>
              </a:rPr>
              <a:t>// </a:t>
            </a:r>
            <a:r>
              <a:rPr lang="en-IN" sz="2400" dirty="0">
                <a:solidFill>
                  <a:schemeClr val="bg2">
                    <a:lumMod val="50000"/>
                  </a:schemeClr>
                </a:solidFill>
                <a:latin typeface="Baskerville Old Face" panose="02020602080505020303" pitchFamily="18" charset="0"/>
              </a:rPr>
              <a:t>reading </a:t>
            </a:r>
            <a:r>
              <a:rPr lang="en-IN" sz="2400" dirty="0" smtClean="0">
                <a:solidFill>
                  <a:schemeClr val="bg2">
                    <a:lumMod val="50000"/>
                  </a:schemeClr>
                </a:solidFill>
                <a:latin typeface="Baskerville Old Face" panose="02020602080505020303" pitchFamily="18" charset="0"/>
              </a:rPr>
              <a:t>the limit n</a:t>
            </a:r>
            <a:endParaRPr lang="en-IN" sz="2400" dirty="0" smtClean="0">
              <a:solidFill>
                <a:srgbClr val="002060"/>
              </a:solidFill>
              <a:latin typeface="+mj-lt"/>
            </a:endParaRPr>
          </a:p>
          <a:p>
            <a:r>
              <a:rPr lang="en-IN" sz="2400" dirty="0" smtClean="0">
                <a:solidFill>
                  <a:srgbClr val="002060"/>
                </a:solidFill>
              </a:rPr>
              <a:t>   </a:t>
            </a:r>
            <a:r>
              <a:rPr lang="en-IN" sz="2400" b="1" dirty="0" smtClean="0">
                <a:solidFill>
                  <a:srgbClr val="002060"/>
                </a:solidFill>
                <a:latin typeface="Courier New" panose="02070309020205020404" pitchFamily="49" charset="0"/>
                <a:cs typeface="Courier New" panose="02070309020205020404" pitchFamily="49" charset="0"/>
              </a:rPr>
              <a:t>for(</a:t>
            </a:r>
            <a:r>
              <a:rPr lang="en-IN" sz="2400" b="1" dirty="0" err="1" smtClean="0">
                <a:solidFill>
                  <a:srgbClr val="002060"/>
                </a:solidFill>
                <a:latin typeface="Courier New" panose="02070309020205020404" pitchFamily="49" charset="0"/>
                <a:cs typeface="Courier New" panose="02070309020205020404" pitchFamily="49" charset="0"/>
              </a:rPr>
              <a:t>int</a:t>
            </a:r>
            <a:r>
              <a:rPr lang="en-IN" sz="2400" b="1" dirty="0" smtClean="0">
                <a:solidFill>
                  <a:srgbClr val="002060"/>
                </a:solidFill>
                <a:latin typeface="Courier New" panose="02070309020205020404" pitchFamily="49" charset="0"/>
                <a:cs typeface="Courier New" panose="02070309020205020404" pitchFamily="49" charset="0"/>
              </a:rPr>
              <a:t> </a:t>
            </a:r>
            <a:r>
              <a:rPr lang="en-IN" sz="2400" b="1" dirty="0" err="1">
                <a:solidFill>
                  <a:srgbClr val="002060"/>
                </a:solidFill>
                <a:latin typeface="Courier New" panose="02070309020205020404" pitchFamily="49" charset="0"/>
                <a:cs typeface="Courier New" panose="02070309020205020404" pitchFamily="49" charset="0"/>
              </a:rPr>
              <a:t>i</a:t>
            </a:r>
            <a:r>
              <a:rPr lang="en-IN" sz="2400" b="1" dirty="0">
                <a:solidFill>
                  <a:srgbClr val="002060"/>
                </a:solidFill>
                <a:latin typeface="Courier New" panose="02070309020205020404" pitchFamily="49" charset="0"/>
                <a:cs typeface="Courier New" panose="02070309020205020404" pitchFamily="49" charset="0"/>
              </a:rPr>
              <a:t>=0;i&lt;</a:t>
            </a:r>
            <a:r>
              <a:rPr lang="en-IN" sz="2400" b="1" dirty="0" err="1">
                <a:solidFill>
                  <a:srgbClr val="002060"/>
                </a:solidFill>
                <a:latin typeface="Courier New" panose="02070309020205020404" pitchFamily="49" charset="0"/>
                <a:cs typeface="Courier New" panose="02070309020205020404" pitchFamily="49" charset="0"/>
              </a:rPr>
              <a:t>n;i</a:t>
            </a:r>
            <a:r>
              <a:rPr lang="en-IN" sz="2400" b="1" dirty="0" smtClean="0">
                <a:solidFill>
                  <a:srgbClr val="002060"/>
                </a:solidFill>
                <a:latin typeface="Courier New" panose="02070309020205020404" pitchFamily="49" charset="0"/>
                <a:cs typeface="Courier New" panose="02070309020205020404" pitchFamily="49" charset="0"/>
              </a:rPr>
              <a:t>++){</a:t>
            </a:r>
            <a:endParaRPr lang="en-IN" sz="2400" b="1" dirty="0">
              <a:solidFill>
                <a:srgbClr val="002060"/>
              </a:solidFill>
              <a:latin typeface="Courier New" panose="02070309020205020404" pitchFamily="49" charset="0"/>
              <a:cs typeface="Courier New" panose="02070309020205020404" pitchFamily="49" charset="0"/>
            </a:endParaRPr>
          </a:p>
          <a:p>
            <a:r>
              <a:rPr lang="en-IN" sz="2400" b="1" dirty="0">
                <a:solidFill>
                  <a:srgbClr val="002060"/>
                </a:solidFill>
                <a:latin typeface="Courier New" panose="02070309020205020404" pitchFamily="49" charset="0"/>
                <a:cs typeface="Courier New" panose="02070309020205020404" pitchFamily="49" charset="0"/>
              </a:rPr>
              <a:t>   	</a:t>
            </a:r>
            <a:r>
              <a:rPr lang="en-IN" sz="2400" b="1" dirty="0" err="1">
                <a:solidFill>
                  <a:srgbClr val="002060"/>
                </a:solidFill>
                <a:latin typeface="Courier New" panose="02070309020205020404" pitchFamily="49" charset="0"/>
                <a:cs typeface="Courier New" panose="02070309020205020404" pitchFamily="49" charset="0"/>
              </a:rPr>
              <a:t>cin</a:t>
            </a:r>
            <a:r>
              <a:rPr lang="en-IN" sz="2400" b="1" dirty="0">
                <a:solidFill>
                  <a:srgbClr val="002060"/>
                </a:solidFill>
                <a:latin typeface="Courier New" panose="02070309020205020404" pitchFamily="49" charset="0"/>
                <a:cs typeface="Courier New" panose="02070309020205020404" pitchFamily="49" charset="0"/>
              </a:rPr>
              <a:t>&gt;&gt; </a:t>
            </a:r>
            <a:r>
              <a:rPr lang="en-IN" sz="2400" b="1" dirty="0" err="1">
                <a:solidFill>
                  <a:srgbClr val="002060"/>
                </a:solidFill>
                <a:latin typeface="Courier New" panose="02070309020205020404" pitchFamily="49" charset="0"/>
                <a:cs typeface="Courier New" panose="02070309020205020404" pitchFamily="49" charset="0"/>
              </a:rPr>
              <a:t>arr</a:t>
            </a:r>
            <a:r>
              <a:rPr lang="en-IN" sz="2400" b="1" dirty="0">
                <a:solidFill>
                  <a:srgbClr val="002060"/>
                </a:solidFill>
                <a:latin typeface="Courier New" panose="02070309020205020404" pitchFamily="49" charset="0"/>
                <a:cs typeface="Courier New" panose="02070309020205020404" pitchFamily="49" charset="0"/>
              </a:rPr>
              <a:t>[</a:t>
            </a:r>
            <a:r>
              <a:rPr lang="en-IN" sz="2400" b="1" dirty="0" err="1">
                <a:solidFill>
                  <a:srgbClr val="002060"/>
                </a:solidFill>
                <a:latin typeface="Courier New" panose="02070309020205020404" pitchFamily="49" charset="0"/>
                <a:cs typeface="Courier New" panose="02070309020205020404" pitchFamily="49" charset="0"/>
              </a:rPr>
              <a:t>i</a:t>
            </a:r>
            <a:r>
              <a:rPr lang="en-IN" sz="2400" b="1" dirty="0" smtClean="0">
                <a:solidFill>
                  <a:srgbClr val="002060"/>
                </a:solidFill>
                <a:latin typeface="Courier New" panose="02070309020205020404" pitchFamily="49" charset="0"/>
                <a:cs typeface="Courier New" panose="02070309020205020404" pitchFamily="49" charset="0"/>
              </a:rPr>
              <a:t>]; </a:t>
            </a:r>
            <a:r>
              <a:rPr lang="en-IN" sz="2400" dirty="0">
                <a:solidFill>
                  <a:schemeClr val="bg2">
                    <a:lumMod val="50000"/>
                  </a:schemeClr>
                </a:solidFill>
                <a:latin typeface="Baskerville Old Face" panose="02020602080505020303" pitchFamily="18" charset="0"/>
              </a:rPr>
              <a:t>// </a:t>
            </a:r>
            <a:r>
              <a:rPr lang="en-IN" sz="2400" dirty="0" smtClean="0">
                <a:solidFill>
                  <a:schemeClr val="bg2">
                    <a:lumMod val="50000"/>
                  </a:schemeClr>
                </a:solidFill>
                <a:latin typeface="Baskerville Old Face" panose="02020602080505020303" pitchFamily="18" charset="0"/>
              </a:rPr>
              <a:t>reading n elements</a:t>
            </a:r>
            <a:endParaRPr lang="en-IN" sz="2400" b="1" dirty="0">
              <a:solidFill>
                <a:srgbClr val="002060"/>
              </a:solidFill>
              <a:latin typeface="Courier New" panose="02070309020205020404" pitchFamily="49" charset="0"/>
              <a:cs typeface="Courier New" panose="02070309020205020404" pitchFamily="49" charset="0"/>
            </a:endParaRPr>
          </a:p>
          <a:p>
            <a:r>
              <a:rPr lang="en-IN" sz="2400" b="1" dirty="0">
                <a:solidFill>
                  <a:srgbClr val="002060"/>
                </a:solidFill>
                <a:latin typeface="Courier New" panose="02070309020205020404" pitchFamily="49" charset="0"/>
                <a:cs typeface="Courier New" panose="02070309020205020404" pitchFamily="49" charset="0"/>
              </a:rPr>
              <a:t>   	}</a:t>
            </a:r>
          </a:p>
          <a:p>
            <a:r>
              <a:rPr lang="en-IN" sz="2400" b="1" dirty="0">
                <a:solidFill>
                  <a:srgbClr val="002060"/>
                </a:solidFill>
                <a:latin typeface="Courier New" panose="02070309020205020404" pitchFamily="49" charset="0"/>
                <a:cs typeface="Courier New" panose="02070309020205020404" pitchFamily="49" charset="0"/>
              </a:rPr>
              <a:t>  </a:t>
            </a:r>
            <a:r>
              <a:rPr lang="en-IN" sz="2400" b="1" dirty="0" smtClean="0">
                <a:solidFill>
                  <a:srgbClr val="002060"/>
                </a:solidFill>
                <a:latin typeface="Courier New" panose="02070309020205020404" pitchFamily="49" charset="0"/>
                <a:cs typeface="Courier New" panose="02070309020205020404" pitchFamily="49" charset="0"/>
              </a:rPr>
              <a:t>for(</a:t>
            </a:r>
            <a:r>
              <a:rPr lang="en-IN" sz="2400" b="1" dirty="0" err="1" smtClean="0">
                <a:solidFill>
                  <a:srgbClr val="002060"/>
                </a:solidFill>
                <a:latin typeface="Courier New" panose="02070309020205020404" pitchFamily="49" charset="0"/>
                <a:cs typeface="Courier New" panose="02070309020205020404" pitchFamily="49" charset="0"/>
              </a:rPr>
              <a:t>int</a:t>
            </a:r>
            <a:r>
              <a:rPr lang="en-IN" sz="2400" b="1" dirty="0" smtClean="0">
                <a:solidFill>
                  <a:srgbClr val="002060"/>
                </a:solidFill>
                <a:latin typeface="Courier New" panose="02070309020205020404" pitchFamily="49" charset="0"/>
                <a:cs typeface="Courier New" panose="02070309020205020404" pitchFamily="49" charset="0"/>
              </a:rPr>
              <a:t> </a:t>
            </a:r>
            <a:r>
              <a:rPr lang="en-IN" sz="2400" b="1" dirty="0">
                <a:solidFill>
                  <a:srgbClr val="002060"/>
                </a:solidFill>
                <a:latin typeface="Courier New" panose="02070309020205020404" pitchFamily="49" charset="0"/>
                <a:cs typeface="Courier New" panose="02070309020205020404" pitchFamily="49" charset="0"/>
              </a:rPr>
              <a:t>j=0; j&lt;</a:t>
            </a:r>
            <a:r>
              <a:rPr lang="en-IN" sz="2400" b="1" dirty="0" err="1">
                <a:solidFill>
                  <a:srgbClr val="002060"/>
                </a:solidFill>
                <a:latin typeface="Courier New" panose="02070309020205020404" pitchFamily="49" charset="0"/>
                <a:cs typeface="Courier New" panose="02070309020205020404" pitchFamily="49" charset="0"/>
              </a:rPr>
              <a:t>n;j</a:t>
            </a:r>
            <a:r>
              <a:rPr lang="en-IN" sz="2400" b="1" dirty="0" smtClean="0">
                <a:solidFill>
                  <a:srgbClr val="002060"/>
                </a:solidFill>
                <a:latin typeface="Courier New" panose="02070309020205020404" pitchFamily="49" charset="0"/>
                <a:cs typeface="Courier New" panose="02070309020205020404" pitchFamily="49" charset="0"/>
              </a:rPr>
              <a:t>++)</a:t>
            </a:r>
            <a:r>
              <a:rPr lang="en-IN" sz="2400" dirty="0">
                <a:solidFill>
                  <a:schemeClr val="bg2">
                    <a:lumMod val="50000"/>
                  </a:schemeClr>
                </a:solidFill>
                <a:latin typeface="Baskerville Old Face" panose="02020602080505020303" pitchFamily="18" charset="0"/>
              </a:rPr>
              <a:t> </a:t>
            </a:r>
            <a:r>
              <a:rPr lang="en-IN" sz="2400" dirty="0" smtClean="0">
                <a:solidFill>
                  <a:schemeClr val="bg2">
                    <a:lumMod val="50000"/>
                  </a:schemeClr>
                </a:solidFill>
                <a:latin typeface="Baskerville Old Face" panose="02020602080505020303" pitchFamily="18" charset="0"/>
              </a:rPr>
              <a:t>//displaying </a:t>
            </a:r>
            <a:r>
              <a:rPr lang="en-IN" sz="2400" dirty="0">
                <a:solidFill>
                  <a:schemeClr val="bg2">
                    <a:lumMod val="50000"/>
                  </a:schemeClr>
                </a:solidFill>
                <a:latin typeface="Baskerville Old Face" panose="02020602080505020303" pitchFamily="18" charset="0"/>
              </a:rPr>
              <a:t>n elements</a:t>
            </a:r>
            <a:endParaRPr lang="en-IN" sz="2400" b="1" dirty="0">
              <a:solidFill>
                <a:srgbClr val="002060"/>
              </a:solidFill>
              <a:latin typeface="Courier New" panose="02070309020205020404" pitchFamily="49" charset="0"/>
              <a:cs typeface="Courier New" panose="02070309020205020404" pitchFamily="49" charset="0"/>
            </a:endParaRPr>
          </a:p>
          <a:p>
            <a:r>
              <a:rPr lang="en-IN" sz="2400" b="1" dirty="0">
                <a:solidFill>
                  <a:srgbClr val="002060"/>
                </a:solidFill>
                <a:latin typeface="Courier New" panose="02070309020205020404" pitchFamily="49" charset="0"/>
                <a:cs typeface="Courier New" panose="02070309020205020404" pitchFamily="49" charset="0"/>
              </a:rPr>
              <a:t>      </a:t>
            </a:r>
            <a:r>
              <a:rPr lang="en-IN" sz="2400" b="1" dirty="0" err="1">
                <a:solidFill>
                  <a:srgbClr val="002060"/>
                </a:solidFill>
                <a:latin typeface="Courier New" panose="02070309020205020404" pitchFamily="49" charset="0"/>
                <a:cs typeface="Courier New" panose="02070309020205020404" pitchFamily="49" charset="0"/>
              </a:rPr>
              <a:t>cout</a:t>
            </a:r>
            <a:r>
              <a:rPr lang="en-IN" sz="2400" b="1" dirty="0">
                <a:solidFill>
                  <a:srgbClr val="002060"/>
                </a:solidFill>
                <a:latin typeface="Courier New" panose="02070309020205020404" pitchFamily="49" charset="0"/>
                <a:cs typeface="Courier New" panose="02070309020205020404" pitchFamily="49" charset="0"/>
              </a:rPr>
              <a:t>&lt;&lt;</a:t>
            </a:r>
            <a:r>
              <a:rPr lang="en-IN" sz="2400" b="1" dirty="0" err="1">
                <a:solidFill>
                  <a:srgbClr val="002060"/>
                </a:solidFill>
                <a:latin typeface="Courier New" panose="02070309020205020404" pitchFamily="49" charset="0"/>
                <a:cs typeface="Courier New" panose="02070309020205020404" pitchFamily="49" charset="0"/>
              </a:rPr>
              <a:t>arr</a:t>
            </a:r>
            <a:r>
              <a:rPr lang="en-IN" sz="2400" b="1" dirty="0">
                <a:solidFill>
                  <a:srgbClr val="002060"/>
                </a:solidFill>
                <a:latin typeface="Courier New" panose="02070309020205020404" pitchFamily="49" charset="0"/>
                <a:cs typeface="Courier New" panose="02070309020205020404" pitchFamily="49" charset="0"/>
              </a:rPr>
              <a:t>[j];</a:t>
            </a:r>
          </a:p>
          <a:p>
            <a:r>
              <a:rPr lang="en-IN" sz="2400" dirty="0" smtClean="0">
                <a:solidFill>
                  <a:srgbClr val="002060"/>
                </a:solidFill>
              </a:rPr>
              <a:t>}</a:t>
            </a:r>
            <a:endParaRPr lang="en-IN" sz="2400" dirty="0">
              <a:solidFill>
                <a:srgbClr val="002060"/>
              </a:solidFill>
            </a:endParaRPr>
          </a:p>
          <a:p>
            <a:endParaRPr lang="en-IN" sz="2400" dirty="0">
              <a:solidFill>
                <a:srgbClr val="002060"/>
              </a:solidFill>
              <a:latin typeface="+mj-lt"/>
            </a:endParaRPr>
          </a:p>
        </p:txBody>
      </p:sp>
      <p:sp>
        <p:nvSpPr>
          <p:cNvPr id="17" name="Left Arrow 16">
            <a:hlinkClick r:id="" action="ppaction://hlinkshowjump?jump=lastslideviewed"/>
          </p:cNvPr>
          <p:cNvSpPr/>
          <p:nvPr/>
        </p:nvSpPr>
        <p:spPr>
          <a:xfrm>
            <a:off x="152400" y="6096000"/>
            <a:ext cx="7620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07072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Rectangle 3"/>
          <p:cNvSpPr>
            <a:spLocks noGrp="1" noChangeArrowheads="1"/>
          </p:cNvSpPr>
          <p:nvPr>
            <p:ph idx="1"/>
          </p:nvPr>
        </p:nvSpPr>
        <p:spPr>
          <a:xfrm>
            <a:off x="1219200" y="1143000"/>
            <a:ext cx="7467600" cy="4953000"/>
          </a:xfrm>
        </p:spPr>
        <p:txBody>
          <a:bodyPr/>
          <a:lstStyle/>
          <a:p>
            <a:pPr algn="just" eaLnBrk="1" hangingPunct="1">
              <a:buFontTx/>
              <a:buNone/>
              <a:defRPr/>
            </a:pPr>
            <a:endParaRPr lang="en-US" sz="1050" dirty="0">
              <a:solidFill>
                <a:srgbClr val="002060"/>
              </a:solidFill>
              <a:sym typeface="Wingdings" pitchFamily="2" charset="2"/>
            </a:endParaRPr>
          </a:p>
          <a:p>
            <a:pPr algn="just" eaLnBrk="1" hangingPunct="1">
              <a:buFontTx/>
              <a:buNone/>
              <a:defRPr/>
            </a:pPr>
            <a:r>
              <a:rPr lang="en-US" sz="2800" dirty="0" smtClean="0">
                <a:solidFill>
                  <a:srgbClr val="FF0000"/>
                </a:solidFill>
                <a:sym typeface="Wingdings" pitchFamily="2" charset="2"/>
              </a:rPr>
              <a:t> </a:t>
            </a:r>
            <a:r>
              <a:rPr lang="en-US" sz="2800" b="1" dirty="0">
                <a:solidFill>
                  <a:srgbClr val="FF0000"/>
                </a:solidFill>
                <a:latin typeface="Courier New" panose="02070309020205020404" pitchFamily="49" charset="0"/>
                <a:cs typeface="Courier New" panose="02070309020205020404" pitchFamily="49" charset="0"/>
                <a:sym typeface="Wingdings" pitchFamily="2" charset="2"/>
              </a:rPr>
              <a:t>int number[3] ={ 0,0,0</a:t>
            </a:r>
            <a:r>
              <a:rPr lang="en-US" sz="2800" b="1" dirty="0" smtClean="0">
                <a:solidFill>
                  <a:srgbClr val="FF0000"/>
                </a:solidFill>
                <a:latin typeface="Courier New" panose="02070309020205020404" pitchFamily="49" charset="0"/>
                <a:cs typeface="Courier New" panose="02070309020205020404" pitchFamily="49" charset="0"/>
                <a:sym typeface="Wingdings" pitchFamily="2" charset="2"/>
              </a:rPr>
              <a:t>}; or {0} ;</a:t>
            </a:r>
          </a:p>
          <a:p>
            <a:pPr algn="just" eaLnBrk="1" hangingPunct="1">
              <a:buFontTx/>
              <a:buNone/>
              <a:defRPr/>
            </a:pPr>
            <a:r>
              <a:rPr lang="en-US" sz="2800" dirty="0" smtClean="0">
                <a:solidFill>
                  <a:srgbClr val="002060"/>
                </a:solidFill>
                <a:sym typeface="Wingdings" pitchFamily="2" charset="2"/>
              </a:rPr>
              <a:t>	 declares </a:t>
            </a:r>
            <a:r>
              <a:rPr lang="en-US" sz="2800" dirty="0">
                <a:solidFill>
                  <a:srgbClr val="002060"/>
                </a:solidFill>
                <a:sym typeface="Wingdings" pitchFamily="2" charset="2"/>
              </a:rPr>
              <a:t>the variable number as an array of size 3 and will assign 0 to each </a:t>
            </a:r>
            <a:r>
              <a:rPr lang="en-US" sz="2800" dirty="0" smtClean="0">
                <a:solidFill>
                  <a:srgbClr val="002060"/>
                </a:solidFill>
                <a:sym typeface="Wingdings" pitchFamily="2" charset="2"/>
              </a:rPr>
              <a:t>element</a:t>
            </a:r>
            <a:r>
              <a:rPr lang="en-US" sz="2800" dirty="0">
                <a:solidFill>
                  <a:srgbClr val="002060"/>
                </a:solidFill>
                <a:sym typeface="Wingdings" pitchFamily="2" charset="2"/>
              </a:rPr>
              <a:t>.</a:t>
            </a:r>
            <a:endParaRPr lang="en-US" sz="2800" dirty="0">
              <a:solidFill>
                <a:srgbClr val="002060"/>
              </a:solidFill>
            </a:endParaRPr>
          </a:p>
        </p:txBody>
      </p:sp>
      <p:sp>
        <p:nvSpPr>
          <p:cNvPr id="10" name="Date Placeholder 9"/>
          <p:cNvSpPr>
            <a:spLocks noGrp="1"/>
          </p:cNvSpPr>
          <p:nvPr>
            <p:ph type="dt" sz="half" idx="10"/>
          </p:nvPr>
        </p:nvSpPr>
        <p:spPr/>
        <p:txBody>
          <a:bodyPr/>
          <a:lstStyle/>
          <a:p>
            <a:fld id="{21FA4DDB-683A-4715-ADC8-B7C308F606E3}" type="datetime1">
              <a:rPr lang="en-US" smtClean="0"/>
              <a:t>3/15/2015</a:t>
            </a:fld>
            <a:endParaRPr lang="en-US"/>
          </a:p>
        </p:txBody>
      </p:sp>
      <p:sp>
        <p:nvSpPr>
          <p:cNvPr id="12" name="Slide Number Placeholder 11"/>
          <p:cNvSpPr>
            <a:spLocks noGrp="1"/>
          </p:cNvSpPr>
          <p:nvPr>
            <p:ph type="sldNum" sz="quarter" idx="12"/>
          </p:nvPr>
        </p:nvSpPr>
        <p:spPr/>
        <p:txBody>
          <a:bodyPr/>
          <a:lstStyle/>
          <a:p>
            <a:fld id="{EB572375-96E0-4DBB-B3D7-B1489209CDB4}" type="slidenum">
              <a:rPr lang="en-US" smtClean="0"/>
              <a:pPr/>
              <a:t>9</a:t>
            </a:fld>
            <a:endParaRPr lang="en-US"/>
          </a:p>
        </p:txBody>
      </p:sp>
      <p:sp>
        <p:nvSpPr>
          <p:cNvPr id="11" name="Footer Placeholder 10"/>
          <p:cNvSpPr>
            <a:spLocks noGrp="1"/>
          </p:cNvSpPr>
          <p:nvPr>
            <p:ph type="ftr" sz="quarter" idx="11"/>
          </p:nvPr>
        </p:nvSpPr>
        <p:spPr/>
        <p:txBody>
          <a:bodyPr/>
          <a:lstStyle/>
          <a:p>
            <a:r>
              <a:rPr lang="en-US" smtClean="0"/>
              <a:t>CSE 1002             Department of CSE</a:t>
            </a:r>
            <a:endParaRPr lang="en-US" dirty="0"/>
          </a:p>
        </p:txBody>
      </p:sp>
      <p:sp>
        <p:nvSpPr>
          <p:cNvPr id="9" name="Rectangle 2"/>
          <p:cNvSpPr>
            <a:spLocks noGrp="1" noChangeArrowheads="1"/>
          </p:cNvSpPr>
          <p:nvPr>
            <p:ph type="title"/>
          </p:nvPr>
        </p:nvSpPr>
        <p:spPr>
          <a:xfrm>
            <a:off x="1219199" y="228599"/>
            <a:ext cx="7162801" cy="685800"/>
          </a:xfrm>
        </p:spPr>
        <p:txBody>
          <a:bodyPr>
            <a:noAutofit/>
          </a:bodyPr>
          <a:lstStyle/>
          <a:p>
            <a:pPr algn="l" eaLnBrk="1" hangingPunct="1"/>
            <a:r>
              <a:rPr lang="en-US" sz="2900" b="1" dirty="0" smtClean="0">
                <a:solidFill>
                  <a:srgbClr val="002060"/>
                </a:solidFill>
              </a:rPr>
              <a:t>Initializing one-dimensional array </a:t>
            </a:r>
          </a:p>
        </p:txBody>
      </p:sp>
      <p:sp>
        <p:nvSpPr>
          <p:cNvPr id="13" name="Left Arrow 12">
            <a:hlinkClick r:id="" action="ppaction://hlinkshowjump?jump=lastslideviewed"/>
          </p:cNvPr>
          <p:cNvSpPr/>
          <p:nvPr/>
        </p:nvSpPr>
        <p:spPr>
          <a:xfrm>
            <a:off x="152400" y="6096000"/>
            <a:ext cx="7620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0" y="3657600"/>
            <a:ext cx="7239000" cy="2492990"/>
          </a:xfrm>
          <a:prstGeom prst="rect">
            <a:avLst/>
          </a:prstGeom>
        </p:spPr>
        <p:txBody>
          <a:bodyPr wrap="square">
            <a:spAutoFit/>
          </a:bodyPr>
          <a:lstStyle/>
          <a:p>
            <a:pPr algn="just" eaLnBrk="1" hangingPunct="1">
              <a:lnSpc>
                <a:spcPct val="150000"/>
              </a:lnSpc>
              <a:buFontTx/>
              <a:buNone/>
            </a:pPr>
            <a:r>
              <a:rPr lang="en-US" sz="2600" b="1" dirty="0" err="1" smtClean="0">
                <a:solidFill>
                  <a:srgbClr val="FF0000"/>
                </a:solidFill>
                <a:latin typeface="Courier New" panose="02070309020205020404" pitchFamily="49" charset="0"/>
                <a:cs typeface="Courier New" panose="02070309020205020404" pitchFamily="49" charset="0"/>
              </a:rPr>
              <a:t>int</a:t>
            </a:r>
            <a:r>
              <a:rPr lang="en-US" sz="2600" b="1" dirty="0" smtClean="0">
                <a:solidFill>
                  <a:srgbClr val="FF0000"/>
                </a:solidFill>
                <a:latin typeface="Courier New" panose="02070309020205020404" pitchFamily="49" charset="0"/>
                <a:cs typeface="Courier New" panose="02070309020205020404" pitchFamily="49" charset="0"/>
              </a:rPr>
              <a:t> age[ ] ={16,25,32,48,52,65}; </a:t>
            </a:r>
          </a:p>
          <a:p>
            <a:pPr algn="just" eaLnBrk="1" hangingPunct="1">
              <a:lnSpc>
                <a:spcPct val="150000"/>
              </a:lnSpc>
              <a:buFontTx/>
              <a:buNone/>
            </a:pPr>
            <a:r>
              <a:rPr lang="en-US" sz="2600" dirty="0" smtClean="0"/>
              <a:t> </a:t>
            </a:r>
            <a:r>
              <a:rPr lang="en-US" sz="2600" dirty="0" smtClean="0">
                <a:sym typeface="Wingdings" pitchFamily="2" charset="2"/>
              </a:rPr>
              <a:t></a:t>
            </a:r>
            <a:r>
              <a:rPr lang="en-US" sz="2600" dirty="0" smtClean="0"/>
              <a:t> declares the age array to contain 6 elements with initial values 16, 25, 32, 48,52, 65 respectively</a:t>
            </a:r>
            <a:endParaRPr lang="en-US" sz="2600" dirty="0"/>
          </a:p>
        </p:txBody>
      </p:sp>
    </p:spTree>
    <p:extLst>
      <p:ext uri="{BB962C8B-B14F-4D97-AF65-F5344CB8AC3E}">
        <p14:creationId xmlns:p14="http://schemas.microsoft.com/office/powerpoint/2010/main" val="567266902"/>
      </p:ext>
    </p:extLst>
  </p:cSld>
  <p:clrMapOvr>
    <a:masterClrMapping/>
  </p:clrMapOvr>
  <p:timing>
    <p:tnLst>
      <p:par>
        <p:cTn id="1" dur="indefinite" restart="never" nodeType="tmRoot"/>
      </p:par>
    </p:tnLst>
  </p:timing>
</p:sld>
</file>

<file path=ppt/theme/theme1.xml><?xml version="1.0" encoding="utf-8"?>
<a:theme xmlns:a="http://schemas.openxmlformats.org/drawingml/2006/main" name="cs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lide Format - CSE">
  <a:themeElements>
    <a:clrScheme name="Custom 7">
      <a:dk1>
        <a:srgbClr val="002060"/>
      </a:dk1>
      <a:lt1>
        <a:srgbClr val="FFFFFF"/>
      </a:lt1>
      <a:dk2>
        <a:srgbClr val="1F497D"/>
      </a:dk2>
      <a:lt2>
        <a:srgbClr val="EEECE1"/>
      </a:lt2>
      <a:accent1>
        <a:srgbClr val="0070C0"/>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cse-1</Template>
  <TotalTime>14646</TotalTime>
  <Words>2432</Words>
  <Application>Microsoft Office PowerPoint</Application>
  <PresentationFormat>On-screen Show (4:3)</PresentationFormat>
  <Paragraphs>595</Paragraphs>
  <Slides>32</Slides>
  <Notes>22</Notes>
  <HiddenSlides>4</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32</vt:i4>
      </vt:variant>
    </vt:vector>
  </HeadingPairs>
  <TitlesOfParts>
    <vt:vector size="46" baseType="lpstr">
      <vt:lpstr>Arial</vt:lpstr>
      <vt:lpstr>Arial Black</vt:lpstr>
      <vt:lpstr>Arial Rounded MT Bold</vt:lpstr>
      <vt:lpstr>Baskerville Old Face</vt:lpstr>
      <vt:lpstr>Calibri</vt:lpstr>
      <vt:lpstr>Cambria</vt:lpstr>
      <vt:lpstr>Courier New</vt:lpstr>
      <vt:lpstr>Script MT Bold</vt:lpstr>
      <vt:lpstr>Tempus Sans ITC</vt:lpstr>
      <vt:lpstr>Times New Roman</vt:lpstr>
      <vt:lpstr>Wingdings</vt:lpstr>
      <vt:lpstr>cse-1</vt:lpstr>
      <vt:lpstr>1_Office Theme</vt:lpstr>
      <vt:lpstr>Slide Format - CSE</vt:lpstr>
      <vt:lpstr>Arrays  1d arrays   </vt:lpstr>
      <vt:lpstr> Objectives </vt:lpstr>
      <vt:lpstr>Session outcome</vt:lpstr>
      <vt:lpstr>Arrays   </vt:lpstr>
      <vt:lpstr>Arrays </vt:lpstr>
      <vt:lpstr>Arrays - One Dimensional </vt:lpstr>
      <vt:lpstr>Arrays - 1D</vt:lpstr>
      <vt:lpstr>Arrays - 1D</vt:lpstr>
      <vt:lpstr>Initializing one-dimensional array </vt:lpstr>
      <vt:lpstr>Initialize all the elements of an integer array ‘values’ to zero</vt:lpstr>
      <vt:lpstr>Printing one-dimensional array</vt:lpstr>
      <vt:lpstr>Program to read n elements into an array and print it</vt:lpstr>
      <vt:lpstr>Program to add two array elements and store the corresponding elements sum in another array</vt:lpstr>
      <vt:lpstr>Displaying elements of an array in reverse order. </vt:lpstr>
      <vt:lpstr>Write a program to  reverse an array using only one array</vt:lpstr>
      <vt:lpstr>Reversing an array</vt:lpstr>
      <vt:lpstr>WAP to insert an element to an array at given a  position</vt:lpstr>
      <vt:lpstr>WAP to delete an element from an array </vt:lpstr>
      <vt:lpstr>Insert an element into a sorted array</vt:lpstr>
      <vt:lpstr>Numerical Analysis Problems </vt:lpstr>
      <vt:lpstr>Lagrange’s Interpolation Formulae</vt:lpstr>
      <vt:lpstr>Lagrange’s interpolation Formulae</vt:lpstr>
      <vt:lpstr>Lagrange’s interpolation Formulae</vt:lpstr>
      <vt:lpstr>Lagrange’s interpolation formulae</vt:lpstr>
      <vt:lpstr>Lagrange’s interpolation formulae</vt:lpstr>
      <vt:lpstr>Lagrange’s interpolation formulae</vt:lpstr>
      <vt:lpstr>Lagrange’s interpolation formulae</vt:lpstr>
      <vt:lpstr>Euler’s method </vt:lpstr>
      <vt:lpstr>Euler’s method </vt:lpstr>
      <vt:lpstr>Euler’s method</vt:lpstr>
      <vt:lpstr>Summary </vt:lpstr>
      <vt:lpstr>Syntax</vt:lpstr>
    </vt:vector>
  </TitlesOfParts>
  <Company>CSE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L16</dc:title>
  <dc:creator>RAJ</dc:creator>
  <cp:lastModifiedBy>Rajesh G</cp:lastModifiedBy>
  <cp:revision>223</cp:revision>
  <dcterms:created xsi:type="dcterms:W3CDTF">2008-09-04T13:30:45Z</dcterms:created>
  <dcterms:modified xsi:type="dcterms:W3CDTF">2015-03-15T14:49:20Z</dcterms:modified>
</cp:coreProperties>
</file>