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2" r:id="rId1"/>
    <p:sldMasterId id="2147483854" r:id="rId2"/>
    <p:sldMasterId id="2147483866" r:id="rId3"/>
  </p:sldMasterIdLst>
  <p:notesMasterIdLst>
    <p:notesMasterId r:id="rId17"/>
  </p:notesMasterIdLst>
  <p:sldIdLst>
    <p:sldId id="314" r:id="rId4"/>
    <p:sldId id="285" r:id="rId5"/>
    <p:sldId id="330" r:id="rId6"/>
    <p:sldId id="312" r:id="rId7"/>
    <p:sldId id="321" r:id="rId8"/>
    <p:sldId id="323" r:id="rId9"/>
    <p:sldId id="324" r:id="rId10"/>
    <p:sldId id="325" r:id="rId11"/>
    <p:sldId id="331" r:id="rId12"/>
    <p:sldId id="327" r:id="rId13"/>
    <p:sldId id="328" r:id="rId14"/>
    <p:sldId id="329" r:id="rId15"/>
    <p:sldId id="31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9" autoAdjust="0"/>
    <p:restoredTop sz="75385" autoAdjust="0"/>
  </p:normalViewPr>
  <p:slideViewPr>
    <p:cSldViewPr>
      <p:cViewPr varScale="1">
        <p:scale>
          <a:sx n="57" d="100"/>
          <a:sy n="57" d="100"/>
        </p:scale>
        <p:origin x="17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E168CB-47EE-405A-9706-25BF18644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wiki/Computer_scie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wikipedia.org/wiki/Search_algorithm" TargetMode="External"/><Relationship Id="rId4" Type="http://schemas.openxmlformats.org/officeDocument/2006/relationships/hyperlink" Target="http://www.wikipedia.org/wiki/List_(computing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4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98806-006A-4D0B-9B05-B70DE035BAC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4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</a:t>
            </a:r>
            <a:r>
              <a:rPr lang="en-US" sz="120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 tooltip="Computer science"/>
              </a:rPr>
              <a:t>computer science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linear search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sequential search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a method for finding a particular value in a </a:t>
            </a:r>
            <a:r>
              <a:rPr lang="en-US" sz="120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 tooltip="List (computing)"/>
              </a:rPr>
              <a:t>list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which consists of checking every one of its elements, one at a time and in sequence, until the desired one is found.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Linear search is the simplest </a:t>
            </a:r>
            <a:r>
              <a:rPr lang="en-US" sz="120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 tooltip="Search algorithm"/>
              </a:rPr>
              <a:t>search algorithm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classifications: </a:t>
            </a:r>
            <a:r>
              <a:rPr lang="en-US" b="0" dirty="0" smtClean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linear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search / binary search based on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how the search is performed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2048C-265D-4899-B063-74207FF335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Linear Search is applied on the set of items that are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arranged in any particular order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In linear search , the searching process starts from the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first item.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searching is continued till either the item is found or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the end of the list  is  reached indicating that the item is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found.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items in the list are assumed to be unique.   </a:t>
            </a:r>
            <a:endParaRPr lang="en-IN" sz="1200" kern="1200" dirty="0" smtClean="0">
              <a:solidFill>
                <a:srgbClr val="002060"/>
              </a:solidFill>
              <a:latin typeface="Arial" charset="0"/>
              <a:ea typeface="+mn-ea"/>
              <a:cs typeface="+mn-cs"/>
            </a:endParaRPr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35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3C98F-5A07-4A89-82FE-FF87FC21734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Linear Search is applied on the set of items that are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arranged in any particular order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In linear search , the searching process starts from the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first item.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searching is continued till either the item is found or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the end of the list  is  reached indicating that the item is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found.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items in the list are assumed to be unique.   </a:t>
            </a:r>
            <a:endParaRPr lang="en-IN" sz="1200" kern="1200" dirty="0" smtClean="0">
              <a:solidFill>
                <a:srgbClr val="002060"/>
              </a:solidFill>
              <a:latin typeface="Arial" charset="0"/>
              <a:ea typeface="+mn-ea"/>
              <a:cs typeface="+mn-cs"/>
            </a:endParaRPr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94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01A8A-B2F6-45D4-8767-344689B1AA6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086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Bubble sort, sometimes referred to as sinking sort/ripple sort, is a simple sorting algorithm that works by repeatedly stepping through the list to be sorted, comparing each pair of adjacent items and swapping them if they are in the wrong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73070-7287-497D-9E0C-0DAE8705A34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89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EC845-527A-4B9A-845D-6CA27781BD3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444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3F9E3712-6469-4431-8D23-C33A16A5C116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B4AFC7A2-8391-423D-A1F9-14C583230266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8E91-F793-4EF4-88B6-296232A76672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B339-03D9-4E42-8323-2C5D988B1161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830E-818A-4EEA-B128-4203F4E0E432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66-D546-42C0-A780-BCAFA5656FE0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2C22-A0C7-424A-8EF5-D53A6B0CB16C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FA6-F39D-4D88-B4FA-26FA943A2302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34E-9392-4817-85DE-F4664AC6FEB4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53D1-E38F-4E6B-A97C-F940E1E28FF2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453B-31F8-4028-98CF-6221CC156D63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1FE002-EF40-4F4C-8233-4FCF8241B3ED}" type="datetime1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1001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bubble%20notes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inear%20search%20notes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>
            <a:spLocks/>
          </p:cNvSpPr>
          <p:nvPr/>
        </p:nvSpPr>
        <p:spPr>
          <a:xfrm>
            <a:off x="1524000" y="2482705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1371600" y="2209800"/>
            <a:ext cx="67818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Searching and Sorting Techniques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380067" y="4387705"/>
            <a:ext cx="4191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dirty="0" smtClean="0">
                <a:solidFill>
                  <a:srgbClr val="002060"/>
                </a:solidFill>
              </a:rPr>
              <a:t>L17-L18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Bubble Sort- </a:t>
            </a:r>
            <a:r>
              <a:rPr lang="en-US" sz="3200" b="1" dirty="0" smtClean="0">
                <a:solidFill>
                  <a:srgbClr val="002060"/>
                </a:solidFill>
              </a:rPr>
              <a:t>Illustration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295400"/>
            <a:ext cx="8405812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50B-B0A6-4BF8-9B70-0BF498779866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Bubble Sort- Illustration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066800"/>
            <a:ext cx="74660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7F3-F825-4C89-9399-97DD079C4E91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295400" y="1142999"/>
            <a:ext cx="6324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n;i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Input a[</a:t>
            </a: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]; //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entered elements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  for(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=0;i&lt;n-1;i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++) //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pass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  {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     for(j=0;j&lt;n-i-1;j++)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     {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      if(a[j]&gt;a[j+1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]) //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comparison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{ //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interchange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	 temp=a[j];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	 a[j]=a[j+1];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	 a[j+1]=temp;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	 }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    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}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Pseudo code for Bubble Sort procedure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5181600" y="1439863"/>
            <a:ext cx="3733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Example :</a:t>
            </a:r>
          </a:p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	a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</a:rPr>
              <a:t>[ ]={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16, 12, 11, 67}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81600" y="2568575"/>
            <a:ext cx="3733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Array after sorting (ascending)	a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</a:rPr>
              <a:t>[ ]={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11, 12, 16, 67}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14E7-1F0D-49A4-82C9-0401BF426CB7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29718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  <a:hlinkClick r:id="rId3" action="ppaction://hlinkfile"/>
              </a:rPr>
              <a:t>Notes</a:t>
            </a:r>
            <a:endParaRPr lang="en-US" sz="2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914400"/>
            <a:ext cx="6553200" cy="5059363"/>
          </a:xfrm>
        </p:spPr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Searching </a:t>
            </a:r>
            <a:r>
              <a:rPr lang="en-US" sz="2800" b="1" dirty="0" smtClean="0">
                <a:solidFill>
                  <a:srgbClr val="002060"/>
                </a:solidFill>
              </a:rPr>
              <a:t>Technique</a:t>
            </a:r>
          </a:p>
          <a:p>
            <a:pPr marL="857250" lvl="1" indent="-457200">
              <a:lnSpc>
                <a:spcPct val="200000"/>
              </a:lnSpc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Linear Search</a:t>
            </a:r>
          </a:p>
          <a:p>
            <a:pPr marL="457200" indent="-457200">
              <a:lnSpc>
                <a:spcPct val="20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Sorting Technique</a:t>
            </a:r>
          </a:p>
          <a:p>
            <a:pPr marL="914400" lvl="1" indent="-457200">
              <a:lnSpc>
                <a:spcPct val="200000"/>
              </a:lnSpc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Bubble Sort</a:t>
            </a:r>
          </a:p>
          <a:p>
            <a:pPr>
              <a:lnSpc>
                <a:spcPct val="200000"/>
              </a:lnSpc>
            </a:pPr>
            <a:endParaRPr lang="en-US" sz="2400" b="1" i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Summary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8519-4744-4A72-A285-44E6AAD636D3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716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learn and appreciate the following concepts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Searching Technique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Linear Search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+mj-lt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	Sorting Technique</a:t>
            </a:r>
            <a:r>
              <a:rPr lang="en-US" sz="2800" b="1" dirty="0" smtClean="0">
                <a:latin typeface="+mj-lt"/>
              </a:rPr>
              <a:t> 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Bubble Sort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 smtClean="0">
                <a:latin typeface="+mj-lt"/>
              </a:rPr>
              <a:t>		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Objectives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467-92B6-4BA5-8E7C-DE96AF37BCD7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1493837"/>
            <a:ext cx="6705600" cy="5059363"/>
          </a:xfrm>
        </p:spPr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At the end of session student will be able to understand </a:t>
            </a:r>
          </a:p>
          <a:p>
            <a:endParaRPr lang="en-US" sz="28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Linear Searching technique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Bubble Sorting technique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4A4F-B987-46C7-9353-A2BEF7DCDF0B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Session outcome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066800"/>
            <a:ext cx="74676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1D Array: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</a:rPr>
              <a:t>Syntax: </a:t>
            </a:r>
            <a:r>
              <a:rPr lang="en-US" b="1" dirty="0" smtClean="0">
                <a:solidFill>
                  <a:srgbClr val="002060"/>
                </a:solidFill>
                <a:latin typeface="Tempus Sans ITC" pitchFamily="82" charset="0"/>
              </a:rPr>
              <a:t>type </a:t>
            </a:r>
            <a:r>
              <a:rPr lang="en-US" b="1" dirty="0" err="1" smtClean="0">
                <a:solidFill>
                  <a:srgbClr val="002060"/>
                </a:solidFill>
                <a:latin typeface="Tempus Sans ITC" pitchFamily="82" charset="0"/>
              </a:rPr>
              <a:t>array_name</a:t>
            </a:r>
            <a:r>
              <a:rPr lang="en-US" b="1" dirty="0" smtClean="0">
                <a:solidFill>
                  <a:srgbClr val="002060"/>
                </a:solidFill>
                <a:latin typeface="Tempus Sans ITC" pitchFamily="82" charset="0"/>
              </a:rPr>
              <a:t>[size];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Initialization</a:t>
            </a:r>
            <a:r>
              <a:rPr lang="en-US" sz="2800" dirty="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2060"/>
                </a:solidFill>
              </a:rPr>
              <a:t>type array-name [size]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={list of values}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Read</a:t>
            </a:r>
            <a:r>
              <a:rPr lang="en-US" sz="2800" dirty="0" smtClean="0"/>
              <a:t>:			     </a:t>
            </a:r>
            <a:r>
              <a:rPr lang="en-US" sz="2800" dirty="0" smtClean="0">
                <a:solidFill>
                  <a:srgbClr val="C00000"/>
                </a:solidFill>
              </a:rPr>
              <a:t>Write</a:t>
            </a:r>
            <a:r>
              <a:rPr lang="en-US" sz="2800" dirty="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for(</a:t>
            </a:r>
            <a:r>
              <a:rPr lang="en-US" sz="2800" b="1" dirty="0" err="1" smtClean="0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=0;i&lt;</a:t>
            </a:r>
            <a:r>
              <a:rPr lang="en-US" sz="2800" b="1" dirty="0" err="1" smtClean="0">
                <a:solidFill>
                  <a:srgbClr val="002060"/>
                </a:solidFill>
                <a:latin typeface="Tempus Sans ITC" pitchFamily="82" charset="0"/>
              </a:rPr>
              <a:t>n;i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++)     	      for(</a:t>
            </a:r>
            <a:r>
              <a:rPr lang="en-US" sz="2800" b="1" dirty="0" err="1" smtClean="0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=0;i&lt;</a:t>
            </a:r>
            <a:r>
              <a:rPr lang="en-US" sz="2800" b="1" dirty="0" err="1" smtClean="0">
                <a:solidFill>
                  <a:srgbClr val="002060"/>
                </a:solidFill>
                <a:latin typeface="Tempus Sans ITC" pitchFamily="82" charset="0"/>
              </a:rPr>
              <a:t>n;i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		       </a:t>
            </a:r>
            <a:r>
              <a:rPr lang="en-US" sz="2800" b="1" dirty="0" err="1" smtClean="0">
                <a:solidFill>
                  <a:srgbClr val="002060"/>
                </a:solidFill>
                <a:latin typeface="Tempus Sans ITC" pitchFamily="82" charset="0"/>
              </a:rPr>
              <a:t>cin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&gt;&gt;a[</a:t>
            </a:r>
            <a:r>
              <a:rPr lang="en-US" sz="2800" b="1" dirty="0" err="1" smtClean="0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]; 			</a:t>
            </a:r>
            <a:r>
              <a:rPr lang="en-US" sz="2800" b="1" dirty="0" err="1" smtClean="0">
                <a:solidFill>
                  <a:srgbClr val="002060"/>
                </a:solidFill>
                <a:latin typeface="Tempus Sans ITC" pitchFamily="82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&lt;&lt;a[</a:t>
            </a:r>
            <a:r>
              <a:rPr lang="en-US" sz="2800" b="1" dirty="0" err="1" smtClean="0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empus Sans ITC" pitchFamily="82" charset="0"/>
              </a:rPr>
              <a:t>];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rgbClr val="002060"/>
                </a:solidFill>
              </a:rPr>
              <a:t>Arrays – A recap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6CB-5962-4D06-A79F-9AF3031C4D63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493837"/>
            <a:ext cx="7467600" cy="505936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finding whether a data item is present in a set of items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linear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search / sequential search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    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Searching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D36-599D-44A4-B541-B0422B580350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Linear search-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illustration 1 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066800"/>
            <a:ext cx="7629525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F19-42CD-43A9-A001-4A9F8257FA76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5916" y="1143000"/>
            <a:ext cx="77057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EB47-D592-48A7-8984-301F4EAE5930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Linear search- illustration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295400" y="1066800"/>
            <a:ext cx="3505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int found=0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; //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setting flag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Print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enter no of numbers";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Input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;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n;i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++){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Print “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enter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number\n";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Input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a[</a:t>
            </a: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]; //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entered data items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Print “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enter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the element to be searched";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Input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key; //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data to be searched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848600" cy="5499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Pseudo code for linear search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4648200" y="1087676"/>
            <a:ext cx="44958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/*search procedure*/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for(</a:t>
            </a:r>
            <a:r>
              <a:rPr lang="en-US" sz="2400" b="1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=0</a:t>
            </a:r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&lt;n; </a:t>
            </a:r>
            <a:r>
              <a:rPr lang="en-US" sz="2400" b="1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++)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{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if(a[ </a:t>
            </a:r>
            <a:r>
              <a:rPr lang="en-US" sz="2400" b="1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]==</a:t>
            </a:r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key) </a:t>
            </a:r>
            <a:r>
              <a:rPr 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// comparison</a:t>
            </a:r>
            <a:endParaRPr lang="en-US" sz="2400" b="1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{</a:t>
            </a:r>
          </a:p>
          <a:p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   found=1</a:t>
            </a:r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    </a:t>
            </a:r>
            <a:r>
              <a:rPr lang="en-US" sz="2400" b="1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pos</a:t>
            </a:r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=i+1;</a:t>
            </a:r>
          </a:p>
          <a:p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    break;</a:t>
            </a:r>
          </a:p>
          <a:p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  }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}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if(found==1)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Print“</a:t>
            </a:r>
            <a:r>
              <a:rPr lang="en-US" sz="2400" dirty="0" err="1" smtClean="0">
                <a:solidFill>
                  <a:srgbClr val="002060"/>
                </a:solidFill>
                <a:latin typeface="+mj-lt"/>
              </a:rPr>
              <a:t>data_found_in”,pos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,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"position";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otherwise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    Print “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data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is not found“;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5B7-4FD9-4832-9869-7AB28AC6C0FA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29718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  <a:hlinkClick r:id="rId3" action="ppaction://hlinkfile"/>
              </a:rPr>
              <a:t>Notes</a:t>
            </a:r>
            <a:endParaRPr lang="en-US" sz="2400" dirty="0">
              <a:latin typeface="Arial Rounded MT Bold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020094" y="36195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533400"/>
            <a:ext cx="7467600" cy="50593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None/>
            </a:pP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Wingdings"/>
              <a:buChar char="à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rrangement of data elements in a particular order</a:t>
            </a:r>
          </a:p>
          <a:p>
            <a:pPr lvl="1" algn="just">
              <a:lnSpc>
                <a:spcPct val="150000"/>
              </a:lnSpc>
              <a:buFont typeface="Wingdings"/>
              <a:buChar char="à"/>
            </a:pP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3" algn="just">
              <a:lnSpc>
                <a:spcPct val="150000"/>
              </a:lnSpc>
              <a:buFont typeface="Wingdings"/>
              <a:buChar char="à"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	Bubble sorting</a:t>
            </a:r>
            <a:endParaRPr lang="en-IN" sz="28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                    Department of CSE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1384</TotalTime>
  <Words>599</Words>
  <Application>Microsoft Office PowerPoint</Application>
  <PresentationFormat>On-screen Show (4:3)</PresentationFormat>
  <Paragraphs>158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Calibri</vt:lpstr>
      <vt:lpstr>Courier New</vt:lpstr>
      <vt:lpstr>Tempus Sans ITC</vt:lpstr>
      <vt:lpstr>Wingdings</vt:lpstr>
      <vt:lpstr>cse-1</vt:lpstr>
      <vt:lpstr>1_Office Theme</vt:lpstr>
      <vt:lpstr>Slide Format - CSE</vt:lpstr>
      <vt:lpstr>PowerPoint Presentation</vt:lpstr>
      <vt:lpstr>Objectives</vt:lpstr>
      <vt:lpstr>Session outcome</vt:lpstr>
      <vt:lpstr>Arrays – A recap  </vt:lpstr>
      <vt:lpstr>Searching</vt:lpstr>
      <vt:lpstr>Linear search- illustration 1 </vt:lpstr>
      <vt:lpstr>Linear search- illustration 2 </vt:lpstr>
      <vt:lpstr>Pseudo code for linear search </vt:lpstr>
      <vt:lpstr>Sorting</vt:lpstr>
      <vt:lpstr>Bubble Sort- Illustration</vt:lpstr>
      <vt:lpstr>Bubble Sort- Illustration</vt:lpstr>
      <vt:lpstr>Pseudo code for Bubble Sort procedure </vt:lpstr>
      <vt:lpstr>Summary 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L16</dc:title>
  <dc:creator>RAJ</dc:creator>
  <cp:lastModifiedBy>Rajesh G</cp:lastModifiedBy>
  <cp:revision>101</cp:revision>
  <dcterms:created xsi:type="dcterms:W3CDTF">2008-09-04T13:30:45Z</dcterms:created>
  <dcterms:modified xsi:type="dcterms:W3CDTF">2015-03-15T14:50:43Z</dcterms:modified>
</cp:coreProperties>
</file>