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  <p:sldMasterId id="2147483885" r:id="rId2"/>
    <p:sldMasterId id="2147483897" r:id="rId3"/>
  </p:sldMasterIdLst>
  <p:notesMasterIdLst>
    <p:notesMasterId r:id="rId29"/>
  </p:notesMasterIdLst>
  <p:sldIdLst>
    <p:sldId id="308" r:id="rId4"/>
    <p:sldId id="313" r:id="rId5"/>
    <p:sldId id="314" r:id="rId6"/>
    <p:sldId id="301" r:id="rId7"/>
    <p:sldId id="302" r:id="rId8"/>
    <p:sldId id="303" r:id="rId9"/>
    <p:sldId id="305" r:id="rId10"/>
    <p:sldId id="306" r:id="rId11"/>
    <p:sldId id="307" r:id="rId12"/>
    <p:sldId id="295" r:id="rId13"/>
    <p:sldId id="311" r:id="rId14"/>
    <p:sldId id="312" r:id="rId15"/>
    <p:sldId id="296" r:id="rId16"/>
    <p:sldId id="270" r:id="rId17"/>
    <p:sldId id="275" r:id="rId18"/>
    <p:sldId id="276" r:id="rId19"/>
    <p:sldId id="297" r:id="rId20"/>
    <p:sldId id="279" r:id="rId21"/>
    <p:sldId id="291" r:id="rId22"/>
    <p:sldId id="280" r:id="rId23"/>
    <p:sldId id="281" r:id="rId24"/>
    <p:sldId id="316" r:id="rId25"/>
    <p:sldId id="317" r:id="rId26"/>
    <p:sldId id="309" r:id="rId27"/>
    <p:sldId id="31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81834" autoAdjust="0"/>
  </p:normalViewPr>
  <p:slideViewPr>
    <p:cSldViewPr>
      <p:cViewPr varScale="1">
        <p:scale>
          <a:sx n="62" d="100"/>
          <a:sy n="62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EDB0F6-F8D4-4C32-AB26-B4EC8C21C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B0F6-F8D4-4C32-AB26-B4EC8C21CF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257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30965-953A-44AD-AA18-C51E37A0468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812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EF85A-E502-4DCB-8BFA-6CA34C2EC6D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05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5111-B887-4C07-A8FB-592892005BF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58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0C2C9-FA2B-4919-BD78-9E2F296A35F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24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2520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611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039A1-0038-4325-ACAE-23328009DBBE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b="1" dirty="0" smtClean="0">
                <a:effectLst/>
              </a:rPr>
              <a:t>Two Dimensional Array</a:t>
            </a:r>
            <a:r>
              <a:rPr lang="en-IN" dirty="0" smtClean="0">
                <a:effectLst/>
              </a:rPr>
              <a:t>" is a simple form of multi-dimensional array that stores the array elements in a row, column matrix format.</a:t>
            </a:r>
          </a:p>
          <a:p>
            <a:r>
              <a:rPr lang="en-IN" b="1" u="sng" dirty="0" smtClean="0">
                <a:effectLst/>
              </a:rPr>
              <a:t>Syntax:</a:t>
            </a:r>
            <a:r>
              <a:rPr lang="en-IN" dirty="0" smtClean="0">
                <a:effectLst/>
              </a:rPr>
              <a:t> type </a:t>
            </a:r>
            <a:r>
              <a:rPr lang="en-IN" dirty="0" err="1" smtClean="0">
                <a:effectLst/>
              </a:rPr>
              <a:t>array_name</a:t>
            </a:r>
            <a:r>
              <a:rPr lang="en-IN" dirty="0" smtClean="0">
                <a:effectLst/>
              </a:rPr>
              <a:t>[array_size1][array_size2]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70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3F6E70-7590-4446-AC5D-E7E48C51C1F1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ffectLst/>
              </a:rPr>
              <a:t>While one-dimensional arrays allow data to be placed in an array one row at a time, two-dimensional arrays are capable of storing data in both rows and columns. To accomplish this, each row in a two-dimensional array is associated with the number of columns defined for the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66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F6EC12-3F35-4BC8-8DE7-D31E93C2A348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8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FEFFE4-A0B2-4BF6-8E22-2D0F2F914E76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21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A84698-A958-4EF4-A93E-7CE45B14EA8E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642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F15B28-6ED5-4C7D-BE1C-CB807E4CE82C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554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1812-8710-4C2C-85B9-C7065C1EC37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635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637BD-8E8F-41FF-BA68-8AB51732C08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889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89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3A2CC163-5AE0-4650-9B14-79C7C3F2C522}" type="datetime1">
              <a:rPr lang="en-US" smtClean="0"/>
              <a:t>3/15/2015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FA8520DA-4FD8-4318-9420-B4D3D433BA79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A582-7AEE-4CB4-B38D-DC69BB3AC6A2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D352-C1C6-4508-868A-903212302502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1189-F231-4A4C-91F8-090B1A9BFB9E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4CEA-928E-435D-9CED-F9E88ACB60FB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443B-1ECB-4DD9-ABE8-7FBD64D7034E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C899-3C72-46D9-A901-360EB719F874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BE8-5127-4B8B-9797-BABEC5AA4212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D6D-B4BA-44C4-B16A-1D2A725BE6FF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C82-A9AF-471B-9369-A715AB3D875C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64559E-435D-4C0A-93C1-78ECC86A4755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I-L30%202D%20Arrays.pdf" TargetMode="External"/><Relationship Id="rId2" Type="http://schemas.openxmlformats.org/officeDocument/2006/relationships/slide" Target="slide25.xml"/><Relationship Id="rId1" Type="http://schemas.openxmlformats.org/officeDocument/2006/relationships/slideLayout" Target="../slideLayouts/slideLayout28.xml"/><Relationship Id="rId5" Type="http://schemas.openxmlformats.org/officeDocument/2006/relationships/hyperlink" Target="MCQ-2D.pptx" TargetMode="External"/><Relationship Id="rId4" Type="http://schemas.openxmlformats.org/officeDocument/2006/relationships/hyperlink" Target="DOIT-L30%202D%20Array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/>
        </p:nvSpPr>
        <p:spPr>
          <a:xfrm>
            <a:off x="1323109" y="3330575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4000" b="1" spc="1200" dirty="0" smtClean="0">
                <a:latin typeface="+mj-lt"/>
              </a:rPr>
              <a:t>2D ARRAYS</a:t>
            </a:r>
            <a:endParaRPr lang="en-US" sz="4000" b="1" dirty="0">
              <a:latin typeface="+mj-lt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323109" y="4267200"/>
            <a:ext cx="4191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3200" dirty="0" smtClean="0">
                <a:latin typeface="+mj-lt"/>
              </a:rPr>
              <a:t>L19-L20</a:t>
            </a:r>
            <a:endParaRPr lang="en-US" altLang="en-US" sz="3200" dirty="0" smtClean="0">
              <a:latin typeface="+mj-lt"/>
            </a:endParaRPr>
          </a:p>
          <a:p>
            <a:pPr eaLnBrk="1" hangingPunct="1"/>
            <a:endParaRPr lang="en-US" alt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5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of two Matrices 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990600"/>
            <a:ext cx="7924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cout&lt;&lt;"enter dimension for a \n";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&gt;&gt;m&gt;&gt;n;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cout&lt;&lt;"enter dimension for b\n";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&gt;&gt;p&gt;&gt;q;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if (m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!=p||n!=q)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   cout&lt;&lt;“cannot add \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n“;  </a:t>
            </a:r>
            <a:r>
              <a:rPr lang="en-US" sz="2400" dirty="0" err="1">
                <a:solidFill>
                  <a:srgbClr val="002060"/>
                </a:solidFill>
                <a:latin typeface="+mn-lt"/>
              </a:rPr>
              <a:t>getch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(); 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exit(0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);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sz="2400" dirty="0">
              <a:solidFill>
                <a:srgbClr val="002060"/>
              </a:solidFill>
              <a:latin typeface="+mn-lt"/>
            </a:endParaRP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//Reading the elements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cout&lt;&lt;"enter for a \n";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for (</a:t>
            </a:r>
            <a:r>
              <a:rPr lang="en-US" sz="2400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400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    for(j=0;j&lt;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&gt;&gt;a[</a:t>
            </a:r>
            <a:r>
              <a:rPr lang="en-US" sz="2400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+mn-lt"/>
              </a:rPr>
              <a:t>][j];</a:t>
            </a:r>
          </a:p>
          <a:p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8AD9-E14C-4C5E-A619-EAA832C3370A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10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066800"/>
            <a:ext cx="7467600" cy="505936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cout</a:t>
            </a:r>
            <a:r>
              <a:rPr lang="en-US" sz="2400" dirty="0" smtClean="0">
                <a:solidFill>
                  <a:srgbClr val="002060"/>
                </a:solidFill>
              </a:rPr>
              <a:t>&lt;&lt;"\n enter for b\n";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for(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=0;i&lt;</a:t>
            </a:r>
            <a:r>
              <a:rPr lang="en-US" sz="2400" dirty="0" err="1" smtClean="0">
                <a:solidFill>
                  <a:srgbClr val="002060"/>
                </a:solidFill>
              </a:rPr>
              <a:t>p;i</a:t>
            </a:r>
            <a:r>
              <a:rPr lang="en-US" sz="2400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for(j=0;j&lt;</a:t>
            </a:r>
            <a:r>
              <a:rPr lang="en-US" sz="2400" dirty="0" err="1" smtClean="0">
                <a:solidFill>
                  <a:srgbClr val="002060"/>
                </a:solidFill>
              </a:rPr>
              <a:t>q;j</a:t>
            </a:r>
            <a:r>
              <a:rPr lang="en-US" sz="2400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err="1" smtClean="0">
                <a:solidFill>
                  <a:srgbClr val="002060"/>
                </a:solidFill>
              </a:rPr>
              <a:t>cin</a:t>
            </a:r>
            <a:r>
              <a:rPr lang="en-US" sz="2400" dirty="0" smtClean="0">
                <a:solidFill>
                  <a:srgbClr val="002060"/>
                </a:solidFill>
              </a:rPr>
              <a:t>&gt;&gt;b[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//Addition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for(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=0;i&lt;</a:t>
            </a:r>
            <a:r>
              <a:rPr lang="en-US" sz="2400" dirty="0" err="1" smtClean="0">
                <a:solidFill>
                  <a:srgbClr val="002060"/>
                </a:solidFill>
              </a:rPr>
              <a:t>m;i</a:t>
            </a:r>
            <a:r>
              <a:rPr lang="en-US" sz="2400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for(j=0;j&lt;</a:t>
            </a:r>
            <a:r>
              <a:rPr lang="en-US" sz="2400" dirty="0" err="1" smtClean="0">
                <a:solidFill>
                  <a:srgbClr val="002060"/>
                </a:solidFill>
              </a:rPr>
              <a:t>n;j</a:t>
            </a:r>
            <a:r>
              <a:rPr lang="en-US" sz="2400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    c[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][j]=a[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][j]+b[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1958-686B-401B-A7A8-F5199A3397F9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 Addition</a:t>
            </a:r>
            <a:endParaRPr lang="en-IN" dirty="0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//Display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cout</a:t>
            </a:r>
            <a:r>
              <a:rPr lang="en-US" dirty="0" smtClean="0">
                <a:solidFill>
                  <a:srgbClr val="002060"/>
                </a:solidFill>
              </a:rPr>
              <a:t>&lt;&lt;"\n final matrix is \n";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for(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=0;i&lt;</a:t>
            </a:r>
            <a:r>
              <a:rPr lang="en-US" dirty="0" err="1" smtClean="0">
                <a:solidFill>
                  <a:srgbClr val="002060"/>
                </a:solidFill>
              </a:rPr>
              <a:t>m;i</a:t>
            </a:r>
            <a:r>
              <a:rPr lang="en-US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for(j=0;j&lt;</a:t>
            </a:r>
            <a:r>
              <a:rPr lang="en-US" dirty="0" err="1" smtClean="0">
                <a:solidFill>
                  <a:srgbClr val="002060"/>
                </a:solidFill>
              </a:rPr>
              <a:t>n;j</a:t>
            </a:r>
            <a:r>
              <a:rPr lang="en-US" dirty="0" smtClean="0">
                <a:solidFill>
                  <a:srgbClr val="002060"/>
                </a:solidFill>
              </a:rPr>
              <a:t>++)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dirty="0" err="1" smtClean="0">
                <a:solidFill>
                  <a:srgbClr val="002060"/>
                </a:solidFill>
              </a:rPr>
              <a:t>cout</a:t>
            </a:r>
            <a:r>
              <a:rPr lang="en-US" dirty="0" smtClean="0">
                <a:solidFill>
                  <a:srgbClr val="002060"/>
                </a:solidFill>
              </a:rPr>
              <a:t>&lt;&lt;"\t"&lt;&lt;c[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cout</a:t>
            </a:r>
            <a:r>
              <a:rPr lang="en-US" dirty="0" smtClean="0">
                <a:solidFill>
                  <a:srgbClr val="002060"/>
                </a:solidFill>
              </a:rPr>
              <a:t>&lt;&lt;"\n";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1F84-544B-4B8A-8538-1EEC04FE1F69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 Addition</a:t>
            </a:r>
            <a:endParaRPr lang="en-IN" dirty="0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Sum &amp; Column Sum of a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0764" y="1247919"/>
            <a:ext cx="41148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cout&lt;&lt;"enter dimension for a \n";</a:t>
            </a:r>
          </a:p>
          <a:p>
            <a:pPr>
              <a:defRPr/>
            </a:pPr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&gt;&gt;m&gt;&gt;n; 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//Reading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cout&lt;&lt;"enter for a \n";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 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++){ 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for(j=0;j&lt;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  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pPr marL="381000" indent="-381000">
              <a:lnSpc>
                <a:spcPct val="80000"/>
              </a:lnSpc>
              <a:defRPr/>
            </a:pPr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marL="381000" indent="-381000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 //Row sum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++){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]=0;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for(j=0;j&lt;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]+a[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258887"/>
            <a:ext cx="4038600" cy="4740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>
              <a:lnSpc>
                <a:spcPct val="80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//Column sum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for(j=0;j&lt;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++){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[j]=0;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for(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  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[j]=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[j]+a[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pPr marL="381000" indent="-381000">
              <a:lnSpc>
                <a:spcPct val="80000"/>
              </a:lnSpc>
              <a:defRPr/>
            </a:pP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//Display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++){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for(j=0;j&lt;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   cout&lt;&lt;"\t"&lt;&lt;a[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cout&lt;&lt;“-&gt;"&lt;&lt;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]&lt;&lt;"\n";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cout&lt;&lt;“\n”;</a:t>
            </a:r>
          </a:p>
          <a:p>
            <a:pPr>
              <a:defRPr/>
            </a:pPr>
            <a:endParaRPr lang="en-US" sz="1000" b="1" dirty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n;i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cout&lt;&lt;"\t"&lt;&lt;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4CEF-ED72-40E0-A755-1892947088CC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Multiplication of two Matrices</a:t>
            </a:r>
            <a:endParaRPr lang="en-US" dirty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295400" y="1082219"/>
            <a:ext cx="396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j-lt"/>
              </a:rPr>
              <a:t>cout&lt;&lt;"enter dimension for a \n";</a:t>
            </a:r>
          </a:p>
          <a:p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&gt;&gt;m&gt;&gt;n;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cout&lt;&lt;"\n enter dimension for b\n";</a:t>
            </a:r>
          </a:p>
          <a:p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&gt;&gt;p&gt;&gt;q;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if(n!=p){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&lt;&lt;"not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multiplicable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\n";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(); exit(0); 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cout&lt;&lt;"enter elements for a \n";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 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m;i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++){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for(j=0;j&lt;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n;j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 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&gt;&gt;a[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][j];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cout&lt;&lt;"\n enter elements for b\n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“; 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81600" y="1076325"/>
            <a:ext cx="44196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p;i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++){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for(j=0;j&lt;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q;j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&gt;&gt;b[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][j];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 {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  for(j=0;j&lt;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q;j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 {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    c[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][j]=0;</a:t>
            </a:r>
          </a:p>
          <a:p>
            <a:r>
              <a:rPr lang="en-US" b="1" dirty="0">
                <a:solidFill>
                  <a:srgbClr val="800000"/>
                </a:solidFill>
                <a:latin typeface="+mj-lt"/>
              </a:rPr>
              <a:t>     for(k=0;k&lt;</a:t>
            </a:r>
            <a:r>
              <a:rPr lang="en-US" b="1" dirty="0" err="1">
                <a:solidFill>
                  <a:srgbClr val="800000"/>
                </a:solidFill>
                <a:latin typeface="+mj-lt"/>
              </a:rPr>
              <a:t>n;k</a:t>
            </a:r>
            <a:r>
              <a:rPr lang="en-US" b="1" dirty="0">
                <a:solidFill>
                  <a:srgbClr val="800000"/>
                </a:solidFill>
                <a:latin typeface="+mj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       c[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][j]=c[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][j]+</a:t>
            </a:r>
            <a:r>
              <a:rPr lang="en-US" b="1" dirty="0">
                <a:solidFill>
                  <a:srgbClr val="800000"/>
                </a:solidFill>
                <a:latin typeface="+mj-lt"/>
              </a:rPr>
              <a:t>a[</a:t>
            </a:r>
            <a:r>
              <a:rPr lang="en-US" b="1" dirty="0" err="1">
                <a:solidFill>
                  <a:srgbClr val="80000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800000"/>
                </a:solidFill>
                <a:latin typeface="+mj-lt"/>
              </a:rPr>
              <a:t>][k]*b[k][j]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  }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cout&lt;&lt;"\n The product matrix is \n";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m;i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++){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for(j=0;j&lt;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q;j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 cout&lt;&lt;"\t"&lt;&lt;c[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][j];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cout&lt;&lt;"\n";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143000"/>
            <a:ext cx="1937368" cy="12046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4022-550E-487A-A231-8B63157CABE2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Trace and Norm of a Matrix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274618" y="2286000"/>
            <a:ext cx="3983182" cy="316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int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 trace=0, sum=0;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cout&lt;&lt;"enter elements for a \n";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for (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=0;i&lt;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m;i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++){ 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 for(j=0;j&lt;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n;j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cin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&gt;&gt;a[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][j]; 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}</a:t>
            </a:r>
          </a:p>
          <a:p>
            <a:endParaRPr lang="en-US" sz="2100" b="1" dirty="0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for(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=0;i&lt;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m;i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++)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Tempus Sans ITC" pitchFamily="82" charset="0"/>
              </a:rPr>
              <a:t>   trace=trace 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+ a[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][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5400" y="2563091"/>
            <a:ext cx="40386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for(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=0;i&lt;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m;i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++)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{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for(j=0;j&lt;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n;j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++)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Tempus Sans ITC" pitchFamily="82" charset="0"/>
              </a:rPr>
              <a:t>  sum=</a:t>
            </a:r>
            <a:r>
              <a:rPr lang="en-US" sz="2100" b="1" dirty="0" err="1" smtClean="0">
                <a:solidFill>
                  <a:srgbClr val="002060"/>
                </a:solidFill>
                <a:latin typeface="Tempus Sans ITC" pitchFamily="82" charset="0"/>
              </a:rPr>
              <a:t>sum+a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[ 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 ][ j]*a[ 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 ][ j ];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}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norm=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sqrt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(sum);</a:t>
            </a:r>
          </a:p>
          <a:p>
            <a:endParaRPr lang="en-US" sz="2100" b="1" dirty="0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cout&lt;&lt;"trace = "&lt;&lt;trace&lt;&lt;</a:t>
            </a:r>
            <a:r>
              <a:rPr lang="en-US" sz="2100" b="1" dirty="0" err="1">
                <a:solidFill>
                  <a:srgbClr val="002060"/>
                </a:solidFill>
                <a:latin typeface="Tempus Sans ITC" pitchFamily="82" charset="0"/>
              </a:rPr>
              <a:t>endl</a:t>
            </a:r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;</a:t>
            </a:r>
          </a:p>
          <a:p>
            <a:r>
              <a:rPr lang="en-US" sz="2100" b="1" dirty="0">
                <a:solidFill>
                  <a:srgbClr val="002060"/>
                </a:solidFill>
                <a:latin typeface="Tempus Sans ITC" pitchFamily="82" charset="0"/>
              </a:rPr>
              <a:t>cout&lt;&lt;"norm="&lt;&lt;norm;</a:t>
            </a: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1524000" y="1066800"/>
            <a:ext cx="7467600" cy="1015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Trace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is sum of  principal diagonal elements of a square matrix.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Norm</a:t>
            </a:r>
            <a:r>
              <a:rPr lang="en-US" b="1" dirty="0">
                <a:latin typeface="Tempus Sans ITC" pitchFamily="82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is Square Root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of sum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of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squares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of elements of a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matrix.</a:t>
            </a:r>
            <a:endParaRPr lang="en-US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68C-EAB6-438B-8525-259BB77ECEC5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691" y="381000"/>
            <a:ext cx="7848600" cy="990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Check </a:t>
            </a:r>
            <a:r>
              <a:rPr lang="en-US" dirty="0">
                <a:solidFill>
                  <a:srgbClr val="002060"/>
                </a:solidFill>
              </a:rPr>
              <a:t>whether a given Matrix is </a:t>
            </a:r>
            <a:r>
              <a:rPr lang="en-US" dirty="0" smtClean="0">
                <a:solidFill>
                  <a:srgbClr val="002060"/>
                </a:solidFill>
              </a:rPr>
              <a:t>Symmetric or not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219200" y="1776948"/>
            <a:ext cx="388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cout&lt;&lt;"enter dimension \n";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&gt;&gt;m&gt;&gt;n;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if(m!=n)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cout&lt;&lt;"it is not a square \n";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else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cout&lt;&lt;"enter elements \n";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for(j=0;j&lt;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 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&gt;&gt;a[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][j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];</a:t>
            </a:r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9200" y="1445597"/>
            <a:ext cx="4191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Tempus Sans ITC" pitchFamily="82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++){ 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for(j=0;j&lt;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++){                    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   </a:t>
            </a:r>
            <a:r>
              <a:rPr lang="en-US" sz="2400" b="1" dirty="0" smtClean="0">
                <a:solidFill>
                  <a:srgbClr val="800000"/>
                </a:solidFill>
                <a:latin typeface="Arial Rounded MT Bold" panose="020F0704030504030204" pitchFamily="34" charset="0"/>
              </a:rPr>
              <a:t>if (a[ </a:t>
            </a:r>
            <a:r>
              <a:rPr lang="en-US" sz="2400" b="1" dirty="0" err="1" smtClean="0">
                <a:solidFill>
                  <a:srgbClr val="8000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 smtClean="0">
                <a:solidFill>
                  <a:srgbClr val="800000"/>
                </a:solidFill>
                <a:latin typeface="Arial Rounded MT Bold" panose="020F0704030504030204" pitchFamily="34" charset="0"/>
              </a:rPr>
              <a:t> ][ j </a:t>
            </a:r>
            <a:r>
              <a:rPr lang="en-US" sz="2400" b="1" dirty="0">
                <a:solidFill>
                  <a:srgbClr val="800000"/>
                </a:solidFill>
                <a:latin typeface="Arial Rounded MT Bold" panose="020F0704030504030204" pitchFamily="34" charset="0"/>
              </a:rPr>
              <a:t>]!=a[ </a:t>
            </a:r>
            <a:r>
              <a:rPr lang="en-US" sz="2400" b="1" dirty="0" smtClean="0">
                <a:solidFill>
                  <a:srgbClr val="800000"/>
                </a:solidFill>
                <a:latin typeface="Arial Rounded MT Bold" panose="020F0704030504030204" pitchFamily="34" charset="0"/>
              </a:rPr>
              <a:t>j </a:t>
            </a:r>
            <a:r>
              <a:rPr lang="en-US" sz="2400" b="1" dirty="0">
                <a:solidFill>
                  <a:srgbClr val="800000"/>
                </a:solidFill>
                <a:latin typeface="Arial Rounded MT Bold" panose="020F0704030504030204" pitchFamily="34" charset="0"/>
              </a:rPr>
              <a:t>][ </a:t>
            </a:r>
            <a:r>
              <a:rPr lang="en-US" sz="2400" b="1" dirty="0" err="1" smtClean="0">
                <a:solidFill>
                  <a:srgbClr val="8000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2400" b="1" dirty="0" smtClean="0">
                <a:solidFill>
                  <a:srgbClr val="8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Arial Rounded MT Bold" panose="020F0704030504030204" pitchFamily="34" charset="0"/>
              </a:rPr>
              <a:t>])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{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      cout&lt;&lt;"\n matrix is not       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          symmetric \n";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     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();exit(0); </a:t>
            </a:r>
          </a:p>
          <a:p>
            <a:r>
              <a:rPr lang="en-US" sz="2800" b="1" dirty="0">
                <a:solidFill>
                  <a:srgbClr val="002060"/>
                </a:solidFill>
                <a:latin typeface="+mj-lt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  }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cout&lt;&lt;"\n matrix is symmetric";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54E-6CB6-4CB5-906C-07F6E728A13E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16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>
                <a:solidFill>
                  <a:srgbClr val="002060"/>
                </a:solidFill>
              </a:rPr>
              <a:t>Extra problem: To be solved …</a:t>
            </a:r>
          </a:p>
        </p:txBody>
      </p:sp>
      <p:pic>
        <p:nvPicPr>
          <p:cNvPr id="10245" name="Picture 1" descr="Image:Magicsquare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091" y="3733800"/>
            <a:ext cx="22526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81800" y="3657600"/>
            <a:ext cx="2286000" cy="1905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3333FF"/>
              </a:solidFill>
            </a:endParaRPr>
          </a:p>
        </p:txBody>
      </p:sp>
      <p:sp>
        <p:nvSpPr>
          <p:cNvPr id="10247" name="Rectangle 1"/>
          <p:cNvSpPr>
            <a:spLocks noChangeArrowheads="1"/>
          </p:cNvSpPr>
          <p:nvPr/>
        </p:nvSpPr>
        <p:spPr bwMode="auto">
          <a:xfrm>
            <a:off x="1447800" y="2470666"/>
            <a:ext cx="4953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magic square</a:t>
            </a:r>
            <a:r>
              <a:rPr lang="en-US" sz="2400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of order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is an arrangement of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² numbers, usually distinct integers, in a square, such that the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numbers in all rows, all columns, and both diagonals sum to the same constant.</a:t>
            </a:r>
            <a:r>
              <a:rPr lang="en-US" sz="2400" baseline="30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algn="just" eaLnBrk="0" hangingPunct="0">
              <a:defRPr/>
            </a:pPr>
            <a:endParaRPr lang="en-US" sz="2400" baseline="30000" dirty="0"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normal</a:t>
            </a:r>
            <a:r>
              <a:rPr lang="en-US" sz="2400" dirty="0">
                <a:latin typeface="+mj-lt"/>
                <a:cs typeface="Times New Roman" pitchFamily="18" charset="0"/>
              </a:rPr>
              <a:t> magic square contains the integers from 1 to </a:t>
            </a:r>
            <a:r>
              <a:rPr lang="en-US" sz="2400" i="1" dirty="0"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latin typeface="+mj-lt"/>
                <a:cs typeface="Times New Roman" pitchFamily="18" charset="0"/>
              </a:rPr>
              <a:t>²</a:t>
            </a:r>
            <a:r>
              <a:rPr lang="en-US" sz="2400" dirty="0">
                <a:cs typeface="Times New Roman" pitchFamily="18" charset="0"/>
              </a:rPr>
              <a:t>. 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1447800" y="1143000"/>
            <a:ext cx="5791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400" dirty="0">
                <a:solidFill>
                  <a:srgbClr val="002060"/>
                </a:solidFill>
                <a:latin typeface="+mj-lt"/>
              </a:rPr>
              <a:t>Write program to check the given matrix is a magic square or not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1F99-2F8D-4C46-83BB-3B3C31D49CE1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17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Magic Square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357745" y="11430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 dirty="0">
              <a:solidFill>
                <a:schemeClr val="accent2"/>
              </a:solidFill>
              <a:latin typeface="Tempus Sans ITC" pitchFamily="82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chemeClr val="accent2"/>
                </a:solidFill>
                <a:latin typeface="Arial Rounded MT Bold" pitchFamily="34" charset="0"/>
              </a:rPr>
              <a:t>Matrix is Magic square or not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void main()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  mag[10][10],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, j, row, col,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[10],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[10];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pd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=0,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sd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=0, k, x=0, b[100];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clrscr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cout&lt;&lt;"enter dimension \n";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&gt;&gt;row&gt;&gt;col;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if(row!=col)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// checking for square matrix</a:t>
            </a:r>
            <a:endParaRPr lang="en-US" sz="2400" dirty="0">
              <a:solidFill>
                <a:srgbClr val="C00000"/>
              </a:solidFill>
              <a:latin typeface="Arial Rounded MT Bold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{cout&lt;&lt;“matrix is not square”;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(); exit(0)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;}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6819900" y="1258166"/>
            <a:ext cx="9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8 1 6 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3 5 7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4 9 2 </a:t>
            </a: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7762009" y="1258166"/>
            <a:ext cx="9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6 1 8 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7 5 3</a:t>
            </a:r>
          </a:p>
          <a:p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2 9 4 </a:t>
            </a:r>
          </a:p>
        </p:txBody>
      </p:sp>
      <p:sp>
        <p:nvSpPr>
          <p:cNvPr id="11273" name="Rectangle 17"/>
          <p:cNvSpPr>
            <a:spLocks noChangeArrowheads="1"/>
          </p:cNvSpPr>
          <p:nvPr/>
        </p:nvSpPr>
        <p:spPr bwMode="auto">
          <a:xfrm>
            <a:off x="6781800" y="1241425"/>
            <a:ext cx="1905000" cy="990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3333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1956-147F-4D24-93F2-33D9BBA6C9B7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1662545" y="984842"/>
            <a:ext cx="7467600" cy="533975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inputting elements to the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cout&lt;&lt;"\n enter elements for a 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row;i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for(j=0;j&lt;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col;j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&gt;&gt;mag[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checking for uniqueness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C0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row;i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for(j=0;j&lt;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col;j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b[x++]=mag[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][j];</a:t>
            </a:r>
            <a:r>
              <a:rPr lang="en-US" sz="2000" b="1" dirty="0" smtClean="0">
                <a:solidFill>
                  <a:srgbClr val="002060"/>
                </a:solidFill>
                <a:latin typeface="Tempus Sans ITC" pitchFamily="82" charset="0"/>
              </a:rPr>
              <a:t> </a:t>
            </a:r>
            <a:r>
              <a:rPr lang="en-US" sz="2000" dirty="0" smtClean="0">
                <a:solidFill>
                  <a:srgbClr val="CC0000"/>
                </a:solidFill>
                <a:latin typeface="Tempus Sans ITC" pitchFamily="82" charset="0"/>
              </a:rPr>
              <a:t>//</a:t>
            </a:r>
            <a:r>
              <a:rPr lang="en-US" sz="2000" dirty="0" smtClean="0">
                <a:solidFill>
                  <a:srgbClr val="CC0000"/>
                </a:solidFill>
                <a:latin typeface="Arial Rounded MT Bold" pitchFamily="34" charset="0"/>
              </a:rPr>
              <a:t>copying elements to 1D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CC000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for(k=0;k&lt;x-1;k++)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for(j=k+1;j&lt;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x;j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if(b[k]==b[j])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empus Sans ITC" pitchFamily="82" charset="0"/>
              </a:rPr>
              <a:t>	 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cout&lt;&lt;“elements are no distinct\n” 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  cout&lt;&lt;“matrix is not magic”; 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(); 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	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C0A0-31B7-44FC-876D-0996A50EB069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19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 smtClean="0"/>
              <a:t>To learn and appreciate the following concepts</a:t>
            </a:r>
          </a:p>
          <a:p>
            <a:pPr lvl="1"/>
            <a:r>
              <a:rPr lang="en-IN" dirty="0" smtClean="0"/>
              <a:t>2D Array declaration, initialization</a:t>
            </a:r>
          </a:p>
          <a:p>
            <a:pPr lvl="1"/>
            <a:r>
              <a:rPr lang="en-IN" dirty="0" smtClean="0"/>
              <a:t>Programs using 2D arrays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9C9F-E67A-461D-B3E1-DF7C7C873980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288473" y="948437"/>
            <a:ext cx="7543800" cy="55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Finding sum of elements on principal Diagonal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=0;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&lt;row;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    pd=pd +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mag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];</a:t>
            </a:r>
          </a:p>
          <a:p>
            <a:pPr>
              <a:defRPr/>
            </a:pPr>
            <a:endParaRPr lang="en-US" sz="105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Row sum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=0;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&lt;row;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]=0;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for(j=0;j&lt;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col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; j++)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   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]+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mag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comparing </a:t>
            </a:r>
            <a:r>
              <a:rPr lang="en-US" dirty="0" err="1">
                <a:solidFill>
                  <a:srgbClr val="C00000"/>
                </a:solidFill>
                <a:latin typeface="Arial Rounded MT Bold" pitchFamily="34" charset="0"/>
              </a:rPr>
              <a:t>rowsum</a:t>
            </a:r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 and principal diagonal sum</a:t>
            </a:r>
          </a:p>
          <a:p>
            <a:pPr>
              <a:defRPr/>
            </a:pPr>
            <a:r>
              <a:rPr lang="en-US" b="1" dirty="0">
                <a:latin typeface="Tempus Sans ITC" pitchFamily="82" charset="0"/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if(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]!=pd)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{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   cout&lt;&lt;“matrix is not magic”;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  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(); exit(0);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	}</a:t>
            </a:r>
          </a:p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14D7-51F1-4B63-89A8-D9282100548D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20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5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Magic Square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95400" y="941763"/>
            <a:ext cx="78486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Arial Rounded MT Bold" pitchFamily="34" charset="0"/>
              </a:rPr>
              <a:t>Finding column </a:t>
            </a:r>
            <a:r>
              <a:rPr lang="en-US" sz="1800" dirty="0" smtClean="0">
                <a:solidFill>
                  <a:srgbClr val="C00000"/>
                </a:solidFill>
                <a:latin typeface="Arial Rounded MT Bold" pitchFamily="34" charset="0"/>
              </a:rPr>
              <a:t>sum</a:t>
            </a:r>
          </a:p>
          <a:p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col;i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1800" b="1" dirty="0">
                <a:solidFill>
                  <a:srgbClr val="002060"/>
                </a:solidFill>
                <a:latin typeface="+mj-lt"/>
              </a:rPr>
              <a:t>{	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]=0;</a:t>
            </a:r>
          </a:p>
          <a:p>
            <a:r>
              <a:rPr lang="en-US" sz="1800" b="1" dirty="0">
                <a:solidFill>
                  <a:srgbClr val="002060"/>
                </a:solidFill>
                <a:latin typeface="+mj-lt"/>
              </a:rPr>
              <a:t>	for(j=0;j&lt;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row;j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1800" b="1" dirty="0">
                <a:solidFill>
                  <a:srgbClr val="002060"/>
                </a:solidFill>
                <a:latin typeface="+mj-lt"/>
              </a:rPr>
              <a:t>	    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]+mag[j][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];</a:t>
            </a:r>
          </a:p>
          <a:p>
            <a:endParaRPr lang="en-US" sz="1800" b="1" dirty="0">
              <a:latin typeface="Tempus Sans ITC" pitchFamily="82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Arial Rounded MT Bold" pitchFamily="34" charset="0"/>
              </a:rPr>
              <a:t>comparing </a:t>
            </a:r>
            <a:r>
              <a:rPr lang="en-US" sz="1800" dirty="0" err="1">
                <a:solidFill>
                  <a:srgbClr val="C00000"/>
                </a:solidFill>
                <a:latin typeface="Arial Rounded MT Bold" pitchFamily="34" charset="0"/>
              </a:rPr>
              <a:t>Columnsum</a:t>
            </a:r>
            <a:r>
              <a:rPr lang="en-US" sz="1800" dirty="0">
                <a:solidFill>
                  <a:srgbClr val="C00000"/>
                </a:solidFill>
                <a:latin typeface="Arial Rounded MT Bold" pitchFamily="34" charset="0"/>
              </a:rPr>
              <a:t> and principal diagonal sum</a:t>
            </a:r>
          </a:p>
          <a:p>
            <a:r>
              <a:rPr lang="en-US" sz="1800" b="1" dirty="0">
                <a:latin typeface="Tempus Sans ITC" pitchFamily="82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if(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colsum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]!=pd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){  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cout&lt;&lt;“matrix is not magic”; 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(); exit(0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); } </a:t>
            </a:r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} </a:t>
            </a:r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1800" dirty="0">
                <a:solidFill>
                  <a:srgbClr val="C00000"/>
                </a:solidFill>
                <a:latin typeface="Tempus Sans ITC" pitchFamily="82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Arial Rounded MT Bold" pitchFamily="34" charset="0"/>
              </a:rPr>
              <a:t>finding secondary diagonal sum</a:t>
            </a:r>
          </a:p>
          <a:p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=row-1;</a:t>
            </a:r>
          </a:p>
          <a:p>
            <a:r>
              <a:rPr lang="en-US" sz="1800" b="1" dirty="0">
                <a:solidFill>
                  <a:srgbClr val="002060"/>
                </a:solidFill>
                <a:latin typeface="+mj-lt"/>
              </a:rPr>
              <a:t>k=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r>
              <a:rPr lang="en-US" sz="1800" b="1" dirty="0">
                <a:solidFill>
                  <a:srgbClr val="002060"/>
                </a:solidFill>
                <a:latin typeface="+mj-lt"/>
              </a:rPr>
              <a:t>for(j=col-1;j&gt;=0;j--,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-)      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sd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sd+mag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][k-j];</a:t>
            </a:r>
          </a:p>
          <a:p>
            <a:r>
              <a:rPr lang="en-US" sz="1800" b="1" dirty="0">
                <a:solidFill>
                  <a:srgbClr val="002060"/>
                </a:solidFill>
                <a:latin typeface="+mj-lt"/>
              </a:rPr>
              <a:t>if(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sd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!=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pd) { 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&lt;&lt;“matrix is not magic”; 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(); exit(0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);   }   </a:t>
            </a:r>
          </a:p>
          <a:p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&lt;&lt;“Matrix is magic\n”; 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(); 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}</a:t>
            </a:r>
            <a:endParaRPr lang="en-US" sz="1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C1C0-C71E-4667-9743-40B9D7BDB7EA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691" y="609600"/>
            <a:ext cx="7848600" cy="54999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Exchange </a:t>
            </a:r>
            <a:r>
              <a:rPr lang="en-US" sz="2400" b="1" dirty="0">
                <a:solidFill>
                  <a:srgbClr val="002060"/>
                </a:solidFill>
              </a:rPr>
              <a:t>the elements of principal diagonal with secondary diagonal in an N dimensional Square matrix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371600" y="2922925"/>
            <a:ext cx="3733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void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main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(){</a:t>
            </a:r>
            <a:endParaRPr lang="en-US" sz="22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, j, temp,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[4][4],n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;</a:t>
            </a:r>
          </a:p>
          <a:p>
            <a:endParaRPr lang="en-US" sz="22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nEnter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dimension: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";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&gt;&gt;n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;</a:t>
            </a:r>
          </a:p>
          <a:p>
            <a:endParaRPr lang="en-US" sz="22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nEnter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elements:\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n";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n;i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for(j=0;j&lt;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2200" b="1" dirty="0" err="1" smtClean="0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&gt;&gt;</a:t>
            </a:r>
            <a:r>
              <a:rPr lang="en-US" sz="2200" b="1" dirty="0" err="1" smtClean="0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][j];</a:t>
            </a:r>
            <a:endParaRPr lang="en-US" sz="2200" b="1" dirty="0">
              <a:latin typeface="Tempus Sans ITC" pitchFamily="8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57800" y="1644908"/>
            <a:ext cx="3858491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for(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=0;i&lt;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n;i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++)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for(j=0;j&lt;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n;j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++)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  if(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==j){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    temp=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arr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[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][j];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   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arr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[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][j]=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arr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[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][n-i-1];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   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arr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[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][n-i-1]=temp;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 }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nModified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Matrix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:\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n";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n;i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++){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  for(j=0;j&lt;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  "&lt;&lt;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&lt;&lt;"\n";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  }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j-lt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54E-6CB6-4CB5-906C-07F6E728A13E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22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/>
          <a:stretch/>
        </p:blipFill>
        <p:spPr bwMode="auto">
          <a:xfrm>
            <a:off x="1600200" y="1295400"/>
            <a:ext cx="2895600" cy="138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691" y="457200"/>
            <a:ext cx="7848600" cy="8382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Exchange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Rows and Columns of a ‘</a:t>
            </a:r>
            <a:r>
              <a:rPr lang="en-US" b="1" i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2060"/>
                </a:solidFill>
              </a:rPr>
              <a:t>’ matrix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267200" y="1085433"/>
            <a:ext cx="49129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/*read ‘</a:t>
            </a:r>
            <a:r>
              <a:rPr lang="en-US" sz="2200" b="1" i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i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i="1" dirty="0" err="1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matrix */</a:t>
            </a:r>
          </a:p>
          <a:p>
            <a:r>
              <a:rPr lang="en-US" sz="2200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nEnter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the rows to exchange: ";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&gt;&gt;r1&gt;&gt;r2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;</a:t>
            </a:r>
          </a:p>
          <a:p>
            <a:r>
              <a:rPr 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/*Row exchange r1 </a:t>
            </a:r>
            <a:r>
              <a:rPr 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r2 */</a:t>
            </a:r>
            <a:endParaRPr lang="en-US" sz="22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for(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=0;i&lt;</a:t>
            </a:r>
            <a:r>
              <a:rPr lang="en-US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n;i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temp=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[r1-1][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];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[r1-1][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]=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[r2-1][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];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[r2-1][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]=temp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 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empus Sans ITC" pitchFamily="8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54E-6CB6-4CB5-906C-07F6E728A13E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71600" y="4038600"/>
            <a:ext cx="5410201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nEnter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the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cols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to exchange: ";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&gt;&gt;c1&gt;&gt;c2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;</a:t>
            </a:r>
          </a:p>
          <a:p>
            <a:r>
              <a:rPr 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/*Column exchange : c1 </a:t>
            </a:r>
            <a:r>
              <a:rPr 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c2 */</a:t>
            </a:r>
            <a:endParaRPr lang="en-US" sz="22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=0;i&lt;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m;i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++) {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temp=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][c1-1];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][c1-1]=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][c2-1];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arr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][c2-1]=temp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01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dirty="0">
                <a:solidFill>
                  <a:srgbClr val="002060"/>
                </a:solidFill>
              </a:rPr>
              <a:t>2 </a:t>
            </a:r>
            <a:r>
              <a:rPr lang="en-US">
                <a:solidFill>
                  <a:srgbClr val="002060"/>
                </a:solidFill>
              </a:rPr>
              <a:t>Dimensional </a:t>
            </a:r>
            <a:r>
              <a:rPr lang="en-US" smtClean="0">
                <a:solidFill>
                  <a:srgbClr val="002060"/>
                </a:solidFill>
              </a:rPr>
              <a:t>Arrays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Summary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15E2-52F4-4782-ADEE-790B059C8F2D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4614" y="1463710"/>
            <a:ext cx="1310014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sldjump"/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file"/>
              </a:rPr>
              <a:t>Additional Information 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Animation</a:t>
            </a: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Do’s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Don’ts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Control Flow</a:t>
            </a: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Case studies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4" action="ppaction://hlinkfile"/>
              </a:rPr>
              <a:t>Do it </a:t>
            </a:r>
            <a:r>
              <a:rPr lang="en-US" sz="1400" b="1" i="1" dirty="0" smtClean="0">
                <a:solidFill>
                  <a:srgbClr val="0000FF"/>
                </a:solidFill>
                <a:hlinkClick r:id="rId4" action="ppaction://hlinkfile"/>
              </a:rPr>
              <a:t>yourself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5" action="ppaction://hlinkpres?slideindex=1&amp;slidetitle="/>
              </a:rPr>
              <a:t>MCQ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1"/>
            <a:ext cx="7924800" cy="2057399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Declaration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	data-type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array_name</a:t>
            </a:r>
            <a:r>
              <a:rPr lang="en-US" sz="2400" b="1" dirty="0" smtClean="0">
                <a:solidFill>
                  <a:srgbClr val="002060"/>
                </a:solidFill>
              </a:rPr>
              <a:t>[</a:t>
            </a:r>
            <a:r>
              <a:rPr lang="en-US" sz="2400" b="1" dirty="0" err="1" smtClean="0">
                <a:solidFill>
                  <a:srgbClr val="002060"/>
                </a:solidFill>
              </a:rPr>
              <a:t>row_size</a:t>
            </a:r>
            <a:r>
              <a:rPr lang="en-US" sz="2400" b="1" dirty="0" smtClean="0">
                <a:solidFill>
                  <a:srgbClr val="002060"/>
                </a:solidFill>
              </a:rPr>
              <a:t>][</a:t>
            </a:r>
            <a:r>
              <a:rPr lang="en-US" sz="2400" b="1" dirty="0" err="1" smtClean="0">
                <a:solidFill>
                  <a:srgbClr val="002060"/>
                </a:solidFill>
              </a:rPr>
              <a:t>column_size</a:t>
            </a:r>
            <a:r>
              <a:rPr lang="en-US" sz="2400" b="1" dirty="0" smtClean="0">
                <a:solidFill>
                  <a:srgbClr val="002060"/>
                </a:solidFill>
              </a:rPr>
              <a:t>]</a:t>
            </a:r>
            <a:r>
              <a:rPr lang="en-US" sz="2400" b="1" dirty="0" smtClean="0">
                <a:solidFill>
                  <a:srgbClr val="800000"/>
                </a:solidFill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Initialization of two dimensional arrays: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type array-name [row size] [</a:t>
            </a:r>
            <a:r>
              <a:rPr lang="en-US" sz="2400" dirty="0" err="1" smtClean="0">
                <a:solidFill>
                  <a:srgbClr val="002060"/>
                </a:solidFill>
              </a:rPr>
              <a:t>col</a:t>
            </a:r>
            <a:r>
              <a:rPr lang="en-US" sz="2400" dirty="0" smtClean="0">
                <a:solidFill>
                  <a:srgbClr val="002060"/>
                </a:solidFill>
              </a:rPr>
              <a:t> size ] </a:t>
            </a:r>
            <a:r>
              <a:rPr lang="en-US" sz="2400" b="1" dirty="0" smtClean="0">
                <a:solidFill>
                  <a:srgbClr val="002060"/>
                </a:solidFill>
              </a:rPr>
              <a:t>={list of values};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 algn="just">
              <a:buNone/>
            </a:pPr>
            <a:endParaRPr lang="en-US" sz="2400" dirty="0" smtClean="0">
              <a:solidFill>
                <a:srgbClr val="800000"/>
              </a:solidFill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A20-1EF2-48F6-82EF-12051382E0D1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371600" y="3276600"/>
            <a:ext cx="335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Reading a Matrix: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a[100][100];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   for(j=0;j&lt;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&gt;&gt;a[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][j];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3352800"/>
            <a:ext cx="335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 a Matrix: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a[100][100];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   for(j=0;j&lt;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&lt;&lt;a[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][j]&lt;&lt;“ “;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&lt;&lt;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</a:rPr>
              <a:t>endl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2890" y="1479549"/>
            <a:ext cx="7467600" cy="5059363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At the end of session student will be able to </a:t>
            </a:r>
          </a:p>
          <a:p>
            <a:pPr marL="1200150" lvl="2" indent="-342900">
              <a:lnSpc>
                <a:spcPct val="150000"/>
              </a:lnSpc>
              <a:buFont typeface="Wingdings"/>
              <a:buChar char="à"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Declare, initialize and access 2D array</a:t>
            </a:r>
          </a:p>
          <a:p>
            <a:pPr marL="1200150" lvl="2" indent="-342900">
              <a:lnSpc>
                <a:spcPct val="150000"/>
              </a:lnSpc>
              <a:buFont typeface="Wingdings"/>
              <a:buChar char="à"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Write programs using 2D array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5477-5950-4DE1-B603-A271F2538D5E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           Department of CSE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It is an ordered table of homogeneous elements.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It can be imagined as a two dimensional table made of elements, all of them of a same uniform data type.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It is generally referred to as </a:t>
            </a:r>
            <a:r>
              <a:rPr lang="en-US" sz="2800" b="1" dirty="0" smtClean="0">
                <a:solidFill>
                  <a:srgbClr val="CC0000"/>
                </a:solidFill>
                <a:latin typeface="+mj-lt"/>
              </a:rPr>
              <a:t>matrix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, of some rows and some columns.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It is also called as a </a:t>
            </a:r>
            <a:r>
              <a:rPr lang="en-US" sz="2800" b="1" dirty="0" smtClean="0">
                <a:solidFill>
                  <a:srgbClr val="CC0000"/>
                </a:solidFill>
                <a:latin typeface="+mj-lt"/>
              </a:rPr>
              <a:t>two-subscripted variable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>
              <a:latin typeface="+mj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228600"/>
            <a:ext cx="7162801" cy="685800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2 dimensional Arrays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217-2D3C-4104-A8FA-B90C2C9CE679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For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+mj-lt"/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 marks[5][3];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	float matrix[3][3];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	char page[25][80];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The first example tells that marks is a 2-D array of 5 rows and 3 columns.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sz="500" dirty="0" smtClean="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The second example tells that matrix is a 2-D array of 3 rows and 3 columns.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en-US" sz="700" dirty="0" smtClean="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2060"/>
                </a:solidFill>
              </a:rPr>
              <a:t>Similarly, the third example tells that page is a 2-D array of 25 rows and 80 columns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228600"/>
            <a:ext cx="7162801" cy="6858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2 dimensional Arrays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2AA4-5339-48F5-A769-B28FDBC6E7C5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Declaration 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	 	</a:t>
            </a:r>
            <a:r>
              <a:rPr lang="en-US" sz="2800" b="1" dirty="0" smtClean="0">
                <a:solidFill>
                  <a:srgbClr val="800000"/>
                </a:solidFill>
                <a:latin typeface="+mj-lt"/>
              </a:rPr>
              <a:t>type </a:t>
            </a:r>
            <a:r>
              <a:rPr lang="en-US" sz="2800" b="1" dirty="0" err="1" smtClean="0">
                <a:solidFill>
                  <a:srgbClr val="0000FF"/>
                </a:solidFill>
                <a:latin typeface="+mj-lt"/>
              </a:rPr>
              <a:t>array_name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row_size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][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column_size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]</a:t>
            </a:r>
            <a:r>
              <a:rPr lang="en-US" sz="2800" b="1" dirty="0" smtClean="0">
                <a:solidFill>
                  <a:srgbClr val="800000"/>
                </a:solidFill>
                <a:latin typeface="+mj-lt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For example,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latin typeface="+mj-lt"/>
              </a:rPr>
              <a:t>		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[3][5];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800000"/>
                </a:solidFill>
                <a:latin typeface="+mj-lt"/>
              </a:rPr>
              <a:t>arr</a:t>
            </a:r>
            <a:r>
              <a:rPr lang="en-US" sz="2800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represents a two dimensional array or table having 3 rows and 5 columns and it can store 15 integer values. </a:t>
            </a:r>
          </a:p>
          <a:p>
            <a:pPr algn="just" eaLnBrk="1" hangingPunct="1">
              <a:buFontTx/>
              <a:buNone/>
            </a:pPr>
            <a:endParaRPr lang="en-US" sz="2800" dirty="0" smtClean="0">
              <a:latin typeface="Verdana" pitchFamily="34" charset="0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228600"/>
            <a:ext cx="7162801" cy="6858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2 dimensional Arrays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43400"/>
            <a:ext cx="5715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37E-AE95-4CAE-8340-8A8CDD262A35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26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95400" y="903809"/>
            <a:ext cx="7848600" cy="579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C00000"/>
                </a:solidFill>
                <a:latin typeface="Verdana" pitchFamily="34" charset="0"/>
              </a:rPr>
              <a:t>Initialization of two dimensional arrays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solidFill>
                  <a:srgbClr val="002060"/>
                </a:solidFill>
              </a:rPr>
              <a:t>type </a:t>
            </a:r>
            <a:r>
              <a:rPr lang="en-US" sz="2200" dirty="0">
                <a:solidFill>
                  <a:srgbClr val="002060"/>
                </a:solidFill>
              </a:rPr>
              <a:t>array-name [row size] [col size ] 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=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{list of values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};</a:t>
            </a:r>
            <a:endParaRPr lang="en-US" sz="24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table [2][3]={0,0,0,1,1,1};</a:t>
            </a:r>
            <a:endParaRPr lang="en-US" sz="22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solidFill>
                  <a:srgbClr val="002060"/>
                </a:solidFill>
                <a:latin typeface="Verdana" pitchFamily="34" charset="0"/>
                <a:sym typeface="Wingdings" pitchFamily="2" charset="2"/>
              </a:rPr>
              <a:t> </a:t>
            </a:r>
            <a:r>
              <a:rPr lang="en-US" sz="2200" dirty="0">
                <a:solidFill>
                  <a:srgbClr val="002060"/>
                </a:solidFill>
                <a:latin typeface="Verdana" pitchFamily="34" charset="0"/>
                <a:sym typeface="Wingdings" pitchFamily="2" charset="2"/>
              </a:rPr>
              <a:t>initializes the elements of the first row </a:t>
            </a:r>
            <a:r>
              <a:rPr lang="en-US" sz="2200" dirty="0" smtClean="0">
                <a:solidFill>
                  <a:srgbClr val="002060"/>
                </a:solidFill>
                <a:latin typeface="Verdana" pitchFamily="34" charset="0"/>
                <a:sym typeface="Wingdings" pitchFamily="2" charset="2"/>
              </a:rPr>
              <a:t>to zero and </a:t>
            </a:r>
            <a:r>
              <a:rPr lang="en-US" sz="2200" dirty="0">
                <a:solidFill>
                  <a:srgbClr val="002060"/>
                </a:solidFill>
                <a:latin typeface="Verdana" pitchFamily="34" charset="0"/>
                <a:sym typeface="Wingdings" pitchFamily="2" charset="2"/>
              </a:rPr>
              <a:t>the second row to 1.</a:t>
            </a:r>
            <a:endParaRPr lang="en-US" sz="2200" dirty="0">
              <a:solidFill>
                <a:srgbClr val="002060"/>
              </a:solidFill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C00000"/>
                </a:solidFill>
                <a:latin typeface="Verdana" pitchFamily="34" charset="0"/>
              </a:rPr>
              <a:t>Initialization is always done row by row.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chemeClr val="tx2"/>
                </a:solidFill>
                <a:latin typeface="Verdana" pitchFamily="34" charset="0"/>
              </a:rPr>
              <a:t>The above statement can be equivalently written </a:t>
            </a:r>
            <a:r>
              <a:rPr lang="en-US" sz="2200" dirty="0" smtClean="0">
                <a:solidFill>
                  <a:schemeClr val="tx2"/>
                </a:solidFill>
                <a:latin typeface="Verdana" pitchFamily="34" charset="0"/>
              </a:rPr>
              <a:t>as </a:t>
            </a:r>
            <a:r>
              <a:rPr lang="en-US" sz="2200" dirty="0" smtClean="0">
                <a:latin typeface="Verdana" pitchFamily="34" charset="0"/>
              </a:rPr>
              <a:t>     </a:t>
            </a:r>
            <a:r>
              <a:rPr lang="en-US" sz="2200" b="1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 table [2][3]={{0,0,0},{1,1,1}};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dirty="0">
                <a:solidFill>
                  <a:schemeClr val="accent2"/>
                </a:solidFill>
                <a:latin typeface="Verdana" pitchFamily="34" charset="0"/>
              </a:rPr>
              <a:t>OR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Verdana" pitchFamily="34" charset="0"/>
              </a:rPr>
              <a:t>in matrix form it can be written as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	 </a:t>
            </a:r>
            <a:r>
              <a:rPr lang="en-US" sz="2200" b="1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 table [2][3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]=	{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{0,0,0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},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					{1,1,1}       </a:t>
            </a:r>
            <a:endParaRPr lang="en-US" sz="2200" b="1" dirty="0" smtClean="0">
              <a:solidFill>
                <a:srgbClr val="C00000"/>
              </a:solidFill>
              <a:latin typeface="Tempus Sans ITC" pitchFamily="82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				};</a:t>
            </a:r>
            <a:endParaRPr lang="en-US" sz="2200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673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 Dimensional Arrays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D6A-CAA2-46D1-A7BD-47A17F2F8FF2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295400" y="925354"/>
            <a:ext cx="78486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en-US" sz="2400" dirty="0">
                <a:solidFill>
                  <a:srgbClr val="002060"/>
                </a:solidFill>
                <a:latin typeface="+mj-lt"/>
              </a:rPr>
              <a:t>When array is completely initialized with all values , need not specify the first dimension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lvl="1" algn="just"/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table [][3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]=	{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{0,0,0},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			{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1,1,1 }     </a:t>
            </a:r>
          </a:p>
          <a:p>
            <a:pPr lvl="1" algn="just"/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			}; </a:t>
            </a:r>
          </a:p>
          <a:p>
            <a:pPr lvl="1" indent="-457200"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If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the values are missing in an initializer, they are set to zero</a:t>
            </a:r>
          </a:p>
          <a:p>
            <a:pPr lvl="1" algn="just"/>
            <a:r>
              <a:rPr lang="en-US" sz="2200" b="1" dirty="0"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table [2][3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]=	{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{1,1},</a:t>
            </a:r>
          </a:p>
          <a:p>
            <a:pPr lvl="1" algn="just"/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				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	{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2}    </a:t>
            </a:r>
            <a:endParaRPr lang="en-US" sz="2400" b="1" dirty="0" smtClean="0">
              <a:solidFill>
                <a:srgbClr val="C00000"/>
              </a:solidFill>
              <a:latin typeface="Tempus Sans ITC" pitchFamily="82" charset="0"/>
            </a:endParaRPr>
          </a:p>
          <a:p>
            <a:pPr lvl="1" algn="just"/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				};</a:t>
            </a:r>
            <a:endParaRPr lang="en-US" sz="2400" b="1" dirty="0">
              <a:solidFill>
                <a:srgbClr val="C00000"/>
              </a:solidFill>
              <a:latin typeface="Tempus Sans ITC" pitchFamily="82" charset="0"/>
            </a:endParaRPr>
          </a:p>
          <a:p>
            <a:pPr marL="0" lvl="1" algn="just"/>
            <a:r>
              <a:rPr lang="en-US" sz="2400" dirty="0">
                <a:solidFill>
                  <a:srgbClr val="002060"/>
                </a:solidFill>
                <a:latin typeface="+mj-lt"/>
                <a:sym typeface="Wingdings" pitchFamily="2" charset="2"/>
              </a:rPr>
              <a:t>will initialize the first two elements of the first row to 1, 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sym typeface="Wingdings" pitchFamily="2" charset="2"/>
              </a:rPr>
              <a:t>the first </a:t>
            </a:r>
            <a:r>
              <a:rPr lang="en-US" sz="2400" dirty="0">
                <a:solidFill>
                  <a:srgbClr val="002060"/>
                </a:solidFill>
                <a:latin typeface="+mj-lt"/>
                <a:sym typeface="Wingdings" pitchFamily="2" charset="2"/>
              </a:rPr>
              <a:t>element of the second row to two, and all other elements to  zero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sym typeface="Wingdings" pitchFamily="2" charset="2"/>
              </a:rPr>
              <a:t>.</a:t>
            </a:r>
            <a:endParaRPr lang="en-US" sz="2200" dirty="0">
              <a:latin typeface="Verdana" pitchFamily="34" charset="0"/>
            </a:endParaRPr>
          </a:p>
          <a:p>
            <a:pPr lvl="1" algn="just"/>
            <a:r>
              <a:rPr lang="en-US" sz="2400" dirty="0">
                <a:solidFill>
                  <a:srgbClr val="002060"/>
                </a:solidFill>
                <a:latin typeface="+mj-lt"/>
              </a:rPr>
              <a:t>To set all elements to zero</a:t>
            </a:r>
          </a:p>
          <a:p>
            <a:pPr lvl="1" algn="just"/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table [3][3]={{0},{0},{0}};</a:t>
            </a:r>
          </a:p>
          <a:p>
            <a:pPr lvl="1" algn="just"/>
            <a:endParaRPr lang="en-US" sz="2200" dirty="0"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 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14A8-003B-49DA-A517-FE5C007D1165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295400" y="990600"/>
            <a:ext cx="4343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void main()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i,j,m,n,a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[100][100];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clrscr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cout&lt;&lt;"enter dimension for a:";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&gt;&gt;m&gt;&gt;n;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cout&lt;&lt;"\n enter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elements\n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";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m;i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{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+mj-lt"/>
              </a:rPr>
              <a:t>for(j=0;j&lt;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n;j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cin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&gt;&gt;a[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][j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];</a:t>
            </a:r>
          </a:p>
          <a:p>
            <a:pPr marL="11113" lvl="1"/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}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286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 a matrix and display it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562600" y="1066801"/>
            <a:ext cx="3581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400" b="1" dirty="0">
              <a:latin typeface="Tempus Sans ITC" pitchFamily="82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m;i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{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   for(j=0;j&lt;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n;j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      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&lt;&lt;"\t"&lt;&lt;a[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][j];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cout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&lt;&lt;“\n”;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+mj-lt"/>
              </a:rPr>
              <a:t>getch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endParaRPr lang="en-US" sz="2400" b="1" dirty="0">
              <a:latin typeface="Tempus Sans ITC" pitchFamily="82" charset="0"/>
            </a:endParaRPr>
          </a:p>
          <a:p>
            <a:endParaRPr lang="en-US" sz="2400" b="1" dirty="0">
              <a:latin typeface="Tempus Sans ITC" pitchFamily="8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72-8343-4C00-9C0E-9BE11D8919FB}" type="datetime1">
              <a:rPr lang="en-US" smtClean="0">
                <a:solidFill>
                  <a:srgbClr val="002060"/>
                </a:solidFill>
              </a:rPr>
              <a:t>3/15/2015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1002   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9" grpId="0"/>
    </p:bld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4833</TotalTime>
  <Words>1705</Words>
  <Application>Microsoft Office PowerPoint</Application>
  <PresentationFormat>On-screen Show (4:3)</PresentationFormat>
  <Paragraphs>477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Rounded MT Bold</vt:lpstr>
      <vt:lpstr>Calibri</vt:lpstr>
      <vt:lpstr>Courier New</vt:lpstr>
      <vt:lpstr>Tempus Sans ITC</vt:lpstr>
      <vt:lpstr>Times New Roman</vt:lpstr>
      <vt:lpstr>Trebuchet MS</vt:lpstr>
      <vt:lpstr>Verdana</vt:lpstr>
      <vt:lpstr>Wingdings</vt:lpstr>
      <vt:lpstr>cse-1</vt:lpstr>
      <vt:lpstr>1_Office Theme</vt:lpstr>
      <vt:lpstr>Slide Format - CSE</vt:lpstr>
      <vt:lpstr>PowerPoint Presentation</vt:lpstr>
      <vt:lpstr>Objectives</vt:lpstr>
      <vt:lpstr>Session outcome</vt:lpstr>
      <vt:lpstr>2 dimensional Arrays </vt:lpstr>
      <vt:lpstr>2 dimensional Arrays </vt:lpstr>
      <vt:lpstr>2 dimensional Arrays </vt:lpstr>
      <vt:lpstr>2 Dimensional Arrays</vt:lpstr>
      <vt:lpstr>2 Dimensional Arrays</vt:lpstr>
      <vt:lpstr>Read a matrix and display it</vt:lpstr>
      <vt:lpstr>Addition of two Matrices </vt:lpstr>
      <vt:lpstr>Matrix Addition</vt:lpstr>
      <vt:lpstr>Matrix Addition</vt:lpstr>
      <vt:lpstr>Row Sum &amp; Column Sum of a matrix</vt:lpstr>
      <vt:lpstr>Multiplication of two Matrices</vt:lpstr>
      <vt:lpstr>Trace and Norm of a Matrix</vt:lpstr>
      <vt:lpstr>Check whether a given Matrix is Symmetric or not  </vt:lpstr>
      <vt:lpstr>Extra problem: To be solved …</vt:lpstr>
      <vt:lpstr>Magic Square</vt:lpstr>
      <vt:lpstr>Magic Square</vt:lpstr>
      <vt:lpstr>Magic Square</vt:lpstr>
      <vt:lpstr>Magic Square</vt:lpstr>
      <vt:lpstr>Exchange the elements of principal diagonal with secondary diagonal in an N dimensional Square matrix</vt:lpstr>
      <vt:lpstr>Exchange the Rows and Columns of a ‘mxn’ matrix</vt:lpstr>
      <vt:lpstr>Summary </vt:lpstr>
      <vt:lpstr>Syntax</vt:lpstr>
    </vt:vector>
  </TitlesOfParts>
  <Company>MAHE Manipal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Rajesh G</cp:lastModifiedBy>
  <cp:revision>146</cp:revision>
  <dcterms:created xsi:type="dcterms:W3CDTF">2006-10-03T04:19:09Z</dcterms:created>
  <dcterms:modified xsi:type="dcterms:W3CDTF">2015-03-15T14:52:11Z</dcterms:modified>
</cp:coreProperties>
</file>