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64" r:id="rId4"/>
    <p:sldId id="265" r:id="rId5"/>
    <p:sldId id="258" r:id="rId6"/>
    <p:sldId id="259" r:id="rId7"/>
    <p:sldId id="260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EA4F13-7A76-48B4-89D1-B8D82BDBF3C9}" type="datetimeFigureOut">
              <a:rPr lang="en-IN" smtClean="0"/>
              <a:t>19-07-2013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71CD41-CCFA-42CE-B9AD-1BE795474B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39954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>
          <a:xfrm>
            <a:off x="6629400" y="6363222"/>
            <a:ext cx="1371600" cy="365125"/>
          </a:xfrm>
        </p:spPr>
        <p:txBody>
          <a:bodyPr/>
          <a:lstStyle/>
          <a:p>
            <a:fld id="{8DF7FEAA-F5A4-40F5-8B12-522772D45496}" type="datetimeFigureOut">
              <a:rPr lang="en-IN" smtClean="0"/>
              <a:t>19-07-2013</a:t>
            </a:fld>
            <a:endParaRPr lang="en-IN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>
          <a:xfrm>
            <a:off x="1295400" y="6356350"/>
            <a:ext cx="44196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96E15-E471-4DC7-8C4A-008F141D5FB1}" type="slidenum">
              <a:rPr lang="en-IN" smtClean="0"/>
              <a:t>‹#›</a:t>
            </a:fld>
            <a:endParaRPr lang="en-IN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3"/>
          </p:nvPr>
        </p:nvSpPr>
        <p:spPr>
          <a:xfrm>
            <a:off x="2971800" y="1981200"/>
            <a:ext cx="4191000" cy="6096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487384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3154004"/>
            <a:ext cx="7010398" cy="549992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1066800"/>
            <a:ext cx="7467600" cy="50593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FEAA-F5A4-40F5-8B12-522772D45496}" type="datetimeFigureOut">
              <a:rPr lang="en-IN" smtClean="0"/>
              <a:t>19-07-2013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96E15-E471-4DC7-8C4A-008F141D5FB1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 flipV="1">
            <a:off x="0" y="888304"/>
            <a:ext cx="9144000" cy="56366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5007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66800"/>
            <a:ext cx="2057400" cy="5059363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1066800"/>
            <a:ext cx="5105400" cy="50593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FEAA-F5A4-40F5-8B12-522772D45496}" type="datetimeFigureOut">
              <a:rPr lang="en-IN" smtClean="0"/>
              <a:t>19-07-2013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96E15-E471-4DC7-8C4A-008F141D5FB1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 flipV="1">
            <a:off x="0" y="888304"/>
            <a:ext cx="9144000" cy="56366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29562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1640" y="1340768"/>
            <a:ext cx="7355160" cy="478539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63222"/>
            <a:ext cx="1600200" cy="365125"/>
          </a:xfrm>
        </p:spPr>
        <p:txBody>
          <a:bodyPr/>
          <a:lstStyle/>
          <a:p>
            <a:fld id="{8DF7FEAA-F5A4-40F5-8B12-522772D45496}" type="datetimeFigureOut">
              <a:rPr lang="en-IN" smtClean="0"/>
              <a:t>19-07-2013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96E15-E471-4DC7-8C4A-008F141D5FB1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Footer Placeholder 14"/>
          <p:cNvSpPr>
            <a:spLocks noGrp="1"/>
          </p:cNvSpPr>
          <p:nvPr>
            <p:ph type="ftr" sz="quarter" idx="11"/>
          </p:nvPr>
        </p:nvSpPr>
        <p:spPr>
          <a:xfrm>
            <a:off x="1295400" y="6356350"/>
            <a:ext cx="44196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1219199" y="0"/>
            <a:ext cx="7924801" cy="1124744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0" y="1212394"/>
            <a:ext cx="9144000" cy="56366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07348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199" y="4406900"/>
            <a:ext cx="7275513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199" y="2906713"/>
            <a:ext cx="7275513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FEAA-F5A4-40F5-8B12-522772D45496}" type="datetimeFigureOut">
              <a:rPr lang="en-IN" smtClean="0"/>
              <a:t>19-07-2013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96E15-E471-4DC7-8C4A-008F141D5FB1}" type="slidenum">
              <a:rPr lang="en-IN" smtClean="0"/>
              <a:t>‹#›</a:t>
            </a:fld>
            <a:endParaRPr lang="en-IN"/>
          </a:p>
        </p:txBody>
      </p:sp>
      <p:sp>
        <p:nvSpPr>
          <p:cNvPr id="8" name="Rectangle 7"/>
          <p:cNvSpPr/>
          <p:nvPr/>
        </p:nvSpPr>
        <p:spPr>
          <a:xfrm flipV="1">
            <a:off x="0" y="888304"/>
            <a:ext cx="9144000" cy="56366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30087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3154004"/>
            <a:ext cx="7010398" cy="549992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800" y="1600200"/>
            <a:ext cx="35814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600200"/>
            <a:ext cx="3657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FEAA-F5A4-40F5-8B12-522772D45496}" type="datetimeFigureOut">
              <a:rPr lang="en-IN" smtClean="0"/>
              <a:t>19-07-2013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96E15-E471-4DC7-8C4A-008F141D5FB1}" type="slidenum">
              <a:rPr lang="en-IN" smtClean="0"/>
              <a:t>‹#›</a:t>
            </a:fld>
            <a:endParaRPr lang="en-IN"/>
          </a:p>
        </p:txBody>
      </p:sp>
      <p:sp>
        <p:nvSpPr>
          <p:cNvPr id="8" name="Rectangle 7"/>
          <p:cNvSpPr/>
          <p:nvPr/>
        </p:nvSpPr>
        <p:spPr>
          <a:xfrm flipV="1">
            <a:off x="0" y="888304"/>
            <a:ext cx="9144000" cy="56366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54850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3154004"/>
            <a:ext cx="7010398" cy="54999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800" y="1600199"/>
            <a:ext cx="3201988" cy="57467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800" y="2576863"/>
            <a:ext cx="3201988" cy="3549299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35954" y="1600199"/>
            <a:ext cx="3203246" cy="57467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35954" y="2576863"/>
            <a:ext cx="3203246" cy="3549299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FEAA-F5A4-40F5-8B12-522772D45496}" type="datetimeFigureOut">
              <a:rPr lang="en-IN" smtClean="0"/>
              <a:t>19-07-2013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96E15-E471-4DC7-8C4A-008F141D5FB1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Rectangle 9"/>
          <p:cNvSpPr/>
          <p:nvPr/>
        </p:nvSpPr>
        <p:spPr>
          <a:xfrm flipV="1">
            <a:off x="0" y="888304"/>
            <a:ext cx="9144000" cy="56366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3304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3154004"/>
            <a:ext cx="7010398" cy="549992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FEAA-F5A4-40F5-8B12-522772D45496}" type="datetimeFigureOut">
              <a:rPr lang="en-IN" smtClean="0"/>
              <a:t>19-07-2013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96E15-E471-4DC7-8C4A-008F141D5FB1}" type="slidenum">
              <a:rPr lang="en-IN" smtClean="0"/>
              <a:t>‹#›</a:t>
            </a:fld>
            <a:endParaRPr lang="en-IN"/>
          </a:p>
        </p:txBody>
      </p:sp>
      <p:sp>
        <p:nvSpPr>
          <p:cNvPr id="6" name="Rectangle 5"/>
          <p:cNvSpPr/>
          <p:nvPr/>
        </p:nvSpPr>
        <p:spPr>
          <a:xfrm flipV="1">
            <a:off x="0" y="888304"/>
            <a:ext cx="9144000" cy="56366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8850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FEAA-F5A4-40F5-8B12-522772D45496}" type="datetimeFigureOut">
              <a:rPr lang="en-IN" smtClean="0"/>
              <a:t>19-07-2013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96E15-E471-4DC7-8C4A-008F141D5FB1}" type="slidenum">
              <a:rPr lang="en-IN" smtClean="0"/>
              <a:t>‹#›</a:t>
            </a:fld>
            <a:endParaRPr lang="en-IN"/>
          </a:p>
        </p:txBody>
      </p:sp>
      <p:sp>
        <p:nvSpPr>
          <p:cNvPr id="5" name="Rectangle 4"/>
          <p:cNvSpPr/>
          <p:nvPr/>
        </p:nvSpPr>
        <p:spPr>
          <a:xfrm flipV="1">
            <a:off x="0" y="888304"/>
            <a:ext cx="9144000" cy="56366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17270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1" y="1036259"/>
            <a:ext cx="2425336" cy="1041023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5650" y="1036259"/>
            <a:ext cx="4121150" cy="52435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7801" y="2198310"/>
            <a:ext cx="2425336" cy="42024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FEAA-F5A4-40F5-8B12-522772D45496}" type="datetimeFigureOut">
              <a:rPr lang="en-IN" smtClean="0"/>
              <a:t>19-07-2013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96E15-E471-4DC7-8C4A-008F141D5FB1}" type="slidenum">
              <a:rPr lang="en-IN" smtClean="0"/>
              <a:t>‹#›</a:t>
            </a:fld>
            <a:endParaRPr lang="en-IN"/>
          </a:p>
        </p:txBody>
      </p:sp>
      <p:sp>
        <p:nvSpPr>
          <p:cNvPr id="8" name="Rectangle 7"/>
          <p:cNvSpPr/>
          <p:nvPr/>
        </p:nvSpPr>
        <p:spPr>
          <a:xfrm flipV="1">
            <a:off x="0" y="888304"/>
            <a:ext cx="9144000" cy="56366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31929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142999"/>
            <a:ext cx="5486400" cy="35845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FEAA-F5A4-40F5-8B12-522772D45496}" type="datetimeFigureOut">
              <a:rPr lang="en-IN" smtClean="0"/>
              <a:t>19-07-2013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96E15-E471-4DC7-8C4A-008F141D5FB1}" type="slidenum">
              <a:rPr lang="en-IN" smtClean="0"/>
              <a:t>‹#›</a:t>
            </a:fld>
            <a:endParaRPr lang="en-IN"/>
          </a:p>
        </p:txBody>
      </p:sp>
      <p:sp>
        <p:nvSpPr>
          <p:cNvPr id="8" name="Rectangle 7"/>
          <p:cNvSpPr/>
          <p:nvPr/>
        </p:nvSpPr>
        <p:spPr>
          <a:xfrm flipV="1">
            <a:off x="0" y="888304"/>
            <a:ext cx="9144000" cy="56366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7503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" cy="6858000"/>
          </a:xfrm>
          <a:prstGeom prst="rect">
            <a:avLst/>
          </a:prstGeom>
          <a:solidFill>
            <a:srgbClr val="0000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0" y="6363222"/>
            <a:ext cx="1371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8DF7FEAA-F5A4-40F5-8B12-522772D45496}" type="datetimeFigureOut">
              <a:rPr lang="en-IN" smtClean="0"/>
              <a:t>19-07-2013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0" y="6356350"/>
            <a:ext cx="472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01000" y="6356350"/>
            <a:ext cx="685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tx1"/>
                </a:solidFill>
              </a:defRPr>
            </a:lvl1pPr>
          </a:lstStyle>
          <a:p>
            <a:fld id="{6C996E15-E471-4DC7-8C4A-008F141D5FB1}" type="slidenum">
              <a:rPr lang="en-IN" smtClean="0"/>
              <a:t>‹#›</a:t>
            </a:fld>
            <a:endParaRPr lang="en-I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1219199" y="3048000"/>
            <a:ext cx="7823333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827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solidFill>
                  <a:schemeClr val="tx2"/>
                </a:solidFill>
              </a:rPr>
              <a:t>2</a:t>
            </a:r>
            <a:r>
              <a:rPr lang="en-IN" b="1" dirty="0" smtClean="0">
                <a:solidFill>
                  <a:schemeClr val="tx2"/>
                </a:solidFill>
              </a:rPr>
              <a:t>D ARRAY- MCQs</a:t>
            </a:r>
            <a:endParaRPr lang="en-IN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sz="3600" dirty="0" smtClean="0"/>
          </a:p>
          <a:p>
            <a:pPr marL="971550" lvl="1" indent="-514350">
              <a:buFont typeface="+mj-lt"/>
              <a:buAutoNum type="alphaUcPeriod"/>
            </a:pPr>
            <a:r>
              <a:rPr lang="en-US" sz="3200" dirty="0"/>
              <a:t>array </a:t>
            </a:r>
            <a:r>
              <a:rPr lang="en-US" sz="3200" dirty="0" err="1"/>
              <a:t>anarray</a:t>
            </a:r>
            <a:r>
              <a:rPr lang="en-US" sz="3200" dirty="0"/>
              <a:t>[20][20</a:t>
            </a:r>
            <a:r>
              <a:rPr lang="en-US" sz="3200" dirty="0" smtClean="0"/>
              <a:t>];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sz="3200" dirty="0" err="1" smtClean="0"/>
              <a:t>int</a:t>
            </a:r>
            <a:r>
              <a:rPr lang="en-US" sz="3200" dirty="0" smtClean="0"/>
              <a:t> </a:t>
            </a:r>
            <a:r>
              <a:rPr lang="en-US" sz="3200" dirty="0" err="1"/>
              <a:t>anarray</a:t>
            </a:r>
            <a:r>
              <a:rPr lang="en-US" sz="3200" dirty="0"/>
              <a:t>[20][20</a:t>
            </a:r>
            <a:r>
              <a:rPr lang="en-US" sz="3200" dirty="0" smtClean="0"/>
              <a:t>];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sz="3200" dirty="0" err="1" smtClean="0"/>
              <a:t>int</a:t>
            </a:r>
            <a:r>
              <a:rPr lang="en-US" sz="3200" dirty="0" smtClean="0"/>
              <a:t> </a:t>
            </a:r>
            <a:r>
              <a:rPr lang="en-US" sz="3200" dirty="0"/>
              <a:t>array[20, 20</a:t>
            </a:r>
            <a:r>
              <a:rPr lang="en-US" sz="3200" dirty="0" smtClean="0"/>
              <a:t>];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sz="3200" dirty="0" smtClean="0"/>
              <a:t>char </a:t>
            </a:r>
            <a:r>
              <a:rPr lang="en-US" sz="3200" dirty="0"/>
              <a:t>array[20];</a:t>
            </a:r>
            <a:br>
              <a:rPr lang="en-US" sz="3200" dirty="0"/>
            </a:br>
            <a:endParaRPr lang="en-IN" sz="3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 algn="just"/>
            <a:r>
              <a:rPr lang="en-US" dirty="0"/>
              <a:t>Which of the following is a two-dimensional array?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lphaUcParenBoth"/>
            </a:pPr>
            <a:r>
              <a:rPr lang="en-US" b="1" dirty="0" err="1" smtClean="0"/>
              <a:t>int</a:t>
            </a:r>
            <a:r>
              <a:rPr lang="en-US" b="1" dirty="0" smtClean="0"/>
              <a:t> </a:t>
            </a:r>
            <a:r>
              <a:rPr lang="en-US" b="1" dirty="0"/>
              <a:t>m[ ] [3] = {1 , 2 , 3, 4} ; </a:t>
            </a:r>
            <a:endParaRPr lang="en-US" b="1" dirty="0" smtClean="0"/>
          </a:p>
          <a:p>
            <a:pPr marL="514350" indent="-514350">
              <a:buAutoNum type="alphaUcParenBoth"/>
            </a:pPr>
            <a:r>
              <a:rPr lang="en-US" b="1" dirty="0" err="1" smtClean="0"/>
              <a:t>int</a:t>
            </a:r>
            <a:r>
              <a:rPr lang="en-US" b="1" dirty="0" smtClean="0"/>
              <a:t> </a:t>
            </a:r>
            <a:r>
              <a:rPr lang="en-US" b="1" dirty="0"/>
              <a:t>m[3][ ] = {1 , 2 , 3, 4} </a:t>
            </a:r>
            <a:r>
              <a:rPr lang="en-US" b="1" dirty="0" smtClean="0"/>
              <a:t>;</a:t>
            </a:r>
          </a:p>
          <a:p>
            <a:pPr marL="514350" indent="-514350">
              <a:buAutoNum type="alphaUcParenBoth"/>
            </a:pPr>
            <a:r>
              <a:rPr lang="en-US" b="1" dirty="0" err="1" smtClean="0"/>
              <a:t>int</a:t>
            </a:r>
            <a:r>
              <a:rPr lang="en-US" b="1" dirty="0" smtClean="0"/>
              <a:t> </a:t>
            </a:r>
            <a:r>
              <a:rPr lang="en-US" b="1" dirty="0"/>
              <a:t>m[2][3]; </a:t>
            </a:r>
            <a:endParaRPr lang="en-US" b="1" dirty="0" smtClean="0"/>
          </a:p>
          <a:p>
            <a:pPr marL="514350" indent="-514350">
              <a:buAutoNum type="alphaUcParenBoth"/>
            </a:pPr>
            <a:r>
              <a:rPr lang="en-US" b="1" dirty="0" smtClean="0"/>
              <a:t> </a:t>
            </a:r>
            <a:r>
              <a:rPr lang="en-US" b="1" dirty="0" err="1" smtClean="0"/>
              <a:t>int</a:t>
            </a:r>
            <a:r>
              <a:rPr lang="en-US" b="1" dirty="0" smtClean="0"/>
              <a:t> </a:t>
            </a:r>
            <a:r>
              <a:rPr lang="en-US" b="1" dirty="0"/>
              <a:t>m[R] [C]; (R &amp; C are constants)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Which </a:t>
            </a:r>
            <a:r>
              <a:rPr lang="en-US" dirty="0"/>
              <a:t>of the following is NOT </a:t>
            </a:r>
            <a:r>
              <a:rPr lang="en-US" dirty="0" smtClean="0"/>
              <a:t>a correct </a:t>
            </a:r>
            <a:r>
              <a:rPr lang="en-US" dirty="0"/>
              <a:t>2D array declaration?</a:t>
            </a:r>
            <a:br>
              <a:rPr lang="en-US" dirty="0"/>
            </a:b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11</a:t>
            </a:r>
            <a:endParaRPr lang="en-US" dirty="0"/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12</a:t>
            </a:r>
            <a:endParaRPr lang="en-US" dirty="0"/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6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7</a:t>
            </a:r>
            <a:endParaRPr lang="en-US" dirty="0"/>
          </a:p>
          <a:p>
            <a:pPr>
              <a:buNone/>
            </a:pP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5777" y="-819472"/>
            <a:ext cx="7646704" cy="93610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sz="2700" dirty="0" smtClean="0"/>
              <a:t>C</a:t>
            </a:r>
            <a:r>
              <a:rPr lang="en-US" sz="2700" dirty="0" smtClean="0"/>
              <a:t>onsider the </a:t>
            </a:r>
            <a:r>
              <a:rPr lang="en-US" sz="2700" dirty="0" smtClean="0"/>
              <a:t>following 2D array initialization:</a:t>
            </a:r>
            <a:br>
              <a:rPr lang="en-US" sz="2700" dirty="0" smtClean="0"/>
            </a:br>
            <a:r>
              <a:rPr lang="en-US" sz="2700" dirty="0" err="1" smtClean="0"/>
              <a:t>int</a:t>
            </a:r>
            <a:r>
              <a:rPr lang="en-US" sz="2700" dirty="0" smtClean="0"/>
              <a:t> </a:t>
            </a:r>
            <a:r>
              <a:rPr lang="en-US" sz="2700" dirty="0" err="1"/>
              <a:t>someVals</a:t>
            </a:r>
            <a:r>
              <a:rPr lang="en-US" sz="2700" dirty="0"/>
              <a:t>[3][4] = { {1, 2, 3, 4</a:t>
            </a:r>
            <a:r>
              <a:rPr lang="en-US" sz="2700" dirty="0" smtClean="0"/>
              <a:t>},{</a:t>
            </a:r>
            <a:r>
              <a:rPr lang="en-US" sz="2700" dirty="0"/>
              <a:t>5, 6, 7, 8</a:t>
            </a:r>
            <a:r>
              <a:rPr lang="en-US" sz="2700" dirty="0" smtClean="0"/>
              <a:t>},{</a:t>
            </a:r>
            <a:r>
              <a:rPr lang="en-US" sz="2700" dirty="0"/>
              <a:t>9, 10, 11, 12} </a:t>
            </a:r>
            <a:r>
              <a:rPr lang="en-US" sz="2700" dirty="0" smtClean="0"/>
              <a:t>}; </a:t>
            </a:r>
            <a:r>
              <a:rPr lang="en-US" sz="2700" dirty="0" smtClean="0"/>
              <a:t>What is the </a:t>
            </a:r>
            <a:r>
              <a:rPr lang="en-US" sz="2700" dirty="0" smtClean="0"/>
              <a:t>value </a:t>
            </a:r>
            <a:r>
              <a:rPr lang="en-US" sz="2700" dirty="0"/>
              <a:t>of </a:t>
            </a:r>
            <a:r>
              <a:rPr lang="en-US" sz="2700" dirty="0" err="1"/>
              <a:t>someVals</a:t>
            </a:r>
            <a:r>
              <a:rPr lang="en-US" sz="2700" dirty="0"/>
              <a:t>[2][3] </a:t>
            </a:r>
            <a:r>
              <a:rPr lang="en-US" sz="2700" dirty="0"/>
              <a:t>?</a:t>
            </a:r>
            <a:endParaRPr lang="en-IN" sz="27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1640" y="1340768"/>
            <a:ext cx="7355160" cy="5328592"/>
          </a:xfrm>
        </p:spPr>
        <p:txBody>
          <a:bodyPr/>
          <a:lstStyle/>
          <a:p>
            <a:pPr marL="0" indent="0">
              <a:buNone/>
            </a:pPr>
            <a:r>
              <a:rPr lang="en-US" sz="3600" dirty="0" smtClean="0"/>
              <a:t>	</a:t>
            </a:r>
            <a:endParaRPr lang="en-IN" sz="3600" dirty="0" smtClean="0"/>
          </a:p>
          <a:p>
            <a:pPr marL="971550" lvl="1" indent="-514350">
              <a:buFont typeface="+mj-lt"/>
              <a:buAutoNum type="alphaUcPeriod"/>
            </a:pPr>
            <a:r>
              <a:rPr lang="en-US" sz="3200" dirty="0" smtClean="0"/>
              <a:t>7.3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sz="3200" dirty="0" smtClean="0"/>
              <a:t>7.9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sz="3200" dirty="0" smtClean="0"/>
              <a:t>9.2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sz="3200" dirty="0" smtClean="0"/>
              <a:t>  </a:t>
            </a:r>
            <a:r>
              <a:rPr lang="en-US" sz="3200" dirty="0"/>
              <a:t>There is no such array element. </a:t>
            </a:r>
          </a:p>
          <a:p>
            <a:pPr marL="971550" lvl="1" indent="-514350">
              <a:buFont typeface="+mj-lt"/>
              <a:buAutoNum type="alphaUcPeriod"/>
            </a:pPr>
            <a:endParaRPr lang="en-US" sz="3200" dirty="0"/>
          </a:p>
          <a:p>
            <a:pPr marL="457200" lvl="1" indent="0">
              <a:buNone/>
            </a:pPr>
            <a:endParaRPr lang="en-IN" sz="3200" dirty="0"/>
          </a:p>
          <a:p>
            <a:pPr marL="457200" lvl="1" indent="0">
              <a:buNone/>
            </a:pPr>
            <a:endParaRPr lang="en-IN" sz="3200" dirty="0"/>
          </a:p>
          <a:p>
            <a:endParaRPr lang="en-IN" sz="3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1706" y="-99392"/>
            <a:ext cx="7924801" cy="1124744"/>
          </a:xfrm>
        </p:spPr>
        <p:txBody>
          <a:bodyPr>
            <a:noAutofit/>
          </a:bodyPr>
          <a:lstStyle/>
          <a:p>
            <a:pPr lvl="0"/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Examine </a:t>
            </a:r>
            <a:r>
              <a:rPr lang="en-US" sz="2400" dirty="0"/>
              <a:t>the following: </a:t>
            </a:r>
            <a:br>
              <a:rPr lang="en-US" sz="2400" dirty="0"/>
            </a:br>
            <a:r>
              <a:rPr lang="en-US" sz="2400" dirty="0" smtClean="0"/>
              <a:t>double </a:t>
            </a:r>
            <a:r>
              <a:rPr lang="en-US" sz="2400" dirty="0"/>
              <a:t>values [][] </a:t>
            </a:r>
            <a:r>
              <a:rPr lang="en-US" sz="2400" dirty="0" smtClean="0"/>
              <a:t>=   </a:t>
            </a:r>
            <a:r>
              <a:rPr lang="en-US" sz="2400" dirty="0"/>
              <a:t>{ {1.2, 9.0, 3.2</a:t>
            </a:r>
            <a:r>
              <a:rPr lang="en-US" sz="2400" dirty="0" smtClean="0"/>
              <a:t>},  </a:t>
            </a:r>
            <a:r>
              <a:rPr lang="en-US" sz="2400" dirty="0"/>
              <a:t>{9.2, 0.5, 1.5, -1.2},</a:t>
            </a:r>
            <a:br>
              <a:rPr lang="en-US" sz="2400" dirty="0"/>
            </a:br>
            <a:r>
              <a:rPr lang="en-US" sz="2400" dirty="0"/>
              <a:t>    {7.3, 7.9, 4.8} } </a:t>
            </a:r>
            <a:r>
              <a:rPr lang="en-US" sz="2400" dirty="0" smtClean="0"/>
              <a:t>; what </a:t>
            </a:r>
            <a:r>
              <a:rPr lang="en-US" sz="2400" dirty="0"/>
              <a:t>is in   values[2][1] ? 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1640" y="1340768"/>
            <a:ext cx="7812360" cy="5517232"/>
          </a:xfrm>
        </p:spPr>
        <p:txBody>
          <a:bodyPr/>
          <a:lstStyle/>
          <a:p>
            <a:pPr marL="971550" lvl="1" indent="-514350">
              <a:buFont typeface="+mj-lt"/>
              <a:buAutoNum type="alphaUcPeriod"/>
            </a:pPr>
            <a:endParaRPr lang="en-US" dirty="0" smtClean="0"/>
          </a:p>
          <a:p>
            <a:pPr marL="971550" lvl="1" indent="-514350">
              <a:buFont typeface="+mj-lt"/>
              <a:buAutoNum type="alphaUcPeriod"/>
            </a:pPr>
            <a:r>
              <a:rPr lang="en-US" dirty="0"/>
              <a:t>items[1][2] = 77;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dirty="0"/>
              <a:t>items[2][1] = 77; </a:t>
            </a:r>
            <a:endParaRPr lang="en-US" dirty="0" smtClean="0"/>
          </a:p>
          <a:p>
            <a:pPr marL="971550" lvl="1" indent="-514350">
              <a:buFont typeface="+mj-lt"/>
              <a:buAutoNum type="alphaUcPeriod"/>
            </a:pPr>
            <a:r>
              <a:rPr lang="en-US" dirty="0"/>
              <a:t>items[ 99 ] = 77; </a:t>
            </a:r>
            <a:endParaRPr lang="en-US" dirty="0" smtClean="0"/>
          </a:p>
          <a:p>
            <a:pPr marL="971550" lvl="1" indent="-514350">
              <a:buFont typeface="+mj-lt"/>
              <a:buAutoNum type="alphaUcPeriod"/>
            </a:pPr>
            <a:r>
              <a:rPr lang="en-US" dirty="0"/>
              <a:t>items[2][3] = 77;</a:t>
            </a: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7624" y="0"/>
            <a:ext cx="7956376" cy="1124744"/>
          </a:xfrm>
        </p:spPr>
        <p:txBody>
          <a:bodyPr>
            <a:noAutofit/>
          </a:bodyPr>
          <a:lstStyle/>
          <a:p>
            <a:pPr lvl="0"/>
            <a:r>
              <a:rPr lang="en-US" sz="2400" b="1" dirty="0" smtClean="0"/>
              <a:t>Given </a:t>
            </a:r>
            <a:r>
              <a:rPr lang="en-US" sz="2400" b="1" dirty="0"/>
              <a:t>the following: </a:t>
            </a:r>
            <a:br>
              <a:rPr lang="en-US" sz="2400" b="1" dirty="0"/>
            </a:br>
            <a:r>
              <a:rPr lang="en-US" sz="2400" b="1" dirty="0" err="1" smtClean="0"/>
              <a:t>int</a:t>
            </a:r>
            <a:r>
              <a:rPr lang="en-US" sz="2400" b="1" dirty="0" smtClean="0"/>
              <a:t> </a:t>
            </a:r>
            <a:r>
              <a:rPr lang="en-US" sz="2400" b="1" dirty="0"/>
              <a:t>items [][] </a:t>
            </a:r>
            <a:r>
              <a:rPr lang="en-US" sz="2400" b="1" dirty="0" smtClean="0"/>
              <a:t>=   </a:t>
            </a:r>
            <a:r>
              <a:rPr lang="en-US" sz="2400" b="1" dirty="0"/>
              <a:t>{ {0, 1, 3, 4</a:t>
            </a:r>
            <a:r>
              <a:rPr lang="en-US" sz="2400" b="1" dirty="0" smtClean="0"/>
              <a:t>},  </a:t>
            </a:r>
            <a:r>
              <a:rPr lang="en-US" sz="2400" b="1" dirty="0"/>
              <a:t>{4, 3, 99, 0, 7 </a:t>
            </a:r>
            <a:r>
              <a:rPr lang="en-US" sz="2400" b="1" dirty="0" smtClean="0"/>
              <a:t>}, {</a:t>
            </a:r>
            <a:r>
              <a:rPr lang="en-US" sz="2400" b="1" dirty="0"/>
              <a:t>3, 2} } ;</a:t>
            </a:r>
            <a:br>
              <a:rPr lang="en-US" sz="2400" b="1" dirty="0"/>
            </a:br>
            <a:r>
              <a:rPr lang="en-US" sz="2400" b="1" dirty="0"/>
              <a:t>Which of the following statements replaces the 99 with 77? 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1640" y="1340768"/>
            <a:ext cx="7355160" cy="5256584"/>
          </a:xfrm>
        </p:spPr>
        <p:txBody>
          <a:bodyPr/>
          <a:lstStyle/>
          <a:p>
            <a:pPr marL="457200" lvl="1" indent="0">
              <a:buNone/>
            </a:pPr>
            <a:r>
              <a:rPr lang="en-US" sz="2000" b="1" dirty="0"/>
              <a:t>What is the output of this C code?</a:t>
            </a:r>
          </a:p>
          <a:p>
            <a:pPr marL="457200" lvl="1" indent="0">
              <a:buNone/>
            </a:pPr>
            <a:r>
              <a:rPr lang="en-US" sz="2000" b="1" dirty="0"/>
              <a:t>	</a:t>
            </a:r>
            <a:r>
              <a:rPr lang="en-US" sz="2000" b="1" dirty="0" smtClean="0"/>
              <a:t>#include &lt;</a:t>
            </a:r>
            <a:r>
              <a:rPr lang="en-US" sz="2000" b="1" dirty="0" err="1" smtClean="0"/>
              <a:t>iostream.h</a:t>
            </a:r>
            <a:r>
              <a:rPr lang="en-US" sz="2000" b="1" dirty="0" smtClean="0"/>
              <a:t>&gt; </a:t>
            </a:r>
          </a:p>
          <a:p>
            <a:pPr marL="457200" lvl="1" indent="0">
              <a:buNone/>
            </a:pPr>
            <a:r>
              <a:rPr lang="en-US" sz="2000" b="1" dirty="0"/>
              <a:t>	</a:t>
            </a:r>
            <a:r>
              <a:rPr lang="en-US" sz="2000" b="1" dirty="0" smtClean="0"/>
              <a:t>void </a:t>
            </a:r>
            <a:r>
              <a:rPr lang="en-US" sz="2000" b="1" dirty="0"/>
              <a:t>main()</a:t>
            </a:r>
          </a:p>
          <a:p>
            <a:pPr marL="457200" lvl="1" indent="0">
              <a:buNone/>
            </a:pPr>
            <a:r>
              <a:rPr lang="en-US" sz="2000" b="1" dirty="0"/>
              <a:t> </a:t>
            </a:r>
            <a:r>
              <a:rPr lang="en-US" sz="2000" b="1" dirty="0" smtClean="0"/>
              <a:t>       </a:t>
            </a:r>
            <a:r>
              <a:rPr lang="en-US" sz="2000" b="1" dirty="0"/>
              <a:t>{</a:t>
            </a:r>
          </a:p>
          <a:p>
            <a:pPr marL="457200" lvl="1" indent="0">
              <a:buNone/>
            </a:pPr>
            <a:r>
              <a:rPr lang="en-US" sz="2000" b="1" dirty="0"/>
              <a:t>	        </a:t>
            </a:r>
            <a:r>
              <a:rPr lang="en-US" sz="2000" b="1" dirty="0" err="1"/>
              <a:t>int</a:t>
            </a:r>
            <a:r>
              <a:rPr lang="en-US" sz="2000" b="1" dirty="0"/>
              <a:t> a[2][3] = {1, 2, 3, 4, 5};</a:t>
            </a:r>
          </a:p>
          <a:p>
            <a:pPr marL="457200" lvl="1" indent="0">
              <a:buNone/>
            </a:pPr>
            <a:r>
              <a:rPr lang="en-US" sz="2000" b="1" dirty="0"/>
              <a:t>	</a:t>
            </a:r>
            <a:r>
              <a:rPr lang="en-US" sz="2000" b="1" dirty="0" smtClean="0"/>
              <a:t>        </a:t>
            </a:r>
            <a:r>
              <a:rPr lang="en-US" sz="2000" b="1" dirty="0" err="1"/>
              <a:t>int</a:t>
            </a:r>
            <a:r>
              <a:rPr lang="en-US" sz="2000" b="1" dirty="0"/>
              <a:t> </a:t>
            </a:r>
            <a:r>
              <a:rPr lang="en-US" sz="2000" b="1" dirty="0" err="1"/>
              <a:t>i</a:t>
            </a:r>
            <a:r>
              <a:rPr lang="en-US" sz="2000" b="1" dirty="0"/>
              <a:t> = 0, j = 0;</a:t>
            </a:r>
          </a:p>
          <a:p>
            <a:pPr marL="457200" lvl="1" indent="0">
              <a:buNone/>
            </a:pPr>
            <a:r>
              <a:rPr lang="en-US" sz="2000" b="1" dirty="0"/>
              <a:t>	</a:t>
            </a:r>
            <a:r>
              <a:rPr lang="en-US" sz="2000" b="1" dirty="0" smtClean="0"/>
              <a:t>        </a:t>
            </a:r>
            <a:r>
              <a:rPr lang="en-US" sz="2000" b="1" dirty="0"/>
              <a:t>for (</a:t>
            </a:r>
            <a:r>
              <a:rPr lang="en-US" sz="2000" b="1" dirty="0" err="1"/>
              <a:t>i</a:t>
            </a:r>
            <a:r>
              <a:rPr lang="en-US" sz="2000" b="1" dirty="0"/>
              <a:t> = 0; </a:t>
            </a:r>
            <a:r>
              <a:rPr lang="en-US" sz="2000" b="1" dirty="0" err="1"/>
              <a:t>i</a:t>
            </a:r>
            <a:r>
              <a:rPr lang="en-US" sz="2000" b="1" dirty="0"/>
              <a:t> &lt; 2; </a:t>
            </a:r>
            <a:r>
              <a:rPr lang="en-US" sz="2000" b="1" dirty="0" err="1"/>
              <a:t>i</a:t>
            </a:r>
            <a:r>
              <a:rPr lang="en-US" sz="2000" b="1" dirty="0"/>
              <a:t>++)</a:t>
            </a:r>
          </a:p>
          <a:p>
            <a:pPr marL="457200" lvl="1" indent="0">
              <a:buNone/>
            </a:pPr>
            <a:r>
              <a:rPr lang="en-US" sz="2000" b="1" dirty="0"/>
              <a:t>	</a:t>
            </a:r>
            <a:r>
              <a:rPr lang="en-US" sz="2000" b="1" dirty="0" smtClean="0"/>
              <a:t>        </a:t>
            </a:r>
            <a:r>
              <a:rPr lang="en-US" sz="2000" b="1" dirty="0"/>
              <a:t>for (j = 0; j &lt; 3; j++)</a:t>
            </a:r>
          </a:p>
          <a:p>
            <a:pPr marL="457200" lvl="1" indent="0">
              <a:buNone/>
            </a:pPr>
            <a:r>
              <a:rPr lang="en-US" sz="2000" b="1" dirty="0"/>
              <a:t>	</a:t>
            </a:r>
            <a:r>
              <a:rPr lang="en-US" sz="2000" b="1" dirty="0" smtClean="0"/>
              <a:t>       </a:t>
            </a:r>
            <a:r>
              <a:rPr lang="en-US" sz="2000" b="1" dirty="0" err="1" smtClean="0"/>
              <a:t>cout</a:t>
            </a:r>
            <a:r>
              <a:rPr lang="en-US" sz="2000" b="1" dirty="0" smtClean="0"/>
              <a:t>&lt;&lt; </a:t>
            </a:r>
            <a:r>
              <a:rPr lang="en-US" sz="2000" b="1" dirty="0"/>
              <a:t>a[</a:t>
            </a:r>
            <a:r>
              <a:rPr lang="en-US" sz="2000" b="1" dirty="0" err="1"/>
              <a:t>i</a:t>
            </a:r>
            <a:r>
              <a:rPr lang="en-US" sz="2000" b="1" dirty="0"/>
              <a:t>][j</a:t>
            </a:r>
            <a:r>
              <a:rPr lang="en-US" sz="2000" b="1" dirty="0" smtClean="0"/>
              <a:t>];</a:t>
            </a:r>
            <a:endParaRPr lang="en-US" sz="2000" b="1" dirty="0"/>
          </a:p>
          <a:p>
            <a:pPr marL="457200" lvl="1" indent="0">
              <a:buNone/>
            </a:pPr>
            <a:r>
              <a:rPr lang="en-US" sz="2000" b="1" dirty="0"/>
              <a:t>	</a:t>
            </a:r>
            <a:r>
              <a:rPr lang="en-US" sz="2000" b="1" dirty="0" smtClean="0"/>
              <a:t>}</a:t>
            </a:r>
            <a:endParaRPr lang="en-US" sz="2000" b="1" dirty="0"/>
          </a:p>
          <a:p>
            <a:pPr marL="457200" lvl="1" indent="0">
              <a:buNone/>
            </a:pPr>
            <a:r>
              <a:rPr lang="en-US" sz="2000" b="1" dirty="0"/>
              <a:t>a) 1 2 3 4 5 0</a:t>
            </a:r>
          </a:p>
          <a:p>
            <a:pPr marL="457200" lvl="1" indent="0">
              <a:buNone/>
            </a:pPr>
            <a:r>
              <a:rPr lang="en-US" sz="2000" b="1" dirty="0"/>
              <a:t>b) 1 2 3 4 5 </a:t>
            </a:r>
            <a:r>
              <a:rPr lang="en-US" sz="2000" b="1" dirty="0" smtClean="0"/>
              <a:t>junk</a:t>
            </a:r>
            <a:endParaRPr lang="en-US" sz="2000" b="1" dirty="0"/>
          </a:p>
          <a:p>
            <a:pPr marL="457200" lvl="1" indent="0">
              <a:buNone/>
            </a:pPr>
            <a:r>
              <a:rPr lang="en-US" sz="2000" b="1" dirty="0"/>
              <a:t>c) 1 2 3 4 5 5</a:t>
            </a:r>
          </a:p>
          <a:p>
            <a:pPr marL="457200" lvl="1" indent="0">
              <a:buNone/>
            </a:pPr>
            <a:r>
              <a:rPr lang="en-US" sz="2000" b="1" dirty="0"/>
              <a:t>d) Run time error</a:t>
            </a:r>
          </a:p>
          <a:p>
            <a:pPr marL="457200" lvl="1" indent="0">
              <a:buNone/>
            </a:pPr>
            <a:endParaRPr lang="en-US" sz="2000" dirty="0"/>
          </a:p>
          <a:p>
            <a:endParaRPr lang="en-IN" sz="3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sz="2800" dirty="0" smtClean="0"/>
              <a:t>What </a:t>
            </a:r>
            <a:r>
              <a:rPr lang="en-US" sz="2800" dirty="0"/>
              <a:t>is the output of this program?</a:t>
            </a:r>
            <a:endParaRPr lang="en-IN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de Format - CSE">
  <a:themeElements>
    <a:clrScheme name="CSE">
      <a:dk1>
        <a:sysClr val="windowText" lastClr="000000"/>
      </a:dk1>
      <a:lt1>
        <a:srgbClr val="FFFFFF"/>
      </a:lt1>
      <a:dk2>
        <a:srgbClr val="1F497D"/>
      </a:dk2>
      <a:lt2>
        <a:srgbClr val="EEECE1"/>
      </a:lt2>
      <a:accent1>
        <a:srgbClr val="0070C0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1066</TotalTime>
  <Words>135</Words>
  <Application>Microsoft Office PowerPoint</Application>
  <PresentationFormat>On-screen Show (4:3)</PresentationFormat>
  <Paragraphs>46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Slide Format - CSE</vt:lpstr>
      <vt:lpstr>2D ARRAY- MCQs</vt:lpstr>
      <vt:lpstr>Which of the following is a two-dimensional array?</vt:lpstr>
      <vt:lpstr> Which of the following is NOT a correct 2D array declaration? </vt:lpstr>
      <vt:lpstr>    Consider the following 2D array initialization: int someVals[3][4] = { {1, 2, 3, 4},{5, 6, 7, 8},{9, 10, 11, 12} }; What is the value of someVals[2][3] ?</vt:lpstr>
      <vt:lpstr> Examine the following:  double values [][] =   { {1.2, 9.0, 3.2},  {9.2, 0.5, 1.5, -1.2},     {7.3, 7.9, 4.8} } ; what is in   values[2][1] ? </vt:lpstr>
      <vt:lpstr>Given the following:  int items [][] =   { {0, 1, 3, 4},  {4, 3, 99, 0, 7 }, {3, 2} } ; Which of the following statements replaces the 99 with 77? </vt:lpstr>
      <vt:lpstr>What is the output of this program?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hp</dc:creator>
  <cp:lastModifiedBy>Admin</cp:lastModifiedBy>
  <cp:revision>22</cp:revision>
  <dcterms:created xsi:type="dcterms:W3CDTF">2013-06-23T12:23:25Z</dcterms:created>
  <dcterms:modified xsi:type="dcterms:W3CDTF">2013-07-19T13:17:50Z</dcterms:modified>
</cp:coreProperties>
</file>