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134" r:id="rId2"/>
    <p:sldMasterId id="2147484147" r:id="rId3"/>
    <p:sldMasterId id="2147484159" r:id="rId4"/>
  </p:sldMasterIdLst>
  <p:notesMasterIdLst>
    <p:notesMasterId r:id="rId41"/>
  </p:notesMasterIdLst>
  <p:sldIdLst>
    <p:sldId id="256" r:id="rId5"/>
    <p:sldId id="303" r:id="rId6"/>
    <p:sldId id="320" r:id="rId7"/>
    <p:sldId id="257" r:id="rId8"/>
    <p:sldId id="265" r:id="rId9"/>
    <p:sldId id="258" r:id="rId10"/>
    <p:sldId id="259" r:id="rId11"/>
    <p:sldId id="260" r:id="rId12"/>
    <p:sldId id="261" r:id="rId13"/>
    <p:sldId id="262" r:id="rId14"/>
    <p:sldId id="284" r:id="rId15"/>
    <p:sldId id="285" r:id="rId16"/>
    <p:sldId id="286" r:id="rId17"/>
    <p:sldId id="266" r:id="rId18"/>
    <p:sldId id="267" r:id="rId19"/>
    <p:sldId id="287" r:id="rId20"/>
    <p:sldId id="288" r:id="rId21"/>
    <p:sldId id="295" r:id="rId22"/>
    <p:sldId id="289" r:id="rId23"/>
    <p:sldId id="294" r:id="rId24"/>
    <p:sldId id="291" r:id="rId25"/>
    <p:sldId id="292" r:id="rId26"/>
    <p:sldId id="268" r:id="rId27"/>
    <p:sldId id="283" r:id="rId28"/>
    <p:sldId id="271" r:id="rId29"/>
    <p:sldId id="308" r:id="rId30"/>
    <p:sldId id="309" r:id="rId31"/>
    <p:sldId id="310" r:id="rId32"/>
    <p:sldId id="311" r:id="rId33"/>
    <p:sldId id="316" r:id="rId34"/>
    <p:sldId id="318" r:id="rId35"/>
    <p:sldId id="312" r:id="rId36"/>
    <p:sldId id="313" r:id="rId37"/>
    <p:sldId id="314" r:id="rId38"/>
    <p:sldId id="319" r:id="rId39"/>
    <p:sldId id="304"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0000" autoAdjust="0"/>
  </p:normalViewPr>
  <p:slideViewPr>
    <p:cSldViewPr>
      <p:cViewPr varScale="1">
        <p:scale>
          <a:sx n="61" d="100"/>
          <a:sy n="61" d="100"/>
        </p:scale>
        <p:origin x="165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1A6C7B0-06AB-4258-9107-C01572295031}" type="slidenum">
              <a:rPr lang="en-US"/>
              <a:pPr>
                <a:defRPr/>
              </a:pPr>
              <a:t>‹#›</a:t>
            </a:fld>
            <a:endParaRPr lang="en-US"/>
          </a:p>
        </p:txBody>
      </p:sp>
    </p:spTree>
    <p:extLst>
      <p:ext uri="{BB962C8B-B14F-4D97-AF65-F5344CB8AC3E}">
        <p14:creationId xmlns:p14="http://schemas.microsoft.com/office/powerpoint/2010/main" val="592032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AF017F1-F6BA-43DA-ABCC-0061608DB45C}" type="slidenum">
              <a:rPr lang="en-US" smtClean="0"/>
              <a:pPr/>
              <a:t>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8933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7A1D2DD-426A-47DA-8CEB-36C7EA48AB66}" type="slidenum">
              <a:rPr lang="en-US" smtClean="0"/>
              <a:pPr/>
              <a:t>11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z="1200" b="1" kern="1200" dirty="0" err="1" smtClean="0">
                <a:solidFill>
                  <a:schemeClr val="tx1"/>
                </a:solidFill>
                <a:latin typeface="Arial" charset="0"/>
                <a:ea typeface="+mn-ea"/>
                <a:cs typeface="+mn-cs"/>
              </a:rPr>
              <a:t>cout</a:t>
            </a:r>
            <a:r>
              <a:rPr lang="en-US" sz="1200" b="1" kern="1200" dirty="0" smtClean="0">
                <a:solidFill>
                  <a:schemeClr val="tx1"/>
                </a:solidFill>
                <a:latin typeface="Arial" charset="0"/>
                <a:ea typeface="+mn-ea"/>
                <a:cs typeface="+mn-cs"/>
              </a:rPr>
              <a:t> </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puts()</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can be used to display the value of any data type.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can be used to display the value of a string.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does not take a line feed after displaying the string.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takes a line feed after displaying the string.</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requires the header file </a:t>
            </a:r>
            <a:r>
              <a:rPr lang="en-US" sz="1200" kern="1200" dirty="0" err="1" smtClean="0">
                <a:solidFill>
                  <a:schemeClr val="tx1"/>
                </a:solidFill>
                <a:latin typeface="Arial" charset="0"/>
                <a:ea typeface="+mn-ea"/>
                <a:cs typeface="+mn-cs"/>
              </a:rPr>
              <a:t>iostream.h</a:t>
            </a:r>
            <a:r>
              <a:rPr lang="en-US" sz="1200" kern="1200" dirty="0" smtClean="0">
                <a:solidFill>
                  <a:schemeClr val="tx1"/>
                </a:solidFill>
                <a:latin typeface="Arial" charset="0"/>
                <a:ea typeface="+mn-ea"/>
                <a:cs typeface="+mn-cs"/>
              </a:rPr>
              <a:t>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requires the header file </a:t>
            </a:r>
            <a:r>
              <a:rPr lang="en-US" sz="1200" kern="1200" dirty="0" err="1" smtClean="0">
                <a:solidFill>
                  <a:schemeClr val="tx1"/>
                </a:solidFill>
                <a:latin typeface="Arial" charset="0"/>
                <a:ea typeface="+mn-ea"/>
                <a:cs typeface="+mn-cs"/>
              </a:rPr>
              <a:t>stdio.h</a:t>
            </a:r>
            <a:r>
              <a:rPr lang="en-US" sz="1200" kern="1200" dirty="0" smtClean="0">
                <a:solidFill>
                  <a:schemeClr val="tx1"/>
                </a:solidFill>
                <a:latin typeface="Arial" charset="0"/>
                <a:ea typeface="+mn-ea"/>
                <a:cs typeface="+mn-cs"/>
              </a:rPr>
              <a:t> </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char S[80]="Computers";</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cout</a:t>
            </a:r>
            <a:r>
              <a:rPr lang="en-US" sz="1200" kern="1200" dirty="0" smtClean="0">
                <a:solidFill>
                  <a:schemeClr val="tx1"/>
                </a:solidFill>
                <a:latin typeface="Arial" charset="0"/>
                <a:ea typeface="+mn-ea"/>
                <a:cs typeface="+mn-cs"/>
              </a:rPr>
              <a:t>&lt;&lt;S&lt;&lt;S;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b="1" kern="1200" dirty="0" smtClean="0">
                <a:solidFill>
                  <a:schemeClr val="tx1"/>
                </a:solidFill>
                <a:latin typeface="Arial" charset="0"/>
                <a:ea typeface="+mn-ea"/>
                <a:cs typeface="+mn-cs"/>
              </a:rPr>
              <a:t>Output:</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ComputersComputers</a:t>
            </a:r>
            <a:r>
              <a:rPr lang="en-US" sz="1200" kern="1200" dirty="0" smtClean="0">
                <a:solidFill>
                  <a:schemeClr val="tx1"/>
                </a:solidFill>
                <a:latin typeface="Arial" charset="0"/>
                <a:ea typeface="+mn-ea"/>
                <a:cs typeface="+mn-cs"/>
              </a:rPr>
              <a:t> </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char S[80]="Computers";</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puts(S);</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puts(S);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b="1" kern="1200" dirty="0" smtClean="0">
                <a:solidFill>
                  <a:schemeClr val="tx1"/>
                </a:solidFill>
                <a:latin typeface="Arial" charset="0"/>
                <a:ea typeface="+mn-ea"/>
                <a:cs typeface="+mn-cs"/>
              </a:rPr>
              <a:t>Output:</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Computers</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Computers </a:t>
            </a:r>
            <a:endParaRPr lang="en-IN" sz="1200" kern="1200" smtClean="0">
              <a:solidFill>
                <a:schemeClr val="tx1"/>
              </a:solidFill>
              <a:latin typeface="Arial" charset="0"/>
              <a:ea typeface="+mn-ea"/>
              <a:cs typeface="+mn-cs"/>
            </a:endParaRPr>
          </a:p>
          <a:p>
            <a:pPr eaLnBrk="1" hangingPunct="1"/>
            <a:endParaRPr lang="en-US" smtClean="0"/>
          </a:p>
        </p:txBody>
      </p:sp>
    </p:spTree>
    <p:extLst>
      <p:ext uri="{BB962C8B-B14F-4D97-AF65-F5344CB8AC3E}">
        <p14:creationId xmlns:p14="http://schemas.microsoft.com/office/powerpoint/2010/main" val="217350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EBF5459-B718-441A-A202-A1A0C3644301}" type="slidenum">
              <a:rPr lang="en-US" smtClean="0"/>
              <a:pPr/>
              <a:t>12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b="1" kern="1200" dirty="0" smtClean="0">
                <a:solidFill>
                  <a:schemeClr val="tx1"/>
                </a:solidFill>
                <a:latin typeface="Arial" charset="0"/>
                <a:ea typeface="+mn-ea"/>
                <a:cs typeface="+mn-cs"/>
              </a:rPr>
              <a:t>Reading strings with/without embedded blanks</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To read a string without blanks </a:t>
            </a: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 can be used </a:t>
            </a: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&gt;&gt;</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To read a string with blanks </a:t>
            </a:r>
            <a:r>
              <a:rPr lang="en-US" sz="1200" kern="1200" dirty="0" err="1" smtClean="0">
                <a:solidFill>
                  <a:schemeClr val="tx1"/>
                </a:solidFill>
                <a:latin typeface="Arial" charset="0"/>
                <a:ea typeface="+mn-ea"/>
                <a:cs typeface="+mn-cs"/>
              </a:rPr>
              <a:t>cin.getline</a:t>
            </a:r>
            <a:r>
              <a:rPr lang="en-US" sz="1200" kern="1200" dirty="0" smtClean="0">
                <a:solidFill>
                  <a:schemeClr val="tx1"/>
                </a:solidFill>
                <a:latin typeface="Arial" charset="0"/>
                <a:ea typeface="+mn-ea"/>
                <a:cs typeface="+mn-cs"/>
              </a:rPr>
              <a:t>() or gets() can be used. </a:t>
            </a:r>
            <a:r>
              <a:rPr lang="en-US" sz="1200" kern="1200" dirty="0" err="1" smtClean="0">
                <a:solidFill>
                  <a:schemeClr val="tx1"/>
                </a:solidFill>
                <a:latin typeface="Arial" charset="0"/>
                <a:ea typeface="+mn-ea"/>
                <a:cs typeface="+mn-cs"/>
              </a:rPr>
              <a:t>cin.getline</a:t>
            </a:r>
            <a:r>
              <a:rPr lang="en-US" sz="1200" kern="1200" dirty="0" smtClean="0">
                <a:solidFill>
                  <a:schemeClr val="tx1"/>
                </a:solidFill>
                <a:latin typeface="Arial" charset="0"/>
                <a:ea typeface="+mn-ea"/>
                <a:cs typeface="+mn-cs"/>
              </a:rPr>
              <a:t>(str,80);    -Or- gets(</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3634585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3FFA26C-8D0F-4557-AB6B-4BE03A8CC68F}" type="slidenum">
              <a:rPr lang="en-US" smtClean="0"/>
              <a:pPr/>
              <a:t>13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59059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94DDB5E-B1BB-43FC-B419-8FE3220031CE}" type="slidenum">
              <a:rPr lang="en-US" smtClean="0"/>
              <a:pPr/>
              <a:t>14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32122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C1FF487-D98A-4900-97F8-69116259822D}" type="slidenum">
              <a:rPr lang="en-US" smtClean="0"/>
              <a:pPr/>
              <a:t>15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014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5D72AEC-51EB-44F3-9F90-78C0CA69FE11}" type="slidenum">
              <a:rPr lang="en-US" smtClean="0"/>
              <a:pPr/>
              <a:t>16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31731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F5DBF3C-BDD1-4548-9FA4-9F70DBE40CB1}" type="slidenum">
              <a:rPr lang="en-US" smtClean="0"/>
              <a:pPr/>
              <a:t>17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36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4284CDE-F379-4674-AB28-F9D80D7835A3}" type="slidenum">
              <a:rPr lang="en-US" smtClean="0"/>
              <a:pPr/>
              <a:t>19</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28306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E17D3F2-B85E-4316-B6B9-372F293202EB}" type="slidenum">
              <a:rPr lang="en-US" smtClean="0"/>
              <a:pPr/>
              <a:t>20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lgn="just" eaLnBrk="1" hangingPunct="1">
              <a:lnSpc>
                <a:spcPct val="80000"/>
              </a:lnSpc>
              <a:spcBef>
                <a:spcPts val="600"/>
              </a:spcBef>
              <a:spcAft>
                <a:spcPts val="600"/>
              </a:spcAft>
            </a:pPr>
            <a:r>
              <a:rPr lang="en-US" sz="1200" dirty="0" smtClean="0">
                <a:solidFill>
                  <a:schemeClr val="accent2"/>
                </a:solidFill>
              </a:rPr>
              <a:t>Copying a String the Hard Way</a:t>
            </a:r>
          </a:p>
          <a:p>
            <a:pPr marL="0" marR="0" indent="0" algn="just" defTabSz="914400" rtl="0" eaLnBrk="1" fontAlgn="base" latinLnBrk="0" hangingPunct="1">
              <a:lnSpc>
                <a:spcPct val="80000"/>
              </a:lnSpc>
              <a:spcBef>
                <a:spcPts val="600"/>
              </a:spcBef>
              <a:spcAft>
                <a:spcPts val="600"/>
              </a:spcAft>
              <a:buClrTx/>
              <a:buSzTx/>
              <a:buFontTx/>
              <a:buNone/>
              <a:tabLst/>
              <a:defRPr/>
            </a:pPr>
            <a:r>
              <a:rPr lang="en-US" sz="1200" dirty="0" smtClean="0">
                <a:solidFill>
                  <a:schemeClr val="accent2"/>
                </a:solidFill>
              </a:rPr>
              <a:t>	</a:t>
            </a:r>
            <a:r>
              <a:rPr lang="en-US" dirty="0" smtClean="0"/>
              <a:t>It is</a:t>
            </a:r>
            <a:r>
              <a:rPr lang="en-US" baseline="0" dirty="0" smtClean="0"/>
              <a:t> not possible to copy one string to another, by assigning first string to second. For example is s1 and s2 are the 2 strings then: s2=s1; is an invalid statement. </a:t>
            </a:r>
            <a:r>
              <a:rPr lang="en-US" sz="1200" dirty="0" smtClean="0">
                <a:solidFill>
                  <a:srgbClr val="002060"/>
                </a:solidFill>
              </a:rPr>
              <a:t>The best way to understand the true nature of strings is to deal with them character by character. The following program copies one string to another character by character. </a:t>
            </a:r>
          </a:p>
          <a:p>
            <a:pPr algn="just"/>
            <a:endParaRPr lang="en-US" sz="1200" dirty="0" smtClean="0">
              <a:solidFill>
                <a:srgbClr val="002060"/>
              </a:solidFill>
            </a:endParaRPr>
          </a:p>
          <a:p>
            <a:pPr algn="just"/>
            <a:r>
              <a:rPr lang="en-US" sz="1200" dirty="0" smtClean="0">
                <a:solidFill>
                  <a:srgbClr val="002060"/>
                </a:solidFill>
              </a:rPr>
              <a:t>The copying is done one character at a time, in the  Statement  str2[j] = str1[j];</a:t>
            </a:r>
          </a:p>
          <a:p>
            <a:pPr marL="0" indent="0" algn="just">
              <a:buNone/>
            </a:pPr>
            <a:endParaRPr lang="en-US" sz="1200" dirty="0" smtClean="0">
              <a:solidFill>
                <a:srgbClr val="002060"/>
              </a:solidFill>
            </a:endParaRPr>
          </a:p>
          <a:p>
            <a:pPr algn="just"/>
            <a:r>
              <a:rPr lang="en-US" sz="1200" dirty="0" smtClean="0">
                <a:solidFill>
                  <a:srgbClr val="002060"/>
                </a:solidFill>
              </a:rPr>
              <a:t>The copied version of the string must be terminated with a null. However, the string length returned by </a:t>
            </a:r>
            <a:r>
              <a:rPr lang="en-US" sz="1200" dirty="0" err="1" smtClean="0">
                <a:solidFill>
                  <a:srgbClr val="002060"/>
                </a:solidFill>
              </a:rPr>
              <a:t>strlen</a:t>
            </a:r>
            <a:r>
              <a:rPr lang="en-US" sz="1200" dirty="0" smtClean="0">
                <a:solidFill>
                  <a:srgbClr val="002060"/>
                </a:solidFill>
              </a:rPr>
              <a:t>() does not include the null. We could copy one additional character, but it’s safer to insert the null explicitly. We do this with the line str2[j] = ‘\0’; </a:t>
            </a: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100" dirty="0" smtClean="0">
                <a:solidFill>
                  <a:srgbClr val="002060"/>
                </a:solidFill>
              </a:rPr>
              <a:t>If you don’t insert this character, you’ll find that the string printed by the program includes all sorts of weird characters following the string you want. The &lt;&lt; just keeps on printing characters, whatever they are, until by chance it encounters a ‘\0’.</a:t>
            </a:r>
          </a:p>
          <a:p>
            <a:pPr algn="just" eaLnBrk="1" hangingPunct="1">
              <a:buFontTx/>
              <a:buNone/>
            </a:pPr>
            <a:r>
              <a:rPr lang="en-US" sz="1100" dirty="0" smtClean="0">
                <a:solidFill>
                  <a:srgbClr val="002060"/>
                </a:solidFill>
              </a:rPr>
              <a:t>	</a:t>
            </a:r>
            <a:endParaRPr lang="en-US" sz="1100" dirty="0" smtClean="0"/>
          </a:p>
          <a:p>
            <a:pPr eaLnBrk="1" hangingPunct="1"/>
            <a:endParaRPr lang="en-US" dirty="0" smtClean="0"/>
          </a:p>
        </p:txBody>
      </p:sp>
    </p:spTree>
    <p:extLst>
      <p:ext uri="{BB962C8B-B14F-4D97-AF65-F5344CB8AC3E}">
        <p14:creationId xmlns:p14="http://schemas.microsoft.com/office/powerpoint/2010/main" val="1479391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9689858-6509-47D0-AC87-02871DFAA6D3}" type="slidenum">
              <a:rPr lang="en-US" smtClean="0"/>
              <a:pPr/>
              <a:t>21</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3888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A6C7B0-06AB-4258-9107-C01572295031}" type="slidenum">
              <a:rPr lang="en-US" smtClean="0"/>
              <a:pPr>
                <a:defRPr/>
              </a:pPr>
              <a:t>2</a:t>
            </a:fld>
            <a:endParaRPr lang="en-US"/>
          </a:p>
        </p:txBody>
      </p:sp>
    </p:spTree>
    <p:extLst>
      <p:ext uri="{BB962C8B-B14F-4D97-AF65-F5344CB8AC3E}">
        <p14:creationId xmlns:p14="http://schemas.microsoft.com/office/powerpoint/2010/main" val="179990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20DBA66-6467-4487-A63D-5E30DDA5F6A8}" type="slidenum">
              <a:rPr lang="en-US" smtClean="0"/>
              <a:pPr/>
              <a:t>22</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7311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524F37F-9501-4EC0-99DB-C8EDEEC28F24}" type="slidenum">
              <a:rPr lang="en-US" smtClean="0"/>
              <a:pPr/>
              <a:t>23</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8787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C56EC4F-2467-4E48-8A95-4D92C4D307C8}" type="slidenum">
              <a:rPr lang="en-US" smtClean="0"/>
              <a:pPr/>
              <a:t>24</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1614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B72AAC7-D70C-4CD8-AB94-9F8C8AD40925}" type="slidenum">
              <a:rPr lang="en-US" smtClean="0"/>
              <a:pPr/>
              <a:t>25</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89460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F1129E9-778D-481E-B26A-379A383B185A}" type="slidenum">
              <a:rPr lang="en-US" smtClean="0"/>
              <a:pPr/>
              <a:t>26</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95388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08A7CCA-5270-4649-9596-430B8D84479B}" type="slidenum">
              <a:rPr lang="en-US" smtClean="0"/>
              <a:pPr/>
              <a:t>27</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54984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CBA09F4-4280-4FB7-8FB7-1D06714101CC}" type="slidenum">
              <a:rPr lang="en-US" smtClean="0"/>
              <a:pPr/>
              <a:t>28</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30954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8FB3510-690F-4B62-A394-07780B02AAB6}" type="slidenum">
              <a:rPr lang="en-US" smtClean="0"/>
              <a:pPr/>
              <a:t>29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28919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2400C7B-ED7D-4BD1-B0B8-FDBB0D751443}" type="slidenum">
              <a:rPr lang="en-US" smtClean="0"/>
              <a:pPr/>
              <a:t>30</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862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236207A-4FC0-4787-8FDD-5E770FEB54C3}" type="slidenum">
              <a:rPr lang="en-US" smtClean="0"/>
              <a:pPr/>
              <a:t>31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41337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0A80C1A-CA11-4EFA-96DA-44BEC63001D2}" type="slidenum">
              <a:rPr lang="en-US" smtClean="0"/>
              <a:pPr/>
              <a:t>4</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smtClean="0"/>
              <a:t>A new data type , the </a:t>
            </a:r>
            <a:r>
              <a:rPr lang="en-US" b="1" dirty="0" smtClean="0"/>
              <a:t>character string</a:t>
            </a:r>
            <a:r>
              <a:rPr lang="en-US" dirty="0" smtClean="0"/>
              <a:t>, which is used to represent a sequence of characters regarded as a single data item. In C++ strings of characters are held as an </a:t>
            </a:r>
            <a:r>
              <a:rPr lang="en-US" b="1" dirty="0" smtClean="0"/>
              <a:t>array of characters</a:t>
            </a:r>
            <a:r>
              <a:rPr lang="en-US" dirty="0" smtClean="0"/>
              <a:t>, one character held in each array element. </a:t>
            </a:r>
          </a:p>
        </p:txBody>
      </p:sp>
    </p:spTree>
    <p:extLst>
      <p:ext uri="{BB962C8B-B14F-4D97-AF65-F5344CB8AC3E}">
        <p14:creationId xmlns:p14="http://schemas.microsoft.com/office/powerpoint/2010/main" val="841216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43B1DC-A035-4E57-8A87-AE62AF4046B2}" type="slidenum">
              <a:rPr lang="en-US" smtClean="0"/>
              <a:pPr/>
              <a:t>32</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7361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29866F5-E1A1-427B-93A6-FBC5A2BE1994}" type="slidenum">
              <a:rPr lang="en-US" smtClean="0"/>
              <a:pPr/>
              <a:t>5</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1" kern="1200" dirty="0" smtClean="0">
                <a:solidFill>
                  <a:schemeClr val="tx1"/>
                </a:solidFill>
                <a:latin typeface="Arial" charset="0"/>
                <a:ea typeface="+mn-ea"/>
                <a:cs typeface="+mn-cs"/>
              </a:rPr>
              <a:t>Syntax for declaration</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char &lt;array/string name&gt; [max. number of characters to be stored +1];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 number of elements that can be stored in a string is always n-1, if the size of the array specified is n. This is because 1 byte is reserved for the NULL character '\0' i.e. backslash zero. A string is always terminated with the NULL character.</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char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[80]; In the above example,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can be used to store a string with 79 characters.</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358234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5B53574-F1D7-43E3-9D99-4BA4AB8DF09C}" type="slidenum">
              <a:rPr lang="en-US" smtClean="0"/>
              <a:pPr/>
              <a:t>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1213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F0BB61D-FDF1-4223-89BD-5E057D4380C7}" type="slidenum">
              <a:rPr lang="en-US" smtClean="0"/>
              <a:pPr/>
              <a:t>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smtClean="0">
                <a:effectLst/>
              </a:rPr>
              <a:t>Because a character is initialized by including it in single-quotes, when creating an array of characters, to initialize it, you must also include each letter accordingly. A name such as James can be initialized as follows: </a:t>
            </a:r>
          </a:p>
          <a:p>
            <a:r>
              <a:rPr lang="en-US" dirty="0" smtClean="0">
                <a:effectLst/>
              </a:rPr>
              <a:t>char Name[6] = { 'J', 'a', 'm', 'e', 's' };</a:t>
            </a:r>
            <a:endParaRPr lang="en-US" dirty="0" smtClean="0"/>
          </a:p>
        </p:txBody>
      </p:sp>
    </p:spTree>
    <p:extLst>
      <p:ext uri="{BB962C8B-B14F-4D97-AF65-F5344CB8AC3E}">
        <p14:creationId xmlns:p14="http://schemas.microsoft.com/office/powerpoint/2010/main" val="14426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A9C864A-5566-4D57-85C4-ECBBF2750685}" type="slidenum">
              <a:rPr lang="en-US" smtClean="0"/>
              <a:pPr/>
              <a:t>8</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031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3A74D30-890C-4AC8-9086-E4E5B2C93353}" type="slidenum">
              <a:rPr lang="en-US" smtClean="0"/>
              <a:pPr/>
              <a:t>9</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1" kern="1200" dirty="0" smtClean="0">
                <a:solidFill>
                  <a:schemeClr val="tx1"/>
                </a:solidFill>
                <a:latin typeface="Arial" charset="0"/>
                <a:ea typeface="+mn-ea"/>
                <a:cs typeface="+mn-cs"/>
              </a:rPr>
              <a:t>Initializing a string</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 string can be initialized to a constant value when it is declared.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char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 = "Good";     Or char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G','o','o','d</a:t>
            </a:r>
            <a:r>
              <a:rPr lang="en-US" sz="1200" kern="1200" dirty="0" smtClean="0">
                <a:solidFill>
                  <a:schemeClr val="tx1"/>
                </a:solidFill>
                <a:latin typeface="Arial" charset="0"/>
                <a:ea typeface="+mn-ea"/>
                <a:cs typeface="+mn-cs"/>
              </a:rPr>
              <a:t>','\0'}; </a:t>
            </a:r>
            <a:endParaRPr lang="en-IN" sz="1200" kern="1200" dirty="0" smtClean="0">
              <a:solidFill>
                <a:schemeClr val="tx1"/>
              </a:solidFill>
              <a:latin typeface="Arial" charset="0"/>
              <a:ea typeface="+mn-ea"/>
              <a:cs typeface="+mn-cs"/>
            </a:endParaRPr>
          </a:p>
          <a:p>
            <a:r>
              <a:rPr lang="en-US" sz="1200" kern="1200" dirty="0" err="1" smtClean="0">
                <a:solidFill>
                  <a:schemeClr val="tx1"/>
                </a:solidFill>
                <a:latin typeface="Arial" charset="0"/>
                <a:ea typeface="+mn-ea"/>
                <a:cs typeface="+mn-cs"/>
              </a:rPr>
              <a:t>Here.</a:t>
            </a:r>
            <a:r>
              <a:rPr lang="en-US" sz="1200" kern="1200" dirty="0" smtClean="0">
                <a:solidFill>
                  <a:schemeClr val="tx1"/>
                </a:solidFill>
                <a:latin typeface="Arial" charset="0"/>
                <a:ea typeface="+mn-ea"/>
                <a:cs typeface="+mn-cs"/>
              </a:rPr>
              <a:t> 'G' will be stored in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[0], 'o' in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[1] and so on. </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Note:</a:t>
            </a:r>
            <a:r>
              <a:rPr lang="en-US" sz="1200" kern="1200" dirty="0" smtClean="0">
                <a:solidFill>
                  <a:schemeClr val="tx1"/>
                </a:solidFill>
                <a:latin typeface="Arial" charset="0"/>
                <a:ea typeface="+mn-ea"/>
                <a:cs typeface="+mn-cs"/>
              </a:rPr>
              <a:t> When the value is assigned to the complete string at once, the computer automatically inserts the NULL character at the end of the string. But, if it is done character by character, then we have to insert it at the end of the string.</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3634049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A951B16-CD27-4DF8-8958-05925F0F783B}" type="slidenum">
              <a:rPr lang="en-US" smtClean="0"/>
              <a:pPr/>
              <a:t>10</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1" kern="1200" dirty="0" err="1" smtClean="0">
                <a:solidFill>
                  <a:schemeClr val="tx1"/>
                </a:solidFill>
                <a:latin typeface="Arial" charset="0"/>
                <a:ea typeface="+mn-ea"/>
                <a:cs typeface="+mn-cs"/>
              </a:rPr>
              <a:t>cin</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gets()</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can be used to take input of a value of any data type.</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can be used to take input of a string.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takes the white space i.e. a blank, a tab, or a new line character as a string terminator.</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does not take the white space i.e. a blank, a tab, or a new line character, as a string terminator.</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requires header file </a:t>
            </a:r>
            <a:r>
              <a:rPr lang="en-US" sz="1200" kern="1200" dirty="0" err="1" smtClean="0">
                <a:solidFill>
                  <a:schemeClr val="tx1"/>
                </a:solidFill>
                <a:latin typeface="Arial" charset="0"/>
                <a:ea typeface="+mn-ea"/>
                <a:cs typeface="+mn-cs"/>
              </a:rPr>
              <a:t>iostream.h</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requires the header file </a:t>
            </a:r>
            <a:r>
              <a:rPr lang="en-US" sz="1200" kern="1200" dirty="0" err="1" smtClean="0">
                <a:solidFill>
                  <a:schemeClr val="tx1"/>
                </a:solidFill>
                <a:latin typeface="Arial" charset="0"/>
                <a:ea typeface="+mn-ea"/>
                <a:cs typeface="+mn-cs"/>
              </a:rPr>
              <a:t>stdio.h</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char S[80];</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cout</a:t>
            </a:r>
            <a:r>
              <a:rPr lang="en-US" sz="1200" kern="1200" dirty="0" smtClean="0">
                <a:solidFill>
                  <a:schemeClr val="tx1"/>
                </a:solidFill>
                <a:latin typeface="Arial" charset="0"/>
                <a:ea typeface="+mn-ea"/>
                <a:cs typeface="+mn-cs"/>
              </a:rPr>
              <a:t>&lt;&lt;"Enter a string:”;</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&gt;&gt;S; </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char S[80];</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cout</a:t>
            </a:r>
            <a:r>
              <a:rPr lang="en-US" sz="1200" kern="1200" dirty="0" smtClean="0">
                <a:solidFill>
                  <a:schemeClr val="tx1"/>
                </a:solidFill>
                <a:latin typeface="Arial" charset="0"/>
                <a:ea typeface="+mn-ea"/>
                <a:cs typeface="+mn-cs"/>
              </a:rPr>
              <a:t>&lt;&lt;"Enter a string:";</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gets(S); </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68337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225021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3315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751CE7E3-3B1F-4CE5-9957-B8249D24EC65}" type="datetime1">
              <a:rPr lang="en-US" smtClean="0"/>
              <a:t>3/15/2015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F1EEF702-FCF2-4A18-A08B-6A3BDD8A2018}" type="datetime1">
              <a:rPr lang="en-US" smtClean="0"/>
              <a:t>3/15/2015</a:t>
            </a:fld>
            <a:endParaRPr lang="en-US"/>
          </a:p>
        </p:txBody>
      </p:sp>
      <p:sp>
        <p:nvSpPr>
          <p:cNvPr id="6" name="Slide Number Placeholder 5"/>
          <p:cNvSpPr>
            <a:spLocks noGrp="1"/>
          </p:cNvSpPr>
          <p:nvPr>
            <p:ph type="sldNum" sz="quarter" idx="12"/>
          </p:nvPr>
        </p:nvSpPr>
        <p:spPr/>
        <p:txBody>
          <a:bodyPr/>
          <a:lstStyle>
            <a:lvl1pPr>
              <a:defRPr sz="1200" b="0"/>
            </a:lvl1p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9A8E4F-0B83-4C4C-84B2-88BD013EB33A}" type="datetime1">
              <a:rPr lang="en-US" smtClean="0"/>
              <a:t>3/15/2015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D0E38-ABB5-4423-A353-791DEDBDE77B}" type="datetime1">
              <a:rPr lang="en-US" smtClean="0"/>
              <a:t>3/15/2015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A05C01-0071-407C-8084-C15E5AC06275}" type="datetime1">
              <a:rPr lang="en-US" smtClean="0"/>
              <a:t>3/15/2015</a:t>
            </a:fld>
            <a:endParaRPr lang="en-US"/>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DC7D00-3686-4CE3-A08D-F6E01EFC0D7C}" type="datetime1">
              <a:rPr lang="en-US" smtClean="0"/>
              <a:t>3/15/2015</a:t>
            </a:fld>
            <a:endParaRPr lang="en-US"/>
          </a:p>
        </p:txBody>
      </p:sp>
      <p:sp>
        <p:nvSpPr>
          <p:cNvPr id="4" name="Footer Placeholder 3"/>
          <p:cNvSpPr>
            <a:spLocks noGrp="1"/>
          </p:cNvSpPr>
          <p:nvPr>
            <p:ph type="ftr" sz="quarter" idx="11"/>
          </p:nvPr>
        </p:nvSpPr>
        <p:spPr/>
        <p:txBody>
          <a:bodyPr/>
          <a:lstStyle/>
          <a:p>
            <a:r>
              <a:rPr lang="en-US" smtClean="0"/>
              <a:t>CSE 1002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A7203-185E-4034-9C20-5386280A7F12}" type="datetime1">
              <a:rPr lang="en-US" smtClean="0"/>
              <a:t>3/15/2015</a:t>
            </a:fld>
            <a:endParaRPr lang="en-US"/>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E2C1-F10D-4E86-A820-DB57DBDD9CE6}" type="datetime1">
              <a:rPr lang="en-US" smtClean="0"/>
              <a:t>3/15/2015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AF901-4D73-4E10-A63E-BFBE786A8DA8}" type="datetime1">
              <a:rPr lang="en-US" smtClean="0"/>
              <a:t>3/15/2015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7A0E7-3963-4305-A9F2-A31FD0BEFE5D}" type="datetime1">
              <a:rPr lang="en-US" smtClean="0"/>
              <a:t>3/15/2015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357EDD-0677-4D2C-86CE-BD0FEFEFCB38}" type="datetime1">
              <a:rPr lang="en-US" smtClean="0"/>
              <a:t>3/15/2015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C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94375C4F-9F77-4004-9994-1D885E2731FB}" type="datetime1">
              <a:rPr lang="en-US" smtClean="0"/>
              <a:t>3/15/2015</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5.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openxmlformats.org/officeDocument/2006/relationships/hyperlink" Target="AI-L31-L32%20Strings.pdf"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2.xml"/><Relationship Id="rId1" Type="http://schemas.openxmlformats.org/officeDocument/2006/relationships/slideLayout" Target="../slideLayouts/slideLayout36.xml"/><Relationship Id="rId4" Type="http://schemas.openxmlformats.org/officeDocument/2006/relationships/hyperlink" Target="AI-L31-L32%20Strings.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hyperlink" Target="AI-L31-L32%20Strings.pdf" TargetMode="External"/><Relationship Id="rId2" Type="http://schemas.openxmlformats.org/officeDocument/2006/relationships/slide" Target="slide36.xml"/><Relationship Id="rId1" Type="http://schemas.openxmlformats.org/officeDocument/2006/relationships/slideLayout" Target="../slideLayouts/slideLayout36.xml"/><Relationship Id="rId5" Type="http://schemas.openxmlformats.org/officeDocument/2006/relationships/hyperlink" Target="MCQ-Strings.pptx" TargetMode="External"/><Relationship Id="rId4" Type="http://schemas.openxmlformats.org/officeDocument/2006/relationships/hyperlink" Target="DOIT-L31-L32%20Strings.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60796" y="1219200"/>
            <a:ext cx="4963804" cy="3327257"/>
            <a:chOff x="457200" y="1495094"/>
            <a:chExt cx="4963804" cy="3327257"/>
          </a:xfrm>
        </p:grpSpPr>
        <p:pic>
          <p:nvPicPr>
            <p:cNvPr id="4" name="Picture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95094"/>
              <a:ext cx="4652963" cy="315310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0304" y="3044351"/>
              <a:ext cx="1790700" cy="17780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 name="Picture 4"/>
            <p:cNvPicPr>
              <a:picLocks noChangeAspect="1"/>
            </p:cNvPicPr>
            <p:nvPr/>
          </p:nvPicPr>
          <p:blipFill>
            <a:blip r:embed="rId5" cstate="print">
              <a:clrChange>
                <a:clrFrom>
                  <a:srgbClr val="8A1705"/>
                </a:clrFrom>
                <a:clrTo>
                  <a:srgbClr val="8A1705">
                    <a:alpha val="0"/>
                  </a:srgbClr>
                </a:clrTo>
              </a:clrChange>
              <a:extLst>
                <a:ext uri="{28A0092B-C50C-407E-A947-70E740481C1C}">
                  <a14:useLocalDpi xmlns:a14="http://schemas.microsoft.com/office/drawing/2010/main" val="0"/>
                </a:ext>
              </a:extLst>
            </a:blip>
            <a:stretch>
              <a:fillRect/>
            </a:stretch>
          </p:blipFill>
          <p:spPr>
            <a:xfrm>
              <a:off x="906440" y="1820840"/>
              <a:ext cx="914400" cy="614050"/>
            </a:xfrm>
            <a:prstGeom prst="rect">
              <a:avLst/>
            </a:prstGeom>
          </p:spPr>
        </p:pic>
      </p:grpSp>
      <p:sp>
        <p:nvSpPr>
          <p:cNvPr id="16386" name="Rectangle 2"/>
          <p:cNvSpPr>
            <a:spLocks noGrp="1" noChangeArrowheads="1"/>
          </p:cNvSpPr>
          <p:nvPr>
            <p:ph type="title"/>
          </p:nvPr>
        </p:nvSpPr>
        <p:spPr>
          <a:xfrm>
            <a:off x="1371600" y="4648200"/>
            <a:ext cx="7772400" cy="1470025"/>
          </a:xfrm>
        </p:spPr>
        <p:txBody>
          <a:bodyPr>
            <a:normAutofit/>
          </a:bodyPr>
          <a:lstStyle/>
          <a:p>
            <a:pPr eaLnBrk="1" hangingPunct="1"/>
            <a:r>
              <a:rPr lang="en-US" sz="4000" b="1" spc="1200" dirty="0" smtClean="0"/>
              <a:t>CHARACTER ARRAYS</a:t>
            </a:r>
            <a:br>
              <a:rPr lang="en-US" sz="4000" b="1" spc="1200" dirty="0" smtClean="0"/>
            </a:br>
            <a:r>
              <a:rPr lang="en-US" sz="4000" b="1" spc="1200" dirty="0" smtClean="0"/>
              <a:t>STRINGS</a:t>
            </a:r>
            <a:endParaRPr lang="en-US" sz="4000" b="1" spc="1200" dirty="0" smtClean="0"/>
          </a:p>
        </p:txBody>
      </p:sp>
      <p:sp>
        <p:nvSpPr>
          <p:cNvPr id="7" name="Rectangle 6"/>
          <p:cNvSpPr>
            <a:spLocks noGrp="1" noChangeArrowheads="1"/>
          </p:cNvSpPr>
          <p:nvPr/>
        </p:nvSpPr>
        <p:spPr bwMode="auto">
          <a:xfrm>
            <a:off x="1371600" y="5921563"/>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dirty="0" smtClean="0">
                <a:latin typeface="+mj-lt"/>
              </a:rPr>
              <a:t>L21-L22</a:t>
            </a:r>
            <a:endParaRPr lang="en-US" altLang="en-US" sz="3200" dirty="0" smtClean="0">
              <a:latin typeface="+mj-lt"/>
            </a:endParaRPr>
          </a:p>
          <a:p>
            <a:pPr eaLnBrk="1" hangingPunct="1"/>
            <a:endParaRPr lang="en-US" altLang="en-US" sz="3200" dirty="0" smtClean="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295400" y="1219200"/>
            <a:ext cx="7391400" cy="5059363"/>
          </a:xfrm>
        </p:spPr>
        <p:txBody>
          <a:bodyPr/>
          <a:lstStyle/>
          <a:p>
            <a:pPr eaLnBrk="1" hangingPunct="1">
              <a:lnSpc>
                <a:spcPct val="90000"/>
              </a:lnSpc>
              <a:buFontTx/>
              <a:buNone/>
            </a:pPr>
            <a:r>
              <a:rPr lang="en-US" sz="2400" dirty="0" smtClean="0">
                <a:solidFill>
                  <a:srgbClr val="002060"/>
                </a:solidFill>
              </a:rPr>
              <a:t>#include &lt;</a:t>
            </a:r>
            <a:r>
              <a:rPr lang="en-US" sz="2400" dirty="0" err="1" smtClean="0">
                <a:solidFill>
                  <a:srgbClr val="002060"/>
                </a:solidFill>
              </a:rPr>
              <a:t>iostream.h</a:t>
            </a:r>
            <a:r>
              <a:rPr lang="en-US" sz="2400" dirty="0" smtClean="0">
                <a:solidFill>
                  <a:srgbClr val="002060"/>
                </a:solidFill>
              </a:rPr>
              <a:t>&gt; </a:t>
            </a:r>
          </a:p>
          <a:p>
            <a:pPr eaLnBrk="1" hangingPunct="1">
              <a:lnSpc>
                <a:spcPct val="90000"/>
              </a:lnSpc>
              <a:buFontTx/>
              <a:buNone/>
            </a:pPr>
            <a:r>
              <a:rPr lang="en-US" sz="2400" dirty="0" smtClean="0">
                <a:solidFill>
                  <a:srgbClr val="002060"/>
                </a:solidFill>
              </a:rPr>
              <a:t>void main () </a:t>
            </a:r>
          </a:p>
          <a:p>
            <a:pPr eaLnBrk="1" hangingPunct="1">
              <a:lnSpc>
                <a:spcPct val="90000"/>
              </a:lnSpc>
              <a:buFontTx/>
              <a:buNone/>
            </a:pPr>
            <a:r>
              <a:rPr lang="en-US" sz="2400" dirty="0" smtClean="0">
                <a:solidFill>
                  <a:srgbClr val="002060"/>
                </a:solidFill>
              </a:rPr>
              <a:t>{</a:t>
            </a:r>
          </a:p>
          <a:p>
            <a:pPr eaLnBrk="1" hangingPunct="1">
              <a:lnSpc>
                <a:spcPct val="90000"/>
              </a:lnSpc>
              <a:buFontTx/>
              <a:buNone/>
            </a:pPr>
            <a:r>
              <a:rPr lang="en-US" sz="2400" b="1" dirty="0" smtClean="0">
                <a:solidFill>
                  <a:srgbClr val="0000CC"/>
                </a:solidFill>
                <a:latin typeface="Tempus Sans ITC" pitchFamily="82" charset="0"/>
              </a:rPr>
              <a:t>	char</a:t>
            </a:r>
            <a:r>
              <a:rPr lang="en-US" sz="2400" b="1" dirty="0" smtClean="0">
                <a:solidFill>
                  <a:srgbClr val="800000"/>
                </a:solidFill>
                <a:latin typeface="Tempus Sans ITC" pitchFamily="82" charset="0"/>
              </a:rPr>
              <a:t> question[] = "</a:t>
            </a:r>
            <a:r>
              <a:rPr lang="en-US" sz="2400" b="1" dirty="0" smtClean="0">
                <a:solidFill>
                  <a:srgbClr val="002060"/>
                </a:solidFill>
                <a:latin typeface="Tempus Sans ITC" pitchFamily="82" charset="0"/>
              </a:rPr>
              <a:t>Please, enter your first name: ";</a:t>
            </a:r>
          </a:p>
          <a:p>
            <a:pPr eaLnBrk="1" hangingPunct="1">
              <a:lnSpc>
                <a:spcPct val="90000"/>
              </a:lnSpc>
              <a:buFontTx/>
              <a:buNone/>
            </a:pPr>
            <a:r>
              <a:rPr lang="en-US" sz="2400" b="1" dirty="0" smtClean="0">
                <a:solidFill>
                  <a:srgbClr val="0000CC"/>
                </a:solidFill>
                <a:latin typeface="Tempus Sans ITC" pitchFamily="82" charset="0"/>
              </a:rPr>
              <a:t> 	char </a:t>
            </a:r>
            <a:r>
              <a:rPr lang="en-US" sz="2400" b="1" dirty="0" smtClean="0">
                <a:solidFill>
                  <a:srgbClr val="800000"/>
                </a:solidFill>
                <a:latin typeface="Tempus Sans ITC" pitchFamily="82" charset="0"/>
              </a:rPr>
              <a:t>greeting[] = "</a:t>
            </a:r>
            <a:r>
              <a:rPr lang="en-US" sz="2400" b="1" dirty="0" smtClean="0">
                <a:solidFill>
                  <a:srgbClr val="002060"/>
                </a:solidFill>
                <a:latin typeface="Tempus Sans ITC" pitchFamily="82" charset="0"/>
              </a:rPr>
              <a:t>Hello, "; </a:t>
            </a:r>
          </a:p>
          <a:p>
            <a:pPr eaLnBrk="1" hangingPunct="1">
              <a:lnSpc>
                <a:spcPct val="90000"/>
              </a:lnSpc>
              <a:buFontTx/>
              <a:buNone/>
            </a:pPr>
            <a:r>
              <a:rPr lang="en-US" sz="2400" b="1" dirty="0" smtClean="0">
                <a:solidFill>
                  <a:srgbClr val="0000CC"/>
                </a:solidFill>
                <a:latin typeface="Tempus Sans ITC" pitchFamily="82" charset="0"/>
              </a:rPr>
              <a:t> 	char </a:t>
            </a:r>
            <a:r>
              <a:rPr lang="en-US" sz="2400" b="1" dirty="0" err="1" smtClean="0">
                <a:solidFill>
                  <a:srgbClr val="800000"/>
                </a:solidFill>
                <a:latin typeface="Tempus Sans ITC" pitchFamily="82" charset="0"/>
              </a:rPr>
              <a:t>yourname</a:t>
            </a:r>
            <a:r>
              <a:rPr lang="en-US" sz="2400" b="1" dirty="0" smtClean="0">
                <a:solidFill>
                  <a:srgbClr val="800000"/>
                </a:solidFill>
                <a:latin typeface="Tempus Sans ITC" pitchFamily="82" charset="0"/>
              </a:rPr>
              <a:t> [80]; </a:t>
            </a:r>
          </a:p>
          <a:p>
            <a:pPr eaLnBrk="1" hangingPunct="1">
              <a:lnSpc>
                <a:spcPct val="90000"/>
              </a:lnSpc>
              <a:buFontTx/>
              <a:buNone/>
            </a:pPr>
            <a:r>
              <a:rPr lang="en-US" sz="2400" b="1" dirty="0" smtClean="0">
                <a:solidFill>
                  <a:srgbClr val="800000"/>
                </a:solidFill>
                <a:latin typeface="Tempus Sans ITC" pitchFamily="82" charset="0"/>
              </a:rPr>
              <a:t>	</a:t>
            </a:r>
            <a:r>
              <a:rPr lang="en-US" sz="2400" b="1" dirty="0" err="1" smtClean="0">
                <a:solidFill>
                  <a:srgbClr val="800000"/>
                </a:solidFill>
                <a:latin typeface="Tempus Sans ITC" pitchFamily="82" charset="0"/>
              </a:rPr>
              <a:t>cout</a:t>
            </a:r>
            <a:r>
              <a:rPr lang="en-US" sz="2400" b="1" dirty="0" smtClean="0">
                <a:solidFill>
                  <a:srgbClr val="800000"/>
                </a:solidFill>
                <a:latin typeface="Tempus Sans ITC" pitchFamily="82" charset="0"/>
              </a:rPr>
              <a:t> &lt;&lt; </a:t>
            </a:r>
            <a:r>
              <a:rPr lang="en-US" sz="2400" b="1" dirty="0" smtClean="0">
                <a:solidFill>
                  <a:srgbClr val="0000CC"/>
                </a:solidFill>
                <a:latin typeface="Tempus Sans ITC" pitchFamily="82" charset="0"/>
              </a:rPr>
              <a:t>question</a:t>
            </a:r>
            <a:r>
              <a:rPr lang="en-US" sz="2400" b="1" dirty="0" smtClean="0">
                <a:solidFill>
                  <a:srgbClr val="800000"/>
                </a:solidFill>
                <a:latin typeface="Tempus Sans ITC" pitchFamily="82" charset="0"/>
              </a:rPr>
              <a:t>;</a:t>
            </a:r>
          </a:p>
          <a:p>
            <a:pPr eaLnBrk="1" hangingPunct="1">
              <a:lnSpc>
                <a:spcPct val="90000"/>
              </a:lnSpc>
              <a:buFontTx/>
              <a:buNone/>
            </a:pPr>
            <a:r>
              <a:rPr lang="en-US" sz="2400" b="1" dirty="0" smtClean="0">
                <a:solidFill>
                  <a:srgbClr val="800000"/>
                </a:solidFill>
                <a:latin typeface="Tempus Sans ITC" pitchFamily="82" charset="0"/>
              </a:rPr>
              <a:t>	</a:t>
            </a:r>
            <a:r>
              <a:rPr lang="en-US" sz="2400" b="1" dirty="0" err="1" smtClean="0">
                <a:solidFill>
                  <a:srgbClr val="800000"/>
                </a:solidFill>
                <a:latin typeface="Tempus Sans ITC" pitchFamily="82" charset="0"/>
              </a:rPr>
              <a:t>cin</a:t>
            </a:r>
            <a:r>
              <a:rPr lang="en-US" sz="2400" b="1" dirty="0" smtClean="0">
                <a:solidFill>
                  <a:srgbClr val="800000"/>
                </a:solidFill>
                <a:latin typeface="Tempus Sans ITC" pitchFamily="82" charset="0"/>
              </a:rPr>
              <a:t> &gt;&gt; </a:t>
            </a:r>
            <a:r>
              <a:rPr lang="en-US" sz="2400" b="1" dirty="0" err="1" smtClean="0">
                <a:solidFill>
                  <a:srgbClr val="0000CC"/>
                </a:solidFill>
                <a:latin typeface="Tempus Sans ITC" pitchFamily="82" charset="0"/>
              </a:rPr>
              <a:t>yourname</a:t>
            </a:r>
            <a:r>
              <a:rPr lang="en-US" sz="2400" b="1" dirty="0" smtClean="0">
                <a:solidFill>
                  <a:srgbClr val="800000"/>
                </a:solidFill>
                <a:latin typeface="Tempus Sans ITC" pitchFamily="82" charset="0"/>
              </a:rPr>
              <a:t>; </a:t>
            </a:r>
          </a:p>
          <a:p>
            <a:pPr eaLnBrk="1" hangingPunct="1">
              <a:lnSpc>
                <a:spcPct val="90000"/>
              </a:lnSpc>
              <a:buFontTx/>
              <a:buNone/>
            </a:pPr>
            <a:r>
              <a:rPr lang="en-US" sz="2400" b="1" dirty="0" smtClean="0">
                <a:solidFill>
                  <a:srgbClr val="800000"/>
                </a:solidFill>
                <a:latin typeface="Tempus Sans ITC" pitchFamily="82" charset="0"/>
              </a:rPr>
              <a:t>	</a:t>
            </a:r>
            <a:r>
              <a:rPr lang="en-US" sz="2400" b="1" dirty="0" err="1" smtClean="0">
                <a:solidFill>
                  <a:srgbClr val="800000"/>
                </a:solidFill>
                <a:latin typeface="Tempus Sans ITC" pitchFamily="82" charset="0"/>
              </a:rPr>
              <a:t>cout</a:t>
            </a:r>
            <a:r>
              <a:rPr lang="en-US" sz="2400" b="1" dirty="0" smtClean="0">
                <a:solidFill>
                  <a:srgbClr val="800000"/>
                </a:solidFill>
                <a:latin typeface="Tempus Sans ITC" pitchFamily="82" charset="0"/>
              </a:rPr>
              <a:t> &lt;&lt; </a:t>
            </a:r>
            <a:r>
              <a:rPr lang="en-US" sz="2400" b="1" dirty="0" smtClean="0">
                <a:solidFill>
                  <a:srgbClr val="002060"/>
                </a:solidFill>
                <a:latin typeface="Tempus Sans ITC" pitchFamily="82" charset="0"/>
              </a:rPr>
              <a:t>greeting</a:t>
            </a:r>
            <a:r>
              <a:rPr lang="en-US" sz="2400" b="1" dirty="0" smtClean="0">
                <a:solidFill>
                  <a:srgbClr val="800000"/>
                </a:solidFill>
                <a:latin typeface="Tempus Sans ITC" pitchFamily="82" charset="0"/>
              </a:rPr>
              <a:t> &lt;&lt; </a:t>
            </a:r>
            <a:r>
              <a:rPr lang="en-US" sz="2400" b="1" dirty="0" err="1" smtClean="0">
                <a:solidFill>
                  <a:srgbClr val="002060"/>
                </a:solidFill>
                <a:latin typeface="Tempus Sans ITC" pitchFamily="82" charset="0"/>
              </a:rPr>
              <a:t>yourname</a:t>
            </a:r>
            <a:r>
              <a:rPr lang="en-US" sz="2400" b="1" dirty="0" smtClean="0">
                <a:solidFill>
                  <a:srgbClr val="800000"/>
                </a:solidFill>
                <a:latin typeface="Tempus Sans ITC" pitchFamily="82" charset="0"/>
              </a:rPr>
              <a:t> &lt;&lt; </a:t>
            </a:r>
            <a:r>
              <a:rPr lang="en-US" sz="2400" b="1" dirty="0" smtClean="0">
                <a:solidFill>
                  <a:srgbClr val="002060"/>
                </a:solidFill>
                <a:latin typeface="Tempus Sans ITC" pitchFamily="82" charset="0"/>
              </a:rPr>
              <a:t>"!";</a:t>
            </a:r>
          </a:p>
          <a:p>
            <a:pPr eaLnBrk="1" hangingPunct="1">
              <a:lnSpc>
                <a:spcPct val="90000"/>
              </a:lnSpc>
              <a:buFontTx/>
              <a:buNone/>
            </a:pPr>
            <a:r>
              <a:rPr lang="en-US" sz="2400" dirty="0" smtClean="0">
                <a:solidFill>
                  <a:srgbClr val="002060"/>
                </a:solidFill>
              </a:rPr>
              <a:t>	</a:t>
            </a:r>
            <a:r>
              <a:rPr lang="en-US" sz="2400" dirty="0" err="1" smtClean="0">
                <a:solidFill>
                  <a:srgbClr val="002060"/>
                </a:solidFill>
              </a:rPr>
              <a:t>getch</a:t>
            </a:r>
            <a:r>
              <a:rPr lang="en-US" sz="2400" dirty="0" smtClean="0">
                <a:solidFill>
                  <a:srgbClr val="002060"/>
                </a:solidFill>
              </a:rPr>
              <a:t>();</a:t>
            </a:r>
          </a:p>
          <a:p>
            <a:pPr eaLnBrk="1" hangingPunct="1">
              <a:lnSpc>
                <a:spcPct val="90000"/>
              </a:lnSpc>
              <a:buFontTx/>
              <a:buNone/>
            </a:pPr>
            <a:r>
              <a:rPr lang="en-US" sz="2400" dirty="0" smtClean="0">
                <a:solidFill>
                  <a:srgbClr val="002060"/>
                </a:solidFill>
              </a:rPr>
              <a:t>} </a:t>
            </a:r>
          </a:p>
        </p:txBody>
      </p:sp>
      <p:sp>
        <p:nvSpPr>
          <p:cNvPr id="24578" name="Rectangle 2"/>
          <p:cNvSpPr>
            <a:spLocks noGrp="1" noChangeArrowheads="1"/>
          </p:cNvSpPr>
          <p:nvPr>
            <p:ph type="title"/>
          </p:nvPr>
        </p:nvSpPr>
        <p:spPr/>
        <p:txBody>
          <a:bodyPr>
            <a:noAutofit/>
          </a:bodyPr>
          <a:lstStyle/>
          <a:p>
            <a:pPr algn="l" eaLnBrk="1" hangingPunct="1"/>
            <a:r>
              <a:rPr lang="en-US" dirty="0" smtClean="0">
                <a:solidFill>
                  <a:srgbClr val="002060"/>
                </a:solidFill>
              </a:rPr>
              <a:t>Example</a:t>
            </a:r>
            <a:r>
              <a:rPr lang="en-US" sz="4400" dirty="0" smtClean="0"/>
              <a:t> </a:t>
            </a:r>
          </a:p>
        </p:txBody>
      </p:sp>
      <p:sp>
        <p:nvSpPr>
          <p:cNvPr id="2" name="Date Placeholder 1"/>
          <p:cNvSpPr>
            <a:spLocks noGrp="1"/>
          </p:cNvSpPr>
          <p:nvPr>
            <p:ph type="dt" sz="half" idx="10"/>
          </p:nvPr>
        </p:nvSpPr>
        <p:spPr/>
        <p:txBody>
          <a:bodyPr/>
          <a:lstStyle/>
          <a:p>
            <a:fld id="{4920F749-C918-46CF-A8F0-FC5DD5295A79}"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10</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1295398" y="1143001"/>
            <a:ext cx="7848602" cy="4953000"/>
          </a:xfrm>
        </p:spPr>
        <p:txBody>
          <a:bodyPr/>
          <a:lstStyle/>
          <a:p>
            <a:pPr eaLnBrk="1" hangingPunct="1">
              <a:lnSpc>
                <a:spcPct val="90000"/>
              </a:lnSpc>
              <a:buFontTx/>
              <a:buNone/>
            </a:pPr>
            <a:r>
              <a:rPr lang="en-US" sz="2400" dirty="0" smtClean="0">
                <a:solidFill>
                  <a:srgbClr val="002060"/>
                </a:solidFill>
              </a:rPr>
              <a:t>//include necessary header files.</a:t>
            </a:r>
          </a:p>
          <a:p>
            <a:pPr eaLnBrk="1" hangingPunct="1">
              <a:lnSpc>
                <a:spcPct val="90000"/>
              </a:lnSpc>
              <a:buFontTx/>
              <a:buNone/>
            </a:pPr>
            <a:r>
              <a:rPr lang="en-US" sz="2400" dirty="0" smtClean="0">
                <a:solidFill>
                  <a:srgbClr val="002060"/>
                </a:solidFill>
              </a:rPr>
              <a:t>void  main() </a:t>
            </a:r>
          </a:p>
          <a:p>
            <a:pPr eaLnBrk="1" hangingPunct="1">
              <a:lnSpc>
                <a:spcPct val="90000"/>
              </a:lnSpc>
              <a:buFontTx/>
              <a:buNone/>
            </a:pPr>
            <a:r>
              <a:rPr lang="en-US" sz="2400" dirty="0" smtClean="0"/>
              <a:t>{</a:t>
            </a:r>
          </a:p>
          <a:p>
            <a:pPr eaLnBrk="1" hangingPunct="1">
              <a:lnSpc>
                <a:spcPct val="90000"/>
              </a:lnSpc>
              <a:buFontTx/>
              <a:buNone/>
            </a:pPr>
            <a:r>
              <a:rPr lang="en-US" sz="2400" dirty="0" smtClean="0"/>
              <a:t> </a:t>
            </a:r>
            <a:r>
              <a:rPr lang="en-US" sz="2400" b="1" dirty="0" err="1" smtClean="0">
                <a:solidFill>
                  <a:srgbClr val="800000"/>
                </a:solidFill>
                <a:latin typeface="Tempus Sans ITC" pitchFamily="82" charset="0"/>
              </a:rPr>
              <a:t>const</a:t>
            </a:r>
            <a:r>
              <a:rPr lang="en-US" sz="2400" b="1" dirty="0" smtClean="0">
                <a:solidFill>
                  <a:srgbClr val="800000"/>
                </a:solidFill>
                <a:latin typeface="Tempus Sans ITC" pitchFamily="82" charset="0"/>
              </a:rPr>
              <a:t> </a:t>
            </a:r>
            <a:r>
              <a:rPr lang="en-US" sz="2400" b="1" dirty="0" err="1" smtClean="0">
                <a:solidFill>
                  <a:srgbClr val="800000"/>
                </a:solidFill>
                <a:latin typeface="Tempus Sans ITC" pitchFamily="82" charset="0"/>
              </a:rPr>
              <a:t>int</a:t>
            </a:r>
            <a:r>
              <a:rPr lang="en-US" sz="2400" b="1" dirty="0" smtClean="0">
                <a:solidFill>
                  <a:srgbClr val="800000"/>
                </a:solidFill>
                <a:latin typeface="Tempus Sans ITC" pitchFamily="82" charset="0"/>
              </a:rPr>
              <a:t> MAX = 80; </a:t>
            </a:r>
            <a:r>
              <a:rPr lang="en-US" sz="2400" dirty="0" smtClean="0">
                <a:solidFill>
                  <a:srgbClr val="FF0000"/>
                </a:solidFill>
                <a:latin typeface="Times New Roman" pitchFamily="18" charset="0"/>
                <a:cs typeface="Times New Roman" pitchFamily="18" charset="0"/>
              </a:rPr>
              <a:t>//max characters in string </a:t>
            </a:r>
          </a:p>
          <a:p>
            <a:pPr eaLnBrk="1" hangingPunct="1">
              <a:lnSpc>
                <a:spcPct val="90000"/>
              </a:lnSpc>
              <a:buFontTx/>
              <a:buNone/>
            </a:pPr>
            <a:r>
              <a:rPr lang="en-US" sz="2400" b="1" dirty="0" smtClean="0">
                <a:solidFill>
                  <a:srgbClr val="800000"/>
                </a:solidFill>
                <a:latin typeface="Tempus Sans ITC" pitchFamily="82" charset="0"/>
              </a:rPr>
              <a:t> char </a:t>
            </a:r>
            <a:r>
              <a:rPr lang="en-US" sz="2400" b="1" dirty="0" err="1" smtClean="0">
                <a:solidFill>
                  <a:srgbClr val="800000"/>
                </a:solidFill>
                <a:latin typeface="Tempus Sans ITC" pitchFamily="82" charset="0"/>
              </a:rPr>
              <a:t>str</a:t>
            </a:r>
            <a:r>
              <a:rPr lang="en-US" sz="2400" b="1" dirty="0" smtClean="0">
                <a:solidFill>
                  <a:srgbClr val="800000"/>
                </a:solidFill>
                <a:latin typeface="Tempus Sans ITC" pitchFamily="82" charset="0"/>
              </a:rPr>
              <a:t>[MAX]; 		</a:t>
            </a:r>
            <a:r>
              <a:rPr lang="en-US" sz="2400" dirty="0" smtClean="0">
                <a:solidFill>
                  <a:srgbClr val="FF0000"/>
                </a:solidFill>
                <a:latin typeface="Times New Roman" pitchFamily="18" charset="0"/>
                <a:cs typeface="Times New Roman" pitchFamily="18" charset="0"/>
              </a:rPr>
              <a:t>//string variable </a:t>
            </a:r>
            <a:r>
              <a:rPr lang="en-US" sz="2400" dirty="0" err="1" smtClean="0">
                <a:solidFill>
                  <a:srgbClr val="FF0000"/>
                </a:solidFill>
                <a:latin typeface="Times New Roman" pitchFamily="18" charset="0"/>
                <a:cs typeface="Times New Roman" pitchFamily="18" charset="0"/>
              </a:rPr>
              <a:t>str</a:t>
            </a:r>
            <a:r>
              <a:rPr lang="en-US" sz="2400" dirty="0" smtClean="0">
                <a:solidFill>
                  <a:srgbClr val="FF0000"/>
                </a:solidFill>
                <a:latin typeface="Times New Roman" pitchFamily="18" charset="0"/>
                <a:cs typeface="Times New Roman" pitchFamily="18" charset="0"/>
              </a:rPr>
              <a:t> </a:t>
            </a:r>
          </a:p>
          <a:p>
            <a:pPr eaLnBrk="1" hangingPunct="1">
              <a:lnSpc>
                <a:spcPct val="90000"/>
              </a:lnSpc>
              <a:buFontTx/>
              <a:buNone/>
            </a:pPr>
            <a:r>
              <a:rPr lang="en-US" sz="2400" b="1" dirty="0" smtClean="0">
                <a:solidFill>
                  <a:srgbClr val="800000"/>
                </a:solidFill>
                <a:latin typeface="Tempus Sans ITC" pitchFamily="82" charset="0"/>
              </a:rPr>
              <a:t> </a:t>
            </a:r>
            <a:r>
              <a:rPr lang="en-US" sz="2400" b="1" dirty="0" err="1" smtClean="0">
                <a:solidFill>
                  <a:srgbClr val="800000"/>
                </a:solidFill>
                <a:latin typeface="Tempus Sans ITC" pitchFamily="82" charset="0"/>
              </a:rPr>
              <a:t>cout</a:t>
            </a:r>
            <a:r>
              <a:rPr lang="en-US" sz="2400" b="1" dirty="0" smtClean="0">
                <a:solidFill>
                  <a:srgbClr val="800000"/>
                </a:solidFill>
                <a:latin typeface="Tempus Sans ITC" pitchFamily="82" charset="0"/>
              </a:rPr>
              <a:t> &lt;&lt; “Enter a string: ”;</a:t>
            </a:r>
          </a:p>
          <a:p>
            <a:pPr eaLnBrk="1" hangingPunct="1">
              <a:lnSpc>
                <a:spcPct val="90000"/>
              </a:lnSpc>
              <a:buFontTx/>
              <a:buNone/>
            </a:pPr>
            <a:r>
              <a:rPr lang="en-US" sz="2400" b="1" dirty="0" smtClean="0">
                <a:solidFill>
                  <a:srgbClr val="800000"/>
                </a:solidFill>
                <a:latin typeface="Tempus Sans ITC" pitchFamily="82" charset="0"/>
              </a:rPr>
              <a:t> </a:t>
            </a:r>
            <a:r>
              <a:rPr lang="en-US" sz="2400" b="1" dirty="0" err="1" smtClean="0">
                <a:solidFill>
                  <a:srgbClr val="800000"/>
                </a:solidFill>
                <a:latin typeface="Tempus Sans ITC" pitchFamily="82" charset="0"/>
              </a:rPr>
              <a:t>cin</a:t>
            </a:r>
            <a:r>
              <a:rPr lang="en-US" sz="2400" b="1" dirty="0" smtClean="0">
                <a:solidFill>
                  <a:srgbClr val="800000"/>
                </a:solidFill>
                <a:latin typeface="Tempus Sans ITC" pitchFamily="82" charset="0"/>
              </a:rPr>
              <a:t> &gt;&gt; </a:t>
            </a:r>
            <a:r>
              <a:rPr lang="en-US" sz="2400" b="1" dirty="0" err="1" smtClean="0">
                <a:solidFill>
                  <a:srgbClr val="800000"/>
                </a:solidFill>
                <a:latin typeface="Tempus Sans ITC" pitchFamily="82" charset="0"/>
              </a:rPr>
              <a:t>str</a:t>
            </a:r>
            <a:r>
              <a:rPr lang="en-US" sz="2400" b="1" dirty="0" smtClean="0">
                <a:solidFill>
                  <a:srgbClr val="800000"/>
                </a:solidFill>
                <a:latin typeface="Tempus Sans ITC" pitchFamily="82" charset="0"/>
              </a:rPr>
              <a:t>; 			</a:t>
            </a:r>
            <a:r>
              <a:rPr lang="en-US" sz="2400" dirty="0" smtClean="0">
                <a:solidFill>
                  <a:srgbClr val="FF0000"/>
                </a:solidFill>
                <a:latin typeface="Times New Roman" pitchFamily="18" charset="0"/>
                <a:cs typeface="Times New Roman" pitchFamily="18" charset="0"/>
              </a:rPr>
              <a:t>//put string in </a:t>
            </a:r>
            <a:r>
              <a:rPr lang="en-US" sz="2400" dirty="0" err="1" smtClean="0">
                <a:solidFill>
                  <a:srgbClr val="FF0000"/>
                </a:solidFill>
                <a:latin typeface="Times New Roman" pitchFamily="18" charset="0"/>
                <a:cs typeface="Times New Roman" pitchFamily="18" charset="0"/>
              </a:rPr>
              <a:t>str</a:t>
            </a:r>
            <a:r>
              <a:rPr lang="en-US" sz="2400" dirty="0" smtClean="0">
                <a:solidFill>
                  <a:srgbClr val="FF0000"/>
                </a:solidFill>
                <a:latin typeface="Times New Roman" pitchFamily="18" charset="0"/>
                <a:cs typeface="Times New Roman" pitchFamily="18" charset="0"/>
              </a:rPr>
              <a:t> </a:t>
            </a:r>
          </a:p>
          <a:p>
            <a:pPr eaLnBrk="1" hangingPunct="1">
              <a:lnSpc>
                <a:spcPct val="90000"/>
              </a:lnSpc>
              <a:buFontTx/>
              <a:buNone/>
            </a:pPr>
            <a:r>
              <a:rPr lang="en-US" sz="2400" b="1" dirty="0" smtClean="0">
                <a:solidFill>
                  <a:srgbClr val="800000"/>
                </a:solidFill>
                <a:latin typeface="Tempus Sans ITC" pitchFamily="82" charset="0"/>
              </a:rPr>
              <a:t> </a:t>
            </a:r>
            <a:r>
              <a:rPr lang="en-US" sz="2400" b="1" dirty="0" err="1" smtClean="0">
                <a:solidFill>
                  <a:srgbClr val="800000"/>
                </a:solidFill>
                <a:latin typeface="Tempus Sans ITC" pitchFamily="82" charset="0"/>
              </a:rPr>
              <a:t>cout</a:t>
            </a:r>
            <a:r>
              <a:rPr lang="en-US" sz="2400" b="1" dirty="0" smtClean="0">
                <a:solidFill>
                  <a:srgbClr val="800000"/>
                </a:solidFill>
                <a:latin typeface="Tempus Sans ITC" pitchFamily="82" charset="0"/>
              </a:rPr>
              <a:t> &lt;&lt; “You entered: ” &lt;&lt; </a:t>
            </a:r>
            <a:r>
              <a:rPr lang="en-US" sz="2400" b="1" dirty="0" err="1" smtClean="0">
                <a:solidFill>
                  <a:srgbClr val="800000"/>
                </a:solidFill>
                <a:latin typeface="Tempus Sans ITC" pitchFamily="82" charset="0"/>
              </a:rPr>
              <a:t>str</a:t>
            </a:r>
            <a:r>
              <a:rPr lang="en-US" sz="2400" b="1" dirty="0" smtClean="0">
                <a:solidFill>
                  <a:srgbClr val="800000"/>
                </a:solidFill>
                <a:latin typeface="Tempus Sans ITC" pitchFamily="82" charset="0"/>
              </a:rPr>
              <a:t> &lt;&lt; </a:t>
            </a:r>
            <a:r>
              <a:rPr lang="en-US" sz="2400" b="1" dirty="0" err="1" smtClean="0">
                <a:solidFill>
                  <a:srgbClr val="800000"/>
                </a:solidFill>
                <a:latin typeface="Tempus Sans ITC" pitchFamily="82" charset="0"/>
              </a:rPr>
              <a:t>endl</a:t>
            </a:r>
            <a:r>
              <a:rPr lang="en-US" sz="2400" b="1" dirty="0" smtClean="0">
                <a:solidFill>
                  <a:srgbClr val="800000"/>
                </a:solidFill>
                <a:latin typeface="Tempus Sans ITC" pitchFamily="82" charset="0"/>
              </a:rPr>
              <a:t>; </a:t>
            </a:r>
            <a:r>
              <a:rPr lang="en-US" sz="2400" dirty="0" smtClean="0">
                <a:solidFill>
                  <a:srgbClr val="FF0000"/>
                </a:solidFill>
                <a:latin typeface="Times New Roman" pitchFamily="18" charset="0"/>
                <a:cs typeface="Times New Roman" pitchFamily="18" charset="0"/>
              </a:rPr>
              <a:t>//display string from </a:t>
            </a:r>
            <a:r>
              <a:rPr lang="en-US" sz="2400" dirty="0" err="1" smtClean="0">
                <a:solidFill>
                  <a:srgbClr val="FF0000"/>
                </a:solidFill>
                <a:latin typeface="Times New Roman" pitchFamily="18" charset="0"/>
                <a:cs typeface="Times New Roman" pitchFamily="18" charset="0"/>
              </a:rPr>
              <a:t>str</a:t>
            </a:r>
            <a:endParaRPr lang="en-US" sz="2000" dirty="0" smtClean="0">
              <a:solidFill>
                <a:srgbClr val="FF0000"/>
              </a:solidFill>
              <a:latin typeface="Times New Roman" pitchFamily="18" charset="0"/>
              <a:cs typeface="Times New Roman" pitchFamily="18" charset="0"/>
            </a:endParaRPr>
          </a:p>
          <a:p>
            <a:pPr eaLnBrk="1" hangingPunct="1">
              <a:lnSpc>
                <a:spcPct val="90000"/>
              </a:lnSpc>
              <a:buFontTx/>
              <a:buNone/>
            </a:pPr>
            <a:endParaRPr lang="en-US" sz="2000" dirty="0" smtClean="0">
              <a:solidFill>
                <a:schemeClr val="accent2"/>
              </a:solidFill>
            </a:endParaRPr>
          </a:p>
          <a:p>
            <a:pPr eaLnBrk="1" hangingPunct="1">
              <a:lnSpc>
                <a:spcPct val="90000"/>
              </a:lnSpc>
              <a:buFontTx/>
              <a:buNone/>
            </a:pPr>
            <a:r>
              <a:rPr lang="en-US" sz="2400" dirty="0" smtClean="0">
                <a:solidFill>
                  <a:srgbClr val="002060"/>
                </a:solidFill>
              </a:rPr>
              <a:t>} </a:t>
            </a:r>
          </a:p>
        </p:txBody>
      </p:sp>
      <p:sp>
        <p:nvSpPr>
          <p:cNvPr id="25606" name="Rectangle 2"/>
          <p:cNvSpPr>
            <a:spLocks noGrp="1" noChangeArrowheads="1"/>
          </p:cNvSpPr>
          <p:nvPr>
            <p:ph type="title"/>
          </p:nvPr>
        </p:nvSpPr>
        <p:spPr>
          <a:xfrm>
            <a:off x="1295399" y="152400"/>
            <a:ext cx="7162801" cy="685800"/>
          </a:xfrm>
        </p:spPr>
        <p:txBody>
          <a:bodyPr>
            <a:noAutofit/>
          </a:bodyPr>
          <a:lstStyle/>
          <a:p>
            <a:pPr algn="l" eaLnBrk="1" hangingPunct="1"/>
            <a:r>
              <a:rPr lang="en-US" dirty="0" smtClean="0">
                <a:solidFill>
                  <a:srgbClr val="002060"/>
                </a:solidFill>
              </a:rPr>
              <a:t>Example </a:t>
            </a:r>
          </a:p>
        </p:txBody>
      </p:sp>
      <p:sp>
        <p:nvSpPr>
          <p:cNvPr id="2" name="Date Placeholder 1"/>
          <p:cNvSpPr>
            <a:spLocks noGrp="1"/>
          </p:cNvSpPr>
          <p:nvPr>
            <p:ph type="dt" sz="half" idx="10"/>
          </p:nvPr>
        </p:nvSpPr>
        <p:spPr/>
        <p:txBody>
          <a:bodyPr/>
          <a:lstStyle/>
          <a:p>
            <a:fld id="{EADA460E-6B44-4163-ABC2-04C6A1F88FCC}"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11</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295400" y="914400"/>
            <a:ext cx="7620000" cy="5257800"/>
          </a:xfrm>
        </p:spPr>
        <p:txBody>
          <a:bodyPr/>
          <a:lstStyle/>
          <a:p>
            <a:pPr algn="just" eaLnBrk="1" hangingPunct="1">
              <a:lnSpc>
                <a:spcPct val="90000"/>
              </a:lnSpc>
              <a:buFontTx/>
              <a:buNone/>
            </a:pPr>
            <a:endParaRPr lang="en-US" sz="2400" dirty="0" smtClean="0"/>
          </a:p>
          <a:p>
            <a:pPr algn="just" eaLnBrk="1" hangingPunct="1">
              <a:lnSpc>
                <a:spcPct val="90000"/>
              </a:lnSpc>
              <a:buFontTx/>
              <a:buNone/>
            </a:pPr>
            <a:r>
              <a:rPr lang="en-US" sz="2400" dirty="0" smtClean="0">
                <a:solidFill>
                  <a:srgbClr val="002060"/>
                </a:solidFill>
              </a:rPr>
              <a:t>To read text containing blanks we use function,</a:t>
            </a:r>
          </a:p>
          <a:p>
            <a:pPr algn="just" eaLnBrk="1" hangingPunct="1">
              <a:lnSpc>
                <a:spcPct val="90000"/>
              </a:lnSpc>
              <a:buFontTx/>
              <a:buNone/>
            </a:pPr>
            <a:r>
              <a:rPr lang="en-US" sz="2400" dirty="0" smtClean="0">
                <a:solidFill>
                  <a:srgbClr val="002060"/>
                </a:solidFill>
              </a:rPr>
              <a:t>		</a:t>
            </a:r>
            <a:r>
              <a:rPr lang="en-US" sz="2400" dirty="0" err="1" smtClean="0">
                <a:solidFill>
                  <a:srgbClr val="002060"/>
                </a:solidFill>
              </a:rPr>
              <a:t>i.e</a:t>
            </a:r>
            <a:r>
              <a:rPr lang="en-US" sz="2400" dirty="0" smtClean="0">
                <a:solidFill>
                  <a:srgbClr val="002060"/>
                </a:solidFill>
              </a:rPr>
              <a:t>   </a:t>
            </a:r>
            <a:r>
              <a:rPr lang="en-US" sz="2400" b="1" dirty="0" err="1" smtClean="0">
                <a:solidFill>
                  <a:srgbClr val="800000"/>
                </a:solidFill>
                <a:latin typeface="Tempus Sans ITC" pitchFamily="82" charset="0"/>
              </a:rPr>
              <a:t>cin.get</a:t>
            </a:r>
            <a:r>
              <a:rPr lang="en-US" sz="2400" b="1" dirty="0" smtClean="0">
                <a:solidFill>
                  <a:srgbClr val="800000"/>
                </a:solidFill>
                <a:latin typeface="Tempus Sans ITC" pitchFamily="82" charset="0"/>
              </a:rPr>
              <a:t>(</a:t>
            </a:r>
            <a:r>
              <a:rPr lang="en-US" sz="2400" b="1" dirty="0" err="1" smtClean="0">
                <a:solidFill>
                  <a:srgbClr val="800000"/>
                </a:solidFill>
                <a:latin typeface="Tempus Sans ITC" pitchFamily="82" charset="0"/>
              </a:rPr>
              <a:t>array_name</a:t>
            </a:r>
            <a:r>
              <a:rPr lang="en-US" sz="2400" b="1" dirty="0" smtClean="0">
                <a:solidFill>
                  <a:srgbClr val="800000"/>
                </a:solidFill>
                <a:latin typeface="Tempus Sans ITC" pitchFamily="82" charset="0"/>
              </a:rPr>
              <a:t>, size) ;</a:t>
            </a:r>
          </a:p>
          <a:p>
            <a:pPr algn="just" eaLnBrk="1" hangingPunct="1">
              <a:lnSpc>
                <a:spcPct val="90000"/>
              </a:lnSpc>
              <a:buFontTx/>
              <a:buNone/>
            </a:pPr>
            <a:endParaRPr lang="en-US" sz="2400" b="1" dirty="0" smtClean="0">
              <a:solidFill>
                <a:srgbClr val="800000"/>
              </a:solidFill>
              <a:latin typeface="Tempus Sans ITC" pitchFamily="82" charset="0"/>
            </a:endParaRPr>
          </a:p>
          <a:p>
            <a:pPr marL="0" algn="just" eaLnBrk="1" hangingPunct="1">
              <a:lnSpc>
                <a:spcPct val="90000"/>
              </a:lnSpc>
              <a:buFontTx/>
              <a:buNone/>
            </a:pPr>
            <a:r>
              <a:rPr lang="en-US" sz="2400" dirty="0" smtClean="0">
                <a:solidFill>
                  <a:srgbClr val="002060"/>
                </a:solidFill>
              </a:rPr>
              <a:t>The first argument to </a:t>
            </a:r>
            <a:r>
              <a:rPr lang="en-US" sz="2400" b="1" dirty="0" err="1" smtClean="0">
                <a:solidFill>
                  <a:srgbClr val="002060"/>
                </a:solidFill>
                <a:latin typeface="Tempus Sans ITC" pitchFamily="82" charset="0"/>
              </a:rPr>
              <a:t>cin.get</a:t>
            </a:r>
            <a:r>
              <a:rPr lang="en-US" sz="2400" b="1" dirty="0" smtClean="0">
                <a:solidFill>
                  <a:srgbClr val="002060"/>
                </a:solidFill>
                <a:latin typeface="Tempus Sans ITC" pitchFamily="82" charset="0"/>
              </a:rPr>
              <a:t>() </a:t>
            </a:r>
            <a:r>
              <a:rPr lang="en-US" sz="2400" dirty="0" smtClean="0">
                <a:solidFill>
                  <a:srgbClr val="002060"/>
                </a:solidFill>
              </a:rPr>
              <a:t>is the </a:t>
            </a:r>
            <a:r>
              <a:rPr lang="en-US" sz="2400" dirty="0" smtClean="0">
                <a:solidFill>
                  <a:srgbClr val="0000CC"/>
                </a:solidFill>
              </a:rPr>
              <a:t>array  address </a:t>
            </a:r>
            <a:r>
              <a:rPr lang="en-US" sz="2400" dirty="0" smtClean="0">
                <a:solidFill>
                  <a:srgbClr val="002060"/>
                </a:solidFill>
              </a:rPr>
              <a:t>(array name) where the string being input will be placed. </a:t>
            </a:r>
          </a:p>
          <a:p>
            <a:pPr marL="0" algn="just" eaLnBrk="1" hangingPunct="1">
              <a:lnSpc>
                <a:spcPct val="90000"/>
              </a:lnSpc>
              <a:buFontTx/>
              <a:buNone/>
            </a:pPr>
            <a:r>
              <a:rPr lang="en-US" sz="2400" dirty="0" smtClean="0">
                <a:solidFill>
                  <a:srgbClr val="002060"/>
                </a:solidFill>
              </a:rPr>
              <a:t>The second argument specifies the </a:t>
            </a:r>
            <a:r>
              <a:rPr lang="en-US" sz="2400" dirty="0" smtClean="0">
                <a:solidFill>
                  <a:srgbClr val="0000CC"/>
                </a:solidFill>
              </a:rPr>
              <a:t>maximum size </a:t>
            </a:r>
            <a:r>
              <a:rPr lang="en-US" sz="2400" dirty="0" smtClean="0">
                <a:solidFill>
                  <a:srgbClr val="002060"/>
                </a:solidFill>
              </a:rPr>
              <a:t>of the array, thus automatically avoiding buffer overrun.</a:t>
            </a:r>
          </a:p>
          <a:p>
            <a:pPr algn="ctr" eaLnBrk="1" hangingPunct="1">
              <a:lnSpc>
                <a:spcPct val="90000"/>
              </a:lnSpc>
              <a:buFontTx/>
              <a:buNone/>
            </a:pPr>
            <a:r>
              <a:rPr lang="en-US" sz="2400" dirty="0" smtClean="0">
                <a:solidFill>
                  <a:srgbClr val="002060"/>
                </a:solidFill>
              </a:rPr>
              <a:t>or  </a:t>
            </a:r>
          </a:p>
          <a:p>
            <a:pPr algn="just" eaLnBrk="1" hangingPunct="1">
              <a:lnSpc>
                <a:spcPct val="90000"/>
              </a:lnSpc>
              <a:buFontTx/>
              <a:buNone/>
            </a:pPr>
            <a:r>
              <a:rPr lang="en-US" sz="2400" dirty="0" smtClean="0">
                <a:solidFill>
                  <a:srgbClr val="002060"/>
                </a:solidFill>
              </a:rPr>
              <a:t>Also we use</a:t>
            </a:r>
          </a:p>
          <a:p>
            <a:pPr algn="just" eaLnBrk="1" hangingPunct="1">
              <a:lnSpc>
                <a:spcPct val="90000"/>
              </a:lnSpc>
              <a:buFontTx/>
              <a:buNone/>
            </a:pPr>
            <a:r>
              <a:rPr lang="en-US" sz="2400" dirty="0" smtClean="0">
                <a:solidFill>
                  <a:srgbClr val="800000"/>
                </a:solidFill>
              </a:rPr>
              <a:t>			</a:t>
            </a:r>
            <a:r>
              <a:rPr lang="en-US" sz="2400" b="1" dirty="0" smtClean="0">
                <a:solidFill>
                  <a:srgbClr val="800000"/>
                </a:solidFill>
                <a:latin typeface="Tempus Sans ITC" pitchFamily="82" charset="0"/>
              </a:rPr>
              <a:t>gets(string) ;</a:t>
            </a:r>
          </a:p>
          <a:p>
            <a:pPr algn="just" eaLnBrk="1" hangingPunct="1">
              <a:lnSpc>
                <a:spcPct val="90000"/>
              </a:lnSpc>
              <a:buFontTx/>
              <a:buNone/>
            </a:pPr>
            <a:endParaRPr lang="en-US" sz="1400" b="1" dirty="0" smtClean="0">
              <a:solidFill>
                <a:srgbClr val="800000"/>
              </a:solidFill>
              <a:latin typeface="Tempus Sans ITC" pitchFamily="82" charset="0"/>
            </a:endParaRPr>
          </a:p>
          <a:p>
            <a:pPr marL="0" algn="just" eaLnBrk="1" hangingPunct="1">
              <a:lnSpc>
                <a:spcPct val="90000"/>
              </a:lnSpc>
              <a:buFontTx/>
              <a:buNone/>
            </a:pPr>
            <a:r>
              <a:rPr lang="en-US" sz="2400" dirty="0">
                <a:solidFill>
                  <a:srgbClr val="002060"/>
                </a:solidFill>
                <a:sym typeface="Wingdings" pitchFamily="2" charset="2"/>
              </a:rPr>
              <a:t>T</a:t>
            </a:r>
            <a:r>
              <a:rPr lang="en-US" sz="2400" dirty="0" smtClean="0">
                <a:solidFill>
                  <a:srgbClr val="002060"/>
                </a:solidFill>
                <a:sym typeface="Wingdings" pitchFamily="2" charset="2"/>
              </a:rPr>
              <a:t>o read everything that you enter from the keyboard until the ENTER key is pressed (including space).</a:t>
            </a:r>
            <a:endParaRPr lang="en-US" sz="2400" dirty="0" smtClean="0">
              <a:solidFill>
                <a:srgbClr val="002060"/>
              </a:solidFill>
            </a:endParaRPr>
          </a:p>
        </p:txBody>
      </p:sp>
      <p:sp>
        <p:nvSpPr>
          <p:cNvPr id="26626" name="Rectangle 2"/>
          <p:cNvSpPr>
            <a:spLocks noGrp="1" noChangeArrowheads="1"/>
          </p:cNvSpPr>
          <p:nvPr>
            <p:ph type="title"/>
          </p:nvPr>
        </p:nvSpPr>
        <p:spPr>
          <a:xfrm>
            <a:off x="1273126" y="152400"/>
            <a:ext cx="7848600" cy="672230"/>
          </a:xfrm>
        </p:spPr>
        <p:txBody>
          <a:bodyPr>
            <a:noAutofit/>
          </a:bodyPr>
          <a:lstStyle/>
          <a:p>
            <a:pPr algn="l" eaLnBrk="1" hangingPunct="1"/>
            <a:r>
              <a:rPr lang="en-US" dirty="0" smtClean="0">
                <a:solidFill>
                  <a:srgbClr val="002060"/>
                </a:solidFill>
              </a:rPr>
              <a:t>Reading Embedded Blanks</a:t>
            </a:r>
          </a:p>
        </p:txBody>
      </p:sp>
      <p:sp>
        <p:nvSpPr>
          <p:cNvPr id="2" name="Date Placeholder 1"/>
          <p:cNvSpPr>
            <a:spLocks noGrp="1"/>
          </p:cNvSpPr>
          <p:nvPr>
            <p:ph type="dt" sz="half" idx="10"/>
          </p:nvPr>
        </p:nvSpPr>
        <p:spPr/>
        <p:txBody>
          <a:bodyPr/>
          <a:lstStyle/>
          <a:p>
            <a:fld id="{639D5539-FA42-42D2-8311-D91EB62E2AEB}"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12</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1295400" y="1066800"/>
            <a:ext cx="7391400" cy="5059363"/>
          </a:xfrm>
        </p:spPr>
        <p:txBody>
          <a:bodyPr/>
          <a:lstStyle/>
          <a:p>
            <a:pPr eaLnBrk="1" hangingPunct="1">
              <a:buFontTx/>
              <a:buNone/>
            </a:pPr>
            <a:r>
              <a:rPr lang="en-US" sz="2800" dirty="0" smtClean="0">
                <a:solidFill>
                  <a:schemeClr val="accent2"/>
                </a:solidFill>
              </a:rPr>
              <a:t>//include necessary header files.</a:t>
            </a:r>
          </a:p>
          <a:p>
            <a:pPr eaLnBrk="1" hangingPunct="1">
              <a:buFontTx/>
              <a:buNone/>
            </a:pPr>
            <a:r>
              <a:rPr lang="en-US" sz="2400" dirty="0" smtClean="0">
                <a:solidFill>
                  <a:srgbClr val="002060"/>
                </a:solidFill>
              </a:rPr>
              <a:t>void main()</a:t>
            </a:r>
          </a:p>
          <a:p>
            <a:pPr eaLnBrk="1" hangingPunct="1">
              <a:buFontTx/>
              <a:buNone/>
            </a:pPr>
            <a:r>
              <a:rPr lang="en-US" sz="2400" dirty="0" smtClean="0">
                <a:solidFill>
                  <a:srgbClr val="002060"/>
                </a:solidFill>
              </a:rPr>
              <a:t>	 { </a:t>
            </a:r>
          </a:p>
          <a:p>
            <a:pPr eaLnBrk="1" hangingPunct="1">
              <a:buFontTx/>
              <a:buNone/>
            </a:pPr>
            <a:r>
              <a:rPr lang="en-US" sz="2400" dirty="0" smtClean="0">
                <a:solidFill>
                  <a:srgbClr val="002060"/>
                </a:solidFill>
              </a:rPr>
              <a:t>	 </a:t>
            </a:r>
            <a:r>
              <a:rPr lang="en-US" sz="2400" b="1" dirty="0" err="1" smtClean="0">
                <a:solidFill>
                  <a:srgbClr val="002060"/>
                </a:solidFill>
                <a:latin typeface="Tempus Sans ITC" pitchFamily="82" charset="0"/>
              </a:rPr>
              <a:t>const</a:t>
            </a:r>
            <a:r>
              <a:rPr lang="en-US" sz="2400" b="1" dirty="0" smtClean="0">
                <a:solidFill>
                  <a:srgbClr val="002060"/>
                </a:solidFill>
                <a:latin typeface="Tempus Sans ITC" pitchFamily="82" charset="0"/>
              </a:rPr>
              <a:t> </a:t>
            </a:r>
            <a:r>
              <a:rPr lang="en-US" sz="2400" b="1" dirty="0" err="1" smtClean="0">
                <a:solidFill>
                  <a:srgbClr val="002060"/>
                </a:solidFill>
                <a:latin typeface="Tempus Sans ITC" pitchFamily="82" charset="0"/>
              </a:rPr>
              <a:t>int</a:t>
            </a:r>
            <a:r>
              <a:rPr lang="en-US" sz="2400" b="1" dirty="0" smtClean="0">
                <a:solidFill>
                  <a:srgbClr val="002060"/>
                </a:solidFill>
                <a:latin typeface="Tempus Sans ITC" pitchFamily="82" charset="0"/>
              </a:rPr>
              <a:t> MAX = 80; 	</a:t>
            </a:r>
            <a:r>
              <a:rPr lang="en-US" sz="2400" b="1" dirty="0" smtClean="0">
                <a:solidFill>
                  <a:srgbClr val="FF0000"/>
                </a:solidFill>
                <a:latin typeface="Tempus Sans ITC" pitchFamily="82" charset="0"/>
              </a:rPr>
              <a:t>//max characters in string </a:t>
            </a:r>
          </a:p>
          <a:p>
            <a:pPr eaLnBrk="1" hangingPunct="1">
              <a:buFontTx/>
              <a:buNone/>
            </a:pPr>
            <a:r>
              <a:rPr lang="en-US" sz="2400" b="1" dirty="0" smtClean="0">
                <a:solidFill>
                  <a:srgbClr val="002060"/>
                </a:solidFill>
                <a:latin typeface="Tempus Sans ITC" pitchFamily="82" charset="0"/>
              </a:rPr>
              <a:t>     char  </a:t>
            </a:r>
            <a:r>
              <a:rPr lang="en-US" sz="2400" b="1" dirty="0" err="1" smtClean="0">
                <a:solidFill>
                  <a:srgbClr val="002060"/>
                </a:solidFill>
                <a:latin typeface="Tempus Sans ITC" pitchFamily="82" charset="0"/>
              </a:rPr>
              <a:t>str</a:t>
            </a:r>
            <a:r>
              <a:rPr lang="en-US" sz="2400" b="1" dirty="0" smtClean="0">
                <a:solidFill>
                  <a:srgbClr val="002060"/>
                </a:solidFill>
                <a:latin typeface="Tempus Sans ITC" pitchFamily="82" charset="0"/>
              </a:rPr>
              <a:t>[MAX];  	</a:t>
            </a:r>
            <a:r>
              <a:rPr lang="en-US" sz="2400" b="1" dirty="0" smtClean="0">
                <a:solidFill>
                  <a:srgbClr val="FF0000"/>
                </a:solidFill>
                <a:latin typeface="Tempus Sans ITC" pitchFamily="82" charset="0"/>
              </a:rPr>
              <a:t>//string variable </a:t>
            </a:r>
            <a:r>
              <a:rPr lang="en-US" sz="2400" b="1" dirty="0" err="1" smtClean="0">
                <a:solidFill>
                  <a:srgbClr val="FF0000"/>
                </a:solidFill>
                <a:latin typeface="Tempus Sans ITC" pitchFamily="82" charset="0"/>
              </a:rPr>
              <a:t>str</a:t>
            </a:r>
            <a:r>
              <a:rPr lang="en-US" sz="2400" b="1" dirty="0" smtClean="0">
                <a:solidFill>
                  <a:srgbClr val="FF0000"/>
                </a:solidFill>
                <a:latin typeface="Tempus Sans ITC" pitchFamily="82" charset="0"/>
              </a:rPr>
              <a:t> </a:t>
            </a:r>
          </a:p>
          <a:p>
            <a:pPr eaLnBrk="1" hangingPunct="1">
              <a:buFontTx/>
              <a:buNone/>
            </a:pPr>
            <a:r>
              <a:rPr lang="en-US" sz="2400" b="1" dirty="0" smtClean="0">
                <a:solidFill>
                  <a:srgbClr val="002060"/>
                </a:solidFill>
                <a:latin typeface="Tempus Sans ITC" pitchFamily="82" charset="0"/>
              </a:rPr>
              <a:t> 	 </a:t>
            </a:r>
            <a:r>
              <a:rPr lang="en-US" sz="2400" b="1" dirty="0" err="1" smtClean="0">
                <a:solidFill>
                  <a:srgbClr val="002060"/>
                </a:solidFill>
                <a:latin typeface="Tempus Sans ITC" pitchFamily="82" charset="0"/>
              </a:rPr>
              <a:t>cout</a:t>
            </a:r>
            <a:r>
              <a:rPr lang="en-US" sz="2400" b="1" dirty="0" smtClean="0">
                <a:solidFill>
                  <a:srgbClr val="002060"/>
                </a:solidFill>
                <a:latin typeface="Tempus Sans ITC" pitchFamily="82" charset="0"/>
              </a:rPr>
              <a:t> &lt;&lt; “\</a:t>
            </a:r>
            <a:r>
              <a:rPr lang="en-US" sz="2400" b="1" dirty="0" err="1" smtClean="0">
                <a:solidFill>
                  <a:srgbClr val="002060"/>
                </a:solidFill>
                <a:latin typeface="Tempus Sans ITC" pitchFamily="82" charset="0"/>
              </a:rPr>
              <a:t>nEnter</a:t>
            </a:r>
            <a:r>
              <a:rPr lang="en-US" sz="2400" b="1" dirty="0" smtClean="0">
                <a:solidFill>
                  <a:srgbClr val="002060"/>
                </a:solidFill>
                <a:latin typeface="Tempus Sans ITC" pitchFamily="82" charset="0"/>
              </a:rPr>
              <a:t> a string: ”; </a:t>
            </a:r>
          </a:p>
          <a:p>
            <a:pPr eaLnBrk="1" hangingPunct="1">
              <a:buFontTx/>
              <a:buNone/>
            </a:pPr>
            <a:r>
              <a:rPr lang="en-US" sz="2400" b="1" dirty="0" smtClean="0">
                <a:solidFill>
                  <a:srgbClr val="002060"/>
                </a:solidFill>
                <a:latin typeface="Tempus Sans ITC" pitchFamily="82" charset="0"/>
              </a:rPr>
              <a:t>	 </a:t>
            </a:r>
            <a:r>
              <a:rPr lang="en-US" sz="2400" b="1" dirty="0" err="1" smtClean="0">
                <a:solidFill>
                  <a:srgbClr val="002060"/>
                </a:solidFill>
                <a:latin typeface="Tempus Sans ITC" pitchFamily="82" charset="0"/>
              </a:rPr>
              <a:t>cin.get</a:t>
            </a:r>
            <a:r>
              <a:rPr lang="en-US" sz="2400" b="1" dirty="0" smtClean="0">
                <a:solidFill>
                  <a:srgbClr val="002060"/>
                </a:solidFill>
                <a:latin typeface="Tempus Sans ITC" pitchFamily="82" charset="0"/>
              </a:rPr>
              <a:t>(</a:t>
            </a:r>
            <a:r>
              <a:rPr lang="en-US" sz="2400" b="1" dirty="0" err="1" smtClean="0">
                <a:solidFill>
                  <a:srgbClr val="002060"/>
                </a:solidFill>
                <a:latin typeface="Tempus Sans ITC" pitchFamily="82" charset="0"/>
              </a:rPr>
              <a:t>str</a:t>
            </a:r>
            <a:r>
              <a:rPr lang="en-US" sz="2400" b="1" dirty="0" smtClean="0">
                <a:solidFill>
                  <a:srgbClr val="002060"/>
                </a:solidFill>
                <a:latin typeface="Tempus Sans ITC" pitchFamily="82" charset="0"/>
              </a:rPr>
              <a:t>, MAX); </a:t>
            </a:r>
            <a:r>
              <a:rPr lang="en-US" sz="2400" b="1" dirty="0" smtClean="0">
                <a:solidFill>
                  <a:srgbClr val="FF0000"/>
                </a:solidFill>
                <a:latin typeface="Tempus Sans ITC" pitchFamily="82" charset="0"/>
              </a:rPr>
              <a:t>//put string in </a:t>
            </a:r>
            <a:r>
              <a:rPr lang="en-US" sz="2400" b="1" dirty="0" err="1" smtClean="0">
                <a:solidFill>
                  <a:srgbClr val="FF0000"/>
                </a:solidFill>
                <a:latin typeface="Tempus Sans ITC" pitchFamily="82" charset="0"/>
              </a:rPr>
              <a:t>str</a:t>
            </a:r>
            <a:r>
              <a:rPr lang="en-US" sz="2400" b="1" dirty="0" smtClean="0">
                <a:solidFill>
                  <a:srgbClr val="FF0000"/>
                </a:solidFill>
                <a:latin typeface="Tempus Sans ITC" pitchFamily="82" charset="0"/>
              </a:rPr>
              <a:t>  or use gets(</a:t>
            </a:r>
            <a:r>
              <a:rPr lang="en-US" sz="2400" b="1" dirty="0" err="1" smtClean="0">
                <a:solidFill>
                  <a:srgbClr val="FF0000"/>
                </a:solidFill>
                <a:latin typeface="Tempus Sans ITC" pitchFamily="82" charset="0"/>
              </a:rPr>
              <a:t>str</a:t>
            </a:r>
            <a:r>
              <a:rPr lang="en-US" sz="2400" b="1" dirty="0" smtClean="0">
                <a:solidFill>
                  <a:srgbClr val="FF0000"/>
                </a:solidFill>
                <a:latin typeface="Tempus Sans ITC" pitchFamily="82" charset="0"/>
              </a:rPr>
              <a:t>)</a:t>
            </a:r>
          </a:p>
          <a:p>
            <a:pPr eaLnBrk="1" hangingPunct="1">
              <a:buFontTx/>
              <a:buNone/>
            </a:pPr>
            <a:r>
              <a:rPr lang="en-US" sz="2400" b="1" dirty="0" smtClean="0">
                <a:solidFill>
                  <a:srgbClr val="002060"/>
                </a:solidFill>
                <a:latin typeface="Tempus Sans ITC" pitchFamily="82" charset="0"/>
              </a:rPr>
              <a:t>     </a:t>
            </a:r>
            <a:r>
              <a:rPr lang="en-US" sz="2400" b="1" dirty="0" err="1" smtClean="0">
                <a:solidFill>
                  <a:srgbClr val="002060"/>
                </a:solidFill>
                <a:latin typeface="Tempus Sans ITC" pitchFamily="82" charset="0"/>
              </a:rPr>
              <a:t>cout</a:t>
            </a:r>
            <a:r>
              <a:rPr lang="en-US" sz="2400" b="1" dirty="0" smtClean="0">
                <a:solidFill>
                  <a:srgbClr val="002060"/>
                </a:solidFill>
                <a:latin typeface="Tempus Sans ITC" pitchFamily="82" charset="0"/>
              </a:rPr>
              <a:t> &lt;&lt; “You entered: ” &lt;&lt; </a:t>
            </a:r>
            <a:r>
              <a:rPr lang="en-US" sz="2400" b="1" dirty="0" err="1" smtClean="0">
                <a:solidFill>
                  <a:srgbClr val="002060"/>
                </a:solidFill>
                <a:latin typeface="Tempus Sans ITC" pitchFamily="82" charset="0"/>
              </a:rPr>
              <a:t>str</a:t>
            </a:r>
            <a:r>
              <a:rPr lang="en-US" sz="2400" b="1" dirty="0" smtClean="0">
                <a:solidFill>
                  <a:srgbClr val="002060"/>
                </a:solidFill>
                <a:latin typeface="Tempus Sans ITC" pitchFamily="82" charset="0"/>
              </a:rPr>
              <a:t> &lt;&lt; </a:t>
            </a:r>
            <a:r>
              <a:rPr lang="en-US" sz="2400" b="1" dirty="0" err="1" smtClean="0">
                <a:solidFill>
                  <a:srgbClr val="002060"/>
                </a:solidFill>
                <a:latin typeface="Tempus Sans ITC" pitchFamily="82" charset="0"/>
              </a:rPr>
              <a:t>endl</a:t>
            </a:r>
            <a:r>
              <a:rPr lang="en-US" sz="2400" b="1" dirty="0" smtClean="0">
                <a:solidFill>
                  <a:srgbClr val="002060"/>
                </a:solidFill>
                <a:latin typeface="Tempus Sans ITC" pitchFamily="82" charset="0"/>
              </a:rPr>
              <a:t>; </a:t>
            </a:r>
          </a:p>
          <a:p>
            <a:pPr eaLnBrk="1" hangingPunct="1">
              <a:buFontTx/>
              <a:buNone/>
            </a:pPr>
            <a:r>
              <a:rPr lang="en-US" sz="2400" dirty="0" smtClean="0">
                <a:solidFill>
                  <a:srgbClr val="002060"/>
                </a:solidFill>
              </a:rPr>
              <a:t>} </a:t>
            </a:r>
          </a:p>
          <a:p>
            <a:pPr eaLnBrk="1" hangingPunct="1"/>
            <a:endParaRPr lang="en-US" dirty="0" smtClean="0"/>
          </a:p>
        </p:txBody>
      </p:sp>
      <p:sp>
        <p:nvSpPr>
          <p:cNvPr id="27654" name="Rectangle 2"/>
          <p:cNvSpPr>
            <a:spLocks noGrp="1" noChangeArrowheads="1"/>
          </p:cNvSpPr>
          <p:nvPr>
            <p:ph type="title"/>
          </p:nvPr>
        </p:nvSpPr>
        <p:spPr/>
        <p:txBody>
          <a:bodyPr>
            <a:noAutofit/>
          </a:bodyPr>
          <a:lstStyle/>
          <a:p>
            <a:pPr algn="l" eaLnBrk="1" hangingPunct="1"/>
            <a:r>
              <a:rPr lang="en-US" dirty="0" smtClean="0"/>
              <a:t>Example </a:t>
            </a:r>
          </a:p>
        </p:txBody>
      </p:sp>
      <p:sp>
        <p:nvSpPr>
          <p:cNvPr id="2" name="Date Placeholder 1"/>
          <p:cNvSpPr>
            <a:spLocks noGrp="1"/>
          </p:cNvSpPr>
          <p:nvPr>
            <p:ph type="dt" sz="half" idx="10"/>
          </p:nvPr>
        </p:nvSpPr>
        <p:spPr/>
        <p:txBody>
          <a:bodyPr/>
          <a:lstStyle/>
          <a:p>
            <a:fld id="{EE41748B-4ED2-4FC1-90B5-37F1353A49FE}"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13</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40608"/>
            <a:ext cx="7848600" cy="930992"/>
          </a:xfrm>
        </p:spPr>
        <p:txBody>
          <a:bodyPr>
            <a:noAutofit/>
          </a:bodyPr>
          <a:lstStyle/>
          <a:p>
            <a:r>
              <a:rPr lang="en-US" dirty="0">
                <a:solidFill>
                  <a:srgbClr val="002060"/>
                </a:solidFill>
              </a:rPr>
              <a:t>Count the number of characters in a string</a:t>
            </a:r>
          </a:p>
        </p:txBody>
      </p:sp>
      <p:sp>
        <p:nvSpPr>
          <p:cNvPr id="29699" name="Rectangle 2"/>
          <p:cNvSpPr>
            <a:spLocks noChangeArrowheads="1"/>
          </p:cNvSpPr>
          <p:nvPr/>
        </p:nvSpPr>
        <p:spPr bwMode="auto">
          <a:xfrm>
            <a:off x="1219200" y="1752600"/>
            <a:ext cx="4648200" cy="4062651"/>
          </a:xfrm>
          <a:prstGeom prst="rect">
            <a:avLst/>
          </a:prstGeom>
          <a:noFill/>
          <a:ln w="9525">
            <a:noFill/>
            <a:miter lim="800000"/>
            <a:headEnd/>
            <a:tailEnd/>
          </a:ln>
        </p:spPr>
        <p:txBody>
          <a:bodyPr>
            <a:spAutoFit/>
          </a:bodyPr>
          <a:lstStyle/>
          <a:p>
            <a:r>
              <a:rPr lang="en-US" b="1" dirty="0">
                <a:latin typeface="+mj-lt"/>
              </a:rPr>
              <a:t>#include&lt;</a:t>
            </a:r>
            <a:r>
              <a:rPr lang="en-US" b="1" dirty="0" err="1">
                <a:latin typeface="+mj-lt"/>
              </a:rPr>
              <a:t>iostream.h</a:t>
            </a:r>
            <a:r>
              <a:rPr lang="en-US" b="1" dirty="0">
                <a:latin typeface="+mj-lt"/>
              </a:rPr>
              <a:t>&gt;</a:t>
            </a:r>
          </a:p>
          <a:p>
            <a:r>
              <a:rPr lang="en-US" b="1" dirty="0">
                <a:latin typeface="+mj-lt"/>
              </a:rPr>
              <a:t>#include&lt;</a:t>
            </a:r>
            <a:r>
              <a:rPr lang="en-US" b="1" dirty="0" err="1">
                <a:latin typeface="+mj-lt"/>
              </a:rPr>
              <a:t>conio.h</a:t>
            </a:r>
            <a:r>
              <a:rPr lang="en-US" b="1" dirty="0">
                <a:latin typeface="+mj-lt"/>
              </a:rPr>
              <a:t>&gt;</a:t>
            </a:r>
          </a:p>
          <a:p>
            <a:r>
              <a:rPr lang="en-US" b="1" dirty="0">
                <a:solidFill>
                  <a:srgbClr val="C00000"/>
                </a:solidFill>
                <a:latin typeface="+mj-lt"/>
              </a:rPr>
              <a:t>#include&lt;</a:t>
            </a:r>
            <a:r>
              <a:rPr lang="en-US" b="1" dirty="0" err="1">
                <a:solidFill>
                  <a:srgbClr val="C00000"/>
                </a:solidFill>
                <a:latin typeface="+mj-lt"/>
              </a:rPr>
              <a:t>stdio.h</a:t>
            </a:r>
            <a:r>
              <a:rPr lang="en-US" b="1" dirty="0">
                <a:solidFill>
                  <a:srgbClr val="C00000"/>
                </a:solidFill>
                <a:latin typeface="+mj-lt"/>
              </a:rPr>
              <a:t>&gt; </a:t>
            </a:r>
            <a:endParaRPr lang="en-US" b="1" dirty="0" smtClean="0">
              <a:solidFill>
                <a:srgbClr val="C00000"/>
              </a:solidFill>
              <a:latin typeface="+mj-lt"/>
            </a:endParaRPr>
          </a:p>
          <a:p>
            <a:r>
              <a:rPr lang="en-US" sz="1800" b="1" dirty="0" smtClean="0">
                <a:solidFill>
                  <a:srgbClr val="C00000"/>
                </a:solidFill>
                <a:latin typeface="+mj-lt"/>
              </a:rPr>
              <a:t>//</a:t>
            </a:r>
            <a:r>
              <a:rPr lang="en-US" sz="1800" b="1" dirty="0">
                <a:solidFill>
                  <a:srgbClr val="C00000"/>
                </a:solidFill>
                <a:latin typeface="+mj-lt"/>
              </a:rPr>
              <a:t>for gets and </a:t>
            </a:r>
            <a:r>
              <a:rPr lang="en-US" sz="1800" b="1" dirty="0" smtClean="0">
                <a:solidFill>
                  <a:srgbClr val="C00000"/>
                </a:solidFill>
                <a:latin typeface="+mj-lt"/>
              </a:rPr>
              <a:t>puts </a:t>
            </a:r>
            <a:endParaRPr lang="en-US" sz="1800" b="1" dirty="0">
              <a:solidFill>
                <a:srgbClr val="C00000"/>
              </a:solidFill>
              <a:latin typeface="+mj-lt"/>
            </a:endParaRPr>
          </a:p>
          <a:p>
            <a:r>
              <a:rPr lang="en-US" b="1" dirty="0">
                <a:latin typeface="+mj-lt"/>
              </a:rPr>
              <a:t>void main()</a:t>
            </a:r>
          </a:p>
          <a:p>
            <a:r>
              <a:rPr lang="en-US" b="1" dirty="0">
                <a:latin typeface="+mj-lt"/>
              </a:rPr>
              <a:t>{</a:t>
            </a:r>
          </a:p>
          <a:p>
            <a:r>
              <a:rPr lang="en-US" b="1" dirty="0" err="1">
                <a:latin typeface="+mj-lt"/>
              </a:rPr>
              <a:t>const</a:t>
            </a:r>
            <a:r>
              <a:rPr lang="en-US" b="1" dirty="0">
                <a:latin typeface="+mj-lt"/>
              </a:rPr>
              <a:t> </a:t>
            </a:r>
            <a:r>
              <a:rPr lang="en-US" b="1" dirty="0" err="1">
                <a:latin typeface="+mj-lt"/>
              </a:rPr>
              <a:t>int</a:t>
            </a:r>
            <a:r>
              <a:rPr lang="en-US" b="1" dirty="0">
                <a:latin typeface="+mj-lt"/>
              </a:rPr>
              <a:t> Max = 100;</a:t>
            </a:r>
          </a:p>
          <a:p>
            <a:r>
              <a:rPr lang="en-US" b="1" dirty="0">
                <a:latin typeface="+mj-lt"/>
              </a:rPr>
              <a:t>char sent[Max];</a:t>
            </a:r>
          </a:p>
          <a:p>
            <a:r>
              <a:rPr lang="en-US" b="1" dirty="0" err="1">
                <a:latin typeface="+mj-lt"/>
              </a:rPr>
              <a:t>int</a:t>
            </a:r>
            <a:r>
              <a:rPr lang="en-US" b="1" dirty="0">
                <a:latin typeface="+mj-lt"/>
              </a:rPr>
              <a:t> </a:t>
            </a:r>
            <a:r>
              <a:rPr lang="en-US" b="1" dirty="0" err="1">
                <a:latin typeface="+mj-lt"/>
              </a:rPr>
              <a:t>i</a:t>
            </a:r>
            <a:r>
              <a:rPr lang="en-US" b="1" dirty="0">
                <a:latin typeface="+mj-lt"/>
              </a:rPr>
              <a:t>=0,count=0;</a:t>
            </a:r>
          </a:p>
          <a:p>
            <a:endParaRPr lang="en-US" b="1" dirty="0" smtClean="0">
              <a:latin typeface="+mj-lt"/>
            </a:endParaRPr>
          </a:p>
          <a:p>
            <a:r>
              <a:rPr lang="en-US" b="1" dirty="0" err="1" smtClean="0">
                <a:latin typeface="+mj-lt"/>
              </a:rPr>
              <a:t>cout</a:t>
            </a:r>
            <a:r>
              <a:rPr lang="en-US" b="1" dirty="0">
                <a:latin typeface="+mj-lt"/>
              </a:rPr>
              <a:t>&lt;&lt;"enter sentence \n“;</a:t>
            </a:r>
          </a:p>
        </p:txBody>
      </p:sp>
      <p:sp>
        <p:nvSpPr>
          <p:cNvPr id="28679" name="Rectangle 2"/>
          <p:cNvSpPr>
            <a:spLocks noChangeArrowheads="1"/>
          </p:cNvSpPr>
          <p:nvPr/>
        </p:nvSpPr>
        <p:spPr bwMode="auto">
          <a:xfrm>
            <a:off x="4953000" y="1571685"/>
            <a:ext cx="5181600" cy="4524315"/>
          </a:xfrm>
          <a:prstGeom prst="rect">
            <a:avLst/>
          </a:prstGeom>
          <a:noFill/>
          <a:ln w="9525">
            <a:noFill/>
            <a:miter lim="800000"/>
            <a:headEnd/>
            <a:tailEnd/>
          </a:ln>
        </p:spPr>
        <p:txBody>
          <a:bodyPr wrap="square">
            <a:spAutoFit/>
          </a:bodyPr>
          <a:lstStyle/>
          <a:p>
            <a:r>
              <a:rPr lang="en-US" b="1" dirty="0">
                <a:solidFill>
                  <a:srgbClr val="002060"/>
                </a:solidFill>
                <a:latin typeface="+mj-lt"/>
              </a:rPr>
              <a:t>gets(sent); //</a:t>
            </a:r>
            <a:r>
              <a:rPr lang="en-US" b="1" dirty="0" err="1">
                <a:solidFill>
                  <a:srgbClr val="002060"/>
                </a:solidFill>
                <a:latin typeface="+mj-lt"/>
              </a:rPr>
              <a:t>cin.get</a:t>
            </a:r>
            <a:r>
              <a:rPr lang="en-US" b="1" dirty="0">
                <a:solidFill>
                  <a:srgbClr val="002060"/>
                </a:solidFill>
                <a:latin typeface="+mj-lt"/>
              </a:rPr>
              <a:t>(sent, Max);  </a:t>
            </a:r>
          </a:p>
          <a:p>
            <a:endParaRPr lang="en-US" b="1" dirty="0" smtClean="0">
              <a:solidFill>
                <a:srgbClr val="002060"/>
              </a:solidFill>
              <a:latin typeface="+mj-lt"/>
            </a:endParaRPr>
          </a:p>
          <a:p>
            <a:r>
              <a:rPr lang="en-US" b="1" dirty="0" err="1" smtClean="0">
                <a:solidFill>
                  <a:srgbClr val="002060"/>
                </a:solidFill>
                <a:latin typeface="+mj-lt"/>
              </a:rPr>
              <a:t>cout</a:t>
            </a:r>
            <a:r>
              <a:rPr lang="en-US" b="1" dirty="0">
                <a:solidFill>
                  <a:srgbClr val="002060"/>
                </a:solidFill>
                <a:latin typeface="+mj-lt"/>
              </a:rPr>
              <a:t>&lt;&lt;sent; //puts(sent); </a:t>
            </a:r>
          </a:p>
          <a:p>
            <a:r>
              <a:rPr lang="en-US" b="1" dirty="0">
                <a:solidFill>
                  <a:srgbClr val="002060"/>
                </a:solidFill>
                <a:latin typeface="+mj-lt"/>
              </a:rPr>
              <a:t>while(sent[</a:t>
            </a:r>
            <a:r>
              <a:rPr lang="en-US" b="1" dirty="0" err="1">
                <a:solidFill>
                  <a:srgbClr val="002060"/>
                </a:solidFill>
                <a:latin typeface="+mj-lt"/>
              </a:rPr>
              <a:t>i</a:t>
            </a:r>
            <a:r>
              <a:rPr lang="en-US" b="1" dirty="0">
                <a:solidFill>
                  <a:srgbClr val="002060"/>
                </a:solidFill>
                <a:latin typeface="+mj-lt"/>
              </a:rPr>
              <a:t>]!='\0')</a:t>
            </a:r>
          </a:p>
          <a:p>
            <a:r>
              <a:rPr lang="en-US" b="1" dirty="0">
                <a:solidFill>
                  <a:srgbClr val="002060"/>
                </a:solidFill>
                <a:latin typeface="+mj-lt"/>
              </a:rPr>
              <a:t>{</a:t>
            </a:r>
          </a:p>
          <a:p>
            <a:r>
              <a:rPr lang="en-US" b="1" dirty="0" smtClean="0">
                <a:solidFill>
                  <a:srgbClr val="002060"/>
                </a:solidFill>
                <a:latin typeface="+mj-lt"/>
              </a:rPr>
              <a:t>  count</a:t>
            </a:r>
            <a:r>
              <a:rPr lang="en-US" b="1" dirty="0">
                <a:solidFill>
                  <a:srgbClr val="002060"/>
                </a:solidFill>
                <a:latin typeface="+mj-lt"/>
              </a:rPr>
              <a:t>++;</a:t>
            </a:r>
          </a:p>
          <a:p>
            <a:r>
              <a:rPr lang="en-US" b="1" dirty="0" smtClean="0">
                <a:solidFill>
                  <a:srgbClr val="002060"/>
                </a:solidFill>
                <a:latin typeface="+mj-lt"/>
              </a:rPr>
              <a:t>  </a:t>
            </a:r>
            <a:r>
              <a:rPr lang="en-US" b="1" dirty="0" err="1" smtClean="0">
                <a:solidFill>
                  <a:srgbClr val="002060"/>
                </a:solidFill>
                <a:latin typeface="+mj-lt"/>
              </a:rPr>
              <a:t>i</a:t>
            </a:r>
            <a:r>
              <a:rPr lang="en-US" b="1" dirty="0">
                <a:solidFill>
                  <a:srgbClr val="002060"/>
                </a:solidFill>
                <a:latin typeface="+mj-lt"/>
              </a:rPr>
              <a:t>++;</a:t>
            </a:r>
          </a:p>
          <a:p>
            <a:r>
              <a:rPr lang="en-US" b="1" dirty="0" smtClean="0">
                <a:solidFill>
                  <a:srgbClr val="002060"/>
                </a:solidFill>
                <a:latin typeface="+mj-lt"/>
              </a:rPr>
              <a:t>}</a:t>
            </a:r>
          </a:p>
          <a:p>
            <a:r>
              <a:rPr lang="en-US" b="1" dirty="0" err="1" smtClean="0">
                <a:solidFill>
                  <a:srgbClr val="002060"/>
                </a:solidFill>
                <a:latin typeface="+mj-lt"/>
              </a:rPr>
              <a:t>cout</a:t>
            </a:r>
            <a:r>
              <a:rPr lang="en-US" b="1" dirty="0">
                <a:solidFill>
                  <a:srgbClr val="002060"/>
                </a:solidFill>
                <a:latin typeface="+mj-lt"/>
              </a:rPr>
              <a:t>&lt;&lt;"\n no of characters </a:t>
            </a:r>
            <a:r>
              <a:rPr lang="en-US" b="1" dirty="0" smtClean="0">
                <a:solidFill>
                  <a:srgbClr val="002060"/>
                </a:solidFill>
                <a:latin typeface="+mj-lt"/>
              </a:rPr>
              <a:t>=</a:t>
            </a:r>
          </a:p>
          <a:p>
            <a:r>
              <a:rPr lang="en-US" b="1" dirty="0" smtClean="0">
                <a:solidFill>
                  <a:srgbClr val="002060"/>
                </a:solidFill>
                <a:latin typeface="+mj-lt"/>
              </a:rPr>
              <a:t> </a:t>
            </a:r>
            <a:r>
              <a:rPr lang="en-US" b="1" dirty="0">
                <a:solidFill>
                  <a:srgbClr val="002060"/>
                </a:solidFill>
                <a:latin typeface="+mj-lt"/>
              </a:rPr>
              <a:t>"&lt;&lt;count;</a:t>
            </a:r>
          </a:p>
          <a:p>
            <a:endParaRPr lang="en-US" b="1" dirty="0" smtClean="0">
              <a:solidFill>
                <a:srgbClr val="002060"/>
              </a:solidFill>
              <a:latin typeface="+mj-lt"/>
            </a:endParaRPr>
          </a:p>
          <a:p>
            <a:r>
              <a:rPr lang="en-US" b="1" dirty="0" smtClean="0">
                <a:solidFill>
                  <a:srgbClr val="002060"/>
                </a:solidFill>
                <a:latin typeface="+mj-lt"/>
              </a:rPr>
              <a:t>}</a:t>
            </a:r>
            <a:endParaRPr lang="en-US" b="1" dirty="0">
              <a:solidFill>
                <a:srgbClr val="002060"/>
              </a:solidFill>
              <a:latin typeface="+mj-lt"/>
            </a:endParaRPr>
          </a:p>
        </p:txBody>
      </p:sp>
      <p:sp>
        <p:nvSpPr>
          <p:cNvPr id="3" name="Date Placeholder 2"/>
          <p:cNvSpPr>
            <a:spLocks noGrp="1"/>
          </p:cNvSpPr>
          <p:nvPr>
            <p:ph type="dt" sz="half" idx="10"/>
          </p:nvPr>
        </p:nvSpPr>
        <p:spPr/>
        <p:txBody>
          <a:bodyPr/>
          <a:lstStyle/>
          <a:p>
            <a:fld id="{7D8C291E-34BA-4337-A463-BE8C0B821F90}"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14</a:t>
            </a:fld>
            <a:endParaRPr lang="en-US" dirty="0">
              <a:solidFill>
                <a:srgbClr val="002060"/>
              </a:solidFill>
            </a:endParaRPr>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Effect transition="in" filter="blinds(horizontal)">
                                      <p:cBhvr>
                                        <p:cTn id="7" dur="500"/>
                                        <p:tgtEl>
                                          <p:spTgt spid="286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9">
                                            <p:txEl>
                                              <p:pRg st="3" end="3"/>
                                            </p:txEl>
                                          </p:spTgt>
                                        </p:tgtEl>
                                        <p:attrNameLst>
                                          <p:attrName>style.visibility</p:attrName>
                                        </p:attrNameLst>
                                      </p:cBhvr>
                                      <p:to>
                                        <p:strVal val="visible"/>
                                      </p:to>
                                    </p:set>
                                    <p:animEffect transition="in" filter="blinds(horizontal)">
                                      <p:cBhvr>
                                        <p:cTn id="12" dur="500"/>
                                        <p:tgtEl>
                                          <p:spTgt spid="286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9">
                                            <p:txEl>
                                              <p:pRg st="4" end="4"/>
                                            </p:txEl>
                                          </p:spTgt>
                                        </p:tgtEl>
                                        <p:attrNameLst>
                                          <p:attrName>style.visibility</p:attrName>
                                        </p:attrNameLst>
                                      </p:cBhvr>
                                      <p:to>
                                        <p:strVal val="visible"/>
                                      </p:to>
                                    </p:set>
                                    <p:animEffect transition="in" filter="blinds(horizontal)">
                                      <p:cBhvr>
                                        <p:cTn id="17" dur="500"/>
                                        <p:tgtEl>
                                          <p:spTgt spid="286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679">
                                            <p:txEl>
                                              <p:pRg st="5" end="5"/>
                                            </p:txEl>
                                          </p:spTgt>
                                        </p:tgtEl>
                                        <p:attrNameLst>
                                          <p:attrName>style.visibility</p:attrName>
                                        </p:attrNameLst>
                                      </p:cBhvr>
                                      <p:to>
                                        <p:strVal val="visible"/>
                                      </p:to>
                                    </p:set>
                                    <p:animEffect transition="in" filter="blinds(horizontal)">
                                      <p:cBhvr>
                                        <p:cTn id="22" dur="500"/>
                                        <p:tgtEl>
                                          <p:spTgt spid="2867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679">
                                            <p:txEl>
                                              <p:pRg st="6" end="6"/>
                                            </p:txEl>
                                          </p:spTgt>
                                        </p:tgtEl>
                                        <p:attrNameLst>
                                          <p:attrName>style.visibility</p:attrName>
                                        </p:attrNameLst>
                                      </p:cBhvr>
                                      <p:to>
                                        <p:strVal val="visible"/>
                                      </p:to>
                                    </p:set>
                                    <p:animEffect transition="in" filter="blinds(horizontal)">
                                      <p:cBhvr>
                                        <p:cTn id="27" dur="500"/>
                                        <p:tgtEl>
                                          <p:spTgt spid="286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679">
                                            <p:txEl>
                                              <p:pRg st="8" end="8"/>
                                            </p:txEl>
                                          </p:spTgt>
                                        </p:tgtEl>
                                        <p:attrNameLst>
                                          <p:attrName>style.visibility</p:attrName>
                                        </p:attrNameLst>
                                      </p:cBhvr>
                                      <p:to>
                                        <p:strVal val="visible"/>
                                      </p:to>
                                    </p:set>
                                    <p:animEffect transition="in" filter="blinds(horizontal)">
                                      <p:cBhvr>
                                        <p:cTn id="32" dur="500"/>
                                        <p:tgtEl>
                                          <p:spTgt spid="2867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679">
                                            <p:txEl>
                                              <p:pRg st="9" end="9"/>
                                            </p:txEl>
                                          </p:spTgt>
                                        </p:tgtEl>
                                        <p:attrNameLst>
                                          <p:attrName>style.visibility</p:attrName>
                                        </p:attrNameLst>
                                      </p:cBhvr>
                                      <p:to>
                                        <p:strVal val="visible"/>
                                      </p:to>
                                    </p:set>
                                    <p:animEffect transition="in" filter="blinds(horizontal)">
                                      <p:cBhvr>
                                        <p:cTn id="37" dur="500"/>
                                        <p:tgtEl>
                                          <p:spTgt spid="28679">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8679">
                                            <p:txEl>
                                              <p:pRg st="7" end="7"/>
                                            </p:txEl>
                                          </p:spTgt>
                                        </p:tgtEl>
                                        <p:attrNameLst>
                                          <p:attrName>style.visibility</p:attrName>
                                        </p:attrNameLst>
                                      </p:cBhvr>
                                      <p:to>
                                        <p:strVal val="visible"/>
                                      </p:to>
                                    </p:set>
                                    <p:animEffect transition="in" filter="fade">
                                      <p:cBhvr>
                                        <p:cTn id="40" dur="500"/>
                                        <p:tgtEl>
                                          <p:spTgt spid="286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848600" cy="990600"/>
          </a:xfrm>
        </p:spPr>
        <p:txBody>
          <a:bodyPr>
            <a:noAutofit/>
          </a:bodyPr>
          <a:lstStyle/>
          <a:p>
            <a:pPr algn="just"/>
            <a:r>
              <a:rPr lang="en-US" dirty="0" smtClean="0">
                <a:solidFill>
                  <a:srgbClr val="002060"/>
                </a:solidFill>
              </a:rPr>
              <a:t>Count </a:t>
            </a:r>
            <a:r>
              <a:rPr lang="en-US" dirty="0">
                <a:solidFill>
                  <a:srgbClr val="002060"/>
                </a:solidFill>
              </a:rPr>
              <a:t>the number of words in a </a:t>
            </a:r>
            <a:r>
              <a:rPr lang="en-US" dirty="0" smtClean="0">
                <a:solidFill>
                  <a:srgbClr val="002060"/>
                </a:solidFill>
              </a:rPr>
              <a:t>sentence</a:t>
            </a:r>
            <a:endParaRPr lang="en-US" dirty="0">
              <a:solidFill>
                <a:srgbClr val="002060"/>
              </a:solidFill>
            </a:endParaRPr>
          </a:p>
        </p:txBody>
      </p:sp>
      <p:sp>
        <p:nvSpPr>
          <p:cNvPr id="30723" name="Rectangle 2"/>
          <p:cNvSpPr>
            <a:spLocks noChangeArrowheads="1"/>
          </p:cNvSpPr>
          <p:nvPr/>
        </p:nvSpPr>
        <p:spPr bwMode="auto">
          <a:xfrm>
            <a:off x="1295400" y="1600200"/>
            <a:ext cx="4114800" cy="4524315"/>
          </a:xfrm>
          <a:prstGeom prst="rect">
            <a:avLst/>
          </a:prstGeom>
          <a:noFill/>
          <a:ln w="9525">
            <a:noFill/>
            <a:miter lim="800000"/>
            <a:headEnd/>
            <a:tailEnd/>
          </a:ln>
        </p:spPr>
        <p:txBody>
          <a:bodyPr>
            <a:spAutoFit/>
          </a:bodyPr>
          <a:lstStyle/>
          <a:p>
            <a:r>
              <a:rPr lang="en-US" b="1" dirty="0">
                <a:solidFill>
                  <a:srgbClr val="002060"/>
                </a:solidFill>
                <a:latin typeface="+mj-lt"/>
              </a:rPr>
              <a:t>#include&lt;</a:t>
            </a:r>
            <a:r>
              <a:rPr lang="en-US" b="1" dirty="0" err="1">
                <a:solidFill>
                  <a:srgbClr val="002060"/>
                </a:solidFill>
                <a:latin typeface="+mj-lt"/>
              </a:rPr>
              <a:t>iostream.h</a:t>
            </a:r>
            <a:r>
              <a:rPr lang="en-US" b="1" dirty="0">
                <a:solidFill>
                  <a:srgbClr val="002060"/>
                </a:solidFill>
                <a:latin typeface="+mj-lt"/>
              </a:rPr>
              <a:t>&gt;</a:t>
            </a:r>
          </a:p>
          <a:p>
            <a:r>
              <a:rPr lang="en-US" b="1" dirty="0">
                <a:solidFill>
                  <a:srgbClr val="002060"/>
                </a:solidFill>
                <a:latin typeface="+mj-lt"/>
              </a:rPr>
              <a:t>#include&lt;</a:t>
            </a:r>
            <a:r>
              <a:rPr lang="en-US" b="1" dirty="0" err="1">
                <a:solidFill>
                  <a:srgbClr val="002060"/>
                </a:solidFill>
                <a:latin typeface="+mj-lt"/>
              </a:rPr>
              <a:t>conio.h</a:t>
            </a:r>
            <a:r>
              <a:rPr lang="en-US" b="1" dirty="0">
                <a:solidFill>
                  <a:srgbClr val="002060"/>
                </a:solidFill>
                <a:latin typeface="+mj-lt"/>
              </a:rPr>
              <a:t>&gt;</a:t>
            </a:r>
          </a:p>
          <a:p>
            <a:endParaRPr lang="en-US" b="1" dirty="0" smtClean="0">
              <a:solidFill>
                <a:srgbClr val="002060"/>
              </a:solidFill>
              <a:latin typeface="+mj-lt"/>
            </a:endParaRPr>
          </a:p>
          <a:p>
            <a:r>
              <a:rPr lang="en-US" b="1" dirty="0" smtClean="0">
                <a:solidFill>
                  <a:srgbClr val="002060"/>
                </a:solidFill>
                <a:latin typeface="+mj-lt"/>
              </a:rPr>
              <a:t>void </a:t>
            </a:r>
            <a:r>
              <a:rPr lang="en-US" b="1" dirty="0">
                <a:solidFill>
                  <a:srgbClr val="002060"/>
                </a:solidFill>
                <a:latin typeface="+mj-lt"/>
              </a:rPr>
              <a:t>main</a:t>
            </a:r>
            <a:r>
              <a:rPr lang="en-US" b="1" dirty="0" smtClean="0">
                <a:solidFill>
                  <a:srgbClr val="002060"/>
                </a:solidFill>
                <a:latin typeface="+mj-lt"/>
              </a:rPr>
              <a:t>(){</a:t>
            </a:r>
          </a:p>
          <a:p>
            <a:r>
              <a:rPr lang="en-US" b="1" dirty="0" err="1" smtClean="0">
                <a:solidFill>
                  <a:srgbClr val="002060"/>
                </a:solidFill>
                <a:latin typeface="+mj-lt"/>
              </a:rPr>
              <a:t>const</a:t>
            </a:r>
            <a:r>
              <a:rPr lang="en-US" b="1" dirty="0" smtClean="0">
                <a:solidFill>
                  <a:srgbClr val="002060"/>
                </a:solidFill>
                <a:latin typeface="+mj-lt"/>
              </a:rPr>
              <a:t> </a:t>
            </a:r>
            <a:r>
              <a:rPr lang="en-US" b="1" dirty="0" err="1">
                <a:solidFill>
                  <a:srgbClr val="002060"/>
                </a:solidFill>
                <a:latin typeface="+mj-lt"/>
              </a:rPr>
              <a:t>int</a:t>
            </a:r>
            <a:r>
              <a:rPr lang="en-US" b="1" dirty="0">
                <a:solidFill>
                  <a:srgbClr val="002060"/>
                </a:solidFill>
                <a:latin typeface="+mj-lt"/>
              </a:rPr>
              <a:t> MAX = 100;</a:t>
            </a:r>
          </a:p>
          <a:p>
            <a:r>
              <a:rPr lang="en-US" b="1" dirty="0">
                <a:solidFill>
                  <a:srgbClr val="002060"/>
                </a:solidFill>
                <a:latin typeface="+mj-lt"/>
              </a:rPr>
              <a:t>char sent[MAX];</a:t>
            </a:r>
          </a:p>
          <a:p>
            <a:r>
              <a:rPr lang="en-US" b="1" dirty="0" err="1">
                <a:solidFill>
                  <a:srgbClr val="002060"/>
                </a:solidFill>
                <a:latin typeface="+mj-lt"/>
              </a:rPr>
              <a:t>int</a:t>
            </a:r>
            <a:r>
              <a:rPr lang="en-US" b="1" dirty="0">
                <a:solidFill>
                  <a:srgbClr val="002060"/>
                </a:solidFill>
                <a:latin typeface="+mj-lt"/>
              </a:rPr>
              <a:t> </a:t>
            </a:r>
            <a:r>
              <a:rPr lang="en-US" b="1" dirty="0" err="1">
                <a:solidFill>
                  <a:srgbClr val="002060"/>
                </a:solidFill>
                <a:latin typeface="+mj-lt"/>
              </a:rPr>
              <a:t>i</a:t>
            </a:r>
            <a:r>
              <a:rPr lang="en-US" b="1" dirty="0">
                <a:solidFill>
                  <a:srgbClr val="002060"/>
                </a:solidFill>
                <a:latin typeface="+mj-lt"/>
              </a:rPr>
              <a:t>=0,count=1;</a:t>
            </a:r>
          </a:p>
          <a:p>
            <a:endParaRPr lang="en-US" b="1" dirty="0" smtClean="0">
              <a:solidFill>
                <a:srgbClr val="002060"/>
              </a:solidFill>
              <a:latin typeface="+mj-lt"/>
            </a:endParaRPr>
          </a:p>
          <a:p>
            <a:r>
              <a:rPr lang="en-US" b="1" dirty="0" err="1" smtClean="0">
                <a:solidFill>
                  <a:srgbClr val="002060"/>
                </a:solidFill>
                <a:latin typeface="+mj-lt"/>
              </a:rPr>
              <a:t>cout</a:t>
            </a:r>
            <a:r>
              <a:rPr lang="en-US" b="1" dirty="0">
                <a:solidFill>
                  <a:srgbClr val="002060"/>
                </a:solidFill>
                <a:latin typeface="+mj-lt"/>
              </a:rPr>
              <a:t>&lt;&lt;"enter sentence \n";</a:t>
            </a:r>
          </a:p>
          <a:p>
            <a:r>
              <a:rPr lang="en-US" b="1" dirty="0" err="1">
                <a:solidFill>
                  <a:srgbClr val="002060"/>
                </a:solidFill>
                <a:latin typeface="+mj-lt"/>
              </a:rPr>
              <a:t>cin.get</a:t>
            </a:r>
            <a:r>
              <a:rPr lang="en-US" b="1" dirty="0">
                <a:solidFill>
                  <a:srgbClr val="002060"/>
                </a:solidFill>
                <a:latin typeface="+mj-lt"/>
              </a:rPr>
              <a:t>(sent, MAX);</a:t>
            </a:r>
          </a:p>
          <a:p>
            <a:r>
              <a:rPr lang="en-US" b="1" dirty="0" err="1">
                <a:solidFill>
                  <a:srgbClr val="002060"/>
                </a:solidFill>
                <a:latin typeface="+mj-lt"/>
              </a:rPr>
              <a:t>cout</a:t>
            </a:r>
            <a:r>
              <a:rPr lang="en-US" b="1" dirty="0">
                <a:solidFill>
                  <a:srgbClr val="002060"/>
                </a:solidFill>
                <a:latin typeface="+mj-lt"/>
              </a:rPr>
              <a:t>&lt;&lt;"\n";</a:t>
            </a:r>
          </a:p>
          <a:p>
            <a:endParaRPr lang="en-US" b="1" dirty="0">
              <a:latin typeface="Tempus Sans ITC" pitchFamily="82" charset="0"/>
            </a:endParaRPr>
          </a:p>
        </p:txBody>
      </p:sp>
      <p:sp>
        <p:nvSpPr>
          <p:cNvPr id="7" name="Rectangle 6"/>
          <p:cNvSpPr>
            <a:spLocks noChangeArrowheads="1"/>
          </p:cNvSpPr>
          <p:nvPr/>
        </p:nvSpPr>
        <p:spPr bwMode="auto">
          <a:xfrm>
            <a:off x="4908332" y="2462748"/>
            <a:ext cx="4648200" cy="3785652"/>
          </a:xfrm>
          <a:prstGeom prst="rect">
            <a:avLst/>
          </a:prstGeom>
          <a:noFill/>
          <a:ln w="9525">
            <a:noFill/>
            <a:miter lim="800000"/>
            <a:headEnd/>
            <a:tailEnd/>
          </a:ln>
        </p:spPr>
        <p:txBody>
          <a:bodyPr>
            <a:spAutoFit/>
          </a:bodyPr>
          <a:lstStyle/>
          <a:p>
            <a:r>
              <a:rPr lang="en-US" b="1" dirty="0">
                <a:solidFill>
                  <a:srgbClr val="002060"/>
                </a:solidFill>
                <a:latin typeface="+mj-lt"/>
              </a:rPr>
              <a:t>while(sent[</a:t>
            </a:r>
            <a:r>
              <a:rPr lang="en-US" b="1" dirty="0" err="1">
                <a:solidFill>
                  <a:srgbClr val="002060"/>
                </a:solidFill>
                <a:latin typeface="+mj-lt"/>
              </a:rPr>
              <a:t>i</a:t>
            </a:r>
            <a:r>
              <a:rPr lang="en-US" b="1" dirty="0">
                <a:solidFill>
                  <a:srgbClr val="002060"/>
                </a:solidFill>
                <a:latin typeface="+mj-lt"/>
              </a:rPr>
              <a:t>]!='\0')</a:t>
            </a:r>
          </a:p>
          <a:p>
            <a:r>
              <a:rPr lang="en-US" b="1" dirty="0">
                <a:solidFill>
                  <a:srgbClr val="002060"/>
                </a:solidFill>
                <a:latin typeface="+mj-lt"/>
              </a:rPr>
              <a:t>{</a:t>
            </a:r>
          </a:p>
          <a:p>
            <a:r>
              <a:rPr lang="en-US" b="1" dirty="0">
                <a:solidFill>
                  <a:srgbClr val="002060"/>
                </a:solidFill>
                <a:latin typeface="+mj-lt"/>
              </a:rPr>
              <a:t>  if (sent[</a:t>
            </a:r>
            <a:r>
              <a:rPr lang="en-US" b="1" dirty="0" err="1">
                <a:solidFill>
                  <a:srgbClr val="002060"/>
                </a:solidFill>
                <a:latin typeface="+mj-lt"/>
              </a:rPr>
              <a:t>i</a:t>
            </a:r>
            <a:r>
              <a:rPr lang="en-US" b="1" dirty="0">
                <a:solidFill>
                  <a:srgbClr val="002060"/>
                </a:solidFill>
                <a:latin typeface="+mj-lt"/>
              </a:rPr>
              <a:t>]=='  '&amp;&amp; sent[i+1]!='  ')</a:t>
            </a:r>
          </a:p>
          <a:p>
            <a:r>
              <a:rPr lang="en-US" b="1" dirty="0">
                <a:solidFill>
                  <a:srgbClr val="002060"/>
                </a:solidFill>
                <a:latin typeface="+mj-lt"/>
              </a:rPr>
              <a:t>   count++;</a:t>
            </a:r>
          </a:p>
          <a:p>
            <a:r>
              <a:rPr lang="en-US" b="1" dirty="0">
                <a:solidFill>
                  <a:srgbClr val="002060"/>
                </a:solidFill>
                <a:latin typeface="+mj-lt"/>
              </a:rPr>
              <a:t>   </a:t>
            </a:r>
            <a:r>
              <a:rPr lang="en-US" b="1" dirty="0" err="1">
                <a:solidFill>
                  <a:srgbClr val="002060"/>
                </a:solidFill>
                <a:latin typeface="+mj-lt"/>
              </a:rPr>
              <a:t>i</a:t>
            </a:r>
            <a:r>
              <a:rPr lang="en-US" b="1" dirty="0">
                <a:solidFill>
                  <a:srgbClr val="002060"/>
                </a:solidFill>
                <a:latin typeface="+mj-lt"/>
              </a:rPr>
              <a:t>++;</a:t>
            </a:r>
          </a:p>
          <a:p>
            <a:r>
              <a:rPr lang="en-US" b="1" dirty="0">
                <a:solidFill>
                  <a:srgbClr val="002060"/>
                </a:solidFill>
                <a:latin typeface="+mj-lt"/>
              </a:rPr>
              <a:t>}</a:t>
            </a:r>
          </a:p>
          <a:p>
            <a:r>
              <a:rPr lang="en-US" b="1" dirty="0" err="1">
                <a:solidFill>
                  <a:srgbClr val="002060"/>
                </a:solidFill>
                <a:latin typeface="+mj-lt"/>
              </a:rPr>
              <a:t>cout</a:t>
            </a:r>
            <a:r>
              <a:rPr lang="en-US" b="1" dirty="0">
                <a:solidFill>
                  <a:srgbClr val="002060"/>
                </a:solidFill>
                <a:latin typeface="+mj-lt"/>
              </a:rPr>
              <a:t>&lt;&lt;"\n no. of words = "&lt;&lt;count;</a:t>
            </a:r>
          </a:p>
          <a:p>
            <a:endParaRPr lang="en-US" b="1" dirty="0" smtClean="0">
              <a:solidFill>
                <a:srgbClr val="002060"/>
              </a:solidFill>
              <a:latin typeface="+mj-lt"/>
            </a:endParaRPr>
          </a:p>
          <a:p>
            <a:r>
              <a:rPr lang="en-US" b="1" dirty="0" smtClean="0">
                <a:solidFill>
                  <a:srgbClr val="002060"/>
                </a:solidFill>
                <a:latin typeface="+mj-lt"/>
              </a:rPr>
              <a:t>}</a:t>
            </a:r>
            <a:endParaRPr lang="en-US" b="1" dirty="0">
              <a:solidFill>
                <a:srgbClr val="002060"/>
              </a:solidFill>
              <a:latin typeface="+mj-lt"/>
            </a:endParaRPr>
          </a:p>
        </p:txBody>
      </p:sp>
      <p:sp>
        <p:nvSpPr>
          <p:cNvPr id="3" name="Date Placeholder 2"/>
          <p:cNvSpPr>
            <a:spLocks noGrp="1"/>
          </p:cNvSpPr>
          <p:nvPr>
            <p:ph type="dt" sz="half" idx="10"/>
          </p:nvPr>
        </p:nvSpPr>
        <p:spPr/>
        <p:txBody>
          <a:bodyPr/>
          <a:lstStyle/>
          <a:p>
            <a:fld id="{31F27CFC-A9E9-4A5F-816B-0A21CC10A030}" type="datetime1">
              <a:rPr lang="en-US" smtClean="0"/>
              <a:t>3/15/2015</a:t>
            </a:fld>
            <a:endParaRPr lang="en-US"/>
          </a:p>
        </p:txBody>
      </p:sp>
      <p:sp>
        <p:nvSpPr>
          <p:cNvPr id="4" name="Footer Placeholder 3"/>
          <p:cNvSpPr>
            <a:spLocks noGrp="1"/>
          </p:cNvSpPr>
          <p:nvPr>
            <p:ph type="ftr" sz="quarter" idx="11"/>
          </p:nvPr>
        </p:nvSpPr>
        <p:spPr/>
        <p:txBody>
          <a:bodyPr/>
          <a:lstStyle/>
          <a:p>
            <a:r>
              <a:rPr lang="en-US" smtClean="0"/>
              <a:t>CSE 1002                          Department of CSE</a:t>
            </a:r>
            <a:endParaRPr lang="en-US" dirty="0"/>
          </a:p>
        </p:txBody>
      </p:sp>
      <p:sp>
        <p:nvSpPr>
          <p:cNvPr id="5" name="Slide Number Placeholder 4"/>
          <p:cNvSpPr>
            <a:spLocks noGrp="1"/>
          </p:cNvSpPr>
          <p:nvPr>
            <p:ph type="sldNum" sz="quarter" idx="12"/>
          </p:nvPr>
        </p:nvSpPr>
        <p:spPr/>
        <p:txBody>
          <a:bodyPr/>
          <a:lstStyle/>
          <a:p>
            <a:fld id="{EB572375-96E0-4DBB-B3D7-B1489209CDB4}" type="slidenum">
              <a:rPr lang="en-US" smtClean="0"/>
              <a:pPr/>
              <a:t>15</a:t>
            </a:fld>
            <a:endParaRPr lang="en-US"/>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blinds(horizontal)">
                                      <p:cBhvr>
                                        <p:cTn id="25" dur="500"/>
                                        <p:tgtEl>
                                          <p:spTgt spid="7">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295398" y="1066800"/>
            <a:ext cx="7391401" cy="5059363"/>
          </a:xfrm>
        </p:spPr>
        <p:txBody>
          <a:bodyPr>
            <a:normAutofit/>
          </a:bodyPr>
          <a:lstStyle/>
          <a:p>
            <a:pPr algn="just">
              <a:lnSpc>
                <a:spcPct val="150000"/>
              </a:lnSpc>
            </a:pPr>
            <a:r>
              <a:rPr lang="en-US" sz="2400" dirty="0" smtClean="0">
                <a:solidFill>
                  <a:srgbClr val="002060"/>
                </a:solidFill>
              </a:rPr>
              <a:t>We use third argument in </a:t>
            </a:r>
            <a:r>
              <a:rPr lang="en-US" sz="2400" dirty="0" err="1" smtClean="0">
                <a:solidFill>
                  <a:srgbClr val="002060"/>
                </a:solidFill>
              </a:rPr>
              <a:t>cin.get</a:t>
            </a:r>
            <a:r>
              <a:rPr lang="en-US" sz="2400" dirty="0" smtClean="0">
                <a:solidFill>
                  <a:srgbClr val="002060"/>
                </a:solidFill>
              </a:rPr>
              <a:t>() function</a:t>
            </a:r>
          </a:p>
          <a:p>
            <a:pPr algn="just" eaLnBrk="1" hangingPunct="1">
              <a:lnSpc>
                <a:spcPct val="150000"/>
              </a:lnSpc>
              <a:buFontTx/>
              <a:buNone/>
            </a:pPr>
            <a:r>
              <a:rPr lang="en-US" sz="2400" dirty="0" smtClean="0"/>
              <a:t>  </a:t>
            </a:r>
            <a:r>
              <a:rPr lang="en-US" sz="2400" dirty="0" smtClean="0">
                <a:solidFill>
                  <a:srgbClr val="800000"/>
                </a:solidFill>
              </a:rPr>
              <a:t>		</a:t>
            </a:r>
            <a:r>
              <a:rPr lang="en-US" sz="2800" b="1" dirty="0" err="1" smtClean="0">
                <a:solidFill>
                  <a:srgbClr val="800000"/>
                </a:solidFill>
                <a:latin typeface="Tempus Sans ITC" pitchFamily="82" charset="0"/>
              </a:rPr>
              <a:t>cin.get</a:t>
            </a:r>
            <a:r>
              <a:rPr lang="en-US" sz="2800" b="1" dirty="0" smtClean="0">
                <a:solidFill>
                  <a:srgbClr val="800000"/>
                </a:solidFill>
                <a:latin typeface="Tempus Sans ITC" pitchFamily="82" charset="0"/>
              </a:rPr>
              <a:t>(</a:t>
            </a:r>
            <a:r>
              <a:rPr lang="en-US" sz="2800" b="1" dirty="0" err="1" smtClean="0">
                <a:solidFill>
                  <a:srgbClr val="800000"/>
                </a:solidFill>
                <a:latin typeface="Tempus Sans ITC" pitchFamily="82" charset="0"/>
              </a:rPr>
              <a:t>array_name</a:t>
            </a:r>
            <a:r>
              <a:rPr lang="en-US" sz="2800" b="1" dirty="0" smtClean="0">
                <a:solidFill>
                  <a:srgbClr val="800000"/>
                </a:solidFill>
                <a:latin typeface="Tempus Sans ITC" pitchFamily="82" charset="0"/>
              </a:rPr>
              <a:t>, size, </a:t>
            </a:r>
            <a:r>
              <a:rPr lang="en-US" sz="2800" b="1" dirty="0" err="1" smtClean="0">
                <a:solidFill>
                  <a:srgbClr val="800000"/>
                </a:solidFill>
                <a:latin typeface="Tempus Sans ITC" pitchFamily="82" charset="0"/>
              </a:rPr>
              <a:t>stop_char</a:t>
            </a:r>
            <a:r>
              <a:rPr lang="en-US" sz="2800" b="1" dirty="0" smtClean="0">
                <a:solidFill>
                  <a:srgbClr val="800000"/>
                </a:solidFill>
                <a:latin typeface="Tempus Sans ITC" pitchFamily="82" charset="0"/>
              </a:rPr>
              <a:t>) </a:t>
            </a:r>
          </a:p>
          <a:p>
            <a:pPr algn="just" eaLnBrk="1" hangingPunct="1">
              <a:lnSpc>
                <a:spcPct val="150000"/>
              </a:lnSpc>
              <a:buFontTx/>
              <a:buNone/>
            </a:pPr>
            <a:r>
              <a:rPr lang="en-US" sz="2400" dirty="0" smtClean="0"/>
              <a:t>	</a:t>
            </a:r>
            <a:r>
              <a:rPr lang="en-US" sz="2400" dirty="0" smtClean="0">
                <a:solidFill>
                  <a:srgbClr val="002060"/>
                </a:solidFill>
              </a:rPr>
              <a:t>where </a:t>
            </a:r>
            <a:r>
              <a:rPr lang="en-US" sz="2400" b="1" dirty="0" err="1" smtClean="0">
                <a:solidFill>
                  <a:schemeClr val="accent2"/>
                </a:solidFill>
                <a:latin typeface="Tempus Sans ITC" pitchFamily="82" charset="0"/>
              </a:rPr>
              <a:t>stop_char</a:t>
            </a:r>
            <a:r>
              <a:rPr lang="en-US" sz="2400" dirty="0" smtClean="0"/>
              <a:t> </a:t>
            </a:r>
            <a:r>
              <a:rPr lang="en-US" sz="2400" dirty="0" smtClean="0">
                <a:solidFill>
                  <a:srgbClr val="002060"/>
                </a:solidFill>
              </a:rPr>
              <a:t>specifies the character that tells the function to stop reading. </a:t>
            </a:r>
          </a:p>
          <a:p>
            <a:pPr algn="just">
              <a:lnSpc>
                <a:spcPct val="150000"/>
              </a:lnSpc>
            </a:pPr>
            <a:r>
              <a:rPr lang="en-US" sz="2400" dirty="0" smtClean="0">
                <a:solidFill>
                  <a:srgbClr val="002060"/>
                </a:solidFill>
              </a:rPr>
              <a:t>Default value for </a:t>
            </a:r>
            <a:r>
              <a:rPr lang="en-US" sz="2400" b="1" dirty="0" err="1" smtClean="0">
                <a:solidFill>
                  <a:schemeClr val="accent2"/>
                </a:solidFill>
                <a:latin typeface="Tempus Sans ITC" pitchFamily="82" charset="0"/>
              </a:rPr>
              <a:t>stop_char</a:t>
            </a:r>
            <a:r>
              <a:rPr lang="en-US" sz="2400" dirty="0" smtClean="0"/>
              <a:t> is </a:t>
            </a:r>
            <a:r>
              <a:rPr lang="en-US" sz="2400" dirty="0" smtClean="0">
                <a:solidFill>
                  <a:srgbClr val="002060"/>
                </a:solidFill>
              </a:rPr>
              <a:t>the</a:t>
            </a:r>
            <a:r>
              <a:rPr lang="en-US" sz="2400" dirty="0" smtClean="0"/>
              <a:t> </a:t>
            </a:r>
            <a:r>
              <a:rPr lang="en-US" sz="2400" dirty="0" smtClean="0">
                <a:solidFill>
                  <a:schemeClr val="accent2"/>
                </a:solidFill>
              </a:rPr>
              <a:t>newline (‘\n’) character,</a:t>
            </a:r>
            <a:r>
              <a:rPr lang="en-US" sz="2400" dirty="0" smtClean="0"/>
              <a:t> </a:t>
            </a:r>
            <a:r>
              <a:rPr lang="en-US" sz="2400" dirty="0" smtClean="0">
                <a:solidFill>
                  <a:srgbClr val="002060"/>
                </a:solidFill>
              </a:rPr>
              <a:t>but  can be overridden by the specifying a different character.</a:t>
            </a:r>
          </a:p>
        </p:txBody>
      </p:sp>
      <p:sp>
        <p:nvSpPr>
          <p:cNvPr id="31750" name="Rectangle 2"/>
          <p:cNvSpPr>
            <a:spLocks noGrp="1" noChangeArrowheads="1"/>
          </p:cNvSpPr>
          <p:nvPr>
            <p:ph type="title"/>
          </p:nvPr>
        </p:nvSpPr>
        <p:spPr>
          <a:xfrm>
            <a:off x="1295399" y="152400"/>
            <a:ext cx="7162801" cy="685800"/>
          </a:xfrm>
        </p:spPr>
        <p:txBody>
          <a:bodyPr>
            <a:noAutofit/>
          </a:bodyPr>
          <a:lstStyle/>
          <a:p>
            <a:pPr algn="l" eaLnBrk="1" hangingPunct="1"/>
            <a:r>
              <a:rPr lang="en-US" dirty="0" smtClean="0">
                <a:solidFill>
                  <a:srgbClr val="002060"/>
                </a:solidFill>
              </a:rPr>
              <a:t>Reading Multiple Lines</a:t>
            </a:r>
          </a:p>
        </p:txBody>
      </p:sp>
      <p:sp>
        <p:nvSpPr>
          <p:cNvPr id="2" name="Date Placeholder 1"/>
          <p:cNvSpPr>
            <a:spLocks noGrp="1"/>
          </p:cNvSpPr>
          <p:nvPr>
            <p:ph type="dt" sz="half" idx="10"/>
          </p:nvPr>
        </p:nvSpPr>
        <p:spPr/>
        <p:txBody>
          <a:bodyPr/>
          <a:lstStyle/>
          <a:p>
            <a:fld id="{16928D3C-99C0-4632-BEE5-DA73BF41C6AA}"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16</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447800" y="1066800"/>
            <a:ext cx="7239000" cy="5059363"/>
          </a:xfrm>
        </p:spPr>
        <p:txBody>
          <a:bodyPr>
            <a:normAutofit/>
          </a:bodyPr>
          <a:lstStyle/>
          <a:p>
            <a:pPr eaLnBrk="1" hangingPunct="1">
              <a:buFontTx/>
              <a:buNone/>
            </a:pPr>
            <a:r>
              <a:rPr lang="en-US" sz="2400" dirty="0" smtClean="0">
                <a:solidFill>
                  <a:srgbClr val="002060"/>
                </a:solidFill>
                <a:latin typeface="Times New Roman" pitchFamily="18" charset="0"/>
                <a:cs typeface="Times New Roman" pitchFamily="18" charset="0"/>
              </a:rPr>
              <a:t>//include necessary header files</a:t>
            </a:r>
          </a:p>
          <a:p>
            <a:pPr eaLnBrk="1" hangingPunct="1">
              <a:buFontTx/>
              <a:buNone/>
            </a:pPr>
            <a:r>
              <a:rPr lang="en-US" sz="2400" b="1" dirty="0" smtClean="0">
                <a:solidFill>
                  <a:srgbClr val="002060"/>
                </a:solidFill>
                <a:latin typeface="Tempus Sans ITC" pitchFamily="82" charset="0"/>
              </a:rPr>
              <a:t>void main()</a:t>
            </a:r>
          </a:p>
          <a:p>
            <a:pPr eaLnBrk="1" hangingPunct="1">
              <a:buFontTx/>
              <a:buNone/>
            </a:pPr>
            <a:r>
              <a:rPr lang="en-US" sz="2400" b="1" dirty="0" smtClean="0">
                <a:solidFill>
                  <a:srgbClr val="002060"/>
                </a:solidFill>
                <a:latin typeface="Tempus Sans ITC" pitchFamily="82" charset="0"/>
              </a:rPr>
              <a:t> { </a:t>
            </a:r>
          </a:p>
          <a:p>
            <a:pPr lvl="1">
              <a:buFontTx/>
              <a:buNone/>
            </a:pPr>
            <a:r>
              <a:rPr lang="en-US" sz="2000" b="1" dirty="0" err="1" smtClean="0">
                <a:solidFill>
                  <a:srgbClr val="002060"/>
                </a:solidFill>
                <a:latin typeface="Tempus Sans ITC" pitchFamily="82" charset="0"/>
              </a:rPr>
              <a:t>const</a:t>
            </a:r>
            <a:r>
              <a:rPr lang="en-US" sz="2000" b="1" dirty="0" smtClean="0">
                <a:solidFill>
                  <a:srgbClr val="002060"/>
                </a:solidFill>
                <a:latin typeface="Tempus Sans ITC" pitchFamily="82" charset="0"/>
              </a:rPr>
              <a:t> </a:t>
            </a:r>
            <a:r>
              <a:rPr lang="en-US" sz="2000" b="1" dirty="0" err="1" smtClean="0">
                <a:solidFill>
                  <a:srgbClr val="002060"/>
                </a:solidFill>
                <a:latin typeface="Tempus Sans ITC" pitchFamily="82" charset="0"/>
              </a:rPr>
              <a:t>int</a:t>
            </a:r>
            <a:r>
              <a:rPr lang="en-US" sz="2000" b="1" dirty="0" smtClean="0">
                <a:solidFill>
                  <a:srgbClr val="002060"/>
                </a:solidFill>
                <a:latin typeface="Tempus Sans ITC" pitchFamily="82" charset="0"/>
              </a:rPr>
              <a:t> MAX = 2000;	 </a:t>
            </a:r>
            <a:r>
              <a:rPr lang="en-US" sz="2000" dirty="0" smtClean="0">
                <a:solidFill>
                  <a:srgbClr val="FF0000"/>
                </a:solidFill>
                <a:latin typeface="Times New Roman" pitchFamily="18" charset="0"/>
                <a:cs typeface="Times New Roman" pitchFamily="18" charset="0"/>
              </a:rPr>
              <a:t>//max characters in string </a:t>
            </a:r>
          </a:p>
          <a:p>
            <a:pPr lvl="1">
              <a:buFontTx/>
              <a:buNone/>
            </a:pPr>
            <a:r>
              <a:rPr lang="en-US" sz="2000" b="1" dirty="0" smtClean="0">
                <a:solidFill>
                  <a:srgbClr val="002060"/>
                </a:solidFill>
                <a:latin typeface="Tempus Sans ITC" pitchFamily="82" charset="0"/>
              </a:rPr>
              <a:t>char </a:t>
            </a:r>
            <a:r>
              <a:rPr lang="en-US" sz="2000" b="1" dirty="0" err="1" smtClean="0">
                <a:solidFill>
                  <a:srgbClr val="002060"/>
                </a:solidFill>
                <a:latin typeface="Tempus Sans ITC" pitchFamily="82" charset="0"/>
              </a:rPr>
              <a:t>str</a:t>
            </a:r>
            <a:r>
              <a:rPr lang="en-US" sz="2000" b="1" dirty="0" smtClean="0">
                <a:solidFill>
                  <a:srgbClr val="002060"/>
                </a:solidFill>
                <a:latin typeface="Tempus Sans ITC" pitchFamily="82" charset="0"/>
              </a:rPr>
              <a:t>[MAX]; 		</a:t>
            </a:r>
            <a:r>
              <a:rPr lang="en-US" sz="2000" dirty="0" smtClean="0">
                <a:solidFill>
                  <a:srgbClr val="FF0000"/>
                </a:solidFill>
                <a:latin typeface="Times New Roman" pitchFamily="18" charset="0"/>
                <a:cs typeface="Times New Roman" pitchFamily="18" charset="0"/>
              </a:rPr>
              <a:t>//string variable </a:t>
            </a:r>
            <a:r>
              <a:rPr lang="en-US" sz="2000" dirty="0" err="1" smtClean="0">
                <a:solidFill>
                  <a:srgbClr val="FF0000"/>
                </a:solidFill>
                <a:latin typeface="Times New Roman" pitchFamily="18" charset="0"/>
                <a:cs typeface="Times New Roman" pitchFamily="18" charset="0"/>
              </a:rPr>
              <a:t>str</a:t>
            </a:r>
            <a:r>
              <a:rPr lang="en-US" sz="2000" dirty="0" smtClean="0">
                <a:solidFill>
                  <a:srgbClr val="FF0000"/>
                </a:solidFill>
                <a:latin typeface="Times New Roman" pitchFamily="18" charset="0"/>
                <a:cs typeface="Times New Roman" pitchFamily="18" charset="0"/>
              </a:rPr>
              <a:t> </a:t>
            </a:r>
          </a:p>
          <a:p>
            <a:pPr lvl="1">
              <a:buFontTx/>
              <a:buNone/>
            </a:pPr>
            <a:r>
              <a:rPr lang="en-US" sz="2000" b="1" dirty="0" err="1" smtClean="0">
                <a:solidFill>
                  <a:srgbClr val="002060"/>
                </a:solidFill>
                <a:latin typeface="Tempus Sans ITC" pitchFamily="82" charset="0"/>
              </a:rPr>
              <a:t>cout</a:t>
            </a:r>
            <a:r>
              <a:rPr lang="en-US" sz="2000" b="1" dirty="0" smtClean="0">
                <a:solidFill>
                  <a:srgbClr val="002060"/>
                </a:solidFill>
                <a:latin typeface="Tempus Sans ITC" pitchFamily="82" charset="0"/>
              </a:rPr>
              <a:t> &lt;&lt; “\</a:t>
            </a:r>
            <a:r>
              <a:rPr lang="en-US" sz="2000" b="1" dirty="0" err="1" smtClean="0">
                <a:solidFill>
                  <a:srgbClr val="002060"/>
                </a:solidFill>
                <a:latin typeface="Tempus Sans ITC" pitchFamily="82" charset="0"/>
              </a:rPr>
              <a:t>nEnter</a:t>
            </a:r>
            <a:r>
              <a:rPr lang="en-US" sz="2000" b="1" dirty="0" smtClean="0">
                <a:solidFill>
                  <a:srgbClr val="002060"/>
                </a:solidFill>
                <a:latin typeface="Tempus Sans ITC" pitchFamily="82" charset="0"/>
              </a:rPr>
              <a:t> a string:\n”; </a:t>
            </a:r>
          </a:p>
          <a:p>
            <a:pPr lvl="1">
              <a:buFontTx/>
              <a:buNone/>
            </a:pPr>
            <a:r>
              <a:rPr lang="en-US" sz="2000" b="1" dirty="0" err="1" smtClean="0">
                <a:solidFill>
                  <a:srgbClr val="002060"/>
                </a:solidFill>
                <a:latin typeface="Tempus Sans ITC" pitchFamily="82" charset="0"/>
              </a:rPr>
              <a:t>cin.get</a:t>
            </a:r>
            <a:r>
              <a:rPr lang="en-US" sz="2000" b="1" dirty="0" smtClean="0">
                <a:solidFill>
                  <a:srgbClr val="002060"/>
                </a:solidFill>
                <a:latin typeface="Tempus Sans ITC" pitchFamily="82" charset="0"/>
              </a:rPr>
              <a:t>(</a:t>
            </a:r>
            <a:r>
              <a:rPr lang="en-US" sz="2000" b="1" dirty="0" err="1" smtClean="0">
                <a:solidFill>
                  <a:srgbClr val="002060"/>
                </a:solidFill>
                <a:latin typeface="Tempus Sans ITC" pitchFamily="82" charset="0"/>
              </a:rPr>
              <a:t>str</a:t>
            </a:r>
            <a:r>
              <a:rPr lang="en-US" sz="2000" b="1" dirty="0" smtClean="0">
                <a:solidFill>
                  <a:srgbClr val="002060"/>
                </a:solidFill>
                <a:latin typeface="Tempus Sans ITC" pitchFamily="82" charset="0"/>
              </a:rPr>
              <a:t>, MAX, ‘$’); 	</a:t>
            </a:r>
            <a:r>
              <a:rPr lang="en-US" sz="2000" dirty="0" smtClean="0">
                <a:solidFill>
                  <a:srgbClr val="FF0000"/>
                </a:solidFill>
                <a:latin typeface="Times New Roman" pitchFamily="18" charset="0"/>
                <a:cs typeface="Times New Roman" pitchFamily="18" charset="0"/>
              </a:rPr>
              <a:t>//terminate with $</a:t>
            </a:r>
          </a:p>
          <a:p>
            <a:pPr lvl="1">
              <a:buFontTx/>
              <a:buNone/>
            </a:pPr>
            <a:r>
              <a:rPr lang="en-US" sz="2000" b="1" dirty="0" err="1" smtClean="0">
                <a:solidFill>
                  <a:srgbClr val="002060"/>
                </a:solidFill>
                <a:latin typeface="Tempus Sans ITC" pitchFamily="82" charset="0"/>
              </a:rPr>
              <a:t>cout</a:t>
            </a:r>
            <a:r>
              <a:rPr lang="en-US" sz="2000" b="1" dirty="0" smtClean="0">
                <a:solidFill>
                  <a:srgbClr val="002060"/>
                </a:solidFill>
                <a:latin typeface="Tempus Sans ITC" pitchFamily="82" charset="0"/>
              </a:rPr>
              <a:t> &lt;&lt; “You entered:\n” &lt;&lt; </a:t>
            </a:r>
            <a:r>
              <a:rPr lang="en-US" sz="2000" b="1" dirty="0" err="1" smtClean="0">
                <a:solidFill>
                  <a:srgbClr val="002060"/>
                </a:solidFill>
                <a:latin typeface="Tempus Sans ITC" pitchFamily="82" charset="0"/>
              </a:rPr>
              <a:t>str</a:t>
            </a:r>
            <a:r>
              <a:rPr lang="en-US" sz="2000" b="1" dirty="0" smtClean="0">
                <a:solidFill>
                  <a:srgbClr val="002060"/>
                </a:solidFill>
                <a:latin typeface="Tempus Sans ITC" pitchFamily="82" charset="0"/>
              </a:rPr>
              <a:t> &lt;&lt; </a:t>
            </a:r>
            <a:r>
              <a:rPr lang="en-US" sz="2000" b="1" dirty="0" err="1" smtClean="0">
                <a:solidFill>
                  <a:srgbClr val="002060"/>
                </a:solidFill>
                <a:latin typeface="Tempus Sans ITC" pitchFamily="82" charset="0"/>
              </a:rPr>
              <a:t>endl</a:t>
            </a:r>
            <a:r>
              <a:rPr lang="en-US" sz="2000" b="1" dirty="0" smtClean="0">
                <a:solidFill>
                  <a:srgbClr val="002060"/>
                </a:solidFill>
                <a:latin typeface="Tempus Sans ITC" pitchFamily="82" charset="0"/>
              </a:rPr>
              <a:t>;</a:t>
            </a:r>
          </a:p>
          <a:p>
            <a:pPr eaLnBrk="1" hangingPunct="1">
              <a:buFontTx/>
              <a:buNone/>
            </a:pPr>
            <a:r>
              <a:rPr lang="en-US" sz="2400" b="1" dirty="0" smtClean="0">
                <a:solidFill>
                  <a:srgbClr val="002060"/>
                </a:solidFill>
                <a:latin typeface="Tempus Sans ITC" pitchFamily="82" charset="0"/>
              </a:rPr>
              <a:t> } </a:t>
            </a:r>
          </a:p>
          <a:p>
            <a:pPr marL="0" indent="0" algn="just" eaLnBrk="1" hangingPunct="1">
              <a:buFontTx/>
              <a:buNone/>
            </a:pPr>
            <a:r>
              <a:rPr lang="en-US" sz="2400" dirty="0">
                <a:solidFill>
                  <a:srgbClr val="002060"/>
                </a:solidFill>
              </a:rPr>
              <a:t>The function will continue to accept characters until you enter the terminating character (or until you exceed the size of the array).</a:t>
            </a:r>
          </a:p>
        </p:txBody>
      </p:sp>
      <p:sp>
        <p:nvSpPr>
          <p:cNvPr id="32774" name="Rectangle 2"/>
          <p:cNvSpPr>
            <a:spLocks noGrp="1" noChangeArrowheads="1"/>
          </p:cNvSpPr>
          <p:nvPr>
            <p:ph type="title"/>
          </p:nvPr>
        </p:nvSpPr>
        <p:spPr/>
        <p:txBody>
          <a:bodyPr>
            <a:noAutofit/>
          </a:bodyPr>
          <a:lstStyle/>
          <a:p>
            <a:pPr algn="l" eaLnBrk="1" hangingPunct="1"/>
            <a:r>
              <a:rPr lang="en-US" dirty="0" smtClean="0">
                <a:solidFill>
                  <a:srgbClr val="002060"/>
                </a:solidFill>
              </a:rPr>
              <a:t>Reading multiple lines: </a:t>
            </a:r>
            <a:r>
              <a:rPr lang="en-US" sz="3200" dirty="0" smtClean="0">
                <a:solidFill>
                  <a:srgbClr val="002060"/>
                </a:solidFill>
                <a:latin typeface="Tempus Sans ITC" pitchFamily="82" charset="0"/>
              </a:rPr>
              <a:t>Example</a:t>
            </a:r>
          </a:p>
        </p:txBody>
      </p:sp>
      <p:sp>
        <p:nvSpPr>
          <p:cNvPr id="2" name="Date Placeholder 1"/>
          <p:cNvSpPr>
            <a:spLocks noGrp="1"/>
          </p:cNvSpPr>
          <p:nvPr>
            <p:ph type="dt" sz="half" idx="10"/>
          </p:nvPr>
        </p:nvSpPr>
        <p:spPr/>
        <p:txBody>
          <a:bodyPr/>
          <a:lstStyle/>
          <a:p>
            <a:fld id="{D0C214F5-90DB-44DE-9F11-4A86C1370113}"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17</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idx="1"/>
          </p:nvPr>
        </p:nvSpPr>
        <p:spPr>
          <a:xfrm>
            <a:off x="1219200" y="1752600"/>
            <a:ext cx="8229600" cy="4724400"/>
          </a:xfrm>
        </p:spPr>
        <p:txBody>
          <a:bodyPr/>
          <a:lstStyle/>
          <a:p>
            <a:pPr algn="just">
              <a:spcBef>
                <a:spcPct val="0"/>
              </a:spcBef>
              <a:defRPr/>
            </a:pPr>
            <a:r>
              <a:rPr lang="en-US" sz="2400" dirty="0" smtClean="0">
                <a:solidFill>
                  <a:srgbClr val="002060"/>
                </a:solidFill>
              </a:rPr>
              <a:t>Used to manipulate a given string.</a:t>
            </a:r>
          </a:p>
          <a:p>
            <a:pPr algn="just">
              <a:spcBef>
                <a:spcPct val="0"/>
              </a:spcBef>
              <a:defRPr/>
            </a:pPr>
            <a:r>
              <a:rPr lang="en-US" sz="2400" dirty="0" smtClean="0">
                <a:solidFill>
                  <a:srgbClr val="002060"/>
                </a:solidFill>
              </a:rPr>
              <a:t>These functions are part of</a:t>
            </a:r>
            <a:r>
              <a:rPr lang="en-US" sz="2400" dirty="0" smtClean="0"/>
              <a:t> </a:t>
            </a:r>
            <a:r>
              <a:rPr lang="en-US" sz="2800" b="1" dirty="0" err="1" smtClean="0">
                <a:solidFill>
                  <a:srgbClr val="C00000"/>
                </a:solidFill>
                <a:latin typeface="Tempus Sans ITC" pitchFamily="82" charset="0"/>
              </a:rPr>
              <a:t>string.h</a:t>
            </a:r>
            <a:r>
              <a:rPr lang="en-US" sz="2400" dirty="0" smtClean="0"/>
              <a:t> </a:t>
            </a:r>
            <a:r>
              <a:rPr lang="en-US" sz="2400" dirty="0" smtClean="0">
                <a:solidFill>
                  <a:srgbClr val="002060"/>
                </a:solidFill>
              </a:rPr>
              <a:t>header file.</a:t>
            </a:r>
          </a:p>
          <a:p>
            <a:pPr algn="just" eaLnBrk="1" hangingPunct="1">
              <a:spcBef>
                <a:spcPct val="0"/>
              </a:spcBef>
              <a:buFontTx/>
              <a:buNone/>
              <a:defRPr/>
            </a:pPr>
            <a:endParaRPr lang="en-US" sz="1050" dirty="0" smtClean="0"/>
          </a:p>
          <a:p>
            <a:pPr lvl="1" algn="just" eaLnBrk="1" hangingPunct="1">
              <a:spcBef>
                <a:spcPct val="0"/>
              </a:spcBef>
              <a:buFont typeface="Wingdings" pitchFamily="2" charset="2"/>
              <a:buChar char="§"/>
              <a:defRPr/>
            </a:pPr>
            <a:r>
              <a:rPr lang="en-US" b="1" dirty="0" err="1" smtClean="0">
                <a:solidFill>
                  <a:srgbClr val="800000"/>
                </a:solidFill>
                <a:latin typeface="Tempus Sans ITC" pitchFamily="82" charset="0"/>
              </a:rPr>
              <a:t>strlen</a:t>
            </a:r>
            <a:r>
              <a:rPr lang="en-US" b="1" dirty="0" smtClean="0">
                <a:solidFill>
                  <a:srgbClr val="800000"/>
                </a:solidFill>
                <a:latin typeface="Tempus Sans ITC" pitchFamily="82" charset="0"/>
              </a:rPr>
              <a:t> ()</a:t>
            </a:r>
          </a:p>
          <a:p>
            <a:pPr lvl="2" algn="just" eaLnBrk="1" hangingPunct="1">
              <a:spcBef>
                <a:spcPct val="0"/>
              </a:spcBef>
              <a:buFont typeface="Wingdings" pitchFamily="2" charset="2"/>
              <a:buChar char="ü"/>
              <a:defRPr/>
            </a:pPr>
            <a:r>
              <a:rPr lang="en-US" b="1" dirty="0" smtClean="0">
                <a:latin typeface="Tempus Sans ITC" pitchFamily="82" charset="0"/>
              </a:rPr>
              <a:t> </a:t>
            </a:r>
            <a:r>
              <a:rPr lang="en-US" b="1" dirty="0" smtClean="0">
                <a:solidFill>
                  <a:srgbClr val="002060"/>
                </a:solidFill>
                <a:latin typeface="Tempus Sans ITC" pitchFamily="82" charset="0"/>
              </a:rPr>
              <a:t>gives the length of the string</a:t>
            </a:r>
            <a:r>
              <a:rPr lang="en-US" b="1" dirty="0" smtClean="0">
                <a:latin typeface="Tempus Sans ITC" pitchFamily="82" charset="0"/>
              </a:rPr>
              <a:t>. E.g. </a:t>
            </a:r>
            <a:r>
              <a:rPr lang="en-US" b="1" dirty="0" err="1" smtClean="0">
                <a:solidFill>
                  <a:srgbClr val="0000CC"/>
                </a:solidFill>
                <a:effectLst>
                  <a:outerShdw blurRad="38100" dist="38100" dir="2700000" algn="tl">
                    <a:srgbClr val="000000">
                      <a:alpha val="43137"/>
                    </a:srgbClr>
                  </a:outerShdw>
                </a:effectLst>
                <a:latin typeface="Tempus Sans ITC" pitchFamily="82" charset="0"/>
              </a:rPr>
              <a:t>strlen</a:t>
            </a:r>
            <a:r>
              <a:rPr lang="en-US" b="1" dirty="0" smtClean="0">
                <a:solidFill>
                  <a:srgbClr val="0000CC"/>
                </a:solidFill>
                <a:effectLst>
                  <a:outerShdw blurRad="38100" dist="38100" dir="2700000" algn="tl">
                    <a:srgbClr val="000000">
                      <a:alpha val="43137"/>
                    </a:srgbClr>
                  </a:outerShdw>
                </a:effectLst>
                <a:latin typeface="Tempus Sans ITC" pitchFamily="82" charset="0"/>
              </a:rPr>
              <a:t>(string)</a:t>
            </a:r>
          </a:p>
          <a:p>
            <a:pPr lvl="1" algn="just" eaLnBrk="1" hangingPunct="1">
              <a:spcBef>
                <a:spcPct val="0"/>
              </a:spcBef>
              <a:buFont typeface="Wingdings" pitchFamily="2" charset="2"/>
              <a:buChar char="§"/>
              <a:defRPr/>
            </a:pPr>
            <a:r>
              <a:rPr lang="en-US" b="1" dirty="0" err="1" smtClean="0">
                <a:solidFill>
                  <a:srgbClr val="800000"/>
                </a:solidFill>
                <a:latin typeface="Tempus Sans ITC" pitchFamily="82" charset="0"/>
              </a:rPr>
              <a:t>strcpy</a:t>
            </a:r>
            <a:r>
              <a:rPr lang="en-US" b="1" dirty="0" smtClean="0">
                <a:solidFill>
                  <a:srgbClr val="800000"/>
                </a:solidFill>
                <a:latin typeface="Tempus Sans ITC" pitchFamily="82" charset="0"/>
              </a:rPr>
              <a:t> ()</a:t>
            </a:r>
          </a:p>
          <a:p>
            <a:pPr lvl="2" algn="just" eaLnBrk="1" hangingPunct="1">
              <a:spcBef>
                <a:spcPct val="0"/>
              </a:spcBef>
              <a:buFont typeface="Wingdings" pitchFamily="2" charset="2"/>
              <a:buChar char="ü"/>
              <a:defRPr/>
            </a:pPr>
            <a:r>
              <a:rPr lang="en-US" b="1" dirty="0" smtClean="0">
                <a:latin typeface="Tempus Sans ITC" pitchFamily="82" charset="0"/>
              </a:rPr>
              <a:t> </a:t>
            </a:r>
            <a:r>
              <a:rPr lang="en-US" b="1" dirty="0" smtClean="0">
                <a:solidFill>
                  <a:srgbClr val="002060"/>
                </a:solidFill>
                <a:latin typeface="Tempus Sans ITC" pitchFamily="82" charset="0"/>
              </a:rPr>
              <a:t>copies one string to other</a:t>
            </a:r>
            <a:r>
              <a:rPr lang="en-US" b="1" dirty="0" smtClean="0">
                <a:latin typeface="Tempus Sans ITC" pitchFamily="82" charset="0"/>
              </a:rPr>
              <a:t>. E.g. </a:t>
            </a:r>
            <a:r>
              <a:rPr lang="en-US" b="1" dirty="0" err="1" smtClean="0">
                <a:solidFill>
                  <a:srgbClr val="0000CC"/>
                </a:solidFill>
                <a:effectLst>
                  <a:outerShdw blurRad="38100" dist="38100" dir="2700000" algn="tl">
                    <a:srgbClr val="000000">
                      <a:alpha val="43137"/>
                    </a:srgbClr>
                  </a:outerShdw>
                </a:effectLst>
                <a:latin typeface="Tempus Sans ITC" pitchFamily="82" charset="0"/>
              </a:rPr>
              <a:t>strcpy</a:t>
            </a:r>
            <a:r>
              <a:rPr lang="en-US" b="1" dirty="0" smtClean="0">
                <a:solidFill>
                  <a:srgbClr val="0000CC"/>
                </a:solidFill>
                <a:effectLst>
                  <a:outerShdw blurRad="38100" dist="38100" dir="2700000" algn="tl">
                    <a:srgbClr val="000000">
                      <a:alpha val="43137"/>
                    </a:srgbClr>
                  </a:outerShdw>
                </a:effectLst>
                <a:latin typeface="Tempus Sans ITC" pitchFamily="82" charset="0"/>
              </a:rPr>
              <a:t>(Dstr1,Sstr2)</a:t>
            </a:r>
          </a:p>
          <a:p>
            <a:pPr lvl="1" algn="just" eaLnBrk="1" hangingPunct="1">
              <a:spcBef>
                <a:spcPct val="0"/>
              </a:spcBef>
              <a:buFont typeface="Wingdings" pitchFamily="2" charset="2"/>
              <a:buChar char="§"/>
              <a:defRPr/>
            </a:pPr>
            <a:r>
              <a:rPr lang="en-US" b="1" dirty="0" err="1" smtClean="0">
                <a:solidFill>
                  <a:srgbClr val="800000"/>
                </a:solidFill>
                <a:latin typeface="Tempus Sans ITC" pitchFamily="82" charset="0"/>
              </a:rPr>
              <a:t>strcmp</a:t>
            </a:r>
            <a:r>
              <a:rPr lang="en-US" b="1" dirty="0" smtClean="0">
                <a:solidFill>
                  <a:srgbClr val="800000"/>
                </a:solidFill>
                <a:latin typeface="Tempus Sans ITC" pitchFamily="82" charset="0"/>
              </a:rPr>
              <a:t> ()</a:t>
            </a:r>
          </a:p>
          <a:p>
            <a:pPr lvl="2" algn="just" eaLnBrk="1" hangingPunct="1">
              <a:spcBef>
                <a:spcPct val="0"/>
              </a:spcBef>
              <a:buFont typeface="Wingdings" pitchFamily="2" charset="2"/>
              <a:buChar char="ü"/>
              <a:defRPr/>
            </a:pPr>
            <a:r>
              <a:rPr lang="en-US" b="1" dirty="0" smtClean="0">
                <a:latin typeface="Tempus Sans ITC" pitchFamily="82" charset="0"/>
              </a:rPr>
              <a:t> </a:t>
            </a:r>
            <a:r>
              <a:rPr lang="en-US" b="1" dirty="0" smtClean="0">
                <a:solidFill>
                  <a:srgbClr val="002060"/>
                </a:solidFill>
                <a:latin typeface="Tempus Sans ITC" pitchFamily="82" charset="0"/>
              </a:rPr>
              <a:t>compares the two strings.</a:t>
            </a:r>
            <a:r>
              <a:rPr lang="en-US" b="1" dirty="0" smtClean="0">
                <a:latin typeface="Tempus Sans ITC" pitchFamily="82" charset="0"/>
              </a:rPr>
              <a:t> E.g. </a:t>
            </a:r>
            <a:r>
              <a:rPr lang="en-US" b="1" dirty="0" err="1" smtClean="0">
                <a:solidFill>
                  <a:srgbClr val="0000CC"/>
                </a:solidFill>
                <a:effectLst>
                  <a:outerShdw blurRad="38100" dist="38100" dir="2700000" algn="tl">
                    <a:srgbClr val="000000">
                      <a:alpha val="43137"/>
                    </a:srgbClr>
                  </a:outerShdw>
                </a:effectLst>
                <a:latin typeface="Tempus Sans ITC" pitchFamily="82" charset="0"/>
              </a:rPr>
              <a:t>strcmp</a:t>
            </a:r>
            <a:r>
              <a:rPr lang="en-US" b="1" dirty="0" smtClean="0">
                <a:solidFill>
                  <a:srgbClr val="0000CC"/>
                </a:solidFill>
                <a:effectLst>
                  <a:outerShdw blurRad="38100" dist="38100" dir="2700000" algn="tl">
                    <a:srgbClr val="000000">
                      <a:alpha val="43137"/>
                    </a:srgbClr>
                  </a:outerShdw>
                </a:effectLst>
                <a:latin typeface="Tempus Sans ITC" pitchFamily="82" charset="0"/>
              </a:rPr>
              <a:t>(str1,str2)</a:t>
            </a:r>
          </a:p>
          <a:p>
            <a:pPr lvl="1" algn="just" eaLnBrk="1" hangingPunct="1">
              <a:spcBef>
                <a:spcPct val="0"/>
              </a:spcBef>
              <a:buFont typeface="Wingdings" pitchFamily="2" charset="2"/>
              <a:buChar char="§"/>
              <a:defRPr/>
            </a:pPr>
            <a:r>
              <a:rPr lang="en-US" b="1" dirty="0" err="1" smtClean="0">
                <a:solidFill>
                  <a:srgbClr val="800000"/>
                </a:solidFill>
                <a:latin typeface="Tempus Sans ITC" pitchFamily="82" charset="0"/>
              </a:rPr>
              <a:t>strcat</a:t>
            </a:r>
            <a:r>
              <a:rPr lang="en-US" b="1" dirty="0" smtClean="0">
                <a:solidFill>
                  <a:srgbClr val="800000"/>
                </a:solidFill>
                <a:latin typeface="Tempus Sans ITC" pitchFamily="82" charset="0"/>
              </a:rPr>
              <a:t> ()</a:t>
            </a:r>
          </a:p>
          <a:p>
            <a:pPr lvl="2" algn="just" eaLnBrk="1" hangingPunct="1">
              <a:spcBef>
                <a:spcPct val="0"/>
              </a:spcBef>
              <a:buFont typeface="Wingdings" pitchFamily="2" charset="2"/>
              <a:buChar char="ü"/>
              <a:defRPr/>
            </a:pPr>
            <a:r>
              <a:rPr lang="en-US" b="1" dirty="0" err="1" smtClean="0">
                <a:solidFill>
                  <a:srgbClr val="002060"/>
                </a:solidFill>
                <a:latin typeface="Tempus Sans ITC" pitchFamily="82" charset="0"/>
              </a:rPr>
              <a:t>Concatinate</a:t>
            </a:r>
            <a:r>
              <a:rPr lang="en-US" b="1" dirty="0" smtClean="0">
                <a:solidFill>
                  <a:srgbClr val="002060"/>
                </a:solidFill>
                <a:latin typeface="Tempus Sans ITC" pitchFamily="82" charset="0"/>
              </a:rPr>
              <a:t> the two strings</a:t>
            </a:r>
            <a:r>
              <a:rPr lang="en-US" b="1" dirty="0" smtClean="0">
                <a:latin typeface="Tempus Sans ITC" pitchFamily="82" charset="0"/>
              </a:rPr>
              <a:t>. E.g. </a:t>
            </a:r>
            <a:r>
              <a:rPr lang="en-US" b="1" dirty="0" err="1" smtClean="0">
                <a:solidFill>
                  <a:srgbClr val="0000CC"/>
                </a:solidFill>
                <a:effectLst>
                  <a:outerShdw blurRad="38100" dist="38100" dir="2700000" algn="tl">
                    <a:srgbClr val="000000">
                      <a:alpha val="43137"/>
                    </a:srgbClr>
                  </a:outerShdw>
                </a:effectLst>
                <a:latin typeface="Tempus Sans ITC" pitchFamily="82" charset="0"/>
              </a:rPr>
              <a:t>strcat</a:t>
            </a:r>
            <a:r>
              <a:rPr lang="en-US" b="1" dirty="0" smtClean="0">
                <a:solidFill>
                  <a:srgbClr val="0000CC"/>
                </a:solidFill>
                <a:effectLst>
                  <a:outerShdw blurRad="38100" dist="38100" dir="2700000" algn="tl">
                    <a:srgbClr val="000000">
                      <a:alpha val="43137"/>
                    </a:srgbClr>
                  </a:outerShdw>
                </a:effectLst>
                <a:latin typeface="Tempus Sans ITC" pitchFamily="82" charset="0"/>
              </a:rPr>
              <a:t>(str1,str2)</a:t>
            </a:r>
          </a:p>
        </p:txBody>
      </p:sp>
      <p:sp>
        <p:nvSpPr>
          <p:cNvPr id="2" name="Title 1"/>
          <p:cNvSpPr>
            <a:spLocks noGrp="1"/>
          </p:cNvSpPr>
          <p:nvPr>
            <p:ph type="title"/>
          </p:nvPr>
        </p:nvSpPr>
        <p:spPr>
          <a:xfrm>
            <a:off x="1295400" y="381000"/>
            <a:ext cx="7696200" cy="1007192"/>
          </a:xfrm>
        </p:spPr>
        <p:txBody>
          <a:bodyPr>
            <a:noAutofit/>
          </a:bodyPr>
          <a:lstStyle/>
          <a:p>
            <a:pPr algn="just"/>
            <a:r>
              <a:rPr lang="en-US" kern="0" dirty="0"/>
              <a:t>Library </a:t>
            </a:r>
            <a:r>
              <a:rPr lang="en-US" kern="0" dirty="0" smtClean="0"/>
              <a:t>functions: </a:t>
            </a:r>
            <a:r>
              <a:rPr lang="en-US" kern="0" dirty="0"/>
              <a:t>String Handling functions (built-in)</a:t>
            </a:r>
            <a:endParaRPr lang="en-US" dirty="0"/>
          </a:p>
        </p:txBody>
      </p:sp>
      <p:sp>
        <p:nvSpPr>
          <p:cNvPr id="3" name="Date Placeholder 2"/>
          <p:cNvSpPr>
            <a:spLocks noGrp="1"/>
          </p:cNvSpPr>
          <p:nvPr>
            <p:ph type="dt" sz="half" idx="10"/>
          </p:nvPr>
        </p:nvSpPr>
        <p:spPr/>
        <p:txBody>
          <a:bodyPr/>
          <a:lstStyle/>
          <a:p>
            <a:fld id="{E4071005-B954-49D6-9A01-CACCC5BC594E}"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a:xfrm>
            <a:off x="1371600" y="6324600"/>
            <a:ext cx="4419600" cy="365125"/>
          </a:xfrm>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18</a:t>
            </a:fld>
            <a:endParaRPr lang="en-US" dirty="0">
              <a:solidFill>
                <a:srgbClr val="002060"/>
              </a:solidFill>
            </a:endParaRPr>
          </a:p>
        </p:txBody>
      </p:sp>
      <p:sp>
        <p:nvSpPr>
          <p:cNvPr id="11" name="Left Arrow 10">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1524000" y="1066800"/>
            <a:ext cx="7162800" cy="5059363"/>
          </a:xfrm>
        </p:spPr>
        <p:txBody>
          <a:bodyPr/>
          <a:lstStyle/>
          <a:p>
            <a:pPr algn="just" eaLnBrk="1" hangingPunct="1">
              <a:lnSpc>
                <a:spcPct val="80000"/>
              </a:lnSpc>
              <a:spcBef>
                <a:spcPts val="600"/>
              </a:spcBef>
              <a:spcAft>
                <a:spcPts val="600"/>
              </a:spcAft>
            </a:pPr>
            <a:endParaRPr lang="en-US" sz="1600" dirty="0" smtClean="0">
              <a:solidFill>
                <a:schemeClr val="accent2"/>
              </a:solidFill>
            </a:endParaRPr>
          </a:p>
          <a:p>
            <a:pPr algn="just" eaLnBrk="1" hangingPunct="1">
              <a:lnSpc>
                <a:spcPct val="80000"/>
              </a:lnSpc>
              <a:spcBef>
                <a:spcPts val="600"/>
              </a:spcBef>
              <a:spcAft>
                <a:spcPts val="600"/>
              </a:spcAft>
            </a:pPr>
            <a:r>
              <a:rPr lang="en-US" sz="2400" dirty="0" smtClean="0">
                <a:solidFill>
                  <a:schemeClr val="accent2"/>
                </a:solidFill>
              </a:rPr>
              <a:t>String length can be obtained by using the following function</a:t>
            </a:r>
          </a:p>
          <a:p>
            <a:pPr algn="just" eaLnBrk="1" hangingPunct="1">
              <a:lnSpc>
                <a:spcPct val="80000"/>
              </a:lnSpc>
              <a:spcBef>
                <a:spcPts val="600"/>
              </a:spcBef>
              <a:spcAft>
                <a:spcPts val="600"/>
              </a:spcAft>
              <a:buFontTx/>
              <a:buNone/>
            </a:pPr>
            <a:r>
              <a:rPr lang="en-US" sz="2400" dirty="0" smtClean="0"/>
              <a:t>	</a:t>
            </a:r>
            <a:r>
              <a:rPr lang="en-US" b="1" dirty="0" smtClean="0">
                <a:solidFill>
                  <a:srgbClr val="800000"/>
                </a:solidFill>
                <a:latin typeface="Tempus Sans ITC" pitchFamily="82" charset="0"/>
              </a:rPr>
              <a:t>n=</a:t>
            </a:r>
            <a:r>
              <a:rPr lang="en-US" b="1" dirty="0" err="1" smtClean="0">
                <a:solidFill>
                  <a:srgbClr val="800000"/>
                </a:solidFill>
                <a:latin typeface="Tempus Sans ITC" pitchFamily="82" charset="0"/>
              </a:rPr>
              <a:t>strlen</a:t>
            </a:r>
            <a:r>
              <a:rPr lang="en-US" b="1" dirty="0" smtClean="0">
                <a:solidFill>
                  <a:srgbClr val="800000"/>
                </a:solidFill>
                <a:latin typeface="Tempus Sans ITC" pitchFamily="82" charset="0"/>
              </a:rPr>
              <a:t>(string);</a:t>
            </a:r>
          </a:p>
          <a:p>
            <a:pPr algn="just" eaLnBrk="1" hangingPunct="1">
              <a:lnSpc>
                <a:spcPct val="80000"/>
              </a:lnSpc>
              <a:spcBef>
                <a:spcPts val="600"/>
              </a:spcBef>
              <a:spcAft>
                <a:spcPts val="600"/>
              </a:spcAft>
              <a:buFontTx/>
              <a:buNone/>
            </a:pPr>
            <a:endParaRPr lang="en-US" sz="2400" b="1" dirty="0" smtClean="0">
              <a:solidFill>
                <a:srgbClr val="800000"/>
              </a:solidFill>
              <a:latin typeface="Tempus Sans ITC" pitchFamily="82" charset="0"/>
            </a:endParaRPr>
          </a:p>
          <a:p>
            <a:pPr algn="just">
              <a:lnSpc>
                <a:spcPct val="80000"/>
              </a:lnSpc>
              <a:spcBef>
                <a:spcPts val="600"/>
              </a:spcBef>
              <a:spcAft>
                <a:spcPts val="600"/>
              </a:spcAft>
            </a:pPr>
            <a:r>
              <a:rPr lang="en-US" sz="2400" dirty="0" smtClean="0">
                <a:solidFill>
                  <a:srgbClr val="002060"/>
                </a:solidFill>
              </a:rPr>
              <a:t>This function counts and returns the number of characters in a string, where n is an integer variable which receives the value of the length of the string. </a:t>
            </a:r>
          </a:p>
          <a:p>
            <a:pPr algn="just">
              <a:lnSpc>
                <a:spcPct val="80000"/>
              </a:lnSpc>
              <a:spcBef>
                <a:spcPts val="600"/>
              </a:spcBef>
              <a:spcAft>
                <a:spcPts val="600"/>
              </a:spcAft>
            </a:pPr>
            <a:r>
              <a:rPr lang="en-US" sz="2400" dirty="0" smtClean="0">
                <a:solidFill>
                  <a:srgbClr val="002060"/>
                </a:solidFill>
              </a:rPr>
              <a:t>The argument may be a string constant.</a:t>
            </a:r>
          </a:p>
          <a:p>
            <a:pPr algn="just" eaLnBrk="1" hangingPunct="1">
              <a:lnSpc>
                <a:spcPct val="80000"/>
              </a:lnSpc>
              <a:spcBef>
                <a:spcPts val="600"/>
              </a:spcBef>
              <a:spcAft>
                <a:spcPts val="600"/>
              </a:spcAft>
              <a:buFontTx/>
              <a:buNone/>
            </a:pPr>
            <a:r>
              <a:rPr lang="en-US" sz="2400" dirty="0" smtClean="0">
                <a:solidFill>
                  <a:srgbClr val="002060"/>
                </a:solidFill>
              </a:rPr>
              <a:t>	</a:t>
            </a:r>
          </a:p>
          <a:p>
            <a:pPr algn="just" eaLnBrk="1" hangingPunct="1">
              <a:lnSpc>
                <a:spcPct val="80000"/>
              </a:lnSpc>
              <a:spcBef>
                <a:spcPts val="600"/>
              </a:spcBef>
              <a:spcAft>
                <a:spcPts val="600"/>
              </a:spcAft>
              <a:buFontTx/>
              <a:buNone/>
            </a:pPr>
            <a:r>
              <a:rPr lang="en-US" sz="2400" dirty="0" err="1" smtClean="0">
                <a:solidFill>
                  <a:srgbClr val="002060"/>
                </a:solidFill>
              </a:rPr>
              <a:t>Eg</a:t>
            </a:r>
            <a:r>
              <a:rPr lang="en-US" sz="2400" dirty="0" smtClean="0">
                <a:solidFill>
                  <a:srgbClr val="002060"/>
                </a:solidFill>
              </a:rPr>
              <a:t>: </a:t>
            </a:r>
            <a:r>
              <a:rPr lang="en-US" sz="2400" dirty="0" err="1" smtClean="0">
                <a:solidFill>
                  <a:srgbClr val="002060"/>
                </a:solidFill>
              </a:rPr>
              <a:t>cout</a:t>
            </a:r>
            <a:r>
              <a:rPr lang="en-US" sz="2400" dirty="0" smtClean="0">
                <a:solidFill>
                  <a:srgbClr val="002060"/>
                </a:solidFill>
              </a:rPr>
              <a:t>&lt;&lt;</a:t>
            </a:r>
            <a:r>
              <a:rPr lang="en-US" sz="2400" dirty="0" err="1" smtClean="0">
                <a:solidFill>
                  <a:srgbClr val="002060"/>
                </a:solidFill>
              </a:rPr>
              <a:t>strlen</a:t>
            </a:r>
            <a:r>
              <a:rPr lang="en-US" sz="2400" dirty="0" smtClean="0">
                <a:solidFill>
                  <a:srgbClr val="002060"/>
                </a:solidFill>
              </a:rPr>
              <a:t>(“</a:t>
            </a:r>
            <a:r>
              <a:rPr lang="en-US" sz="2400" dirty="0" err="1" smtClean="0">
                <a:solidFill>
                  <a:srgbClr val="002060"/>
                </a:solidFill>
              </a:rPr>
              <a:t>Manipal</a:t>
            </a:r>
            <a:r>
              <a:rPr lang="en-US" sz="2400" dirty="0" smtClean="0">
                <a:solidFill>
                  <a:srgbClr val="002060"/>
                </a:solidFill>
              </a:rPr>
              <a:t>”);   prints  out 7.</a:t>
            </a:r>
          </a:p>
          <a:p>
            <a:pPr algn="just" eaLnBrk="1" hangingPunct="1">
              <a:lnSpc>
                <a:spcPct val="80000"/>
              </a:lnSpc>
              <a:spcBef>
                <a:spcPts val="600"/>
              </a:spcBef>
              <a:spcAft>
                <a:spcPts val="600"/>
              </a:spcAft>
              <a:buFontTx/>
              <a:buNone/>
            </a:pPr>
            <a:endParaRPr lang="en-US" sz="2400" dirty="0" smtClean="0">
              <a:solidFill>
                <a:srgbClr val="002060"/>
              </a:solidFill>
            </a:endParaRPr>
          </a:p>
        </p:txBody>
      </p:sp>
      <p:sp>
        <p:nvSpPr>
          <p:cNvPr id="2" name="Title 1"/>
          <p:cNvSpPr>
            <a:spLocks noGrp="1"/>
          </p:cNvSpPr>
          <p:nvPr>
            <p:ph type="title"/>
          </p:nvPr>
        </p:nvSpPr>
        <p:spPr/>
        <p:txBody>
          <a:bodyPr>
            <a:normAutofit/>
          </a:bodyPr>
          <a:lstStyle/>
          <a:p>
            <a:r>
              <a:rPr lang="en-US" kern="0" dirty="0">
                <a:solidFill>
                  <a:srgbClr val="002060"/>
                </a:solidFill>
              </a:rPr>
              <a:t>Library </a:t>
            </a:r>
            <a:r>
              <a:rPr lang="en-US" kern="0" dirty="0" smtClean="0">
                <a:solidFill>
                  <a:srgbClr val="002060"/>
                </a:solidFill>
              </a:rPr>
              <a:t>function:</a:t>
            </a:r>
            <a:r>
              <a:rPr lang="en-US" kern="0" dirty="0" smtClean="0"/>
              <a:t> </a:t>
            </a:r>
            <a:r>
              <a:rPr lang="en-US" b="1" kern="0" dirty="0" err="1" smtClean="0">
                <a:solidFill>
                  <a:srgbClr val="C00000"/>
                </a:solidFill>
                <a:latin typeface="Tempus Sans ITC" pitchFamily="82" charset="0"/>
              </a:rPr>
              <a:t>strlen</a:t>
            </a:r>
            <a:r>
              <a:rPr lang="en-US" b="1" kern="0" dirty="0">
                <a:solidFill>
                  <a:srgbClr val="C00000"/>
                </a:solidFill>
                <a:latin typeface="Tempus Sans ITC" pitchFamily="82" charset="0"/>
              </a:rPr>
              <a:t>()</a:t>
            </a:r>
            <a:endParaRPr lang="en-US" b="1" dirty="0">
              <a:solidFill>
                <a:srgbClr val="C00000"/>
              </a:solidFill>
            </a:endParaRPr>
          </a:p>
        </p:txBody>
      </p:sp>
      <p:sp>
        <p:nvSpPr>
          <p:cNvPr id="3" name="Date Placeholder 2"/>
          <p:cNvSpPr>
            <a:spLocks noGrp="1"/>
          </p:cNvSpPr>
          <p:nvPr>
            <p:ph type="dt" sz="half" idx="10"/>
          </p:nvPr>
        </p:nvSpPr>
        <p:spPr/>
        <p:txBody>
          <a:bodyPr/>
          <a:lstStyle/>
          <a:p>
            <a:fld id="{8AB2022C-D92B-4D10-8FE5-A0392C088D5B}"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19</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To learn and appreciate the following concepts</a:t>
            </a:r>
          </a:p>
          <a:p>
            <a:pPr lvl="1"/>
            <a:r>
              <a:rPr lang="en-IN" dirty="0" smtClean="0">
                <a:latin typeface="Arial" pitchFamily="34" charset="0"/>
                <a:cs typeface="Arial" pitchFamily="34" charset="0"/>
              </a:rPr>
              <a:t>Strings definition, declaration, initialization</a:t>
            </a:r>
          </a:p>
          <a:p>
            <a:pPr lvl="1"/>
            <a:r>
              <a:rPr lang="en-IN" dirty="0" smtClean="0">
                <a:latin typeface="Arial" pitchFamily="34" charset="0"/>
                <a:cs typeface="Arial" pitchFamily="34" charset="0"/>
              </a:rPr>
              <a:t>Reading Strings</a:t>
            </a:r>
          </a:p>
          <a:p>
            <a:pPr lvl="1"/>
            <a:r>
              <a:rPr lang="en-IN" dirty="0" smtClean="0">
                <a:latin typeface="Arial" pitchFamily="34" charset="0"/>
                <a:cs typeface="Arial" pitchFamily="34" charset="0"/>
              </a:rPr>
              <a:t>String Handling Functions</a:t>
            </a:r>
          </a:p>
          <a:p>
            <a:pPr lvl="1"/>
            <a:r>
              <a:rPr lang="en-IN" dirty="0" smtClean="0">
                <a:latin typeface="Arial" pitchFamily="34" charset="0"/>
                <a:cs typeface="Arial" pitchFamily="34" charset="0"/>
              </a:rPr>
              <a:t>Programs using strings</a:t>
            </a:r>
          </a:p>
          <a:p>
            <a:pPr lvl="1"/>
            <a:r>
              <a:rPr lang="en-IN" dirty="0" smtClean="0">
                <a:latin typeface="Arial" pitchFamily="34" charset="0"/>
                <a:cs typeface="Arial" pitchFamily="34" charset="0"/>
              </a:rPr>
              <a:t>Array of Strings</a:t>
            </a:r>
          </a:p>
          <a:p>
            <a:pPr lvl="1"/>
            <a:r>
              <a:rPr lang="en-IN" dirty="0" smtClean="0">
                <a:latin typeface="Arial" pitchFamily="34" charset="0"/>
                <a:cs typeface="Arial" pitchFamily="34" charset="0"/>
              </a:rPr>
              <a:t>Operations on array of strings</a:t>
            </a:r>
          </a:p>
          <a:p>
            <a:pPr lvl="1"/>
            <a:endParaRPr lang="en-IN" dirty="0"/>
          </a:p>
        </p:txBody>
      </p:sp>
      <p:sp>
        <p:nvSpPr>
          <p:cNvPr id="3" name="Date Placeholder 2"/>
          <p:cNvSpPr>
            <a:spLocks noGrp="1"/>
          </p:cNvSpPr>
          <p:nvPr>
            <p:ph type="dt" sz="half" idx="10"/>
          </p:nvPr>
        </p:nvSpPr>
        <p:spPr/>
        <p:txBody>
          <a:bodyPr/>
          <a:lstStyle/>
          <a:p>
            <a:fld id="{E6C88E66-D508-45E4-BFD1-53D82DD4F4BF}" type="datetime1">
              <a:rPr lang="en-US" smtClean="0"/>
              <a:t>3/15/2015</a:t>
            </a:fld>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Title 5"/>
          <p:cNvSpPr>
            <a:spLocks noGrp="1"/>
          </p:cNvSpPr>
          <p:nvPr>
            <p:ph type="title"/>
          </p:nvPr>
        </p:nvSpPr>
        <p:spPr/>
        <p:txBody>
          <a:bodyPr/>
          <a:lstStyle/>
          <a:p>
            <a:pPr algn="ctr"/>
            <a:r>
              <a:rPr lang="en-IN" dirty="0" smtClean="0"/>
              <a:t>Objectives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447800" y="1066800"/>
            <a:ext cx="7543800" cy="5059363"/>
          </a:xfrm>
        </p:spPr>
        <p:txBody>
          <a:bodyPr/>
          <a:lstStyle/>
          <a:p>
            <a:pPr eaLnBrk="1" hangingPunct="1">
              <a:lnSpc>
                <a:spcPct val="90000"/>
              </a:lnSpc>
              <a:buFontTx/>
              <a:buNone/>
            </a:pPr>
            <a:r>
              <a:rPr lang="en-US" sz="2400" b="1" dirty="0" smtClean="0">
                <a:solidFill>
                  <a:srgbClr val="002060"/>
                </a:solidFill>
                <a:latin typeface="Tempus Sans ITC" pitchFamily="82" charset="0"/>
              </a:rPr>
              <a:t>#include &lt;</a:t>
            </a:r>
            <a:r>
              <a:rPr lang="en-US" sz="2400" b="1" dirty="0" err="1" smtClean="0">
                <a:solidFill>
                  <a:srgbClr val="002060"/>
                </a:solidFill>
                <a:latin typeface="Tempus Sans ITC" pitchFamily="82" charset="0"/>
              </a:rPr>
              <a:t>iostream.h</a:t>
            </a:r>
            <a:r>
              <a:rPr lang="en-US" sz="2400" b="1" dirty="0" smtClean="0">
                <a:solidFill>
                  <a:srgbClr val="002060"/>
                </a:solidFill>
                <a:latin typeface="Tempus Sans ITC" pitchFamily="82" charset="0"/>
              </a:rPr>
              <a:t>&gt; </a:t>
            </a:r>
          </a:p>
          <a:p>
            <a:pPr eaLnBrk="1" hangingPunct="1">
              <a:lnSpc>
                <a:spcPct val="90000"/>
              </a:lnSpc>
              <a:buFontTx/>
              <a:buNone/>
            </a:pPr>
            <a:r>
              <a:rPr lang="en-US" sz="2400" b="1" dirty="0" smtClean="0">
                <a:solidFill>
                  <a:srgbClr val="002060"/>
                </a:solidFill>
                <a:latin typeface="Tempus Sans ITC" pitchFamily="82" charset="0"/>
              </a:rPr>
              <a:t>#include&lt;</a:t>
            </a:r>
            <a:r>
              <a:rPr lang="en-US" sz="2400" b="1" dirty="0" err="1" smtClean="0">
                <a:solidFill>
                  <a:srgbClr val="002060"/>
                </a:solidFill>
                <a:latin typeface="Tempus Sans ITC" pitchFamily="82" charset="0"/>
              </a:rPr>
              <a:t>string.h</a:t>
            </a:r>
            <a:r>
              <a:rPr lang="en-US" sz="2400" b="1" dirty="0" smtClean="0">
                <a:solidFill>
                  <a:srgbClr val="002060"/>
                </a:solidFill>
                <a:latin typeface="Tempus Sans ITC" pitchFamily="82" charset="0"/>
              </a:rPr>
              <a:t>&gt;</a:t>
            </a:r>
          </a:p>
          <a:p>
            <a:pPr eaLnBrk="1" hangingPunct="1">
              <a:lnSpc>
                <a:spcPct val="90000"/>
              </a:lnSpc>
              <a:buFontTx/>
              <a:buNone/>
            </a:pPr>
            <a:r>
              <a:rPr lang="en-US" sz="2400" b="1" dirty="0" smtClean="0">
                <a:solidFill>
                  <a:srgbClr val="002060"/>
                </a:solidFill>
                <a:latin typeface="Tempus Sans ITC" pitchFamily="82" charset="0"/>
              </a:rPr>
              <a:t>void main() </a:t>
            </a:r>
          </a:p>
          <a:p>
            <a:pPr eaLnBrk="1" hangingPunct="1">
              <a:lnSpc>
                <a:spcPct val="90000"/>
              </a:lnSpc>
              <a:buFontTx/>
              <a:buNone/>
            </a:pPr>
            <a:r>
              <a:rPr lang="en-US" sz="2400" b="1" dirty="0" smtClean="0">
                <a:solidFill>
                  <a:srgbClr val="002060"/>
                </a:solidFill>
                <a:latin typeface="Tempus Sans ITC" pitchFamily="82" charset="0"/>
              </a:rPr>
              <a:t>{</a:t>
            </a:r>
          </a:p>
          <a:p>
            <a:pPr eaLnBrk="1" hangingPunct="1">
              <a:lnSpc>
                <a:spcPct val="90000"/>
              </a:lnSpc>
              <a:buFontTx/>
              <a:buNone/>
            </a:pPr>
            <a:r>
              <a:rPr lang="en-US" sz="2400" b="1" dirty="0" smtClean="0">
                <a:solidFill>
                  <a:srgbClr val="002060"/>
                </a:solidFill>
                <a:latin typeface="Tempus Sans ITC" pitchFamily="82" charset="0"/>
              </a:rPr>
              <a:t>	char str1[ ] = “Manipal Institute of Technology”; </a:t>
            </a:r>
          </a:p>
          <a:p>
            <a:pPr eaLnBrk="1" hangingPunct="1">
              <a:lnSpc>
                <a:spcPct val="90000"/>
              </a:lnSpc>
              <a:buFontTx/>
              <a:buNone/>
            </a:pPr>
            <a:r>
              <a:rPr lang="en-US" sz="2400" b="1" dirty="0" smtClean="0">
                <a:solidFill>
                  <a:srgbClr val="002060"/>
                </a:solidFill>
                <a:latin typeface="Tempus Sans ITC" pitchFamily="82" charset="0"/>
              </a:rPr>
              <a:t>	const </a:t>
            </a:r>
            <a:r>
              <a:rPr lang="en-US" sz="2400" b="1" dirty="0" err="1" smtClean="0">
                <a:solidFill>
                  <a:srgbClr val="002060"/>
                </a:solidFill>
                <a:latin typeface="Tempus Sans ITC" pitchFamily="82" charset="0"/>
              </a:rPr>
              <a:t>int</a:t>
            </a:r>
            <a:r>
              <a:rPr lang="en-US" sz="2400" b="1" dirty="0" smtClean="0">
                <a:solidFill>
                  <a:srgbClr val="002060"/>
                </a:solidFill>
                <a:latin typeface="Tempus Sans ITC" pitchFamily="82" charset="0"/>
              </a:rPr>
              <a:t> MAX = 80; 		</a:t>
            </a:r>
            <a:r>
              <a:rPr lang="en-US" sz="2400" b="1" dirty="0" smtClean="0">
                <a:solidFill>
                  <a:srgbClr val="FF0000"/>
                </a:solidFill>
                <a:latin typeface="Tempus Sans ITC" pitchFamily="82" charset="0"/>
              </a:rPr>
              <a:t>//size of str2 buffer </a:t>
            </a:r>
          </a:p>
          <a:p>
            <a:pPr eaLnBrk="1" hangingPunct="1">
              <a:lnSpc>
                <a:spcPct val="90000"/>
              </a:lnSpc>
              <a:buFontTx/>
              <a:buNone/>
            </a:pPr>
            <a:r>
              <a:rPr lang="en-US" sz="2400" b="1" dirty="0" smtClean="0">
                <a:solidFill>
                  <a:srgbClr val="002060"/>
                </a:solidFill>
                <a:latin typeface="Tempus Sans ITC" pitchFamily="82" charset="0"/>
              </a:rPr>
              <a:t>	char str2[MAX]; 			</a:t>
            </a:r>
            <a:r>
              <a:rPr lang="en-US" sz="2400" b="1" dirty="0" smtClean="0">
                <a:solidFill>
                  <a:srgbClr val="FF0000"/>
                </a:solidFill>
                <a:latin typeface="Tempus Sans ITC" pitchFamily="82" charset="0"/>
              </a:rPr>
              <a:t>//empty string </a:t>
            </a:r>
          </a:p>
          <a:p>
            <a:pPr eaLnBrk="1" hangingPunct="1">
              <a:lnSpc>
                <a:spcPct val="90000"/>
              </a:lnSpc>
              <a:buFontTx/>
              <a:buNone/>
            </a:pPr>
            <a:r>
              <a:rPr lang="en-US" sz="2400" b="1" dirty="0" smtClean="0">
                <a:solidFill>
                  <a:srgbClr val="002060"/>
                </a:solidFill>
                <a:latin typeface="Tempus Sans ITC" pitchFamily="82" charset="0"/>
              </a:rPr>
              <a:t>	for(</a:t>
            </a:r>
            <a:r>
              <a:rPr lang="en-US" sz="2400" b="1" dirty="0" err="1" smtClean="0">
                <a:solidFill>
                  <a:srgbClr val="002060"/>
                </a:solidFill>
                <a:latin typeface="Tempus Sans ITC" pitchFamily="82" charset="0"/>
              </a:rPr>
              <a:t>int</a:t>
            </a:r>
            <a:r>
              <a:rPr lang="en-US" sz="2400" b="1" dirty="0" smtClean="0">
                <a:solidFill>
                  <a:srgbClr val="002060"/>
                </a:solidFill>
                <a:latin typeface="Tempus Sans ITC" pitchFamily="82" charset="0"/>
              </a:rPr>
              <a:t> j=0 ; j&lt;</a:t>
            </a:r>
            <a:r>
              <a:rPr lang="en-US" sz="2400" b="1" dirty="0" err="1" smtClean="0">
                <a:solidFill>
                  <a:srgbClr val="002060"/>
                </a:solidFill>
                <a:latin typeface="Tempus Sans ITC" pitchFamily="82" charset="0"/>
              </a:rPr>
              <a:t>strlen</a:t>
            </a:r>
            <a:r>
              <a:rPr lang="en-US" sz="2400" b="1" dirty="0" smtClean="0">
                <a:solidFill>
                  <a:srgbClr val="002060"/>
                </a:solidFill>
                <a:latin typeface="Tempus Sans ITC" pitchFamily="82" charset="0"/>
              </a:rPr>
              <a:t>(str1); j++) 	</a:t>
            </a:r>
            <a:r>
              <a:rPr lang="en-US" sz="2400" b="1" dirty="0" smtClean="0">
                <a:solidFill>
                  <a:srgbClr val="FF0000"/>
                </a:solidFill>
                <a:latin typeface="Tempus Sans ITC" pitchFamily="82" charset="0"/>
              </a:rPr>
              <a:t>//</a:t>
            </a:r>
            <a:r>
              <a:rPr lang="en-US" sz="2000" b="1" dirty="0" smtClean="0">
                <a:solidFill>
                  <a:srgbClr val="FF0000"/>
                </a:solidFill>
                <a:latin typeface="Tempus Sans ITC" pitchFamily="82" charset="0"/>
              </a:rPr>
              <a:t>copy </a:t>
            </a:r>
            <a:r>
              <a:rPr lang="en-US" sz="2000" b="1" dirty="0" err="1" smtClean="0">
                <a:solidFill>
                  <a:srgbClr val="FF0000"/>
                </a:solidFill>
                <a:latin typeface="Tempus Sans ITC" pitchFamily="82" charset="0"/>
              </a:rPr>
              <a:t>strlen</a:t>
            </a:r>
            <a:r>
              <a:rPr lang="en-US" sz="2000" b="1" dirty="0" smtClean="0">
                <a:solidFill>
                  <a:srgbClr val="FF0000"/>
                </a:solidFill>
                <a:latin typeface="Tempus Sans ITC" pitchFamily="82" charset="0"/>
              </a:rPr>
              <a:t> </a:t>
            </a:r>
            <a:r>
              <a:rPr lang="en-US" sz="2000" b="1" dirty="0" smtClean="0">
                <a:solidFill>
                  <a:srgbClr val="002060"/>
                </a:solidFill>
                <a:latin typeface="Tempus Sans ITC" pitchFamily="82" charset="0"/>
              </a:rPr>
              <a:t>characters</a:t>
            </a:r>
            <a:r>
              <a:rPr lang="en-US" sz="2400" b="1" dirty="0" smtClean="0">
                <a:solidFill>
                  <a:srgbClr val="002060"/>
                </a:solidFill>
                <a:latin typeface="Tempus Sans ITC" pitchFamily="82" charset="0"/>
              </a:rPr>
              <a:t> </a:t>
            </a:r>
          </a:p>
          <a:p>
            <a:pPr eaLnBrk="1" hangingPunct="1">
              <a:lnSpc>
                <a:spcPct val="90000"/>
              </a:lnSpc>
              <a:buFontTx/>
              <a:buNone/>
            </a:pPr>
            <a:r>
              <a:rPr lang="en-US" sz="2400" b="1" dirty="0" smtClean="0">
                <a:solidFill>
                  <a:srgbClr val="002060"/>
                </a:solidFill>
                <a:latin typeface="Tempus Sans ITC" pitchFamily="82" charset="0"/>
              </a:rPr>
              <a:t>	       str2[j] = str1[j]; 		</a:t>
            </a:r>
            <a:r>
              <a:rPr lang="en-US" sz="2400" b="1" dirty="0" smtClean="0">
                <a:solidFill>
                  <a:srgbClr val="FF0000"/>
                </a:solidFill>
                <a:latin typeface="Tempus Sans ITC" pitchFamily="82" charset="0"/>
              </a:rPr>
              <a:t>// from str1 to str2</a:t>
            </a:r>
            <a:r>
              <a:rPr lang="en-US" sz="2400" b="1" dirty="0" smtClean="0">
                <a:solidFill>
                  <a:srgbClr val="002060"/>
                </a:solidFill>
                <a:latin typeface="Tempus Sans ITC" pitchFamily="82" charset="0"/>
              </a:rPr>
              <a:t> </a:t>
            </a:r>
          </a:p>
          <a:p>
            <a:pPr eaLnBrk="1" hangingPunct="1">
              <a:lnSpc>
                <a:spcPct val="90000"/>
              </a:lnSpc>
              <a:buFontTx/>
              <a:buNone/>
            </a:pPr>
            <a:r>
              <a:rPr lang="en-US" sz="2400" b="1" dirty="0" smtClean="0">
                <a:solidFill>
                  <a:srgbClr val="002060"/>
                </a:solidFill>
                <a:latin typeface="Tempus Sans ITC" pitchFamily="82" charset="0"/>
              </a:rPr>
              <a:t>	str2[j] = ‘\0’; 			</a:t>
            </a:r>
            <a:r>
              <a:rPr lang="en-US" sz="2400" b="1" dirty="0" smtClean="0">
                <a:solidFill>
                  <a:srgbClr val="FF0000"/>
                </a:solidFill>
                <a:latin typeface="Tempus Sans ITC" pitchFamily="82" charset="0"/>
              </a:rPr>
              <a:t>//insert NULL at end </a:t>
            </a:r>
          </a:p>
          <a:p>
            <a:pPr eaLnBrk="1" hangingPunct="1">
              <a:lnSpc>
                <a:spcPct val="90000"/>
              </a:lnSpc>
              <a:buFontTx/>
              <a:buNone/>
            </a:pPr>
            <a:r>
              <a:rPr lang="en-US" sz="2400" b="1" dirty="0" smtClean="0">
                <a:solidFill>
                  <a:srgbClr val="002060"/>
                </a:solidFill>
                <a:latin typeface="Tempus Sans ITC" pitchFamily="82" charset="0"/>
              </a:rPr>
              <a:t>	</a:t>
            </a:r>
            <a:r>
              <a:rPr lang="en-US" sz="2400" b="1" dirty="0" err="1" smtClean="0">
                <a:solidFill>
                  <a:srgbClr val="002060"/>
                </a:solidFill>
                <a:latin typeface="Tempus Sans ITC" pitchFamily="82" charset="0"/>
              </a:rPr>
              <a:t>cout</a:t>
            </a:r>
            <a:r>
              <a:rPr lang="en-US" sz="2400" b="1" dirty="0" smtClean="0">
                <a:solidFill>
                  <a:srgbClr val="002060"/>
                </a:solidFill>
                <a:latin typeface="Tempus Sans ITC" pitchFamily="82" charset="0"/>
              </a:rPr>
              <a:t> &lt;&lt; str2 &lt;&lt; </a:t>
            </a:r>
            <a:r>
              <a:rPr lang="en-US" sz="2400" b="1" dirty="0" err="1" smtClean="0">
                <a:solidFill>
                  <a:srgbClr val="002060"/>
                </a:solidFill>
                <a:latin typeface="Tempus Sans ITC" pitchFamily="82" charset="0"/>
              </a:rPr>
              <a:t>endl</a:t>
            </a:r>
            <a:r>
              <a:rPr lang="en-US" sz="2400" b="1" dirty="0" smtClean="0">
                <a:solidFill>
                  <a:srgbClr val="002060"/>
                </a:solidFill>
                <a:latin typeface="Tempus Sans ITC" pitchFamily="82" charset="0"/>
              </a:rPr>
              <a:t>; 		</a:t>
            </a:r>
            <a:r>
              <a:rPr lang="en-US" sz="2400" b="1" dirty="0" smtClean="0">
                <a:solidFill>
                  <a:srgbClr val="FF0000"/>
                </a:solidFill>
                <a:latin typeface="Tempus Sans ITC" pitchFamily="82" charset="0"/>
              </a:rPr>
              <a:t>//display str2 </a:t>
            </a:r>
          </a:p>
          <a:p>
            <a:pPr eaLnBrk="1" hangingPunct="1">
              <a:lnSpc>
                <a:spcPct val="90000"/>
              </a:lnSpc>
              <a:buFontTx/>
              <a:buNone/>
            </a:pPr>
            <a:r>
              <a:rPr lang="en-US" sz="2400" b="1" dirty="0" smtClean="0">
                <a:solidFill>
                  <a:srgbClr val="002060"/>
                </a:solidFill>
                <a:latin typeface="Tempus Sans ITC" pitchFamily="82" charset="0"/>
              </a:rPr>
              <a:t> }</a:t>
            </a:r>
          </a:p>
        </p:txBody>
      </p:sp>
      <p:sp>
        <p:nvSpPr>
          <p:cNvPr id="2" name="Title 1"/>
          <p:cNvSpPr>
            <a:spLocks noGrp="1"/>
          </p:cNvSpPr>
          <p:nvPr>
            <p:ph type="title"/>
          </p:nvPr>
        </p:nvSpPr>
        <p:spPr>
          <a:xfrm>
            <a:off x="1219199" y="228600"/>
            <a:ext cx="7924801" cy="685800"/>
          </a:xfrm>
        </p:spPr>
        <p:txBody>
          <a:bodyPr>
            <a:normAutofit/>
          </a:bodyPr>
          <a:lstStyle/>
          <a:p>
            <a:r>
              <a:rPr lang="en-US" dirty="0">
                <a:solidFill>
                  <a:srgbClr val="002060"/>
                </a:solidFill>
              </a:rPr>
              <a:t>Copies a string using a for loop </a:t>
            </a:r>
          </a:p>
        </p:txBody>
      </p:sp>
      <p:sp>
        <p:nvSpPr>
          <p:cNvPr id="3" name="Date Placeholder 2"/>
          <p:cNvSpPr>
            <a:spLocks noGrp="1"/>
          </p:cNvSpPr>
          <p:nvPr>
            <p:ph type="dt" sz="half" idx="10"/>
          </p:nvPr>
        </p:nvSpPr>
        <p:spPr/>
        <p:txBody>
          <a:bodyPr/>
          <a:lstStyle/>
          <a:p>
            <a:fld id="{1E6C9C3F-9C12-4EA9-921A-D59831564FAA}"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20</a:t>
            </a:fld>
            <a:endParaRPr lang="en-US" dirty="0">
              <a:solidFill>
                <a:srgbClr val="002060"/>
              </a:solidFill>
            </a:endParaRPr>
          </a:p>
        </p:txBody>
      </p:sp>
      <p:sp>
        <p:nvSpPr>
          <p:cNvPr id="8" name="TextBox 7"/>
          <p:cNvSpPr txBox="1"/>
          <p:nvPr/>
        </p:nvSpPr>
        <p:spPr>
          <a:xfrm>
            <a:off x="-14614" y="1463710"/>
            <a:ext cx="1310014" cy="3870290"/>
          </a:xfrm>
          <a:prstGeom prst="rect">
            <a:avLst/>
          </a:prstGeom>
          <a:noFill/>
        </p:spPr>
        <p:txBody>
          <a:bodyPr wrap="square" rtlCol="0">
            <a:spAutoFit/>
          </a:bodyPr>
          <a:lstStyle/>
          <a:p>
            <a:pPr marL="58738" lvl="1"/>
            <a:r>
              <a:rPr lang="en-US" sz="1400" b="1" i="1" dirty="0" smtClean="0">
                <a:solidFill>
                  <a:srgbClr val="0000FF"/>
                </a:solidFill>
                <a:hlinkClick r:id="rId3" action="ppaction://hlinksldjump"/>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hlinkClick r:id="rId4" action="ppaction://hlinkfile"/>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Animation</a:t>
            </a:r>
          </a:p>
          <a:p>
            <a:pPr marL="58738" lvl="1"/>
            <a:endParaRPr lang="en-US" sz="1100" b="1" i="1" dirty="0" smtClean="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endParaRPr lang="en-US" sz="1400" b="1" i="1" dirty="0">
              <a:solidFill>
                <a:srgbClr val="0000FF"/>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1295400" y="1066800"/>
            <a:ext cx="7696200" cy="5059363"/>
          </a:xfrm>
        </p:spPr>
        <p:txBody>
          <a:bodyPr/>
          <a:lstStyle/>
          <a:p>
            <a:pPr algn="just" eaLnBrk="1" hangingPunct="1">
              <a:lnSpc>
                <a:spcPct val="90000"/>
              </a:lnSpc>
              <a:buFontTx/>
              <a:buNone/>
              <a:defRPr/>
            </a:pPr>
            <a:r>
              <a:rPr lang="en-US" sz="2400" b="1" dirty="0" smtClean="0">
                <a:solidFill>
                  <a:schemeClr val="accent2"/>
                </a:solidFill>
              </a:rPr>
              <a:t>Copying a String the Easy Way</a:t>
            </a:r>
          </a:p>
          <a:p>
            <a:pPr algn="just" eaLnBrk="1" hangingPunct="1">
              <a:lnSpc>
                <a:spcPct val="90000"/>
              </a:lnSpc>
              <a:buFontTx/>
              <a:buNone/>
              <a:defRPr/>
            </a:pPr>
            <a:r>
              <a:rPr lang="en-US" sz="2800" b="1" dirty="0" smtClean="0"/>
              <a:t>		</a:t>
            </a:r>
            <a:r>
              <a:rPr lang="en-US" sz="2800" b="1" dirty="0" err="1" smtClean="0">
                <a:solidFill>
                  <a:srgbClr val="800000"/>
                </a:solidFill>
                <a:latin typeface="Tempus Sans ITC" pitchFamily="82" charset="0"/>
              </a:rPr>
              <a:t>strcpy</a:t>
            </a:r>
            <a:r>
              <a:rPr lang="en-US" sz="2800" b="1" dirty="0" smtClean="0">
                <a:solidFill>
                  <a:srgbClr val="800000"/>
                </a:solidFill>
                <a:latin typeface="Tempus Sans ITC" pitchFamily="82" charset="0"/>
              </a:rPr>
              <a:t>(destination, source)</a:t>
            </a:r>
            <a:r>
              <a:rPr lang="en-US" sz="2800" dirty="0" smtClean="0">
                <a:solidFill>
                  <a:srgbClr val="800000"/>
                </a:solidFill>
                <a:latin typeface="Tempus Sans ITC" pitchFamily="82" charset="0"/>
              </a:rPr>
              <a:t> </a:t>
            </a:r>
            <a:endParaRPr lang="en-US" sz="2400" dirty="0" smtClean="0">
              <a:solidFill>
                <a:srgbClr val="800000"/>
              </a:solidFill>
              <a:latin typeface="Tempus Sans ITC" pitchFamily="82" charset="0"/>
            </a:endParaRPr>
          </a:p>
          <a:p>
            <a:pPr algn="just" eaLnBrk="1" hangingPunct="1">
              <a:lnSpc>
                <a:spcPct val="90000"/>
              </a:lnSpc>
              <a:buFont typeface="Wingdings" pitchFamily="2" charset="2"/>
              <a:buChar char="§"/>
              <a:defRPr/>
            </a:pPr>
            <a:r>
              <a:rPr lang="en-US" sz="2400" dirty="0" smtClean="0">
                <a:solidFill>
                  <a:srgbClr val="002060"/>
                </a:solidFill>
              </a:rPr>
              <a:t>The </a:t>
            </a:r>
            <a:r>
              <a:rPr lang="en-US" sz="2400" dirty="0" err="1" smtClean="0">
                <a:solidFill>
                  <a:srgbClr val="002060"/>
                </a:solidFill>
              </a:rPr>
              <a:t>strcpy</a:t>
            </a:r>
            <a:r>
              <a:rPr lang="en-US" sz="2400" dirty="0" smtClean="0">
                <a:solidFill>
                  <a:srgbClr val="002060"/>
                </a:solidFill>
              </a:rPr>
              <a:t> function works almost like a string assignment operator and assigns the contents of source to destination. </a:t>
            </a:r>
          </a:p>
          <a:p>
            <a:pPr algn="just" eaLnBrk="1" hangingPunct="1">
              <a:lnSpc>
                <a:spcPct val="90000"/>
              </a:lnSpc>
              <a:buFont typeface="Wingdings" pitchFamily="2" charset="2"/>
              <a:buChar char="ü"/>
              <a:defRPr/>
            </a:pPr>
            <a:r>
              <a:rPr lang="en-US" sz="2400" dirty="0" smtClean="0">
                <a:solidFill>
                  <a:srgbClr val="002060"/>
                </a:solidFill>
              </a:rPr>
              <a:t>destination may be a character array variable or a string constant.</a:t>
            </a:r>
          </a:p>
          <a:p>
            <a:pPr algn="just" eaLnBrk="1" hangingPunct="1">
              <a:lnSpc>
                <a:spcPct val="90000"/>
              </a:lnSpc>
              <a:buFontTx/>
              <a:buNone/>
              <a:defRPr/>
            </a:pPr>
            <a:r>
              <a:rPr lang="en-US" sz="2400" dirty="0" smtClean="0"/>
              <a:t>		e.g.,   </a:t>
            </a:r>
            <a:r>
              <a:rPr lang="en-US" sz="2400" b="1" dirty="0" err="1" smtClean="0">
                <a:solidFill>
                  <a:srgbClr val="C00000"/>
                </a:solidFill>
                <a:latin typeface="Tempus Sans ITC" pitchFamily="82" charset="0"/>
              </a:rPr>
              <a:t>strcpy</a:t>
            </a:r>
            <a:r>
              <a:rPr lang="en-US" sz="2400" b="1" dirty="0" smtClean="0">
                <a:latin typeface="Tempus Sans ITC" pitchFamily="82" charset="0"/>
              </a:rPr>
              <a:t>(</a:t>
            </a:r>
            <a:r>
              <a:rPr lang="en-US" sz="2400" b="1" dirty="0" err="1" smtClean="0">
                <a:solidFill>
                  <a:srgbClr val="0000CC"/>
                </a:solidFill>
                <a:latin typeface="Tempus Sans ITC" pitchFamily="82" charset="0"/>
              </a:rPr>
              <a:t>city</a:t>
            </a:r>
            <a:r>
              <a:rPr lang="en-US" sz="2400" b="1" dirty="0" err="1" smtClean="0">
                <a:latin typeface="Tempus Sans ITC" pitchFamily="82" charset="0"/>
              </a:rPr>
              <a:t>,”</a:t>
            </a:r>
            <a:r>
              <a:rPr lang="en-US" sz="2400" b="1" dirty="0" err="1" smtClean="0">
                <a:solidFill>
                  <a:srgbClr val="0000CC"/>
                </a:solidFill>
                <a:latin typeface="Tempus Sans ITC" pitchFamily="82" charset="0"/>
              </a:rPr>
              <a:t>DELHI</a:t>
            </a:r>
            <a:r>
              <a:rPr lang="en-US" sz="2400" b="1" dirty="0" smtClean="0">
                <a:latin typeface="Tempus Sans ITC" pitchFamily="82" charset="0"/>
              </a:rPr>
              <a:t>”);</a:t>
            </a:r>
          </a:p>
          <a:p>
            <a:pPr algn="just" eaLnBrk="1" hangingPunct="1">
              <a:lnSpc>
                <a:spcPct val="90000"/>
              </a:lnSpc>
              <a:buFontTx/>
              <a:buNone/>
              <a:defRPr/>
            </a:pPr>
            <a:r>
              <a:rPr lang="en-US" sz="2400" b="1" dirty="0" smtClean="0">
                <a:solidFill>
                  <a:schemeClr val="accent6"/>
                </a:solidFill>
                <a:latin typeface="Tempus Sans ITC" pitchFamily="82" charset="0"/>
              </a:rPr>
              <a:t>	</a:t>
            </a:r>
            <a:r>
              <a:rPr lang="en-US" sz="1600" dirty="0" smtClean="0">
                <a:solidFill>
                  <a:srgbClr val="002060"/>
                </a:solidFill>
              </a:rPr>
              <a:t>will assign the string “DELHI” to the string variable city. </a:t>
            </a:r>
          </a:p>
          <a:p>
            <a:pPr algn="just" eaLnBrk="1" hangingPunct="1">
              <a:lnSpc>
                <a:spcPct val="90000"/>
              </a:lnSpc>
              <a:buFont typeface="Wingdings" pitchFamily="2" charset="2"/>
              <a:buChar char="ü"/>
              <a:defRPr/>
            </a:pPr>
            <a:r>
              <a:rPr lang="en-US" sz="2400" dirty="0" smtClean="0">
                <a:solidFill>
                  <a:srgbClr val="002060"/>
                </a:solidFill>
              </a:rPr>
              <a:t>Similarly, the statement </a:t>
            </a:r>
            <a:r>
              <a:rPr lang="en-US" sz="2400" b="1" dirty="0" err="1" smtClean="0">
                <a:solidFill>
                  <a:srgbClr val="C00000"/>
                </a:solidFill>
                <a:latin typeface="Tempus Sans ITC" pitchFamily="82" charset="0"/>
              </a:rPr>
              <a:t>strcpy</a:t>
            </a:r>
            <a:r>
              <a:rPr lang="en-US" sz="2400" b="1" dirty="0" smtClean="0">
                <a:latin typeface="Tempus Sans ITC" pitchFamily="82" charset="0"/>
              </a:rPr>
              <a:t>(</a:t>
            </a:r>
            <a:r>
              <a:rPr lang="en-US" sz="2400" b="1" dirty="0" smtClean="0">
                <a:solidFill>
                  <a:srgbClr val="0000CC"/>
                </a:solidFill>
                <a:latin typeface="Tempus Sans ITC" pitchFamily="82" charset="0"/>
              </a:rPr>
              <a:t>city1</a:t>
            </a:r>
            <a:r>
              <a:rPr lang="en-US" sz="2400" b="1" dirty="0" smtClean="0">
                <a:latin typeface="Tempus Sans ITC" pitchFamily="82" charset="0"/>
              </a:rPr>
              <a:t>,</a:t>
            </a:r>
            <a:r>
              <a:rPr lang="en-US" sz="2400" b="1" dirty="0" smtClean="0">
                <a:solidFill>
                  <a:srgbClr val="0000CC"/>
                </a:solidFill>
                <a:latin typeface="Tempus Sans ITC" pitchFamily="82" charset="0"/>
              </a:rPr>
              <a:t>city2</a:t>
            </a:r>
            <a:r>
              <a:rPr lang="en-US" sz="2400" b="1" dirty="0" smtClean="0">
                <a:latin typeface="Tempus Sans ITC" pitchFamily="82" charset="0"/>
              </a:rPr>
              <a:t>);</a:t>
            </a:r>
          </a:p>
          <a:p>
            <a:pPr algn="just" eaLnBrk="1" hangingPunct="1">
              <a:lnSpc>
                <a:spcPct val="90000"/>
              </a:lnSpc>
              <a:buFontTx/>
              <a:buNone/>
              <a:defRPr/>
            </a:pPr>
            <a:r>
              <a:rPr lang="en-US" sz="2000" dirty="0" smtClean="0"/>
              <a:t>	</a:t>
            </a:r>
            <a:r>
              <a:rPr lang="en-US" sz="2000" dirty="0" smtClean="0">
                <a:solidFill>
                  <a:srgbClr val="002060"/>
                </a:solidFill>
              </a:rPr>
              <a:t>will assign the contents of the string variable city2 to the string variable city1. </a:t>
            </a:r>
          </a:p>
          <a:p>
            <a:pPr algn="just" eaLnBrk="1" hangingPunct="1">
              <a:lnSpc>
                <a:spcPct val="90000"/>
              </a:lnSpc>
              <a:buFontTx/>
              <a:buNone/>
              <a:defRPr/>
            </a:pPr>
            <a:r>
              <a:rPr lang="en-US" sz="2400" dirty="0" smtClean="0"/>
              <a:t>	</a:t>
            </a:r>
            <a:r>
              <a:rPr lang="en-US" sz="2000" dirty="0" smtClean="0">
                <a:solidFill>
                  <a:srgbClr val="C00000"/>
                </a:solidFill>
                <a:latin typeface="Arial Rounded MT Bold" pitchFamily="34" charset="0"/>
              </a:rPr>
              <a:t>The size of the array city1 should be large enough to receive the contents of city2.</a:t>
            </a:r>
          </a:p>
          <a:p>
            <a:pPr algn="just" eaLnBrk="1" hangingPunct="1">
              <a:lnSpc>
                <a:spcPct val="90000"/>
              </a:lnSpc>
              <a:defRPr/>
            </a:pPr>
            <a:endParaRPr lang="en-US" sz="2800" dirty="0" smtClean="0">
              <a:solidFill>
                <a:schemeClr val="accent2"/>
              </a:solidFill>
            </a:endParaRPr>
          </a:p>
        </p:txBody>
      </p:sp>
      <p:sp>
        <p:nvSpPr>
          <p:cNvPr id="2" name="Title 1"/>
          <p:cNvSpPr>
            <a:spLocks noGrp="1"/>
          </p:cNvSpPr>
          <p:nvPr>
            <p:ph type="title"/>
          </p:nvPr>
        </p:nvSpPr>
        <p:spPr/>
        <p:txBody>
          <a:bodyPr>
            <a:normAutofit/>
          </a:bodyPr>
          <a:lstStyle/>
          <a:p>
            <a:r>
              <a:rPr lang="en-US" kern="0" dirty="0">
                <a:solidFill>
                  <a:srgbClr val="002060"/>
                </a:solidFill>
              </a:rPr>
              <a:t>Library </a:t>
            </a:r>
            <a:r>
              <a:rPr lang="en-US" kern="0" dirty="0" smtClean="0">
                <a:solidFill>
                  <a:srgbClr val="002060"/>
                </a:solidFill>
              </a:rPr>
              <a:t>function: </a:t>
            </a:r>
            <a:r>
              <a:rPr lang="en-US" b="1" kern="0" dirty="0" err="1" smtClean="0">
                <a:solidFill>
                  <a:srgbClr val="C00000"/>
                </a:solidFill>
                <a:latin typeface="Tempus Sans ITC" pitchFamily="82" charset="0"/>
              </a:rPr>
              <a:t>strcpy</a:t>
            </a:r>
            <a:r>
              <a:rPr lang="en-US" b="1" kern="0" dirty="0">
                <a:solidFill>
                  <a:srgbClr val="C00000"/>
                </a:solidFill>
                <a:latin typeface="Tempus Sans ITC" pitchFamily="82" charset="0"/>
              </a:rPr>
              <a:t>()</a:t>
            </a:r>
            <a:endParaRPr lang="en-US" dirty="0">
              <a:solidFill>
                <a:srgbClr val="C00000"/>
              </a:solidFill>
            </a:endParaRPr>
          </a:p>
        </p:txBody>
      </p:sp>
      <p:sp>
        <p:nvSpPr>
          <p:cNvPr id="3" name="Date Placeholder 2"/>
          <p:cNvSpPr>
            <a:spLocks noGrp="1"/>
          </p:cNvSpPr>
          <p:nvPr>
            <p:ph type="dt" sz="half" idx="10"/>
          </p:nvPr>
        </p:nvSpPr>
        <p:spPr/>
        <p:txBody>
          <a:bodyPr/>
          <a:lstStyle/>
          <a:p>
            <a:fld id="{3BD9A242-92D2-489E-8978-31C0A49A3FAC}"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21</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1447800" y="1066800"/>
            <a:ext cx="7239000" cy="5059363"/>
          </a:xfrm>
        </p:spPr>
        <p:txBody>
          <a:bodyPr/>
          <a:lstStyle/>
          <a:p>
            <a:pPr eaLnBrk="1" hangingPunct="1">
              <a:buFontTx/>
              <a:buNone/>
            </a:pPr>
            <a:r>
              <a:rPr lang="en-US" sz="2400" b="1" dirty="0" smtClean="0">
                <a:solidFill>
                  <a:srgbClr val="FF0000"/>
                </a:solidFill>
                <a:latin typeface="Tempus Sans ITC" pitchFamily="82" charset="0"/>
              </a:rPr>
              <a:t>//include necessary header files</a:t>
            </a:r>
          </a:p>
          <a:p>
            <a:pPr eaLnBrk="1" hangingPunct="1">
              <a:buFontTx/>
              <a:buNone/>
            </a:pPr>
            <a:r>
              <a:rPr lang="en-US" sz="2400" b="1" dirty="0" smtClean="0">
                <a:solidFill>
                  <a:srgbClr val="002060"/>
                </a:solidFill>
                <a:latin typeface="+mj-lt"/>
              </a:rPr>
              <a:t>void main() </a:t>
            </a:r>
          </a:p>
          <a:p>
            <a:pPr eaLnBrk="1" hangingPunct="1">
              <a:buFontTx/>
              <a:buNone/>
            </a:pPr>
            <a:r>
              <a:rPr lang="en-US" sz="2400" b="1" dirty="0" smtClean="0">
                <a:solidFill>
                  <a:srgbClr val="002060"/>
                </a:solidFill>
                <a:latin typeface="+mj-lt"/>
              </a:rPr>
              <a:t>{ </a:t>
            </a:r>
          </a:p>
          <a:p>
            <a:pPr eaLnBrk="1" hangingPunct="1">
              <a:buFontTx/>
              <a:buNone/>
            </a:pPr>
            <a:r>
              <a:rPr lang="en-US" sz="2400" b="1" dirty="0" smtClean="0">
                <a:solidFill>
                  <a:srgbClr val="002060"/>
                </a:solidFill>
                <a:latin typeface="+mj-lt"/>
              </a:rPr>
              <a:t>char str1[ ] = “Tiger, tiger, burning bright\n”</a:t>
            </a:r>
          </a:p>
          <a:p>
            <a:pPr eaLnBrk="1" hangingPunct="1">
              <a:buFontTx/>
              <a:buNone/>
            </a:pPr>
            <a:r>
              <a:rPr lang="en-US" sz="2400" b="1" dirty="0" smtClean="0">
                <a:solidFill>
                  <a:srgbClr val="002060"/>
                </a:solidFill>
                <a:latin typeface="+mj-lt"/>
              </a:rPr>
              <a:t>			 “In the forests of the night”; </a:t>
            </a:r>
          </a:p>
          <a:p>
            <a:pPr eaLnBrk="1" hangingPunct="1">
              <a:buFontTx/>
              <a:buNone/>
            </a:pPr>
            <a:r>
              <a:rPr lang="en-US" sz="2400" b="1" dirty="0" err="1" smtClean="0">
                <a:solidFill>
                  <a:srgbClr val="002060"/>
                </a:solidFill>
                <a:latin typeface="+mj-lt"/>
              </a:rPr>
              <a:t>const</a:t>
            </a:r>
            <a:r>
              <a:rPr lang="en-US" sz="2400" b="1" dirty="0" smtClean="0">
                <a:solidFill>
                  <a:srgbClr val="002060"/>
                </a:solidFill>
                <a:latin typeface="+mj-lt"/>
              </a:rPr>
              <a:t> </a:t>
            </a:r>
            <a:r>
              <a:rPr lang="en-US" sz="2400" b="1" dirty="0" err="1" smtClean="0">
                <a:solidFill>
                  <a:srgbClr val="002060"/>
                </a:solidFill>
                <a:latin typeface="+mj-lt"/>
              </a:rPr>
              <a:t>int</a:t>
            </a:r>
            <a:r>
              <a:rPr lang="en-US" sz="2400" b="1" dirty="0" smtClean="0">
                <a:solidFill>
                  <a:srgbClr val="002060"/>
                </a:solidFill>
                <a:latin typeface="+mj-lt"/>
              </a:rPr>
              <a:t> MAX = 80</a:t>
            </a:r>
            <a:r>
              <a:rPr lang="en-US" sz="2400" b="1" dirty="0" smtClean="0">
                <a:solidFill>
                  <a:srgbClr val="002060"/>
                </a:solidFill>
                <a:latin typeface="Tempus Sans ITC" pitchFamily="82" charset="0"/>
              </a:rPr>
              <a:t>; </a:t>
            </a:r>
            <a:r>
              <a:rPr lang="en-US" sz="2400" b="1" dirty="0" smtClean="0">
                <a:solidFill>
                  <a:srgbClr val="FF0000"/>
                </a:solidFill>
                <a:latin typeface="Tempus Sans ITC" pitchFamily="82" charset="0"/>
              </a:rPr>
              <a:t>//size of str2 buffer</a:t>
            </a:r>
          </a:p>
          <a:p>
            <a:pPr eaLnBrk="1" hangingPunct="1">
              <a:buFontTx/>
              <a:buNone/>
            </a:pPr>
            <a:r>
              <a:rPr lang="en-US" sz="2400" b="1" dirty="0" smtClean="0">
                <a:latin typeface="Tempus Sans ITC" pitchFamily="82" charset="0"/>
              </a:rPr>
              <a:t> </a:t>
            </a:r>
            <a:r>
              <a:rPr lang="en-US" sz="2400" b="1" dirty="0" smtClean="0">
                <a:solidFill>
                  <a:srgbClr val="002060"/>
                </a:solidFill>
                <a:latin typeface="+mj-lt"/>
              </a:rPr>
              <a:t>char str2[MAX];</a:t>
            </a:r>
            <a:r>
              <a:rPr lang="en-US" sz="2400" b="1" dirty="0" smtClean="0">
                <a:solidFill>
                  <a:srgbClr val="002060"/>
                </a:solidFill>
                <a:latin typeface="Tempus Sans ITC" pitchFamily="82" charset="0"/>
              </a:rPr>
              <a:t> </a:t>
            </a:r>
            <a:r>
              <a:rPr lang="en-US" sz="2400" b="1" dirty="0" smtClean="0">
                <a:solidFill>
                  <a:srgbClr val="FF0000"/>
                </a:solidFill>
                <a:latin typeface="Tempus Sans ITC" pitchFamily="82" charset="0"/>
              </a:rPr>
              <a:t>//empty string </a:t>
            </a:r>
          </a:p>
          <a:p>
            <a:pPr eaLnBrk="1" hangingPunct="1">
              <a:buFontTx/>
              <a:buNone/>
            </a:pPr>
            <a:r>
              <a:rPr lang="en-US" sz="2400" b="1" dirty="0" err="1" smtClean="0">
                <a:solidFill>
                  <a:srgbClr val="002060"/>
                </a:solidFill>
                <a:latin typeface="+mj-lt"/>
              </a:rPr>
              <a:t>strcpy</a:t>
            </a:r>
            <a:r>
              <a:rPr lang="en-US" sz="2400" b="1" dirty="0" smtClean="0">
                <a:solidFill>
                  <a:srgbClr val="002060"/>
                </a:solidFill>
                <a:latin typeface="+mj-lt"/>
              </a:rPr>
              <a:t>(str2, str1); </a:t>
            </a:r>
            <a:r>
              <a:rPr lang="en-US" sz="2400" b="1" dirty="0" smtClean="0">
                <a:solidFill>
                  <a:srgbClr val="FF0000"/>
                </a:solidFill>
                <a:latin typeface="Tempus Sans ITC" pitchFamily="82" charset="0"/>
              </a:rPr>
              <a:t>//copy str1 to str2 </a:t>
            </a:r>
          </a:p>
          <a:p>
            <a:pPr eaLnBrk="1" hangingPunct="1">
              <a:buFontTx/>
              <a:buNone/>
            </a:pPr>
            <a:r>
              <a:rPr lang="en-US" sz="2400" b="1" dirty="0" err="1" smtClean="0">
                <a:solidFill>
                  <a:srgbClr val="002060"/>
                </a:solidFill>
                <a:latin typeface="+mj-lt"/>
              </a:rPr>
              <a:t>cout</a:t>
            </a:r>
            <a:r>
              <a:rPr lang="en-US" sz="2400" b="1" dirty="0" smtClean="0">
                <a:solidFill>
                  <a:srgbClr val="002060"/>
                </a:solidFill>
                <a:latin typeface="+mj-lt"/>
              </a:rPr>
              <a:t> &lt;&lt; str2 &lt;&lt; </a:t>
            </a:r>
            <a:r>
              <a:rPr lang="en-US" sz="2400" b="1" dirty="0" err="1" smtClean="0">
                <a:solidFill>
                  <a:srgbClr val="002060"/>
                </a:solidFill>
                <a:latin typeface="+mj-lt"/>
              </a:rPr>
              <a:t>endl</a:t>
            </a:r>
            <a:r>
              <a:rPr lang="en-US" sz="2400" b="1" dirty="0" smtClean="0">
                <a:solidFill>
                  <a:srgbClr val="002060"/>
                </a:solidFill>
                <a:latin typeface="+mj-lt"/>
              </a:rPr>
              <a:t>; </a:t>
            </a:r>
            <a:r>
              <a:rPr lang="en-US" sz="2400" b="1" dirty="0" smtClean="0">
                <a:solidFill>
                  <a:srgbClr val="FF0000"/>
                </a:solidFill>
                <a:latin typeface="Tempus Sans ITC" pitchFamily="82" charset="0"/>
              </a:rPr>
              <a:t>//display str2 </a:t>
            </a:r>
          </a:p>
          <a:p>
            <a:pPr eaLnBrk="1" hangingPunct="1">
              <a:buFontTx/>
              <a:buNone/>
            </a:pPr>
            <a:r>
              <a:rPr lang="en-US" sz="2400" b="1" dirty="0" smtClean="0">
                <a:latin typeface="Tempus Sans ITC" pitchFamily="82" charset="0"/>
              </a:rPr>
              <a:t> </a:t>
            </a:r>
            <a:r>
              <a:rPr lang="en-US" sz="2400" b="1" dirty="0" smtClean="0">
                <a:solidFill>
                  <a:srgbClr val="002060"/>
                </a:solidFill>
                <a:latin typeface="Tempus Sans ITC" pitchFamily="82" charset="0"/>
              </a:rPr>
              <a:t>} </a:t>
            </a:r>
          </a:p>
        </p:txBody>
      </p:sp>
      <p:sp>
        <p:nvSpPr>
          <p:cNvPr id="2" name="Title 1"/>
          <p:cNvSpPr>
            <a:spLocks noGrp="1"/>
          </p:cNvSpPr>
          <p:nvPr>
            <p:ph type="title"/>
          </p:nvPr>
        </p:nvSpPr>
        <p:spPr>
          <a:xfrm>
            <a:off x="1295399" y="152400"/>
            <a:ext cx="7162801" cy="685800"/>
          </a:xfrm>
        </p:spPr>
        <p:txBody>
          <a:bodyPr>
            <a:normAutofit/>
          </a:bodyPr>
          <a:lstStyle/>
          <a:p>
            <a:r>
              <a:rPr lang="en-US" kern="0" dirty="0" err="1">
                <a:solidFill>
                  <a:srgbClr val="002060"/>
                </a:solidFill>
              </a:rPr>
              <a:t>strcpy</a:t>
            </a:r>
            <a:r>
              <a:rPr lang="en-US" kern="0" dirty="0" smtClean="0">
                <a:solidFill>
                  <a:srgbClr val="002060"/>
                </a:solidFill>
              </a:rPr>
              <a:t>(): Example</a:t>
            </a:r>
            <a:endParaRPr lang="en-US" dirty="0">
              <a:solidFill>
                <a:srgbClr val="002060"/>
              </a:solidFill>
            </a:endParaRPr>
          </a:p>
        </p:txBody>
      </p:sp>
      <p:sp>
        <p:nvSpPr>
          <p:cNvPr id="3" name="Date Placeholder 2"/>
          <p:cNvSpPr>
            <a:spLocks noGrp="1"/>
          </p:cNvSpPr>
          <p:nvPr>
            <p:ph type="dt" sz="half" idx="10"/>
          </p:nvPr>
        </p:nvSpPr>
        <p:spPr/>
        <p:txBody>
          <a:bodyPr/>
          <a:lstStyle/>
          <a:p>
            <a:fld id="{7588DB26-4173-4811-9384-0F7D54C98208}"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22</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solidFill>
                  <a:srgbClr val="002060"/>
                </a:solidFill>
              </a:rPr>
              <a:t>Library </a:t>
            </a:r>
            <a:r>
              <a:rPr lang="en-US" kern="0" dirty="0" smtClean="0">
                <a:solidFill>
                  <a:srgbClr val="002060"/>
                </a:solidFill>
              </a:rPr>
              <a:t>function: </a:t>
            </a:r>
            <a:r>
              <a:rPr lang="en-US" b="1" kern="0" dirty="0" err="1" smtClean="0">
                <a:solidFill>
                  <a:srgbClr val="C00000"/>
                </a:solidFill>
                <a:latin typeface="Tempus Sans ITC" pitchFamily="82" charset="0"/>
              </a:rPr>
              <a:t>strcmp</a:t>
            </a:r>
            <a:r>
              <a:rPr lang="en-US" b="1" kern="0" dirty="0" smtClean="0">
                <a:solidFill>
                  <a:srgbClr val="C00000"/>
                </a:solidFill>
                <a:latin typeface="Tempus Sans ITC" pitchFamily="82" charset="0"/>
              </a:rPr>
              <a:t>()</a:t>
            </a:r>
            <a:endParaRPr lang="en-US" b="1" dirty="0">
              <a:solidFill>
                <a:srgbClr val="C00000"/>
              </a:solidFill>
            </a:endParaRPr>
          </a:p>
        </p:txBody>
      </p:sp>
      <p:sp>
        <p:nvSpPr>
          <p:cNvPr id="40963" name="Rectangle 2"/>
          <p:cNvSpPr>
            <a:spLocks noChangeArrowheads="1"/>
          </p:cNvSpPr>
          <p:nvPr/>
        </p:nvSpPr>
        <p:spPr bwMode="auto">
          <a:xfrm>
            <a:off x="1295400" y="1134147"/>
            <a:ext cx="7696200" cy="4801314"/>
          </a:xfrm>
          <a:prstGeom prst="rect">
            <a:avLst/>
          </a:prstGeom>
          <a:noFill/>
          <a:ln w="9525">
            <a:noFill/>
            <a:miter lim="800000"/>
            <a:headEnd/>
            <a:tailEnd/>
          </a:ln>
        </p:spPr>
        <p:txBody>
          <a:bodyPr wrap="square" anchor="ctr">
            <a:spAutoFit/>
          </a:bodyPr>
          <a:lstStyle/>
          <a:p>
            <a:pPr>
              <a:lnSpc>
                <a:spcPct val="150000"/>
              </a:lnSpc>
              <a:buFont typeface="Wingdings" pitchFamily="2" charset="2"/>
              <a:buChar char="§"/>
            </a:pPr>
            <a:r>
              <a:rPr lang="en-US" dirty="0">
                <a:latin typeface="Verdana" pitchFamily="34" charset="0"/>
              </a:rPr>
              <a:t> </a:t>
            </a:r>
            <a:r>
              <a:rPr lang="en-US" sz="1800" dirty="0">
                <a:solidFill>
                  <a:srgbClr val="002060"/>
                </a:solidFill>
                <a:latin typeface="Verdana" pitchFamily="34" charset="0"/>
              </a:rPr>
              <a:t>The </a:t>
            </a:r>
            <a:r>
              <a:rPr lang="en-US" sz="1800" b="1" dirty="0" err="1">
                <a:solidFill>
                  <a:srgbClr val="C00000"/>
                </a:solidFill>
                <a:latin typeface="Tempus Sans ITC" pitchFamily="82" charset="0"/>
              </a:rPr>
              <a:t>strcmp</a:t>
            </a:r>
            <a:r>
              <a:rPr lang="en-US" sz="1800" b="1" dirty="0">
                <a:solidFill>
                  <a:srgbClr val="C00000"/>
                </a:solidFill>
                <a:latin typeface="Tempus Sans ITC" pitchFamily="82" charset="0"/>
              </a:rPr>
              <a:t> function </a:t>
            </a:r>
            <a:r>
              <a:rPr lang="en-US" sz="1800" dirty="0">
                <a:solidFill>
                  <a:srgbClr val="002060"/>
                </a:solidFill>
                <a:latin typeface="Verdana" pitchFamily="34" charset="0"/>
              </a:rPr>
              <a:t>compares two strings identified by   the arguments and has a value 0 if they are equal. </a:t>
            </a:r>
          </a:p>
          <a:p>
            <a:pPr>
              <a:lnSpc>
                <a:spcPct val="150000"/>
              </a:lnSpc>
              <a:buFont typeface="Wingdings" pitchFamily="2" charset="2"/>
              <a:buChar char="§"/>
            </a:pPr>
            <a:r>
              <a:rPr lang="en-US" sz="1800" dirty="0">
                <a:solidFill>
                  <a:srgbClr val="002060"/>
                </a:solidFill>
                <a:latin typeface="Verdana" pitchFamily="34" charset="0"/>
              </a:rPr>
              <a:t> If they are not, it has the numeric difference between the first non matching characters in the strings.</a:t>
            </a:r>
          </a:p>
          <a:p>
            <a:pPr>
              <a:lnSpc>
                <a:spcPct val="150000"/>
              </a:lnSpc>
            </a:pPr>
            <a:r>
              <a:rPr lang="en-US" sz="1800" dirty="0">
                <a:solidFill>
                  <a:srgbClr val="002060"/>
                </a:solidFill>
                <a:latin typeface="Verdana" pitchFamily="34" charset="0"/>
              </a:rPr>
              <a:t>	</a:t>
            </a:r>
            <a:r>
              <a:rPr lang="en-US" sz="1800" b="1" dirty="0" err="1">
                <a:solidFill>
                  <a:srgbClr val="C00000"/>
                </a:solidFill>
                <a:latin typeface="Tempus Sans ITC" pitchFamily="82" charset="0"/>
              </a:rPr>
              <a:t>strcmp</a:t>
            </a:r>
            <a:r>
              <a:rPr lang="en-US" sz="1800" b="1" dirty="0">
                <a:solidFill>
                  <a:srgbClr val="C00000"/>
                </a:solidFill>
                <a:latin typeface="Tempus Sans ITC" pitchFamily="82" charset="0"/>
              </a:rPr>
              <a:t>(string1,string2</a:t>
            </a:r>
            <a:r>
              <a:rPr lang="en-US" sz="1800" b="1" dirty="0" smtClean="0">
                <a:solidFill>
                  <a:srgbClr val="C00000"/>
                </a:solidFill>
                <a:latin typeface="Tempus Sans ITC" pitchFamily="82" charset="0"/>
              </a:rPr>
              <a:t>);</a:t>
            </a:r>
          </a:p>
          <a:p>
            <a:pPr>
              <a:lnSpc>
                <a:spcPct val="150000"/>
              </a:lnSpc>
            </a:pPr>
            <a:r>
              <a:rPr lang="en-US" sz="1800" b="1" dirty="0" smtClean="0">
                <a:solidFill>
                  <a:srgbClr val="C00000"/>
                </a:solidFill>
                <a:latin typeface="Tempus Sans ITC" pitchFamily="82" charset="0"/>
              </a:rPr>
              <a:t>s</a:t>
            </a:r>
            <a:r>
              <a:rPr lang="en-US" sz="1800" dirty="0" smtClean="0">
                <a:solidFill>
                  <a:srgbClr val="002060"/>
                </a:solidFill>
                <a:latin typeface="Verdana" pitchFamily="34" charset="0"/>
              </a:rPr>
              <a:t>tring1 </a:t>
            </a:r>
            <a:r>
              <a:rPr lang="en-US" sz="1800" dirty="0">
                <a:solidFill>
                  <a:srgbClr val="002060"/>
                </a:solidFill>
                <a:latin typeface="Verdana" pitchFamily="34" charset="0"/>
              </a:rPr>
              <a:t>and string2 may be string variables or string </a:t>
            </a:r>
            <a:r>
              <a:rPr lang="en-US" sz="1800" dirty="0" smtClean="0">
                <a:solidFill>
                  <a:srgbClr val="002060"/>
                </a:solidFill>
                <a:latin typeface="Verdana" pitchFamily="34" charset="0"/>
              </a:rPr>
              <a:t>constants</a:t>
            </a:r>
            <a:r>
              <a:rPr lang="en-US" sz="1800" dirty="0">
                <a:solidFill>
                  <a:srgbClr val="002060"/>
                </a:solidFill>
                <a:latin typeface="Verdana" pitchFamily="34" charset="0"/>
              </a:rPr>
              <a:t>. </a:t>
            </a:r>
          </a:p>
          <a:p>
            <a:pPr>
              <a:lnSpc>
                <a:spcPct val="150000"/>
              </a:lnSpc>
            </a:pPr>
            <a:r>
              <a:rPr lang="en-US" sz="1800" dirty="0" smtClean="0">
                <a:solidFill>
                  <a:srgbClr val="002060"/>
                </a:solidFill>
                <a:latin typeface="Verdana" pitchFamily="34" charset="0"/>
              </a:rPr>
              <a:t>e.g</a:t>
            </a:r>
            <a:r>
              <a:rPr lang="en-US" sz="1800" dirty="0">
                <a:solidFill>
                  <a:srgbClr val="002060"/>
                </a:solidFill>
                <a:latin typeface="Verdana" pitchFamily="34" charset="0"/>
              </a:rPr>
              <a:t>., </a:t>
            </a:r>
            <a:r>
              <a:rPr lang="en-US" sz="1800" b="1" dirty="0" err="1">
                <a:solidFill>
                  <a:srgbClr val="C00000"/>
                </a:solidFill>
                <a:latin typeface="Tempus Sans ITC" pitchFamily="82" charset="0"/>
              </a:rPr>
              <a:t>strcmp</a:t>
            </a:r>
            <a:r>
              <a:rPr lang="en-US" sz="1800" b="1" dirty="0">
                <a:solidFill>
                  <a:srgbClr val="C00000"/>
                </a:solidFill>
                <a:latin typeface="Tempus Sans ITC" pitchFamily="82" charset="0"/>
              </a:rPr>
              <a:t>(“</a:t>
            </a:r>
            <a:r>
              <a:rPr lang="en-US" sz="1800" b="1" dirty="0" err="1">
                <a:solidFill>
                  <a:srgbClr val="C00000"/>
                </a:solidFill>
                <a:latin typeface="Tempus Sans ITC" pitchFamily="82" charset="0"/>
              </a:rPr>
              <a:t>their”,”there</a:t>
            </a:r>
            <a:r>
              <a:rPr lang="en-US" sz="1800" b="1" dirty="0">
                <a:solidFill>
                  <a:srgbClr val="C00000"/>
                </a:solidFill>
                <a:latin typeface="Tempus Sans ITC" pitchFamily="82" charset="0"/>
              </a:rPr>
              <a:t>”); </a:t>
            </a:r>
            <a:r>
              <a:rPr lang="en-US" sz="1800" dirty="0">
                <a:solidFill>
                  <a:srgbClr val="002060"/>
                </a:solidFill>
                <a:latin typeface="Verdana" pitchFamily="34" charset="0"/>
              </a:rPr>
              <a:t>will return a value of –9 which is the numeric difference between ASCII “</a:t>
            </a:r>
            <a:r>
              <a:rPr lang="en-US" sz="1800" dirty="0" err="1">
                <a:solidFill>
                  <a:srgbClr val="002060"/>
                </a:solidFill>
                <a:latin typeface="Verdana" pitchFamily="34" charset="0"/>
              </a:rPr>
              <a:t>i</a:t>
            </a:r>
            <a:r>
              <a:rPr lang="en-US" sz="1800" dirty="0">
                <a:solidFill>
                  <a:srgbClr val="002060"/>
                </a:solidFill>
                <a:latin typeface="Verdana" pitchFamily="34" charset="0"/>
              </a:rPr>
              <a:t>” and ASCII “r”. That is, “</a:t>
            </a:r>
            <a:r>
              <a:rPr lang="en-US" sz="1800" dirty="0" err="1">
                <a:solidFill>
                  <a:srgbClr val="002060"/>
                </a:solidFill>
                <a:latin typeface="Verdana" pitchFamily="34" charset="0"/>
              </a:rPr>
              <a:t>i</a:t>
            </a:r>
            <a:r>
              <a:rPr lang="en-US" sz="1800" dirty="0">
                <a:solidFill>
                  <a:srgbClr val="002060"/>
                </a:solidFill>
                <a:latin typeface="Verdana" pitchFamily="34" charset="0"/>
              </a:rPr>
              <a:t>” minus “r” w:r:to ASCII code is –9. </a:t>
            </a:r>
          </a:p>
          <a:p>
            <a:pPr>
              <a:lnSpc>
                <a:spcPct val="150000"/>
              </a:lnSpc>
            </a:pPr>
            <a:endParaRPr lang="en-US" sz="1800" dirty="0">
              <a:solidFill>
                <a:srgbClr val="002060"/>
              </a:solidFill>
              <a:latin typeface="Verdana" pitchFamily="34" charset="0"/>
            </a:endParaRPr>
          </a:p>
          <a:p>
            <a:pPr>
              <a:lnSpc>
                <a:spcPct val="150000"/>
              </a:lnSpc>
            </a:pPr>
            <a:r>
              <a:rPr lang="en-US" sz="1800" dirty="0">
                <a:solidFill>
                  <a:srgbClr val="002060"/>
                </a:solidFill>
                <a:latin typeface="Verdana" pitchFamily="34" charset="0"/>
              </a:rPr>
              <a:t>If the value is negative, string1 is alphabetically above string2</a:t>
            </a:r>
            <a:r>
              <a:rPr lang="en-US" sz="1800" dirty="0">
                <a:latin typeface="Verdana" pitchFamily="34" charset="0"/>
              </a:rPr>
              <a:t>.</a:t>
            </a:r>
          </a:p>
        </p:txBody>
      </p:sp>
      <p:sp>
        <p:nvSpPr>
          <p:cNvPr id="3" name="Date Placeholder 2"/>
          <p:cNvSpPr>
            <a:spLocks noGrp="1"/>
          </p:cNvSpPr>
          <p:nvPr>
            <p:ph type="dt" sz="half" idx="10"/>
          </p:nvPr>
        </p:nvSpPr>
        <p:spPr/>
        <p:txBody>
          <a:bodyPr/>
          <a:lstStyle/>
          <a:p>
            <a:fld id="{63FD0716-6AAB-4839-9F1F-033B590DFBA0}"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23</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solidFill>
                  <a:srgbClr val="002060"/>
                </a:solidFill>
              </a:rPr>
              <a:t>Library </a:t>
            </a:r>
            <a:r>
              <a:rPr lang="en-US" kern="0" dirty="0" smtClean="0">
                <a:solidFill>
                  <a:srgbClr val="002060"/>
                </a:solidFill>
              </a:rPr>
              <a:t>function: </a:t>
            </a:r>
            <a:r>
              <a:rPr lang="en-US" b="1" kern="0" dirty="0" err="1" smtClean="0">
                <a:solidFill>
                  <a:srgbClr val="C00000"/>
                </a:solidFill>
                <a:latin typeface="Tempus Sans ITC" pitchFamily="82" charset="0"/>
              </a:rPr>
              <a:t>strcat</a:t>
            </a:r>
            <a:r>
              <a:rPr lang="en-US" b="1" kern="0" dirty="0" smtClean="0">
                <a:solidFill>
                  <a:srgbClr val="C00000"/>
                </a:solidFill>
                <a:latin typeface="Tempus Sans ITC" pitchFamily="82" charset="0"/>
              </a:rPr>
              <a:t>()</a:t>
            </a:r>
            <a:endParaRPr lang="en-US" dirty="0">
              <a:solidFill>
                <a:srgbClr val="C00000"/>
              </a:solidFill>
            </a:endParaRPr>
          </a:p>
        </p:txBody>
      </p:sp>
      <p:sp>
        <p:nvSpPr>
          <p:cNvPr id="41987" name="Rectangle 2"/>
          <p:cNvSpPr>
            <a:spLocks noChangeArrowheads="1"/>
          </p:cNvSpPr>
          <p:nvPr/>
        </p:nvSpPr>
        <p:spPr bwMode="auto">
          <a:xfrm>
            <a:off x="1295400" y="935502"/>
            <a:ext cx="8153400" cy="5493812"/>
          </a:xfrm>
          <a:prstGeom prst="rect">
            <a:avLst/>
          </a:prstGeom>
          <a:noFill/>
          <a:ln w="9525">
            <a:noFill/>
            <a:miter lim="800000"/>
            <a:headEnd/>
            <a:tailEnd/>
          </a:ln>
        </p:spPr>
        <p:txBody>
          <a:bodyPr wrap="square" anchor="ctr">
            <a:spAutoFit/>
          </a:bodyPr>
          <a:lstStyle/>
          <a:p>
            <a:pPr>
              <a:tabLst>
                <a:tab pos="2171700" algn="l"/>
              </a:tabLst>
            </a:pPr>
            <a:r>
              <a:rPr lang="en-US" dirty="0">
                <a:solidFill>
                  <a:srgbClr val="002060"/>
                </a:solidFill>
                <a:latin typeface="Verdana" pitchFamily="34" charset="0"/>
              </a:rPr>
              <a:t>The</a:t>
            </a:r>
            <a:r>
              <a:rPr lang="en-US" dirty="0">
                <a:latin typeface="Verdana" pitchFamily="34" charset="0"/>
              </a:rPr>
              <a:t> </a:t>
            </a:r>
            <a:r>
              <a:rPr lang="en-US" b="1" dirty="0" err="1">
                <a:solidFill>
                  <a:srgbClr val="800000"/>
                </a:solidFill>
                <a:latin typeface="Tempus Sans ITC" pitchFamily="82" charset="0"/>
              </a:rPr>
              <a:t>strcat</a:t>
            </a:r>
            <a:r>
              <a:rPr lang="en-US" b="1" dirty="0">
                <a:solidFill>
                  <a:srgbClr val="800000"/>
                </a:solidFill>
                <a:latin typeface="Tempus Sans ITC" pitchFamily="82" charset="0"/>
              </a:rPr>
              <a:t> function </a:t>
            </a:r>
            <a:r>
              <a:rPr lang="en-US" dirty="0">
                <a:solidFill>
                  <a:srgbClr val="002060"/>
                </a:solidFill>
                <a:latin typeface="Verdana" pitchFamily="34" charset="0"/>
              </a:rPr>
              <a:t>joins two strings together. </a:t>
            </a:r>
          </a:p>
          <a:p>
            <a:pPr>
              <a:tabLst>
                <a:tab pos="2171700" algn="l"/>
              </a:tabLst>
            </a:pPr>
            <a:endParaRPr lang="en-US" dirty="0">
              <a:latin typeface="Verdana" pitchFamily="34" charset="0"/>
            </a:endParaRPr>
          </a:p>
          <a:p>
            <a:pPr>
              <a:tabLst>
                <a:tab pos="2171700" algn="l"/>
              </a:tabLst>
            </a:pPr>
            <a:r>
              <a:rPr lang="en-US" sz="2000" dirty="0">
                <a:latin typeface="Verdana" pitchFamily="34" charset="0"/>
              </a:rPr>
              <a:t>     </a:t>
            </a:r>
            <a:r>
              <a:rPr lang="en-US" sz="2000" dirty="0">
                <a:solidFill>
                  <a:srgbClr val="002060"/>
                </a:solidFill>
                <a:latin typeface="Verdana" pitchFamily="34" charset="0"/>
              </a:rPr>
              <a:t>It takes the following form:</a:t>
            </a:r>
          </a:p>
          <a:p>
            <a:pPr>
              <a:tabLst>
                <a:tab pos="2171700" algn="l"/>
              </a:tabLst>
            </a:pPr>
            <a:r>
              <a:rPr lang="en-US" sz="2800" b="1" dirty="0">
                <a:solidFill>
                  <a:srgbClr val="800000"/>
                </a:solidFill>
                <a:latin typeface="Tempus Sans ITC" pitchFamily="82" charset="0"/>
              </a:rPr>
              <a:t>            </a:t>
            </a:r>
            <a:r>
              <a:rPr lang="en-US" sz="2800" b="1" dirty="0" err="1">
                <a:solidFill>
                  <a:srgbClr val="800000"/>
                </a:solidFill>
                <a:latin typeface="Tempus Sans ITC" pitchFamily="82" charset="0"/>
              </a:rPr>
              <a:t>strcat</a:t>
            </a:r>
            <a:r>
              <a:rPr lang="en-US" sz="2800" b="1" dirty="0">
                <a:solidFill>
                  <a:srgbClr val="800000"/>
                </a:solidFill>
                <a:latin typeface="Tempus Sans ITC" pitchFamily="82" charset="0"/>
              </a:rPr>
              <a:t>(string1,string2);</a:t>
            </a:r>
          </a:p>
          <a:p>
            <a:pPr>
              <a:tabLst>
                <a:tab pos="2171700" algn="l"/>
              </a:tabLst>
            </a:pPr>
            <a:r>
              <a:rPr lang="en-US" sz="2000" dirty="0">
                <a:latin typeface="Verdana" pitchFamily="34" charset="0"/>
              </a:rPr>
              <a:t>	</a:t>
            </a:r>
            <a:r>
              <a:rPr lang="en-US" sz="2000" dirty="0">
                <a:solidFill>
                  <a:srgbClr val="002060"/>
                </a:solidFill>
                <a:latin typeface="Verdana" pitchFamily="34" charset="0"/>
              </a:rPr>
              <a:t>string1 and string2 are character arrays. </a:t>
            </a:r>
          </a:p>
          <a:p>
            <a:pPr>
              <a:tabLst>
                <a:tab pos="2171700" algn="l"/>
              </a:tabLst>
            </a:pPr>
            <a:endParaRPr lang="en-US" dirty="0">
              <a:solidFill>
                <a:srgbClr val="002060"/>
              </a:solidFill>
              <a:latin typeface="Verdana" pitchFamily="34" charset="0"/>
            </a:endParaRPr>
          </a:p>
          <a:p>
            <a:pPr>
              <a:lnSpc>
                <a:spcPct val="150000"/>
              </a:lnSpc>
              <a:buFont typeface="Wingdings" pitchFamily="2" charset="2"/>
              <a:buChar char="ü"/>
              <a:tabLst>
                <a:tab pos="2171700" algn="l"/>
              </a:tabLst>
            </a:pPr>
            <a:r>
              <a:rPr lang="en-US" sz="2200" dirty="0">
                <a:solidFill>
                  <a:srgbClr val="002060"/>
                </a:solidFill>
                <a:latin typeface="Verdana" pitchFamily="34" charset="0"/>
              </a:rPr>
              <a:t>When the function </a:t>
            </a:r>
            <a:r>
              <a:rPr lang="en-US" sz="2200" b="1" dirty="0" err="1">
                <a:solidFill>
                  <a:srgbClr val="002060"/>
                </a:solidFill>
                <a:latin typeface="Tempus Sans ITC" pitchFamily="82" charset="0"/>
              </a:rPr>
              <a:t>strcat</a:t>
            </a:r>
            <a:r>
              <a:rPr lang="en-US" sz="2200" b="1" dirty="0">
                <a:solidFill>
                  <a:srgbClr val="002060"/>
                </a:solidFill>
                <a:latin typeface="Tempus Sans ITC" pitchFamily="82" charset="0"/>
              </a:rPr>
              <a:t> </a:t>
            </a:r>
            <a:r>
              <a:rPr lang="en-US" sz="2200" dirty="0">
                <a:solidFill>
                  <a:srgbClr val="002060"/>
                </a:solidFill>
                <a:latin typeface="Verdana" pitchFamily="34" charset="0"/>
              </a:rPr>
              <a:t>is </a:t>
            </a:r>
            <a:r>
              <a:rPr lang="en-US" sz="2200" dirty="0" err="1">
                <a:solidFill>
                  <a:srgbClr val="002060"/>
                </a:solidFill>
                <a:latin typeface="Verdana" pitchFamily="34" charset="0"/>
              </a:rPr>
              <a:t>excuted</a:t>
            </a:r>
            <a:r>
              <a:rPr lang="en-US" sz="2200" dirty="0">
                <a:solidFill>
                  <a:srgbClr val="002060"/>
                </a:solidFill>
                <a:latin typeface="Verdana" pitchFamily="34" charset="0"/>
              </a:rPr>
              <a:t>, string2 is </a:t>
            </a:r>
            <a:endParaRPr lang="en-US" sz="2200" dirty="0" smtClean="0">
              <a:solidFill>
                <a:srgbClr val="002060"/>
              </a:solidFill>
              <a:latin typeface="Verdana" pitchFamily="34" charset="0"/>
            </a:endParaRPr>
          </a:p>
          <a:p>
            <a:pPr>
              <a:lnSpc>
                <a:spcPct val="150000"/>
              </a:lnSpc>
              <a:tabLst>
                <a:tab pos="2171700" algn="l"/>
              </a:tabLst>
            </a:pPr>
            <a:r>
              <a:rPr lang="en-US" sz="2200" dirty="0">
                <a:solidFill>
                  <a:srgbClr val="002060"/>
                </a:solidFill>
                <a:latin typeface="Verdana" pitchFamily="34" charset="0"/>
              </a:rPr>
              <a:t> </a:t>
            </a:r>
            <a:r>
              <a:rPr lang="en-US" sz="2200" dirty="0" smtClean="0">
                <a:solidFill>
                  <a:srgbClr val="002060"/>
                </a:solidFill>
                <a:latin typeface="Verdana" pitchFamily="34" charset="0"/>
              </a:rPr>
              <a:t>  appended </a:t>
            </a:r>
            <a:r>
              <a:rPr lang="en-US" sz="2200" dirty="0">
                <a:solidFill>
                  <a:srgbClr val="002060"/>
                </a:solidFill>
                <a:latin typeface="Verdana" pitchFamily="34" charset="0"/>
              </a:rPr>
              <a:t>to a string1.</a:t>
            </a:r>
          </a:p>
          <a:p>
            <a:pPr>
              <a:lnSpc>
                <a:spcPct val="150000"/>
              </a:lnSpc>
              <a:buFont typeface="Wingdings" pitchFamily="2" charset="2"/>
              <a:buChar char="ü"/>
              <a:tabLst>
                <a:tab pos="2171700" algn="l"/>
              </a:tabLst>
            </a:pPr>
            <a:r>
              <a:rPr lang="en-US" sz="2200" dirty="0">
                <a:solidFill>
                  <a:srgbClr val="002060"/>
                </a:solidFill>
                <a:latin typeface="Verdana" pitchFamily="34" charset="0"/>
              </a:rPr>
              <a:t> It does so by removing the null character at the </a:t>
            </a:r>
            <a:r>
              <a:rPr lang="en-US" sz="2200" dirty="0" smtClean="0">
                <a:solidFill>
                  <a:srgbClr val="002060"/>
                </a:solidFill>
                <a:latin typeface="Verdana" pitchFamily="34" charset="0"/>
              </a:rPr>
              <a:t>end</a:t>
            </a:r>
          </a:p>
          <a:p>
            <a:pPr>
              <a:lnSpc>
                <a:spcPct val="150000"/>
              </a:lnSpc>
              <a:tabLst>
                <a:tab pos="2171700" algn="l"/>
              </a:tabLst>
            </a:pPr>
            <a:r>
              <a:rPr lang="en-US" sz="2200" dirty="0">
                <a:solidFill>
                  <a:srgbClr val="002060"/>
                </a:solidFill>
                <a:latin typeface="Verdana" pitchFamily="34" charset="0"/>
              </a:rPr>
              <a:t> </a:t>
            </a:r>
            <a:r>
              <a:rPr lang="en-US" sz="2200" dirty="0" smtClean="0">
                <a:solidFill>
                  <a:srgbClr val="002060"/>
                </a:solidFill>
                <a:latin typeface="Verdana" pitchFamily="34" charset="0"/>
              </a:rPr>
              <a:t>  </a:t>
            </a:r>
            <a:r>
              <a:rPr lang="en-US" sz="2200" dirty="0">
                <a:solidFill>
                  <a:srgbClr val="002060"/>
                </a:solidFill>
                <a:latin typeface="Verdana" pitchFamily="34" charset="0"/>
              </a:rPr>
              <a:t>of string1 and placing string2 from there. </a:t>
            </a:r>
          </a:p>
          <a:p>
            <a:pPr>
              <a:lnSpc>
                <a:spcPct val="150000"/>
              </a:lnSpc>
              <a:buFont typeface="Wingdings" pitchFamily="2" charset="2"/>
              <a:buChar char="ü"/>
              <a:tabLst>
                <a:tab pos="2171700" algn="l"/>
              </a:tabLst>
            </a:pPr>
            <a:r>
              <a:rPr lang="en-US" sz="2200" dirty="0">
                <a:solidFill>
                  <a:srgbClr val="002060"/>
                </a:solidFill>
                <a:latin typeface="Verdana" pitchFamily="34" charset="0"/>
              </a:rPr>
              <a:t>The string at string2 remains unchanged.</a:t>
            </a:r>
          </a:p>
          <a:p>
            <a:pPr>
              <a:tabLst>
                <a:tab pos="2171700" algn="l"/>
              </a:tabLst>
            </a:pPr>
            <a:endParaRPr lang="en-US" sz="2200" dirty="0">
              <a:latin typeface="Verdana" pitchFamily="34" charset="0"/>
            </a:endParaRPr>
          </a:p>
          <a:p>
            <a:pPr>
              <a:tabLst>
                <a:tab pos="2171700" algn="l"/>
              </a:tabLst>
            </a:pPr>
            <a:endParaRPr lang="en-US" dirty="0">
              <a:latin typeface="Verdana" pitchFamily="34" charset="0"/>
            </a:endParaRPr>
          </a:p>
        </p:txBody>
      </p:sp>
      <p:sp>
        <p:nvSpPr>
          <p:cNvPr id="3" name="Date Placeholder 2"/>
          <p:cNvSpPr>
            <a:spLocks noGrp="1"/>
          </p:cNvSpPr>
          <p:nvPr>
            <p:ph type="dt" sz="half" idx="10"/>
          </p:nvPr>
        </p:nvSpPr>
        <p:spPr/>
        <p:txBody>
          <a:bodyPr/>
          <a:lstStyle/>
          <a:p>
            <a:fld id="{29A81792-A45B-46F5-869F-284740800824}"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24</a:t>
            </a:fld>
            <a:endParaRPr lang="en-US" dirty="0">
              <a:solidFill>
                <a:srgbClr val="002060"/>
              </a:solidFill>
            </a:endParaRPr>
          </a:p>
        </p:txBody>
      </p:sp>
      <p:sp>
        <p:nvSpPr>
          <p:cNvPr id="8" name="TextBox 7"/>
          <p:cNvSpPr txBox="1"/>
          <p:nvPr/>
        </p:nvSpPr>
        <p:spPr>
          <a:xfrm>
            <a:off x="-14614" y="1463710"/>
            <a:ext cx="1310014" cy="3870290"/>
          </a:xfrm>
          <a:prstGeom prst="rect">
            <a:avLst/>
          </a:prstGeom>
          <a:noFill/>
        </p:spPr>
        <p:txBody>
          <a:bodyPr wrap="square" rtlCol="0">
            <a:spAutoFit/>
          </a:bodyPr>
          <a:lstStyle/>
          <a:p>
            <a:pPr marL="58738" lvl="1"/>
            <a:r>
              <a:rPr lang="en-US" sz="1400" b="1" i="1" dirty="0" smtClean="0">
                <a:solidFill>
                  <a:srgbClr val="0000FF"/>
                </a:solidFill>
                <a:hlinkClick r:id="rId3" action="ppaction://hlinksldjump"/>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hlinkClick r:id="rId4" action="ppaction://hlinkfile"/>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Animation</a:t>
            </a:r>
          </a:p>
          <a:p>
            <a:pPr marL="58738" lvl="1"/>
            <a:endParaRPr lang="en-US" sz="1100" b="1" i="1" dirty="0" smtClean="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endParaRPr lang="en-US" sz="1400" b="1" i="1" dirty="0">
              <a:solidFill>
                <a:srgbClr val="0000FF"/>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152400"/>
            <a:ext cx="7162801" cy="685800"/>
          </a:xfrm>
        </p:spPr>
        <p:txBody>
          <a:bodyPr>
            <a:normAutofit/>
          </a:bodyPr>
          <a:lstStyle/>
          <a:p>
            <a:r>
              <a:rPr lang="en-US" dirty="0">
                <a:solidFill>
                  <a:srgbClr val="002060"/>
                </a:solidFill>
              </a:rPr>
              <a:t>Concatenation of 2 strings</a:t>
            </a:r>
          </a:p>
        </p:txBody>
      </p:sp>
      <p:sp>
        <p:nvSpPr>
          <p:cNvPr id="40963" name="Rectangle 2"/>
          <p:cNvSpPr>
            <a:spLocks noChangeArrowheads="1"/>
          </p:cNvSpPr>
          <p:nvPr/>
        </p:nvSpPr>
        <p:spPr bwMode="auto">
          <a:xfrm>
            <a:off x="1447800" y="914400"/>
            <a:ext cx="6553200" cy="5632311"/>
          </a:xfrm>
          <a:prstGeom prst="rect">
            <a:avLst/>
          </a:prstGeom>
          <a:noFill/>
          <a:ln w="9525">
            <a:noFill/>
            <a:miter lim="800000"/>
            <a:headEnd/>
            <a:tailEnd/>
          </a:ln>
        </p:spPr>
        <p:txBody>
          <a:bodyPr wrap="square">
            <a:spAutoFit/>
          </a:bodyPr>
          <a:lstStyle/>
          <a:p>
            <a:r>
              <a:rPr lang="en-US" dirty="0">
                <a:solidFill>
                  <a:srgbClr val="002060"/>
                </a:solidFill>
                <a:latin typeface="+mj-lt"/>
              </a:rPr>
              <a:t>#include&lt;</a:t>
            </a:r>
            <a:r>
              <a:rPr lang="en-US" dirty="0" err="1">
                <a:solidFill>
                  <a:srgbClr val="002060"/>
                </a:solidFill>
                <a:latin typeface="+mj-lt"/>
              </a:rPr>
              <a:t>iostream.h</a:t>
            </a:r>
            <a:r>
              <a:rPr lang="en-US" dirty="0">
                <a:solidFill>
                  <a:srgbClr val="002060"/>
                </a:solidFill>
                <a:latin typeface="+mj-lt"/>
              </a:rPr>
              <a:t>&gt;</a:t>
            </a:r>
          </a:p>
          <a:p>
            <a:r>
              <a:rPr lang="en-US" dirty="0">
                <a:solidFill>
                  <a:srgbClr val="002060"/>
                </a:solidFill>
                <a:latin typeface="+mj-lt"/>
              </a:rPr>
              <a:t>#include&lt;</a:t>
            </a:r>
            <a:r>
              <a:rPr lang="en-US" dirty="0" err="1">
                <a:solidFill>
                  <a:srgbClr val="002060"/>
                </a:solidFill>
                <a:latin typeface="+mj-lt"/>
              </a:rPr>
              <a:t>conio.h</a:t>
            </a:r>
            <a:r>
              <a:rPr lang="en-US" dirty="0">
                <a:solidFill>
                  <a:srgbClr val="002060"/>
                </a:solidFill>
                <a:latin typeface="+mj-lt"/>
              </a:rPr>
              <a:t>&gt;</a:t>
            </a:r>
          </a:p>
          <a:p>
            <a:r>
              <a:rPr lang="en-US" dirty="0">
                <a:solidFill>
                  <a:srgbClr val="002060"/>
                </a:solidFill>
                <a:latin typeface="+mj-lt"/>
              </a:rPr>
              <a:t>#include&lt;</a:t>
            </a:r>
            <a:r>
              <a:rPr lang="en-US" dirty="0" err="1">
                <a:solidFill>
                  <a:srgbClr val="002060"/>
                </a:solidFill>
                <a:latin typeface="+mj-lt"/>
              </a:rPr>
              <a:t>string.h</a:t>
            </a:r>
            <a:r>
              <a:rPr lang="en-US" dirty="0">
                <a:solidFill>
                  <a:srgbClr val="002060"/>
                </a:solidFill>
                <a:latin typeface="+mj-lt"/>
              </a:rPr>
              <a:t>&gt;</a:t>
            </a:r>
          </a:p>
          <a:p>
            <a:r>
              <a:rPr lang="en-US" dirty="0">
                <a:solidFill>
                  <a:srgbClr val="002060"/>
                </a:solidFill>
                <a:latin typeface="+mj-lt"/>
              </a:rPr>
              <a:t>#include&lt;</a:t>
            </a:r>
            <a:r>
              <a:rPr lang="en-US" dirty="0" err="1">
                <a:solidFill>
                  <a:srgbClr val="002060"/>
                </a:solidFill>
                <a:latin typeface="+mj-lt"/>
              </a:rPr>
              <a:t>stdio.h</a:t>
            </a:r>
            <a:r>
              <a:rPr lang="en-US" dirty="0">
                <a:solidFill>
                  <a:srgbClr val="002060"/>
                </a:solidFill>
                <a:latin typeface="+mj-lt"/>
              </a:rPr>
              <a:t>&gt;</a:t>
            </a:r>
          </a:p>
          <a:p>
            <a:r>
              <a:rPr lang="en-US" dirty="0">
                <a:solidFill>
                  <a:srgbClr val="002060"/>
                </a:solidFill>
                <a:latin typeface="+mj-lt"/>
              </a:rPr>
              <a:t>void main()</a:t>
            </a:r>
          </a:p>
          <a:p>
            <a:r>
              <a:rPr lang="en-US" dirty="0">
                <a:solidFill>
                  <a:srgbClr val="002060"/>
                </a:solidFill>
                <a:latin typeface="+mj-lt"/>
              </a:rPr>
              <a:t>{</a:t>
            </a:r>
          </a:p>
          <a:p>
            <a:r>
              <a:rPr lang="en-US" dirty="0" smtClean="0">
                <a:solidFill>
                  <a:srgbClr val="002060"/>
                </a:solidFill>
                <a:latin typeface="+mj-lt"/>
              </a:rPr>
              <a:t>    char </a:t>
            </a:r>
            <a:r>
              <a:rPr lang="en-US" dirty="0">
                <a:solidFill>
                  <a:srgbClr val="002060"/>
                </a:solidFill>
                <a:latin typeface="+mj-lt"/>
              </a:rPr>
              <a:t>s1[40], s2[50];</a:t>
            </a:r>
          </a:p>
          <a:p>
            <a:r>
              <a:rPr lang="en-US" dirty="0" smtClean="0">
                <a:solidFill>
                  <a:srgbClr val="002060"/>
                </a:solidFill>
                <a:latin typeface="+mj-lt"/>
              </a:rPr>
              <a:t>    </a:t>
            </a:r>
            <a:r>
              <a:rPr lang="en-US" dirty="0" err="1" smtClean="0">
                <a:solidFill>
                  <a:srgbClr val="002060"/>
                </a:solidFill>
                <a:latin typeface="+mj-lt"/>
              </a:rPr>
              <a:t>cout</a:t>
            </a:r>
            <a:r>
              <a:rPr lang="en-US" dirty="0">
                <a:solidFill>
                  <a:srgbClr val="002060"/>
                </a:solidFill>
                <a:latin typeface="+mj-lt"/>
              </a:rPr>
              <a:t>&lt;&lt;"\</a:t>
            </a:r>
            <a:r>
              <a:rPr lang="en-US" dirty="0" err="1">
                <a:solidFill>
                  <a:srgbClr val="002060"/>
                </a:solidFill>
                <a:latin typeface="+mj-lt"/>
              </a:rPr>
              <a:t>nEnter</a:t>
            </a:r>
            <a:r>
              <a:rPr lang="en-US" dirty="0">
                <a:solidFill>
                  <a:srgbClr val="002060"/>
                </a:solidFill>
                <a:latin typeface="+mj-lt"/>
              </a:rPr>
              <a:t> the first string";</a:t>
            </a:r>
          </a:p>
          <a:p>
            <a:r>
              <a:rPr lang="en-US" dirty="0" smtClean="0">
                <a:solidFill>
                  <a:srgbClr val="002060"/>
                </a:solidFill>
                <a:latin typeface="+mj-lt"/>
              </a:rPr>
              <a:t>    gets(s1</a:t>
            </a:r>
            <a:r>
              <a:rPr lang="en-US" dirty="0">
                <a:solidFill>
                  <a:srgbClr val="002060"/>
                </a:solidFill>
                <a:latin typeface="+mj-lt"/>
              </a:rPr>
              <a:t>);</a:t>
            </a:r>
          </a:p>
          <a:p>
            <a:r>
              <a:rPr lang="en-US" dirty="0" smtClean="0">
                <a:solidFill>
                  <a:srgbClr val="002060"/>
                </a:solidFill>
                <a:latin typeface="+mj-lt"/>
              </a:rPr>
              <a:t>    </a:t>
            </a:r>
            <a:r>
              <a:rPr lang="en-US" dirty="0" err="1" smtClean="0">
                <a:solidFill>
                  <a:srgbClr val="002060"/>
                </a:solidFill>
                <a:latin typeface="+mj-lt"/>
              </a:rPr>
              <a:t>cout</a:t>
            </a:r>
            <a:r>
              <a:rPr lang="en-US" dirty="0">
                <a:solidFill>
                  <a:srgbClr val="002060"/>
                </a:solidFill>
                <a:latin typeface="+mj-lt"/>
              </a:rPr>
              <a:t>&lt;&lt;"\</a:t>
            </a:r>
            <a:r>
              <a:rPr lang="en-US" dirty="0" err="1">
                <a:solidFill>
                  <a:srgbClr val="002060"/>
                </a:solidFill>
                <a:latin typeface="+mj-lt"/>
              </a:rPr>
              <a:t>nEnter</a:t>
            </a:r>
            <a:r>
              <a:rPr lang="en-US" dirty="0">
                <a:solidFill>
                  <a:srgbClr val="002060"/>
                </a:solidFill>
                <a:latin typeface="+mj-lt"/>
              </a:rPr>
              <a:t> the </a:t>
            </a:r>
            <a:r>
              <a:rPr lang="en-US" dirty="0" smtClean="0">
                <a:solidFill>
                  <a:srgbClr val="002060"/>
                </a:solidFill>
                <a:latin typeface="+mj-lt"/>
              </a:rPr>
              <a:t>second string“;</a:t>
            </a:r>
          </a:p>
          <a:p>
            <a:r>
              <a:rPr lang="en-US" dirty="0" smtClean="0">
                <a:solidFill>
                  <a:srgbClr val="002060"/>
                </a:solidFill>
              </a:rPr>
              <a:t>   gets(s2);</a:t>
            </a:r>
          </a:p>
          <a:p>
            <a:r>
              <a:rPr lang="en-US" dirty="0" smtClean="0">
                <a:solidFill>
                  <a:srgbClr val="002060"/>
                </a:solidFill>
              </a:rPr>
              <a:t>   </a:t>
            </a:r>
            <a:r>
              <a:rPr lang="en-US" dirty="0" err="1" smtClean="0">
                <a:solidFill>
                  <a:srgbClr val="002060"/>
                </a:solidFill>
              </a:rPr>
              <a:t>strcat</a:t>
            </a:r>
            <a:r>
              <a:rPr lang="en-US" dirty="0" smtClean="0">
                <a:solidFill>
                  <a:srgbClr val="002060"/>
                </a:solidFill>
              </a:rPr>
              <a:t>(s1,s2);</a:t>
            </a:r>
          </a:p>
          <a:p>
            <a:r>
              <a:rPr lang="en-US" dirty="0" smtClean="0">
                <a:solidFill>
                  <a:srgbClr val="002060"/>
                </a:solidFill>
              </a:rPr>
              <a:t>   </a:t>
            </a:r>
            <a:r>
              <a:rPr lang="en-US" dirty="0" err="1" smtClean="0">
                <a:solidFill>
                  <a:srgbClr val="002060"/>
                </a:solidFill>
              </a:rPr>
              <a:t>cout</a:t>
            </a:r>
            <a:r>
              <a:rPr lang="en-US" dirty="0" smtClean="0">
                <a:solidFill>
                  <a:srgbClr val="002060"/>
                </a:solidFill>
              </a:rPr>
              <a:t>&lt;&lt;"\</a:t>
            </a:r>
            <a:r>
              <a:rPr lang="en-US" dirty="0" err="1" smtClean="0">
                <a:solidFill>
                  <a:srgbClr val="002060"/>
                </a:solidFill>
              </a:rPr>
              <a:t>nConcatenated</a:t>
            </a:r>
            <a:r>
              <a:rPr lang="en-US" dirty="0" smtClean="0">
                <a:solidFill>
                  <a:srgbClr val="002060"/>
                </a:solidFill>
              </a:rPr>
              <a:t> string is“&lt;&lt;s1;</a:t>
            </a:r>
          </a:p>
          <a:p>
            <a:r>
              <a:rPr lang="en-US" dirty="0" smtClean="0">
                <a:solidFill>
                  <a:srgbClr val="002060"/>
                </a:solidFill>
              </a:rPr>
              <a:t>   </a:t>
            </a:r>
            <a:r>
              <a:rPr lang="en-US" dirty="0" err="1" smtClean="0">
                <a:solidFill>
                  <a:srgbClr val="002060"/>
                </a:solidFill>
              </a:rPr>
              <a:t>getch</a:t>
            </a:r>
            <a:r>
              <a:rPr lang="en-US" dirty="0" smtClean="0">
                <a:solidFill>
                  <a:srgbClr val="002060"/>
                </a:solidFill>
              </a:rPr>
              <a:t>();</a:t>
            </a:r>
          </a:p>
          <a:p>
            <a:r>
              <a:rPr lang="en-US" dirty="0" smtClean="0">
                <a:solidFill>
                  <a:srgbClr val="002060"/>
                </a:solidFill>
              </a:rPr>
              <a:t>}</a:t>
            </a:r>
            <a:endParaRPr lang="en-US" dirty="0">
              <a:solidFill>
                <a:srgbClr val="002060"/>
              </a:solidFill>
              <a:latin typeface="+mj-lt"/>
            </a:endParaRPr>
          </a:p>
        </p:txBody>
      </p:sp>
      <p:sp>
        <p:nvSpPr>
          <p:cNvPr id="3" name="Date Placeholder 2"/>
          <p:cNvSpPr>
            <a:spLocks noGrp="1"/>
          </p:cNvSpPr>
          <p:nvPr>
            <p:ph type="dt" sz="half" idx="10"/>
          </p:nvPr>
        </p:nvSpPr>
        <p:spPr/>
        <p:txBody>
          <a:bodyPr/>
          <a:lstStyle/>
          <a:p>
            <a:fld id="{04497A69-41D8-4528-9327-A436E5142A3C}"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25</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81000"/>
            <a:ext cx="7848600" cy="990600"/>
          </a:xfrm>
        </p:spPr>
        <p:txBody>
          <a:bodyPr>
            <a:noAutofit/>
          </a:bodyPr>
          <a:lstStyle/>
          <a:p>
            <a:r>
              <a:rPr lang="en-US" dirty="0">
                <a:solidFill>
                  <a:srgbClr val="002060"/>
                </a:solidFill>
              </a:rPr>
              <a:t>Check whether a string is </a:t>
            </a:r>
            <a:r>
              <a:rPr lang="en-US" dirty="0" smtClean="0">
                <a:solidFill>
                  <a:srgbClr val="002060"/>
                </a:solidFill>
              </a:rPr>
              <a:t>Palindrome </a:t>
            </a:r>
            <a:r>
              <a:rPr lang="en-US" dirty="0">
                <a:solidFill>
                  <a:srgbClr val="002060"/>
                </a:solidFill>
              </a:rPr>
              <a:t>or not</a:t>
            </a:r>
          </a:p>
        </p:txBody>
      </p:sp>
      <p:sp>
        <p:nvSpPr>
          <p:cNvPr id="21507" name="Rectangle 2"/>
          <p:cNvSpPr>
            <a:spLocks noChangeArrowheads="1"/>
          </p:cNvSpPr>
          <p:nvPr/>
        </p:nvSpPr>
        <p:spPr bwMode="auto">
          <a:xfrm>
            <a:off x="1295400" y="1539419"/>
            <a:ext cx="3733800" cy="4708981"/>
          </a:xfrm>
          <a:prstGeom prst="rect">
            <a:avLst/>
          </a:prstGeom>
          <a:noFill/>
          <a:ln w="9525">
            <a:noFill/>
            <a:miter lim="800000"/>
            <a:headEnd/>
            <a:tailEnd/>
          </a:ln>
        </p:spPr>
        <p:txBody>
          <a:bodyPr>
            <a:spAutoFit/>
          </a:bodyPr>
          <a:lstStyle/>
          <a:p>
            <a:r>
              <a:rPr lang="en-US" dirty="0">
                <a:solidFill>
                  <a:srgbClr val="002060"/>
                </a:solidFill>
                <a:latin typeface="+mj-lt"/>
              </a:rPr>
              <a:t>void main()</a:t>
            </a:r>
          </a:p>
          <a:p>
            <a:r>
              <a:rPr lang="en-US" dirty="0">
                <a:solidFill>
                  <a:srgbClr val="002060"/>
                </a:solidFill>
                <a:latin typeface="+mj-lt"/>
              </a:rPr>
              <a:t>{</a:t>
            </a:r>
          </a:p>
          <a:p>
            <a:pPr>
              <a:lnSpc>
                <a:spcPct val="150000"/>
              </a:lnSpc>
            </a:pPr>
            <a:r>
              <a:rPr lang="en-US" dirty="0">
                <a:solidFill>
                  <a:srgbClr val="002060"/>
                </a:solidFill>
                <a:latin typeface="+mj-lt"/>
              </a:rPr>
              <a:t>char </a:t>
            </a:r>
            <a:r>
              <a:rPr lang="en-US" dirty="0" err="1">
                <a:solidFill>
                  <a:srgbClr val="002060"/>
                </a:solidFill>
                <a:latin typeface="+mj-lt"/>
              </a:rPr>
              <a:t>str</a:t>
            </a:r>
            <a:r>
              <a:rPr lang="en-US" dirty="0">
                <a:solidFill>
                  <a:srgbClr val="002060"/>
                </a:solidFill>
                <a:latin typeface="+mj-lt"/>
              </a:rPr>
              <a:t>[30];</a:t>
            </a:r>
          </a:p>
          <a:p>
            <a:pPr>
              <a:lnSpc>
                <a:spcPct val="150000"/>
              </a:lnSpc>
            </a:pPr>
            <a:r>
              <a:rPr lang="en-US" dirty="0" err="1">
                <a:solidFill>
                  <a:srgbClr val="002060"/>
                </a:solidFill>
                <a:latin typeface="+mj-lt"/>
              </a:rPr>
              <a:t>int</a:t>
            </a:r>
            <a:r>
              <a:rPr lang="en-US" dirty="0">
                <a:solidFill>
                  <a:srgbClr val="002060"/>
                </a:solidFill>
                <a:latin typeface="+mj-lt"/>
              </a:rPr>
              <a:t> </a:t>
            </a:r>
            <a:r>
              <a:rPr lang="en-US" dirty="0" err="1">
                <a:solidFill>
                  <a:srgbClr val="002060"/>
                </a:solidFill>
                <a:latin typeface="+mj-lt"/>
              </a:rPr>
              <a:t>i,n,j,flag</a:t>
            </a:r>
            <a:r>
              <a:rPr lang="en-US" dirty="0">
                <a:solidFill>
                  <a:srgbClr val="002060"/>
                </a:solidFill>
                <a:latin typeface="+mj-lt"/>
              </a:rPr>
              <a:t>=1;</a:t>
            </a:r>
          </a:p>
          <a:p>
            <a:pPr>
              <a:lnSpc>
                <a:spcPct val="150000"/>
              </a:lnSpc>
            </a:pPr>
            <a:r>
              <a:rPr lang="en-US" dirty="0" err="1">
                <a:solidFill>
                  <a:srgbClr val="002060"/>
                </a:solidFill>
                <a:latin typeface="+mj-lt"/>
              </a:rPr>
              <a:t>cout</a:t>
            </a:r>
            <a:r>
              <a:rPr lang="en-US" dirty="0">
                <a:solidFill>
                  <a:srgbClr val="002060"/>
                </a:solidFill>
                <a:latin typeface="+mj-lt"/>
              </a:rPr>
              <a:t>&lt;&lt;"\</a:t>
            </a:r>
            <a:r>
              <a:rPr lang="en-US" dirty="0" err="1">
                <a:solidFill>
                  <a:srgbClr val="002060"/>
                </a:solidFill>
                <a:latin typeface="+mj-lt"/>
              </a:rPr>
              <a:t>nEnter</a:t>
            </a:r>
            <a:r>
              <a:rPr lang="en-US" dirty="0">
                <a:solidFill>
                  <a:srgbClr val="002060"/>
                </a:solidFill>
                <a:latin typeface="+mj-lt"/>
              </a:rPr>
              <a:t> the string:";</a:t>
            </a:r>
          </a:p>
          <a:p>
            <a:pPr>
              <a:lnSpc>
                <a:spcPct val="150000"/>
              </a:lnSpc>
            </a:pPr>
            <a:r>
              <a:rPr lang="en-US" dirty="0">
                <a:solidFill>
                  <a:srgbClr val="002060"/>
                </a:solidFill>
                <a:latin typeface="+mj-lt"/>
              </a:rPr>
              <a:t>gets(</a:t>
            </a:r>
            <a:r>
              <a:rPr lang="en-US" dirty="0" err="1">
                <a:solidFill>
                  <a:srgbClr val="002060"/>
                </a:solidFill>
                <a:latin typeface="+mj-lt"/>
              </a:rPr>
              <a:t>str</a:t>
            </a:r>
            <a:r>
              <a:rPr lang="en-US" dirty="0" smtClean="0">
                <a:solidFill>
                  <a:srgbClr val="002060"/>
                </a:solidFill>
                <a:latin typeface="+mj-lt"/>
              </a:rPr>
              <a:t>);</a:t>
            </a:r>
          </a:p>
          <a:p>
            <a:pPr>
              <a:lnSpc>
                <a:spcPct val="150000"/>
              </a:lnSpc>
            </a:pPr>
            <a:r>
              <a:rPr lang="en-US" dirty="0" smtClean="0">
                <a:solidFill>
                  <a:srgbClr val="002060"/>
                </a:solidFill>
                <a:latin typeface="+mj-lt"/>
              </a:rPr>
              <a:t>//find the string length</a:t>
            </a:r>
            <a:endParaRPr lang="en-US" dirty="0">
              <a:solidFill>
                <a:srgbClr val="002060"/>
              </a:solidFill>
              <a:latin typeface="+mj-lt"/>
            </a:endParaRPr>
          </a:p>
          <a:p>
            <a:pPr>
              <a:lnSpc>
                <a:spcPct val="150000"/>
              </a:lnSpc>
            </a:pPr>
            <a:r>
              <a:rPr lang="en-US" dirty="0">
                <a:solidFill>
                  <a:srgbClr val="002060"/>
                </a:solidFill>
                <a:latin typeface="+mj-lt"/>
              </a:rPr>
              <a:t>for(</a:t>
            </a:r>
            <a:r>
              <a:rPr lang="en-US" dirty="0" err="1">
                <a:solidFill>
                  <a:srgbClr val="002060"/>
                </a:solidFill>
                <a:latin typeface="+mj-lt"/>
              </a:rPr>
              <a:t>i</a:t>
            </a:r>
            <a:r>
              <a:rPr lang="en-US" dirty="0">
                <a:solidFill>
                  <a:srgbClr val="002060"/>
                </a:solidFill>
                <a:latin typeface="+mj-lt"/>
              </a:rPr>
              <a:t>=0;str[</a:t>
            </a:r>
            <a:r>
              <a:rPr lang="en-US" dirty="0" err="1">
                <a:solidFill>
                  <a:srgbClr val="002060"/>
                </a:solidFill>
                <a:latin typeface="+mj-lt"/>
              </a:rPr>
              <a:t>i</a:t>
            </a:r>
            <a:r>
              <a:rPr lang="en-US" dirty="0" smtClean="0">
                <a:solidFill>
                  <a:srgbClr val="002060"/>
                </a:solidFill>
                <a:latin typeface="+mj-lt"/>
              </a:rPr>
              <a:t>]!='\0</a:t>
            </a:r>
            <a:r>
              <a:rPr lang="en-US" dirty="0">
                <a:solidFill>
                  <a:srgbClr val="002060"/>
                </a:solidFill>
                <a:latin typeface="+mj-lt"/>
              </a:rPr>
              <a:t>';i++);</a:t>
            </a:r>
          </a:p>
          <a:p>
            <a:pPr>
              <a:lnSpc>
                <a:spcPct val="150000"/>
              </a:lnSpc>
            </a:pPr>
            <a:r>
              <a:rPr lang="en-US" dirty="0">
                <a:solidFill>
                  <a:srgbClr val="002060"/>
                </a:solidFill>
                <a:latin typeface="+mj-lt"/>
              </a:rPr>
              <a:t> n=</a:t>
            </a:r>
            <a:r>
              <a:rPr lang="en-US" dirty="0" err="1">
                <a:solidFill>
                  <a:srgbClr val="002060"/>
                </a:solidFill>
                <a:latin typeface="+mj-lt"/>
              </a:rPr>
              <a:t>i</a:t>
            </a:r>
            <a:r>
              <a:rPr lang="en-US" dirty="0">
                <a:solidFill>
                  <a:srgbClr val="002060"/>
                </a:solidFill>
                <a:latin typeface="+mj-lt"/>
              </a:rPr>
              <a:t>; </a:t>
            </a:r>
            <a:r>
              <a:rPr lang="en-US" dirty="0">
                <a:solidFill>
                  <a:srgbClr val="FF0000"/>
                </a:solidFill>
                <a:latin typeface="+mj-lt"/>
              </a:rPr>
              <a:t>//</a:t>
            </a:r>
            <a:r>
              <a:rPr lang="en-US" dirty="0" smtClean="0">
                <a:solidFill>
                  <a:srgbClr val="FF0000"/>
                </a:solidFill>
                <a:latin typeface="+mj-lt"/>
              </a:rPr>
              <a:t>n=</a:t>
            </a:r>
            <a:r>
              <a:rPr lang="en-US" dirty="0" err="1" smtClean="0">
                <a:solidFill>
                  <a:srgbClr val="FF0000"/>
                </a:solidFill>
                <a:latin typeface="+mj-lt"/>
              </a:rPr>
              <a:t>strlen</a:t>
            </a:r>
            <a:r>
              <a:rPr lang="en-US" dirty="0" smtClean="0">
                <a:solidFill>
                  <a:srgbClr val="FF0000"/>
                </a:solidFill>
                <a:latin typeface="+mj-lt"/>
              </a:rPr>
              <a:t>(</a:t>
            </a:r>
            <a:r>
              <a:rPr lang="en-US" dirty="0" err="1" smtClean="0">
                <a:solidFill>
                  <a:srgbClr val="FF0000"/>
                </a:solidFill>
                <a:latin typeface="+mj-lt"/>
              </a:rPr>
              <a:t>str</a:t>
            </a:r>
            <a:r>
              <a:rPr lang="en-US" dirty="0">
                <a:solidFill>
                  <a:srgbClr val="FF0000"/>
                </a:solidFill>
                <a:latin typeface="+mj-lt"/>
              </a:rPr>
              <a:t>)</a:t>
            </a:r>
          </a:p>
        </p:txBody>
      </p:sp>
      <p:sp>
        <p:nvSpPr>
          <p:cNvPr id="7" name="Rectangle 2"/>
          <p:cNvSpPr>
            <a:spLocks noChangeArrowheads="1"/>
          </p:cNvSpPr>
          <p:nvPr/>
        </p:nvSpPr>
        <p:spPr bwMode="auto">
          <a:xfrm>
            <a:off x="5029200" y="1691819"/>
            <a:ext cx="5181600" cy="4524315"/>
          </a:xfrm>
          <a:prstGeom prst="rect">
            <a:avLst/>
          </a:prstGeom>
          <a:noFill/>
          <a:ln w="9525">
            <a:noFill/>
            <a:miter lim="800000"/>
            <a:headEnd/>
            <a:tailEnd/>
          </a:ln>
        </p:spPr>
        <p:txBody>
          <a:bodyPr>
            <a:spAutoFit/>
          </a:bodyPr>
          <a:lstStyle/>
          <a:p>
            <a:r>
              <a:rPr lang="en-US" b="1" dirty="0">
                <a:solidFill>
                  <a:srgbClr val="002060"/>
                </a:solidFill>
                <a:latin typeface="+mj-lt"/>
              </a:rPr>
              <a:t>for(</a:t>
            </a:r>
            <a:r>
              <a:rPr lang="en-US" b="1" dirty="0" err="1">
                <a:solidFill>
                  <a:srgbClr val="002060"/>
                </a:solidFill>
                <a:latin typeface="+mj-lt"/>
              </a:rPr>
              <a:t>i</a:t>
            </a:r>
            <a:r>
              <a:rPr lang="en-US" b="1" dirty="0">
                <a:solidFill>
                  <a:srgbClr val="002060"/>
                </a:solidFill>
                <a:latin typeface="+mj-lt"/>
              </a:rPr>
              <a:t>=0;i&lt;n/2;i++){</a:t>
            </a:r>
          </a:p>
          <a:p>
            <a:r>
              <a:rPr lang="en-US" b="1" dirty="0">
                <a:solidFill>
                  <a:srgbClr val="002060"/>
                </a:solidFill>
                <a:latin typeface="+mj-lt"/>
              </a:rPr>
              <a:t>  if(</a:t>
            </a:r>
            <a:r>
              <a:rPr lang="en-US" b="1" dirty="0" err="1">
                <a:solidFill>
                  <a:srgbClr val="002060"/>
                </a:solidFill>
                <a:latin typeface="+mj-lt"/>
              </a:rPr>
              <a:t>str</a:t>
            </a:r>
            <a:r>
              <a:rPr lang="en-US" b="1" dirty="0">
                <a:solidFill>
                  <a:srgbClr val="002060"/>
                </a:solidFill>
                <a:latin typeface="+mj-lt"/>
              </a:rPr>
              <a:t>[</a:t>
            </a:r>
            <a:r>
              <a:rPr lang="en-US" b="1" dirty="0" err="1">
                <a:solidFill>
                  <a:srgbClr val="002060"/>
                </a:solidFill>
                <a:latin typeface="+mj-lt"/>
              </a:rPr>
              <a:t>i</a:t>
            </a:r>
            <a:r>
              <a:rPr lang="en-US" b="1" dirty="0">
                <a:solidFill>
                  <a:srgbClr val="002060"/>
                </a:solidFill>
                <a:latin typeface="+mj-lt"/>
              </a:rPr>
              <a:t>]!=</a:t>
            </a:r>
            <a:r>
              <a:rPr lang="en-US" b="1" dirty="0" err="1">
                <a:solidFill>
                  <a:srgbClr val="002060"/>
                </a:solidFill>
                <a:latin typeface="+mj-lt"/>
              </a:rPr>
              <a:t>str</a:t>
            </a:r>
            <a:r>
              <a:rPr lang="en-US" b="1" dirty="0">
                <a:solidFill>
                  <a:srgbClr val="002060"/>
                </a:solidFill>
                <a:latin typeface="+mj-lt"/>
              </a:rPr>
              <a:t>[n-i-1])</a:t>
            </a:r>
          </a:p>
          <a:p>
            <a:r>
              <a:rPr lang="en-US" b="1" dirty="0" smtClean="0">
                <a:solidFill>
                  <a:srgbClr val="002060"/>
                </a:solidFill>
                <a:latin typeface="+mj-lt"/>
              </a:rPr>
              <a:t>  {</a:t>
            </a:r>
            <a:endParaRPr lang="en-US" b="1" dirty="0">
              <a:solidFill>
                <a:srgbClr val="002060"/>
              </a:solidFill>
              <a:latin typeface="+mj-lt"/>
            </a:endParaRPr>
          </a:p>
          <a:p>
            <a:r>
              <a:rPr lang="en-US" b="1" dirty="0">
                <a:solidFill>
                  <a:srgbClr val="002060"/>
                </a:solidFill>
                <a:latin typeface="+mj-lt"/>
              </a:rPr>
              <a:t>    flag=0;</a:t>
            </a:r>
          </a:p>
          <a:p>
            <a:r>
              <a:rPr lang="en-US" b="1" dirty="0">
                <a:solidFill>
                  <a:srgbClr val="002060"/>
                </a:solidFill>
                <a:latin typeface="+mj-lt"/>
              </a:rPr>
              <a:t>    break;</a:t>
            </a:r>
          </a:p>
          <a:p>
            <a:r>
              <a:rPr lang="en-US" b="1" dirty="0">
                <a:solidFill>
                  <a:srgbClr val="002060"/>
                </a:solidFill>
                <a:latin typeface="+mj-lt"/>
              </a:rPr>
              <a:t>  </a:t>
            </a:r>
            <a:r>
              <a:rPr lang="en-US" b="1" dirty="0" smtClean="0">
                <a:solidFill>
                  <a:srgbClr val="002060"/>
                </a:solidFill>
                <a:latin typeface="+mj-lt"/>
              </a:rPr>
              <a:t>}</a:t>
            </a:r>
            <a:endParaRPr lang="en-US" b="1" dirty="0">
              <a:solidFill>
                <a:srgbClr val="002060"/>
              </a:solidFill>
              <a:latin typeface="+mj-lt"/>
            </a:endParaRPr>
          </a:p>
          <a:p>
            <a:r>
              <a:rPr lang="en-US" b="1" dirty="0">
                <a:solidFill>
                  <a:srgbClr val="002060"/>
                </a:solidFill>
                <a:latin typeface="+mj-lt"/>
              </a:rPr>
              <a:t>}</a:t>
            </a:r>
          </a:p>
          <a:p>
            <a:r>
              <a:rPr lang="en-US" b="1" dirty="0">
                <a:solidFill>
                  <a:srgbClr val="002060"/>
                </a:solidFill>
                <a:latin typeface="+mj-lt"/>
              </a:rPr>
              <a:t>if(flag==1)    </a:t>
            </a:r>
          </a:p>
          <a:p>
            <a:r>
              <a:rPr lang="en-US" dirty="0">
                <a:solidFill>
                  <a:srgbClr val="002060"/>
                </a:solidFill>
                <a:latin typeface="+mj-lt"/>
              </a:rPr>
              <a:t>    </a:t>
            </a:r>
            <a:r>
              <a:rPr lang="en-US" dirty="0" err="1">
                <a:solidFill>
                  <a:srgbClr val="002060"/>
                </a:solidFill>
                <a:latin typeface="+mj-lt"/>
              </a:rPr>
              <a:t>cout</a:t>
            </a:r>
            <a:r>
              <a:rPr lang="en-US" dirty="0">
                <a:solidFill>
                  <a:srgbClr val="002060"/>
                </a:solidFill>
                <a:latin typeface="+mj-lt"/>
              </a:rPr>
              <a:t>&lt;&lt;"\</a:t>
            </a:r>
            <a:r>
              <a:rPr lang="en-US" dirty="0" err="1" smtClean="0">
                <a:solidFill>
                  <a:srgbClr val="002060"/>
                </a:solidFill>
                <a:latin typeface="+mj-lt"/>
              </a:rPr>
              <a:t>nIts</a:t>
            </a:r>
            <a:r>
              <a:rPr lang="en-US" dirty="0" smtClean="0">
                <a:solidFill>
                  <a:srgbClr val="002060"/>
                </a:solidFill>
                <a:latin typeface="+mj-lt"/>
              </a:rPr>
              <a:t> a  Palindrome</a:t>
            </a:r>
            <a:r>
              <a:rPr lang="en-US" dirty="0">
                <a:solidFill>
                  <a:srgbClr val="002060"/>
                </a:solidFill>
                <a:latin typeface="+mj-lt"/>
              </a:rPr>
              <a:t>";</a:t>
            </a:r>
          </a:p>
          <a:p>
            <a:r>
              <a:rPr lang="en-US" dirty="0">
                <a:solidFill>
                  <a:srgbClr val="002060"/>
                </a:solidFill>
                <a:latin typeface="+mj-lt"/>
              </a:rPr>
              <a:t>else     </a:t>
            </a:r>
          </a:p>
          <a:p>
            <a:r>
              <a:rPr lang="en-US" dirty="0">
                <a:solidFill>
                  <a:srgbClr val="002060"/>
                </a:solidFill>
                <a:latin typeface="+mj-lt"/>
              </a:rPr>
              <a:t>    </a:t>
            </a:r>
            <a:r>
              <a:rPr lang="en-US" dirty="0" err="1">
                <a:solidFill>
                  <a:srgbClr val="002060"/>
                </a:solidFill>
                <a:latin typeface="+mj-lt"/>
              </a:rPr>
              <a:t>cout</a:t>
            </a:r>
            <a:r>
              <a:rPr lang="en-US" dirty="0">
                <a:solidFill>
                  <a:srgbClr val="002060"/>
                </a:solidFill>
                <a:latin typeface="+mj-lt"/>
              </a:rPr>
              <a:t>&lt;&lt;"\</a:t>
            </a:r>
            <a:r>
              <a:rPr lang="en-US" dirty="0" err="1" smtClean="0">
                <a:solidFill>
                  <a:srgbClr val="002060"/>
                </a:solidFill>
                <a:latin typeface="+mj-lt"/>
              </a:rPr>
              <a:t>nNot</a:t>
            </a:r>
            <a:r>
              <a:rPr lang="en-US" dirty="0" smtClean="0">
                <a:solidFill>
                  <a:srgbClr val="002060"/>
                </a:solidFill>
                <a:latin typeface="+mj-lt"/>
              </a:rPr>
              <a:t> </a:t>
            </a:r>
            <a:r>
              <a:rPr lang="en-US" dirty="0">
                <a:solidFill>
                  <a:srgbClr val="002060"/>
                </a:solidFill>
                <a:latin typeface="+mj-lt"/>
              </a:rPr>
              <a:t>a Palindrome";</a:t>
            </a:r>
          </a:p>
          <a:p>
            <a:r>
              <a:rPr lang="en-US" dirty="0">
                <a:solidFill>
                  <a:srgbClr val="002060"/>
                </a:solidFill>
                <a:latin typeface="+mj-lt"/>
              </a:rPr>
              <a:t>}</a:t>
            </a:r>
          </a:p>
        </p:txBody>
      </p:sp>
      <p:sp>
        <p:nvSpPr>
          <p:cNvPr id="2" name="Date Placeholder 1"/>
          <p:cNvSpPr>
            <a:spLocks noGrp="1"/>
          </p:cNvSpPr>
          <p:nvPr>
            <p:ph type="dt" sz="half" idx="10"/>
          </p:nvPr>
        </p:nvSpPr>
        <p:spPr/>
        <p:txBody>
          <a:bodyPr/>
          <a:lstStyle/>
          <a:p>
            <a:fld id="{B4E9F528-6D71-46B4-BAD0-161C7298634E}"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pPr/>
              <a:t>26</a:t>
            </a:fld>
            <a:endParaRPr lang="en-US" dirty="0"/>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7" dur="500"/>
                                        <p:tgtEl>
                                          <p:spTgt spid="2150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8" end="8"/>
                                            </p:txEl>
                                          </p:spTgt>
                                        </p:tgtEl>
                                        <p:attrNameLst>
                                          <p:attrName>style.visibility</p:attrName>
                                        </p:attrNameLst>
                                      </p:cBhvr>
                                      <p:to>
                                        <p:strVal val="visible"/>
                                      </p:to>
                                    </p:set>
                                    <p:animEffect transition="in" filter="blinds(horizontal)">
                                      <p:cBhvr>
                                        <p:cTn id="10" dur="500"/>
                                        <p:tgtEl>
                                          <p:spTgt spid="21507">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linds(horizontal)">
                                      <p:cBhvr>
                                        <p:cTn id="20" dur="500"/>
                                        <p:tgtEl>
                                          <p:spTgt spid="7">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linds(horizontal)">
                                      <p:cBhvr>
                                        <p:cTn id="23" dur="500"/>
                                        <p:tgtEl>
                                          <p:spTgt spid="7">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linds(horizontal)">
                                      <p:cBhvr>
                                        <p:cTn id="26" dur="500"/>
                                        <p:tgtEl>
                                          <p:spTgt spid="7">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blinds(horizontal)">
                                      <p:cBhvr>
                                        <p:cTn id="29" dur="500"/>
                                        <p:tgtEl>
                                          <p:spTgt spid="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blinds(horizontal)">
                                      <p:cBhvr>
                                        <p:cTn id="34" dur="500"/>
                                        <p:tgtEl>
                                          <p:spTgt spid="7">
                                            <p:txEl>
                                              <p:pRg st="0" end="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blinds(horizontal)">
                                      <p:cBhvr>
                                        <p:cTn id="45" dur="500"/>
                                        <p:tgtEl>
                                          <p:spTgt spid="7">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blinds(horizontal)">
                                      <p:cBhvr>
                                        <p:cTn id="48" dur="500"/>
                                        <p:tgtEl>
                                          <p:spTgt spid="7">
                                            <p:txEl>
                                              <p:pRg st="9" end="9"/>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blinds(horizontal)">
                                      <p:cBhvr>
                                        <p:cTn id="51" dur="500"/>
                                        <p:tgtEl>
                                          <p:spTgt spid="7">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11" end="11"/>
                                            </p:txEl>
                                          </p:spTgt>
                                        </p:tgtEl>
                                        <p:attrNameLst>
                                          <p:attrName>style.visibility</p:attrName>
                                        </p:attrNameLst>
                                      </p:cBhvr>
                                      <p:to>
                                        <p:strVal val="visible"/>
                                      </p:to>
                                    </p:set>
                                    <p:animEffect transition="in" filter="blinds(horizontal)">
                                      <p:cBhvr>
                                        <p:cTn id="54"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399" y="152400"/>
            <a:ext cx="7162801" cy="685800"/>
          </a:xfrm>
        </p:spPr>
        <p:txBody>
          <a:bodyPr>
            <a:normAutofit/>
          </a:bodyPr>
          <a:lstStyle/>
          <a:p>
            <a:r>
              <a:rPr lang="en-US" dirty="0">
                <a:solidFill>
                  <a:srgbClr val="002060"/>
                </a:solidFill>
              </a:rPr>
              <a:t>Reversing a string</a:t>
            </a:r>
          </a:p>
        </p:txBody>
      </p:sp>
      <p:sp>
        <p:nvSpPr>
          <p:cNvPr id="22531" name="Rectangle 2"/>
          <p:cNvSpPr>
            <a:spLocks noChangeArrowheads="1"/>
          </p:cNvSpPr>
          <p:nvPr/>
        </p:nvSpPr>
        <p:spPr bwMode="auto">
          <a:xfrm>
            <a:off x="1295400" y="1243548"/>
            <a:ext cx="3810000" cy="3416320"/>
          </a:xfrm>
          <a:prstGeom prst="rect">
            <a:avLst/>
          </a:prstGeom>
          <a:noFill/>
          <a:ln w="9525">
            <a:noFill/>
            <a:miter lim="800000"/>
            <a:headEnd/>
            <a:tailEnd/>
          </a:ln>
        </p:spPr>
        <p:txBody>
          <a:bodyPr wrap="square">
            <a:spAutoFit/>
          </a:bodyPr>
          <a:lstStyle/>
          <a:p>
            <a:r>
              <a:rPr lang="en-US" dirty="0">
                <a:solidFill>
                  <a:srgbClr val="002060"/>
                </a:solidFill>
                <a:latin typeface="+mj-lt"/>
              </a:rPr>
              <a:t>void main()</a:t>
            </a:r>
          </a:p>
          <a:p>
            <a:r>
              <a:rPr lang="en-US" dirty="0">
                <a:solidFill>
                  <a:srgbClr val="002060"/>
                </a:solidFill>
                <a:latin typeface="+mj-lt"/>
              </a:rPr>
              <a:t>{</a:t>
            </a:r>
          </a:p>
          <a:p>
            <a:r>
              <a:rPr lang="en-US" dirty="0">
                <a:solidFill>
                  <a:srgbClr val="002060"/>
                </a:solidFill>
                <a:latin typeface="+mj-lt"/>
              </a:rPr>
              <a:t>char </a:t>
            </a:r>
            <a:r>
              <a:rPr lang="en-US" dirty="0" err="1">
                <a:solidFill>
                  <a:srgbClr val="002060"/>
                </a:solidFill>
                <a:latin typeface="+mj-lt"/>
              </a:rPr>
              <a:t>str</a:t>
            </a:r>
            <a:r>
              <a:rPr lang="en-US" dirty="0">
                <a:solidFill>
                  <a:srgbClr val="002060"/>
                </a:solidFill>
                <a:latin typeface="+mj-lt"/>
              </a:rPr>
              <a:t>[70];</a:t>
            </a:r>
          </a:p>
          <a:p>
            <a:r>
              <a:rPr lang="en-US" dirty="0">
                <a:solidFill>
                  <a:srgbClr val="002060"/>
                </a:solidFill>
                <a:latin typeface="+mj-lt"/>
              </a:rPr>
              <a:t>char temp;</a:t>
            </a:r>
          </a:p>
          <a:p>
            <a:r>
              <a:rPr lang="en-US" dirty="0" err="1">
                <a:solidFill>
                  <a:srgbClr val="002060"/>
                </a:solidFill>
                <a:latin typeface="+mj-lt"/>
              </a:rPr>
              <a:t>int</a:t>
            </a:r>
            <a:r>
              <a:rPr lang="en-US" dirty="0">
                <a:solidFill>
                  <a:srgbClr val="002060"/>
                </a:solidFill>
                <a:latin typeface="+mj-lt"/>
              </a:rPr>
              <a:t> </a:t>
            </a:r>
            <a:r>
              <a:rPr lang="en-US" dirty="0" err="1">
                <a:solidFill>
                  <a:srgbClr val="002060"/>
                </a:solidFill>
                <a:latin typeface="+mj-lt"/>
              </a:rPr>
              <a:t>i</a:t>
            </a:r>
            <a:r>
              <a:rPr lang="en-US" dirty="0">
                <a:solidFill>
                  <a:srgbClr val="002060"/>
                </a:solidFill>
                <a:latin typeface="+mj-lt"/>
              </a:rPr>
              <a:t>, n=0;</a:t>
            </a:r>
          </a:p>
          <a:p>
            <a:r>
              <a:rPr lang="en-US" dirty="0" err="1" smtClean="0">
                <a:solidFill>
                  <a:srgbClr val="002060"/>
                </a:solidFill>
                <a:latin typeface="+mj-lt"/>
              </a:rPr>
              <a:t>cout</a:t>
            </a:r>
            <a:r>
              <a:rPr lang="en-US" dirty="0">
                <a:solidFill>
                  <a:srgbClr val="002060"/>
                </a:solidFill>
                <a:latin typeface="+mj-lt"/>
              </a:rPr>
              <a:t>&lt;&lt;"\</a:t>
            </a:r>
            <a:r>
              <a:rPr lang="en-US" dirty="0" err="1">
                <a:solidFill>
                  <a:srgbClr val="002060"/>
                </a:solidFill>
                <a:latin typeface="+mj-lt"/>
              </a:rPr>
              <a:t>nEnter</a:t>
            </a:r>
            <a:r>
              <a:rPr lang="en-US" dirty="0">
                <a:solidFill>
                  <a:srgbClr val="002060"/>
                </a:solidFill>
                <a:latin typeface="+mj-lt"/>
              </a:rPr>
              <a:t> the string:";</a:t>
            </a:r>
          </a:p>
          <a:p>
            <a:r>
              <a:rPr lang="en-US" dirty="0">
                <a:solidFill>
                  <a:srgbClr val="002060"/>
                </a:solidFill>
                <a:latin typeface="+mj-lt"/>
              </a:rPr>
              <a:t>gets(</a:t>
            </a:r>
            <a:r>
              <a:rPr lang="en-US" dirty="0" err="1">
                <a:solidFill>
                  <a:srgbClr val="002060"/>
                </a:solidFill>
                <a:latin typeface="+mj-lt"/>
              </a:rPr>
              <a:t>str</a:t>
            </a:r>
            <a:r>
              <a:rPr lang="en-US" dirty="0">
                <a:solidFill>
                  <a:srgbClr val="002060"/>
                </a:solidFill>
                <a:latin typeface="+mj-lt"/>
              </a:rPr>
              <a:t>);</a:t>
            </a:r>
          </a:p>
          <a:p>
            <a:r>
              <a:rPr lang="en-US" dirty="0">
                <a:solidFill>
                  <a:srgbClr val="002060"/>
                </a:solidFill>
                <a:latin typeface="+mj-lt"/>
              </a:rPr>
              <a:t>for(</a:t>
            </a:r>
            <a:r>
              <a:rPr lang="en-US" dirty="0" err="1">
                <a:solidFill>
                  <a:srgbClr val="002060"/>
                </a:solidFill>
                <a:latin typeface="+mj-lt"/>
              </a:rPr>
              <a:t>i</a:t>
            </a:r>
            <a:r>
              <a:rPr lang="en-US" dirty="0">
                <a:solidFill>
                  <a:srgbClr val="002060"/>
                </a:solidFill>
                <a:latin typeface="+mj-lt"/>
              </a:rPr>
              <a:t>=0;str[</a:t>
            </a:r>
            <a:r>
              <a:rPr lang="en-US" dirty="0" err="1">
                <a:solidFill>
                  <a:srgbClr val="002060"/>
                </a:solidFill>
                <a:latin typeface="+mj-lt"/>
              </a:rPr>
              <a:t>i</a:t>
            </a:r>
            <a:r>
              <a:rPr lang="en-US" dirty="0">
                <a:solidFill>
                  <a:srgbClr val="002060"/>
                </a:solidFill>
                <a:latin typeface="+mj-lt"/>
              </a:rPr>
              <a:t>]!='\0';i++)</a:t>
            </a:r>
          </a:p>
          <a:p>
            <a:r>
              <a:rPr lang="en-US" dirty="0">
                <a:solidFill>
                  <a:srgbClr val="002060"/>
                </a:solidFill>
                <a:latin typeface="+mj-lt"/>
              </a:rPr>
              <a:t>   n++;</a:t>
            </a:r>
          </a:p>
        </p:txBody>
      </p:sp>
      <p:sp>
        <p:nvSpPr>
          <p:cNvPr id="20487" name="Rectangle 6"/>
          <p:cNvSpPr>
            <a:spLocks noChangeArrowheads="1"/>
          </p:cNvSpPr>
          <p:nvPr/>
        </p:nvSpPr>
        <p:spPr bwMode="auto">
          <a:xfrm>
            <a:off x="5105400" y="2615148"/>
            <a:ext cx="4114800" cy="3416320"/>
          </a:xfrm>
          <a:prstGeom prst="rect">
            <a:avLst/>
          </a:prstGeom>
          <a:noFill/>
          <a:ln w="9525">
            <a:noFill/>
            <a:miter lim="800000"/>
            <a:headEnd/>
            <a:tailEnd/>
          </a:ln>
        </p:spPr>
        <p:txBody>
          <a:bodyPr wrap="square">
            <a:spAutoFit/>
          </a:bodyPr>
          <a:lstStyle/>
          <a:p>
            <a:r>
              <a:rPr lang="en-US" b="1" dirty="0">
                <a:solidFill>
                  <a:srgbClr val="002060"/>
                </a:solidFill>
                <a:latin typeface="+mj-lt"/>
              </a:rPr>
              <a:t>for(</a:t>
            </a:r>
            <a:r>
              <a:rPr lang="en-US" b="1" dirty="0" err="1">
                <a:solidFill>
                  <a:srgbClr val="002060"/>
                </a:solidFill>
                <a:latin typeface="+mj-lt"/>
              </a:rPr>
              <a:t>i</a:t>
            </a:r>
            <a:r>
              <a:rPr lang="en-US" b="1" dirty="0">
                <a:solidFill>
                  <a:srgbClr val="002060"/>
                </a:solidFill>
                <a:latin typeface="+mj-lt"/>
              </a:rPr>
              <a:t>=0;i&lt;n/2;i++)</a:t>
            </a:r>
          </a:p>
          <a:p>
            <a:r>
              <a:rPr lang="en-US" b="1" dirty="0">
                <a:solidFill>
                  <a:srgbClr val="002060"/>
                </a:solidFill>
                <a:latin typeface="+mj-lt"/>
              </a:rPr>
              <a:t>{</a:t>
            </a:r>
          </a:p>
          <a:p>
            <a:r>
              <a:rPr lang="en-US" b="1" dirty="0">
                <a:solidFill>
                  <a:srgbClr val="002060"/>
                </a:solidFill>
                <a:latin typeface="+mj-lt"/>
              </a:rPr>
              <a:t>    temp=</a:t>
            </a:r>
            <a:r>
              <a:rPr lang="en-US" b="1" dirty="0" err="1">
                <a:solidFill>
                  <a:srgbClr val="002060"/>
                </a:solidFill>
                <a:latin typeface="+mj-lt"/>
              </a:rPr>
              <a:t>str</a:t>
            </a:r>
            <a:r>
              <a:rPr lang="en-US" b="1" dirty="0">
                <a:solidFill>
                  <a:srgbClr val="002060"/>
                </a:solidFill>
                <a:latin typeface="+mj-lt"/>
              </a:rPr>
              <a:t>[</a:t>
            </a:r>
            <a:r>
              <a:rPr lang="en-US" b="1" dirty="0" err="1">
                <a:solidFill>
                  <a:srgbClr val="002060"/>
                </a:solidFill>
                <a:latin typeface="+mj-lt"/>
              </a:rPr>
              <a:t>i</a:t>
            </a:r>
            <a:r>
              <a:rPr lang="en-US" b="1" dirty="0">
                <a:solidFill>
                  <a:srgbClr val="002060"/>
                </a:solidFill>
                <a:latin typeface="+mj-lt"/>
              </a:rPr>
              <a:t>];</a:t>
            </a:r>
          </a:p>
          <a:p>
            <a:r>
              <a:rPr lang="en-US" b="1" dirty="0">
                <a:solidFill>
                  <a:srgbClr val="002060"/>
                </a:solidFill>
                <a:latin typeface="+mj-lt"/>
              </a:rPr>
              <a:t>    </a:t>
            </a:r>
            <a:r>
              <a:rPr lang="en-US" b="1" dirty="0" err="1">
                <a:solidFill>
                  <a:srgbClr val="002060"/>
                </a:solidFill>
                <a:latin typeface="+mj-lt"/>
              </a:rPr>
              <a:t>str</a:t>
            </a:r>
            <a:r>
              <a:rPr lang="en-US" b="1" dirty="0">
                <a:solidFill>
                  <a:srgbClr val="002060"/>
                </a:solidFill>
                <a:latin typeface="+mj-lt"/>
              </a:rPr>
              <a:t>[</a:t>
            </a:r>
            <a:r>
              <a:rPr lang="en-US" b="1" dirty="0" err="1">
                <a:solidFill>
                  <a:srgbClr val="002060"/>
                </a:solidFill>
                <a:latin typeface="+mj-lt"/>
              </a:rPr>
              <a:t>i</a:t>
            </a:r>
            <a:r>
              <a:rPr lang="en-US" b="1" dirty="0">
                <a:solidFill>
                  <a:srgbClr val="002060"/>
                </a:solidFill>
                <a:latin typeface="+mj-lt"/>
              </a:rPr>
              <a:t>]=</a:t>
            </a:r>
            <a:r>
              <a:rPr lang="en-US" b="1" dirty="0" err="1">
                <a:solidFill>
                  <a:srgbClr val="002060"/>
                </a:solidFill>
                <a:latin typeface="+mj-lt"/>
              </a:rPr>
              <a:t>str</a:t>
            </a:r>
            <a:r>
              <a:rPr lang="en-US" b="1" dirty="0">
                <a:solidFill>
                  <a:srgbClr val="002060"/>
                </a:solidFill>
                <a:latin typeface="+mj-lt"/>
              </a:rPr>
              <a:t>[n-i-1];</a:t>
            </a:r>
          </a:p>
          <a:p>
            <a:r>
              <a:rPr lang="en-US" b="1" dirty="0">
                <a:solidFill>
                  <a:srgbClr val="002060"/>
                </a:solidFill>
                <a:latin typeface="+mj-lt"/>
              </a:rPr>
              <a:t>    </a:t>
            </a:r>
            <a:r>
              <a:rPr lang="en-US" b="1" dirty="0" err="1">
                <a:solidFill>
                  <a:srgbClr val="002060"/>
                </a:solidFill>
                <a:latin typeface="+mj-lt"/>
              </a:rPr>
              <a:t>str</a:t>
            </a:r>
            <a:r>
              <a:rPr lang="en-US" b="1" dirty="0">
                <a:solidFill>
                  <a:srgbClr val="002060"/>
                </a:solidFill>
                <a:latin typeface="+mj-lt"/>
              </a:rPr>
              <a:t>[n-i-1]=temp;</a:t>
            </a:r>
          </a:p>
          <a:p>
            <a:r>
              <a:rPr lang="en-US" b="1" dirty="0">
                <a:solidFill>
                  <a:srgbClr val="002060"/>
                </a:solidFill>
                <a:latin typeface="+mj-lt"/>
              </a:rPr>
              <a:t>}</a:t>
            </a:r>
          </a:p>
          <a:p>
            <a:r>
              <a:rPr lang="en-US" dirty="0" err="1">
                <a:solidFill>
                  <a:srgbClr val="002060"/>
                </a:solidFill>
                <a:latin typeface="+mj-lt"/>
              </a:rPr>
              <a:t>cout</a:t>
            </a:r>
            <a:r>
              <a:rPr lang="en-US" dirty="0">
                <a:solidFill>
                  <a:srgbClr val="002060"/>
                </a:solidFill>
                <a:latin typeface="+mj-lt"/>
              </a:rPr>
              <a:t>&lt;&lt;"\</a:t>
            </a:r>
            <a:r>
              <a:rPr lang="en-US" dirty="0" err="1" smtClean="0">
                <a:solidFill>
                  <a:srgbClr val="002060"/>
                </a:solidFill>
                <a:latin typeface="+mj-lt"/>
              </a:rPr>
              <a:t>nReversed</a:t>
            </a:r>
            <a:r>
              <a:rPr lang="en-US" dirty="0" smtClean="0">
                <a:solidFill>
                  <a:srgbClr val="002060"/>
                </a:solidFill>
                <a:latin typeface="+mj-lt"/>
              </a:rPr>
              <a:t> </a:t>
            </a:r>
            <a:r>
              <a:rPr lang="en-US" dirty="0">
                <a:solidFill>
                  <a:srgbClr val="002060"/>
                </a:solidFill>
                <a:latin typeface="+mj-lt"/>
              </a:rPr>
              <a:t>string is:";</a:t>
            </a:r>
          </a:p>
          <a:p>
            <a:r>
              <a:rPr lang="en-US" dirty="0">
                <a:solidFill>
                  <a:srgbClr val="002060"/>
                </a:solidFill>
                <a:latin typeface="+mj-lt"/>
              </a:rPr>
              <a:t>puts(</a:t>
            </a:r>
            <a:r>
              <a:rPr lang="en-US" dirty="0" err="1">
                <a:solidFill>
                  <a:srgbClr val="002060"/>
                </a:solidFill>
                <a:latin typeface="+mj-lt"/>
              </a:rPr>
              <a:t>str</a:t>
            </a:r>
            <a:r>
              <a:rPr lang="en-US" dirty="0">
                <a:solidFill>
                  <a:srgbClr val="002060"/>
                </a:solidFill>
                <a:latin typeface="+mj-lt"/>
              </a:rPr>
              <a:t>);</a:t>
            </a:r>
          </a:p>
          <a:p>
            <a:r>
              <a:rPr lang="en-US" dirty="0" smtClean="0">
                <a:solidFill>
                  <a:srgbClr val="002060"/>
                </a:solidFill>
                <a:latin typeface="+mj-lt"/>
              </a:rPr>
              <a:t>}</a:t>
            </a:r>
            <a:endParaRPr lang="en-US" dirty="0">
              <a:solidFill>
                <a:srgbClr val="002060"/>
              </a:solidFill>
              <a:latin typeface="+mj-lt"/>
            </a:endParaRPr>
          </a:p>
        </p:txBody>
      </p:sp>
      <p:sp>
        <p:nvSpPr>
          <p:cNvPr id="2" name="Date Placeholder 1"/>
          <p:cNvSpPr>
            <a:spLocks noGrp="1"/>
          </p:cNvSpPr>
          <p:nvPr>
            <p:ph type="dt" sz="half" idx="10"/>
          </p:nvPr>
        </p:nvSpPr>
        <p:spPr/>
        <p:txBody>
          <a:bodyPr/>
          <a:lstStyle/>
          <a:p>
            <a:fld id="{115F6801-5469-48D6-AEC9-2AAA58E4D434}"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27</a:t>
            </a:fld>
            <a:endParaRPr lang="en-US" dirty="0">
              <a:solidFill>
                <a:srgbClr val="002060"/>
              </a:solidFill>
            </a:endParaRPr>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linds(horizontal)">
                                      <p:cBhvr>
                                        <p:cTn id="12"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048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0711" y="304800"/>
            <a:ext cx="7848600" cy="1143000"/>
          </a:xfrm>
        </p:spPr>
        <p:txBody>
          <a:bodyPr>
            <a:noAutofit/>
          </a:bodyPr>
          <a:lstStyle/>
          <a:p>
            <a:r>
              <a:rPr lang="en-US" dirty="0">
                <a:solidFill>
                  <a:srgbClr val="002060"/>
                </a:solidFill>
              </a:rPr>
              <a:t>Print an alphabet in decimal [ASCII] </a:t>
            </a:r>
            <a:r>
              <a:rPr lang="en-US" dirty="0" smtClean="0">
                <a:solidFill>
                  <a:srgbClr val="002060"/>
                </a:solidFill>
              </a:rPr>
              <a:t>&amp;</a:t>
            </a:r>
            <a:br>
              <a:rPr lang="en-US" dirty="0" smtClean="0">
                <a:solidFill>
                  <a:srgbClr val="002060"/>
                </a:solidFill>
              </a:rPr>
            </a:br>
            <a:r>
              <a:rPr lang="en-US" dirty="0" smtClean="0">
                <a:solidFill>
                  <a:srgbClr val="002060"/>
                </a:solidFill>
              </a:rPr>
              <a:t> </a:t>
            </a:r>
            <a:r>
              <a:rPr lang="en-US" dirty="0">
                <a:solidFill>
                  <a:srgbClr val="002060"/>
                </a:solidFill>
              </a:rPr>
              <a:t>character form</a:t>
            </a:r>
          </a:p>
        </p:txBody>
      </p:sp>
      <p:sp>
        <p:nvSpPr>
          <p:cNvPr id="21507" name="Rectangle 2"/>
          <p:cNvSpPr>
            <a:spLocks noChangeArrowheads="1"/>
          </p:cNvSpPr>
          <p:nvPr/>
        </p:nvSpPr>
        <p:spPr bwMode="auto">
          <a:xfrm>
            <a:off x="1447800" y="1507153"/>
            <a:ext cx="4572000" cy="4893647"/>
          </a:xfrm>
          <a:prstGeom prst="rect">
            <a:avLst/>
          </a:prstGeom>
          <a:noFill/>
          <a:ln w="9525">
            <a:noFill/>
            <a:miter lim="800000"/>
            <a:headEnd/>
            <a:tailEnd/>
          </a:ln>
        </p:spPr>
        <p:txBody>
          <a:bodyPr wrap="square">
            <a:spAutoFit/>
          </a:bodyPr>
          <a:lstStyle/>
          <a:p>
            <a:r>
              <a:rPr lang="en-US" b="1" dirty="0">
                <a:solidFill>
                  <a:srgbClr val="002060"/>
                </a:solidFill>
                <a:latin typeface="+mj-lt"/>
              </a:rPr>
              <a:t>void main()</a:t>
            </a:r>
          </a:p>
          <a:p>
            <a:r>
              <a:rPr lang="en-US" b="1" dirty="0">
                <a:solidFill>
                  <a:srgbClr val="002060"/>
                </a:solidFill>
                <a:latin typeface="+mj-lt"/>
              </a:rPr>
              <a:t>{</a:t>
            </a:r>
          </a:p>
          <a:p>
            <a:r>
              <a:rPr lang="en-US" b="1" dirty="0">
                <a:solidFill>
                  <a:srgbClr val="002060"/>
                </a:solidFill>
                <a:latin typeface="+mj-lt"/>
              </a:rPr>
              <a:t>char c;</a:t>
            </a:r>
          </a:p>
          <a:p>
            <a:endParaRPr lang="en-US" sz="1400" b="1" dirty="0" smtClean="0">
              <a:solidFill>
                <a:srgbClr val="002060"/>
              </a:solidFill>
              <a:latin typeface="+mj-lt"/>
            </a:endParaRPr>
          </a:p>
          <a:p>
            <a:r>
              <a:rPr lang="en-US" b="1" dirty="0" err="1" smtClean="0">
                <a:solidFill>
                  <a:srgbClr val="002060"/>
                </a:solidFill>
                <a:latin typeface="+mj-lt"/>
              </a:rPr>
              <a:t>cout</a:t>
            </a:r>
            <a:r>
              <a:rPr lang="en-US" b="1" dirty="0">
                <a:solidFill>
                  <a:srgbClr val="002060"/>
                </a:solidFill>
                <a:latin typeface="+mj-lt"/>
              </a:rPr>
              <a:t>&lt;&lt;"\n";</a:t>
            </a:r>
          </a:p>
          <a:p>
            <a:r>
              <a:rPr lang="en-US" b="1" dirty="0">
                <a:solidFill>
                  <a:srgbClr val="002060"/>
                </a:solidFill>
                <a:latin typeface="+mj-lt"/>
              </a:rPr>
              <a:t>for(c=65;c&lt;=122;c++)</a:t>
            </a:r>
          </a:p>
          <a:p>
            <a:r>
              <a:rPr lang="en-US" b="1" dirty="0">
                <a:solidFill>
                  <a:srgbClr val="002060"/>
                </a:solidFill>
                <a:latin typeface="+mj-lt"/>
              </a:rPr>
              <a:t>{</a:t>
            </a:r>
          </a:p>
          <a:p>
            <a:r>
              <a:rPr lang="en-US" b="1" dirty="0">
                <a:solidFill>
                  <a:srgbClr val="002060"/>
                </a:solidFill>
                <a:latin typeface="+mj-lt"/>
              </a:rPr>
              <a:t> if(c&gt;90 &amp;&amp; c&lt;97)</a:t>
            </a:r>
          </a:p>
          <a:p>
            <a:r>
              <a:rPr lang="en-US" b="1" dirty="0">
                <a:solidFill>
                  <a:srgbClr val="002060"/>
                </a:solidFill>
                <a:latin typeface="+mj-lt"/>
              </a:rPr>
              <a:t>    continue;</a:t>
            </a:r>
          </a:p>
          <a:p>
            <a:r>
              <a:rPr lang="en-US" b="1" dirty="0">
                <a:solidFill>
                  <a:srgbClr val="002060"/>
                </a:solidFill>
                <a:latin typeface="+mj-lt"/>
              </a:rPr>
              <a:t> </a:t>
            </a:r>
            <a:r>
              <a:rPr lang="en-US" b="1" dirty="0" err="1">
                <a:solidFill>
                  <a:srgbClr val="002060"/>
                </a:solidFill>
                <a:latin typeface="+mj-lt"/>
              </a:rPr>
              <a:t>cout</a:t>
            </a:r>
            <a:r>
              <a:rPr lang="en-US" b="1" dirty="0">
                <a:solidFill>
                  <a:srgbClr val="002060"/>
                </a:solidFill>
                <a:latin typeface="+mj-lt"/>
              </a:rPr>
              <a:t>&lt;&lt;c&lt;&lt;"-"&lt;&lt;(</a:t>
            </a:r>
            <a:r>
              <a:rPr lang="en-US" b="1" dirty="0" err="1">
                <a:solidFill>
                  <a:srgbClr val="002060"/>
                </a:solidFill>
                <a:latin typeface="+mj-lt"/>
              </a:rPr>
              <a:t>int</a:t>
            </a:r>
            <a:r>
              <a:rPr lang="en-US" b="1" dirty="0">
                <a:solidFill>
                  <a:srgbClr val="002060"/>
                </a:solidFill>
                <a:latin typeface="+mj-lt"/>
              </a:rPr>
              <a:t>)c&lt;&lt;" ";</a:t>
            </a:r>
          </a:p>
          <a:p>
            <a:r>
              <a:rPr lang="en-US" b="1" dirty="0">
                <a:solidFill>
                  <a:srgbClr val="002060"/>
                </a:solidFill>
                <a:latin typeface="+mj-lt"/>
              </a:rPr>
              <a:t>}</a:t>
            </a:r>
          </a:p>
          <a:p>
            <a:r>
              <a:rPr lang="en-US" b="1" dirty="0" err="1">
                <a:solidFill>
                  <a:srgbClr val="002060"/>
                </a:solidFill>
                <a:latin typeface="+mj-lt"/>
              </a:rPr>
              <a:t>cout</a:t>
            </a:r>
            <a:r>
              <a:rPr lang="en-US" b="1" dirty="0">
                <a:solidFill>
                  <a:srgbClr val="002060"/>
                </a:solidFill>
                <a:latin typeface="+mj-lt"/>
              </a:rPr>
              <a:t>&lt;&lt;"\n";</a:t>
            </a:r>
          </a:p>
          <a:p>
            <a:r>
              <a:rPr lang="en-US" b="1" dirty="0">
                <a:solidFill>
                  <a:srgbClr val="002060"/>
                </a:solidFill>
                <a:latin typeface="+mj-lt"/>
              </a:rPr>
              <a:t>}</a:t>
            </a:r>
          </a:p>
        </p:txBody>
      </p:sp>
      <p:sp>
        <p:nvSpPr>
          <p:cNvPr id="2" name="Date Placeholder 1"/>
          <p:cNvSpPr>
            <a:spLocks noGrp="1"/>
          </p:cNvSpPr>
          <p:nvPr>
            <p:ph type="dt" sz="half" idx="10"/>
          </p:nvPr>
        </p:nvSpPr>
        <p:spPr/>
        <p:txBody>
          <a:bodyPr/>
          <a:lstStyle/>
          <a:p>
            <a:fld id="{B20D9872-C28C-486A-9475-6588CD232A76}"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28</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2375" y="381000"/>
            <a:ext cx="7848600" cy="930992"/>
          </a:xfrm>
        </p:spPr>
        <p:txBody>
          <a:bodyPr>
            <a:noAutofit/>
          </a:bodyPr>
          <a:lstStyle/>
          <a:p>
            <a:pPr algn="just"/>
            <a:r>
              <a:rPr lang="en-US" dirty="0">
                <a:solidFill>
                  <a:srgbClr val="002060"/>
                </a:solidFill>
              </a:rPr>
              <a:t>Change all lower case letters into </a:t>
            </a:r>
            <a:r>
              <a:rPr lang="en-US" dirty="0" smtClean="0">
                <a:solidFill>
                  <a:srgbClr val="002060"/>
                </a:solidFill>
              </a:rPr>
              <a:t/>
            </a:r>
            <a:br>
              <a:rPr lang="en-US" dirty="0" smtClean="0">
                <a:solidFill>
                  <a:srgbClr val="002060"/>
                </a:solidFill>
              </a:rPr>
            </a:br>
            <a:r>
              <a:rPr lang="en-US" dirty="0" smtClean="0">
                <a:solidFill>
                  <a:srgbClr val="002060"/>
                </a:solidFill>
              </a:rPr>
              <a:t>uppercase </a:t>
            </a:r>
            <a:r>
              <a:rPr lang="en-US" dirty="0">
                <a:solidFill>
                  <a:srgbClr val="002060"/>
                </a:solidFill>
              </a:rPr>
              <a:t>in a sentence</a:t>
            </a:r>
          </a:p>
        </p:txBody>
      </p:sp>
      <p:sp>
        <p:nvSpPr>
          <p:cNvPr id="24579" name="Rectangle 2"/>
          <p:cNvSpPr>
            <a:spLocks noChangeArrowheads="1"/>
          </p:cNvSpPr>
          <p:nvPr/>
        </p:nvSpPr>
        <p:spPr bwMode="auto">
          <a:xfrm>
            <a:off x="1189892" y="1231880"/>
            <a:ext cx="4114800" cy="3416320"/>
          </a:xfrm>
          <a:prstGeom prst="rect">
            <a:avLst/>
          </a:prstGeom>
          <a:noFill/>
          <a:ln w="9525">
            <a:noFill/>
            <a:miter lim="800000"/>
            <a:headEnd/>
            <a:tailEnd/>
          </a:ln>
        </p:spPr>
        <p:txBody>
          <a:bodyPr>
            <a:spAutoFit/>
          </a:bodyPr>
          <a:lstStyle/>
          <a:p>
            <a:r>
              <a:rPr lang="en-US" b="1" dirty="0">
                <a:solidFill>
                  <a:srgbClr val="002060"/>
                </a:solidFill>
                <a:latin typeface="+mj-lt"/>
              </a:rPr>
              <a:t>void main()</a:t>
            </a:r>
          </a:p>
          <a:p>
            <a:r>
              <a:rPr lang="en-US" b="1" dirty="0">
                <a:solidFill>
                  <a:srgbClr val="002060"/>
                </a:solidFill>
                <a:latin typeface="+mj-lt"/>
              </a:rPr>
              <a:t>{</a:t>
            </a:r>
          </a:p>
          <a:p>
            <a:r>
              <a:rPr lang="en-US" b="1" dirty="0">
                <a:solidFill>
                  <a:srgbClr val="002060"/>
                </a:solidFill>
                <a:latin typeface="+mj-lt"/>
              </a:rPr>
              <a:t>char string[30];</a:t>
            </a:r>
          </a:p>
          <a:p>
            <a:r>
              <a:rPr lang="en-US" b="1" dirty="0" err="1">
                <a:solidFill>
                  <a:srgbClr val="002060"/>
                </a:solidFill>
                <a:latin typeface="+mj-lt"/>
              </a:rPr>
              <a:t>int</a:t>
            </a:r>
            <a:r>
              <a:rPr lang="en-US" b="1" dirty="0">
                <a:solidFill>
                  <a:srgbClr val="002060"/>
                </a:solidFill>
                <a:latin typeface="+mj-lt"/>
              </a:rPr>
              <a:t> </a:t>
            </a:r>
            <a:r>
              <a:rPr lang="en-US" b="1" dirty="0" err="1">
                <a:solidFill>
                  <a:srgbClr val="002060"/>
                </a:solidFill>
                <a:latin typeface="+mj-lt"/>
              </a:rPr>
              <a:t>i,n</a:t>
            </a:r>
            <a:r>
              <a:rPr lang="en-US" b="1" dirty="0">
                <a:solidFill>
                  <a:srgbClr val="002060"/>
                </a:solidFill>
                <a:latin typeface="+mj-lt"/>
              </a:rPr>
              <a:t>=0;</a:t>
            </a:r>
          </a:p>
          <a:p>
            <a:r>
              <a:rPr lang="en-US" b="1" dirty="0" err="1">
                <a:solidFill>
                  <a:srgbClr val="002060"/>
                </a:solidFill>
                <a:latin typeface="+mj-lt"/>
              </a:rPr>
              <a:t>cout</a:t>
            </a:r>
            <a:r>
              <a:rPr lang="en-US" b="1" dirty="0">
                <a:solidFill>
                  <a:srgbClr val="002060"/>
                </a:solidFill>
                <a:latin typeface="+mj-lt"/>
              </a:rPr>
              <a:t>&lt;&lt;"\</a:t>
            </a:r>
            <a:r>
              <a:rPr lang="en-US" b="1" dirty="0" err="1">
                <a:solidFill>
                  <a:srgbClr val="002060"/>
                </a:solidFill>
                <a:latin typeface="+mj-lt"/>
              </a:rPr>
              <a:t>nEnter</a:t>
            </a:r>
            <a:r>
              <a:rPr lang="en-US" b="1" dirty="0">
                <a:solidFill>
                  <a:srgbClr val="002060"/>
                </a:solidFill>
                <a:latin typeface="+mj-lt"/>
              </a:rPr>
              <a:t> the string";</a:t>
            </a:r>
          </a:p>
          <a:p>
            <a:r>
              <a:rPr lang="en-US" b="1" dirty="0">
                <a:solidFill>
                  <a:srgbClr val="002060"/>
                </a:solidFill>
                <a:latin typeface="+mj-lt"/>
              </a:rPr>
              <a:t>gets(string);</a:t>
            </a:r>
          </a:p>
          <a:p>
            <a:endParaRPr lang="en-US" b="1" dirty="0" smtClean="0">
              <a:solidFill>
                <a:srgbClr val="002060"/>
              </a:solidFill>
              <a:latin typeface="+mj-lt"/>
            </a:endParaRPr>
          </a:p>
          <a:p>
            <a:r>
              <a:rPr lang="en-US" b="1" dirty="0" smtClean="0">
                <a:solidFill>
                  <a:srgbClr val="002060"/>
                </a:solidFill>
                <a:latin typeface="+mj-lt"/>
              </a:rPr>
              <a:t>for(</a:t>
            </a:r>
            <a:r>
              <a:rPr lang="en-US" b="1" dirty="0" err="1" smtClean="0">
                <a:solidFill>
                  <a:srgbClr val="002060"/>
                </a:solidFill>
                <a:latin typeface="+mj-lt"/>
              </a:rPr>
              <a:t>i</a:t>
            </a:r>
            <a:r>
              <a:rPr lang="en-US" b="1" dirty="0" smtClean="0">
                <a:solidFill>
                  <a:srgbClr val="002060"/>
                </a:solidFill>
                <a:latin typeface="+mj-lt"/>
              </a:rPr>
              <a:t>=0;string[</a:t>
            </a:r>
            <a:r>
              <a:rPr lang="en-US" b="1" dirty="0" err="1" smtClean="0">
                <a:solidFill>
                  <a:srgbClr val="002060"/>
                </a:solidFill>
                <a:latin typeface="+mj-lt"/>
              </a:rPr>
              <a:t>i</a:t>
            </a:r>
            <a:r>
              <a:rPr lang="en-US" b="1" dirty="0">
                <a:solidFill>
                  <a:srgbClr val="002060"/>
                </a:solidFill>
                <a:latin typeface="+mj-lt"/>
              </a:rPr>
              <a:t>]!='\0';i++)</a:t>
            </a:r>
          </a:p>
          <a:p>
            <a:r>
              <a:rPr lang="en-US" b="1" dirty="0">
                <a:solidFill>
                  <a:srgbClr val="002060"/>
                </a:solidFill>
                <a:latin typeface="+mj-lt"/>
              </a:rPr>
              <a:t>   n++;</a:t>
            </a:r>
          </a:p>
        </p:txBody>
      </p:sp>
      <p:sp>
        <p:nvSpPr>
          <p:cNvPr id="7" name="Rectangle 2"/>
          <p:cNvSpPr>
            <a:spLocks noChangeArrowheads="1"/>
          </p:cNvSpPr>
          <p:nvPr/>
        </p:nvSpPr>
        <p:spPr bwMode="auto">
          <a:xfrm>
            <a:off x="4500489" y="3124200"/>
            <a:ext cx="4648200" cy="3416320"/>
          </a:xfrm>
          <a:prstGeom prst="rect">
            <a:avLst/>
          </a:prstGeom>
          <a:noFill/>
          <a:ln w="9525">
            <a:solidFill>
              <a:srgbClr val="FF0000"/>
            </a:solidFill>
            <a:miter lim="800000"/>
            <a:headEnd/>
            <a:tailEnd/>
          </a:ln>
        </p:spPr>
        <p:txBody>
          <a:bodyPr wrap="square">
            <a:spAutoFit/>
          </a:bodyPr>
          <a:lstStyle/>
          <a:p>
            <a:r>
              <a:rPr lang="en-US" b="1" dirty="0">
                <a:solidFill>
                  <a:srgbClr val="002060"/>
                </a:solidFill>
                <a:latin typeface="+mj-lt"/>
              </a:rPr>
              <a:t>for(</a:t>
            </a:r>
            <a:r>
              <a:rPr lang="en-US" b="1" dirty="0" err="1">
                <a:solidFill>
                  <a:srgbClr val="002060"/>
                </a:solidFill>
                <a:latin typeface="+mj-lt"/>
              </a:rPr>
              <a:t>i</a:t>
            </a:r>
            <a:r>
              <a:rPr lang="en-US" b="1" dirty="0">
                <a:solidFill>
                  <a:srgbClr val="002060"/>
                </a:solidFill>
                <a:latin typeface="+mj-lt"/>
              </a:rPr>
              <a:t>=0;i&lt;</a:t>
            </a:r>
            <a:r>
              <a:rPr lang="en-US" b="1" dirty="0" err="1">
                <a:solidFill>
                  <a:srgbClr val="002060"/>
                </a:solidFill>
                <a:latin typeface="+mj-lt"/>
              </a:rPr>
              <a:t>n;i</a:t>
            </a:r>
            <a:r>
              <a:rPr lang="en-US" b="1" dirty="0">
                <a:solidFill>
                  <a:srgbClr val="002060"/>
                </a:solidFill>
                <a:latin typeface="+mj-lt"/>
              </a:rPr>
              <a:t>++)</a:t>
            </a:r>
          </a:p>
          <a:p>
            <a:r>
              <a:rPr lang="en-US" b="1" dirty="0">
                <a:solidFill>
                  <a:srgbClr val="002060"/>
                </a:solidFill>
                <a:latin typeface="+mj-lt"/>
              </a:rPr>
              <a:t>{</a:t>
            </a:r>
          </a:p>
          <a:p>
            <a:r>
              <a:rPr lang="en-US" b="1" dirty="0">
                <a:solidFill>
                  <a:srgbClr val="002060"/>
                </a:solidFill>
                <a:latin typeface="+mj-lt"/>
              </a:rPr>
              <a:t>  if(string[</a:t>
            </a:r>
            <a:r>
              <a:rPr lang="en-US" b="1" dirty="0" err="1">
                <a:solidFill>
                  <a:srgbClr val="002060"/>
                </a:solidFill>
                <a:latin typeface="+mj-lt"/>
              </a:rPr>
              <a:t>i</a:t>
            </a:r>
            <a:r>
              <a:rPr lang="en-US" b="1" dirty="0">
                <a:solidFill>
                  <a:srgbClr val="002060"/>
                </a:solidFill>
                <a:latin typeface="+mj-lt"/>
              </a:rPr>
              <a:t>]&gt;=97 &amp;&amp; string[</a:t>
            </a:r>
            <a:r>
              <a:rPr lang="en-US" b="1" dirty="0" err="1">
                <a:solidFill>
                  <a:srgbClr val="002060"/>
                </a:solidFill>
                <a:latin typeface="+mj-lt"/>
              </a:rPr>
              <a:t>i</a:t>
            </a:r>
            <a:r>
              <a:rPr lang="en-US" b="1" dirty="0">
                <a:solidFill>
                  <a:srgbClr val="002060"/>
                </a:solidFill>
                <a:latin typeface="+mj-lt"/>
              </a:rPr>
              <a:t>]&lt;=122)</a:t>
            </a:r>
          </a:p>
          <a:p>
            <a:r>
              <a:rPr lang="en-US" b="1" dirty="0">
                <a:solidFill>
                  <a:srgbClr val="002060"/>
                </a:solidFill>
                <a:latin typeface="+mj-lt"/>
              </a:rPr>
              <a:t>  string[</a:t>
            </a:r>
            <a:r>
              <a:rPr lang="en-US" b="1" dirty="0" err="1">
                <a:solidFill>
                  <a:srgbClr val="002060"/>
                </a:solidFill>
                <a:latin typeface="+mj-lt"/>
              </a:rPr>
              <a:t>i</a:t>
            </a:r>
            <a:r>
              <a:rPr lang="en-US" b="1" dirty="0">
                <a:solidFill>
                  <a:srgbClr val="002060"/>
                </a:solidFill>
                <a:latin typeface="+mj-lt"/>
              </a:rPr>
              <a:t>]=string[</a:t>
            </a:r>
            <a:r>
              <a:rPr lang="en-US" b="1" dirty="0" err="1">
                <a:solidFill>
                  <a:srgbClr val="002060"/>
                </a:solidFill>
                <a:latin typeface="+mj-lt"/>
              </a:rPr>
              <a:t>i</a:t>
            </a:r>
            <a:r>
              <a:rPr lang="en-US" b="1" dirty="0">
                <a:solidFill>
                  <a:srgbClr val="002060"/>
                </a:solidFill>
                <a:latin typeface="+mj-lt"/>
              </a:rPr>
              <a:t>]-32;</a:t>
            </a:r>
          </a:p>
          <a:p>
            <a:r>
              <a:rPr lang="en-US" b="1" dirty="0" smtClean="0">
                <a:solidFill>
                  <a:srgbClr val="002060"/>
                </a:solidFill>
                <a:latin typeface="+mj-lt"/>
              </a:rPr>
              <a:t>}</a:t>
            </a:r>
          </a:p>
          <a:p>
            <a:endParaRPr lang="en-US" b="1" dirty="0">
              <a:solidFill>
                <a:srgbClr val="002060"/>
              </a:solidFill>
              <a:latin typeface="+mj-lt"/>
            </a:endParaRPr>
          </a:p>
          <a:p>
            <a:r>
              <a:rPr lang="en-US" b="1" dirty="0">
                <a:solidFill>
                  <a:srgbClr val="002060"/>
                </a:solidFill>
                <a:latin typeface="+mj-lt"/>
              </a:rPr>
              <a:t>puts(string);</a:t>
            </a:r>
          </a:p>
          <a:p>
            <a:r>
              <a:rPr lang="en-US" b="1" dirty="0" err="1">
                <a:solidFill>
                  <a:srgbClr val="002060"/>
                </a:solidFill>
                <a:latin typeface="+mj-lt"/>
              </a:rPr>
              <a:t>getch</a:t>
            </a:r>
            <a:r>
              <a:rPr lang="en-US" b="1" dirty="0">
                <a:solidFill>
                  <a:srgbClr val="002060"/>
                </a:solidFill>
                <a:latin typeface="+mj-lt"/>
              </a:rPr>
              <a:t>();</a:t>
            </a:r>
          </a:p>
          <a:p>
            <a:r>
              <a:rPr lang="en-US" b="1" dirty="0">
                <a:solidFill>
                  <a:srgbClr val="002060"/>
                </a:solidFill>
                <a:latin typeface="+mj-lt"/>
              </a:rPr>
              <a:t>}</a:t>
            </a:r>
          </a:p>
        </p:txBody>
      </p:sp>
      <p:sp>
        <p:nvSpPr>
          <p:cNvPr id="2" name="Date Placeholder 1"/>
          <p:cNvSpPr>
            <a:spLocks noGrp="1"/>
          </p:cNvSpPr>
          <p:nvPr>
            <p:ph type="dt" sz="half" idx="10"/>
          </p:nvPr>
        </p:nvSpPr>
        <p:spPr/>
        <p:txBody>
          <a:bodyPr/>
          <a:lstStyle/>
          <a:p>
            <a:fld id="{770101AA-14C7-42A6-BCF4-A2B01B85E1AA}"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29</a:t>
            </a:fld>
            <a:endParaRPr lang="en-US" dirty="0">
              <a:solidFill>
                <a:srgbClr val="002060"/>
              </a:solidFill>
            </a:endParaRPr>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r>
              <a:rPr lang="en-US" dirty="0" smtClean="0">
                <a:solidFill>
                  <a:srgbClr val="000099"/>
                </a:solidFill>
              </a:rPr>
              <a:t>At the end of session student will be able to</a:t>
            </a:r>
          </a:p>
          <a:p>
            <a:pPr>
              <a:buNone/>
            </a:pPr>
            <a:r>
              <a:rPr lang="en-US" dirty="0" smtClean="0">
                <a:solidFill>
                  <a:srgbClr val="000099"/>
                </a:solidFill>
              </a:rPr>
              <a:t> </a:t>
            </a:r>
          </a:p>
          <a:p>
            <a:pPr lvl="1"/>
            <a:r>
              <a:rPr lang="en-US" dirty="0" smtClean="0">
                <a:solidFill>
                  <a:srgbClr val="000099"/>
                </a:solidFill>
                <a:latin typeface="Arial" pitchFamily="34" charset="0"/>
                <a:cs typeface="Arial" pitchFamily="34" charset="0"/>
              </a:rPr>
              <a:t>Declare and initialize strings and array of strings</a:t>
            </a:r>
          </a:p>
          <a:p>
            <a:pPr lvl="1"/>
            <a:r>
              <a:rPr lang="en-US" dirty="0" smtClean="0">
                <a:solidFill>
                  <a:srgbClr val="000099"/>
                </a:solidFill>
                <a:latin typeface="Arial" pitchFamily="34" charset="0"/>
                <a:cs typeface="Arial" pitchFamily="34" charset="0"/>
              </a:rPr>
              <a:t>Write programs using strings</a:t>
            </a:r>
          </a:p>
          <a:p>
            <a:pPr lvl="1"/>
            <a:endParaRPr lang="en-US" dirty="0"/>
          </a:p>
        </p:txBody>
      </p:sp>
      <p:sp>
        <p:nvSpPr>
          <p:cNvPr id="3" name="Date Placeholder 2"/>
          <p:cNvSpPr>
            <a:spLocks noGrp="1"/>
          </p:cNvSpPr>
          <p:nvPr>
            <p:ph type="dt" sz="half" idx="10"/>
          </p:nvPr>
        </p:nvSpPr>
        <p:spPr/>
        <p:txBody>
          <a:bodyPr/>
          <a:lstStyle/>
          <a:p>
            <a:fld id="{8A4B59DA-9045-4562-A4CB-6E09B3C11084}" type="datetime1">
              <a:rPr lang="en-US" smtClean="0"/>
              <a:t>3/15/2015</a:t>
            </a:fld>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Title 5"/>
          <p:cNvSpPr>
            <a:spLocks noGrp="1"/>
          </p:cNvSpPr>
          <p:nvPr>
            <p:ph type="title"/>
          </p:nvPr>
        </p:nvSpPr>
        <p:spPr/>
        <p:txBody>
          <a:bodyPr/>
          <a:lstStyle/>
          <a:p>
            <a:pPr algn="ctr"/>
            <a:r>
              <a:rPr lang="en-US" dirty="0" smtClean="0"/>
              <a:t>Session outcome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9538" y="228600"/>
            <a:ext cx="7848600" cy="549992"/>
          </a:xfrm>
        </p:spPr>
        <p:txBody>
          <a:bodyPr>
            <a:noAutofit/>
          </a:bodyPr>
          <a:lstStyle/>
          <a:p>
            <a:r>
              <a:rPr lang="en-US" dirty="0">
                <a:solidFill>
                  <a:srgbClr val="002060"/>
                </a:solidFill>
              </a:rPr>
              <a:t>Two Dimensional Character </a:t>
            </a:r>
            <a:r>
              <a:rPr lang="en-US" dirty="0" smtClean="0">
                <a:solidFill>
                  <a:srgbClr val="002060"/>
                </a:solidFill>
              </a:rPr>
              <a:t>Arrays</a:t>
            </a:r>
            <a:endParaRPr lang="en-US" dirty="0">
              <a:solidFill>
                <a:srgbClr val="002060"/>
              </a:solidFill>
            </a:endParaRPr>
          </a:p>
        </p:txBody>
      </p:sp>
      <p:sp>
        <p:nvSpPr>
          <p:cNvPr id="16388" name="Text Box 3"/>
          <p:cNvSpPr txBox="1">
            <a:spLocks noChangeArrowheads="1"/>
          </p:cNvSpPr>
          <p:nvPr/>
        </p:nvSpPr>
        <p:spPr bwMode="auto">
          <a:xfrm>
            <a:off x="1371600" y="1143000"/>
            <a:ext cx="7543800" cy="4970591"/>
          </a:xfrm>
          <a:prstGeom prst="rect">
            <a:avLst/>
          </a:prstGeom>
          <a:noFill/>
          <a:ln w="9525">
            <a:noFill/>
            <a:miter lim="800000"/>
            <a:headEnd/>
            <a:tailEnd/>
          </a:ln>
        </p:spPr>
        <p:txBody>
          <a:bodyPr>
            <a:spAutoFit/>
          </a:bodyPr>
          <a:lstStyle/>
          <a:p>
            <a:pPr algn="just">
              <a:spcBef>
                <a:spcPts val="600"/>
              </a:spcBef>
            </a:pPr>
            <a:r>
              <a:rPr lang="en-US" sz="2800" dirty="0">
                <a:solidFill>
                  <a:srgbClr val="002060"/>
                </a:solidFill>
                <a:latin typeface="+mj-lt"/>
              </a:rPr>
              <a:t>These are </a:t>
            </a:r>
            <a:r>
              <a:rPr lang="en-US" sz="2800" dirty="0" smtClean="0">
                <a:solidFill>
                  <a:srgbClr val="002060"/>
                </a:solidFill>
                <a:latin typeface="+mj-lt"/>
              </a:rPr>
              <a:t>array </a:t>
            </a:r>
            <a:r>
              <a:rPr lang="en-US" sz="2800" dirty="0">
                <a:solidFill>
                  <a:srgbClr val="002060"/>
                </a:solidFill>
                <a:latin typeface="+mj-lt"/>
              </a:rPr>
              <a:t>of arrays. 2-D character array consists of strings as its individual elements.</a:t>
            </a:r>
          </a:p>
          <a:p>
            <a:pPr algn="just">
              <a:spcBef>
                <a:spcPts val="600"/>
              </a:spcBef>
            </a:pPr>
            <a:r>
              <a:rPr lang="en-US" dirty="0">
                <a:solidFill>
                  <a:schemeClr val="accent2"/>
                </a:solidFill>
                <a:latin typeface="Verdana" pitchFamily="34" charset="0"/>
              </a:rPr>
              <a:t>Declaration :-</a:t>
            </a:r>
          </a:p>
          <a:p>
            <a:pPr algn="just">
              <a:spcBef>
                <a:spcPts val="600"/>
              </a:spcBef>
            </a:pPr>
            <a:r>
              <a:rPr lang="en-US" dirty="0">
                <a:latin typeface="Verdana" pitchFamily="34" charset="0"/>
              </a:rPr>
              <a:t>		</a:t>
            </a:r>
            <a:r>
              <a:rPr lang="en-US" b="1" dirty="0">
                <a:solidFill>
                  <a:srgbClr val="002060"/>
                </a:solidFill>
                <a:latin typeface="+mj-lt"/>
              </a:rPr>
              <a:t>char a[10][10];</a:t>
            </a:r>
          </a:p>
          <a:p>
            <a:pPr algn="just">
              <a:spcBef>
                <a:spcPts val="600"/>
              </a:spcBef>
            </a:pPr>
            <a:r>
              <a:rPr lang="en-US" dirty="0">
                <a:solidFill>
                  <a:schemeClr val="accent2"/>
                </a:solidFill>
                <a:latin typeface="Verdana" pitchFamily="34" charset="0"/>
              </a:rPr>
              <a:t>Initialization</a:t>
            </a:r>
            <a:r>
              <a:rPr lang="en-US" dirty="0" smtClean="0">
                <a:solidFill>
                  <a:schemeClr val="accent2"/>
                </a:solidFill>
                <a:latin typeface="Verdana" pitchFamily="34" charset="0"/>
              </a:rPr>
              <a:t>:-</a:t>
            </a:r>
          </a:p>
          <a:p>
            <a:pPr algn="just">
              <a:spcBef>
                <a:spcPts val="600"/>
              </a:spcBef>
            </a:pPr>
            <a:endParaRPr lang="en-US" dirty="0">
              <a:solidFill>
                <a:schemeClr val="accent2"/>
              </a:solidFill>
              <a:latin typeface="Verdana" pitchFamily="34" charset="0"/>
            </a:endParaRPr>
          </a:p>
          <a:p>
            <a:pPr algn="just">
              <a:spcBef>
                <a:spcPts val="600"/>
              </a:spcBef>
            </a:pPr>
            <a:r>
              <a:rPr lang="en-US" dirty="0">
                <a:latin typeface="Verdana" pitchFamily="34" charset="0"/>
              </a:rPr>
              <a:t>	</a:t>
            </a:r>
            <a:r>
              <a:rPr lang="en-US" b="1" dirty="0">
                <a:solidFill>
                  <a:srgbClr val="002060"/>
                </a:solidFill>
                <a:latin typeface="+mj-lt"/>
              </a:rPr>
              <a:t>char a[10][20]={</a:t>
            </a:r>
          </a:p>
          <a:p>
            <a:pPr algn="just">
              <a:spcBef>
                <a:spcPts val="600"/>
              </a:spcBef>
            </a:pPr>
            <a:r>
              <a:rPr lang="en-US" b="1" dirty="0">
                <a:solidFill>
                  <a:srgbClr val="002060"/>
                </a:solidFill>
                <a:latin typeface="+mj-lt"/>
              </a:rPr>
              <a:t>					“</a:t>
            </a:r>
            <a:r>
              <a:rPr lang="en-US" b="1" dirty="0" err="1">
                <a:solidFill>
                  <a:srgbClr val="002060"/>
                </a:solidFill>
                <a:latin typeface="+mj-lt"/>
              </a:rPr>
              <a:t>aaa</a:t>
            </a:r>
            <a:r>
              <a:rPr lang="en-US" b="1" dirty="0">
                <a:solidFill>
                  <a:srgbClr val="002060"/>
                </a:solidFill>
                <a:latin typeface="+mj-lt"/>
              </a:rPr>
              <a:t>”,</a:t>
            </a:r>
          </a:p>
          <a:p>
            <a:pPr algn="just">
              <a:spcBef>
                <a:spcPts val="600"/>
              </a:spcBef>
            </a:pPr>
            <a:r>
              <a:rPr lang="en-US" b="1" dirty="0">
                <a:solidFill>
                  <a:srgbClr val="002060"/>
                </a:solidFill>
                <a:latin typeface="+mj-lt"/>
              </a:rPr>
              <a:t>					“</a:t>
            </a:r>
            <a:r>
              <a:rPr lang="en-US" b="1" dirty="0" err="1">
                <a:solidFill>
                  <a:srgbClr val="002060"/>
                </a:solidFill>
                <a:latin typeface="+mj-lt"/>
              </a:rPr>
              <a:t>bbb</a:t>
            </a:r>
            <a:r>
              <a:rPr lang="en-US" b="1" dirty="0">
                <a:solidFill>
                  <a:srgbClr val="002060"/>
                </a:solidFill>
                <a:latin typeface="+mj-lt"/>
              </a:rPr>
              <a:t>”,</a:t>
            </a:r>
          </a:p>
          <a:p>
            <a:pPr algn="just">
              <a:spcBef>
                <a:spcPts val="600"/>
              </a:spcBef>
            </a:pPr>
            <a:r>
              <a:rPr lang="en-US" b="1" dirty="0">
                <a:solidFill>
                  <a:srgbClr val="002060"/>
                </a:solidFill>
                <a:latin typeface="+mj-lt"/>
              </a:rPr>
              <a:t>					“ccc”</a:t>
            </a:r>
          </a:p>
          <a:p>
            <a:pPr algn="just">
              <a:spcBef>
                <a:spcPts val="600"/>
              </a:spcBef>
            </a:pPr>
            <a:r>
              <a:rPr lang="en-US" b="1" dirty="0">
                <a:solidFill>
                  <a:srgbClr val="002060"/>
                </a:solidFill>
                <a:latin typeface="+mj-lt"/>
              </a:rPr>
              <a:t>			    </a:t>
            </a:r>
            <a:r>
              <a:rPr lang="en-US" b="1" dirty="0" smtClean="0">
                <a:solidFill>
                  <a:srgbClr val="002060"/>
                </a:solidFill>
                <a:latin typeface="+mj-lt"/>
              </a:rPr>
              <a:t>};</a:t>
            </a:r>
            <a:r>
              <a:rPr lang="en-US" b="1" dirty="0">
                <a:solidFill>
                  <a:srgbClr val="002060"/>
                </a:solidFill>
                <a:latin typeface="+mj-lt"/>
              </a:rPr>
              <a:t>	</a:t>
            </a:r>
            <a:r>
              <a:rPr lang="en-US" dirty="0">
                <a:solidFill>
                  <a:srgbClr val="002060"/>
                </a:solidFill>
                <a:latin typeface="Verdana" pitchFamily="34" charset="0"/>
              </a:rPr>
              <a:t>	</a:t>
            </a:r>
            <a:r>
              <a:rPr lang="en-US" dirty="0">
                <a:latin typeface="Verdana" pitchFamily="34" charset="0"/>
              </a:rPr>
              <a:t>		</a:t>
            </a:r>
          </a:p>
        </p:txBody>
      </p:sp>
      <p:sp>
        <p:nvSpPr>
          <p:cNvPr id="2" name="Date Placeholder 1"/>
          <p:cNvSpPr>
            <a:spLocks noGrp="1"/>
          </p:cNvSpPr>
          <p:nvPr>
            <p:ph type="dt" sz="half" idx="10"/>
          </p:nvPr>
        </p:nvSpPr>
        <p:spPr/>
        <p:txBody>
          <a:bodyPr/>
          <a:lstStyle/>
          <a:p>
            <a:fld id="{1AC82279-11AD-4A16-A7FE-2BB840ED8CD9}"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30</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
            <a:ext cx="7848600" cy="549992"/>
          </a:xfrm>
        </p:spPr>
        <p:txBody>
          <a:bodyPr>
            <a:noAutofit/>
          </a:bodyPr>
          <a:lstStyle/>
          <a:p>
            <a:r>
              <a:rPr lang="en-US" dirty="0">
                <a:solidFill>
                  <a:srgbClr val="002060"/>
                </a:solidFill>
              </a:rPr>
              <a:t>Sorting n names </a:t>
            </a:r>
            <a:r>
              <a:rPr lang="en-US" dirty="0" smtClean="0">
                <a:solidFill>
                  <a:srgbClr val="002060"/>
                </a:solidFill>
              </a:rPr>
              <a:t>in </a:t>
            </a:r>
            <a:r>
              <a:rPr lang="en-US" dirty="0">
                <a:solidFill>
                  <a:srgbClr val="002060"/>
                </a:solidFill>
              </a:rPr>
              <a:t>alphabetical </a:t>
            </a:r>
            <a:r>
              <a:rPr lang="en-US" dirty="0" smtClean="0">
                <a:solidFill>
                  <a:srgbClr val="002060"/>
                </a:solidFill>
              </a:rPr>
              <a:t>order</a:t>
            </a:r>
            <a:endParaRPr lang="en-US" dirty="0">
              <a:solidFill>
                <a:srgbClr val="002060"/>
              </a:solidFill>
            </a:endParaRPr>
          </a:p>
        </p:txBody>
      </p:sp>
      <p:sp>
        <p:nvSpPr>
          <p:cNvPr id="19459" name="Rectangle 2"/>
          <p:cNvSpPr>
            <a:spLocks noChangeArrowheads="1"/>
          </p:cNvSpPr>
          <p:nvPr/>
        </p:nvSpPr>
        <p:spPr bwMode="auto">
          <a:xfrm>
            <a:off x="1219200" y="1066800"/>
            <a:ext cx="4191000" cy="3816429"/>
          </a:xfrm>
          <a:prstGeom prst="rect">
            <a:avLst/>
          </a:prstGeom>
          <a:noFill/>
          <a:ln w="9525">
            <a:noFill/>
            <a:miter lim="800000"/>
            <a:headEnd/>
            <a:tailEnd/>
          </a:ln>
        </p:spPr>
        <p:txBody>
          <a:bodyPr>
            <a:spAutoFit/>
          </a:bodyPr>
          <a:lstStyle/>
          <a:p>
            <a:r>
              <a:rPr lang="en-US" sz="2200" b="1" dirty="0">
                <a:solidFill>
                  <a:srgbClr val="002060"/>
                </a:solidFill>
                <a:latin typeface="+mj-lt"/>
              </a:rPr>
              <a:t>void main()</a:t>
            </a:r>
          </a:p>
          <a:p>
            <a:r>
              <a:rPr lang="en-US" sz="2200" b="1" dirty="0">
                <a:solidFill>
                  <a:srgbClr val="002060"/>
                </a:solidFill>
                <a:latin typeface="+mj-lt"/>
              </a:rPr>
              <a:t>{</a:t>
            </a:r>
          </a:p>
          <a:p>
            <a:r>
              <a:rPr lang="en-US" sz="2200" b="1" dirty="0">
                <a:solidFill>
                  <a:srgbClr val="002060"/>
                </a:solidFill>
                <a:latin typeface="+mj-lt"/>
              </a:rPr>
              <a:t>char string[30][30],temp[30];</a:t>
            </a:r>
          </a:p>
          <a:p>
            <a:r>
              <a:rPr lang="en-US" sz="2200" b="1" dirty="0" err="1">
                <a:solidFill>
                  <a:srgbClr val="002060"/>
                </a:solidFill>
                <a:latin typeface="+mj-lt"/>
              </a:rPr>
              <a:t>int</a:t>
            </a:r>
            <a:r>
              <a:rPr lang="en-US" sz="2200" b="1" dirty="0">
                <a:solidFill>
                  <a:srgbClr val="002060"/>
                </a:solidFill>
                <a:latin typeface="+mj-lt"/>
              </a:rPr>
              <a:t> no, </a:t>
            </a:r>
            <a:r>
              <a:rPr lang="en-US" sz="2200" b="1" dirty="0" err="1">
                <a:solidFill>
                  <a:srgbClr val="002060"/>
                </a:solidFill>
                <a:latin typeface="+mj-lt"/>
              </a:rPr>
              <a:t>i</a:t>
            </a:r>
            <a:r>
              <a:rPr lang="en-US" sz="2200" b="1" dirty="0">
                <a:solidFill>
                  <a:srgbClr val="002060"/>
                </a:solidFill>
                <a:latin typeface="+mj-lt"/>
              </a:rPr>
              <a:t>, j;</a:t>
            </a:r>
          </a:p>
          <a:p>
            <a:r>
              <a:rPr lang="en-US" sz="2200" b="1" dirty="0" err="1">
                <a:solidFill>
                  <a:srgbClr val="002060"/>
                </a:solidFill>
                <a:latin typeface="+mj-lt"/>
              </a:rPr>
              <a:t>cout</a:t>
            </a:r>
            <a:r>
              <a:rPr lang="en-US" sz="2200" b="1" dirty="0">
                <a:solidFill>
                  <a:srgbClr val="002060"/>
                </a:solidFill>
                <a:latin typeface="+mj-lt"/>
              </a:rPr>
              <a:t>&lt;&lt;"\</a:t>
            </a:r>
            <a:r>
              <a:rPr lang="en-US" sz="2200" b="1" dirty="0" err="1">
                <a:solidFill>
                  <a:srgbClr val="002060"/>
                </a:solidFill>
                <a:latin typeface="+mj-lt"/>
              </a:rPr>
              <a:t>nEnter</a:t>
            </a:r>
            <a:r>
              <a:rPr lang="en-US" sz="2200" b="1" dirty="0">
                <a:solidFill>
                  <a:srgbClr val="002060"/>
                </a:solidFill>
                <a:latin typeface="+mj-lt"/>
              </a:rPr>
              <a:t> the no of strings:";</a:t>
            </a:r>
          </a:p>
          <a:p>
            <a:r>
              <a:rPr lang="en-US" sz="2200" b="1" dirty="0" err="1">
                <a:solidFill>
                  <a:srgbClr val="002060"/>
                </a:solidFill>
                <a:latin typeface="+mj-lt"/>
              </a:rPr>
              <a:t>cin</a:t>
            </a:r>
            <a:r>
              <a:rPr lang="en-US" sz="2200" b="1" dirty="0">
                <a:solidFill>
                  <a:srgbClr val="002060"/>
                </a:solidFill>
                <a:latin typeface="+mj-lt"/>
              </a:rPr>
              <a:t>&gt;&gt;no;</a:t>
            </a:r>
          </a:p>
          <a:p>
            <a:r>
              <a:rPr lang="en-US" sz="2200" b="1" dirty="0" err="1">
                <a:solidFill>
                  <a:srgbClr val="002060"/>
                </a:solidFill>
                <a:latin typeface="+mj-lt"/>
              </a:rPr>
              <a:t>cout</a:t>
            </a:r>
            <a:r>
              <a:rPr lang="en-US" sz="2200" b="1" dirty="0">
                <a:solidFill>
                  <a:srgbClr val="002060"/>
                </a:solidFill>
                <a:latin typeface="+mj-lt"/>
              </a:rPr>
              <a:t>&lt;&lt;"\</a:t>
            </a:r>
            <a:r>
              <a:rPr lang="en-US" sz="2200" b="1" dirty="0" err="1">
                <a:solidFill>
                  <a:srgbClr val="002060"/>
                </a:solidFill>
                <a:latin typeface="+mj-lt"/>
              </a:rPr>
              <a:t>nEnter</a:t>
            </a:r>
            <a:r>
              <a:rPr lang="en-US" sz="2200" b="1" dirty="0">
                <a:solidFill>
                  <a:srgbClr val="002060"/>
                </a:solidFill>
                <a:latin typeface="+mj-lt"/>
              </a:rPr>
              <a:t> the strings:";</a:t>
            </a:r>
          </a:p>
          <a:p>
            <a:r>
              <a:rPr lang="en-US" sz="2200" b="1" dirty="0">
                <a:solidFill>
                  <a:srgbClr val="002060"/>
                </a:solidFill>
                <a:latin typeface="+mj-lt"/>
              </a:rPr>
              <a:t>for(</a:t>
            </a:r>
            <a:r>
              <a:rPr lang="en-US" sz="2200" b="1" dirty="0" err="1">
                <a:solidFill>
                  <a:srgbClr val="002060"/>
                </a:solidFill>
                <a:latin typeface="+mj-lt"/>
              </a:rPr>
              <a:t>i</a:t>
            </a:r>
            <a:r>
              <a:rPr lang="en-US" sz="2200" b="1" dirty="0">
                <a:solidFill>
                  <a:srgbClr val="002060"/>
                </a:solidFill>
                <a:latin typeface="+mj-lt"/>
              </a:rPr>
              <a:t>=0;i&lt;no; </a:t>
            </a:r>
            <a:r>
              <a:rPr lang="en-US" sz="2200" b="1" dirty="0" err="1">
                <a:solidFill>
                  <a:srgbClr val="002060"/>
                </a:solidFill>
                <a:latin typeface="+mj-lt"/>
              </a:rPr>
              <a:t>i</a:t>
            </a:r>
            <a:r>
              <a:rPr lang="en-US" sz="2200" b="1" dirty="0">
                <a:solidFill>
                  <a:srgbClr val="002060"/>
                </a:solidFill>
                <a:latin typeface="+mj-lt"/>
              </a:rPr>
              <a:t>++)</a:t>
            </a:r>
          </a:p>
          <a:p>
            <a:r>
              <a:rPr lang="en-US" sz="2200" b="1" dirty="0">
                <a:solidFill>
                  <a:srgbClr val="002060"/>
                </a:solidFill>
                <a:latin typeface="+mj-lt"/>
              </a:rPr>
              <a:t>    gets(string[</a:t>
            </a:r>
            <a:r>
              <a:rPr lang="en-US" sz="2200" b="1" dirty="0" err="1">
                <a:solidFill>
                  <a:srgbClr val="002060"/>
                </a:solidFill>
                <a:latin typeface="+mj-lt"/>
              </a:rPr>
              <a:t>i</a:t>
            </a:r>
            <a:r>
              <a:rPr lang="en-US" sz="2200" b="1" dirty="0">
                <a:solidFill>
                  <a:srgbClr val="002060"/>
                </a:solidFill>
                <a:latin typeface="+mj-lt"/>
              </a:rPr>
              <a:t>]);</a:t>
            </a:r>
          </a:p>
          <a:p>
            <a:endParaRPr lang="en-US" sz="2200" b="1" dirty="0">
              <a:latin typeface="Tempus Sans ITC" pitchFamily="82" charset="0"/>
            </a:endParaRPr>
          </a:p>
        </p:txBody>
      </p:sp>
      <p:sp>
        <p:nvSpPr>
          <p:cNvPr id="7" name="Rectangle 2"/>
          <p:cNvSpPr>
            <a:spLocks noChangeArrowheads="1"/>
          </p:cNvSpPr>
          <p:nvPr/>
        </p:nvSpPr>
        <p:spPr bwMode="auto">
          <a:xfrm>
            <a:off x="5105400" y="1219200"/>
            <a:ext cx="4419600" cy="5170646"/>
          </a:xfrm>
          <a:prstGeom prst="rect">
            <a:avLst/>
          </a:prstGeom>
          <a:noFill/>
          <a:ln w="9525">
            <a:noFill/>
            <a:miter lim="800000"/>
            <a:headEnd/>
            <a:tailEnd/>
          </a:ln>
        </p:spPr>
        <p:txBody>
          <a:bodyPr>
            <a:spAutoFit/>
          </a:bodyPr>
          <a:lstStyle/>
          <a:p>
            <a:r>
              <a:rPr lang="en-US" sz="2200" b="1" dirty="0">
                <a:solidFill>
                  <a:srgbClr val="002060"/>
                </a:solidFill>
                <a:latin typeface="+mj-lt"/>
              </a:rPr>
              <a:t>for(</a:t>
            </a:r>
            <a:r>
              <a:rPr lang="en-US" sz="2200" b="1" dirty="0" err="1">
                <a:solidFill>
                  <a:srgbClr val="002060"/>
                </a:solidFill>
                <a:latin typeface="+mj-lt"/>
              </a:rPr>
              <a:t>i</a:t>
            </a:r>
            <a:r>
              <a:rPr lang="en-US" sz="2200" b="1" dirty="0">
                <a:solidFill>
                  <a:srgbClr val="002060"/>
                </a:solidFill>
                <a:latin typeface="+mj-lt"/>
              </a:rPr>
              <a:t>=0;i&lt;no-1;i</a:t>
            </a:r>
            <a:r>
              <a:rPr lang="en-US" sz="2200" b="1" dirty="0" smtClean="0">
                <a:solidFill>
                  <a:srgbClr val="002060"/>
                </a:solidFill>
                <a:latin typeface="+mj-lt"/>
              </a:rPr>
              <a:t>++)</a:t>
            </a:r>
            <a:endParaRPr lang="en-US" sz="2200" b="1" dirty="0">
              <a:solidFill>
                <a:srgbClr val="002060"/>
              </a:solidFill>
              <a:latin typeface="+mj-lt"/>
            </a:endParaRPr>
          </a:p>
          <a:p>
            <a:r>
              <a:rPr lang="en-US" sz="2200" b="1" dirty="0">
                <a:solidFill>
                  <a:srgbClr val="002060"/>
                </a:solidFill>
                <a:latin typeface="+mj-lt"/>
              </a:rPr>
              <a:t>  for(j=i+1;j&lt;</a:t>
            </a:r>
            <a:r>
              <a:rPr lang="en-US" sz="2200" b="1" dirty="0" err="1">
                <a:solidFill>
                  <a:srgbClr val="002060"/>
                </a:solidFill>
                <a:latin typeface="+mj-lt"/>
              </a:rPr>
              <a:t>no;j</a:t>
            </a:r>
            <a:r>
              <a:rPr lang="en-US" sz="2200" b="1" dirty="0" smtClean="0">
                <a:solidFill>
                  <a:srgbClr val="002060"/>
                </a:solidFill>
                <a:latin typeface="+mj-lt"/>
              </a:rPr>
              <a:t>++)</a:t>
            </a:r>
          </a:p>
          <a:p>
            <a:r>
              <a:rPr lang="en-US" sz="2200" b="1" dirty="0" smtClean="0">
                <a:solidFill>
                  <a:srgbClr val="002060"/>
                </a:solidFill>
                <a:latin typeface="+mj-lt"/>
              </a:rPr>
              <a:t>  {</a:t>
            </a:r>
            <a:endParaRPr lang="en-US" sz="2200" b="1" dirty="0">
              <a:solidFill>
                <a:srgbClr val="002060"/>
              </a:solidFill>
              <a:latin typeface="+mj-lt"/>
            </a:endParaRPr>
          </a:p>
          <a:p>
            <a:r>
              <a:rPr lang="en-US" sz="2200" b="1" dirty="0">
                <a:solidFill>
                  <a:srgbClr val="002060"/>
                </a:solidFill>
                <a:latin typeface="+mj-lt"/>
              </a:rPr>
              <a:t>    if(</a:t>
            </a:r>
            <a:r>
              <a:rPr lang="en-US" sz="2200" b="1" dirty="0" err="1">
                <a:solidFill>
                  <a:srgbClr val="002060"/>
                </a:solidFill>
                <a:latin typeface="+mj-lt"/>
              </a:rPr>
              <a:t>strcmp</a:t>
            </a:r>
            <a:r>
              <a:rPr lang="en-US" sz="2200" b="1" dirty="0">
                <a:solidFill>
                  <a:srgbClr val="002060"/>
                </a:solidFill>
                <a:latin typeface="+mj-lt"/>
              </a:rPr>
              <a:t>(string[</a:t>
            </a:r>
            <a:r>
              <a:rPr lang="en-US" sz="2200" b="1" dirty="0" err="1">
                <a:solidFill>
                  <a:srgbClr val="002060"/>
                </a:solidFill>
                <a:latin typeface="+mj-lt"/>
              </a:rPr>
              <a:t>i</a:t>
            </a:r>
            <a:r>
              <a:rPr lang="en-US" sz="2200" b="1" dirty="0">
                <a:solidFill>
                  <a:srgbClr val="002060"/>
                </a:solidFill>
                <a:latin typeface="+mj-lt"/>
              </a:rPr>
              <a:t>],string[j])&gt;0)</a:t>
            </a:r>
          </a:p>
          <a:p>
            <a:r>
              <a:rPr lang="en-US" sz="2200" b="1" dirty="0" smtClean="0">
                <a:solidFill>
                  <a:srgbClr val="002060"/>
                </a:solidFill>
                <a:latin typeface="+mj-lt"/>
              </a:rPr>
              <a:t>	{</a:t>
            </a:r>
            <a:endParaRPr lang="en-US" sz="2200" b="1" dirty="0">
              <a:solidFill>
                <a:srgbClr val="002060"/>
              </a:solidFill>
              <a:latin typeface="+mj-lt"/>
            </a:endParaRPr>
          </a:p>
          <a:p>
            <a:r>
              <a:rPr lang="en-US" sz="2200" b="1" dirty="0">
                <a:solidFill>
                  <a:srgbClr val="002060"/>
                </a:solidFill>
                <a:latin typeface="+mj-lt"/>
              </a:rPr>
              <a:t> 	</a:t>
            </a:r>
            <a:r>
              <a:rPr lang="en-US" sz="2200" b="1" dirty="0" err="1">
                <a:solidFill>
                  <a:srgbClr val="002060"/>
                </a:solidFill>
                <a:latin typeface="+mj-lt"/>
              </a:rPr>
              <a:t>strcpy</a:t>
            </a:r>
            <a:r>
              <a:rPr lang="en-US" sz="2200" b="1" dirty="0">
                <a:solidFill>
                  <a:srgbClr val="002060"/>
                </a:solidFill>
                <a:latin typeface="+mj-lt"/>
              </a:rPr>
              <a:t>(</a:t>
            </a:r>
            <a:r>
              <a:rPr lang="en-US" sz="2200" b="1" dirty="0" err="1">
                <a:solidFill>
                  <a:srgbClr val="002060"/>
                </a:solidFill>
                <a:latin typeface="+mj-lt"/>
              </a:rPr>
              <a:t>temp,string</a:t>
            </a:r>
            <a:r>
              <a:rPr lang="en-US" sz="2200" b="1" dirty="0">
                <a:solidFill>
                  <a:srgbClr val="002060"/>
                </a:solidFill>
                <a:latin typeface="+mj-lt"/>
              </a:rPr>
              <a:t>[</a:t>
            </a:r>
            <a:r>
              <a:rPr lang="en-US" sz="2200" b="1" dirty="0" err="1">
                <a:solidFill>
                  <a:srgbClr val="002060"/>
                </a:solidFill>
                <a:latin typeface="+mj-lt"/>
              </a:rPr>
              <a:t>i</a:t>
            </a:r>
            <a:r>
              <a:rPr lang="en-US" sz="2200" b="1" dirty="0">
                <a:solidFill>
                  <a:srgbClr val="002060"/>
                </a:solidFill>
                <a:latin typeface="+mj-lt"/>
              </a:rPr>
              <a:t>]);</a:t>
            </a:r>
          </a:p>
          <a:p>
            <a:r>
              <a:rPr lang="en-US" sz="2200" b="1" dirty="0">
                <a:solidFill>
                  <a:srgbClr val="002060"/>
                </a:solidFill>
                <a:latin typeface="+mj-lt"/>
              </a:rPr>
              <a:t> 	</a:t>
            </a:r>
            <a:r>
              <a:rPr lang="en-US" sz="2200" b="1" dirty="0" err="1">
                <a:solidFill>
                  <a:srgbClr val="002060"/>
                </a:solidFill>
                <a:latin typeface="+mj-lt"/>
              </a:rPr>
              <a:t>strcpy</a:t>
            </a:r>
            <a:r>
              <a:rPr lang="en-US" sz="2200" b="1" dirty="0">
                <a:solidFill>
                  <a:srgbClr val="002060"/>
                </a:solidFill>
                <a:latin typeface="+mj-lt"/>
              </a:rPr>
              <a:t>(string[</a:t>
            </a:r>
            <a:r>
              <a:rPr lang="en-US" sz="2200" b="1" dirty="0" err="1">
                <a:solidFill>
                  <a:srgbClr val="002060"/>
                </a:solidFill>
                <a:latin typeface="+mj-lt"/>
              </a:rPr>
              <a:t>i</a:t>
            </a:r>
            <a:r>
              <a:rPr lang="en-US" sz="2200" b="1" dirty="0">
                <a:solidFill>
                  <a:srgbClr val="002060"/>
                </a:solidFill>
                <a:latin typeface="+mj-lt"/>
              </a:rPr>
              <a:t>],string[j]);</a:t>
            </a:r>
          </a:p>
          <a:p>
            <a:r>
              <a:rPr lang="en-US" sz="2200" b="1" dirty="0">
                <a:solidFill>
                  <a:srgbClr val="002060"/>
                </a:solidFill>
                <a:latin typeface="+mj-lt"/>
              </a:rPr>
              <a:t> 	</a:t>
            </a:r>
            <a:r>
              <a:rPr lang="en-US" sz="2200" b="1" dirty="0" err="1">
                <a:solidFill>
                  <a:srgbClr val="002060"/>
                </a:solidFill>
                <a:latin typeface="+mj-lt"/>
              </a:rPr>
              <a:t>strcpy</a:t>
            </a:r>
            <a:r>
              <a:rPr lang="en-US" sz="2200" b="1" dirty="0">
                <a:solidFill>
                  <a:srgbClr val="002060"/>
                </a:solidFill>
                <a:latin typeface="+mj-lt"/>
              </a:rPr>
              <a:t>(string[j],temp);</a:t>
            </a:r>
          </a:p>
          <a:p>
            <a:r>
              <a:rPr lang="en-US" sz="2200" b="1" dirty="0">
                <a:solidFill>
                  <a:srgbClr val="002060"/>
                </a:solidFill>
                <a:latin typeface="+mj-lt"/>
              </a:rPr>
              <a:t>	}</a:t>
            </a:r>
          </a:p>
          <a:p>
            <a:r>
              <a:rPr lang="en-US" sz="2200" b="1" dirty="0">
                <a:solidFill>
                  <a:srgbClr val="002060"/>
                </a:solidFill>
                <a:latin typeface="+mj-lt"/>
              </a:rPr>
              <a:t>    }</a:t>
            </a:r>
          </a:p>
          <a:p>
            <a:r>
              <a:rPr lang="en-US" sz="2200" b="1" dirty="0">
                <a:solidFill>
                  <a:srgbClr val="002060"/>
                </a:solidFill>
                <a:latin typeface="+mj-lt"/>
              </a:rPr>
              <a:t> </a:t>
            </a:r>
          </a:p>
          <a:p>
            <a:r>
              <a:rPr lang="en-US" sz="2200" b="1" dirty="0" err="1">
                <a:solidFill>
                  <a:srgbClr val="002060"/>
                </a:solidFill>
                <a:latin typeface="+mj-lt"/>
              </a:rPr>
              <a:t>cout</a:t>
            </a:r>
            <a:r>
              <a:rPr lang="en-US" sz="2200" b="1" dirty="0">
                <a:solidFill>
                  <a:srgbClr val="002060"/>
                </a:solidFill>
                <a:latin typeface="+mj-lt"/>
              </a:rPr>
              <a:t>&lt;&lt;"\</a:t>
            </a:r>
            <a:r>
              <a:rPr lang="en-US" sz="2200" b="1" dirty="0" err="1">
                <a:solidFill>
                  <a:srgbClr val="002060"/>
                </a:solidFill>
                <a:latin typeface="+mj-lt"/>
              </a:rPr>
              <a:t>nThe</a:t>
            </a:r>
            <a:r>
              <a:rPr lang="en-US" sz="2200" b="1" dirty="0">
                <a:solidFill>
                  <a:srgbClr val="002060"/>
                </a:solidFill>
                <a:latin typeface="+mj-lt"/>
              </a:rPr>
              <a:t> sorted array is:";</a:t>
            </a:r>
          </a:p>
          <a:p>
            <a:r>
              <a:rPr lang="en-US" sz="2200" b="1" dirty="0">
                <a:solidFill>
                  <a:srgbClr val="002060"/>
                </a:solidFill>
                <a:latin typeface="+mj-lt"/>
              </a:rPr>
              <a:t>for(</a:t>
            </a:r>
            <a:r>
              <a:rPr lang="en-US" sz="2200" b="1" dirty="0" err="1">
                <a:solidFill>
                  <a:srgbClr val="002060"/>
                </a:solidFill>
                <a:latin typeface="+mj-lt"/>
              </a:rPr>
              <a:t>i</a:t>
            </a:r>
            <a:r>
              <a:rPr lang="en-US" sz="2200" b="1" dirty="0">
                <a:solidFill>
                  <a:srgbClr val="002060"/>
                </a:solidFill>
                <a:latin typeface="+mj-lt"/>
              </a:rPr>
              <a:t>=0;i&lt;</a:t>
            </a:r>
            <a:r>
              <a:rPr lang="en-US" sz="2200" b="1" dirty="0" err="1">
                <a:solidFill>
                  <a:srgbClr val="002060"/>
                </a:solidFill>
                <a:latin typeface="+mj-lt"/>
              </a:rPr>
              <a:t>no;i</a:t>
            </a:r>
            <a:r>
              <a:rPr lang="en-US" sz="2200" b="1" dirty="0">
                <a:solidFill>
                  <a:srgbClr val="002060"/>
                </a:solidFill>
                <a:latin typeface="+mj-lt"/>
              </a:rPr>
              <a:t>++)</a:t>
            </a:r>
          </a:p>
          <a:p>
            <a:r>
              <a:rPr lang="en-US" sz="2200" b="1" dirty="0">
                <a:solidFill>
                  <a:srgbClr val="002060"/>
                </a:solidFill>
                <a:latin typeface="+mj-lt"/>
              </a:rPr>
              <a:t>    puts(string[</a:t>
            </a:r>
            <a:r>
              <a:rPr lang="en-US" sz="2200" b="1" dirty="0" err="1">
                <a:solidFill>
                  <a:srgbClr val="002060"/>
                </a:solidFill>
                <a:latin typeface="+mj-lt"/>
              </a:rPr>
              <a:t>i</a:t>
            </a:r>
            <a:r>
              <a:rPr lang="en-US" sz="2200" b="1" dirty="0">
                <a:solidFill>
                  <a:srgbClr val="002060"/>
                </a:solidFill>
                <a:latin typeface="+mj-lt"/>
              </a:rPr>
              <a:t>]);</a:t>
            </a:r>
          </a:p>
          <a:p>
            <a:r>
              <a:rPr lang="en-US" sz="2200" b="1" dirty="0">
                <a:solidFill>
                  <a:srgbClr val="002060"/>
                </a:solidFill>
                <a:latin typeface="+mj-lt"/>
              </a:rPr>
              <a:t>}</a:t>
            </a:r>
          </a:p>
        </p:txBody>
      </p:sp>
      <p:sp>
        <p:nvSpPr>
          <p:cNvPr id="2" name="Date Placeholder 1"/>
          <p:cNvSpPr>
            <a:spLocks noGrp="1"/>
          </p:cNvSpPr>
          <p:nvPr>
            <p:ph type="dt" sz="half" idx="10"/>
          </p:nvPr>
        </p:nvSpPr>
        <p:spPr/>
        <p:txBody>
          <a:bodyPr/>
          <a:lstStyle/>
          <a:p>
            <a:fld id="{4CE9B2B9-99B3-46ED-A685-62E182F2457D}"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31</a:t>
            </a:fld>
            <a:endParaRPr lang="en-US" dirty="0">
              <a:solidFill>
                <a:srgbClr val="002060"/>
              </a:solidFill>
            </a:endParaRPr>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7" dur="500"/>
                                        <p:tgtEl>
                                          <p:spTgt spid="19459">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12" dur="500"/>
                                        <p:tgtEl>
                                          <p:spTgt spid="19459">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linds(horizontal)">
                                      <p:cBhvr>
                                        <p:cTn id="31" dur="500"/>
                                        <p:tgtEl>
                                          <p:spTgt spid="7">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blinds(horizontal)">
                                      <p:cBhvr>
                                        <p:cTn id="34" dur="500"/>
                                        <p:tgtEl>
                                          <p:spTgt spid="7">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blinds(horizontal)">
                                      <p:cBhvr>
                                        <p:cTn id="39" dur="500"/>
                                        <p:tgtEl>
                                          <p:spTgt spid="7">
                                            <p:txEl>
                                              <p:pRg st="0" end="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blinds(horizontal)">
                                      <p:cBhvr>
                                        <p:cTn id="42" dur="500"/>
                                        <p:tgtEl>
                                          <p:spTgt spid="7">
                                            <p:txEl>
                                              <p:pRg st="1" end="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Effect transition="in" filter="blinds(horizontal)">
                                      <p:cBhvr>
                                        <p:cTn id="45" dur="500"/>
                                        <p:tgtEl>
                                          <p:spTgt spid="7">
                                            <p:txEl>
                                              <p:pRg st="2" end="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blinds(horizontal)">
                                      <p:cBhvr>
                                        <p:cTn id="48" dur="500"/>
                                        <p:tgtEl>
                                          <p:spTgt spid="7">
                                            <p:txEl>
                                              <p:pRg st="9" end="9"/>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blinds(horizontal)">
                                      <p:cBhvr>
                                        <p:cTn id="51" dur="500"/>
                                        <p:tgtEl>
                                          <p:spTgt spid="7">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
                                            <p:txEl>
                                              <p:pRg st="11" end="11"/>
                                            </p:txEl>
                                          </p:spTgt>
                                        </p:tgtEl>
                                        <p:attrNameLst>
                                          <p:attrName>style.visibility</p:attrName>
                                        </p:attrNameLst>
                                      </p:cBhvr>
                                      <p:to>
                                        <p:strVal val="visible"/>
                                      </p:to>
                                    </p:set>
                                    <p:animEffect transition="in" filter="blinds(horizontal)">
                                      <p:cBhvr>
                                        <p:cTn id="56" dur="500"/>
                                        <p:tgtEl>
                                          <p:spTgt spid="7">
                                            <p:txEl>
                                              <p:pRg st="11" end="11"/>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7">
                                            <p:txEl>
                                              <p:pRg st="12" end="12"/>
                                            </p:txEl>
                                          </p:spTgt>
                                        </p:tgtEl>
                                        <p:attrNameLst>
                                          <p:attrName>style.visibility</p:attrName>
                                        </p:attrNameLst>
                                      </p:cBhvr>
                                      <p:to>
                                        <p:strVal val="visible"/>
                                      </p:to>
                                    </p:set>
                                    <p:animEffect transition="in" filter="blinds(horizontal)">
                                      <p:cBhvr>
                                        <p:cTn id="59" dur="500"/>
                                        <p:tgtEl>
                                          <p:spTgt spid="7">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7">
                                            <p:txEl>
                                              <p:pRg st="13" end="13"/>
                                            </p:txEl>
                                          </p:spTgt>
                                        </p:tgtEl>
                                        <p:attrNameLst>
                                          <p:attrName>style.visibility</p:attrName>
                                        </p:attrNameLst>
                                      </p:cBhvr>
                                      <p:to>
                                        <p:strVal val="visible"/>
                                      </p:to>
                                    </p:set>
                                    <p:animEffect transition="in" filter="blinds(horizontal)">
                                      <p:cBhvr>
                                        <p:cTn id="62" dur="500"/>
                                        <p:tgtEl>
                                          <p:spTgt spid="7">
                                            <p:txEl>
                                              <p:pRg st="13" end="13"/>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7">
                                            <p:txEl>
                                              <p:pRg st="14" end="14"/>
                                            </p:txEl>
                                          </p:spTgt>
                                        </p:tgtEl>
                                        <p:attrNameLst>
                                          <p:attrName>style.visibility</p:attrName>
                                        </p:attrNameLst>
                                      </p:cBhvr>
                                      <p:to>
                                        <p:strVal val="visible"/>
                                      </p:to>
                                    </p:set>
                                    <p:animEffect transition="in" filter="blinds(horizontal)">
                                      <p:cBhvr>
                                        <p:cTn id="65"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399" y="533400"/>
            <a:ext cx="7848601" cy="685800"/>
          </a:xfrm>
        </p:spPr>
        <p:txBody>
          <a:bodyPr>
            <a:normAutofit fontScale="90000"/>
          </a:bodyPr>
          <a:lstStyle/>
          <a:p>
            <a:r>
              <a:rPr lang="en-US" dirty="0" smtClean="0">
                <a:solidFill>
                  <a:srgbClr val="FF0000"/>
                </a:solidFill>
              </a:rPr>
              <a:t>Extra problem</a:t>
            </a:r>
            <a:r>
              <a:rPr lang="en-US" dirty="0" smtClean="0">
                <a:solidFill>
                  <a:srgbClr val="002060"/>
                </a:solidFill>
              </a:rPr>
              <a:t>: Finding </a:t>
            </a:r>
            <a:r>
              <a:rPr lang="en-US" dirty="0">
                <a:solidFill>
                  <a:srgbClr val="002060"/>
                </a:solidFill>
              </a:rPr>
              <a:t>Substring in Main String</a:t>
            </a:r>
          </a:p>
        </p:txBody>
      </p:sp>
      <p:sp>
        <p:nvSpPr>
          <p:cNvPr id="23557" name="Rectangle 8"/>
          <p:cNvSpPr>
            <a:spLocks noChangeArrowheads="1"/>
          </p:cNvSpPr>
          <p:nvPr/>
        </p:nvSpPr>
        <p:spPr bwMode="auto">
          <a:xfrm>
            <a:off x="1524000" y="2371903"/>
            <a:ext cx="5257800" cy="4154984"/>
          </a:xfrm>
          <a:prstGeom prst="rect">
            <a:avLst/>
          </a:prstGeom>
          <a:noFill/>
          <a:ln w="9525">
            <a:noFill/>
            <a:miter lim="800000"/>
            <a:headEnd/>
            <a:tailEnd/>
          </a:ln>
        </p:spPr>
        <p:txBody>
          <a:bodyPr wrap="square">
            <a:spAutoFit/>
          </a:bodyPr>
          <a:lstStyle/>
          <a:p>
            <a:r>
              <a:rPr lang="en-US" b="1" dirty="0">
                <a:solidFill>
                  <a:srgbClr val="002060"/>
                </a:solidFill>
                <a:latin typeface="+mj-lt"/>
              </a:rPr>
              <a:t>void main</a:t>
            </a:r>
            <a:r>
              <a:rPr lang="en-US" b="1" dirty="0" smtClean="0">
                <a:solidFill>
                  <a:srgbClr val="002060"/>
                </a:solidFill>
                <a:latin typeface="+mj-lt"/>
              </a:rPr>
              <a:t>()</a:t>
            </a:r>
          </a:p>
          <a:p>
            <a:r>
              <a:rPr lang="en-US" b="1" dirty="0" smtClean="0">
                <a:solidFill>
                  <a:srgbClr val="002060"/>
                </a:solidFill>
                <a:latin typeface="+mj-lt"/>
              </a:rPr>
              <a:t>{</a:t>
            </a:r>
          </a:p>
          <a:p>
            <a:r>
              <a:rPr lang="en-US" b="1" dirty="0" smtClean="0">
                <a:solidFill>
                  <a:srgbClr val="002060"/>
                </a:solidFill>
                <a:latin typeface="+mj-lt"/>
              </a:rPr>
              <a:t> </a:t>
            </a:r>
            <a:r>
              <a:rPr lang="en-US" b="1" dirty="0" err="1" smtClean="0">
                <a:solidFill>
                  <a:srgbClr val="002060"/>
                </a:solidFill>
                <a:latin typeface="+mj-lt"/>
              </a:rPr>
              <a:t>int</a:t>
            </a:r>
            <a:r>
              <a:rPr lang="en-US" b="1" dirty="0" smtClean="0">
                <a:solidFill>
                  <a:srgbClr val="002060"/>
                </a:solidFill>
                <a:latin typeface="+mj-lt"/>
              </a:rPr>
              <a:t> </a:t>
            </a:r>
            <a:r>
              <a:rPr lang="en-US" b="1" dirty="0" err="1" smtClean="0">
                <a:solidFill>
                  <a:srgbClr val="002060"/>
                </a:solidFill>
                <a:latin typeface="+mj-lt"/>
              </a:rPr>
              <a:t>i</a:t>
            </a:r>
            <a:r>
              <a:rPr lang="en-US" b="1" dirty="0" smtClean="0">
                <a:solidFill>
                  <a:srgbClr val="002060"/>
                </a:solidFill>
                <a:latin typeface="+mj-lt"/>
              </a:rPr>
              <a:t>=0,j=0,k=0,count=0; </a:t>
            </a:r>
          </a:p>
          <a:p>
            <a:r>
              <a:rPr lang="en-US" b="1" dirty="0">
                <a:solidFill>
                  <a:srgbClr val="002060"/>
                </a:solidFill>
                <a:latin typeface="+mj-lt"/>
              </a:rPr>
              <a:t> </a:t>
            </a:r>
            <a:r>
              <a:rPr lang="en-US" b="1" dirty="0" err="1" smtClean="0">
                <a:solidFill>
                  <a:srgbClr val="002060"/>
                </a:solidFill>
                <a:latin typeface="+mj-lt"/>
              </a:rPr>
              <a:t>int</a:t>
            </a:r>
            <a:r>
              <a:rPr lang="en-US" b="1" dirty="0" smtClean="0">
                <a:solidFill>
                  <a:srgbClr val="002060"/>
                </a:solidFill>
                <a:latin typeface="+mj-lt"/>
              </a:rPr>
              <a:t> l=0,k1=0,cn[10</a:t>
            </a:r>
            <a:r>
              <a:rPr lang="en-US" b="1" dirty="0">
                <a:solidFill>
                  <a:srgbClr val="002060"/>
                </a:solidFill>
                <a:latin typeface="+mj-lt"/>
              </a:rPr>
              <a:t>],c=0;</a:t>
            </a:r>
          </a:p>
          <a:p>
            <a:r>
              <a:rPr lang="en-US" b="1" dirty="0">
                <a:solidFill>
                  <a:srgbClr val="002060"/>
                </a:solidFill>
                <a:latin typeface="+mj-lt"/>
              </a:rPr>
              <a:t> char a[80],b[80];</a:t>
            </a:r>
          </a:p>
          <a:p>
            <a:endParaRPr lang="en-US" b="1" dirty="0" smtClean="0">
              <a:solidFill>
                <a:srgbClr val="002060"/>
              </a:solidFill>
              <a:latin typeface="+mj-lt"/>
            </a:endParaRPr>
          </a:p>
          <a:p>
            <a:r>
              <a:rPr lang="en-US" b="1" dirty="0" err="1" smtClean="0">
                <a:solidFill>
                  <a:srgbClr val="002060"/>
                </a:solidFill>
                <a:latin typeface="+mj-lt"/>
              </a:rPr>
              <a:t>cout</a:t>
            </a:r>
            <a:r>
              <a:rPr lang="en-US" b="1" dirty="0">
                <a:solidFill>
                  <a:srgbClr val="002060"/>
                </a:solidFill>
                <a:latin typeface="+mj-lt"/>
              </a:rPr>
              <a:t>&lt;&lt;"\</a:t>
            </a:r>
            <a:r>
              <a:rPr lang="en-US" b="1" dirty="0" err="1">
                <a:solidFill>
                  <a:srgbClr val="002060"/>
                </a:solidFill>
                <a:latin typeface="+mj-lt"/>
              </a:rPr>
              <a:t>nEnter</a:t>
            </a:r>
            <a:r>
              <a:rPr lang="en-US" b="1" dirty="0">
                <a:solidFill>
                  <a:srgbClr val="002060"/>
                </a:solidFill>
                <a:latin typeface="+mj-lt"/>
              </a:rPr>
              <a:t> main string:-\n";</a:t>
            </a:r>
          </a:p>
          <a:p>
            <a:r>
              <a:rPr lang="en-US" b="1" dirty="0">
                <a:solidFill>
                  <a:srgbClr val="002060"/>
                </a:solidFill>
                <a:latin typeface="+mj-lt"/>
              </a:rPr>
              <a:t> gets(a);</a:t>
            </a:r>
          </a:p>
          <a:p>
            <a:r>
              <a:rPr lang="en-US" b="1" dirty="0">
                <a:solidFill>
                  <a:srgbClr val="002060"/>
                </a:solidFill>
                <a:latin typeface="+mj-lt"/>
              </a:rPr>
              <a:t> </a:t>
            </a:r>
            <a:r>
              <a:rPr lang="en-US" b="1" dirty="0" err="1">
                <a:solidFill>
                  <a:srgbClr val="002060"/>
                </a:solidFill>
                <a:latin typeface="+mj-lt"/>
              </a:rPr>
              <a:t>cout</a:t>
            </a:r>
            <a:r>
              <a:rPr lang="en-US" b="1" dirty="0">
                <a:solidFill>
                  <a:srgbClr val="002060"/>
                </a:solidFill>
                <a:latin typeface="+mj-lt"/>
              </a:rPr>
              <a:t>&lt;&lt;"\</a:t>
            </a:r>
            <a:r>
              <a:rPr lang="en-US" b="1" dirty="0" err="1">
                <a:solidFill>
                  <a:srgbClr val="002060"/>
                </a:solidFill>
                <a:latin typeface="+mj-lt"/>
              </a:rPr>
              <a:t>nEnter</a:t>
            </a:r>
            <a:r>
              <a:rPr lang="en-US" b="1" dirty="0">
                <a:solidFill>
                  <a:srgbClr val="002060"/>
                </a:solidFill>
                <a:latin typeface="+mj-lt"/>
              </a:rPr>
              <a:t> sub-string:-\n";</a:t>
            </a:r>
          </a:p>
          <a:p>
            <a:r>
              <a:rPr lang="en-US" b="1" dirty="0">
                <a:solidFill>
                  <a:srgbClr val="002060"/>
                </a:solidFill>
                <a:latin typeface="+mj-lt"/>
              </a:rPr>
              <a:t> gets(b);</a:t>
            </a:r>
          </a:p>
          <a:p>
            <a:r>
              <a:rPr lang="en-US" b="1" dirty="0">
                <a:solidFill>
                  <a:srgbClr val="002060"/>
                </a:solidFill>
                <a:latin typeface="+mj-lt"/>
              </a:rPr>
              <a:t> l=</a:t>
            </a:r>
            <a:r>
              <a:rPr lang="en-US" b="1" dirty="0" err="1">
                <a:solidFill>
                  <a:srgbClr val="002060"/>
                </a:solidFill>
                <a:latin typeface="+mj-lt"/>
              </a:rPr>
              <a:t>strlen</a:t>
            </a:r>
            <a:r>
              <a:rPr lang="en-US" b="1" dirty="0">
                <a:solidFill>
                  <a:srgbClr val="002060"/>
                </a:solidFill>
                <a:latin typeface="+mj-lt"/>
              </a:rPr>
              <a:t>(b</a:t>
            </a:r>
            <a:r>
              <a:rPr lang="en-US" b="1" dirty="0" smtClean="0">
                <a:solidFill>
                  <a:srgbClr val="002060"/>
                </a:solidFill>
                <a:latin typeface="+mj-lt"/>
              </a:rPr>
              <a:t>); </a:t>
            </a:r>
            <a:r>
              <a:rPr lang="en-US" sz="2000" dirty="0" smtClean="0">
                <a:solidFill>
                  <a:srgbClr val="FF0000"/>
                </a:solidFill>
                <a:latin typeface="Baskerville Old Face" pitchFamily="18" charset="0"/>
              </a:rPr>
              <a:t>//length of substring</a:t>
            </a:r>
            <a:endParaRPr lang="en-US" dirty="0">
              <a:solidFill>
                <a:srgbClr val="FF0000"/>
              </a:solidFill>
              <a:latin typeface="Baskerville Old Face" pitchFamily="18" charset="0"/>
            </a:endParaRPr>
          </a:p>
        </p:txBody>
      </p:sp>
      <p:sp>
        <p:nvSpPr>
          <p:cNvPr id="23560" name="Rectangle 11"/>
          <p:cNvSpPr>
            <a:spLocks noChangeArrowheads="1"/>
          </p:cNvSpPr>
          <p:nvPr/>
        </p:nvSpPr>
        <p:spPr bwMode="auto">
          <a:xfrm>
            <a:off x="1524000" y="1303337"/>
            <a:ext cx="3467100" cy="830263"/>
          </a:xfrm>
          <a:prstGeom prst="rect">
            <a:avLst/>
          </a:prstGeom>
          <a:noFill/>
          <a:ln w="9525" algn="ctr">
            <a:solidFill>
              <a:srgbClr val="C00000"/>
            </a:solidFill>
            <a:round/>
            <a:headEnd/>
            <a:tailEnd/>
          </a:ln>
        </p:spPr>
        <p:txBody>
          <a:bodyPr wrap="square">
            <a:spAutoFit/>
          </a:bodyPr>
          <a:lstStyle/>
          <a:p>
            <a:r>
              <a:rPr lang="en-US" dirty="0">
                <a:solidFill>
                  <a:srgbClr val="002060"/>
                </a:solidFill>
                <a:latin typeface="+mj-lt"/>
              </a:rPr>
              <a:t>Main string: </a:t>
            </a:r>
            <a:r>
              <a:rPr lang="en-US" b="1" dirty="0">
                <a:solidFill>
                  <a:srgbClr val="800000"/>
                </a:solidFill>
                <a:latin typeface="Tempus Sans ITC" pitchFamily="82" charset="0"/>
              </a:rPr>
              <a:t>cc </a:t>
            </a:r>
            <a:r>
              <a:rPr lang="en-US" b="1" dirty="0" err="1">
                <a:solidFill>
                  <a:srgbClr val="800000"/>
                </a:solidFill>
                <a:latin typeface="Tempus Sans ITC" pitchFamily="82" charset="0"/>
              </a:rPr>
              <a:t>aa</a:t>
            </a:r>
            <a:r>
              <a:rPr lang="en-US" b="1" dirty="0">
                <a:solidFill>
                  <a:srgbClr val="800000"/>
                </a:solidFill>
                <a:latin typeface="Tempus Sans ITC" pitchFamily="82" charset="0"/>
              </a:rPr>
              <a:t> bb </a:t>
            </a:r>
            <a:r>
              <a:rPr lang="en-US" b="1" dirty="0" err="1">
                <a:solidFill>
                  <a:srgbClr val="800000"/>
                </a:solidFill>
                <a:latin typeface="Tempus Sans ITC" pitchFamily="82" charset="0"/>
              </a:rPr>
              <a:t>aa</a:t>
            </a:r>
            <a:r>
              <a:rPr lang="en-US" b="1" dirty="0">
                <a:solidFill>
                  <a:srgbClr val="800000"/>
                </a:solidFill>
                <a:latin typeface="Tempus Sans ITC" pitchFamily="82" charset="0"/>
              </a:rPr>
              <a:t> </a:t>
            </a:r>
            <a:r>
              <a:rPr lang="en-US" b="1" dirty="0" err="1">
                <a:solidFill>
                  <a:srgbClr val="800000"/>
                </a:solidFill>
                <a:latin typeface="Tempus Sans ITC" pitchFamily="82" charset="0"/>
              </a:rPr>
              <a:t>aa</a:t>
            </a:r>
            <a:endParaRPr lang="en-US" b="1" dirty="0">
              <a:solidFill>
                <a:srgbClr val="800000"/>
              </a:solidFill>
              <a:latin typeface="Tempus Sans ITC" pitchFamily="82" charset="0"/>
            </a:endParaRPr>
          </a:p>
          <a:p>
            <a:r>
              <a:rPr lang="en-US" dirty="0">
                <a:solidFill>
                  <a:srgbClr val="002060"/>
                </a:solidFill>
                <a:latin typeface="+mj-lt"/>
              </a:rPr>
              <a:t>Sub-String : </a:t>
            </a:r>
            <a:r>
              <a:rPr lang="en-US" b="1" dirty="0" err="1">
                <a:solidFill>
                  <a:srgbClr val="800000"/>
                </a:solidFill>
                <a:latin typeface="Tempus Sans ITC" pitchFamily="82" charset="0"/>
              </a:rPr>
              <a:t>aa</a:t>
            </a:r>
            <a:endParaRPr lang="en-US" b="1" dirty="0">
              <a:solidFill>
                <a:srgbClr val="800000"/>
              </a:solidFill>
              <a:latin typeface="Tempus Sans ITC" pitchFamily="82" charset="0"/>
            </a:endParaRPr>
          </a:p>
        </p:txBody>
      </p:sp>
      <p:sp>
        <p:nvSpPr>
          <p:cNvPr id="9" name="Rectangle 11"/>
          <p:cNvSpPr>
            <a:spLocks noChangeArrowheads="1"/>
          </p:cNvSpPr>
          <p:nvPr/>
        </p:nvSpPr>
        <p:spPr bwMode="auto">
          <a:xfrm>
            <a:off x="3929575" y="2133600"/>
            <a:ext cx="5181600" cy="1015663"/>
          </a:xfrm>
          <a:prstGeom prst="rect">
            <a:avLst/>
          </a:prstGeom>
          <a:noFill/>
          <a:ln w="9525" algn="ctr">
            <a:solidFill>
              <a:srgbClr val="C00000"/>
            </a:solidFill>
            <a:round/>
            <a:headEnd/>
            <a:tailEnd/>
          </a:ln>
        </p:spPr>
        <p:txBody>
          <a:bodyPr wrap="square">
            <a:spAutoFit/>
          </a:bodyPr>
          <a:lstStyle/>
          <a:p>
            <a:r>
              <a:rPr lang="en-US" sz="2000" dirty="0" smtClean="0">
                <a:solidFill>
                  <a:srgbClr val="002060"/>
                </a:solidFill>
                <a:latin typeface="+mj-lt"/>
              </a:rPr>
              <a:t>Enter main </a:t>
            </a:r>
            <a:r>
              <a:rPr lang="en-US" sz="2000" dirty="0">
                <a:solidFill>
                  <a:srgbClr val="002060"/>
                </a:solidFill>
                <a:latin typeface="+mj-lt"/>
              </a:rPr>
              <a:t>string</a:t>
            </a:r>
            <a:r>
              <a:rPr lang="en-US" sz="2000" dirty="0" smtClean="0">
                <a:solidFill>
                  <a:srgbClr val="002060"/>
                </a:solidFill>
                <a:latin typeface="+mj-lt"/>
              </a:rPr>
              <a:t>:- </a:t>
            </a:r>
            <a:r>
              <a:rPr lang="en-US" sz="2000" b="1" dirty="0">
                <a:solidFill>
                  <a:srgbClr val="800000"/>
                </a:solidFill>
                <a:latin typeface="Tempus Sans ITC" pitchFamily="82" charset="0"/>
              </a:rPr>
              <a:t>cc </a:t>
            </a:r>
            <a:r>
              <a:rPr lang="en-US" sz="2000" b="1" dirty="0" err="1">
                <a:solidFill>
                  <a:srgbClr val="800000"/>
                </a:solidFill>
                <a:latin typeface="Tempus Sans ITC" pitchFamily="82" charset="0"/>
              </a:rPr>
              <a:t>aa</a:t>
            </a:r>
            <a:r>
              <a:rPr lang="en-US" sz="2000" b="1" dirty="0">
                <a:solidFill>
                  <a:srgbClr val="800000"/>
                </a:solidFill>
                <a:latin typeface="Tempus Sans ITC" pitchFamily="82" charset="0"/>
              </a:rPr>
              <a:t> bb </a:t>
            </a:r>
            <a:r>
              <a:rPr lang="en-US" sz="2000" b="1" dirty="0" err="1">
                <a:solidFill>
                  <a:srgbClr val="800000"/>
                </a:solidFill>
                <a:latin typeface="Tempus Sans ITC" pitchFamily="82" charset="0"/>
              </a:rPr>
              <a:t>aa</a:t>
            </a:r>
            <a:r>
              <a:rPr lang="en-US" sz="2000" b="1" dirty="0">
                <a:solidFill>
                  <a:srgbClr val="800000"/>
                </a:solidFill>
                <a:latin typeface="Tempus Sans ITC" pitchFamily="82" charset="0"/>
              </a:rPr>
              <a:t> </a:t>
            </a:r>
            <a:r>
              <a:rPr lang="en-US" sz="2000" b="1" dirty="0" err="1">
                <a:solidFill>
                  <a:srgbClr val="800000"/>
                </a:solidFill>
                <a:latin typeface="Tempus Sans ITC" pitchFamily="82" charset="0"/>
              </a:rPr>
              <a:t>aa</a:t>
            </a:r>
            <a:endParaRPr lang="en-US" sz="2000" b="1" dirty="0">
              <a:solidFill>
                <a:srgbClr val="800000"/>
              </a:solidFill>
              <a:latin typeface="Tempus Sans ITC" pitchFamily="82" charset="0"/>
            </a:endParaRPr>
          </a:p>
          <a:p>
            <a:r>
              <a:rPr lang="en-US" sz="2000" dirty="0" smtClean="0">
                <a:solidFill>
                  <a:srgbClr val="002060"/>
                </a:solidFill>
                <a:latin typeface="+mj-lt"/>
              </a:rPr>
              <a:t>Enter sub-string </a:t>
            </a:r>
            <a:r>
              <a:rPr lang="en-US" sz="2000" dirty="0">
                <a:solidFill>
                  <a:srgbClr val="002060"/>
                </a:solidFill>
                <a:latin typeface="+mj-lt"/>
              </a:rPr>
              <a:t>: </a:t>
            </a:r>
            <a:r>
              <a:rPr lang="en-US" sz="2000" b="1" dirty="0" err="1" smtClean="0">
                <a:solidFill>
                  <a:srgbClr val="800000"/>
                </a:solidFill>
                <a:latin typeface="Tempus Sans ITC" pitchFamily="82" charset="0"/>
              </a:rPr>
              <a:t>aa</a:t>
            </a:r>
            <a:endParaRPr lang="en-US" sz="2000" b="1" dirty="0" smtClean="0">
              <a:solidFill>
                <a:srgbClr val="800000"/>
              </a:solidFill>
              <a:latin typeface="Tempus Sans ITC" pitchFamily="82" charset="0"/>
            </a:endParaRPr>
          </a:p>
          <a:p>
            <a:r>
              <a:rPr lang="en-US" sz="2000" b="1" dirty="0" smtClean="0">
                <a:solidFill>
                  <a:srgbClr val="800000"/>
                </a:solidFill>
                <a:latin typeface="Tempus Sans ITC" pitchFamily="82" charset="0"/>
              </a:rPr>
              <a:t>Substring is present </a:t>
            </a:r>
            <a:r>
              <a:rPr lang="en-US" sz="2000" b="1" dirty="0" smtClean="0">
                <a:solidFill>
                  <a:srgbClr val="0000CC"/>
                </a:solidFill>
                <a:latin typeface="Tempus Sans ITC" pitchFamily="82" charset="0"/>
              </a:rPr>
              <a:t>3</a:t>
            </a:r>
            <a:r>
              <a:rPr lang="en-US" sz="2000" b="1" dirty="0" smtClean="0">
                <a:solidFill>
                  <a:srgbClr val="800000"/>
                </a:solidFill>
                <a:latin typeface="Tempus Sans ITC" pitchFamily="82" charset="0"/>
              </a:rPr>
              <a:t> times at positions </a:t>
            </a:r>
            <a:r>
              <a:rPr lang="en-US" sz="2000" b="1" dirty="0" smtClean="0">
                <a:solidFill>
                  <a:srgbClr val="0000CC"/>
                </a:solidFill>
                <a:latin typeface="Tempus Sans ITC" pitchFamily="82" charset="0"/>
              </a:rPr>
              <a:t>4 10 13</a:t>
            </a:r>
            <a:endParaRPr lang="en-US" sz="2000" b="1" dirty="0">
              <a:solidFill>
                <a:srgbClr val="0000CC"/>
              </a:solidFill>
              <a:latin typeface="Tempus Sans ITC" pitchFamily="82" charset="0"/>
            </a:endParaRPr>
          </a:p>
        </p:txBody>
      </p:sp>
      <p:sp>
        <p:nvSpPr>
          <p:cNvPr id="2" name="Date Placeholder 1"/>
          <p:cNvSpPr>
            <a:spLocks noGrp="1"/>
          </p:cNvSpPr>
          <p:nvPr>
            <p:ph type="dt" sz="half" idx="10"/>
          </p:nvPr>
        </p:nvSpPr>
        <p:spPr/>
        <p:txBody>
          <a:bodyPr/>
          <a:lstStyle/>
          <a:p>
            <a:fld id="{BC744E92-A414-49B8-9301-42D67FF93A21}"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32</a:t>
            </a:fld>
            <a:endParaRPr lang="en-US" dirty="0">
              <a:solidFill>
                <a:srgbClr val="002060"/>
              </a:solidFill>
            </a:endParaRPr>
          </a:p>
        </p:txBody>
      </p:sp>
      <p:sp>
        <p:nvSpPr>
          <p:cNvPr id="11" name="Left Arrow 10">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blinds(horizontal)">
                                      <p:cBhvr>
                                        <p:cTn id="11"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599" y="152400"/>
            <a:ext cx="7162801" cy="685800"/>
          </a:xfrm>
        </p:spPr>
        <p:txBody>
          <a:bodyPr>
            <a:normAutofit/>
          </a:bodyPr>
          <a:lstStyle/>
          <a:p>
            <a:r>
              <a:rPr lang="en-US" dirty="0">
                <a:solidFill>
                  <a:srgbClr val="002060"/>
                </a:solidFill>
              </a:rPr>
              <a:t>Finding Substring in Main String</a:t>
            </a:r>
          </a:p>
        </p:txBody>
      </p:sp>
      <p:sp>
        <p:nvSpPr>
          <p:cNvPr id="24582" name="Rectangle 7"/>
          <p:cNvSpPr>
            <a:spLocks noChangeArrowheads="1"/>
          </p:cNvSpPr>
          <p:nvPr/>
        </p:nvSpPr>
        <p:spPr bwMode="auto">
          <a:xfrm>
            <a:off x="6019800" y="1719280"/>
            <a:ext cx="3657600" cy="4154984"/>
          </a:xfrm>
          <a:prstGeom prst="rect">
            <a:avLst/>
          </a:prstGeom>
          <a:noFill/>
          <a:ln w="9525">
            <a:noFill/>
            <a:miter lim="800000"/>
            <a:headEnd/>
            <a:tailEnd/>
          </a:ln>
        </p:spPr>
        <p:txBody>
          <a:bodyPr wrap="square">
            <a:spAutoFit/>
          </a:bodyPr>
          <a:lstStyle/>
          <a:p>
            <a:r>
              <a:rPr lang="en-US" b="1" dirty="0">
                <a:solidFill>
                  <a:srgbClr val="002060"/>
                </a:solidFill>
                <a:latin typeface="+mj-lt"/>
              </a:rPr>
              <a:t>else {</a:t>
            </a:r>
          </a:p>
          <a:p>
            <a:r>
              <a:rPr lang="en-US" b="1" dirty="0">
                <a:solidFill>
                  <a:srgbClr val="002060"/>
                </a:solidFill>
                <a:latin typeface="+mj-lt"/>
              </a:rPr>
              <a:t>       if (k1==1)</a:t>
            </a:r>
            <a:r>
              <a:rPr lang="en-US" dirty="0">
                <a:solidFill>
                  <a:srgbClr val="002060"/>
                </a:solidFill>
                <a:latin typeface="+mj-lt"/>
              </a:rPr>
              <a:t>{</a:t>
            </a:r>
          </a:p>
          <a:p>
            <a:r>
              <a:rPr lang="en-US" b="1" dirty="0">
                <a:solidFill>
                  <a:srgbClr val="002060"/>
                </a:solidFill>
                <a:latin typeface="+mj-lt"/>
              </a:rPr>
              <a:t>	   j=0;</a:t>
            </a:r>
          </a:p>
          <a:p>
            <a:r>
              <a:rPr lang="en-US" b="1" dirty="0">
                <a:solidFill>
                  <a:srgbClr val="002060"/>
                </a:solidFill>
                <a:latin typeface="+mj-lt"/>
              </a:rPr>
              <a:t>	   k1=0</a:t>
            </a:r>
            <a:r>
              <a:rPr lang="en-US" b="1" dirty="0" smtClean="0">
                <a:solidFill>
                  <a:srgbClr val="002060"/>
                </a:solidFill>
                <a:latin typeface="+mj-lt"/>
              </a:rPr>
              <a:t>; </a:t>
            </a:r>
            <a:r>
              <a:rPr lang="en-US" sz="2000" dirty="0" smtClean="0">
                <a:solidFill>
                  <a:srgbClr val="FF0000"/>
                </a:solidFill>
                <a:latin typeface="+mj-lt"/>
              </a:rPr>
              <a:t>//flag reset</a:t>
            </a:r>
            <a:endParaRPr lang="en-US" b="1" dirty="0">
              <a:solidFill>
                <a:srgbClr val="FF0000"/>
              </a:solidFill>
              <a:latin typeface="+mj-lt"/>
            </a:endParaRPr>
          </a:p>
          <a:p>
            <a:r>
              <a:rPr lang="en-US" b="1" dirty="0">
                <a:solidFill>
                  <a:srgbClr val="002060"/>
                </a:solidFill>
                <a:latin typeface="+mj-lt"/>
              </a:rPr>
              <a:t>	  </a:t>
            </a:r>
            <a:r>
              <a:rPr lang="en-US" dirty="0">
                <a:solidFill>
                  <a:srgbClr val="002060"/>
                </a:solidFill>
                <a:latin typeface="+mj-lt"/>
              </a:rPr>
              <a:t>}</a:t>
            </a:r>
          </a:p>
          <a:p>
            <a:r>
              <a:rPr lang="en-US" b="1" dirty="0">
                <a:solidFill>
                  <a:srgbClr val="002060"/>
                </a:solidFill>
                <a:latin typeface="+mj-lt"/>
              </a:rPr>
              <a:t>       else</a:t>
            </a:r>
          </a:p>
          <a:p>
            <a:r>
              <a:rPr lang="en-US" b="1" dirty="0">
                <a:solidFill>
                  <a:srgbClr val="002060"/>
                </a:solidFill>
                <a:latin typeface="+mj-lt"/>
              </a:rPr>
              <a:t>	  </a:t>
            </a:r>
            <a:r>
              <a:rPr lang="en-US" b="1" dirty="0" err="1">
                <a:solidFill>
                  <a:srgbClr val="002060"/>
                </a:solidFill>
                <a:latin typeface="+mj-lt"/>
              </a:rPr>
              <a:t>i</a:t>
            </a:r>
            <a:r>
              <a:rPr lang="en-US" b="1" dirty="0" smtClean="0">
                <a:solidFill>
                  <a:srgbClr val="002060"/>
                </a:solidFill>
                <a:latin typeface="+mj-lt"/>
              </a:rPr>
              <a:t>++; </a:t>
            </a:r>
            <a:endParaRPr lang="en-US" b="1" dirty="0">
              <a:solidFill>
                <a:srgbClr val="002060"/>
              </a:solidFill>
              <a:latin typeface="+mj-lt"/>
            </a:endParaRPr>
          </a:p>
          <a:p>
            <a:r>
              <a:rPr lang="en-US" b="1" dirty="0">
                <a:solidFill>
                  <a:srgbClr val="002060"/>
                </a:solidFill>
                <a:latin typeface="+mj-lt"/>
              </a:rPr>
              <a:t>    }</a:t>
            </a:r>
          </a:p>
          <a:p>
            <a:r>
              <a:rPr lang="en-US" b="1" dirty="0">
                <a:solidFill>
                  <a:srgbClr val="002060"/>
                </a:solidFill>
                <a:latin typeface="+mj-lt"/>
              </a:rPr>
              <a:t> </a:t>
            </a:r>
            <a:r>
              <a:rPr lang="en-US" b="1" dirty="0" smtClean="0">
                <a:solidFill>
                  <a:srgbClr val="002060"/>
                </a:solidFill>
                <a:latin typeface="+mj-lt"/>
              </a:rPr>
              <a:t>}</a:t>
            </a:r>
            <a:r>
              <a:rPr lang="en-US" dirty="0">
                <a:solidFill>
                  <a:srgbClr val="002060"/>
                </a:solidFill>
                <a:latin typeface="+mj-lt"/>
              </a:rPr>
              <a:t> </a:t>
            </a:r>
            <a:r>
              <a:rPr lang="en-US" sz="2000" dirty="0" smtClean="0">
                <a:solidFill>
                  <a:srgbClr val="FF0000"/>
                </a:solidFill>
                <a:latin typeface="+mj-lt"/>
              </a:rPr>
              <a:t>//end of while</a:t>
            </a:r>
            <a:endParaRPr lang="en-US" b="1" dirty="0">
              <a:solidFill>
                <a:srgbClr val="FF0000"/>
              </a:solidFill>
              <a:latin typeface="+mj-lt"/>
            </a:endParaRPr>
          </a:p>
          <a:p>
            <a:endParaRPr lang="en-US" b="1" dirty="0">
              <a:latin typeface="Tempus Sans ITC" pitchFamily="82" charset="0"/>
            </a:endParaRPr>
          </a:p>
          <a:p>
            <a:r>
              <a:rPr lang="en-US" b="1" dirty="0">
                <a:latin typeface="Tempus Sans ITC" pitchFamily="82" charset="0"/>
              </a:rPr>
              <a:t> </a:t>
            </a:r>
            <a:r>
              <a:rPr lang="en-US" b="1" dirty="0" smtClean="0">
                <a:latin typeface="Tempus Sans ITC" pitchFamily="82" charset="0"/>
              </a:rPr>
              <a:t>     </a:t>
            </a:r>
            <a:endParaRPr lang="en-US" b="1" dirty="0">
              <a:latin typeface="Tempus Sans ITC" pitchFamily="82" charset="0"/>
            </a:endParaRPr>
          </a:p>
        </p:txBody>
      </p:sp>
      <p:sp>
        <p:nvSpPr>
          <p:cNvPr id="8" name="Rectangle 9"/>
          <p:cNvSpPr>
            <a:spLocks noChangeArrowheads="1"/>
          </p:cNvSpPr>
          <p:nvPr/>
        </p:nvSpPr>
        <p:spPr bwMode="auto">
          <a:xfrm>
            <a:off x="1143000" y="1342055"/>
            <a:ext cx="5105400" cy="4524315"/>
          </a:xfrm>
          <a:prstGeom prst="rect">
            <a:avLst/>
          </a:prstGeom>
          <a:noFill/>
          <a:ln w="9525">
            <a:noFill/>
            <a:miter lim="800000"/>
            <a:headEnd/>
            <a:tailEnd/>
          </a:ln>
        </p:spPr>
        <p:txBody>
          <a:bodyPr wrap="square">
            <a:spAutoFit/>
          </a:bodyPr>
          <a:lstStyle/>
          <a:p>
            <a:pPr>
              <a:defRPr/>
            </a:pPr>
            <a:r>
              <a:rPr lang="en-US" b="1" dirty="0">
                <a:latin typeface="Tempus Sans ITC" pitchFamily="82" charset="0"/>
              </a:rPr>
              <a:t> </a:t>
            </a:r>
            <a:r>
              <a:rPr lang="en-US" b="1" dirty="0">
                <a:solidFill>
                  <a:srgbClr val="002060"/>
                </a:solidFill>
                <a:latin typeface="+mj-lt"/>
              </a:rPr>
              <a:t>while (a[</a:t>
            </a:r>
            <a:r>
              <a:rPr lang="en-US" b="1" dirty="0" err="1">
                <a:solidFill>
                  <a:srgbClr val="002060"/>
                </a:solidFill>
                <a:latin typeface="+mj-lt"/>
              </a:rPr>
              <a:t>i</a:t>
            </a:r>
            <a:r>
              <a:rPr lang="en-US" b="1" dirty="0">
                <a:solidFill>
                  <a:srgbClr val="002060"/>
                </a:solidFill>
                <a:latin typeface="+mj-lt"/>
              </a:rPr>
              <a:t>]!='\0‘)  </a:t>
            </a:r>
            <a:r>
              <a:rPr lang="en-US" b="1" dirty="0" smtClean="0">
                <a:solidFill>
                  <a:srgbClr val="002060"/>
                </a:solidFill>
                <a:latin typeface="+mj-lt"/>
                <a:cs typeface="Tahoma" pitchFamily="34" charset="0"/>
              </a:rPr>
              <a:t>{</a:t>
            </a:r>
            <a:r>
              <a:rPr lang="en-US" sz="2000" dirty="0" smtClean="0">
                <a:solidFill>
                  <a:srgbClr val="FF0000"/>
                </a:solidFill>
                <a:latin typeface="+mj-lt"/>
              </a:rPr>
              <a:t>//outer loop for MS</a:t>
            </a:r>
          </a:p>
          <a:p>
            <a:pPr>
              <a:defRPr/>
            </a:pPr>
            <a:r>
              <a:rPr lang="en-US" b="1" dirty="0" smtClean="0">
                <a:solidFill>
                  <a:srgbClr val="002060"/>
                </a:solidFill>
                <a:latin typeface="+mj-lt"/>
              </a:rPr>
              <a:t>     if (a[</a:t>
            </a:r>
            <a:r>
              <a:rPr lang="en-US" b="1" dirty="0" err="1" smtClean="0">
                <a:solidFill>
                  <a:srgbClr val="002060"/>
                </a:solidFill>
                <a:latin typeface="+mj-lt"/>
              </a:rPr>
              <a:t>i</a:t>
            </a:r>
            <a:r>
              <a:rPr lang="en-US" b="1" dirty="0" smtClean="0">
                <a:solidFill>
                  <a:srgbClr val="002060"/>
                </a:solidFill>
                <a:latin typeface="+mj-lt"/>
              </a:rPr>
              <a:t>]==b[j]) {</a:t>
            </a:r>
          </a:p>
          <a:p>
            <a:pPr>
              <a:defRPr/>
            </a:pPr>
            <a:r>
              <a:rPr lang="en-US" b="1" dirty="0">
                <a:solidFill>
                  <a:srgbClr val="002060"/>
                </a:solidFill>
                <a:latin typeface="+mj-lt"/>
              </a:rPr>
              <a:t>	</a:t>
            </a:r>
            <a:r>
              <a:rPr lang="en-US" b="1" dirty="0" err="1">
                <a:solidFill>
                  <a:srgbClr val="002060"/>
                </a:solidFill>
                <a:latin typeface="+mj-lt"/>
              </a:rPr>
              <a:t>i</a:t>
            </a:r>
            <a:r>
              <a:rPr lang="en-US" b="1" dirty="0">
                <a:solidFill>
                  <a:srgbClr val="002060"/>
                </a:solidFill>
                <a:latin typeface="+mj-lt"/>
              </a:rPr>
              <a:t>++;</a:t>
            </a:r>
          </a:p>
          <a:p>
            <a:pPr>
              <a:defRPr/>
            </a:pPr>
            <a:r>
              <a:rPr lang="en-US" b="1" dirty="0">
                <a:solidFill>
                  <a:srgbClr val="002060"/>
                </a:solidFill>
                <a:latin typeface="+mj-lt"/>
              </a:rPr>
              <a:t>	j++;</a:t>
            </a:r>
          </a:p>
          <a:p>
            <a:pPr>
              <a:defRPr/>
            </a:pPr>
            <a:r>
              <a:rPr lang="en-US" b="1" dirty="0">
                <a:solidFill>
                  <a:srgbClr val="002060"/>
                </a:solidFill>
                <a:latin typeface="+mj-lt"/>
              </a:rPr>
              <a:t>	k1=1</a:t>
            </a:r>
            <a:r>
              <a:rPr lang="en-US" b="1" dirty="0" smtClean="0">
                <a:solidFill>
                  <a:srgbClr val="002060"/>
                </a:solidFill>
                <a:latin typeface="+mj-lt"/>
              </a:rPr>
              <a:t>; </a:t>
            </a:r>
            <a:r>
              <a:rPr lang="en-US" sz="2000" dirty="0" smtClean="0">
                <a:solidFill>
                  <a:srgbClr val="FF0000"/>
                </a:solidFill>
                <a:latin typeface="+mj-lt"/>
              </a:rPr>
              <a:t>//character match flag</a:t>
            </a:r>
            <a:endParaRPr lang="en-US" sz="2000" b="1" dirty="0">
              <a:solidFill>
                <a:srgbClr val="FF0000"/>
              </a:solidFill>
              <a:latin typeface="+mj-lt"/>
            </a:endParaRPr>
          </a:p>
          <a:p>
            <a:pPr>
              <a:defRPr/>
            </a:pPr>
            <a:r>
              <a:rPr lang="en-US" b="1" dirty="0">
                <a:solidFill>
                  <a:srgbClr val="002060"/>
                </a:solidFill>
                <a:latin typeface="+mj-lt"/>
              </a:rPr>
              <a:t>	if (j==l) </a:t>
            </a:r>
            <a:r>
              <a:rPr lang="en-US" dirty="0">
                <a:solidFill>
                  <a:srgbClr val="002060"/>
                </a:solidFill>
                <a:latin typeface="+mj-lt"/>
              </a:rPr>
              <a:t>{</a:t>
            </a:r>
            <a:r>
              <a:rPr lang="en-US" b="1" dirty="0">
                <a:solidFill>
                  <a:srgbClr val="002060"/>
                </a:solidFill>
                <a:latin typeface="+mj-lt"/>
              </a:rPr>
              <a:t> </a:t>
            </a:r>
            <a:r>
              <a:rPr lang="en-US" sz="2000" dirty="0" smtClean="0">
                <a:solidFill>
                  <a:srgbClr val="FF0000"/>
                </a:solidFill>
                <a:latin typeface="+mj-lt"/>
              </a:rPr>
              <a:t>//check for all chars match</a:t>
            </a:r>
            <a:endParaRPr lang="en-US" dirty="0">
              <a:solidFill>
                <a:srgbClr val="FF0000"/>
              </a:solidFill>
              <a:latin typeface="+mj-lt"/>
            </a:endParaRPr>
          </a:p>
          <a:p>
            <a:pPr>
              <a:defRPr/>
            </a:pPr>
            <a:r>
              <a:rPr lang="en-US" b="1" dirty="0">
                <a:solidFill>
                  <a:srgbClr val="002060"/>
                </a:solidFill>
                <a:latin typeface="+mj-lt"/>
              </a:rPr>
              <a:t>	    </a:t>
            </a:r>
            <a:r>
              <a:rPr lang="en-US" b="1" dirty="0" err="1">
                <a:solidFill>
                  <a:srgbClr val="002060"/>
                </a:solidFill>
                <a:latin typeface="+mj-lt"/>
              </a:rPr>
              <a:t>cn</a:t>
            </a:r>
            <a:r>
              <a:rPr lang="en-US" b="1" dirty="0">
                <a:solidFill>
                  <a:srgbClr val="002060"/>
                </a:solidFill>
                <a:latin typeface="+mj-lt"/>
              </a:rPr>
              <a:t>[</a:t>
            </a:r>
            <a:r>
              <a:rPr lang="en-US" b="1" dirty="0" err="1">
                <a:solidFill>
                  <a:srgbClr val="002060"/>
                </a:solidFill>
                <a:latin typeface="+mj-lt"/>
              </a:rPr>
              <a:t>c++</a:t>
            </a:r>
            <a:r>
              <a:rPr lang="en-US" b="1" dirty="0">
                <a:solidFill>
                  <a:srgbClr val="002060"/>
                </a:solidFill>
                <a:latin typeface="+mj-lt"/>
              </a:rPr>
              <a:t>]=i-l+1</a:t>
            </a:r>
            <a:r>
              <a:rPr lang="en-US" b="1" dirty="0" smtClean="0">
                <a:solidFill>
                  <a:srgbClr val="002060"/>
                </a:solidFill>
                <a:latin typeface="+mj-lt"/>
              </a:rPr>
              <a:t>;</a:t>
            </a:r>
            <a:r>
              <a:rPr lang="en-US" dirty="0">
                <a:solidFill>
                  <a:srgbClr val="002060"/>
                </a:solidFill>
                <a:latin typeface="+mj-lt"/>
              </a:rPr>
              <a:t> </a:t>
            </a:r>
            <a:r>
              <a:rPr lang="en-US" sz="2000" dirty="0" smtClean="0">
                <a:solidFill>
                  <a:srgbClr val="FF0000"/>
                </a:solidFill>
                <a:latin typeface="+mj-lt"/>
              </a:rPr>
              <a:t>//</a:t>
            </a:r>
            <a:r>
              <a:rPr lang="en-US" sz="2000" dirty="0" err="1" smtClean="0">
                <a:solidFill>
                  <a:srgbClr val="FF0000"/>
                </a:solidFill>
                <a:latin typeface="+mj-lt"/>
              </a:rPr>
              <a:t>pos</a:t>
            </a:r>
            <a:r>
              <a:rPr lang="en-US" sz="2000" dirty="0" smtClean="0">
                <a:solidFill>
                  <a:srgbClr val="FF0000"/>
                </a:solidFill>
                <a:latin typeface="+mj-lt"/>
              </a:rPr>
              <a:t> array </a:t>
            </a:r>
            <a:r>
              <a:rPr lang="en-US" dirty="0" smtClean="0">
                <a:solidFill>
                  <a:srgbClr val="002060"/>
                </a:solidFill>
                <a:latin typeface="+mj-lt"/>
              </a:rPr>
              <a:t>		</a:t>
            </a:r>
            <a:r>
              <a:rPr lang="en-US" dirty="0" smtClean="0">
                <a:solidFill>
                  <a:srgbClr val="FF0000"/>
                </a:solidFill>
                <a:latin typeface="+mj-lt"/>
              </a:rPr>
              <a:t>              </a:t>
            </a:r>
            <a:r>
              <a:rPr lang="en-US" sz="2000" dirty="0" smtClean="0">
                <a:solidFill>
                  <a:srgbClr val="FF0000"/>
                </a:solidFill>
                <a:latin typeface="+mj-lt"/>
              </a:rPr>
              <a:t>//with occurrence count in ‘c’</a:t>
            </a:r>
            <a:endParaRPr lang="en-US" b="1" dirty="0">
              <a:solidFill>
                <a:srgbClr val="FF0000"/>
              </a:solidFill>
              <a:latin typeface="+mj-lt"/>
            </a:endParaRPr>
          </a:p>
          <a:p>
            <a:pPr>
              <a:defRPr/>
            </a:pPr>
            <a:r>
              <a:rPr lang="en-US" b="1" dirty="0">
                <a:solidFill>
                  <a:srgbClr val="002060"/>
                </a:solidFill>
                <a:latin typeface="+mj-lt"/>
              </a:rPr>
              <a:t>	    j=0;</a:t>
            </a:r>
          </a:p>
          <a:p>
            <a:pPr>
              <a:defRPr/>
            </a:pPr>
            <a:r>
              <a:rPr lang="en-US" b="1" dirty="0">
                <a:solidFill>
                  <a:srgbClr val="002060"/>
                </a:solidFill>
                <a:latin typeface="+mj-lt"/>
              </a:rPr>
              <a:t>	    k=1</a:t>
            </a:r>
            <a:r>
              <a:rPr lang="en-US" b="1" dirty="0" smtClean="0">
                <a:solidFill>
                  <a:srgbClr val="002060"/>
                </a:solidFill>
                <a:latin typeface="+mj-lt"/>
              </a:rPr>
              <a:t>;</a:t>
            </a:r>
            <a:r>
              <a:rPr lang="en-US" dirty="0">
                <a:solidFill>
                  <a:srgbClr val="002060"/>
                </a:solidFill>
                <a:latin typeface="+mj-lt"/>
              </a:rPr>
              <a:t> </a:t>
            </a:r>
            <a:r>
              <a:rPr lang="en-US" sz="2000" dirty="0" smtClean="0">
                <a:solidFill>
                  <a:srgbClr val="FF0000"/>
                </a:solidFill>
                <a:latin typeface="+mj-lt"/>
              </a:rPr>
              <a:t>//presence flag (SS)</a:t>
            </a:r>
            <a:endParaRPr lang="en-US" b="1" dirty="0">
              <a:solidFill>
                <a:srgbClr val="FF0000"/>
              </a:solidFill>
              <a:latin typeface="+mj-lt"/>
            </a:endParaRPr>
          </a:p>
          <a:p>
            <a:pPr>
              <a:defRPr/>
            </a:pPr>
            <a:r>
              <a:rPr lang="en-US" b="1" dirty="0">
                <a:solidFill>
                  <a:srgbClr val="002060"/>
                </a:solidFill>
                <a:latin typeface="+mj-lt"/>
              </a:rPr>
              <a:t>	  </a:t>
            </a:r>
            <a:r>
              <a:rPr lang="en-US" dirty="0">
                <a:solidFill>
                  <a:srgbClr val="002060"/>
                </a:solidFill>
                <a:latin typeface="+mj-lt"/>
              </a:rPr>
              <a:t>}</a:t>
            </a:r>
          </a:p>
          <a:p>
            <a:pPr>
              <a:defRPr/>
            </a:pPr>
            <a:r>
              <a:rPr lang="en-US" b="1" dirty="0">
                <a:solidFill>
                  <a:srgbClr val="002060"/>
                </a:solidFill>
                <a:latin typeface="+mj-lt"/>
              </a:rPr>
              <a:t>      }</a:t>
            </a:r>
            <a:endParaRPr lang="en-US" dirty="0">
              <a:solidFill>
                <a:srgbClr val="002060"/>
              </a:solidFill>
              <a:latin typeface="+mj-lt"/>
            </a:endParaRPr>
          </a:p>
        </p:txBody>
      </p:sp>
      <p:sp>
        <p:nvSpPr>
          <p:cNvPr id="2" name="Date Placeholder 1"/>
          <p:cNvSpPr>
            <a:spLocks noGrp="1"/>
          </p:cNvSpPr>
          <p:nvPr>
            <p:ph type="dt" sz="half" idx="10"/>
          </p:nvPr>
        </p:nvSpPr>
        <p:spPr/>
        <p:txBody>
          <a:bodyPr/>
          <a:lstStyle/>
          <a:p>
            <a:fld id="{E5083FB4-E259-4321-94CE-326CAFE682B5}"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33</a:t>
            </a:fld>
            <a:endParaRPr lang="en-US" dirty="0">
              <a:solidFill>
                <a:srgbClr val="002060"/>
              </a:solidFill>
            </a:endParaRPr>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blinds(horizontal)">
                                      <p:cBhvr>
                                        <p:cTn id="12"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95399" y="152400"/>
            <a:ext cx="7162801" cy="685800"/>
          </a:xfrm>
        </p:spPr>
        <p:txBody>
          <a:bodyPr>
            <a:normAutofit/>
          </a:bodyPr>
          <a:lstStyle/>
          <a:p>
            <a:r>
              <a:rPr lang="en-US" dirty="0">
                <a:solidFill>
                  <a:srgbClr val="002060"/>
                </a:solidFill>
              </a:rPr>
              <a:t>Finding Substring in Main String</a:t>
            </a:r>
          </a:p>
        </p:txBody>
      </p:sp>
      <p:sp>
        <p:nvSpPr>
          <p:cNvPr id="7" name="Rectangle 6"/>
          <p:cNvSpPr>
            <a:spLocks noChangeArrowheads="1"/>
          </p:cNvSpPr>
          <p:nvPr/>
        </p:nvSpPr>
        <p:spPr bwMode="auto">
          <a:xfrm>
            <a:off x="1371600" y="1219200"/>
            <a:ext cx="7467600" cy="5262979"/>
          </a:xfrm>
          <a:prstGeom prst="rect">
            <a:avLst/>
          </a:prstGeom>
          <a:noFill/>
          <a:ln w="9525">
            <a:noFill/>
            <a:miter lim="800000"/>
            <a:headEnd/>
            <a:tailEnd/>
          </a:ln>
        </p:spPr>
        <p:txBody>
          <a:bodyPr wrap="square">
            <a:spAutoFit/>
          </a:bodyPr>
          <a:lstStyle/>
          <a:p>
            <a:r>
              <a:rPr lang="en-US" b="1" dirty="0">
                <a:solidFill>
                  <a:srgbClr val="002060"/>
                </a:solidFill>
                <a:latin typeface="+mj-lt"/>
              </a:rPr>
              <a:t>if (k==1) </a:t>
            </a:r>
            <a:r>
              <a:rPr lang="en-US" b="1" dirty="0" smtClean="0">
                <a:solidFill>
                  <a:srgbClr val="002060"/>
                </a:solidFill>
                <a:latin typeface="+mj-lt"/>
              </a:rPr>
              <a:t>{</a:t>
            </a:r>
          </a:p>
          <a:p>
            <a:endParaRPr lang="en-US" b="1" dirty="0" smtClean="0">
              <a:solidFill>
                <a:srgbClr val="002060"/>
              </a:solidFill>
              <a:latin typeface="+mj-lt"/>
            </a:endParaRPr>
          </a:p>
          <a:p>
            <a:r>
              <a:rPr lang="en-US" b="1" dirty="0" err="1" smtClean="0">
                <a:solidFill>
                  <a:srgbClr val="002060"/>
                </a:solidFill>
                <a:latin typeface="+mj-lt"/>
              </a:rPr>
              <a:t>cout</a:t>
            </a:r>
            <a:r>
              <a:rPr lang="en-US" b="1" dirty="0">
                <a:solidFill>
                  <a:srgbClr val="002060"/>
                </a:solidFill>
                <a:latin typeface="+mj-lt"/>
              </a:rPr>
              <a:t>&lt;&lt;"\</a:t>
            </a:r>
            <a:r>
              <a:rPr lang="en-US" b="1" dirty="0" err="1">
                <a:solidFill>
                  <a:srgbClr val="002060"/>
                </a:solidFill>
                <a:latin typeface="+mj-lt"/>
              </a:rPr>
              <a:t>nSubstring</a:t>
            </a:r>
            <a:r>
              <a:rPr lang="en-US" b="1" dirty="0">
                <a:solidFill>
                  <a:srgbClr val="002060"/>
                </a:solidFill>
                <a:latin typeface="+mj-lt"/>
              </a:rPr>
              <a:t> is present "&lt;&lt; c &lt;&lt;" time(s) at </a:t>
            </a:r>
            <a:r>
              <a:rPr lang="en-US" b="1" dirty="0" smtClean="0">
                <a:solidFill>
                  <a:srgbClr val="002060"/>
                </a:solidFill>
                <a:latin typeface="+mj-lt"/>
              </a:rPr>
              <a:t>  </a:t>
            </a:r>
          </a:p>
          <a:p>
            <a:r>
              <a:rPr lang="en-US" b="1" dirty="0">
                <a:solidFill>
                  <a:srgbClr val="002060"/>
                </a:solidFill>
                <a:latin typeface="+mj-lt"/>
              </a:rPr>
              <a:t> </a:t>
            </a:r>
            <a:r>
              <a:rPr lang="en-US" b="1" dirty="0" smtClean="0">
                <a:solidFill>
                  <a:srgbClr val="002060"/>
                </a:solidFill>
                <a:latin typeface="+mj-lt"/>
              </a:rPr>
              <a:t>                  position(s</a:t>
            </a:r>
            <a:r>
              <a:rPr lang="en-US" b="1" dirty="0">
                <a:solidFill>
                  <a:srgbClr val="002060"/>
                </a:solidFill>
                <a:latin typeface="+mj-lt"/>
              </a:rPr>
              <a:t>)\t";</a:t>
            </a:r>
          </a:p>
          <a:p>
            <a:r>
              <a:rPr lang="en-US" b="1" dirty="0" smtClean="0">
                <a:solidFill>
                  <a:srgbClr val="002060"/>
                </a:solidFill>
                <a:latin typeface="+mj-lt"/>
              </a:rPr>
              <a:t>  for(</a:t>
            </a:r>
            <a:r>
              <a:rPr lang="en-US" b="1" dirty="0" err="1" smtClean="0">
                <a:solidFill>
                  <a:srgbClr val="002060"/>
                </a:solidFill>
                <a:latin typeface="+mj-lt"/>
              </a:rPr>
              <a:t>i</a:t>
            </a:r>
            <a:r>
              <a:rPr lang="en-US" b="1" dirty="0" smtClean="0">
                <a:solidFill>
                  <a:srgbClr val="002060"/>
                </a:solidFill>
                <a:latin typeface="+mj-lt"/>
              </a:rPr>
              <a:t>=0;i&lt;</a:t>
            </a:r>
            <a:r>
              <a:rPr lang="en-US" b="1" dirty="0" err="1" smtClean="0">
                <a:solidFill>
                  <a:srgbClr val="002060"/>
                </a:solidFill>
                <a:latin typeface="+mj-lt"/>
              </a:rPr>
              <a:t>c;i</a:t>
            </a:r>
            <a:r>
              <a:rPr lang="en-US" b="1" dirty="0">
                <a:solidFill>
                  <a:srgbClr val="002060"/>
                </a:solidFill>
                <a:latin typeface="+mj-lt"/>
              </a:rPr>
              <a:t>++)</a:t>
            </a:r>
          </a:p>
          <a:p>
            <a:r>
              <a:rPr lang="en-US" b="1" dirty="0">
                <a:solidFill>
                  <a:srgbClr val="002060"/>
                </a:solidFill>
                <a:latin typeface="+mj-lt"/>
              </a:rPr>
              <a:t>     </a:t>
            </a:r>
            <a:r>
              <a:rPr lang="en-US" b="1" dirty="0" err="1">
                <a:solidFill>
                  <a:srgbClr val="002060"/>
                </a:solidFill>
                <a:latin typeface="+mj-lt"/>
              </a:rPr>
              <a:t>cout</a:t>
            </a:r>
            <a:r>
              <a:rPr lang="en-US" b="1" dirty="0">
                <a:solidFill>
                  <a:srgbClr val="002060"/>
                </a:solidFill>
                <a:latin typeface="+mj-lt"/>
              </a:rPr>
              <a:t>&lt;&lt;</a:t>
            </a:r>
            <a:r>
              <a:rPr lang="en-US" b="1" dirty="0" err="1">
                <a:solidFill>
                  <a:srgbClr val="002060"/>
                </a:solidFill>
                <a:latin typeface="+mj-lt"/>
              </a:rPr>
              <a:t>cn</a:t>
            </a:r>
            <a:r>
              <a:rPr lang="en-US" b="1" dirty="0">
                <a:solidFill>
                  <a:srgbClr val="002060"/>
                </a:solidFill>
                <a:latin typeface="+mj-lt"/>
              </a:rPr>
              <a:t>[</a:t>
            </a:r>
            <a:r>
              <a:rPr lang="en-US" b="1" dirty="0" err="1">
                <a:solidFill>
                  <a:srgbClr val="002060"/>
                </a:solidFill>
                <a:latin typeface="+mj-lt"/>
              </a:rPr>
              <a:t>i</a:t>
            </a:r>
            <a:r>
              <a:rPr lang="en-US" b="1" dirty="0">
                <a:solidFill>
                  <a:srgbClr val="002060"/>
                </a:solidFill>
                <a:latin typeface="+mj-lt"/>
              </a:rPr>
              <a:t>]&lt;&lt;"\t";</a:t>
            </a:r>
          </a:p>
          <a:p>
            <a:r>
              <a:rPr lang="en-US" b="1" dirty="0">
                <a:solidFill>
                  <a:srgbClr val="002060"/>
                </a:solidFill>
                <a:latin typeface="+mj-lt"/>
              </a:rPr>
              <a:t>  }</a:t>
            </a:r>
          </a:p>
          <a:p>
            <a:r>
              <a:rPr lang="en-US" b="1" dirty="0">
                <a:solidFill>
                  <a:srgbClr val="002060"/>
                </a:solidFill>
                <a:latin typeface="+mj-lt"/>
              </a:rPr>
              <a:t> else   {</a:t>
            </a:r>
          </a:p>
          <a:p>
            <a:r>
              <a:rPr lang="en-US" b="1" dirty="0">
                <a:solidFill>
                  <a:srgbClr val="002060"/>
                </a:solidFill>
                <a:latin typeface="+mj-lt"/>
              </a:rPr>
              <a:t>     if (k==0)</a:t>
            </a:r>
          </a:p>
          <a:p>
            <a:r>
              <a:rPr lang="en-US" b="1" dirty="0">
                <a:solidFill>
                  <a:srgbClr val="002060"/>
                </a:solidFill>
                <a:latin typeface="+mj-lt"/>
              </a:rPr>
              <a:t>     </a:t>
            </a:r>
            <a:r>
              <a:rPr lang="en-US" b="1" dirty="0" err="1">
                <a:solidFill>
                  <a:srgbClr val="002060"/>
                </a:solidFill>
                <a:latin typeface="+mj-lt"/>
              </a:rPr>
              <a:t>cout</a:t>
            </a:r>
            <a:r>
              <a:rPr lang="en-US" b="1" dirty="0">
                <a:solidFill>
                  <a:srgbClr val="002060"/>
                </a:solidFill>
                <a:latin typeface="+mj-lt"/>
              </a:rPr>
              <a:t>&lt;&lt;"\</a:t>
            </a:r>
            <a:r>
              <a:rPr lang="en-US" b="1" dirty="0" err="1" smtClean="0">
                <a:solidFill>
                  <a:srgbClr val="002060"/>
                </a:solidFill>
                <a:latin typeface="+mj-lt"/>
              </a:rPr>
              <a:t>nGiven</a:t>
            </a:r>
            <a:r>
              <a:rPr lang="en-US" b="1" dirty="0" smtClean="0">
                <a:solidFill>
                  <a:srgbClr val="002060"/>
                </a:solidFill>
                <a:latin typeface="+mj-lt"/>
              </a:rPr>
              <a:t> </a:t>
            </a:r>
            <a:r>
              <a:rPr lang="en-US" b="1" dirty="0">
                <a:solidFill>
                  <a:srgbClr val="002060"/>
                </a:solidFill>
                <a:latin typeface="+mj-lt"/>
              </a:rPr>
              <a:t>sub-string is not present in the main string.";</a:t>
            </a:r>
          </a:p>
          <a:p>
            <a:r>
              <a:rPr lang="en-US" b="1" dirty="0">
                <a:solidFill>
                  <a:srgbClr val="002060"/>
                </a:solidFill>
                <a:latin typeface="+mj-lt"/>
              </a:rPr>
              <a:t>  }</a:t>
            </a:r>
          </a:p>
          <a:p>
            <a:endParaRPr lang="en-US" b="1" dirty="0" smtClean="0">
              <a:solidFill>
                <a:srgbClr val="002060"/>
              </a:solidFill>
              <a:latin typeface="+mj-lt"/>
            </a:endParaRPr>
          </a:p>
          <a:p>
            <a:r>
              <a:rPr lang="en-US" b="1" dirty="0" smtClean="0">
                <a:solidFill>
                  <a:srgbClr val="002060"/>
                </a:solidFill>
                <a:latin typeface="+mj-lt"/>
              </a:rPr>
              <a:t>} </a:t>
            </a:r>
            <a:r>
              <a:rPr lang="en-US" sz="2000" dirty="0" smtClean="0">
                <a:solidFill>
                  <a:srgbClr val="FF0000"/>
                </a:solidFill>
                <a:latin typeface="+mj-lt"/>
              </a:rPr>
              <a:t>//end of program</a:t>
            </a:r>
            <a:endParaRPr lang="en-US" sz="2000" dirty="0">
              <a:solidFill>
                <a:srgbClr val="FF0000"/>
              </a:solidFill>
              <a:latin typeface="+mj-lt"/>
            </a:endParaRPr>
          </a:p>
        </p:txBody>
      </p:sp>
      <p:sp>
        <p:nvSpPr>
          <p:cNvPr id="2" name="Date Placeholder 1"/>
          <p:cNvSpPr>
            <a:spLocks noGrp="1"/>
          </p:cNvSpPr>
          <p:nvPr>
            <p:ph type="dt" sz="half" idx="10"/>
          </p:nvPr>
        </p:nvSpPr>
        <p:spPr/>
        <p:txBody>
          <a:bodyPr/>
          <a:lstStyle/>
          <a:p>
            <a:fld id="{301075C8-EB4C-4F53-86A6-1F32153F62E2}"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34</a:t>
            </a:fld>
            <a:endParaRPr lang="en-US" dirty="0">
              <a:solidFill>
                <a:srgbClr val="002060"/>
              </a:solidFill>
            </a:endParaRPr>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34411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71600" y="1066800"/>
            <a:ext cx="7467600" cy="5059363"/>
          </a:xfrm>
        </p:spPr>
        <p:txBody>
          <a:bodyPr/>
          <a:lstStyle/>
          <a:p>
            <a:pPr>
              <a:lnSpc>
                <a:spcPct val="150000"/>
              </a:lnSpc>
            </a:pPr>
            <a:r>
              <a:rPr lang="en-US" dirty="0" smtClean="0">
                <a:solidFill>
                  <a:srgbClr val="002060"/>
                </a:solidFill>
              </a:rPr>
              <a:t>Strings – Declaration, Initialization</a:t>
            </a:r>
          </a:p>
          <a:p>
            <a:pPr>
              <a:lnSpc>
                <a:spcPct val="150000"/>
              </a:lnSpc>
            </a:pPr>
            <a:r>
              <a:rPr lang="en-US" dirty="0" smtClean="0">
                <a:solidFill>
                  <a:srgbClr val="002060"/>
                </a:solidFill>
              </a:rPr>
              <a:t>Reading Strings</a:t>
            </a:r>
          </a:p>
          <a:p>
            <a:pPr>
              <a:lnSpc>
                <a:spcPct val="150000"/>
              </a:lnSpc>
            </a:pPr>
            <a:r>
              <a:rPr lang="en-US" dirty="0" smtClean="0">
                <a:solidFill>
                  <a:srgbClr val="002060"/>
                </a:solidFill>
              </a:rPr>
              <a:t>String Handling Functions</a:t>
            </a:r>
          </a:p>
          <a:p>
            <a:pPr>
              <a:lnSpc>
                <a:spcPct val="150000"/>
              </a:lnSpc>
            </a:pPr>
            <a:r>
              <a:rPr lang="en-US" dirty="0" smtClean="0">
                <a:solidFill>
                  <a:srgbClr val="002060"/>
                </a:solidFill>
              </a:rPr>
              <a:t>2 Dimensional Character Arrays</a:t>
            </a:r>
          </a:p>
          <a:p>
            <a:pPr>
              <a:lnSpc>
                <a:spcPct val="150000"/>
              </a:lnSpc>
            </a:pPr>
            <a:r>
              <a:rPr lang="en-US" dirty="0" smtClean="0">
                <a:solidFill>
                  <a:srgbClr val="002060"/>
                </a:solidFill>
              </a:rPr>
              <a:t>Problems on Strings</a:t>
            </a:r>
            <a:endParaRPr lang="en-US" dirty="0">
              <a:solidFill>
                <a:srgbClr val="002060"/>
              </a:solidFill>
            </a:endParaRPr>
          </a:p>
        </p:txBody>
      </p:sp>
      <p:sp>
        <p:nvSpPr>
          <p:cNvPr id="2" name="Title 1"/>
          <p:cNvSpPr>
            <a:spLocks noGrp="1"/>
          </p:cNvSpPr>
          <p:nvPr>
            <p:ph type="title"/>
          </p:nvPr>
        </p:nvSpPr>
        <p:spPr>
          <a:xfrm>
            <a:off x="1371599" y="152400"/>
            <a:ext cx="7162801" cy="685800"/>
          </a:xfrm>
        </p:spPr>
        <p:txBody>
          <a:bodyPr>
            <a:normAutofit/>
          </a:bodyPr>
          <a:lstStyle/>
          <a:p>
            <a:r>
              <a:rPr lang="en-US" dirty="0" smtClean="0">
                <a:solidFill>
                  <a:srgbClr val="002060"/>
                </a:solidFill>
              </a:rPr>
              <a:t>Summary</a:t>
            </a:r>
            <a:endParaRPr lang="en-US" dirty="0">
              <a:solidFill>
                <a:srgbClr val="002060"/>
              </a:solidFill>
            </a:endParaRPr>
          </a:p>
        </p:txBody>
      </p:sp>
      <p:sp>
        <p:nvSpPr>
          <p:cNvPr id="3" name="Date Placeholder 2"/>
          <p:cNvSpPr>
            <a:spLocks noGrp="1"/>
          </p:cNvSpPr>
          <p:nvPr>
            <p:ph type="dt" sz="half" idx="10"/>
          </p:nvPr>
        </p:nvSpPr>
        <p:spPr/>
        <p:txBody>
          <a:bodyPr/>
          <a:lstStyle/>
          <a:p>
            <a:fld id="{2839154C-4378-423A-970A-D8B746735F13}" type="datetime1">
              <a:rPr lang="en-US" smtClean="0">
                <a:solidFill>
                  <a:srgbClr val="002060"/>
                </a:solidFill>
              </a:rPr>
              <a:t>3/15/2015</a:t>
            </a:fld>
            <a:endParaRPr lang="en-US" dirty="0">
              <a:solidFill>
                <a:srgbClr val="002060"/>
              </a:solidFill>
            </a:endParaRPr>
          </a:p>
        </p:txBody>
      </p:sp>
      <p:sp>
        <p:nvSpPr>
          <p:cNvPr id="5" name="Footer Placeholder 4"/>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35</a:t>
            </a:fld>
            <a:endParaRPr lang="en-US" dirty="0">
              <a:solidFill>
                <a:srgbClr val="002060"/>
              </a:solidFill>
            </a:endParaRPr>
          </a:p>
        </p:txBody>
      </p:sp>
      <p:sp>
        <p:nvSpPr>
          <p:cNvPr id="8" name="TextBox 7"/>
          <p:cNvSpPr txBox="1"/>
          <p:nvPr/>
        </p:nvSpPr>
        <p:spPr>
          <a:xfrm>
            <a:off x="-14614" y="1539910"/>
            <a:ext cx="1310014" cy="4301177"/>
          </a:xfrm>
          <a:prstGeom prst="rect">
            <a:avLst/>
          </a:prstGeom>
          <a:noFill/>
        </p:spPr>
        <p:txBody>
          <a:bodyPr wrap="square" rtlCol="0">
            <a:spAutoFit/>
          </a:bodyPr>
          <a:lstStyle/>
          <a:p>
            <a:pPr marL="58738" lvl="1"/>
            <a:r>
              <a:rPr lang="en-US" sz="1400" b="1" i="1" dirty="0" smtClean="0">
                <a:solidFill>
                  <a:srgbClr val="0000FF"/>
                </a:solidFill>
                <a:hlinkClick r:id="rId2" action="ppaction://hlinksldjump"/>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rgbClr val="0000FF"/>
                </a:solidFill>
                <a:hlinkClick r:id="rId3" action="ppaction://hlinkfile"/>
              </a:rPr>
              <a:t>Additional 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Animation</a:t>
            </a:r>
          </a:p>
          <a:p>
            <a:pPr marL="58738" lvl="1"/>
            <a:endParaRPr lang="en-US" sz="1100" b="1" i="1" dirty="0" smtClean="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hlinkClick r:id="rId4" action="ppaction://hlinkfile"/>
              </a:rPr>
              <a:t>Do it </a:t>
            </a:r>
            <a:r>
              <a:rPr lang="en-US" sz="1400" b="1" i="1" dirty="0" smtClean="0">
                <a:solidFill>
                  <a:srgbClr val="0000FF"/>
                </a:solidFill>
                <a:hlinkClick r:id="rId4" action="ppaction://hlinkfile"/>
              </a:rPr>
              <a:t>yourself</a:t>
            </a:r>
            <a:endParaRPr lang="en-US" sz="1400" b="1" i="1" dirty="0" smtClean="0">
              <a:solidFill>
                <a:srgbClr val="0000FF"/>
              </a:solidFill>
            </a:endParaRPr>
          </a:p>
          <a:p>
            <a:pPr marL="58738" lvl="1"/>
            <a:endParaRPr lang="en-US" sz="1400" b="1" i="1" dirty="0" smtClean="0">
              <a:solidFill>
                <a:srgbClr val="0000FF"/>
              </a:solidFill>
            </a:endParaRPr>
          </a:p>
          <a:p>
            <a:pPr marL="58738" lvl="1"/>
            <a:r>
              <a:rPr lang="en-US" sz="1400" b="1" i="1" dirty="0" smtClean="0">
                <a:solidFill>
                  <a:srgbClr val="0000FF"/>
                </a:solidFill>
                <a:hlinkClick r:id="rId5" action="ppaction://hlinkpres?slideindex=1&amp;slidetitle="/>
              </a:rPr>
              <a:t>MCQ</a:t>
            </a:r>
            <a:endParaRPr lang="en-US" sz="1400" b="1" i="1" dirty="0">
              <a:solidFill>
                <a:srgbClr val="0000FF"/>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5467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219200" y="990600"/>
            <a:ext cx="8001000" cy="5059363"/>
          </a:xfrm>
        </p:spPr>
        <p:txBody>
          <a:bodyPr>
            <a:normAutofit/>
          </a:bodyPr>
          <a:lstStyle/>
          <a:p>
            <a:pPr eaLnBrk="1" hangingPunct="1">
              <a:lnSpc>
                <a:spcPct val="80000"/>
              </a:lnSpc>
              <a:buFontTx/>
              <a:buNone/>
              <a:defRPr/>
            </a:pPr>
            <a:r>
              <a:rPr lang="en-US" sz="1800" dirty="0">
                <a:solidFill>
                  <a:schemeClr val="tx2"/>
                </a:solidFill>
                <a:latin typeface="Arial Rounded MT Bold" pitchFamily="34" charset="0"/>
              </a:rPr>
              <a:t>Declaration and </a:t>
            </a:r>
            <a:r>
              <a:rPr lang="en-US" sz="1800" dirty="0" smtClean="0">
                <a:solidFill>
                  <a:schemeClr val="tx2"/>
                </a:solidFill>
                <a:latin typeface="Arial Rounded MT Bold" pitchFamily="34" charset="0"/>
              </a:rPr>
              <a:t>initialization</a:t>
            </a:r>
            <a:endParaRPr lang="en-US" sz="1800" dirty="0">
              <a:solidFill>
                <a:schemeClr val="tx2"/>
              </a:solidFill>
              <a:latin typeface="Arial Rounded MT Bold" pitchFamily="34" charset="0"/>
            </a:endParaRPr>
          </a:p>
          <a:p>
            <a:pPr eaLnBrk="1" hangingPunct="1">
              <a:lnSpc>
                <a:spcPct val="80000"/>
              </a:lnSpc>
              <a:buFontTx/>
              <a:buNone/>
              <a:defRPr/>
            </a:pPr>
            <a:r>
              <a:rPr lang="en-US" sz="1800" b="1" dirty="0" smtClean="0">
                <a:solidFill>
                  <a:schemeClr val="accent2"/>
                </a:solidFill>
                <a:latin typeface="Tempus Sans ITC" pitchFamily="82" charset="0"/>
              </a:rPr>
              <a:t>	</a:t>
            </a:r>
            <a:r>
              <a:rPr lang="en-US" sz="1800" b="1" dirty="0" smtClean="0">
                <a:solidFill>
                  <a:schemeClr val="accent2"/>
                </a:solidFill>
                <a:latin typeface="+mj-lt"/>
              </a:rPr>
              <a:t>char </a:t>
            </a:r>
            <a:r>
              <a:rPr lang="en-US" sz="1800" b="1" dirty="0" err="1">
                <a:solidFill>
                  <a:schemeClr val="accent2"/>
                </a:solidFill>
                <a:latin typeface="+mj-lt"/>
              </a:rPr>
              <a:t>string_name</a:t>
            </a:r>
            <a:r>
              <a:rPr lang="en-US" sz="1800" b="1" dirty="0">
                <a:solidFill>
                  <a:schemeClr val="accent2"/>
                </a:solidFill>
                <a:latin typeface="+mj-lt"/>
              </a:rPr>
              <a:t>[size]; </a:t>
            </a:r>
          </a:p>
          <a:p>
            <a:pPr eaLnBrk="1" hangingPunct="1">
              <a:lnSpc>
                <a:spcPct val="80000"/>
              </a:lnSpc>
              <a:buFontTx/>
              <a:buNone/>
              <a:defRPr/>
            </a:pPr>
            <a:r>
              <a:rPr lang="en-US" sz="1800" b="1" dirty="0" smtClean="0">
                <a:latin typeface="+mj-lt"/>
              </a:rPr>
              <a:t>	</a:t>
            </a:r>
            <a:r>
              <a:rPr lang="en-US" sz="1800" b="1" dirty="0" smtClean="0">
                <a:solidFill>
                  <a:srgbClr val="002060"/>
                </a:solidFill>
                <a:latin typeface="+mj-lt"/>
              </a:rPr>
              <a:t>char </a:t>
            </a:r>
            <a:r>
              <a:rPr lang="en-US" sz="1800" b="1" dirty="0" err="1">
                <a:solidFill>
                  <a:srgbClr val="002060"/>
                </a:solidFill>
                <a:latin typeface="+mj-lt"/>
              </a:rPr>
              <a:t>myword</a:t>
            </a:r>
            <a:r>
              <a:rPr lang="en-US" sz="1800" b="1" dirty="0">
                <a:solidFill>
                  <a:srgbClr val="002060"/>
                </a:solidFill>
                <a:latin typeface="+mj-lt"/>
              </a:rPr>
              <a:t>[ ] = { 'H', 'e', 'l', 'l', 'o', '\0' };</a:t>
            </a:r>
          </a:p>
          <a:p>
            <a:pPr eaLnBrk="1" hangingPunct="1">
              <a:lnSpc>
                <a:spcPct val="80000"/>
              </a:lnSpc>
              <a:buFontTx/>
              <a:buNone/>
              <a:defRPr/>
            </a:pPr>
            <a:r>
              <a:rPr lang="en-US" sz="1800" b="1" dirty="0" smtClean="0">
                <a:solidFill>
                  <a:srgbClr val="002060"/>
                </a:solidFill>
                <a:latin typeface="+mj-lt"/>
              </a:rPr>
              <a:t>	char </a:t>
            </a:r>
            <a:r>
              <a:rPr lang="en-US" sz="1800" b="1" dirty="0">
                <a:solidFill>
                  <a:srgbClr val="002060"/>
                </a:solidFill>
                <a:latin typeface="+mj-lt"/>
              </a:rPr>
              <a:t>result[14] =“the result is</a:t>
            </a:r>
            <a:r>
              <a:rPr lang="en-US" sz="1800" b="1" dirty="0" smtClean="0">
                <a:solidFill>
                  <a:srgbClr val="002060"/>
                </a:solidFill>
                <a:latin typeface="+mj-lt"/>
              </a:rPr>
              <a:t>”;</a:t>
            </a:r>
            <a:endParaRPr lang="en-US" sz="1800" b="1" dirty="0">
              <a:solidFill>
                <a:srgbClr val="002060"/>
              </a:solidFill>
              <a:latin typeface="+mj-lt"/>
            </a:endParaRPr>
          </a:p>
          <a:p>
            <a:pPr eaLnBrk="1" hangingPunct="1">
              <a:lnSpc>
                <a:spcPct val="80000"/>
              </a:lnSpc>
              <a:buFontTx/>
              <a:buNone/>
              <a:defRPr/>
            </a:pPr>
            <a:r>
              <a:rPr lang="en-US" sz="1800" dirty="0" smtClean="0">
                <a:solidFill>
                  <a:schemeClr val="tx2"/>
                </a:solidFill>
                <a:latin typeface="Arial Rounded MT Bold" pitchFamily="34" charset="0"/>
              </a:rPr>
              <a:t>Reading Strings</a:t>
            </a:r>
            <a:endParaRPr lang="en-US" sz="1800" dirty="0">
              <a:solidFill>
                <a:schemeClr val="tx2"/>
              </a:solidFill>
              <a:latin typeface="Arial Rounded MT Bold" pitchFamily="34" charset="0"/>
            </a:endParaRPr>
          </a:p>
          <a:p>
            <a:pPr eaLnBrk="1" hangingPunct="1">
              <a:lnSpc>
                <a:spcPct val="80000"/>
              </a:lnSpc>
              <a:buFontTx/>
              <a:buNone/>
              <a:defRPr/>
            </a:pPr>
            <a:r>
              <a:rPr lang="en-US" sz="1800" dirty="0" smtClean="0"/>
              <a:t>	</a:t>
            </a:r>
            <a:r>
              <a:rPr lang="en-US" sz="1800" b="1" dirty="0" err="1" smtClean="0">
                <a:solidFill>
                  <a:srgbClr val="002060"/>
                </a:solidFill>
                <a:latin typeface="+mj-lt"/>
              </a:rPr>
              <a:t>cin</a:t>
            </a:r>
            <a:r>
              <a:rPr lang="en-US" sz="1800" b="1" dirty="0" smtClean="0">
                <a:solidFill>
                  <a:srgbClr val="002060"/>
                </a:solidFill>
                <a:latin typeface="+mj-lt"/>
              </a:rPr>
              <a:t> </a:t>
            </a:r>
            <a:r>
              <a:rPr lang="en-US" sz="1800" b="1" dirty="0">
                <a:solidFill>
                  <a:srgbClr val="002060"/>
                </a:solidFill>
                <a:latin typeface="+mj-lt"/>
              </a:rPr>
              <a:t>&gt;&gt; </a:t>
            </a:r>
            <a:r>
              <a:rPr lang="en-US" sz="1800" b="1" dirty="0" err="1" smtClean="0">
                <a:solidFill>
                  <a:srgbClr val="002060"/>
                </a:solidFill>
                <a:latin typeface="+mj-lt"/>
              </a:rPr>
              <a:t>myword</a:t>
            </a:r>
            <a:r>
              <a:rPr lang="en-US" sz="1800" b="1" dirty="0" smtClean="0">
                <a:solidFill>
                  <a:srgbClr val="002060"/>
                </a:solidFill>
                <a:latin typeface="+mj-lt"/>
              </a:rPr>
              <a:t>; </a:t>
            </a:r>
            <a:endParaRPr lang="en-US" sz="1800" b="1" dirty="0">
              <a:solidFill>
                <a:srgbClr val="002060"/>
              </a:solidFill>
              <a:latin typeface="+mj-lt"/>
            </a:endParaRPr>
          </a:p>
          <a:p>
            <a:pPr eaLnBrk="1" hangingPunct="1">
              <a:lnSpc>
                <a:spcPct val="80000"/>
              </a:lnSpc>
              <a:buFontTx/>
              <a:buNone/>
              <a:defRPr/>
            </a:pPr>
            <a:r>
              <a:rPr lang="en-US" sz="1800" b="1" dirty="0" smtClean="0">
                <a:solidFill>
                  <a:srgbClr val="800000"/>
                </a:solidFill>
                <a:latin typeface="+mj-lt"/>
              </a:rPr>
              <a:t>	gets(string);</a:t>
            </a:r>
            <a:endParaRPr lang="en-US" sz="1800" b="1" dirty="0">
              <a:solidFill>
                <a:srgbClr val="800000"/>
              </a:solidFill>
              <a:latin typeface="+mj-lt"/>
            </a:endParaRP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cin.get</a:t>
            </a:r>
            <a:r>
              <a:rPr lang="en-US" sz="1800" b="1" dirty="0" smtClean="0">
                <a:solidFill>
                  <a:srgbClr val="800000"/>
                </a:solidFill>
                <a:latin typeface="+mj-lt"/>
              </a:rPr>
              <a:t>(</a:t>
            </a:r>
            <a:r>
              <a:rPr lang="en-US" sz="1800" b="1" dirty="0" err="1" smtClean="0">
                <a:solidFill>
                  <a:srgbClr val="800000"/>
                </a:solidFill>
                <a:latin typeface="+mj-lt"/>
              </a:rPr>
              <a:t>array_name</a:t>
            </a:r>
            <a:r>
              <a:rPr lang="en-US" sz="1800" b="1" dirty="0">
                <a:solidFill>
                  <a:srgbClr val="800000"/>
                </a:solidFill>
                <a:latin typeface="+mj-lt"/>
              </a:rPr>
              <a:t>, size, </a:t>
            </a:r>
            <a:r>
              <a:rPr lang="en-US" sz="1800" b="1" dirty="0" err="1">
                <a:solidFill>
                  <a:srgbClr val="800000"/>
                </a:solidFill>
                <a:latin typeface="+mj-lt"/>
              </a:rPr>
              <a:t>stop_char</a:t>
            </a:r>
            <a:r>
              <a:rPr lang="en-US" sz="1800" b="1" dirty="0">
                <a:latin typeface="+mj-lt"/>
              </a:rPr>
              <a:t>) </a:t>
            </a:r>
            <a:r>
              <a:rPr lang="en-US" sz="1800" b="1" dirty="0" smtClean="0">
                <a:latin typeface="+mj-lt"/>
              </a:rPr>
              <a:t>;</a:t>
            </a:r>
            <a:endParaRPr lang="en-US" sz="1800" b="1" dirty="0">
              <a:latin typeface="+mj-lt"/>
            </a:endParaRPr>
          </a:p>
          <a:p>
            <a:pPr eaLnBrk="1" hangingPunct="1">
              <a:lnSpc>
                <a:spcPct val="80000"/>
              </a:lnSpc>
              <a:buFontTx/>
              <a:buNone/>
              <a:defRPr/>
            </a:pPr>
            <a:r>
              <a:rPr lang="en-US" sz="1800" dirty="0" smtClean="0">
                <a:solidFill>
                  <a:srgbClr val="002060"/>
                </a:solidFill>
                <a:latin typeface="Arial Rounded MT Bold" pitchFamily="34" charset="0"/>
              </a:rPr>
              <a:t>string Functions (in-built)</a:t>
            </a:r>
            <a:endParaRPr lang="en-US" sz="1800" dirty="0">
              <a:solidFill>
                <a:srgbClr val="002060"/>
              </a:solidFill>
              <a:latin typeface="Arial Rounded MT Bold" pitchFamily="34" charset="0"/>
            </a:endParaRPr>
          </a:p>
          <a:p>
            <a:pPr eaLnBrk="1" hangingPunct="1">
              <a:lnSpc>
                <a:spcPct val="80000"/>
              </a:lnSpc>
              <a:buFontTx/>
              <a:buNone/>
              <a:defRPr/>
            </a:pPr>
            <a:r>
              <a:rPr lang="en-US" sz="1800" b="1" dirty="0" smtClean="0">
                <a:solidFill>
                  <a:srgbClr val="800000"/>
                </a:solidFill>
              </a:rPr>
              <a:t>	</a:t>
            </a:r>
            <a:r>
              <a:rPr lang="en-US" sz="1800" b="1" dirty="0" smtClean="0">
                <a:solidFill>
                  <a:srgbClr val="800000"/>
                </a:solidFill>
                <a:latin typeface="+mj-lt"/>
              </a:rPr>
              <a:t>n=</a:t>
            </a:r>
            <a:r>
              <a:rPr lang="en-US" sz="1800" b="1" dirty="0" err="1" smtClean="0">
                <a:solidFill>
                  <a:srgbClr val="800000"/>
                </a:solidFill>
                <a:latin typeface="+mj-lt"/>
              </a:rPr>
              <a:t>strlen</a:t>
            </a:r>
            <a:r>
              <a:rPr lang="en-US" sz="1800" b="1" dirty="0" smtClean="0">
                <a:solidFill>
                  <a:srgbClr val="800000"/>
                </a:solidFill>
                <a:latin typeface="+mj-lt"/>
              </a:rPr>
              <a:t>(string);</a:t>
            </a:r>
            <a:endParaRPr lang="en-US" sz="1800" b="1" dirty="0">
              <a:solidFill>
                <a:srgbClr val="800000"/>
              </a:solidFill>
              <a:latin typeface="+mj-lt"/>
            </a:endParaRP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strcpy</a:t>
            </a:r>
            <a:r>
              <a:rPr lang="en-US" sz="1800" b="1" dirty="0" smtClean="0">
                <a:solidFill>
                  <a:srgbClr val="800000"/>
                </a:solidFill>
                <a:latin typeface="+mj-lt"/>
              </a:rPr>
              <a:t>(destination</a:t>
            </a:r>
            <a:r>
              <a:rPr lang="en-US" sz="1800" b="1" dirty="0">
                <a:solidFill>
                  <a:srgbClr val="800000"/>
                </a:solidFill>
                <a:latin typeface="+mj-lt"/>
              </a:rPr>
              <a:t>, source</a:t>
            </a:r>
            <a:r>
              <a:rPr lang="en-US" sz="1800" b="1" dirty="0" smtClean="0">
                <a:solidFill>
                  <a:srgbClr val="800000"/>
                </a:solidFill>
                <a:latin typeface="+mj-lt"/>
              </a:rPr>
              <a:t>);</a:t>
            </a:r>
          </a:p>
          <a:p>
            <a:pPr eaLnBrk="1" hangingPunct="1">
              <a:lnSpc>
                <a:spcPct val="80000"/>
              </a:lnSpc>
              <a:buFontTx/>
              <a:buNone/>
              <a:defRPr/>
            </a:pPr>
            <a:r>
              <a:rPr lang="en-US" sz="1800" dirty="0" smtClean="0">
                <a:solidFill>
                  <a:srgbClr val="800000"/>
                </a:solidFill>
                <a:latin typeface="+mj-lt"/>
              </a:rPr>
              <a:t>	</a:t>
            </a:r>
            <a:r>
              <a:rPr lang="en-US" sz="1800" b="1" dirty="0" err="1" smtClean="0">
                <a:solidFill>
                  <a:srgbClr val="800000"/>
                </a:solidFill>
                <a:latin typeface="+mj-lt"/>
              </a:rPr>
              <a:t>strcmp</a:t>
            </a:r>
            <a:r>
              <a:rPr lang="en-US" sz="1800" b="1" dirty="0" smtClean="0">
                <a:solidFill>
                  <a:srgbClr val="800000"/>
                </a:solidFill>
                <a:latin typeface="+mj-lt"/>
              </a:rPr>
              <a:t>(string1,string2);</a:t>
            </a: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strcat</a:t>
            </a:r>
            <a:r>
              <a:rPr lang="en-US" sz="1800" b="1" dirty="0" smtClean="0">
                <a:solidFill>
                  <a:srgbClr val="800000"/>
                </a:solidFill>
                <a:latin typeface="+mj-lt"/>
              </a:rPr>
              <a:t>(string1,string2);</a:t>
            </a:r>
          </a:p>
          <a:p>
            <a:pPr eaLnBrk="1" hangingPunct="1">
              <a:lnSpc>
                <a:spcPct val="80000"/>
              </a:lnSpc>
              <a:buFontTx/>
              <a:buNone/>
              <a:defRPr/>
            </a:pPr>
            <a:r>
              <a:rPr lang="en-US" sz="1800" b="1" dirty="0" smtClean="0">
                <a:solidFill>
                  <a:schemeClr val="tx2"/>
                </a:solidFill>
                <a:latin typeface="Tempus Sans ITC" pitchFamily="82" charset="0"/>
              </a:rPr>
              <a:t>Arrays of Strings</a:t>
            </a:r>
          </a:p>
          <a:p>
            <a:pPr eaLnBrk="1" hangingPunct="1">
              <a:lnSpc>
                <a:spcPct val="80000"/>
              </a:lnSpc>
              <a:buFontTx/>
              <a:buNone/>
              <a:defRPr/>
            </a:pPr>
            <a:r>
              <a:rPr lang="en-US" sz="1800" b="1" dirty="0" smtClean="0">
                <a:solidFill>
                  <a:srgbClr val="C00000"/>
                </a:solidFill>
                <a:latin typeface="Tempus Sans ITC" pitchFamily="82" charset="0"/>
              </a:rPr>
              <a:t>	char </a:t>
            </a:r>
            <a:r>
              <a:rPr lang="en-US" sz="1800" b="1" dirty="0" err="1" smtClean="0">
                <a:solidFill>
                  <a:srgbClr val="C00000"/>
                </a:solidFill>
                <a:latin typeface="Tempus Sans ITC" pitchFamily="82" charset="0"/>
              </a:rPr>
              <a:t>array_of_strings</a:t>
            </a:r>
            <a:r>
              <a:rPr lang="en-US" sz="1800" b="1" dirty="0" smtClean="0">
                <a:solidFill>
                  <a:srgbClr val="C00000"/>
                </a:solidFill>
                <a:latin typeface="Tempus Sans ITC" pitchFamily="82" charset="0"/>
              </a:rPr>
              <a:t>[</a:t>
            </a:r>
            <a:r>
              <a:rPr lang="en-US" sz="1800" b="1" dirty="0" err="1" smtClean="0">
                <a:solidFill>
                  <a:srgbClr val="C00000"/>
                </a:solidFill>
                <a:latin typeface="Tempus Sans ITC" pitchFamily="82" charset="0"/>
              </a:rPr>
              <a:t>no_of</a:t>
            </a:r>
            <a:r>
              <a:rPr lang="en-US" sz="1800" b="1" dirty="0" smtClean="0">
                <a:solidFill>
                  <a:srgbClr val="C00000"/>
                </a:solidFill>
                <a:latin typeface="Tempus Sans ITC" pitchFamily="82" charset="0"/>
              </a:rPr>
              <a:t>-strings][</a:t>
            </a:r>
            <a:r>
              <a:rPr lang="en-US" sz="1800" b="1" dirty="0" err="1" smtClean="0">
                <a:solidFill>
                  <a:srgbClr val="C00000"/>
                </a:solidFill>
                <a:latin typeface="Tempus Sans ITC" pitchFamily="82" charset="0"/>
              </a:rPr>
              <a:t>no_of_chars</a:t>
            </a:r>
            <a:r>
              <a:rPr lang="en-US" sz="1800" b="1" dirty="0" smtClean="0">
                <a:solidFill>
                  <a:srgbClr val="C00000"/>
                </a:solidFill>
                <a:latin typeface="Tempus Sans ITC" pitchFamily="82" charset="0"/>
              </a:rPr>
              <a:t>];</a:t>
            </a:r>
          </a:p>
          <a:p>
            <a:pPr eaLnBrk="1" hangingPunct="1">
              <a:lnSpc>
                <a:spcPct val="80000"/>
              </a:lnSpc>
              <a:buFontTx/>
              <a:buNone/>
              <a:defRPr/>
            </a:pPr>
            <a:r>
              <a:rPr lang="en-US" sz="1800" b="1" dirty="0" smtClean="0">
                <a:solidFill>
                  <a:srgbClr val="C00000"/>
                </a:solidFill>
                <a:latin typeface="Tempus Sans ITC" pitchFamily="82" charset="0"/>
              </a:rPr>
              <a:t>	..</a:t>
            </a:r>
          </a:p>
          <a:p>
            <a:pPr eaLnBrk="1" hangingPunct="1">
              <a:lnSpc>
                <a:spcPct val="80000"/>
              </a:lnSpc>
              <a:buFontTx/>
              <a:buNone/>
              <a:defRPr/>
            </a:pPr>
            <a:r>
              <a:rPr lang="en-US" sz="1800" b="1" dirty="0" smtClean="0">
                <a:solidFill>
                  <a:srgbClr val="C00000"/>
                </a:solidFill>
                <a:latin typeface="Tempus Sans ITC" pitchFamily="82" charset="0"/>
              </a:rPr>
              <a:t>	</a:t>
            </a:r>
            <a:r>
              <a:rPr lang="en-US" sz="1800" b="1" dirty="0" err="1" smtClean="0">
                <a:solidFill>
                  <a:srgbClr val="C00000"/>
                </a:solidFill>
                <a:latin typeface="Tempus Sans ITC" pitchFamily="82" charset="0"/>
              </a:rPr>
              <a:t>cin</a:t>
            </a:r>
            <a:r>
              <a:rPr lang="en-US" sz="1800" b="1" dirty="0" smtClean="0">
                <a:solidFill>
                  <a:srgbClr val="C00000"/>
                </a:solidFill>
                <a:latin typeface="Tempus Sans ITC" pitchFamily="82" charset="0"/>
              </a:rPr>
              <a:t>&gt;&gt;</a:t>
            </a:r>
            <a:r>
              <a:rPr lang="en-US" sz="1800" b="1" dirty="0" err="1" smtClean="0">
                <a:solidFill>
                  <a:srgbClr val="C00000"/>
                </a:solidFill>
                <a:latin typeface="Tempus Sans ITC" pitchFamily="82" charset="0"/>
              </a:rPr>
              <a:t>array_of_strings</a:t>
            </a:r>
            <a:r>
              <a:rPr lang="en-US" sz="1800" b="1" dirty="0" smtClean="0">
                <a:solidFill>
                  <a:srgbClr val="C00000"/>
                </a:solidFill>
                <a:latin typeface="Tempus Sans ITC" pitchFamily="82" charset="0"/>
              </a:rPr>
              <a:t>[</a:t>
            </a:r>
            <a:r>
              <a:rPr lang="en-US" sz="1800" b="1" dirty="0" err="1" smtClean="0">
                <a:solidFill>
                  <a:srgbClr val="C00000"/>
                </a:solidFill>
                <a:latin typeface="Tempus Sans ITC" pitchFamily="82" charset="0"/>
              </a:rPr>
              <a:t>i</a:t>
            </a:r>
            <a:r>
              <a:rPr lang="en-US" sz="1800" b="1" dirty="0" smtClean="0">
                <a:solidFill>
                  <a:srgbClr val="C00000"/>
                </a:solidFill>
                <a:latin typeface="Tempus Sans ITC" pitchFamily="82" charset="0"/>
              </a:rPr>
              <a:t>];</a:t>
            </a:r>
          </a:p>
          <a:p>
            <a:pPr eaLnBrk="1" hangingPunct="1">
              <a:lnSpc>
                <a:spcPct val="80000"/>
              </a:lnSpc>
              <a:buFontTx/>
              <a:buNone/>
              <a:defRPr/>
            </a:pPr>
            <a:endParaRPr lang="en-US" sz="1800" b="1" dirty="0">
              <a:solidFill>
                <a:srgbClr val="C00000"/>
              </a:solidFill>
              <a:latin typeface="Tempus Sans ITC" pitchFamily="82" charset="0"/>
            </a:endParaRPr>
          </a:p>
        </p:txBody>
      </p:sp>
      <p:sp>
        <p:nvSpPr>
          <p:cNvPr id="15362" name="Rectangle 2"/>
          <p:cNvSpPr>
            <a:spLocks noGrp="1" noChangeArrowheads="1"/>
          </p:cNvSpPr>
          <p:nvPr>
            <p:ph type="title"/>
          </p:nvPr>
        </p:nvSpPr>
        <p:spPr/>
        <p:txBody>
          <a:bodyPr>
            <a:noAutofit/>
          </a:bodyPr>
          <a:lstStyle/>
          <a:p>
            <a:pPr algn="l" eaLnBrk="1" hangingPunct="1"/>
            <a:r>
              <a:rPr lang="en-US" sz="4000" b="1" i="1" dirty="0" smtClean="0">
                <a:solidFill>
                  <a:srgbClr val="002060"/>
                </a:solidFill>
              </a:rPr>
              <a:t>Syntax</a:t>
            </a:r>
          </a:p>
        </p:txBody>
      </p:sp>
      <p:sp>
        <p:nvSpPr>
          <p:cNvPr id="2" name="Date Placeholder 1"/>
          <p:cNvSpPr>
            <a:spLocks noGrp="1"/>
          </p:cNvSpPr>
          <p:nvPr>
            <p:ph type="dt" sz="half" idx="10"/>
          </p:nvPr>
        </p:nvSpPr>
        <p:spPr/>
        <p:txBody>
          <a:bodyPr/>
          <a:lstStyle/>
          <a:p>
            <a:fld id="{B5DB4F8E-27BF-468A-8E62-DA32C86D2EEA}"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36</a:t>
            </a:fld>
            <a:endParaRPr lang="en-US" dirty="0">
              <a:solidFill>
                <a:srgbClr val="002060"/>
              </a:solidFill>
            </a:endParaRPr>
          </a:p>
        </p:txBody>
      </p:sp>
      <p:sp>
        <p:nvSpPr>
          <p:cNvPr id="8" name="Left Arrow 7">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1371600" y="1036637"/>
            <a:ext cx="7620000" cy="5211763"/>
          </a:xfrm>
        </p:spPr>
        <p:txBody>
          <a:bodyPr/>
          <a:lstStyle/>
          <a:p>
            <a:pPr algn="just" eaLnBrk="1" hangingPunct="1">
              <a:spcBef>
                <a:spcPct val="0"/>
              </a:spcBef>
              <a:buFontTx/>
              <a:buNone/>
            </a:pPr>
            <a:r>
              <a:rPr lang="en-US" sz="2400" b="1" dirty="0" smtClean="0">
                <a:solidFill>
                  <a:srgbClr val="800000"/>
                </a:solidFill>
              </a:rPr>
              <a:t>Definition</a:t>
            </a:r>
          </a:p>
          <a:p>
            <a:pPr algn="just" eaLnBrk="1" hangingPunct="1">
              <a:spcBef>
                <a:spcPct val="0"/>
              </a:spcBef>
              <a:buFont typeface="Wingdings" pitchFamily="2" charset="2"/>
              <a:buChar char="§"/>
            </a:pPr>
            <a:r>
              <a:rPr lang="en-US" sz="2400" dirty="0" smtClean="0">
                <a:solidFill>
                  <a:srgbClr val="002060"/>
                </a:solidFill>
              </a:rPr>
              <a:t>A string is an array of characters.</a:t>
            </a:r>
          </a:p>
          <a:p>
            <a:pPr algn="just" eaLnBrk="1" hangingPunct="1">
              <a:spcBef>
                <a:spcPct val="0"/>
              </a:spcBef>
              <a:buFont typeface="Wingdings" pitchFamily="2" charset="2"/>
              <a:buChar char="§"/>
            </a:pPr>
            <a:r>
              <a:rPr lang="en-US" sz="2400" dirty="0" smtClean="0">
                <a:solidFill>
                  <a:srgbClr val="002060"/>
                </a:solidFill>
              </a:rPr>
              <a:t>Any group of characters (except double quote sign) defined between double quotation marks is a constant string.</a:t>
            </a:r>
          </a:p>
          <a:p>
            <a:pPr algn="just" eaLnBrk="1" hangingPunct="1">
              <a:spcBef>
                <a:spcPct val="0"/>
              </a:spcBef>
              <a:buFont typeface="Wingdings" pitchFamily="2" charset="2"/>
              <a:buChar char="§"/>
            </a:pPr>
            <a:r>
              <a:rPr lang="en-US" sz="2400" dirty="0" smtClean="0">
                <a:solidFill>
                  <a:srgbClr val="002060"/>
                </a:solidFill>
              </a:rPr>
              <a:t>Character strings are often used to build meaningful and readable programs. </a:t>
            </a:r>
          </a:p>
          <a:p>
            <a:pPr algn="just" eaLnBrk="1" hangingPunct="1">
              <a:spcBef>
                <a:spcPct val="0"/>
              </a:spcBef>
              <a:buFont typeface="Wingdings" pitchFamily="2" charset="2"/>
              <a:buChar char="§"/>
            </a:pPr>
            <a:endParaRPr lang="en-US" sz="2400" dirty="0" smtClean="0">
              <a:solidFill>
                <a:srgbClr val="002060"/>
              </a:solidFill>
            </a:endParaRPr>
          </a:p>
          <a:p>
            <a:pPr algn="just" eaLnBrk="1" hangingPunct="1">
              <a:spcBef>
                <a:spcPct val="0"/>
              </a:spcBef>
              <a:buFontTx/>
              <a:buNone/>
            </a:pPr>
            <a:r>
              <a:rPr lang="en-US" sz="2400" b="1" dirty="0" smtClean="0">
                <a:solidFill>
                  <a:srgbClr val="800000"/>
                </a:solidFill>
              </a:rPr>
              <a:t>The common operations performed on strings are</a:t>
            </a:r>
          </a:p>
          <a:p>
            <a:pPr algn="just" eaLnBrk="1" hangingPunct="1">
              <a:spcBef>
                <a:spcPct val="0"/>
              </a:spcBef>
              <a:buFont typeface="Wingdings" pitchFamily="2" charset="2"/>
              <a:buChar char="ü"/>
            </a:pPr>
            <a:r>
              <a:rPr lang="en-US" sz="2400" dirty="0" smtClean="0">
                <a:solidFill>
                  <a:srgbClr val="002060"/>
                </a:solidFill>
              </a:rPr>
              <a:t>Reading and writing strings</a:t>
            </a:r>
          </a:p>
          <a:p>
            <a:pPr algn="just" eaLnBrk="1" hangingPunct="1">
              <a:spcBef>
                <a:spcPct val="0"/>
              </a:spcBef>
              <a:buFont typeface="Wingdings" pitchFamily="2" charset="2"/>
              <a:buChar char="ü"/>
            </a:pPr>
            <a:r>
              <a:rPr lang="en-US" sz="2400" dirty="0" smtClean="0">
                <a:solidFill>
                  <a:srgbClr val="002060"/>
                </a:solidFill>
              </a:rPr>
              <a:t>Combining strings together</a:t>
            </a:r>
          </a:p>
          <a:p>
            <a:pPr algn="just" eaLnBrk="1" hangingPunct="1">
              <a:spcBef>
                <a:spcPct val="0"/>
              </a:spcBef>
              <a:buFont typeface="Wingdings" pitchFamily="2" charset="2"/>
              <a:buChar char="ü"/>
            </a:pPr>
            <a:r>
              <a:rPr lang="en-US" sz="2400" dirty="0" smtClean="0">
                <a:solidFill>
                  <a:srgbClr val="002060"/>
                </a:solidFill>
              </a:rPr>
              <a:t>Copying one string to another</a:t>
            </a:r>
          </a:p>
          <a:p>
            <a:pPr algn="just" eaLnBrk="1" hangingPunct="1">
              <a:spcBef>
                <a:spcPct val="0"/>
              </a:spcBef>
              <a:buFont typeface="Wingdings" pitchFamily="2" charset="2"/>
              <a:buChar char="ü"/>
            </a:pPr>
            <a:r>
              <a:rPr lang="en-US" sz="2400" dirty="0" smtClean="0">
                <a:solidFill>
                  <a:srgbClr val="002060"/>
                </a:solidFill>
              </a:rPr>
              <a:t>Comparing strings to another</a:t>
            </a:r>
          </a:p>
          <a:p>
            <a:pPr algn="just" eaLnBrk="1" hangingPunct="1">
              <a:spcBef>
                <a:spcPct val="0"/>
              </a:spcBef>
              <a:buFont typeface="Wingdings" pitchFamily="2" charset="2"/>
              <a:buChar char="ü"/>
            </a:pPr>
            <a:r>
              <a:rPr lang="en-US" sz="2400" dirty="0" smtClean="0">
                <a:solidFill>
                  <a:srgbClr val="002060"/>
                </a:solidFill>
              </a:rPr>
              <a:t>Extracting a portion of a string ..etc.</a:t>
            </a:r>
          </a:p>
        </p:txBody>
      </p:sp>
      <p:sp>
        <p:nvSpPr>
          <p:cNvPr id="2" name="Title 1"/>
          <p:cNvSpPr>
            <a:spLocks noGrp="1"/>
          </p:cNvSpPr>
          <p:nvPr>
            <p:ph type="title"/>
          </p:nvPr>
        </p:nvSpPr>
        <p:spPr/>
        <p:txBody>
          <a:bodyPr>
            <a:normAutofit/>
          </a:bodyPr>
          <a:lstStyle/>
          <a:p>
            <a:r>
              <a:rPr lang="en-US" spc="800" dirty="0" smtClean="0">
                <a:solidFill>
                  <a:srgbClr val="002060"/>
                </a:solidFill>
              </a:rPr>
              <a:t>Strings</a:t>
            </a:r>
            <a:r>
              <a:rPr lang="en-US" spc="800" dirty="0" smtClean="0"/>
              <a:t> </a:t>
            </a:r>
            <a:endParaRPr lang="en-US" spc="800" dirty="0"/>
          </a:p>
        </p:txBody>
      </p:sp>
      <p:sp>
        <p:nvSpPr>
          <p:cNvPr id="3" name="Date Placeholder 2"/>
          <p:cNvSpPr>
            <a:spLocks noGrp="1"/>
          </p:cNvSpPr>
          <p:nvPr>
            <p:ph type="dt" sz="half" idx="10"/>
          </p:nvPr>
        </p:nvSpPr>
        <p:spPr/>
        <p:txBody>
          <a:bodyPr/>
          <a:lstStyle/>
          <a:p>
            <a:fld id="{8541250E-92EA-4875-9582-0916CE36E837}"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4</a:t>
            </a:fld>
            <a:endParaRPr lang="en-US" dirty="0">
              <a:solidFill>
                <a:srgbClr val="002060"/>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1371600" y="1066800"/>
            <a:ext cx="7315200" cy="5059363"/>
          </a:xfrm>
        </p:spPr>
        <p:txBody>
          <a:bodyPr/>
          <a:lstStyle/>
          <a:p>
            <a:pPr algn="just" eaLnBrk="1" hangingPunct="1">
              <a:buFontTx/>
              <a:buNone/>
            </a:pPr>
            <a:r>
              <a:rPr lang="en-US" sz="2400" dirty="0" smtClean="0">
                <a:solidFill>
                  <a:srgbClr val="800000"/>
                </a:solidFill>
              </a:rPr>
              <a:t>Declaration and initialization</a:t>
            </a:r>
          </a:p>
          <a:p>
            <a:pPr algn="just" eaLnBrk="1" hangingPunct="1">
              <a:buFontTx/>
              <a:buNone/>
            </a:pPr>
            <a:r>
              <a:rPr lang="en-US" sz="2400" dirty="0" smtClean="0">
                <a:solidFill>
                  <a:srgbClr val="800000"/>
                </a:solidFill>
              </a:rPr>
              <a:t>	</a:t>
            </a:r>
            <a:r>
              <a:rPr lang="en-US" sz="2400" b="1" dirty="0" smtClean="0">
                <a:solidFill>
                  <a:srgbClr val="0000CC"/>
                </a:solidFill>
                <a:latin typeface="Tempus Sans ITC" pitchFamily="82" charset="0"/>
              </a:rPr>
              <a:t>char </a:t>
            </a:r>
            <a:r>
              <a:rPr lang="en-US" sz="2400" b="1" dirty="0" err="1" smtClean="0">
                <a:solidFill>
                  <a:srgbClr val="800000"/>
                </a:solidFill>
                <a:latin typeface="Tempus Sans ITC" pitchFamily="82" charset="0"/>
              </a:rPr>
              <a:t>string_name</a:t>
            </a:r>
            <a:r>
              <a:rPr lang="en-US" sz="2400" b="1" dirty="0" smtClean="0">
                <a:solidFill>
                  <a:srgbClr val="800000"/>
                </a:solidFill>
                <a:latin typeface="Tempus Sans ITC" pitchFamily="82" charset="0"/>
              </a:rPr>
              <a:t>[</a:t>
            </a:r>
            <a:r>
              <a:rPr lang="en-US" sz="2400" b="1" dirty="0" smtClean="0">
                <a:solidFill>
                  <a:srgbClr val="002060"/>
                </a:solidFill>
                <a:latin typeface="Tempus Sans ITC" pitchFamily="82" charset="0"/>
              </a:rPr>
              <a:t>size</a:t>
            </a:r>
            <a:r>
              <a:rPr lang="en-US" sz="2400" b="1" dirty="0" smtClean="0">
                <a:solidFill>
                  <a:srgbClr val="800000"/>
                </a:solidFill>
                <a:latin typeface="Tempus Sans ITC" pitchFamily="82" charset="0"/>
              </a:rPr>
              <a:t>];</a:t>
            </a:r>
          </a:p>
          <a:p>
            <a:pPr algn="just" eaLnBrk="1" hangingPunct="1">
              <a:buFontTx/>
              <a:buNone/>
            </a:pPr>
            <a:r>
              <a:rPr lang="en-US" sz="2000" dirty="0" smtClean="0">
                <a:solidFill>
                  <a:schemeClr val="tx2"/>
                </a:solidFill>
              </a:rPr>
              <a:t>	</a:t>
            </a:r>
            <a:r>
              <a:rPr lang="en-US" sz="2200" dirty="0" smtClean="0">
                <a:solidFill>
                  <a:srgbClr val="002060"/>
                </a:solidFill>
              </a:rPr>
              <a:t>The size determines the number of characters in the </a:t>
            </a:r>
            <a:r>
              <a:rPr lang="en-US" sz="2200" b="1" dirty="0" err="1" smtClean="0">
                <a:solidFill>
                  <a:srgbClr val="002060"/>
                </a:solidFill>
                <a:latin typeface="Tempus Sans ITC" pitchFamily="82" charset="0"/>
              </a:rPr>
              <a:t>string_name</a:t>
            </a:r>
            <a:r>
              <a:rPr lang="en-US" sz="2200" dirty="0" smtClean="0">
                <a:solidFill>
                  <a:srgbClr val="002060"/>
                </a:solidFill>
              </a:rPr>
              <a:t>.</a:t>
            </a:r>
          </a:p>
          <a:p>
            <a:pPr algn="just" eaLnBrk="1" hangingPunct="1">
              <a:buFontTx/>
              <a:buNone/>
            </a:pPr>
            <a:endParaRPr lang="en-US" sz="1400" dirty="0" smtClean="0">
              <a:solidFill>
                <a:schemeClr val="tx2"/>
              </a:solidFill>
            </a:endParaRPr>
          </a:p>
          <a:p>
            <a:pPr algn="just" eaLnBrk="1" hangingPunct="1">
              <a:buFontTx/>
              <a:buNone/>
            </a:pPr>
            <a:r>
              <a:rPr lang="en-US" sz="2400" dirty="0" smtClean="0">
                <a:solidFill>
                  <a:schemeClr val="accent2"/>
                </a:solidFill>
              </a:rPr>
              <a:t>For example,</a:t>
            </a:r>
            <a:r>
              <a:rPr lang="en-US" sz="2400" dirty="0" smtClean="0"/>
              <a:t> consider the following array: </a:t>
            </a:r>
          </a:p>
          <a:p>
            <a:pPr algn="just" eaLnBrk="1" hangingPunct="1">
              <a:buFontTx/>
              <a:buNone/>
            </a:pPr>
            <a:r>
              <a:rPr lang="en-US" sz="2400" b="1" dirty="0" smtClean="0"/>
              <a:t>	</a:t>
            </a:r>
            <a:r>
              <a:rPr lang="en-US" sz="2400" b="1" dirty="0" smtClean="0">
                <a:solidFill>
                  <a:srgbClr val="800000"/>
                </a:solidFill>
                <a:latin typeface="Tempus Sans ITC" pitchFamily="82" charset="0"/>
              </a:rPr>
              <a:t>char </a:t>
            </a:r>
            <a:r>
              <a:rPr lang="en-US" sz="2400" b="1" dirty="0" smtClean="0">
                <a:solidFill>
                  <a:schemeClr val="accent2"/>
                </a:solidFill>
                <a:latin typeface="Tempus Sans ITC" pitchFamily="82" charset="0"/>
              </a:rPr>
              <a:t>name [20]</a:t>
            </a:r>
            <a:r>
              <a:rPr lang="en-US" sz="2400" b="1" dirty="0" smtClean="0">
                <a:solidFill>
                  <a:srgbClr val="800000"/>
                </a:solidFill>
                <a:latin typeface="Tempus Sans ITC" pitchFamily="82" charset="0"/>
              </a:rPr>
              <a:t>;  </a:t>
            </a:r>
          </a:p>
          <a:p>
            <a:pPr algn="just" eaLnBrk="1" hangingPunct="1">
              <a:buFontTx/>
              <a:buNone/>
            </a:pPr>
            <a:r>
              <a:rPr lang="en-US" sz="2400" dirty="0" smtClean="0"/>
              <a:t>	</a:t>
            </a:r>
            <a:r>
              <a:rPr lang="en-US" sz="2400" dirty="0" smtClean="0">
                <a:solidFill>
                  <a:srgbClr val="002060"/>
                </a:solidFill>
              </a:rPr>
              <a:t>is an array that can store up to 20 elements of type </a:t>
            </a:r>
            <a:r>
              <a:rPr lang="en-US" sz="2400" b="1" dirty="0" smtClean="0">
                <a:solidFill>
                  <a:srgbClr val="800000"/>
                </a:solidFill>
                <a:latin typeface="Tempus Sans ITC" pitchFamily="82" charset="0"/>
              </a:rPr>
              <a:t>char</a:t>
            </a:r>
            <a:r>
              <a:rPr lang="en-US" sz="2400" dirty="0" smtClean="0"/>
              <a:t>. </a:t>
            </a:r>
          </a:p>
          <a:p>
            <a:pPr algn="just" eaLnBrk="1" hangingPunct="1">
              <a:buFontTx/>
              <a:buNone/>
            </a:pPr>
            <a:endParaRPr lang="en-US" sz="500" dirty="0"/>
          </a:p>
          <a:p>
            <a:pPr algn="just" eaLnBrk="1" hangingPunct="1">
              <a:buFontTx/>
              <a:buNone/>
            </a:pPr>
            <a:r>
              <a:rPr lang="en-US" sz="2400" dirty="0" smtClean="0">
                <a:solidFill>
                  <a:srgbClr val="002060"/>
                </a:solidFill>
              </a:rPr>
              <a:t>It can be represented as: </a:t>
            </a:r>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p:txBody>
      </p:sp>
      <p:sp>
        <p:nvSpPr>
          <p:cNvPr id="2" name="Title 1"/>
          <p:cNvSpPr>
            <a:spLocks noGrp="1"/>
          </p:cNvSpPr>
          <p:nvPr>
            <p:ph type="title"/>
          </p:nvPr>
        </p:nvSpPr>
        <p:spPr/>
        <p:txBody>
          <a:bodyPr>
            <a:normAutofit/>
          </a:bodyPr>
          <a:lstStyle/>
          <a:p>
            <a:r>
              <a:rPr lang="en-US" spc="800" dirty="0">
                <a:solidFill>
                  <a:srgbClr val="002060"/>
                </a:solidFill>
              </a:rPr>
              <a:t>Strings</a:t>
            </a:r>
            <a:endParaRPr lang="en-US" dirty="0">
              <a:solidFill>
                <a:srgbClr val="002060"/>
              </a:solidFill>
            </a:endParaRPr>
          </a:p>
        </p:txBody>
      </p:sp>
      <p:pic>
        <p:nvPicPr>
          <p:cNvPr id="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5029200"/>
            <a:ext cx="7010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69723F49-6CBD-43F0-99C1-57B899F08E3C}"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5</a:t>
            </a:fld>
            <a:endParaRPr lang="en-US" dirty="0">
              <a:solidFill>
                <a:srgbClr val="002060"/>
              </a:solidFill>
            </a:endParaRPr>
          </a:p>
        </p:txBody>
      </p:sp>
      <p:sp>
        <p:nvSpPr>
          <p:cNvPr id="12" name="Left Arrow 11">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lgn="just" eaLnBrk="1" hangingPunct="1">
              <a:lnSpc>
                <a:spcPct val="150000"/>
              </a:lnSpc>
              <a:buFont typeface="Wingdings" pitchFamily="2" charset="2"/>
              <a:buChar char="ü"/>
            </a:pPr>
            <a:r>
              <a:rPr lang="en-US" sz="2400" dirty="0" smtClean="0">
                <a:solidFill>
                  <a:srgbClr val="002060"/>
                </a:solidFill>
              </a:rPr>
              <a:t>The character sequences </a:t>
            </a:r>
            <a:r>
              <a:rPr lang="en-US" sz="2400" dirty="0" smtClean="0"/>
              <a:t>"</a:t>
            </a:r>
            <a:r>
              <a:rPr lang="en-US" sz="2400" b="1" dirty="0" smtClean="0">
                <a:solidFill>
                  <a:schemeClr val="accent2"/>
                </a:solidFill>
              </a:rPr>
              <a:t>Hello</a:t>
            </a:r>
            <a:r>
              <a:rPr lang="en-US" sz="2400" dirty="0" smtClean="0"/>
              <a:t>" </a:t>
            </a:r>
            <a:r>
              <a:rPr lang="en-US" sz="2400" dirty="0" smtClean="0">
                <a:solidFill>
                  <a:srgbClr val="002060"/>
                </a:solidFill>
              </a:rPr>
              <a:t>and</a:t>
            </a:r>
            <a:r>
              <a:rPr lang="en-US" sz="2400" dirty="0" smtClean="0"/>
              <a:t> "</a:t>
            </a:r>
            <a:r>
              <a:rPr lang="en-US" sz="2400" b="1" dirty="0" smtClean="0">
                <a:solidFill>
                  <a:schemeClr val="accent2"/>
                </a:solidFill>
              </a:rPr>
              <a:t>Merry Christmas</a:t>
            </a:r>
            <a:r>
              <a:rPr lang="en-US" sz="2400" dirty="0" smtClean="0"/>
              <a:t>" </a:t>
            </a:r>
            <a:r>
              <a:rPr lang="en-US" sz="2400" dirty="0" smtClean="0">
                <a:solidFill>
                  <a:srgbClr val="002060"/>
                </a:solidFill>
              </a:rPr>
              <a:t>represented  in  an array </a:t>
            </a:r>
            <a:r>
              <a:rPr lang="en-US" sz="2400" b="1" dirty="0" smtClean="0">
                <a:solidFill>
                  <a:srgbClr val="002060"/>
                </a:solidFill>
                <a:latin typeface="Tempus Sans ITC" pitchFamily="82" charset="0"/>
              </a:rPr>
              <a:t>name</a:t>
            </a:r>
            <a:r>
              <a:rPr lang="en-US" sz="2400" dirty="0" smtClean="0">
                <a:solidFill>
                  <a:srgbClr val="002060"/>
                </a:solidFill>
              </a:rPr>
              <a:t> as follows :</a:t>
            </a:r>
          </a:p>
          <a:p>
            <a:pPr algn="just" eaLnBrk="1" hangingPunct="1">
              <a:lnSpc>
                <a:spcPct val="150000"/>
              </a:lnSpc>
              <a:buFontTx/>
              <a:buNone/>
            </a:pPr>
            <a:endParaRPr lang="en-US" sz="2400" dirty="0" smtClean="0"/>
          </a:p>
        </p:txBody>
      </p:sp>
      <p:sp>
        <p:nvSpPr>
          <p:cNvPr id="2" name="Title 1"/>
          <p:cNvSpPr>
            <a:spLocks noGrp="1"/>
          </p:cNvSpPr>
          <p:nvPr>
            <p:ph type="title"/>
          </p:nvPr>
        </p:nvSpPr>
        <p:spPr/>
        <p:txBody>
          <a:bodyPr>
            <a:normAutofit/>
          </a:bodyPr>
          <a:lstStyle/>
          <a:p>
            <a:r>
              <a:rPr lang="en-US" spc="800" dirty="0">
                <a:solidFill>
                  <a:srgbClr val="002060"/>
                </a:solidFill>
              </a:rPr>
              <a:t>Strings</a:t>
            </a:r>
            <a:endParaRPr lang="en-US" dirty="0">
              <a:solidFill>
                <a:srgbClr val="002060"/>
              </a:solidFill>
            </a:endParaRPr>
          </a:p>
        </p:txBody>
      </p:sp>
      <p:pic>
        <p:nvPicPr>
          <p:cNvPr id="205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2667000"/>
            <a:ext cx="6858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EA7421CF-80BA-4ECA-ADD7-15823EB8D3CD}" type="datetime1">
              <a:rPr lang="en-US" smtClean="0">
                <a:solidFill>
                  <a:srgbClr val="002060"/>
                </a:solidFill>
              </a:rPr>
              <a:t>3/15/2015</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a:t>
            </a:fld>
            <a:endParaRPr lang="en-US" dirty="0">
              <a:solidFill>
                <a:srgbClr val="002060"/>
              </a:solidFill>
            </a:endParaRPr>
          </a:p>
        </p:txBody>
      </p:sp>
      <p:sp>
        <p:nvSpPr>
          <p:cNvPr id="10" name="Left Arrow 9">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295400" y="1722437"/>
            <a:ext cx="7772400" cy="4144963"/>
          </a:xfrm>
        </p:spPr>
        <p:txBody>
          <a:bodyPr/>
          <a:lstStyle/>
          <a:p>
            <a:pPr algn="just" eaLnBrk="1" hangingPunct="1">
              <a:buFont typeface="Wingdings" pitchFamily="2" charset="2"/>
              <a:buChar char="§"/>
              <a:defRPr/>
            </a:pPr>
            <a:r>
              <a:rPr lang="en-US" sz="2800" b="1" dirty="0">
                <a:solidFill>
                  <a:srgbClr val="800000"/>
                </a:solidFill>
              </a:rPr>
              <a:t>arrays of characters </a:t>
            </a:r>
            <a:r>
              <a:rPr lang="en-US" sz="2800" dirty="0">
                <a:solidFill>
                  <a:srgbClr val="002060"/>
                </a:solidFill>
              </a:rPr>
              <a:t>or</a:t>
            </a:r>
            <a:r>
              <a:rPr lang="en-US" sz="2800" dirty="0"/>
              <a:t> </a:t>
            </a:r>
            <a:r>
              <a:rPr lang="en-US" sz="2800" b="1" dirty="0">
                <a:solidFill>
                  <a:srgbClr val="800000"/>
                </a:solidFill>
              </a:rPr>
              <a:t>strings</a:t>
            </a:r>
            <a:r>
              <a:rPr lang="en-US" sz="2800" dirty="0"/>
              <a:t> </a:t>
            </a:r>
            <a:r>
              <a:rPr lang="en-US" sz="2800" dirty="0">
                <a:solidFill>
                  <a:srgbClr val="002060"/>
                </a:solidFill>
              </a:rPr>
              <a:t>are ordinary </a:t>
            </a:r>
            <a:endParaRPr lang="en-US" sz="2800" dirty="0" smtClean="0">
              <a:solidFill>
                <a:srgbClr val="002060"/>
              </a:solidFill>
            </a:endParaRPr>
          </a:p>
          <a:p>
            <a:pPr marL="0" indent="0" algn="just" eaLnBrk="1" hangingPunct="1">
              <a:buNone/>
              <a:defRPr/>
            </a:pPr>
            <a:r>
              <a:rPr lang="en-US" sz="2800" dirty="0" smtClean="0">
                <a:solidFill>
                  <a:srgbClr val="002060"/>
                </a:solidFill>
              </a:rPr>
              <a:t>    arrays that </a:t>
            </a:r>
            <a:r>
              <a:rPr lang="en-US" sz="2800" dirty="0">
                <a:solidFill>
                  <a:srgbClr val="002060"/>
                </a:solidFill>
              </a:rPr>
              <a:t>follow  the same rules of </a:t>
            </a:r>
            <a:r>
              <a:rPr lang="en-US" sz="2800" dirty="0" smtClean="0">
                <a:solidFill>
                  <a:srgbClr val="002060"/>
                </a:solidFill>
              </a:rPr>
              <a:t>arrays</a:t>
            </a:r>
            <a:r>
              <a:rPr lang="en-US" sz="2800" dirty="0">
                <a:solidFill>
                  <a:srgbClr val="002060"/>
                </a:solidFill>
              </a:rPr>
              <a:t>.</a:t>
            </a:r>
          </a:p>
          <a:p>
            <a:pPr algn="just" eaLnBrk="1" hangingPunct="1">
              <a:buFontTx/>
              <a:buNone/>
              <a:defRPr/>
            </a:pPr>
            <a:r>
              <a:rPr lang="en-US" sz="2800" dirty="0"/>
              <a:t> </a:t>
            </a:r>
            <a:r>
              <a:rPr lang="en-US" sz="2800" dirty="0">
                <a:solidFill>
                  <a:schemeClr val="accent2"/>
                </a:solidFill>
              </a:rPr>
              <a:t>For </a:t>
            </a:r>
            <a:r>
              <a:rPr lang="en-US" sz="2800" dirty="0" smtClean="0">
                <a:solidFill>
                  <a:schemeClr val="accent2"/>
                </a:solidFill>
              </a:rPr>
              <a:t>example</a:t>
            </a:r>
            <a:r>
              <a:rPr lang="en-US" sz="2800" dirty="0" smtClean="0"/>
              <a:t> </a:t>
            </a:r>
          </a:p>
          <a:p>
            <a:pPr algn="just" eaLnBrk="1" hangingPunct="1">
              <a:buFontTx/>
              <a:buNone/>
              <a:defRPr/>
            </a:pPr>
            <a:r>
              <a:rPr lang="en-US" sz="2800" dirty="0" smtClean="0"/>
              <a:t>	</a:t>
            </a:r>
            <a:r>
              <a:rPr lang="en-US" sz="2800" dirty="0" smtClean="0">
                <a:solidFill>
                  <a:srgbClr val="002060"/>
                </a:solidFill>
              </a:rPr>
              <a:t>If </a:t>
            </a:r>
            <a:r>
              <a:rPr lang="en-US" sz="2800" dirty="0">
                <a:solidFill>
                  <a:srgbClr val="002060"/>
                </a:solidFill>
              </a:rPr>
              <a:t>we want to initialize an array of </a:t>
            </a:r>
            <a:r>
              <a:rPr lang="en-US" sz="2800" dirty="0" smtClean="0">
                <a:solidFill>
                  <a:srgbClr val="002060"/>
                </a:solidFill>
              </a:rPr>
              <a:t> </a:t>
            </a:r>
            <a:r>
              <a:rPr lang="en-US" sz="2800" dirty="0">
                <a:solidFill>
                  <a:srgbClr val="002060"/>
                </a:solidFill>
              </a:rPr>
              <a:t>characters </a:t>
            </a:r>
            <a:endParaRPr lang="en-US" sz="2800" dirty="0" smtClean="0">
              <a:solidFill>
                <a:srgbClr val="002060"/>
              </a:solidFill>
            </a:endParaRPr>
          </a:p>
          <a:p>
            <a:pPr algn="just" eaLnBrk="1" hangingPunct="1">
              <a:buFontTx/>
              <a:buNone/>
              <a:defRPr/>
            </a:pPr>
            <a:r>
              <a:rPr lang="en-US" sz="2800" dirty="0" smtClean="0">
                <a:solidFill>
                  <a:srgbClr val="002060"/>
                </a:solidFill>
              </a:rPr>
              <a:t>    with some predetermined sequence of characters </a:t>
            </a:r>
          </a:p>
          <a:p>
            <a:pPr algn="just" eaLnBrk="1" hangingPunct="1">
              <a:buFontTx/>
              <a:buNone/>
              <a:defRPr/>
            </a:pPr>
            <a:r>
              <a:rPr lang="en-US" sz="2800" dirty="0" smtClean="0">
                <a:solidFill>
                  <a:srgbClr val="002060"/>
                </a:solidFill>
              </a:rPr>
              <a:t>    we </a:t>
            </a:r>
            <a:r>
              <a:rPr lang="en-US" sz="2800" dirty="0">
                <a:solidFill>
                  <a:srgbClr val="002060"/>
                </a:solidFill>
              </a:rPr>
              <a:t>can just do it like any other array</a:t>
            </a:r>
            <a:r>
              <a:rPr lang="en-US" sz="2800" dirty="0" smtClean="0">
                <a:solidFill>
                  <a:srgbClr val="002060"/>
                </a:solidFill>
              </a:rPr>
              <a:t>:</a:t>
            </a:r>
          </a:p>
          <a:p>
            <a:pPr algn="just" eaLnBrk="1" hangingPunct="1">
              <a:buFontTx/>
              <a:buNone/>
              <a:defRPr/>
            </a:pPr>
            <a:endParaRPr lang="en-US" sz="2800" dirty="0"/>
          </a:p>
          <a:p>
            <a:pPr algn="just" eaLnBrk="1" hangingPunct="1">
              <a:buFontTx/>
              <a:buNone/>
              <a:defRPr/>
            </a:pPr>
            <a:r>
              <a:rPr lang="en-US" sz="2800" b="1" dirty="0" smtClean="0"/>
              <a:t>	</a:t>
            </a:r>
            <a:r>
              <a:rPr lang="en-US" sz="2800" b="1" dirty="0" smtClean="0">
                <a:solidFill>
                  <a:srgbClr val="002060"/>
                </a:solidFill>
              </a:rPr>
              <a:t>char</a:t>
            </a:r>
            <a:r>
              <a:rPr lang="en-US" sz="2800" b="1" dirty="0" smtClean="0">
                <a:solidFill>
                  <a:srgbClr val="800000"/>
                </a:solidFill>
              </a:rPr>
              <a:t> </a:t>
            </a:r>
            <a:r>
              <a:rPr lang="en-US" sz="2800" b="1" dirty="0" err="1" smtClean="0">
                <a:solidFill>
                  <a:srgbClr val="800000"/>
                </a:solidFill>
              </a:rPr>
              <a:t>myWord</a:t>
            </a:r>
            <a:r>
              <a:rPr lang="en-US" sz="2800" b="1" dirty="0">
                <a:solidFill>
                  <a:srgbClr val="800000"/>
                </a:solidFill>
              </a:rPr>
              <a:t>[ ] = { 'H', 'e', 'l', 'l', 'o', '\0' </a:t>
            </a:r>
            <a:r>
              <a:rPr lang="en-US" sz="2800" b="1" dirty="0" smtClean="0">
                <a:solidFill>
                  <a:srgbClr val="800000"/>
                </a:solidFill>
              </a:rPr>
              <a:t>};</a:t>
            </a:r>
            <a:endParaRPr lang="en-US" sz="2800" dirty="0"/>
          </a:p>
        </p:txBody>
      </p:sp>
      <p:sp>
        <p:nvSpPr>
          <p:cNvPr id="21506" name="Rectangle 2"/>
          <p:cNvSpPr>
            <a:spLocks noGrp="1" noChangeArrowheads="1"/>
          </p:cNvSpPr>
          <p:nvPr>
            <p:ph type="title"/>
          </p:nvPr>
        </p:nvSpPr>
        <p:spPr>
          <a:xfrm>
            <a:off x="1260231" y="372541"/>
            <a:ext cx="7848600" cy="922859"/>
          </a:xfrm>
        </p:spPr>
        <p:txBody>
          <a:bodyPr>
            <a:noAutofit/>
          </a:bodyPr>
          <a:lstStyle/>
          <a:p>
            <a:pPr algn="l" eaLnBrk="1" hangingPunct="1"/>
            <a:r>
              <a:rPr lang="en-US" dirty="0" smtClean="0">
                <a:solidFill>
                  <a:srgbClr val="002060"/>
                </a:solidFill>
              </a:rPr>
              <a:t>Initialization of null-terminated character sequences </a:t>
            </a:r>
          </a:p>
        </p:txBody>
      </p:sp>
      <p:sp>
        <p:nvSpPr>
          <p:cNvPr id="2" name="Date Placeholder 1"/>
          <p:cNvSpPr>
            <a:spLocks noGrp="1"/>
          </p:cNvSpPr>
          <p:nvPr>
            <p:ph type="dt" sz="half" idx="10"/>
          </p:nvPr>
        </p:nvSpPr>
        <p:spPr/>
        <p:txBody>
          <a:bodyPr/>
          <a:lstStyle/>
          <a:p>
            <a:fld id="{BE0BF66E-6BFE-41C1-AD54-6D02134EB2D0}"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7</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1295400" y="1600200"/>
            <a:ext cx="7772400" cy="4648200"/>
          </a:xfrm>
        </p:spPr>
        <p:txBody>
          <a:bodyPr/>
          <a:lstStyle/>
          <a:p>
            <a:pPr algn="just" eaLnBrk="1" hangingPunct="1">
              <a:spcBef>
                <a:spcPct val="0"/>
              </a:spcBef>
              <a:buFont typeface="Wingdings" pitchFamily="2" charset="2"/>
              <a:buChar char="§"/>
            </a:pPr>
            <a:r>
              <a:rPr lang="en-US" sz="2400" dirty="0">
                <a:solidFill>
                  <a:srgbClr val="002060"/>
                </a:solidFill>
              </a:rPr>
              <a:t>A</a:t>
            </a:r>
            <a:r>
              <a:rPr lang="en-US" sz="2400" dirty="0" smtClean="0">
                <a:solidFill>
                  <a:srgbClr val="002060"/>
                </a:solidFill>
              </a:rPr>
              <a:t>rrays of char elements have an additional method </a:t>
            </a:r>
          </a:p>
          <a:p>
            <a:pPr marL="0" indent="0" algn="just" eaLnBrk="1" hangingPunct="1">
              <a:spcBef>
                <a:spcPct val="0"/>
              </a:spcBef>
              <a:buNone/>
            </a:pPr>
            <a:r>
              <a:rPr lang="en-US" sz="2400" dirty="0">
                <a:solidFill>
                  <a:srgbClr val="002060"/>
                </a:solidFill>
              </a:rPr>
              <a:t> </a:t>
            </a:r>
            <a:r>
              <a:rPr lang="en-US" sz="2400" dirty="0" smtClean="0">
                <a:solidFill>
                  <a:srgbClr val="002060"/>
                </a:solidFill>
              </a:rPr>
              <a:t>    to initialize their values:</a:t>
            </a:r>
            <a:r>
              <a:rPr lang="en-US" sz="2400" dirty="0" smtClean="0"/>
              <a:t> </a:t>
            </a:r>
            <a:r>
              <a:rPr lang="en-US" sz="2400" b="1" dirty="0" smtClean="0">
                <a:solidFill>
                  <a:schemeClr val="accent2"/>
                </a:solidFill>
                <a:latin typeface="Tempus Sans ITC" pitchFamily="82" charset="0"/>
              </a:rPr>
              <a:t>using string literals</a:t>
            </a:r>
            <a:endParaRPr lang="en-US" sz="2400" dirty="0" smtClean="0">
              <a:solidFill>
                <a:schemeClr val="accent2"/>
              </a:solidFill>
            </a:endParaRPr>
          </a:p>
          <a:p>
            <a:pPr algn="just" eaLnBrk="1" hangingPunct="1">
              <a:spcBef>
                <a:spcPct val="0"/>
              </a:spcBef>
              <a:buFontTx/>
              <a:buNone/>
            </a:pPr>
            <a:endParaRPr lang="en-US" sz="1600" b="1" dirty="0" smtClean="0">
              <a:solidFill>
                <a:schemeClr val="accent2"/>
              </a:solidFill>
            </a:endParaRPr>
          </a:p>
          <a:p>
            <a:pPr algn="just" eaLnBrk="1" hangingPunct="1">
              <a:spcBef>
                <a:spcPct val="0"/>
              </a:spcBef>
              <a:buFont typeface="Wingdings" pitchFamily="2" charset="2"/>
              <a:buChar char="§"/>
            </a:pPr>
            <a:r>
              <a:rPr lang="en-US" sz="2400" b="1" dirty="0" smtClean="0">
                <a:solidFill>
                  <a:srgbClr val="800000"/>
                </a:solidFill>
              </a:rPr>
              <a:t>“</a:t>
            </a:r>
            <a:r>
              <a:rPr lang="en-US" sz="2400" b="1" dirty="0" smtClean="0">
                <a:solidFill>
                  <a:srgbClr val="800000"/>
                </a:solidFill>
                <a:latin typeface="Tempus Sans ITC" pitchFamily="82" charset="0"/>
              </a:rPr>
              <a:t>Manipal</a:t>
            </a:r>
            <a:r>
              <a:rPr lang="en-US" sz="2400" b="1" dirty="0" smtClean="0">
                <a:solidFill>
                  <a:srgbClr val="800000"/>
                </a:solidFill>
              </a:rPr>
              <a:t> ”</a:t>
            </a:r>
            <a:r>
              <a:rPr lang="en-US" sz="2400" b="1" dirty="0" smtClean="0"/>
              <a:t> </a:t>
            </a:r>
            <a:r>
              <a:rPr lang="en-US" sz="2400" dirty="0" smtClean="0">
                <a:solidFill>
                  <a:srgbClr val="002060"/>
                </a:solidFill>
              </a:rPr>
              <a:t>is a constant string literal.</a:t>
            </a:r>
          </a:p>
          <a:p>
            <a:pPr algn="just" eaLnBrk="1" hangingPunct="1">
              <a:spcBef>
                <a:spcPct val="0"/>
              </a:spcBef>
              <a:buFontTx/>
              <a:buNone/>
            </a:pPr>
            <a:r>
              <a:rPr lang="en-US" sz="2400" dirty="0" smtClean="0">
                <a:solidFill>
                  <a:srgbClr val="002060"/>
                </a:solidFill>
              </a:rPr>
              <a:t>	For example, </a:t>
            </a:r>
          </a:p>
          <a:p>
            <a:pPr algn="just" eaLnBrk="1" hangingPunct="1">
              <a:spcBef>
                <a:spcPct val="0"/>
              </a:spcBef>
              <a:buFontTx/>
              <a:buNone/>
            </a:pPr>
            <a:r>
              <a:rPr lang="en-US" sz="2400" dirty="0" smtClean="0"/>
              <a:t>		</a:t>
            </a:r>
            <a:r>
              <a:rPr lang="en-US" sz="2400" b="1" dirty="0" smtClean="0">
                <a:solidFill>
                  <a:srgbClr val="800000"/>
                </a:solidFill>
                <a:latin typeface="Tempus Sans ITC" pitchFamily="82" charset="0"/>
              </a:rPr>
              <a:t>char</a:t>
            </a:r>
            <a:r>
              <a:rPr lang="en-US" sz="2400" b="1" dirty="0" smtClean="0">
                <a:solidFill>
                  <a:schemeClr val="accent2"/>
                </a:solidFill>
                <a:latin typeface="Tempus Sans ITC" pitchFamily="82" charset="0"/>
              </a:rPr>
              <a:t> result[14] =“Manipal”</a:t>
            </a:r>
          </a:p>
          <a:p>
            <a:pPr algn="just" eaLnBrk="1" hangingPunct="1">
              <a:spcBef>
                <a:spcPct val="0"/>
              </a:spcBef>
              <a:buFontTx/>
              <a:buNone/>
            </a:pPr>
            <a:endParaRPr lang="en-US" sz="1600" b="1" dirty="0" smtClean="0"/>
          </a:p>
          <a:p>
            <a:pPr algn="just" eaLnBrk="1" hangingPunct="1">
              <a:spcBef>
                <a:spcPct val="0"/>
              </a:spcBef>
              <a:buFont typeface="Wingdings" pitchFamily="2" charset="2"/>
              <a:buChar char="§"/>
            </a:pPr>
            <a:r>
              <a:rPr lang="en-US" sz="2400" b="1" dirty="0" smtClean="0">
                <a:latin typeface="Tempus Sans ITC" pitchFamily="82" charset="0"/>
              </a:rPr>
              <a:t>Double quoted </a:t>
            </a:r>
            <a:r>
              <a:rPr lang="en-US" sz="2400" dirty="0" smtClean="0"/>
              <a:t>(</a:t>
            </a:r>
            <a:r>
              <a:rPr lang="en-US" sz="2400" dirty="0" smtClean="0">
                <a:solidFill>
                  <a:srgbClr val="800000"/>
                </a:solidFill>
              </a:rPr>
              <a:t>"</a:t>
            </a:r>
            <a:r>
              <a:rPr lang="en-US" sz="2400" dirty="0" smtClean="0"/>
              <a:t>) </a:t>
            </a:r>
            <a:r>
              <a:rPr lang="en-US" sz="2400" dirty="0" smtClean="0">
                <a:solidFill>
                  <a:srgbClr val="002060"/>
                </a:solidFill>
              </a:rPr>
              <a:t>strings are literal constants whose type</a:t>
            </a:r>
          </a:p>
          <a:p>
            <a:pPr marL="0" indent="0" algn="just" eaLnBrk="1" hangingPunct="1">
              <a:spcBef>
                <a:spcPct val="0"/>
              </a:spcBef>
              <a:buNone/>
            </a:pPr>
            <a:r>
              <a:rPr lang="en-US" sz="2400" dirty="0">
                <a:solidFill>
                  <a:srgbClr val="002060"/>
                </a:solidFill>
              </a:rPr>
              <a:t> </a:t>
            </a:r>
            <a:r>
              <a:rPr lang="en-US" sz="2400" dirty="0" smtClean="0">
                <a:solidFill>
                  <a:srgbClr val="002060"/>
                </a:solidFill>
              </a:rPr>
              <a:t>    is in fact a</a:t>
            </a:r>
            <a:r>
              <a:rPr lang="en-US" sz="2400" dirty="0" smtClean="0"/>
              <a:t> </a:t>
            </a:r>
            <a:r>
              <a:rPr lang="en-US" sz="2400" dirty="0" smtClean="0">
                <a:solidFill>
                  <a:srgbClr val="800000"/>
                </a:solidFill>
              </a:rPr>
              <a:t>null-terminated </a:t>
            </a:r>
            <a:r>
              <a:rPr lang="en-US" sz="2400" dirty="0" smtClean="0">
                <a:solidFill>
                  <a:srgbClr val="002060"/>
                </a:solidFill>
              </a:rPr>
              <a:t>array of characters.</a:t>
            </a:r>
          </a:p>
          <a:p>
            <a:pPr algn="just" eaLnBrk="1" hangingPunct="1">
              <a:spcBef>
                <a:spcPct val="0"/>
              </a:spcBef>
              <a:buFontTx/>
              <a:buNone/>
            </a:pPr>
            <a:r>
              <a:rPr lang="en-US" sz="1600" dirty="0" smtClean="0"/>
              <a:t> </a:t>
            </a:r>
            <a:endParaRPr lang="en-US" sz="100" dirty="0" smtClean="0"/>
          </a:p>
          <a:p>
            <a:pPr algn="just" eaLnBrk="1" hangingPunct="1">
              <a:spcBef>
                <a:spcPct val="0"/>
              </a:spcBef>
              <a:buFont typeface="Wingdings" pitchFamily="2" charset="2"/>
              <a:buChar char="§"/>
            </a:pPr>
            <a:r>
              <a:rPr lang="en-US" sz="2400" dirty="0" smtClean="0">
                <a:solidFill>
                  <a:srgbClr val="002060"/>
                </a:solidFill>
              </a:rPr>
              <a:t>So  string literals enclosed between double quotes always </a:t>
            </a:r>
          </a:p>
          <a:p>
            <a:pPr algn="just" eaLnBrk="1" hangingPunct="1">
              <a:spcBef>
                <a:spcPct val="0"/>
              </a:spcBef>
              <a:buFontTx/>
              <a:buNone/>
            </a:pPr>
            <a:r>
              <a:rPr lang="en-US" sz="2400" dirty="0" smtClean="0">
                <a:solidFill>
                  <a:srgbClr val="002060"/>
                </a:solidFill>
              </a:rPr>
              <a:t>	have a null character </a:t>
            </a:r>
            <a:r>
              <a:rPr lang="en-US" sz="2400" dirty="0" smtClean="0"/>
              <a:t>('</a:t>
            </a:r>
            <a:r>
              <a:rPr lang="en-US" sz="2400" b="1" dirty="0" smtClean="0">
                <a:solidFill>
                  <a:srgbClr val="800000"/>
                </a:solidFill>
              </a:rPr>
              <a:t>\0</a:t>
            </a:r>
            <a:r>
              <a:rPr lang="en-US" sz="2400" dirty="0" smtClean="0"/>
              <a:t>') </a:t>
            </a:r>
            <a:r>
              <a:rPr lang="en-US" sz="2400" dirty="0" smtClean="0">
                <a:solidFill>
                  <a:srgbClr val="002060"/>
                </a:solidFill>
              </a:rPr>
              <a:t>automatically appended at </a:t>
            </a:r>
          </a:p>
          <a:p>
            <a:pPr algn="just" eaLnBrk="1" hangingPunct="1">
              <a:spcBef>
                <a:spcPct val="0"/>
              </a:spcBef>
              <a:buFontTx/>
              <a:buNone/>
            </a:pPr>
            <a:r>
              <a:rPr lang="en-US" sz="2400" dirty="0">
                <a:solidFill>
                  <a:srgbClr val="002060"/>
                </a:solidFill>
              </a:rPr>
              <a:t> </a:t>
            </a:r>
            <a:r>
              <a:rPr lang="en-US" sz="2400" dirty="0" smtClean="0">
                <a:solidFill>
                  <a:srgbClr val="002060"/>
                </a:solidFill>
              </a:rPr>
              <a:t>    the end</a:t>
            </a:r>
            <a:r>
              <a:rPr lang="en-US" sz="2800" dirty="0" smtClean="0">
                <a:solidFill>
                  <a:srgbClr val="002060"/>
                </a:solidFill>
              </a:rPr>
              <a:t>.</a:t>
            </a:r>
          </a:p>
        </p:txBody>
      </p:sp>
      <p:sp>
        <p:nvSpPr>
          <p:cNvPr id="22534" name="Rectangle 2"/>
          <p:cNvSpPr>
            <a:spLocks noGrp="1" noChangeArrowheads="1"/>
          </p:cNvSpPr>
          <p:nvPr>
            <p:ph type="title"/>
          </p:nvPr>
        </p:nvSpPr>
        <p:spPr>
          <a:xfrm>
            <a:off x="1295400" y="609600"/>
            <a:ext cx="7848600" cy="549992"/>
          </a:xfrm>
        </p:spPr>
        <p:txBody>
          <a:bodyPr>
            <a:noAutofit/>
          </a:bodyPr>
          <a:lstStyle/>
          <a:p>
            <a:pPr algn="l" eaLnBrk="1" hangingPunct="1"/>
            <a:r>
              <a:rPr lang="en-US" dirty="0" smtClean="0">
                <a:solidFill>
                  <a:srgbClr val="002060"/>
                </a:solidFill>
              </a:rPr>
              <a:t>Initialization of null-terminated character sequences </a:t>
            </a:r>
          </a:p>
        </p:txBody>
      </p:sp>
      <p:sp>
        <p:nvSpPr>
          <p:cNvPr id="2" name="Date Placeholder 1"/>
          <p:cNvSpPr>
            <a:spLocks noGrp="1"/>
          </p:cNvSpPr>
          <p:nvPr>
            <p:ph type="dt" sz="half" idx="10"/>
          </p:nvPr>
        </p:nvSpPr>
        <p:spPr/>
        <p:txBody>
          <a:bodyPr/>
          <a:lstStyle/>
          <a:p>
            <a:fld id="{964AB4D7-874E-46D7-AE48-818E677D1F79}"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8</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1371599" y="1112837"/>
            <a:ext cx="7391401" cy="5059363"/>
          </a:xfrm>
        </p:spPr>
        <p:txBody>
          <a:bodyPr/>
          <a:lstStyle/>
          <a:p>
            <a:pPr algn="just" eaLnBrk="1" hangingPunct="1">
              <a:lnSpc>
                <a:spcPct val="90000"/>
              </a:lnSpc>
              <a:buFont typeface="Wingdings" pitchFamily="2" charset="2"/>
              <a:buChar char="§"/>
            </a:pPr>
            <a:r>
              <a:rPr lang="en-US" sz="2400" b="1" dirty="0" smtClean="0">
                <a:solidFill>
                  <a:srgbClr val="002060"/>
                </a:solidFill>
              </a:rPr>
              <a:t>Initialization</a:t>
            </a:r>
            <a:r>
              <a:rPr lang="en-US" sz="2400" dirty="0" smtClean="0">
                <a:solidFill>
                  <a:srgbClr val="002060"/>
                </a:solidFill>
              </a:rPr>
              <a:t>:</a:t>
            </a:r>
          </a:p>
          <a:p>
            <a:pPr algn="just" eaLnBrk="1" hangingPunct="1">
              <a:lnSpc>
                <a:spcPct val="90000"/>
              </a:lnSpc>
              <a:buFontTx/>
              <a:buNone/>
            </a:pPr>
            <a:r>
              <a:rPr lang="en-US" sz="2400" dirty="0" smtClean="0"/>
              <a:t>	</a:t>
            </a:r>
            <a:r>
              <a:rPr lang="en-US" sz="2400" b="1" dirty="0" smtClean="0">
                <a:solidFill>
                  <a:srgbClr val="0000CC"/>
                </a:solidFill>
                <a:latin typeface="Tempus Sans ITC" pitchFamily="82" charset="0"/>
              </a:rPr>
              <a:t>char</a:t>
            </a:r>
            <a:r>
              <a:rPr lang="en-US" sz="2400" b="1" dirty="0" smtClean="0">
                <a:solidFill>
                  <a:srgbClr val="C00000"/>
                </a:solidFill>
                <a:latin typeface="Tempus Sans ITC" pitchFamily="82" charset="0"/>
              </a:rPr>
              <a:t> </a:t>
            </a:r>
            <a:r>
              <a:rPr lang="en-US" sz="2400" b="1" dirty="0" err="1" smtClean="0">
                <a:solidFill>
                  <a:srgbClr val="C00000"/>
                </a:solidFill>
                <a:latin typeface="Tempus Sans ITC" pitchFamily="82" charset="0"/>
              </a:rPr>
              <a:t>myWord</a:t>
            </a:r>
            <a:r>
              <a:rPr lang="en-US" sz="2400" b="1" dirty="0" smtClean="0">
                <a:solidFill>
                  <a:srgbClr val="C00000"/>
                </a:solidFill>
                <a:latin typeface="Tempus Sans ITC" pitchFamily="82" charset="0"/>
              </a:rPr>
              <a:t> [ ] = { 'H', 'e', 'l', 'l', 'o', '\0' }; </a:t>
            </a:r>
          </a:p>
          <a:p>
            <a:pPr algn="just" eaLnBrk="1" hangingPunct="1">
              <a:lnSpc>
                <a:spcPct val="90000"/>
              </a:lnSpc>
              <a:buFontTx/>
              <a:buNone/>
            </a:pPr>
            <a:r>
              <a:rPr lang="en-US" sz="2400" b="1" dirty="0" smtClean="0">
                <a:solidFill>
                  <a:srgbClr val="C00000"/>
                </a:solidFill>
                <a:latin typeface="Tempus Sans ITC" pitchFamily="82" charset="0"/>
              </a:rPr>
              <a:t>	</a:t>
            </a:r>
            <a:r>
              <a:rPr lang="en-US" sz="2400" b="1" dirty="0" smtClean="0">
                <a:solidFill>
                  <a:srgbClr val="0000CC"/>
                </a:solidFill>
                <a:latin typeface="Tempus Sans ITC" pitchFamily="82" charset="0"/>
              </a:rPr>
              <a:t>char</a:t>
            </a:r>
            <a:r>
              <a:rPr lang="en-US" sz="2400" b="1" dirty="0" smtClean="0">
                <a:solidFill>
                  <a:srgbClr val="C00000"/>
                </a:solidFill>
                <a:latin typeface="Tempus Sans ITC" pitchFamily="82" charset="0"/>
              </a:rPr>
              <a:t> </a:t>
            </a:r>
            <a:r>
              <a:rPr lang="en-US" sz="2400" b="1" dirty="0" err="1" smtClean="0">
                <a:solidFill>
                  <a:srgbClr val="C00000"/>
                </a:solidFill>
                <a:latin typeface="Tempus Sans ITC" pitchFamily="82" charset="0"/>
              </a:rPr>
              <a:t>myWord</a:t>
            </a:r>
            <a:r>
              <a:rPr lang="en-US" sz="2400" b="1" dirty="0" smtClean="0">
                <a:solidFill>
                  <a:srgbClr val="C00000"/>
                </a:solidFill>
                <a:latin typeface="Tempus Sans ITC" pitchFamily="82" charset="0"/>
              </a:rPr>
              <a:t> [ ] = "Hello";</a:t>
            </a:r>
            <a:r>
              <a:rPr lang="en-US" sz="2400" dirty="0" smtClean="0">
                <a:solidFill>
                  <a:srgbClr val="C00000"/>
                </a:solidFill>
                <a:latin typeface="Tempus Sans ITC" pitchFamily="82" charset="0"/>
              </a:rPr>
              <a:t> </a:t>
            </a:r>
          </a:p>
          <a:p>
            <a:pPr algn="just" eaLnBrk="1" hangingPunct="1">
              <a:lnSpc>
                <a:spcPct val="90000"/>
              </a:lnSpc>
            </a:pPr>
            <a:endParaRPr lang="en-US" sz="2400" dirty="0" smtClean="0"/>
          </a:p>
          <a:p>
            <a:pPr algn="just" eaLnBrk="1" hangingPunct="1">
              <a:lnSpc>
                <a:spcPct val="90000"/>
              </a:lnSpc>
              <a:buFont typeface="Wingdings" pitchFamily="2" charset="2"/>
              <a:buChar char="§"/>
            </a:pPr>
            <a:r>
              <a:rPr lang="en-US" sz="2400" dirty="0" smtClean="0">
                <a:solidFill>
                  <a:srgbClr val="002060"/>
                </a:solidFill>
              </a:rPr>
              <a:t>In both cases the array of characters </a:t>
            </a:r>
            <a:r>
              <a:rPr lang="en-US" sz="2400" dirty="0" err="1" smtClean="0">
                <a:solidFill>
                  <a:srgbClr val="002060"/>
                </a:solidFill>
              </a:rPr>
              <a:t>myword</a:t>
            </a:r>
            <a:r>
              <a:rPr lang="en-US" sz="2400" dirty="0" smtClean="0">
                <a:solidFill>
                  <a:srgbClr val="002060"/>
                </a:solidFill>
              </a:rPr>
              <a:t> is declared with a size of 6 elements of type char</a:t>
            </a:r>
            <a:r>
              <a:rPr lang="en-US" sz="2400" dirty="0" smtClean="0"/>
              <a:t>: </a:t>
            </a:r>
          </a:p>
          <a:p>
            <a:pPr algn="just" eaLnBrk="1" hangingPunct="1">
              <a:lnSpc>
                <a:spcPct val="90000"/>
              </a:lnSpc>
              <a:buFont typeface="Wingdings" pitchFamily="2" charset="2"/>
              <a:buChar char="ü"/>
            </a:pPr>
            <a:r>
              <a:rPr lang="en-US" sz="2400" dirty="0" smtClean="0">
                <a:solidFill>
                  <a:srgbClr val="002060"/>
                </a:solidFill>
              </a:rPr>
              <a:t>The</a:t>
            </a:r>
            <a:r>
              <a:rPr lang="en-US" sz="2400" dirty="0" smtClean="0"/>
              <a:t> </a:t>
            </a:r>
            <a:r>
              <a:rPr lang="en-US" sz="2400" dirty="0" smtClean="0">
                <a:solidFill>
                  <a:srgbClr val="C00000"/>
                </a:solidFill>
              </a:rPr>
              <a:t>5 characters </a:t>
            </a:r>
            <a:r>
              <a:rPr lang="en-US" sz="2400" dirty="0" smtClean="0">
                <a:solidFill>
                  <a:srgbClr val="002060"/>
                </a:solidFill>
              </a:rPr>
              <a:t>that compose the word </a:t>
            </a:r>
            <a:r>
              <a:rPr lang="en-US" sz="2400" dirty="0" smtClean="0"/>
              <a:t>"</a:t>
            </a:r>
            <a:r>
              <a:rPr lang="en-US" sz="2400" b="1" dirty="0" smtClean="0">
                <a:solidFill>
                  <a:schemeClr val="accent2"/>
                </a:solidFill>
                <a:latin typeface="Tempus Sans ITC" pitchFamily="82" charset="0"/>
              </a:rPr>
              <a:t>Hello</a:t>
            </a:r>
            <a:r>
              <a:rPr lang="en-US" sz="2400" dirty="0" smtClean="0"/>
              <a:t>" </a:t>
            </a:r>
            <a:r>
              <a:rPr lang="en-US" sz="2400" dirty="0" smtClean="0">
                <a:solidFill>
                  <a:srgbClr val="002060"/>
                </a:solidFill>
              </a:rPr>
              <a:t>plus a final null character </a:t>
            </a:r>
            <a:r>
              <a:rPr lang="en-US" sz="2400" dirty="0" smtClean="0"/>
              <a:t>('</a:t>
            </a:r>
            <a:r>
              <a:rPr lang="en-US" sz="2400" b="1" dirty="0" smtClean="0">
                <a:solidFill>
                  <a:schemeClr val="accent2"/>
                </a:solidFill>
                <a:latin typeface="Tempus Sans ITC" pitchFamily="82" charset="0"/>
              </a:rPr>
              <a:t>\0</a:t>
            </a:r>
            <a:r>
              <a:rPr lang="en-US" sz="2400" dirty="0" smtClean="0"/>
              <a:t>') </a:t>
            </a:r>
            <a:r>
              <a:rPr lang="en-US" sz="2400" dirty="0" smtClean="0">
                <a:solidFill>
                  <a:srgbClr val="002060"/>
                </a:solidFill>
              </a:rPr>
              <a:t>which specifies the end of the </a:t>
            </a:r>
          </a:p>
          <a:p>
            <a:pPr algn="just" eaLnBrk="1" hangingPunct="1">
              <a:lnSpc>
                <a:spcPct val="90000"/>
              </a:lnSpc>
              <a:buFontTx/>
              <a:buNone/>
            </a:pPr>
            <a:r>
              <a:rPr lang="en-US" sz="2400" dirty="0" smtClean="0">
                <a:solidFill>
                  <a:srgbClr val="002060"/>
                </a:solidFill>
              </a:rPr>
              <a:t>	sequence and that, </a:t>
            </a:r>
          </a:p>
          <a:p>
            <a:pPr algn="just" eaLnBrk="1" hangingPunct="1">
              <a:lnSpc>
                <a:spcPct val="90000"/>
              </a:lnSpc>
              <a:buFont typeface="Wingdings" pitchFamily="2" charset="2"/>
              <a:buChar char="ü"/>
            </a:pPr>
            <a:r>
              <a:rPr lang="en-US" sz="2400" dirty="0" smtClean="0">
                <a:solidFill>
                  <a:srgbClr val="002060"/>
                </a:solidFill>
              </a:rPr>
              <a:t>In the second case, when using double quotes</a:t>
            </a:r>
            <a:r>
              <a:rPr lang="en-US" sz="2400" dirty="0" smtClean="0"/>
              <a:t> (") </a:t>
            </a:r>
            <a:r>
              <a:rPr lang="en-US" sz="2400" dirty="0" smtClean="0">
                <a:solidFill>
                  <a:srgbClr val="002060"/>
                </a:solidFill>
              </a:rPr>
              <a:t>null character </a:t>
            </a:r>
            <a:r>
              <a:rPr lang="en-US" sz="2400" dirty="0" smtClean="0"/>
              <a:t>('</a:t>
            </a:r>
            <a:r>
              <a:rPr lang="en-US" sz="2400" b="1" dirty="0" smtClean="0">
                <a:solidFill>
                  <a:schemeClr val="accent2"/>
                </a:solidFill>
                <a:latin typeface="Tempus Sans ITC" pitchFamily="82" charset="0"/>
              </a:rPr>
              <a:t>\0</a:t>
            </a:r>
            <a:r>
              <a:rPr lang="en-US" sz="2400" dirty="0" smtClean="0"/>
              <a:t>') </a:t>
            </a:r>
            <a:r>
              <a:rPr lang="en-US" sz="2400" dirty="0" smtClean="0">
                <a:solidFill>
                  <a:srgbClr val="002060"/>
                </a:solidFill>
              </a:rPr>
              <a:t>is appended automatically</a:t>
            </a:r>
            <a:r>
              <a:rPr lang="en-US" sz="2400" dirty="0" smtClean="0"/>
              <a:t>.</a:t>
            </a:r>
          </a:p>
        </p:txBody>
      </p:sp>
      <p:sp>
        <p:nvSpPr>
          <p:cNvPr id="23558" name="Rectangle 2"/>
          <p:cNvSpPr>
            <a:spLocks noGrp="1" noChangeArrowheads="1"/>
          </p:cNvSpPr>
          <p:nvPr>
            <p:ph type="title"/>
          </p:nvPr>
        </p:nvSpPr>
        <p:spPr>
          <a:xfrm>
            <a:off x="1295399" y="228600"/>
            <a:ext cx="7162801" cy="685800"/>
          </a:xfrm>
        </p:spPr>
        <p:txBody>
          <a:bodyPr>
            <a:noAutofit/>
          </a:bodyPr>
          <a:lstStyle/>
          <a:p>
            <a:pPr algn="l" eaLnBrk="1" hangingPunct="1"/>
            <a:r>
              <a:rPr lang="en-US" dirty="0" smtClean="0">
                <a:solidFill>
                  <a:srgbClr val="002060"/>
                </a:solidFill>
              </a:rPr>
              <a:t>Initialization</a:t>
            </a:r>
          </a:p>
        </p:txBody>
      </p:sp>
      <p:sp>
        <p:nvSpPr>
          <p:cNvPr id="2" name="Date Placeholder 1"/>
          <p:cNvSpPr>
            <a:spLocks noGrp="1"/>
          </p:cNvSpPr>
          <p:nvPr>
            <p:ph type="dt" sz="half" idx="10"/>
          </p:nvPr>
        </p:nvSpPr>
        <p:spPr/>
        <p:txBody>
          <a:bodyPr/>
          <a:lstStyle/>
          <a:p>
            <a:fld id="{5764CE22-BA15-4563-954E-021C4342762D}" type="datetime1">
              <a:rPr lang="en-US" smtClean="0">
                <a:solidFill>
                  <a:srgbClr val="002060"/>
                </a:solidFill>
              </a:rPr>
              <a:t>3/15/2015</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US" smtClean="0">
                <a:solidFill>
                  <a:srgbClr val="002060"/>
                </a:solidFill>
              </a:rPr>
              <a:t>CSE 1002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9</a:t>
            </a:fld>
            <a:endParaRPr lang="en-US" dirty="0">
              <a:solidFill>
                <a:srgbClr val="002060"/>
              </a:solidFill>
            </a:endParaRPr>
          </a:p>
        </p:txBody>
      </p:sp>
      <p:sp>
        <p:nvSpPr>
          <p:cNvPr id="9" name="Left Arrow 8">
            <a:hlinkClick r:id="" action="ppaction://hlinkshowjump?jump=lastslideviewed"/>
          </p:cNvPr>
          <p:cNvSpPr/>
          <p:nvPr/>
        </p:nvSpPr>
        <p:spPr>
          <a:xfrm>
            <a:off x="152400" y="6096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4564</TotalTime>
  <Words>2033</Words>
  <Application>Microsoft Office PowerPoint</Application>
  <PresentationFormat>On-screen Show (4:3)</PresentationFormat>
  <Paragraphs>687</Paragraphs>
  <Slides>36</Slides>
  <Notes>30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36</vt:i4>
      </vt:variant>
    </vt:vector>
  </HeadingPairs>
  <TitlesOfParts>
    <vt:vector size="49" baseType="lpstr">
      <vt:lpstr>Arial</vt:lpstr>
      <vt:lpstr>Arial Rounded MT Bold</vt:lpstr>
      <vt:lpstr>Baskerville Old Face</vt:lpstr>
      <vt:lpstr>Calibri</vt:lpstr>
      <vt:lpstr>Tahoma</vt:lpstr>
      <vt:lpstr>Tempus Sans ITC</vt:lpstr>
      <vt:lpstr>Times New Roman</vt:lpstr>
      <vt:lpstr>Verdana</vt:lpstr>
      <vt:lpstr>Wingdings</vt:lpstr>
      <vt:lpstr>2_Default Design</vt:lpstr>
      <vt:lpstr>cse-1</vt:lpstr>
      <vt:lpstr>1_Office Theme</vt:lpstr>
      <vt:lpstr>Slide Format - CSE</vt:lpstr>
      <vt:lpstr>CHARACTER ARRAYS STRINGS</vt:lpstr>
      <vt:lpstr>Objectives</vt:lpstr>
      <vt:lpstr>Session outcome</vt:lpstr>
      <vt:lpstr>Strings </vt:lpstr>
      <vt:lpstr>Strings</vt:lpstr>
      <vt:lpstr>Strings</vt:lpstr>
      <vt:lpstr>Initialization of null-terminated character sequences </vt:lpstr>
      <vt:lpstr>Initialization of null-terminated character sequences </vt:lpstr>
      <vt:lpstr>Initialization</vt:lpstr>
      <vt:lpstr>Example </vt:lpstr>
      <vt:lpstr>Example </vt:lpstr>
      <vt:lpstr>Reading Embedded Blanks</vt:lpstr>
      <vt:lpstr>Example </vt:lpstr>
      <vt:lpstr>Count the number of characters in a string</vt:lpstr>
      <vt:lpstr>Count the number of words in a sentence</vt:lpstr>
      <vt:lpstr>Reading Multiple Lines</vt:lpstr>
      <vt:lpstr>Reading multiple lines: Example</vt:lpstr>
      <vt:lpstr>Library functions: String Handling functions (built-in)</vt:lpstr>
      <vt:lpstr>Library function: strlen()</vt:lpstr>
      <vt:lpstr>Copies a string using a for loop </vt:lpstr>
      <vt:lpstr>Library function: strcpy()</vt:lpstr>
      <vt:lpstr>strcpy(): Example</vt:lpstr>
      <vt:lpstr>Library function: strcmp()</vt:lpstr>
      <vt:lpstr>Library function: strcat()</vt:lpstr>
      <vt:lpstr>Concatenation of 2 strings</vt:lpstr>
      <vt:lpstr>Check whether a string is Palindrome or not</vt:lpstr>
      <vt:lpstr>Reversing a string</vt:lpstr>
      <vt:lpstr>Print an alphabet in decimal [ASCII] &amp;  character form</vt:lpstr>
      <vt:lpstr>Change all lower case letters into  uppercase in a sentence</vt:lpstr>
      <vt:lpstr>Two Dimensional Character Arrays</vt:lpstr>
      <vt:lpstr>Sorting n names in alphabetical order</vt:lpstr>
      <vt:lpstr>Extra problem: Finding Substring in Main String</vt:lpstr>
      <vt:lpstr>Finding Substring in Main String</vt:lpstr>
      <vt:lpstr>Finding Substring in Main String</vt:lpstr>
      <vt:lpstr>Summary</vt:lpstr>
      <vt:lpstr>Syntax</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Sequences</dc:title>
  <dc:creator>RAJ</dc:creator>
  <cp:lastModifiedBy>Rajesh G</cp:lastModifiedBy>
  <cp:revision>155</cp:revision>
  <dcterms:created xsi:type="dcterms:W3CDTF">2006-06-13T05:15:39Z</dcterms:created>
  <dcterms:modified xsi:type="dcterms:W3CDTF">2015-03-15T14:52:53Z</dcterms:modified>
</cp:coreProperties>
</file>