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149" r:id="rId2"/>
    <p:sldMasterId id="2147484161" r:id="rId3"/>
    <p:sldMasterId id="2147484173" r:id="rId4"/>
    <p:sldMasterId id="2147484185" r:id="rId5"/>
  </p:sldMasterIdLst>
  <p:notesMasterIdLst>
    <p:notesMasterId r:id="rId36"/>
  </p:notesMasterIdLst>
  <p:sldIdLst>
    <p:sldId id="340" r:id="rId6"/>
    <p:sldId id="342" r:id="rId7"/>
    <p:sldId id="349" r:id="rId8"/>
    <p:sldId id="314" r:id="rId9"/>
    <p:sldId id="315" r:id="rId10"/>
    <p:sldId id="316" r:id="rId11"/>
    <p:sldId id="256" r:id="rId12"/>
    <p:sldId id="317" r:id="rId13"/>
    <p:sldId id="338" r:id="rId14"/>
    <p:sldId id="279" r:id="rId15"/>
    <p:sldId id="281" r:id="rId16"/>
    <p:sldId id="319" r:id="rId17"/>
    <p:sldId id="291" r:id="rId18"/>
    <p:sldId id="322" r:id="rId19"/>
    <p:sldId id="323" r:id="rId20"/>
    <p:sldId id="348" r:id="rId21"/>
    <p:sldId id="347" r:id="rId22"/>
    <p:sldId id="324" r:id="rId23"/>
    <p:sldId id="325" r:id="rId24"/>
    <p:sldId id="326" r:id="rId25"/>
    <p:sldId id="327" r:id="rId26"/>
    <p:sldId id="344" r:id="rId27"/>
    <p:sldId id="328" r:id="rId28"/>
    <p:sldId id="329" r:id="rId29"/>
    <p:sldId id="332" r:id="rId30"/>
    <p:sldId id="333" r:id="rId31"/>
    <p:sldId id="335" r:id="rId32"/>
    <p:sldId id="346" r:id="rId33"/>
    <p:sldId id="334" r:id="rId34"/>
    <p:sldId id="341" r:id="rId35"/>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800" b="1"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b="1" kern="1200">
        <a:solidFill>
          <a:schemeClr val="tx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0033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1581" autoAdjust="0"/>
  </p:normalViewPr>
  <p:slideViewPr>
    <p:cSldViewPr>
      <p:cViewPr varScale="1">
        <p:scale>
          <a:sx n="54" d="100"/>
          <a:sy n="54" d="100"/>
        </p:scale>
        <p:origin x="1866"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cs typeface="+mn-cs"/>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cs typeface="+mn-cs"/>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cs typeface="+mn-cs"/>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defRPr>
            </a:lvl1pPr>
          </a:lstStyle>
          <a:p>
            <a:pPr>
              <a:defRPr/>
            </a:pPr>
            <a:fld id="{2AF56087-5E58-4E71-9A92-3DEE3AB5C6C3}" type="slidenum">
              <a:rPr lang="en-US" altLang="en-US"/>
              <a:pPr>
                <a:defRPr/>
              </a:pPr>
              <a:t>‹#›</a:t>
            </a:fld>
            <a:endParaRPr lang="en-US" altLang="en-US"/>
          </a:p>
        </p:txBody>
      </p:sp>
    </p:spTree>
    <p:extLst>
      <p:ext uri="{BB962C8B-B14F-4D97-AF65-F5344CB8AC3E}">
        <p14:creationId xmlns:p14="http://schemas.microsoft.com/office/powerpoint/2010/main" val="1484001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AF56087-5E58-4E71-9A92-3DEE3AB5C6C3}" type="slidenum">
              <a:rPr lang="en-US" altLang="en-US" smtClean="0"/>
              <a:pPr>
                <a:defRPr/>
              </a:pPr>
              <a:t>1</a:t>
            </a:fld>
            <a:endParaRPr lang="en-US" altLang="en-US"/>
          </a:p>
        </p:txBody>
      </p:sp>
    </p:spTree>
    <p:extLst>
      <p:ext uri="{BB962C8B-B14F-4D97-AF65-F5344CB8AC3E}">
        <p14:creationId xmlns:p14="http://schemas.microsoft.com/office/powerpoint/2010/main" val="2383133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5E96B7-44C8-4D4A-B632-9F0CFBA2403B}" type="slidenum">
              <a:rPr lang="en-US" altLang="en-US"/>
              <a:pPr>
                <a:spcBef>
                  <a:spcPct val="0"/>
                </a:spcBef>
              </a:pPr>
              <a:t>11</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______________</a:t>
            </a:r>
            <a:r>
              <a:rPr lang="en-US" altLang="en-US" smtClean="0">
                <a:latin typeface="Arial" panose="020B0604020202020204" pitchFamily="34" charset="0"/>
              </a:rPr>
              <a:t>Example 1</a:t>
            </a:r>
            <a:r>
              <a:rPr lang="en-US" altLang="en-US" b="1" smtClean="0">
                <a:latin typeface="Arial" panose="020B0604020202020204" pitchFamily="34" charset="0"/>
              </a:rPr>
              <a:t>______________</a:t>
            </a:r>
            <a:endParaRPr lang="en-US" altLang="en-US" smtClean="0">
              <a:latin typeface="Arial" panose="020B0604020202020204" pitchFamily="34" charset="0"/>
            </a:endParaRPr>
          </a:p>
          <a:p>
            <a:r>
              <a:rPr lang="en-US" altLang="en-US" smtClean="0">
                <a:latin typeface="Arial" panose="020B0604020202020204" pitchFamily="34" charset="0"/>
              </a:rPr>
              <a:t>void main (void)</a:t>
            </a:r>
          </a:p>
          <a:p>
            <a:r>
              <a:rPr lang="en-US" altLang="en-US" smtClean="0">
                <a:latin typeface="Arial" panose="020B0604020202020204" pitchFamily="34" charset="0"/>
              </a:rPr>
              <a:t>{ </a:t>
            </a:r>
          </a:p>
          <a:p>
            <a:r>
              <a:rPr lang="en-US" altLang="en-US" smtClean="0">
                <a:latin typeface="Arial" panose="020B0604020202020204" pitchFamily="34" charset="0"/>
              </a:rPr>
              <a:t>  cout &lt;&lt; “hello world\n”;</a:t>
            </a:r>
            <a:br>
              <a:rPr lang="en-US" altLang="en-US" smtClean="0">
                <a:latin typeface="Arial" panose="020B0604020202020204" pitchFamily="34" charset="0"/>
              </a:rPr>
            </a:br>
            <a:r>
              <a:rPr lang="en-US" altLang="en-US" smtClean="0">
                <a:latin typeface="Arial" panose="020B0604020202020204" pitchFamily="34" charset="0"/>
              </a:rPr>
              <a:t>  </a:t>
            </a:r>
            <a:br>
              <a:rPr lang="en-US" altLang="en-US" smtClean="0">
                <a:latin typeface="Arial" panose="020B0604020202020204" pitchFamily="34" charset="0"/>
              </a:rPr>
            </a:br>
            <a:r>
              <a:rPr lang="en-US" altLang="en-US" smtClean="0">
                <a:latin typeface="Arial" panose="020B0604020202020204" pitchFamily="34" charset="0"/>
              </a:rPr>
              <a:t>}</a:t>
            </a:r>
          </a:p>
          <a:p>
            <a:r>
              <a:rPr lang="en-US" altLang="en-US" smtClean="0">
                <a:latin typeface="Arial" panose="020B0604020202020204" pitchFamily="34" charset="0"/>
              </a:rPr>
              <a:t>_______________________________________</a:t>
            </a:r>
          </a:p>
        </p:txBody>
      </p:sp>
    </p:spTree>
    <p:extLst>
      <p:ext uri="{BB962C8B-B14F-4D97-AF65-F5344CB8AC3E}">
        <p14:creationId xmlns:p14="http://schemas.microsoft.com/office/powerpoint/2010/main" val="139566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E97935-22CD-4A78-8972-6379BAC2FBE5}" type="slidenum">
              <a:rPr lang="en-US" altLang="en-US"/>
              <a:pPr>
                <a:spcBef>
                  <a:spcPct val="0"/>
                </a:spcBef>
              </a:pPr>
              <a:t>12</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67219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E2E0DD-7D88-4528-B613-0F226A1B1126}" type="slidenum">
              <a:rPr lang="en-US" altLang="en-US"/>
              <a:pPr>
                <a:spcBef>
                  <a:spcPct val="0"/>
                </a:spcBef>
              </a:pPr>
              <a:t>13</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___________Example 3____________________________</a:t>
            </a:r>
          </a:p>
          <a:p>
            <a:r>
              <a:rPr lang="en-US" altLang="en-US" smtClean="0">
                <a:latin typeface="Arial" panose="020B0604020202020204" pitchFamily="34" charset="0"/>
              </a:rPr>
              <a:t>void First (void)    // MULTIPLE FUNCTIONS</a:t>
            </a:r>
          </a:p>
          <a:p>
            <a:r>
              <a:rPr lang="en-US" altLang="en-US" smtClean="0">
                <a:latin typeface="Arial" panose="020B0604020202020204" pitchFamily="34" charset="0"/>
              </a:rPr>
              <a:t>{ cout &lt;&lt; “I am now inside function First\n”;}</a:t>
            </a:r>
          </a:p>
          <a:p>
            <a:r>
              <a:rPr lang="en-US" altLang="en-US" smtClean="0">
                <a:latin typeface="Arial" panose="020B0604020202020204" pitchFamily="34" charset="0"/>
              </a:rPr>
              <a:t> </a:t>
            </a:r>
          </a:p>
          <a:p>
            <a:r>
              <a:rPr lang="en-US" altLang="en-US" smtClean="0">
                <a:latin typeface="Arial" panose="020B0604020202020204" pitchFamily="34" charset="0"/>
              </a:rPr>
              <a:t>void Second (void)</a:t>
            </a:r>
          </a:p>
          <a:p>
            <a:r>
              <a:rPr lang="en-US" altLang="en-US" smtClean="0">
                <a:latin typeface="Arial" panose="020B0604020202020204" pitchFamily="34" charset="0"/>
              </a:rPr>
              <a:t>{ cout &lt;&lt; “I am now inside function Second\n”;</a:t>
            </a:r>
          </a:p>
          <a:p>
            <a:r>
              <a:rPr lang="en-US" altLang="en-US" smtClean="0">
                <a:latin typeface="Arial" panose="020B0604020202020204" pitchFamily="34" charset="0"/>
              </a:rPr>
              <a:t>     }  </a:t>
            </a:r>
          </a:p>
          <a:p>
            <a:r>
              <a:rPr lang="en-US" altLang="en-US" smtClean="0">
                <a:latin typeface="Arial" panose="020B0604020202020204" pitchFamily="34" charset="0"/>
              </a:rPr>
              <a:t>void main ()</a:t>
            </a:r>
          </a:p>
          <a:p>
            <a:r>
              <a:rPr lang="en-US" altLang="en-US" smtClean="0">
                <a:latin typeface="Arial" panose="020B0604020202020204" pitchFamily="34" charset="0"/>
              </a:rPr>
              <a:t>{ cout &lt;&lt; “I am starting in function main\n”;</a:t>
            </a:r>
          </a:p>
          <a:p>
            <a:r>
              <a:rPr lang="en-US" altLang="en-US" smtClean="0">
                <a:latin typeface="Arial" panose="020B0604020202020204" pitchFamily="34" charset="0"/>
              </a:rPr>
              <a:t>   First ();          //CALL TO First</a:t>
            </a:r>
          </a:p>
          <a:p>
            <a:r>
              <a:rPr lang="en-US" altLang="en-US" smtClean="0">
                <a:latin typeface="Arial" panose="020B0604020202020204" pitchFamily="34" charset="0"/>
              </a:rPr>
              <a:t>   Second ();     // CALL TO Second</a:t>
            </a:r>
          </a:p>
          <a:p>
            <a:r>
              <a:rPr lang="en-US" altLang="en-US" smtClean="0">
                <a:latin typeface="Arial" panose="020B0604020202020204" pitchFamily="34" charset="0"/>
              </a:rPr>
              <a:t>   cout &lt;&lt; “Back in function main again.\n”;</a:t>
            </a:r>
          </a:p>
          <a:p>
            <a:r>
              <a:rPr lang="en-US" altLang="en-US" smtClean="0">
                <a:latin typeface="Arial" panose="020B0604020202020204" pitchFamily="34" charset="0"/>
              </a:rPr>
              <a:t>  }</a:t>
            </a:r>
          </a:p>
          <a:p>
            <a:r>
              <a:rPr lang="en-US" altLang="en-US" smtClean="0">
                <a:latin typeface="Arial" panose="020B0604020202020204" pitchFamily="34" charset="0"/>
              </a:rPr>
              <a:t>________________________________________________</a:t>
            </a:r>
          </a:p>
        </p:txBody>
      </p:sp>
    </p:spTree>
    <p:extLst>
      <p:ext uri="{BB962C8B-B14F-4D97-AF65-F5344CB8AC3E}">
        <p14:creationId xmlns:p14="http://schemas.microsoft.com/office/powerpoint/2010/main" val="807639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B8EAF3-8F88-4BBA-8163-5E8C2085C087}" type="slidenum">
              <a:rPr lang="en-US" altLang="en-US"/>
              <a:pPr>
                <a:spcBef>
                  <a:spcPct val="0"/>
                </a:spcBef>
              </a:pPr>
              <a:t>14</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Arguments and parameters</a:t>
            </a:r>
            <a:endParaRPr lang="en-US" altLang="en-US" smtClean="0">
              <a:latin typeface="Arial" panose="020B0604020202020204" pitchFamily="34" charset="0"/>
            </a:endParaRPr>
          </a:p>
          <a:p>
            <a:r>
              <a:rPr lang="en-US" altLang="en-US" smtClean="0">
                <a:latin typeface="Arial" panose="020B0604020202020204" pitchFamily="34" charset="0"/>
              </a:rPr>
              <a:t>Both arguments and parameters are variables used in a program and function.</a:t>
            </a:r>
          </a:p>
          <a:p>
            <a:r>
              <a:rPr lang="en-US" altLang="en-US" smtClean="0">
                <a:latin typeface="Arial" panose="020B0604020202020204" pitchFamily="34" charset="0"/>
              </a:rPr>
              <a:t> </a:t>
            </a:r>
          </a:p>
          <a:p>
            <a:r>
              <a:rPr lang="en-US" altLang="en-US" smtClean="0">
                <a:latin typeface="Arial" panose="020B0604020202020204" pitchFamily="34" charset="0"/>
              </a:rPr>
              <a:t>Variables used in the </a:t>
            </a:r>
            <a:r>
              <a:rPr lang="en-US" altLang="en-US" i="1" smtClean="0">
                <a:latin typeface="Arial" panose="020B0604020202020204" pitchFamily="34" charset="0"/>
              </a:rPr>
              <a:t>function reference or function call</a:t>
            </a:r>
            <a:r>
              <a:rPr lang="en-US" altLang="en-US" smtClean="0">
                <a:latin typeface="Arial" panose="020B0604020202020204" pitchFamily="34" charset="0"/>
              </a:rPr>
              <a:t>  are called as arguments. These are written within the parenthesis followed by the name of the function. They are also called actual parameters</a:t>
            </a:r>
          </a:p>
          <a:p>
            <a:r>
              <a:rPr lang="en-US" altLang="en-US" smtClean="0">
                <a:latin typeface="Arial" panose="020B0604020202020204" pitchFamily="34" charset="0"/>
              </a:rPr>
              <a:t> </a:t>
            </a:r>
          </a:p>
          <a:p>
            <a:r>
              <a:rPr lang="en-US" altLang="en-US" smtClean="0">
                <a:latin typeface="Arial" panose="020B0604020202020204" pitchFamily="34" charset="0"/>
              </a:rPr>
              <a:t>Variables used in </a:t>
            </a:r>
            <a:r>
              <a:rPr lang="en-US" altLang="en-US" i="1" smtClean="0">
                <a:latin typeface="Arial" panose="020B0604020202020204" pitchFamily="34" charset="0"/>
              </a:rPr>
              <a:t>function definition</a:t>
            </a:r>
            <a:r>
              <a:rPr lang="en-US" altLang="en-US" smtClean="0">
                <a:latin typeface="Arial" panose="020B0604020202020204" pitchFamily="34" charset="0"/>
              </a:rPr>
              <a:t> are called parameters, They are also referred to as formal parameters</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7988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A11ED2-96F3-4FFA-BA3F-ED3EE7A27250}" type="slidenum">
              <a:rPr lang="en-US" altLang="en-US"/>
              <a:pPr>
                <a:spcBef>
                  <a:spcPct val="0"/>
                </a:spcBef>
              </a:pPr>
              <a:t>15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06255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457200" indent="-457200">
              <a:buFont typeface="Wingdings" pitchFamily="2" charset="2"/>
              <a:buChar char="§"/>
              <a:defRPr/>
            </a:pPr>
            <a:r>
              <a:rPr lang="en-US" sz="2000" dirty="0" smtClean="0">
                <a:cs typeface="Times New Roman" pitchFamily="18" charset="0"/>
              </a:rPr>
              <a:t>Must be included for each function that will be defined, (required by Standards for C++ but optional for C) if not directly defined before </a:t>
            </a:r>
            <a:r>
              <a:rPr lang="en-US" sz="2000" dirty="0" smtClean="0">
                <a:latin typeface="Courier New" pitchFamily="49" charset="0"/>
                <a:ea typeface="Times New Roman" pitchFamily="18" charset="0"/>
                <a:cs typeface="Courier New" pitchFamily="49" charset="0"/>
              </a:rPr>
              <a:t>main()</a:t>
            </a:r>
            <a:r>
              <a:rPr lang="en-US" sz="2000" dirty="0" smtClean="0">
                <a:cs typeface="Times New Roman" pitchFamily="18" charset="0"/>
              </a:rPr>
              <a:t>.</a:t>
            </a:r>
          </a:p>
          <a:p>
            <a:pPr marL="457200" indent="-457200">
              <a:buFont typeface="Wingdings" pitchFamily="2" charset="2"/>
              <a:buChar char="§"/>
              <a:defRPr/>
            </a:pPr>
            <a:r>
              <a:rPr lang="en-US" sz="2000" dirty="0" smtClean="0">
                <a:cs typeface="Times New Roman" pitchFamily="18" charset="0"/>
              </a:rPr>
              <a:t>In most cases it is recommended to include a function prototype in your C program to avoid ambiguity.</a:t>
            </a:r>
            <a:endParaRPr lang="en-US" sz="2000" dirty="0" smtClean="0"/>
          </a:p>
          <a:p>
            <a:pPr marL="457200" indent="-457200">
              <a:buFont typeface="Wingdings" pitchFamily="2" charset="2"/>
              <a:buChar char="§"/>
              <a:defRPr/>
            </a:pPr>
            <a:r>
              <a:rPr lang="en-US" sz="2000" dirty="0" smtClean="0">
                <a:cs typeface="Times New Roman" pitchFamily="18" charset="0"/>
              </a:rPr>
              <a:t>Identical to the </a:t>
            </a:r>
            <a:r>
              <a:rPr lang="en-US" sz="2000" u="sng" dirty="0" smtClean="0">
                <a:cs typeface="Times New Roman" pitchFamily="18" charset="0"/>
              </a:rPr>
              <a:t>function header</a:t>
            </a:r>
            <a:r>
              <a:rPr lang="en-US" sz="2000" dirty="0" smtClean="0">
                <a:cs typeface="Times New Roman" pitchFamily="18" charset="0"/>
              </a:rPr>
              <a:t>, with semicolon (</a:t>
            </a:r>
            <a:r>
              <a:rPr lang="en-US" sz="2000" dirty="0" smtClean="0">
                <a:latin typeface="Courier New" pitchFamily="49" charset="0"/>
                <a:cs typeface="Times New Roman" pitchFamily="18" charset="0"/>
              </a:rPr>
              <a:t>;</a:t>
            </a:r>
            <a:r>
              <a:rPr lang="en-US" sz="2000" dirty="0" smtClean="0">
                <a:cs typeface="Times New Roman" pitchFamily="18" charset="0"/>
              </a:rPr>
              <a:t>) added at the end.</a:t>
            </a:r>
            <a:endParaRPr lang="en-US" sz="2000" dirty="0" smtClean="0"/>
          </a:p>
          <a:p>
            <a:pPr marL="457200" indent="-457200">
              <a:buFont typeface="Wingdings" pitchFamily="2" charset="2"/>
              <a:buChar char="§"/>
              <a:defRPr/>
            </a:pPr>
            <a:r>
              <a:rPr lang="en-US" sz="2000" dirty="0" smtClean="0">
                <a:cs typeface="Times New Roman" pitchFamily="18" charset="0"/>
              </a:rPr>
              <a:t>Function prototype includes information about the function’s </a:t>
            </a:r>
            <a:r>
              <a:rPr lang="en-US" sz="2000" u="sng" dirty="0" smtClean="0">
                <a:cs typeface="Times New Roman" pitchFamily="18" charset="0"/>
              </a:rPr>
              <a:t>return type, name and parameters’ list and type</a:t>
            </a:r>
            <a:r>
              <a:rPr lang="en-US" sz="2000" dirty="0" smtClean="0">
                <a:cs typeface="Times New Roman" pitchFamily="18" charset="0"/>
              </a:rPr>
              <a:t>.</a:t>
            </a:r>
            <a:endParaRPr lang="en-US" sz="2000" dirty="0" smtClean="0"/>
          </a:p>
          <a:p>
            <a:pPr marL="457200" indent="-457200">
              <a:buFont typeface="Wingdings" pitchFamily="2" charset="2"/>
              <a:buChar char="§"/>
              <a:defRPr/>
            </a:pPr>
            <a:r>
              <a:rPr lang="en-US" sz="2000" dirty="0" smtClean="0">
                <a:cs typeface="Times New Roman" pitchFamily="18" charset="0"/>
              </a:rPr>
              <a:t>The general form of the function prototype is shown below,</a:t>
            </a:r>
          </a:p>
          <a:p>
            <a:pPr marL="457200" indent="-457200">
              <a:defRPr/>
            </a:pPr>
            <a:endParaRPr lang="en-US" sz="1400" dirty="0" smtClean="0"/>
          </a:p>
          <a:p>
            <a:pPr marL="457200" indent="-457200">
              <a:defRPr/>
            </a:pPr>
            <a:r>
              <a:rPr lang="en-US" sz="1400" dirty="0" err="1" smtClean="0">
                <a:solidFill>
                  <a:srgbClr val="0000FF"/>
                </a:solidFill>
                <a:latin typeface="Courier New" pitchFamily="49" charset="0"/>
                <a:cs typeface="Times New Roman" pitchFamily="18" charset="0"/>
              </a:rPr>
              <a:t>function_return_type</a:t>
            </a:r>
            <a:r>
              <a:rPr lang="en-US" sz="1400" dirty="0" smtClean="0">
                <a:solidFill>
                  <a:srgbClr val="0000FF"/>
                </a:solidFill>
                <a:latin typeface="Courier New" pitchFamily="49" charset="0"/>
                <a:cs typeface="Times New Roman" pitchFamily="18" charset="0"/>
              </a:rPr>
              <a:t>    </a:t>
            </a:r>
            <a:r>
              <a:rPr lang="en-US" sz="1400" dirty="0" err="1" smtClean="0">
                <a:solidFill>
                  <a:srgbClr val="0000FF"/>
                </a:solidFill>
                <a:latin typeface="Courier New" pitchFamily="49" charset="0"/>
                <a:cs typeface="Times New Roman" pitchFamily="18" charset="0"/>
              </a:rPr>
              <a:t>function_name</a:t>
            </a:r>
            <a:r>
              <a:rPr lang="en-US" sz="1400" dirty="0" smtClean="0">
                <a:solidFill>
                  <a:srgbClr val="0000FF"/>
                </a:solidFill>
                <a:latin typeface="Courier New" pitchFamily="49" charset="0"/>
                <a:cs typeface="Times New Roman" pitchFamily="18" charset="0"/>
              </a:rPr>
              <a:t>(type parameter1, type parameter2,…, type </a:t>
            </a:r>
            <a:r>
              <a:rPr lang="en-US" sz="1400" dirty="0" err="1" smtClean="0">
                <a:solidFill>
                  <a:srgbClr val="0000FF"/>
                </a:solidFill>
                <a:latin typeface="Courier New" pitchFamily="49" charset="0"/>
                <a:cs typeface="Times New Roman" pitchFamily="18" charset="0"/>
              </a:rPr>
              <a:t>parameterN</a:t>
            </a:r>
            <a:r>
              <a:rPr lang="en-US" sz="1400" dirty="0" smtClean="0">
                <a:solidFill>
                  <a:srgbClr val="0000FF"/>
                </a:solidFill>
                <a:latin typeface="Courier New" pitchFamily="49" charset="0"/>
                <a:cs typeface="Times New Roman" pitchFamily="18" charset="0"/>
              </a:rPr>
              <a:t>)</a:t>
            </a:r>
            <a:endParaRPr lang="en-US" sz="1400"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marL="457200" indent="-457200">
              <a:buFont typeface="Wingdings" pitchFamily="2" charset="2"/>
              <a:buChar char="§"/>
              <a:defRPr/>
            </a:pPr>
            <a:r>
              <a:rPr lang="en-US" sz="2000" dirty="0" smtClean="0">
                <a:cs typeface="Times New Roman" pitchFamily="18" charset="0"/>
              </a:rPr>
              <a:t>An example of function prototype,</a:t>
            </a:r>
            <a:endParaRPr lang="en-US" sz="2000" dirty="0" smtClean="0"/>
          </a:p>
          <a:p>
            <a:pPr marL="457200" indent="-457200">
              <a:defRPr/>
            </a:pPr>
            <a:endParaRPr lang="en-US" sz="1400" dirty="0" smtClean="0">
              <a:cs typeface="Times New Roman" pitchFamily="18" charset="0"/>
            </a:endParaRPr>
          </a:p>
          <a:p>
            <a:pPr marL="914400" lvl="1" indent="-457200">
              <a:defRPr/>
            </a:pPr>
            <a:r>
              <a:rPr lang="en-US" dirty="0" smtClean="0">
                <a:solidFill>
                  <a:srgbClr val="0000FF"/>
                </a:solidFill>
                <a:latin typeface="Courier New" pitchFamily="49" charset="0"/>
                <a:cs typeface="Times New Roman" pitchFamily="18" charset="0"/>
              </a:rPr>
              <a:t>long cube(long);</a:t>
            </a:r>
            <a:r>
              <a:rPr lang="en-US" dirty="0" smtClean="0">
                <a:solidFill>
                  <a:srgbClr val="0000FF"/>
                </a:solidFill>
                <a:latin typeface="Courier New" pitchFamily="49" charset="0"/>
                <a:cs typeface="Courier New" pitchFamily="49" charset="0"/>
              </a:rPr>
              <a:t> </a:t>
            </a:r>
          </a:p>
          <a:p>
            <a:pPr>
              <a:defRPr/>
            </a:pPr>
            <a:endParaRPr 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653A9E-BF3A-4554-AA9D-6426E5E7717F}" type="slidenum">
              <a:rPr lang="en-US" altLang="en-US"/>
              <a:pPr>
                <a:spcBef>
                  <a:spcPct val="0"/>
                </a:spcBef>
              </a:pPr>
              <a:t>16</a:t>
            </a:fld>
            <a:endParaRPr lang="en-US" altLang="en-US"/>
          </a:p>
        </p:txBody>
      </p:sp>
    </p:spTree>
    <p:extLst>
      <p:ext uri="{BB962C8B-B14F-4D97-AF65-F5344CB8AC3E}">
        <p14:creationId xmlns:p14="http://schemas.microsoft.com/office/powerpoint/2010/main" val="287170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342900" indent="-342900" eaLnBrk="1" hangingPunct="1">
              <a:buFont typeface="Wingdings" pitchFamily="2" charset="2"/>
              <a:buChar char="§"/>
              <a:defRPr/>
            </a:pPr>
            <a:r>
              <a:rPr lang="en-US" dirty="0" smtClean="0">
                <a:cs typeface="Times New Roman" pitchFamily="18" charset="0"/>
              </a:rPr>
              <a:t>Function prototype provides the C compiler the </a:t>
            </a:r>
            <a:r>
              <a:rPr lang="en-US" u="sng" dirty="0" smtClean="0">
                <a:cs typeface="Times New Roman" pitchFamily="18" charset="0"/>
              </a:rPr>
              <a:t>name and arguments</a:t>
            </a:r>
            <a:r>
              <a:rPr lang="en-US" dirty="0" smtClean="0">
                <a:cs typeface="Times New Roman" pitchFamily="18" charset="0"/>
              </a:rPr>
              <a:t> of the functions and must appear </a:t>
            </a:r>
            <a:r>
              <a:rPr lang="en-US" u="sng" dirty="0" smtClean="0">
                <a:cs typeface="Times New Roman" pitchFamily="18" charset="0"/>
              </a:rPr>
              <a:t>before the function is used or defined</a:t>
            </a:r>
            <a:r>
              <a:rPr lang="en-US" dirty="0" smtClean="0">
                <a:cs typeface="Times New Roman" pitchFamily="18" charset="0"/>
              </a:rPr>
              <a:t>.</a:t>
            </a:r>
          </a:p>
          <a:p>
            <a:pPr marL="342900" indent="-342900">
              <a:buFont typeface="Wingdings" pitchFamily="2" charset="2"/>
              <a:buChar char="§"/>
              <a:defRPr/>
            </a:pPr>
            <a:r>
              <a:rPr lang="en-US" dirty="0" smtClean="0">
                <a:cs typeface="Times New Roman" pitchFamily="18" charset="0"/>
              </a:rPr>
              <a:t>It is a model for a function that will appear later, somewhere in the program.</a:t>
            </a:r>
          </a:p>
          <a:p>
            <a:pPr marL="342900" indent="-342900">
              <a:buFont typeface="Wingdings" pitchFamily="2" charset="2"/>
              <a:buChar char="§"/>
              <a:defRPr/>
            </a:pPr>
            <a:r>
              <a:rPr lang="en-US" dirty="0" smtClean="0">
                <a:cs typeface="Times New Roman" pitchFamily="18" charset="0"/>
              </a:rPr>
              <a:t>From the previous prototype example, 'we' know the function is named </a:t>
            </a:r>
            <a:r>
              <a:rPr lang="en-US" dirty="0" smtClean="0">
                <a:solidFill>
                  <a:srgbClr val="800000"/>
                </a:solidFill>
                <a:latin typeface="Courier New" pitchFamily="49" charset="0"/>
                <a:ea typeface="Times New Roman" pitchFamily="18" charset="0"/>
                <a:cs typeface="Courier New" pitchFamily="49" charset="0"/>
              </a:rPr>
              <a:t>cube</a:t>
            </a:r>
            <a:r>
              <a:rPr lang="en-US" dirty="0" smtClean="0">
                <a:cs typeface="Times New Roman" pitchFamily="18" charset="0"/>
              </a:rPr>
              <a:t>, it requires a variable of the type </a:t>
            </a:r>
            <a:r>
              <a:rPr lang="en-US" dirty="0" smtClean="0">
                <a:solidFill>
                  <a:srgbClr val="800000"/>
                </a:solidFill>
                <a:latin typeface="Courier New" pitchFamily="49" charset="0"/>
                <a:cs typeface="Times New Roman" pitchFamily="18" charset="0"/>
              </a:rPr>
              <a:t>long</a:t>
            </a:r>
            <a:r>
              <a:rPr lang="en-US" dirty="0" smtClean="0">
                <a:cs typeface="Times New Roman" pitchFamily="18" charset="0"/>
              </a:rPr>
              <a:t>, and it will return a value of type </a:t>
            </a:r>
            <a:r>
              <a:rPr lang="en-US" dirty="0" smtClean="0">
                <a:solidFill>
                  <a:srgbClr val="800000"/>
                </a:solidFill>
                <a:latin typeface="Courier New" pitchFamily="49" charset="0"/>
                <a:cs typeface="Times New Roman" pitchFamily="18" charset="0"/>
              </a:rPr>
              <a:t>long</a:t>
            </a:r>
            <a:r>
              <a:rPr lang="en-US" dirty="0" smtClean="0">
                <a:cs typeface="Times New Roman" pitchFamily="18" charset="0"/>
              </a:rPr>
              <a:t>.</a:t>
            </a:r>
          </a:p>
          <a:p>
            <a:pPr marL="342900" indent="-342900">
              <a:buFont typeface="Wingdings" pitchFamily="2" charset="2"/>
              <a:buChar char="§"/>
              <a:defRPr/>
            </a:pPr>
            <a:r>
              <a:rPr lang="en-US" dirty="0" smtClean="0">
                <a:cs typeface="Times New Roman" pitchFamily="18" charset="0"/>
              </a:rPr>
              <a:t>Then, the compiler can check every time the source code calls the function, verify that the correct number and type of arguments are being passed to the function and check that the return value is returned correctly.</a:t>
            </a:r>
          </a:p>
          <a:p>
            <a:pPr marL="342900" indent="-342900">
              <a:buFont typeface="Wingdings" pitchFamily="2" charset="2"/>
              <a:buChar char="§"/>
              <a:defRPr/>
            </a:pPr>
            <a:r>
              <a:rPr lang="en-US" dirty="0" smtClean="0">
                <a:cs typeface="Times New Roman" pitchFamily="18" charset="0"/>
              </a:rPr>
              <a:t>If mismatch occurs, the compiler generates an error message enabling programmers to trap errors.</a:t>
            </a:r>
          </a:p>
          <a:p>
            <a:pPr marL="342900" indent="-342900">
              <a:buFont typeface="Wingdings" pitchFamily="2" charset="2"/>
              <a:buChar char="§"/>
              <a:defRPr/>
            </a:pPr>
            <a:r>
              <a:rPr lang="en-US" dirty="0" smtClean="0">
                <a:cs typeface="Times New Roman" pitchFamily="18" charset="0"/>
              </a:rPr>
              <a:t>A function prototype </a:t>
            </a:r>
            <a:r>
              <a:rPr lang="en-US" u="sng" dirty="0" smtClean="0">
                <a:cs typeface="Times New Roman" pitchFamily="18" charset="0"/>
              </a:rPr>
              <a:t>need not exactly match</a:t>
            </a:r>
            <a:r>
              <a:rPr lang="en-US" dirty="0" smtClean="0">
                <a:cs typeface="Times New Roman" pitchFamily="18" charset="0"/>
              </a:rPr>
              <a:t> the function header.</a:t>
            </a:r>
          </a:p>
          <a:p>
            <a:pPr marL="342900" indent="-342900">
              <a:buFont typeface="Wingdings" pitchFamily="2" charset="2"/>
              <a:buChar char="§"/>
              <a:defRPr/>
            </a:pPr>
            <a:r>
              <a:rPr lang="en-US" dirty="0" smtClean="0">
                <a:cs typeface="Times New Roman" pitchFamily="18" charset="0"/>
              </a:rPr>
              <a:t>The optional parameter names can be different, as long as they are the </a:t>
            </a:r>
            <a:r>
              <a:rPr lang="en-US" u="sng" dirty="0" smtClean="0">
                <a:cs typeface="Times New Roman" pitchFamily="18" charset="0"/>
              </a:rPr>
              <a:t>same data type, number and in the same order</a:t>
            </a:r>
            <a:r>
              <a:rPr lang="en-US" dirty="0" smtClean="0">
                <a:cs typeface="Times New Roman" pitchFamily="18" charset="0"/>
              </a:rPr>
              <a:t>.</a:t>
            </a:r>
            <a:endParaRPr lang="en-US" dirty="0" smtClean="0"/>
          </a:p>
          <a:p>
            <a:pPr marL="342900" indent="-342900">
              <a:buFont typeface="Wingdings" pitchFamily="2" charset="2"/>
              <a:buChar char="§"/>
              <a:defRPr/>
            </a:pPr>
            <a:r>
              <a:rPr lang="en-US" dirty="0" smtClean="0"/>
              <a:t>But, having the name identical for prototype and the function header makes source code easier to understand. </a:t>
            </a:r>
          </a:p>
          <a:p>
            <a:pPr>
              <a:defRPr/>
            </a:pPr>
            <a:endParaRPr 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E12CFD-4C97-446C-81DE-45D8E3536C0F}" type="slidenum">
              <a:rPr lang="en-US" altLang="en-US"/>
              <a:pPr>
                <a:spcBef>
                  <a:spcPct val="0"/>
                </a:spcBef>
              </a:pPr>
              <a:t>17</a:t>
            </a:fld>
            <a:endParaRPr lang="en-US" altLang="en-US"/>
          </a:p>
        </p:txBody>
      </p:sp>
    </p:spTree>
    <p:extLst>
      <p:ext uri="{BB962C8B-B14F-4D97-AF65-F5344CB8AC3E}">
        <p14:creationId xmlns:p14="http://schemas.microsoft.com/office/powerpoint/2010/main" val="526156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CB72F4-60BB-47D8-80C8-1A82E8D072BA}" type="slidenum">
              <a:rPr lang="en-US" altLang="en-US"/>
              <a:pPr>
                <a:spcBef>
                  <a:spcPct val="0"/>
                </a:spcBef>
              </a:pPr>
              <a:t>18</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03542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58D461-46C2-4C62-8804-8C84D5DF3066}" type="slidenum">
              <a:rPr lang="en-US" altLang="en-US"/>
              <a:pPr>
                <a:spcBef>
                  <a:spcPct val="0"/>
                </a:spcBef>
              </a:pPr>
              <a:t>19</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90431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6ACDBB-119B-4ABF-B7F5-9FA370FBC0DF}" type="slidenum">
              <a:rPr lang="en-US" altLang="en-US"/>
              <a:pPr>
                <a:spcBef>
                  <a:spcPct val="0"/>
                </a:spcBef>
              </a:pPr>
              <a:t>20</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Category of functions:</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		A function may depend on whether arguments are present or not and whether a value is returned or not. It may belong to one of the following categories.</a:t>
            </a:r>
          </a:p>
          <a:p>
            <a:r>
              <a:rPr lang="en-US" altLang="en-US" smtClean="0">
                <a:latin typeface="Arial" panose="020B0604020202020204" pitchFamily="34" charset="0"/>
              </a:rPr>
              <a:t> </a:t>
            </a:r>
          </a:p>
          <a:p>
            <a:r>
              <a:rPr lang="en-US" altLang="en-US" smtClean="0">
                <a:latin typeface="Arial" panose="020B0604020202020204" pitchFamily="34" charset="0"/>
              </a:rPr>
              <a:t>	Category  1:  Functions with no arguments and no return values.</a:t>
            </a:r>
          </a:p>
          <a:p>
            <a:r>
              <a:rPr lang="en-US" altLang="en-US" smtClean="0">
                <a:latin typeface="Arial" panose="020B0604020202020204" pitchFamily="34" charset="0"/>
              </a:rPr>
              <a:t>	Category  2:  Functions with arguments and no return values.</a:t>
            </a:r>
          </a:p>
          <a:p>
            <a:r>
              <a:rPr lang="en-US" altLang="en-US" smtClean="0">
                <a:latin typeface="Arial" panose="020B0604020202020204" pitchFamily="34" charset="0"/>
              </a:rPr>
              <a:t>	Category  3:  Functions  with  arguments and return values.</a:t>
            </a:r>
          </a:p>
          <a:p>
            <a:pPr eaLnBrk="1" hangingPunct="1"/>
            <a:r>
              <a:rPr lang="en-US" altLang="en-US" smtClean="0">
                <a:latin typeface="Arial" panose="020B0604020202020204" pitchFamily="34" charset="0"/>
              </a:rPr>
              <a:t>	Category  4:  Functions  with  no arguments but return value.</a:t>
            </a:r>
            <a:br>
              <a:rPr lang="en-US" altLang="en-US" smtClean="0">
                <a:latin typeface="Arial" panose="020B0604020202020204" pitchFamily="34" charset="0"/>
              </a:rPr>
            </a:br>
            <a:r>
              <a:rPr lang="en-US" altLang="en-US" smtClean="0">
                <a:latin typeface="Arial" panose="020B0604020202020204" pitchFamily="34" charset="0"/>
              </a:rPr>
              <a:t>	Category  5:  Functions  with  multiple return values.</a:t>
            </a:r>
          </a:p>
          <a:p>
            <a:pPr eaLnBrk="1" hangingPunct="1"/>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09804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D9512E-C80D-4A9D-A7B8-7C3F99D31105}" type="slidenum">
              <a:rPr lang="en-US" altLang="en-US"/>
              <a:pPr>
                <a:spcBef>
                  <a:spcPct val="0"/>
                </a:spcBef>
              </a:pPr>
              <a:t>2</a:t>
            </a:fld>
            <a:endParaRPr lang="en-US" altLang="en-US"/>
          </a:p>
        </p:txBody>
      </p:sp>
    </p:spTree>
    <p:extLst>
      <p:ext uri="{BB962C8B-B14F-4D97-AF65-F5344CB8AC3E}">
        <p14:creationId xmlns:p14="http://schemas.microsoft.com/office/powerpoint/2010/main" val="4096375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9C5F70-77F7-4653-8F7B-0DE2C8FAD7C9}" type="slidenum">
              <a:rPr lang="en-US" altLang="en-US"/>
              <a:pPr>
                <a:spcBef>
                  <a:spcPct val="0"/>
                </a:spcBef>
              </a:pPr>
              <a:t>21</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No arguments and no return values:</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	When a function has no arguments, it does not receive any data from the calling function.  Similarly, when it does not return a value, the calling function does not receive any data from the called function. In effect, there is not data transfer between the calling function and the called function. The dotted lines indicate that there is only a transfer of control but not data.</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Function1()                    No input             function2()</a:t>
            </a:r>
          </a:p>
          <a:p>
            <a:r>
              <a:rPr lang="en-US" altLang="en-US" smtClean="0">
                <a:latin typeface="Arial" panose="020B0604020202020204" pitchFamily="34" charset="0"/>
              </a:rPr>
              <a:t>                                                     --------------</a:t>
            </a:r>
            <a:r>
              <a:rPr lang="en-US" altLang="en-US" smtClean="0">
                <a:latin typeface="Arial" panose="020B0604020202020204" pitchFamily="34" charset="0"/>
                <a:sym typeface="Wingdings" panose="05000000000000000000" pitchFamily="2" charset="2"/>
              </a:rPr>
              <a:t></a:t>
            </a:r>
            <a:r>
              <a:rPr lang="en-US" altLang="en-US" smtClean="0">
                <a:latin typeface="Arial" panose="020B0604020202020204" pitchFamily="34" charset="0"/>
              </a:rPr>
              <a:t> </a:t>
            </a:r>
          </a:p>
          <a:p>
            <a:r>
              <a:rPr lang="en-US" altLang="en-US" smtClean="0">
                <a:latin typeface="Arial" panose="020B0604020202020204" pitchFamily="34" charset="0"/>
              </a:rPr>
              <a:t>		{						{</a:t>
            </a:r>
          </a:p>
          <a:p>
            <a:r>
              <a:rPr lang="en-US" altLang="en-US" smtClean="0">
                <a:latin typeface="Arial" panose="020B0604020202020204" pitchFamily="34" charset="0"/>
              </a:rPr>
              <a:t>		  ----------------		</a:t>
            </a:r>
          </a:p>
          <a:p>
            <a:r>
              <a:rPr lang="en-US" altLang="en-US" smtClean="0">
                <a:latin typeface="Arial" panose="020B0604020202020204" pitchFamily="34" charset="0"/>
              </a:rPr>
              <a:t>		function2()	       	  No return value	    --------------	</a:t>
            </a:r>
          </a:p>
          <a:p>
            <a:r>
              <a:rPr lang="en-US" altLang="en-US" smtClean="0">
                <a:latin typeface="Arial" panose="020B0604020202020204" pitchFamily="34" charset="0"/>
              </a:rPr>
              <a:t>		  ----------------		 </a:t>
            </a:r>
            <a:r>
              <a:rPr lang="en-US" altLang="en-US" smtClean="0">
                <a:latin typeface="Arial" panose="020B0604020202020204" pitchFamily="34" charset="0"/>
                <a:sym typeface="Wingdings" panose="05000000000000000000" pitchFamily="2" charset="2"/>
              </a:rPr>
              <a:t></a:t>
            </a:r>
            <a:r>
              <a:rPr lang="en-US" altLang="en-US" smtClean="0">
                <a:latin typeface="Arial" panose="020B0604020202020204" pitchFamily="34" charset="0"/>
              </a:rPr>
              <a:t>-----------     	    --------------	</a:t>
            </a:r>
          </a:p>
          <a:p>
            <a:r>
              <a:rPr lang="en-US" altLang="en-US" smtClean="0">
                <a:latin typeface="Arial" panose="020B0604020202020204" pitchFamily="34" charset="0"/>
              </a:rPr>
              <a:t>		  ----------------					    --------------</a:t>
            </a:r>
          </a:p>
          <a:p>
            <a:r>
              <a:rPr lang="en-US" altLang="en-US" smtClean="0">
                <a:latin typeface="Arial" panose="020B0604020202020204" pitchFamily="34" charset="0"/>
              </a:rPr>
              <a:t>				}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A program with three user-defined functions is given below.</a:t>
            </a:r>
          </a:p>
          <a:p>
            <a:r>
              <a:rPr lang="en-US" altLang="en-US" smtClean="0">
                <a:latin typeface="Arial" panose="020B0604020202020204" pitchFamily="34" charset="0"/>
              </a:rPr>
              <a:t> </a:t>
            </a:r>
          </a:p>
          <a:p>
            <a:r>
              <a:rPr lang="en-US" altLang="en-US" b="1" smtClean="0">
                <a:latin typeface="Arial" panose="020B0604020202020204" pitchFamily="34" charset="0"/>
              </a:rPr>
              <a:t>Functions  with no arguments, no return values:</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main()</a:t>
            </a:r>
          </a:p>
          <a:p>
            <a:r>
              <a:rPr lang="en-US" altLang="en-US" smtClean="0">
                <a:latin typeface="Arial" panose="020B0604020202020204" pitchFamily="34" charset="0"/>
              </a:rPr>
              <a:t>	{</a:t>
            </a:r>
          </a:p>
          <a:p>
            <a:r>
              <a:rPr lang="en-US" altLang="en-US" smtClean="0">
                <a:latin typeface="Arial" panose="020B0604020202020204" pitchFamily="34" charset="0"/>
              </a:rPr>
              <a:t>	   printtext();</a:t>
            </a:r>
          </a:p>
          <a:p>
            <a:r>
              <a:rPr lang="en-US" altLang="en-US" smtClean="0">
                <a:latin typeface="Arial" panose="020B0604020202020204" pitchFamily="34" charset="0"/>
              </a:rPr>
              <a:t>	    value();</a:t>
            </a:r>
          </a:p>
          <a:p>
            <a:r>
              <a:rPr lang="en-US" altLang="en-US" smtClean="0">
                <a:latin typeface="Arial" panose="020B0604020202020204" pitchFamily="34" charset="0"/>
              </a:rPr>
              <a:t>	    printtext();</a:t>
            </a:r>
          </a:p>
          <a:p>
            <a:r>
              <a:rPr lang="en-US" altLang="en-US" smtClean="0">
                <a:latin typeface="Arial" panose="020B0604020202020204" pitchFamily="34" charset="0"/>
              </a:rPr>
              <a:t>  }</a:t>
            </a:r>
          </a:p>
          <a:p>
            <a:r>
              <a:rPr lang="en-US" altLang="en-US" smtClean="0">
                <a:latin typeface="Arial" panose="020B0604020202020204" pitchFamily="34" charset="0"/>
              </a:rPr>
              <a:t>printtext()</a:t>
            </a:r>
          </a:p>
          <a:p>
            <a:r>
              <a:rPr lang="nb-NO" altLang="en-US" smtClean="0">
                <a:latin typeface="Arial" panose="020B0604020202020204" pitchFamily="34" charset="0"/>
              </a:rPr>
              <a:t>{</a:t>
            </a:r>
            <a:endParaRPr lang="en-US" altLang="en-US" smtClean="0">
              <a:latin typeface="Arial" panose="020B0604020202020204" pitchFamily="34" charset="0"/>
            </a:endParaRPr>
          </a:p>
          <a:p>
            <a:r>
              <a:rPr lang="nb-NO" altLang="en-US" smtClean="0">
                <a:latin typeface="Arial" panose="020B0604020202020204" pitchFamily="34" charset="0"/>
              </a:rPr>
              <a:t>	int I;</a:t>
            </a:r>
            <a:endParaRPr lang="en-US" altLang="en-US" smtClean="0">
              <a:latin typeface="Arial" panose="020B0604020202020204" pitchFamily="34" charset="0"/>
            </a:endParaRPr>
          </a:p>
          <a:p>
            <a:r>
              <a:rPr lang="nb-NO" altLang="en-US" smtClean="0">
                <a:latin typeface="Arial" panose="020B0604020202020204" pitchFamily="34" charset="0"/>
              </a:rPr>
              <a:t>	for (i=1;i&lt;=40;i++)</a:t>
            </a:r>
            <a:endParaRPr lang="en-US" altLang="en-US" smtClean="0">
              <a:latin typeface="Arial" panose="020B0604020202020204" pitchFamily="34" charset="0"/>
            </a:endParaRPr>
          </a:p>
          <a:p>
            <a:r>
              <a:rPr lang="nb-NO" altLang="en-US" smtClean="0">
                <a:latin typeface="Arial" panose="020B0604020202020204" pitchFamily="34" charset="0"/>
              </a:rPr>
              <a:t>	  cout &lt;&lt; </a:t>
            </a:r>
            <a:r>
              <a:rPr lang="en-US" altLang="en-US" smtClean="0">
                <a:latin typeface="Arial" panose="020B0604020202020204" pitchFamily="34" charset="0"/>
              </a:rPr>
              <a:t>‘-‘&lt;&lt;“\n”;</a:t>
            </a:r>
          </a:p>
          <a:p>
            <a:r>
              <a:rPr lang="en-US" altLang="en-US" smtClean="0">
                <a:latin typeface="Arial" panose="020B0604020202020204" pitchFamily="34" charset="0"/>
              </a:rPr>
              <a:t>}</a:t>
            </a:r>
          </a:p>
          <a:p>
            <a:r>
              <a:rPr lang="en-US" altLang="en-US" smtClean="0">
                <a:latin typeface="Arial" panose="020B0604020202020204" pitchFamily="34" charset="0"/>
              </a:rPr>
              <a:t> </a:t>
            </a:r>
          </a:p>
          <a:p>
            <a:r>
              <a:rPr lang="en-US" altLang="en-US" smtClean="0">
                <a:latin typeface="Arial" panose="020B0604020202020204" pitchFamily="34" charset="0"/>
              </a:rPr>
              <a:t>value()</a:t>
            </a:r>
          </a:p>
          <a:p>
            <a:r>
              <a:rPr lang="en-US" altLang="en-US" smtClean="0">
                <a:latin typeface="Arial" panose="020B0604020202020204" pitchFamily="34" charset="0"/>
              </a:rPr>
              <a:t>{</a:t>
            </a:r>
          </a:p>
          <a:p>
            <a:r>
              <a:rPr lang="en-US" altLang="en-US" smtClean="0">
                <a:latin typeface="Arial" panose="020B0604020202020204" pitchFamily="34" charset="0"/>
              </a:rPr>
              <a:t>	int year, period;</a:t>
            </a:r>
          </a:p>
          <a:p>
            <a:r>
              <a:rPr lang="en-US" altLang="en-US" smtClean="0">
                <a:latin typeface="Arial" panose="020B0604020202020204" pitchFamily="34" charset="0"/>
              </a:rPr>
              <a:t>      float inrate, sum principal;</a:t>
            </a:r>
          </a:p>
          <a:p>
            <a:r>
              <a:rPr lang="en-US" altLang="en-US" smtClean="0">
                <a:latin typeface="Arial" panose="020B0604020202020204" pitchFamily="34" charset="0"/>
              </a:rPr>
              <a:t>      cout &lt;&lt;“Principal amount?”;</a:t>
            </a:r>
          </a:p>
          <a:p>
            <a:r>
              <a:rPr lang="en-US" altLang="en-US" smtClean="0">
                <a:latin typeface="Arial" panose="020B0604020202020204" pitchFamily="34" charset="0"/>
              </a:rPr>
              <a:t>	cin&gt;&gt;principal;</a:t>
            </a:r>
          </a:p>
          <a:p>
            <a:r>
              <a:rPr lang="en-US" altLang="en-US" smtClean="0">
                <a:latin typeface="Arial" panose="020B0604020202020204" pitchFamily="34" charset="0"/>
              </a:rPr>
              <a:t>	cout&lt;&lt;“Interest rate?   “;</a:t>
            </a:r>
          </a:p>
          <a:p>
            <a:r>
              <a:rPr lang="en-US" altLang="en-US" smtClean="0">
                <a:latin typeface="Arial" panose="020B0604020202020204" pitchFamily="34" charset="0"/>
              </a:rPr>
              <a:t>	cin&gt;&gt;inrate;</a:t>
            </a:r>
          </a:p>
          <a:p>
            <a:r>
              <a:rPr lang="en-US" altLang="en-US" smtClean="0">
                <a:latin typeface="Arial" panose="020B0604020202020204" pitchFamily="34" charset="0"/>
              </a:rPr>
              <a:t>	cout&lt;&lt;“Period?             “;</a:t>
            </a:r>
          </a:p>
          <a:p>
            <a:r>
              <a:rPr lang="en-US" altLang="en-US" smtClean="0">
                <a:latin typeface="Arial" panose="020B0604020202020204" pitchFamily="34" charset="0"/>
              </a:rPr>
              <a:t>      cin&gt;&gt;period;</a:t>
            </a:r>
          </a:p>
          <a:p>
            <a:r>
              <a:rPr lang="en-US" altLang="en-US" smtClean="0">
                <a:latin typeface="Arial" panose="020B0604020202020204" pitchFamily="34" charset="0"/>
              </a:rPr>
              <a:t>	   sum=principal;</a:t>
            </a:r>
          </a:p>
          <a:p>
            <a:r>
              <a:rPr lang="en-US" altLang="en-US" smtClean="0">
                <a:latin typeface="Arial" panose="020B0604020202020204" pitchFamily="34" charset="0"/>
              </a:rPr>
              <a:t>         year=1;</a:t>
            </a:r>
          </a:p>
          <a:p>
            <a:r>
              <a:rPr lang="en-US" altLang="en-US" smtClean="0">
                <a:latin typeface="Arial" panose="020B0604020202020204" pitchFamily="34" charset="0"/>
              </a:rPr>
              <a:t>        while(year&lt;=period)</a:t>
            </a:r>
          </a:p>
          <a:p>
            <a:r>
              <a:rPr lang="en-US" altLang="en-US" smtClean="0">
                <a:latin typeface="Arial" panose="020B0604020202020204" pitchFamily="34" charset="0"/>
              </a:rPr>
              <a:t>	   {</a:t>
            </a:r>
          </a:p>
          <a:p>
            <a:r>
              <a:rPr lang="en-US" altLang="en-US" smtClean="0">
                <a:latin typeface="Arial" panose="020B0604020202020204" pitchFamily="34" charset="0"/>
              </a:rPr>
              <a:t>		sum=sum * (1+inrate);</a:t>
            </a:r>
          </a:p>
          <a:p>
            <a:r>
              <a:rPr lang="en-US" altLang="en-US" smtClean="0">
                <a:latin typeface="Arial" panose="020B0604020202020204" pitchFamily="34" charset="0"/>
              </a:rPr>
              <a:t>		year=year+1;</a:t>
            </a:r>
          </a:p>
          <a:p>
            <a:r>
              <a:rPr lang="en-US" altLang="en-US" smtClean="0">
                <a:latin typeface="Arial" panose="020B0604020202020204" pitchFamily="34" charset="0"/>
              </a:rPr>
              <a:t>	    }</a:t>
            </a:r>
          </a:p>
          <a:p>
            <a:r>
              <a:rPr lang="en-US" altLang="en-US" smtClean="0">
                <a:latin typeface="Arial" panose="020B0604020202020204" pitchFamily="34" charset="0"/>
              </a:rPr>
              <a:t>cout&lt;&lt;”\n”&lt;&lt; principal&lt;&lt;inrate&lt;&lt;period&lt;&lt;sum;</a:t>
            </a:r>
          </a:p>
          <a:p>
            <a:r>
              <a:rPr lang="en-US" altLang="en-US" smtClean="0">
                <a:latin typeface="Arial" panose="020B0604020202020204" pitchFamily="34" charset="0"/>
              </a:rPr>
              <a:t>}</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43423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DA7BA-AF78-4721-94EB-FDCF88174CFC}" type="slidenum">
              <a:rPr lang="en-US" altLang="en-US"/>
              <a:pPr>
                <a:spcBef>
                  <a:spcPct val="0"/>
                </a:spcBef>
              </a:pPr>
              <a:t>22</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27778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6FE17E-798D-4620-85FB-A013174BC88E}" type="slidenum">
              <a:rPr lang="en-US" altLang="en-US"/>
              <a:pPr>
                <a:spcBef>
                  <a:spcPct val="0"/>
                </a:spcBef>
              </a:pPr>
              <a:t>23</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Functions with arguments and no return values:</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We can make the calling function to read data from the terminal and pass it on to the</a:t>
            </a:r>
          </a:p>
          <a:p>
            <a:r>
              <a:rPr lang="en-US" altLang="en-US" smtClean="0">
                <a:latin typeface="Arial" panose="020B0604020202020204" pitchFamily="34" charset="0"/>
              </a:rPr>
              <a:t>called function. The nature of data communication between the calling function and </a:t>
            </a:r>
          </a:p>
          <a:p>
            <a:r>
              <a:rPr lang="en-US" altLang="en-US" smtClean="0">
                <a:latin typeface="Arial" panose="020B0604020202020204" pitchFamily="34" charset="0"/>
              </a:rPr>
              <a:t>the called function with arguments but no return values is shown below.</a:t>
            </a:r>
          </a:p>
          <a:p>
            <a:r>
              <a:rPr lang="en-US" altLang="en-US" smtClean="0">
                <a:latin typeface="Arial" panose="020B0604020202020204" pitchFamily="34" charset="0"/>
              </a:rPr>
              <a:t> </a:t>
            </a:r>
          </a:p>
          <a:p>
            <a:r>
              <a:rPr lang="en-US" altLang="en-US" smtClean="0">
                <a:latin typeface="Arial" panose="020B0604020202020204" pitchFamily="34" charset="0"/>
              </a:rPr>
              <a:t>		Function1()				      function2(1)</a:t>
            </a:r>
          </a:p>
          <a:p>
            <a:r>
              <a:rPr lang="en-US" altLang="en-US" smtClean="0">
                <a:latin typeface="Arial" panose="020B0604020202020204" pitchFamily="34" charset="0"/>
              </a:rPr>
              <a:t>		{		   values of arguments        ---------------</a:t>
            </a:r>
          </a:p>
          <a:p>
            <a:r>
              <a:rPr lang="en-US" altLang="en-US" smtClean="0">
                <a:latin typeface="Arial" panose="020B0604020202020204" pitchFamily="34" charset="0"/>
              </a:rPr>
              <a:t>                    --------------	 ------------</a:t>
            </a:r>
            <a:r>
              <a:rPr lang="en-US" altLang="en-US" smtClean="0">
                <a:latin typeface="Arial" panose="020B0604020202020204" pitchFamily="34" charset="0"/>
                <a:sym typeface="Wingdings" panose="05000000000000000000" pitchFamily="2" charset="2"/>
              </a:rPr>
              <a:t></a:t>
            </a:r>
            <a:r>
              <a:rPr lang="en-US" altLang="en-US" smtClean="0">
                <a:latin typeface="Arial" panose="020B0604020202020204" pitchFamily="34" charset="0"/>
              </a:rPr>
              <a:t>                       {</a:t>
            </a:r>
          </a:p>
          <a:p>
            <a:r>
              <a:rPr lang="en-US" altLang="en-US" smtClean="0">
                <a:latin typeface="Arial" panose="020B0604020202020204" pitchFamily="34" charset="0"/>
              </a:rPr>
              <a:t>		function2(a)                                                   --------------</a:t>
            </a:r>
          </a:p>
          <a:p>
            <a:r>
              <a:rPr lang="en-US" altLang="en-US" smtClean="0">
                <a:latin typeface="Arial" panose="020B0604020202020204" pitchFamily="34" charset="0"/>
              </a:rPr>
              <a:t>		  --------------     &lt; -----------                           ---------------</a:t>
            </a:r>
          </a:p>
          <a:p>
            <a:r>
              <a:rPr lang="en-US" altLang="en-US" smtClean="0">
                <a:latin typeface="Arial" panose="020B0604020202020204" pitchFamily="34" charset="0"/>
              </a:rPr>
              <a:t>		   -------------       			           ---------------</a:t>
            </a:r>
          </a:p>
          <a:p>
            <a:r>
              <a:rPr lang="en-US" altLang="en-US" smtClean="0">
                <a:latin typeface="Arial" panose="020B0604020202020204" pitchFamily="34" charset="0"/>
              </a:rPr>
              <a:t>		}					          }</a:t>
            </a:r>
          </a:p>
          <a:p>
            <a:r>
              <a:rPr lang="en-US" altLang="en-US" smtClean="0">
                <a:latin typeface="Arial" panose="020B0604020202020204" pitchFamily="34" charset="0"/>
              </a:rPr>
              <a:t> </a:t>
            </a:r>
          </a:p>
          <a:p>
            <a:r>
              <a:rPr lang="en-US" altLang="en-US" smtClean="0">
                <a:latin typeface="Arial" panose="020B0604020202020204" pitchFamily="34" charset="0"/>
              </a:rPr>
              <a:t>		        For example.</a:t>
            </a:r>
          </a:p>
          <a:p>
            <a:r>
              <a:rPr lang="en-US" altLang="en-US" smtClean="0">
                <a:latin typeface="Arial" panose="020B0604020202020204" pitchFamily="34" charset="0"/>
              </a:rPr>
              <a:t>			Printtext(ch)</a:t>
            </a:r>
          </a:p>
          <a:p>
            <a:r>
              <a:rPr lang="en-US" altLang="en-US" smtClean="0">
                <a:latin typeface="Arial" panose="020B0604020202020204" pitchFamily="34" charset="0"/>
              </a:rPr>
              <a:t>			Value(p,r,n)</a:t>
            </a:r>
          </a:p>
          <a:p>
            <a:r>
              <a:rPr lang="en-US" altLang="en-US" smtClean="0">
                <a:latin typeface="Arial" panose="020B0604020202020204" pitchFamily="34" charset="0"/>
              </a:rPr>
              <a:t>		The arguments ch,p,r and n are called the formal arguments. The calling function can now send values to these arguments using function calls containing appropriate arguments. For example, the function call</a:t>
            </a:r>
          </a:p>
          <a:p>
            <a:r>
              <a:rPr lang="en-US" altLang="en-US" smtClean="0">
                <a:latin typeface="Arial" panose="020B0604020202020204" pitchFamily="34" charset="0"/>
              </a:rPr>
              <a:t>		Value(100,0.23,10)</a:t>
            </a:r>
          </a:p>
          <a:p>
            <a:r>
              <a:rPr lang="en-US" altLang="en-US" smtClean="0">
                <a:latin typeface="Arial" panose="020B0604020202020204" pitchFamily="34" charset="0"/>
              </a:rPr>
              <a:t>	Would send the values 100,0.23,and 10 to the function.</a:t>
            </a:r>
          </a:p>
          <a:p>
            <a:r>
              <a:rPr lang="en-US" altLang="en-US" smtClean="0">
                <a:latin typeface="Arial" panose="020B0604020202020204" pitchFamily="34" charset="0"/>
              </a:rPr>
              <a:t>		Value(p,r,n)</a:t>
            </a:r>
          </a:p>
          <a:p>
            <a:r>
              <a:rPr lang="en-US" altLang="en-US" smtClean="0">
                <a:latin typeface="Arial" panose="020B0604020202020204" pitchFamily="34" charset="0"/>
              </a:rPr>
              <a:t>	And assign 100 to p, 0.23 ,to r, and 10 n. The values 100,0.23 and 10 are the actual arguments which become the values of the formal  arguments inside the called function.</a:t>
            </a:r>
          </a:p>
          <a:p>
            <a:r>
              <a:rPr lang="en-US" altLang="en-US" smtClean="0">
                <a:latin typeface="Arial" panose="020B0604020202020204" pitchFamily="34" charset="0"/>
              </a:rPr>
              <a:t>          The actual and formal functions should match in number, type and order. The values of actual arguments are assigned to the formal arguments on a one to one basis starting with the first argument.</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main()</a:t>
            </a:r>
          </a:p>
          <a:p>
            <a:r>
              <a:rPr lang="en-US" altLang="en-US" smtClean="0">
                <a:latin typeface="Arial" panose="020B0604020202020204" pitchFamily="34" charset="0"/>
              </a:rPr>
              <a:t>		{</a:t>
            </a:r>
          </a:p>
          <a:p>
            <a:r>
              <a:rPr lang="en-US" altLang="en-US" smtClean="0">
                <a:latin typeface="Arial" panose="020B0604020202020204" pitchFamily="34" charset="0"/>
              </a:rPr>
              <a:t>Function </a:t>
            </a:r>
          </a:p>
          <a:p>
            <a:r>
              <a:rPr lang="en-US" altLang="en-US" smtClean="0">
                <a:latin typeface="Arial" panose="020B0604020202020204" pitchFamily="34" charset="0"/>
              </a:rPr>
              <a:t>call		    --------------</a:t>
            </a:r>
          </a:p>
          <a:p>
            <a:r>
              <a:rPr lang="en-US" altLang="en-US" smtClean="0">
                <a:latin typeface="Arial" panose="020B0604020202020204" pitchFamily="34" charset="0"/>
              </a:rPr>
              <a:t>-----</a:t>
            </a:r>
            <a:r>
              <a:rPr lang="en-US" altLang="en-US" smtClean="0">
                <a:latin typeface="Arial" panose="020B0604020202020204" pitchFamily="34" charset="0"/>
                <a:sym typeface="Wingdings" panose="05000000000000000000" pitchFamily="2" charset="2"/>
              </a:rPr>
              <a:t></a:t>
            </a:r>
            <a:r>
              <a:rPr lang="en-US" altLang="en-US" smtClean="0">
                <a:latin typeface="Arial" panose="020B0604020202020204" pitchFamily="34" charset="0"/>
              </a:rPr>
              <a:t>	    function1(a1,a2,a3………am)</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Called function</a:t>
            </a:r>
          </a:p>
          <a:p>
            <a:r>
              <a:rPr lang="en-US" altLang="en-US" smtClean="0">
                <a:latin typeface="Arial" panose="020B0604020202020204" pitchFamily="34" charset="0"/>
              </a:rPr>
              <a:t>------ &gt;             function1(f1,f2,f3,………….fn)</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The formal arguments must be valid variable names, the actual arguments may be variable names, expressions or constants. The variables used in actual arguments must be assigned values before the function  call is made.</a:t>
            </a:r>
          </a:p>
          <a:p>
            <a:r>
              <a:rPr lang="en-US" altLang="en-US" smtClean="0">
                <a:latin typeface="Arial" panose="020B0604020202020204" pitchFamily="34" charset="0"/>
              </a:rPr>
              <a:t>		When a function call is made, only a copy of the values of actual arguments is passed into the called function. </a:t>
            </a:r>
          </a:p>
          <a:p>
            <a:r>
              <a:rPr lang="en-US" altLang="en-US" smtClean="0">
                <a:latin typeface="Arial" panose="020B0604020202020204" pitchFamily="34" charset="0"/>
              </a:rPr>
              <a:t>		The function call  value(prin, rate, per);</a:t>
            </a:r>
          </a:p>
          <a:p>
            <a:r>
              <a:rPr lang="en-US" altLang="en-US" smtClean="0">
                <a:latin typeface="Arial" panose="020B0604020202020204" pitchFamily="34" charset="0"/>
              </a:rPr>
              <a:t>         Passes information it contains to the function value.</a:t>
            </a:r>
          </a:p>
          <a:p>
            <a:r>
              <a:rPr lang="en-US" altLang="en-US" smtClean="0">
                <a:latin typeface="Arial" panose="020B0604020202020204" pitchFamily="34" charset="0"/>
              </a:rPr>
              <a:t>	The function header of value has three formal arguments p,r and n which correspond to the actual arguments in the function call, namely, prin,rate and per. The formal arguments are declared immediately after the function header. On execution of the function call, the values of the actual arguments are assigned to the corresponding formal arguments.</a:t>
            </a:r>
          </a:p>
          <a:p>
            <a:r>
              <a:rPr lang="en-US" altLang="en-US" smtClean="0">
                <a:latin typeface="Arial" panose="020B0604020202020204" pitchFamily="34" charset="0"/>
              </a:rPr>
              <a:t>                 p=prin;</a:t>
            </a:r>
          </a:p>
          <a:p>
            <a:r>
              <a:rPr lang="en-US" altLang="en-US" smtClean="0">
                <a:latin typeface="Arial" panose="020B0604020202020204" pitchFamily="34" charset="0"/>
              </a:rPr>
              <a:t>	           r=rate;</a:t>
            </a:r>
          </a:p>
          <a:p>
            <a:r>
              <a:rPr lang="en-US" altLang="en-US" smtClean="0">
                <a:latin typeface="Arial" panose="020B0604020202020204" pitchFamily="34" charset="0"/>
              </a:rPr>
              <a:t>	            n=per;</a:t>
            </a:r>
          </a:p>
          <a:p>
            <a:r>
              <a:rPr lang="en-US" altLang="en-US" smtClean="0">
                <a:latin typeface="Arial" panose="020B0604020202020204" pitchFamily="34" charset="0"/>
              </a:rPr>
              <a:t>	The variable declared inside a function are known as local variables and therefore their values are local to the function and cannot be accessed by any other function.</a:t>
            </a:r>
          </a:p>
          <a:p>
            <a:r>
              <a:rPr lang="en-US" altLang="en-US" smtClean="0">
                <a:latin typeface="Arial" panose="020B0604020202020204" pitchFamily="34" charset="0"/>
              </a:rPr>
              <a:t>		The function value calculates the final amount for a given period and prints the result. Control is transferred back on reaching the closing brace of the function. Note that the function does not return any value.</a:t>
            </a:r>
          </a:p>
          <a:p>
            <a:r>
              <a:rPr lang="en-US" altLang="en-US" smtClean="0">
                <a:latin typeface="Arial" panose="020B0604020202020204" pitchFamily="34" charset="0"/>
              </a:rPr>
              <a:t> </a:t>
            </a:r>
          </a:p>
          <a:p>
            <a:r>
              <a:rPr lang="en-US" altLang="en-US" b="1" smtClean="0">
                <a:latin typeface="Arial" panose="020B0604020202020204" pitchFamily="34" charset="0"/>
              </a:rPr>
              <a:t>Program to show functions with arguments but no return values</a:t>
            </a:r>
            <a:endParaRPr lang="en-US" altLang="en-US" smtClean="0">
              <a:latin typeface="Arial" panose="020B0604020202020204" pitchFamily="34" charset="0"/>
            </a:endParaRPr>
          </a:p>
          <a:p>
            <a:r>
              <a:rPr lang="en-US" altLang="en-US" b="1" smtClean="0">
                <a:latin typeface="Arial" panose="020B0604020202020204" pitchFamily="34" charset="0"/>
              </a:rPr>
              <a:t> </a:t>
            </a:r>
            <a:endParaRPr lang="en-US" altLang="en-US" smtClean="0">
              <a:latin typeface="Arial" panose="020B0604020202020204" pitchFamily="34" charset="0"/>
            </a:endParaRPr>
          </a:p>
          <a:p>
            <a:r>
              <a:rPr lang="en-US" altLang="en-US" smtClean="0">
                <a:latin typeface="Arial" panose="020B0604020202020204" pitchFamily="34" charset="0"/>
              </a:rPr>
              <a:t>	Main()</a:t>
            </a:r>
          </a:p>
          <a:p>
            <a:r>
              <a:rPr lang="en-US" altLang="en-US" smtClean="0">
                <a:latin typeface="Arial" panose="020B0604020202020204" pitchFamily="34" charset="0"/>
              </a:rPr>
              <a:t>	  {	</a:t>
            </a:r>
          </a:p>
          <a:p>
            <a:r>
              <a:rPr lang="en-US" altLang="en-US" smtClean="0">
                <a:latin typeface="Arial" panose="020B0604020202020204" pitchFamily="34" charset="0"/>
              </a:rPr>
              <a:t>		float prin.rate,amt;</a:t>
            </a:r>
          </a:p>
          <a:p>
            <a:r>
              <a:rPr lang="en-US" altLang="en-US" smtClean="0">
                <a:latin typeface="Arial" panose="020B0604020202020204" pitchFamily="34" charset="0"/>
              </a:rPr>
              <a:t>		int per;</a:t>
            </a:r>
          </a:p>
          <a:p>
            <a:r>
              <a:rPr lang="en-US" altLang="en-US" smtClean="0">
                <a:latin typeface="Arial" panose="020B0604020202020204" pitchFamily="34" charset="0"/>
              </a:rPr>
              <a:t>		cout&lt;&lt;“Enter principal amount, interest”;</a:t>
            </a:r>
          </a:p>
          <a:p>
            <a:r>
              <a:rPr lang="en-US" altLang="en-US" smtClean="0">
                <a:latin typeface="Arial" panose="020B0604020202020204" pitchFamily="34" charset="0"/>
              </a:rPr>
              <a:t>		cout&lt;&lt;”rate and period\n”;</a:t>
            </a:r>
          </a:p>
          <a:p>
            <a:r>
              <a:rPr lang="en-US" altLang="en-US" smtClean="0">
                <a:latin typeface="Arial" panose="020B0604020202020204" pitchFamily="34" charset="0"/>
              </a:rPr>
              <a:t>		cin&gt;&gt;prin&gt;&gt;rate&gt;&gt;per;</a:t>
            </a:r>
          </a:p>
          <a:p>
            <a:r>
              <a:rPr lang="en-US" altLang="en-US" smtClean="0">
                <a:latin typeface="Arial" panose="020B0604020202020204" pitchFamily="34" charset="0"/>
              </a:rPr>
              <a:t>                  printtext(‘Z’);</a:t>
            </a:r>
          </a:p>
          <a:p>
            <a:r>
              <a:rPr lang="en-US" altLang="en-US" smtClean="0">
                <a:latin typeface="Arial" panose="020B0604020202020204" pitchFamily="34" charset="0"/>
              </a:rPr>
              <a:t>		value(prin,rate,per);</a:t>
            </a:r>
          </a:p>
          <a:p>
            <a:r>
              <a:rPr lang="en-US" altLang="en-US" smtClean="0">
                <a:latin typeface="Arial" panose="020B0604020202020204" pitchFamily="34" charset="0"/>
              </a:rPr>
              <a:t>		printtext(‘A’);</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printtext(ch)</a:t>
            </a:r>
          </a:p>
          <a:p>
            <a:r>
              <a:rPr lang="en-US" altLang="en-US" smtClean="0">
                <a:latin typeface="Arial" panose="020B0604020202020204" pitchFamily="34" charset="0"/>
              </a:rPr>
              <a:t>	   char ch;</a:t>
            </a:r>
          </a:p>
          <a:p>
            <a:r>
              <a:rPr lang="en-US" altLang="en-US" smtClean="0">
                <a:latin typeface="Arial" panose="020B0604020202020204" pitchFamily="34" charset="0"/>
              </a:rPr>
              <a:t>	</a:t>
            </a:r>
            <a:r>
              <a:rPr lang="nb-NO" altLang="en-US" smtClean="0">
                <a:latin typeface="Arial" panose="020B0604020202020204" pitchFamily="34" charset="0"/>
              </a:rPr>
              <a:t>{</a:t>
            </a:r>
            <a:endParaRPr lang="en-US" altLang="en-US" smtClean="0">
              <a:latin typeface="Arial" panose="020B0604020202020204" pitchFamily="34" charset="0"/>
            </a:endParaRPr>
          </a:p>
          <a:p>
            <a:r>
              <a:rPr lang="nb-NO" altLang="en-US" smtClean="0">
                <a:latin typeface="Arial" panose="020B0604020202020204" pitchFamily="34" charset="0"/>
              </a:rPr>
              <a:t>	     int j;</a:t>
            </a:r>
            <a:endParaRPr lang="en-US" altLang="en-US" smtClean="0">
              <a:latin typeface="Arial" panose="020B0604020202020204" pitchFamily="34" charset="0"/>
            </a:endParaRPr>
          </a:p>
          <a:p>
            <a:r>
              <a:rPr lang="nb-NO" altLang="en-US" smtClean="0">
                <a:latin typeface="Arial" panose="020B0604020202020204" pitchFamily="34" charset="0"/>
              </a:rPr>
              <a:t>	     for(j=1;j&lt;=52;j++)</a:t>
            </a:r>
            <a:endParaRPr lang="en-US" altLang="en-US" smtClean="0">
              <a:latin typeface="Arial" panose="020B0604020202020204" pitchFamily="34" charset="0"/>
            </a:endParaRPr>
          </a:p>
          <a:p>
            <a:r>
              <a:rPr lang="nb-NO" altLang="en-US" smtClean="0">
                <a:latin typeface="Arial" panose="020B0604020202020204" pitchFamily="34" charset="0"/>
              </a:rPr>
              <a:t>	      cout&lt;&lt;</a:t>
            </a:r>
            <a:r>
              <a:rPr lang="en-US" altLang="en-US" smtClean="0">
                <a:latin typeface="Arial" panose="020B0604020202020204" pitchFamily="34" charset="0"/>
              </a:rPr>
              <a:t> ch;</a:t>
            </a:r>
          </a:p>
          <a:p>
            <a:r>
              <a:rPr lang="en-US" altLang="en-US" smtClean="0">
                <a:latin typeface="Arial" panose="020B0604020202020204" pitchFamily="34" charset="0"/>
              </a:rPr>
              <a:t>	       cout&lt;&lt;“\n”;</a:t>
            </a:r>
          </a:p>
          <a:p>
            <a:r>
              <a:rPr lang="en-US" altLang="en-US" smtClean="0">
                <a:latin typeface="Arial" panose="020B0604020202020204" pitchFamily="34" charset="0"/>
              </a:rPr>
              <a:t>}</a:t>
            </a:r>
          </a:p>
          <a:p>
            <a:r>
              <a:rPr lang="en-US" altLang="en-US" smtClean="0">
                <a:latin typeface="Arial" panose="020B0604020202020204" pitchFamily="34" charset="0"/>
              </a:rPr>
              <a:t> </a:t>
            </a:r>
          </a:p>
          <a:p>
            <a:r>
              <a:rPr lang="en-US" altLang="en-US" smtClean="0">
                <a:latin typeface="Arial" panose="020B0604020202020204" pitchFamily="34" charset="0"/>
              </a:rPr>
              <a:t>	value(p,r,n)</a:t>
            </a:r>
          </a:p>
          <a:p>
            <a:r>
              <a:rPr lang="en-US" altLang="en-US" smtClean="0">
                <a:latin typeface="Arial" panose="020B0604020202020204" pitchFamily="34" charset="0"/>
              </a:rPr>
              <a:t>	 int n;</a:t>
            </a:r>
          </a:p>
          <a:p>
            <a:r>
              <a:rPr lang="en-US" altLang="en-US" smtClean="0">
                <a:latin typeface="Arial" panose="020B0604020202020204" pitchFamily="34" charset="0"/>
              </a:rPr>
              <a:t>	  float p,r;</a:t>
            </a:r>
          </a:p>
          <a:p>
            <a:r>
              <a:rPr lang="en-US" altLang="en-US" smtClean="0">
                <a:latin typeface="Arial" panose="020B0604020202020204" pitchFamily="34" charset="0"/>
              </a:rPr>
              <a:t>	   {</a:t>
            </a:r>
          </a:p>
          <a:p>
            <a:r>
              <a:rPr lang="en-US" altLang="en-US" smtClean="0">
                <a:latin typeface="Arial" panose="020B0604020202020204" pitchFamily="34" charset="0"/>
              </a:rPr>
              <a:t>	      int year;</a:t>
            </a:r>
          </a:p>
          <a:p>
            <a:r>
              <a:rPr lang="en-US" altLang="en-US" smtClean="0">
                <a:latin typeface="Arial" panose="020B0604020202020204" pitchFamily="34" charset="0"/>
              </a:rPr>
              <a:t>	       float sum;</a:t>
            </a:r>
          </a:p>
          <a:p>
            <a:r>
              <a:rPr lang="en-US" altLang="en-US" smtClean="0">
                <a:latin typeface="Arial" panose="020B0604020202020204" pitchFamily="34" charset="0"/>
              </a:rPr>
              <a:t>             sum=p;</a:t>
            </a:r>
          </a:p>
          <a:p>
            <a:r>
              <a:rPr lang="en-US" altLang="en-US" smtClean="0">
                <a:latin typeface="Arial" panose="020B0604020202020204" pitchFamily="34" charset="0"/>
              </a:rPr>
              <a:t>	       year=1;</a:t>
            </a:r>
          </a:p>
          <a:p>
            <a:r>
              <a:rPr lang="en-US" altLang="en-US" smtClean="0">
                <a:latin typeface="Arial" panose="020B0604020202020204" pitchFamily="34" charset="0"/>
              </a:rPr>
              <a:t>	       while(year&lt;=n)</a:t>
            </a:r>
          </a:p>
          <a:p>
            <a:r>
              <a:rPr lang="en-US" altLang="en-US" smtClean="0">
                <a:latin typeface="Arial" panose="020B0604020202020204" pitchFamily="34" charset="0"/>
              </a:rPr>
              <a:t>		{</a:t>
            </a:r>
          </a:p>
          <a:p>
            <a:r>
              <a:rPr lang="en-US" altLang="en-US" smtClean="0">
                <a:latin typeface="Arial" panose="020B0604020202020204" pitchFamily="34" charset="0"/>
              </a:rPr>
              <a:t>		   sum=sum*(1+r)</a:t>
            </a:r>
          </a:p>
          <a:p>
            <a:r>
              <a:rPr lang="en-US" altLang="en-US" smtClean="0">
                <a:latin typeface="Arial" panose="020B0604020202020204" pitchFamily="34" charset="0"/>
              </a:rPr>
              <a:t>	               year=year+1;</a:t>
            </a:r>
          </a:p>
          <a:p>
            <a:r>
              <a:rPr lang="en-US" altLang="en-US" smtClean="0">
                <a:latin typeface="Arial" panose="020B0604020202020204" pitchFamily="34" charset="0"/>
              </a:rPr>
              <a:t>		}</a:t>
            </a:r>
          </a:p>
          <a:p>
            <a:r>
              <a:rPr lang="en-US" altLang="en-US" smtClean="0">
                <a:latin typeface="Arial" panose="020B0604020202020204" pitchFamily="34" charset="0"/>
              </a:rPr>
              <a:t>	cout&lt;&lt;” \n”&lt;&lt; p&lt;&lt; r&lt;&lt; n&lt;&lt; sum;</a:t>
            </a:r>
          </a:p>
          <a:p>
            <a:r>
              <a:rPr lang="en-US" altLang="en-US" smtClean="0">
                <a:latin typeface="Arial" panose="020B0604020202020204" pitchFamily="34" charset="0"/>
              </a:rPr>
              <a:t>}</a:t>
            </a:r>
          </a:p>
          <a:p>
            <a:r>
              <a:rPr lang="en-US" altLang="en-US" smtClean="0">
                <a:latin typeface="Arial" panose="020B0604020202020204" pitchFamily="34" charset="0"/>
              </a:rPr>
              <a:t> </a:t>
            </a:r>
          </a:p>
          <a:p>
            <a:r>
              <a:rPr lang="en-US" altLang="en-US" smtClean="0">
                <a:latin typeface="Arial" panose="020B0604020202020204" pitchFamily="34" charset="0"/>
              </a:rPr>
              <a:t> </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81417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FB87C0-1149-4216-A1A4-4AAF33CE9C17}" type="slidenum">
              <a:rPr lang="en-US" altLang="en-US"/>
              <a:pPr>
                <a:spcBef>
                  <a:spcPct val="0"/>
                </a:spcBef>
              </a:pPr>
              <a:t>24</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Arguments with return values:</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We may not always  wish to have the result of a function displayed. We may use it in</a:t>
            </a:r>
          </a:p>
          <a:p>
            <a:r>
              <a:rPr lang="en-US" altLang="en-US" smtClean="0">
                <a:latin typeface="Arial" panose="020B0604020202020204" pitchFamily="34" charset="0"/>
              </a:rPr>
              <a:t>the calling function for further processing. Moreover , to assure a high degree or</a:t>
            </a:r>
          </a:p>
          <a:p>
            <a:r>
              <a:rPr lang="en-US" altLang="en-US" smtClean="0">
                <a:latin typeface="Arial" panose="020B0604020202020204" pitchFamily="34" charset="0"/>
              </a:rPr>
              <a:t>portability  between programs, function should generally be coded without involving </a:t>
            </a:r>
          </a:p>
          <a:p>
            <a:r>
              <a:rPr lang="en-US" altLang="en-US" smtClean="0">
                <a:latin typeface="Arial" panose="020B0604020202020204" pitchFamily="34" charset="0"/>
              </a:rPr>
              <a:t>any I/O operations.  Different programs may require different output </a:t>
            </a:r>
          </a:p>
          <a:p>
            <a:r>
              <a:rPr lang="en-US" altLang="en-US" smtClean="0">
                <a:latin typeface="Arial" panose="020B0604020202020204" pitchFamily="34" charset="0"/>
              </a:rPr>
              <a:t>Formats for displaying results. This can be overcome by handing over the result of a function to its calling function where the returned value can be required by the program.</a:t>
            </a:r>
          </a:p>
          <a:p>
            <a:r>
              <a:rPr lang="en-US" altLang="en-US" smtClean="0">
                <a:latin typeface="Arial" panose="020B0604020202020204" pitchFamily="34" charset="0"/>
              </a:rPr>
              <a:t>	</a:t>
            </a:r>
          </a:p>
          <a:p>
            <a:r>
              <a:rPr lang="en-US" altLang="en-US" smtClean="0">
                <a:latin typeface="Arial" panose="020B0604020202020204" pitchFamily="34" charset="0"/>
              </a:rPr>
              <a:t>		Function1()         			       function2(f)</a:t>
            </a:r>
          </a:p>
          <a:p>
            <a:r>
              <a:rPr lang="en-US" altLang="en-US" smtClean="0">
                <a:latin typeface="Arial" panose="020B0604020202020204" pitchFamily="34" charset="0"/>
              </a:rPr>
              <a:t>		{	                     values of </a:t>
            </a:r>
          </a:p>
          <a:p>
            <a:r>
              <a:rPr lang="en-US" altLang="en-US" smtClean="0">
                <a:latin typeface="Arial" panose="020B0604020202020204" pitchFamily="34" charset="0"/>
              </a:rPr>
              <a:t>					 arguments		------------</a:t>
            </a:r>
          </a:p>
          <a:p>
            <a:r>
              <a:rPr lang="en-US" altLang="en-US" smtClean="0">
                <a:latin typeface="Arial" panose="020B0604020202020204" pitchFamily="34" charset="0"/>
              </a:rPr>
              <a:t>		   -----------             --------------</a:t>
            </a:r>
            <a:r>
              <a:rPr lang="en-US" altLang="en-US" smtClean="0">
                <a:latin typeface="Arial" panose="020B0604020202020204" pitchFamily="34" charset="0"/>
                <a:sym typeface="Wingdings" panose="05000000000000000000" pitchFamily="2" charset="2"/>
              </a:rPr>
              <a:t></a:t>
            </a:r>
            <a:r>
              <a:rPr lang="en-US" altLang="en-US" smtClean="0">
                <a:latin typeface="Arial" panose="020B0604020202020204" pitchFamily="34" charset="0"/>
              </a:rPr>
              <a:t>		{</a:t>
            </a:r>
          </a:p>
          <a:p>
            <a:r>
              <a:rPr lang="en-US" altLang="en-US" smtClean="0">
                <a:latin typeface="Arial" panose="020B0604020202020204" pitchFamily="34" charset="0"/>
              </a:rPr>
              <a:t>		   -----------					    -------------	</a:t>
            </a:r>
          </a:p>
          <a:p>
            <a:r>
              <a:rPr lang="en-US" altLang="en-US" smtClean="0">
                <a:latin typeface="Arial" panose="020B0604020202020204" pitchFamily="34" charset="0"/>
              </a:rPr>
              <a:t>		 		            Function result	    ------------	</a:t>
            </a:r>
          </a:p>
          <a:p>
            <a:r>
              <a:rPr lang="en-US" altLang="en-US" smtClean="0">
                <a:latin typeface="Arial" panose="020B0604020202020204" pitchFamily="34" charset="0"/>
              </a:rPr>
              <a:t>		    function2(a)        &lt;-----------------       	    ------------	</a:t>
            </a:r>
          </a:p>
          <a:p>
            <a:r>
              <a:rPr lang="en-US" altLang="en-US" smtClean="0">
                <a:latin typeface="Arial" panose="020B0604020202020204" pitchFamily="34" charset="0"/>
              </a:rPr>
              <a:t>		     -------------					     return(e)</a:t>
            </a:r>
          </a:p>
          <a:p>
            <a:r>
              <a:rPr lang="en-US" altLang="en-US" smtClean="0">
                <a:latin typeface="Arial" panose="020B0604020202020204" pitchFamily="34" charset="0"/>
              </a:rPr>
              <a:t>		      -----------                                                       }</a:t>
            </a:r>
          </a:p>
          <a:p>
            <a:r>
              <a:rPr lang="en-US" altLang="en-US" smtClean="0">
                <a:latin typeface="Arial" panose="020B0604020202020204" pitchFamily="34" charset="0"/>
              </a:rPr>
              <a:t>		}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b="1" smtClean="0">
                <a:latin typeface="Arial" panose="020B0604020202020204" pitchFamily="34" charset="0"/>
              </a:rPr>
              <a:t>Program to show functions with arguments and return values</a:t>
            </a:r>
            <a:endParaRPr lang="en-US" altLang="en-US" smtClean="0">
              <a:latin typeface="Arial" panose="020B0604020202020204" pitchFamily="34" charset="0"/>
            </a:endParaRPr>
          </a:p>
          <a:p>
            <a:r>
              <a:rPr lang="en-US" altLang="en-US" b="1" smtClean="0">
                <a:latin typeface="Arial" panose="020B0604020202020204" pitchFamily="34" charset="0"/>
              </a:rPr>
              <a:t> </a:t>
            </a:r>
            <a:endParaRPr lang="en-US" altLang="en-US" smtClean="0">
              <a:latin typeface="Arial" panose="020B0604020202020204" pitchFamily="34" charset="0"/>
            </a:endParaRPr>
          </a:p>
          <a:p>
            <a:r>
              <a:rPr lang="en-US" altLang="en-US" smtClean="0">
                <a:latin typeface="Arial" panose="020B0604020202020204" pitchFamily="34" charset="0"/>
              </a:rPr>
              <a:t>	main()</a:t>
            </a:r>
          </a:p>
          <a:p>
            <a:r>
              <a:rPr lang="en-US" altLang="en-US" smtClean="0">
                <a:latin typeface="Arial" panose="020B0604020202020204" pitchFamily="34" charset="0"/>
              </a:rPr>
              <a:t>	  {	</a:t>
            </a:r>
          </a:p>
          <a:p>
            <a:r>
              <a:rPr lang="en-US" altLang="en-US" smtClean="0">
                <a:latin typeface="Arial" panose="020B0604020202020204" pitchFamily="34" charset="0"/>
              </a:rPr>
              <a:t>		float prin.rate,amt;</a:t>
            </a:r>
          </a:p>
          <a:p>
            <a:r>
              <a:rPr lang="en-US" altLang="en-US" smtClean="0">
                <a:latin typeface="Arial" panose="020B0604020202020204" pitchFamily="34" charset="0"/>
              </a:rPr>
              <a:t>		int per;</a:t>
            </a:r>
          </a:p>
          <a:p>
            <a:r>
              <a:rPr lang="en-US" altLang="en-US" smtClean="0">
                <a:latin typeface="Arial" panose="020B0604020202020204" pitchFamily="34" charset="0"/>
              </a:rPr>
              <a:t>		cout&lt;&lt;“Enter principal amount, interest”;</a:t>
            </a:r>
          </a:p>
          <a:p>
            <a:r>
              <a:rPr lang="en-US" altLang="en-US" smtClean="0">
                <a:latin typeface="Arial" panose="020B0604020202020204" pitchFamily="34" charset="0"/>
              </a:rPr>
              <a:t>		cout&lt;&lt;“rate and period\n”;</a:t>
            </a:r>
          </a:p>
          <a:p>
            <a:r>
              <a:rPr lang="en-US" altLang="en-US" smtClean="0">
                <a:latin typeface="Arial" panose="020B0604020202020204" pitchFamily="34" charset="0"/>
              </a:rPr>
              <a:t>		cin&gt;&gt;prin&gt;&gt;rate&gt;&gt;per;</a:t>
            </a:r>
          </a:p>
          <a:p>
            <a:r>
              <a:rPr lang="en-US" altLang="en-US" smtClean="0">
                <a:latin typeface="Arial" panose="020B0604020202020204" pitchFamily="34" charset="0"/>
              </a:rPr>
              <a:t>                  printtext(‘*’, 52);</a:t>
            </a:r>
          </a:p>
          <a:p>
            <a:r>
              <a:rPr lang="en-US" altLang="en-US" smtClean="0">
                <a:latin typeface="Arial" panose="020B0604020202020204" pitchFamily="34" charset="0"/>
              </a:rPr>
              <a:t>                  amt=value(prin,rate,per);</a:t>
            </a:r>
          </a:p>
          <a:p>
            <a:r>
              <a:rPr lang="en-US" altLang="en-US" smtClean="0">
                <a:latin typeface="Arial" panose="020B0604020202020204" pitchFamily="34" charset="0"/>
              </a:rPr>
              <a:t>		cout&lt;&lt;“\n”&lt;&lt; prin&lt;&lt;rate&lt;&lt;per&lt;&lt;amt);</a:t>
            </a:r>
          </a:p>
          <a:p>
            <a:r>
              <a:rPr lang="en-US" altLang="en-US" smtClean="0">
                <a:latin typeface="Arial" panose="020B0604020202020204" pitchFamily="34" charset="0"/>
              </a:rPr>
              <a:t>		printtext(‘=’, 52);</a:t>
            </a:r>
          </a:p>
          <a:p>
            <a:r>
              <a:rPr lang="en-US" altLang="en-US" smtClean="0">
                <a:latin typeface="Arial" panose="020B0604020202020204" pitchFamily="34" charset="0"/>
              </a:rPr>
              <a:t>	}</a:t>
            </a:r>
          </a:p>
          <a:p>
            <a:r>
              <a:rPr lang="en-US" altLang="en-US" smtClean="0">
                <a:latin typeface="Arial" panose="020B0604020202020204" pitchFamily="34" charset="0"/>
              </a:rPr>
              <a:t> </a:t>
            </a:r>
          </a:p>
          <a:p>
            <a:r>
              <a:rPr lang="en-US" altLang="en-US" smtClean="0">
                <a:latin typeface="Arial" panose="020B0604020202020204" pitchFamily="34" charset="0"/>
              </a:rPr>
              <a:t>        printtext(ch,l)</a:t>
            </a:r>
          </a:p>
          <a:p>
            <a:r>
              <a:rPr lang="en-US" altLang="en-US" smtClean="0">
                <a:latin typeface="Arial" panose="020B0604020202020204" pitchFamily="34" charset="0"/>
              </a:rPr>
              <a:t>        int l;</a:t>
            </a:r>
          </a:p>
          <a:p>
            <a:r>
              <a:rPr lang="en-US" altLang="en-US" smtClean="0">
                <a:latin typeface="Arial" panose="020B0604020202020204" pitchFamily="34" charset="0"/>
              </a:rPr>
              <a:t>	   char ch;</a:t>
            </a:r>
          </a:p>
          <a:p>
            <a:r>
              <a:rPr lang="en-US" altLang="en-US" smtClean="0">
                <a:latin typeface="Arial" panose="020B0604020202020204" pitchFamily="34" charset="0"/>
              </a:rPr>
              <a:t>	{</a:t>
            </a:r>
          </a:p>
          <a:p>
            <a:r>
              <a:rPr lang="en-US" altLang="en-US" smtClean="0">
                <a:latin typeface="Arial" panose="020B0604020202020204" pitchFamily="34" charset="0"/>
              </a:rPr>
              <a:t>	     int j;</a:t>
            </a:r>
          </a:p>
          <a:p>
            <a:r>
              <a:rPr lang="en-US" altLang="en-US" smtClean="0">
                <a:latin typeface="Arial" panose="020B0604020202020204" pitchFamily="34" charset="0"/>
              </a:rPr>
              <a:t>	     for(j=1;j&lt;=52;j++)</a:t>
            </a:r>
          </a:p>
          <a:p>
            <a:r>
              <a:rPr lang="en-US" altLang="en-US" smtClean="0">
                <a:latin typeface="Arial" panose="020B0604020202020204" pitchFamily="34" charset="0"/>
              </a:rPr>
              <a:t>	      cout&lt;&lt;ch;</a:t>
            </a:r>
          </a:p>
          <a:p>
            <a:r>
              <a:rPr lang="en-US" altLang="en-US" smtClean="0">
                <a:latin typeface="Arial" panose="020B0604020202020204" pitchFamily="34" charset="0"/>
              </a:rPr>
              <a:t>	       cout“\n”;</a:t>
            </a:r>
          </a:p>
          <a:p>
            <a:r>
              <a:rPr lang="en-US" altLang="en-US" smtClean="0">
                <a:latin typeface="Arial" panose="020B0604020202020204" pitchFamily="34" charset="0"/>
              </a:rPr>
              <a:t>}</a:t>
            </a:r>
          </a:p>
          <a:p>
            <a:r>
              <a:rPr lang="en-US" altLang="en-US" smtClean="0">
                <a:latin typeface="Arial" panose="020B0604020202020204" pitchFamily="34" charset="0"/>
              </a:rPr>
              <a:t> </a:t>
            </a:r>
          </a:p>
          <a:p>
            <a:r>
              <a:rPr lang="en-US" altLang="en-US" smtClean="0">
                <a:latin typeface="Arial" panose="020B0604020202020204" pitchFamily="34" charset="0"/>
              </a:rPr>
              <a:t>	value(p,r,n)</a:t>
            </a:r>
          </a:p>
          <a:p>
            <a:r>
              <a:rPr lang="en-US" altLang="en-US" smtClean="0">
                <a:latin typeface="Arial" panose="020B0604020202020204" pitchFamily="34" charset="0"/>
              </a:rPr>
              <a:t>	 int n;</a:t>
            </a:r>
          </a:p>
          <a:p>
            <a:r>
              <a:rPr lang="en-US" altLang="en-US" smtClean="0">
                <a:latin typeface="Arial" panose="020B0604020202020204" pitchFamily="34" charset="0"/>
              </a:rPr>
              <a:t>	  float p,r;</a:t>
            </a:r>
          </a:p>
          <a:p>
            <a:r>
              <a:rPr lang="en-US" altLang="en-US" smtClean="0">
                <a:latin typeface="Arial" panose="020B0604020202020204" pitchFamily="34" charset="0"/>
              </a:rPr>
              <a:t>	   {</a:t>
            </a:r>
          </a:p>
          <a:p>
            <a:r>
              <a:rPr lang="en-US" altLang="en-US" smtClean="0">
                <a:latin typeface="Arial" panose="020B0604020202020204" pitchFamily="34" charset="0"/>
              </a:rPr>
              <a:t>	      int year;</a:t>
            </a:r>
          </a:p>
          <a:p>
            <a:r>
              <a:rPr lang="en-US" altLang="en-US" smtClean="0">
                <a:latin typeface="Arial" panose="020B0604020202020204" pitchFamily="34" charset="0"/>
              </a:rPr>
              <a:t>	       float sum;</a:t>
            </a:r>
          </a:p>
          <a:p>
            <a:r>
              <a:rPr lang="en-US" altLang="en-US" smtClean="0">
                <a:latin typeface="Arial" panose="020B0604020202020204" pitchFamily="34" charset="0"/>
              </a:rPr>
              <a:t>             sum=p;</a:t>
            </a:r>
          </a:p>
          <a:p>
            <a:r>
              <a:rPr lang="en-US" altLang="en-US" smtClean="0">
                <a:latin typeface="Arial" panose="020B0604020202020204" pitchFamily="34" charset="0"/>
              </a:rPr>
              <a:t>	       year=1;</a:t>
            </a:r>
          </a:p>
          <a:p>
            <a:r>
              <a:rPr lang="en-US" altLang="en-US" smtClean="0">
                <a:latin typeface="Arial" panose="020B0604020202020204" pitchFamily="34" charset="0"/>
              </a:rPr>
              <a:t>	       while(year&lt;=n)</a:t>
            </a:r>
          </a:p>
          <a:p>
            <a:r>
              <a:rPr lang="en-US" altLang="en-US" smtClean="0">
                <a:latin typeface="Arial" panose="020B0604020202020204" pitchFamily="34" charset="0"/>
              </a:rPr>
              <a:t>		{</a:t>
            </a:r>
          </a:p>
          <a:p>
            <a:r>
              <a:rPr lang="en-US" altLang="en-US" smtClean="0">
                <a:latin typeface="Arial" panose="020B0604020202020204" pitchFamily="34" charset="0"/>
              </a:rPr>
              <a:t>		   sum=sum*(1+r)</a:t>
            </a:r>
          </a:p>
          <a:p>
            <a:r>
              <a:rPr lang="en-US" altLang="en-US" smtClean="0">
                <a:latin typeface="Arial" panose="020B0604020202020204" pitchFamily="34" charset="0"/>
              </a:rPr>
              <a:t>	               year=year+1;</a:t>
            </a:r>
          </a:p>
          <a:p>
            <a:r>
              <a:rPr lang="en-US" altLang="en-US" smtClean="0">
                <a:latin typeface="Arial" panose="020B0604020202020204" pitchFamily="34" charset="0"/>
              </a:rPr>
              <a:t>		}</a:t>
            </a:r>
          </a:p>
          <a:p>
            <a:r>
              <a:rPr lang="en-US" altLang="en-US" smtClean="0">
                <a:latin typeface="Arial" panose="020B0604020202020204" pitchFamily="34" charset="0"/>
              </a:rPr>
              <a:t>                return(sum);</a:t>
            </a:r>
          </a:p>
          <a:p>
            <a:r>
              <a:rPr lang="en-US" altLang="en-US" smtClean="0">
                <a:latin typeface="Arial" panose="020B0604020202020204" pitchFamily="34" charset="0"/>
              </a:rPr>
              <a:t>}</a:t>
            </a:r>
          </a:p>
          <a:p>
            <a:r>
              <a:rPr lang="en-US" altLang="en-US" smtClean="0">
                <a:latin typeface="Arial" panose="020B0604020202020204" pitchFamily="34" charset="0"/>
              </a:rPr>
              <a:t> </a:t>
            </a:r>
          </a:p>
          <a:p>
            <a:r>
              <a:rPr lang="en-US" altLang="en-US" smtClean="0">
                <a:latin typeface="Arial" panose="020B0604020202020204" pitchFamily="34" charset="0"/>
              </a:rPr>
              <a:t>The function call transfers the control along with the copies of the values of the actual arguments to the function value where the formal arguments p,r and n are assigned the values of prin, rate and per respectively.</a:t>
            </a:r>
          </a:p>
          <a:p>
            <a:r>
              <a:rPr lang="en-US" altLang="en-US" smtClean="0">
                <a:latin typeface="Arial" panose="020B0604020202020204" pitchFamily="34" charset="0"/>
              </a:rPr>
              <a:t>The called function value is executed line by line in a normal fashion until the return (sum); statement is encountered. The value of sum is passed back to the function call in the main program.</a:t>
            </a:r>
          </a:p>
          <a:p>
            <a:r>
              <a:rPr lang="en-US" altLang="en-US" smtClean="0">
                <a:latin typeface="Arial" panose="020B0604020202020204" pitchFamily="34" charset="0"/>
              </a:rPr>
              <a:t> The calling statement is executed  normally and the returned value is thus assigned to amt.</a:t>
            </a:r>
          </a:p>
          <a:p>
            <a:r>
              <a:rPr lang="en-US" altLang="en-US" smtClean="0">
                <a:latin typeface="Arial" panose="020B0604020202020204" pitchFamily="34" charset="0"/>
              </a:rPr>
              <a:t> </a:t>
            </a:r>
          </a:p>
          <a:p>
            <a:r>
              <a:rPr lang="en-US" altLang="en-US" smtClean="0">
                <a:latin typeface="Arial" panose="020B0604020202020204" pitchFamily="34" charset="0"/>
              </a:rPr>
              <a:t> </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39124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C17409-9C8E-4614-B4F0-2BFB5001E867}" type="slidenum">
              <a:rPr lang="en-US" altLang="en-US"/>
              <a:pPr>
                <a:spcBef>
                  <a:spcPct val="0"/>
                </a:spcBef>
              </a:pPr>
              <a:t>25</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75226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Program to check whether given number is prime or not using function IsPrime. The function returns 1 if the given number is Prime otherwise returns 0. </a:t>
            </a: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71C95B-5908-4FF8-860D-0461CBD7E709}" type="slidenum">
              <a:rPr lang="en-US" altLang="en-US"/>
              <a:pPr>
                <a:spcBef>
                  <a:spcPct val="0"/>
                </a:spcBef>
              </a:pPr>
              <a:t>28</a:t>
            </a:fld>
            <a:endParaRPr lang="en-US" altLang="en-US"/>
          </a:p>
        </p:txBody>
      </p:sp>
    </p:spTree>
    <p:extLst>
      <p:ext uri="{BB962C8B-B14F-4D97-AF65-F5344CB8AC3E}">
        <p14:creationId xmlns:p14="http://schemas.microsoft.com/office/powerpoint/2010/main" val="373520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6A739F-0B11-40E1-BE01-E8E047CA058A}" type="slidenum">
              <a:rPr lang="en-US" altLang="en-US"/>
              <a:pPr>
                <a:spcBef>
                  <a:spcPct val="0"/>
                </a:spcBef>
              </a:pPr>
              <a:t>4</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21251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68D543-3EDF-45AE-A4AD-17A73BC98736}" type="slidenum">
              <a:rPr lang="en-US" altLang="en-US"/>
              <a:pPr>
                <a:spcBef>
                  <a:spcPct val="0"/>
                </a:spcBef>
              </a:pPr>
              <a:t>5</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Modular programming:</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		The function main() is a specially recognized function in C. Every program must have a main function to indicate where the program has to begin its execution. It is possible to code any program utilizing only main function, it leads to a number of problems. The program may become too large and complex and as a result the task of debugging, testing and maintaining becomes difficult. If a program is divided into functional parts, then each part may be independently coded and later combined into a single unit. These subprograms called ‘functions’ are much easier to understand, debug, and test. This process is called </a:t>
            </a:r>
            <a:r>
              <a:rPr lang="en-US" altLang="en-US" b="1" smtClean="0">
                <a:latin typeface="Arial" panose="020B0604020202020204" pitchFamily="34" charset="0"/>
              </a:rPr>
              <a:t>Modularization  or “divide and conquer</a:t>
            </a:r>
            <a:r>
              <a:rPr lang="en-US" altLang="en-US" smtClean="0">
                <a:latin typeface="Arial" panose="020B0604020202020204" pitchFamily="34" charset="0"/>
              </a:rPr>
              <a:t>”.  Programming with such an approach is called</a:t>
            </a:r>
            <a:r>
              <a:rPr lang="en-US" altLang="en-US" b="1" smtClean="0">
                <a:latin typeface="Arial" panose="020B0604020202020204" pitchFamily="34" charset="0"/>
              </a:rPr>
              <a:t> Modular programming. </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There are times when some type of operation or calculation is repeated at many points throughout a program. In such situations, we may repeat the program statements wherever they are needed. There is another way to design a function that can be called and used whenever required. This saves both time and space.</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8540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B28C10-B149-4D55-8171-7990F92A150D}" type="slidenum">
              <a:rPr lang="en-US" altLang="en-US"/>
              <a:pPr>
                <a:spcBef>
                  <a:spcPct val="0"/>
                </a:spcBef>
              </a:pPr>
              <a:t>6</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Modularization clearly results in a number of advantages.</a:t>
            </a:r>
          </a:p>
          <a:p>
            <a:r>
              <a:rPr lang="en-US" altLang="en-US" smtClean="0">
                <a:latin typeface="Arial" panose="020B0604020202020204" pitchFamily="34" charset="0"/>
              </a:rPr>
              <a:t> </a:t>
            </a:r>
          </a:p>
          <a:p>
            <a:r>
              <a:rPr lang="en-US" altLang="en-US" smtClean="0">
                <a:latin typeface="Arial" panose="020B0604020202020204" pitchFamily="34" charset="0"/>
              </a:rPr>
              <a:t>In  top-down modular programming, the high level logic of the overall problem is solved first while the details of each lower-level function are addressed later.</a:t>
            </a:r>
          </a:p>
          <a:p>
            <a:r>
              <a:rPr lang="en-US" altLang="en-US" smtClean="0">
                <a:latin typeface="Arial" panose="020B0604020202020204" pitchFamily="34" charset="0"/>
              </a:rPr>
              <a:t>The length of a source program can be reduced by using functions at appropriate places.</a:t>
            </a:r>
          </a:p>
          <a:p>
            <a:r>
              <a:rPr lang="en-US" altLang="en-US" smtClean="0">
                <a:latin typeface="Arial" panose="020B0604020202020204" pitchFamily="34" charset="0"/>
              </a:rPr>
              <a:t>It  is easy to locate and isolate a faulty function for further investigations.</a:t>
            </a:r>
          </a:p>
          <a:p>
            <a:r>
              <a:rPr lang="en-US" altLang="en-US" smtClean="0">
                <a:latin typeface="Arial" panose="020B0604020202020204" pitchFamily="34" charset="0"/>
              </a:rPr>
              <a:t>A function may be used by many other programs.</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41864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EBB0B2-EE19-428D-9C3F-B6CCE1BA0910}" type="slidenum">
              <a:rPr lang="en-US" altLang="en-US"/>
              <a:pPr>
                <a:spcBef>
                  <a:spcPct val="0"/>
                </a:spcBef>
              </a:pPr>
              <a:t>7</a:t>
            </a:fld>
            <a:endParaRPr lang="en-US" altLang="en-US"/>
          </a:p>
        </p:txBody>
      </p:sp>
      <p:sp>
        <p:nvSpPr>
          <p:cNvPr id="43011"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ln/>
        </p:spPr>
        <p:txBody>
          <a:bodyPr/>
          <a:lstStyle/>
          <a:p>
            <a:pPr>
              <a:defRPr/>
            </a:pPr>
            <a:r>
              <a:rPr lang="en-US" b="1" dirty="0" smtClean="0"/>
              <a:t>Functions </a:t>
            </a:r>
            <a:endParaRPr lang="en-US" dirty="0" smtClean="0"/>
          </a:p>
          <a:p>
            <a:pPr>
              <a:defRPr/>
            </a:pPr>
            <a:r>
              <a:rPr lang="en-US" dirty="0" smtClean="0"/>
              <a:t>A function is a set of instructions to carryout a particular task.</a:t>
            </a:r>
          </a:p>
          <a:p>
            <a:pPr>
              <a:defRPr/>
            </a:pPr>
            <a:r>
              <a:rPr lang="en-US" dirty="0" smtClean="0"/>
              <a:t> </a:t>
            </a:r>
          </a:p>
          <a:p>
            <a:pPr>
              <a:defRPr/>
            </a:pPr>
            <a:r>
              <a:rPr lang="en-US" dirty="0" smtClean="0"/>
              <a:t>Using functions we can structure our programs in a more modular way </a:t>
            </a:r>
          </a:p>
          <a:p>
            <a:pPr eaLnBrk="1" hangingPunct="1">
              <a:buFont typeface="Wingdings" pitchFamily="2" charset="2"/>
              <a:buNone/>
              <a:defRPr/>
            </a:pPr>
            <a:endParaRPr lang="en-US" sz="2300" dirty="0" smtClean="0">
              <a:cs typeface="Times New Roman" pitchFamily="18" charset="0"/>
            </a:endParaRPr>
          </a:p>
          <a:p>
            <a:pPr eaLnBrk="1" hangingPunct="1">
              <a:buFont typeface="Wingdings" pitchFamily="2" charset="2"/>
              <a:buNone/>
              <a:defRPr/>
            </a:pPr>
            <a:r>
              <a:rPr lang="en-US" sz="2300" dirty="0" smtClean="0">
                <a:cs typeface="Times New Roman" pitchFamily="18" charset="0"/>
              </a:rPr>
              <a:t>Basically a function has the following characteristics:</a:t>
            </a:r>
          </a:p>
          <a:p>
            <a:pPr marL="342900" indent="-342900" eaLnBrk="1" hangingPunct="1">
              <a:defRPr/>
            </a:pPr>
            <a:endParaRPr lang="en-US" sz="1400" dirty="0" smtClean="0">
              <a:cs typeface="Times New Roman" pitchFamily="18" charset="0"/>
            </a:endParaRPr>
          </a:p>
          <a:p>
            <a:pPr marL="800100" lvl="1" indent="-342900">
              <a:buFont typeface="Calibri" pitchFamily="34" charset="0"/>
              <a:buAutoNum type="arabicPeriod"/>
              <a:defRPr/>
            </a:pPr>
            <a:r>
              <a:rPr lang="en-US" sz="2300" i="1" dirty="0" smtClean="0">
                <a:cs typeface="Times New Roman" pitchFamily="18" charset="0"/>
              </a:rPr>
              <a:t>Named with unique name</a:t>
            </a:r>
            <a:r>
              <a:rPr lang="en-US" sz="2300" dirty="0" smtClean="0">
                <a:cs typeface="Times New Roman" pitchFamily="18" charset="0"/>
              </a:rPr>
              <a:t> .</a:t>
            </a:r>
          </a:p>
          <a:p>
            <a:pPr marL="800100" lvl="1" indent="-342900">
              <a:buFont typeface="Calibri" pitchFamily="34" charset="0"/>
              <a:buAutoNum type="arabicPeriod"/>
              <a:defRPr/>
            </a:pPr>
            <a:r>
              <a:rPr lang="en-US" sz="2300" i="1" dirty="0" smtClean="0">
                <a:cs typeface="Times New Roman" pitchFamily="18" charset="0"/>
              </a:rPr>
              <a:t>Performs a specific task</a:t>
            </a:r>
            <a:r>
              <a:rPr lang="en-US" sz="2300" dirty="0" smtClean="0">
                <a:cs typeface="Times New Roman" pitchFamily="18" charset="0"/>
              </a:rPr>
              <a:t> - Task is a discrete job that the program must perform as part of its overall operation, such as sending a line of text to the printer, sorting an array into numerical order, or calculating a cube root, etc.</a:t>
            </a:r>
          </a:p>
          <a:p>
            <a:pPr marL="800100" lvl="1" indent="-342900">
              <a:buFont typeface="Calibri" pitchFamily="34" charset="0"/>
              <a:buAutoNum type="arabicPeriod"/>
              <a:defRPr/>
            </a:pPr>
            <a:r>
              <a:rPr lang="en-US" sz="2300" i="1" dirty="0" smtClean="0">
                <a:cs typeface="Times New Roman" pitchFamily="18" charset="0"/>
              </a:rPr>
              <a:t>Independent</a:t>
            </a:r>
            <a:r>
              <a:rPr lang="en-US" sz="2300" dirty="0" smtClean="0">
                <a:cs typeface="Times New Roman" pitchFamily="18" charset="0"/>
              </a:rPr>
              <a:t> - A function can perform its task without interference from or interfering with other parts of the program.</a:t>
            </a:r>
          </a:p>
          <a:p>
            <a:pPr marL="800100" lvl="1" indent="-342900">
              <a:buFont typeface="Calibri" pitchFamily="34" charset="0"/>
              <a:buAutoNum type="arabicPeriod"/>
              <a:defRPr/>
            </a:pPr>
            <a:r>
              <a:rPr lang="en-US" sz="2300" i="1" dirty="0" smtClean="0">
                <a:cs typeface="Times New Roman" pitchFamily="18" charset="0"/>
              </a:rPr>
              <a:t>May receive values from the calling program (caller)</a:t>
            </a:r>
            <a:r>
              <a:rPr lang="en-US" sz="2300" dirty="0" smtClean="0">
                <a:cs typeface="Times New Roman" pitchFamily="18" charset="0"/>
              </a:rPr>
              <a:t> - Calling program can pass values to function for processing whether directly or indirectly (by reference).</a:t>
            </a:r>
            <a:endParaRPr lang="en-US" sz="2300" dirty="0" smtClean="0"/>
          </a:p>
          <a:p>
            <a:pPr marL="800100" lvl="1" indent="-342900">
              <a:buFont typeface="Calibri" pitchFamily="34" charset="0"/>
              <a:buAutoNum type="arabicPeriod"/>
              <a:defRPr/>
            </a:pPr>
            <a:r>
              <a:rPr lang="en-US" sz="2300" i="1" dirty="0" smtClean="0"/>
              <a:t>May return a value to the calling program</a:t>
            </a:r>
            <a:r>
              <a:rPr lang="en-US" sz="2300" dirty="0" smtClean="0"/>
              <a:t> – the called function may pass something back to the calling program</a:t>
            </a:r>
            <a:endParaRPr lang="en-US" dirty="0" smtClean="0"/>
          </a:p>
        </p:txBody>
      </p:sp>
    </p:spTree>
    <p:extLst>
      <p:ext uri="{BB962C8B-B14F-4D97-AF65-F5344CB8AC3E}">
        <p14:creationId xmlns:p14="http://schemas.microsoft.com/office/powerpoint/2010/main" val="2270674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4545DD-793E-4BDF-A552-183D4CF17F52}" type="slidenum">
              <a:rPr lang="en-US" altLang="en-US"/>
              <a:pPr>
                <a:spcBef>
                  <a:spcPct val="0"/>
                </a:spcBef>
              </a:pPr>
              <a:t>8</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Functions classified as</a:t>
            </a:r>
          </a:p>
          <a:p>
            <a:r>
              <a:rPr lang="en-US" altLang="en-US" smtClean="0">
                <a:latin typeface="Arial" panose="020B0604020202020204" pitchFamily="34" charset="0"/>
              </a:rPr>
              <a:t> </a:t>
            </a:r>
          </a:p>
          <a:p>
            <a:r>
              <a:rPr lang="en-US" altLang="en-US" smtClean="0">
                <a:latin typeface="Arial" panose="020B0604020202020204" pitchFamily="34" charset="0"/>
              </a:rPr>
              <a:t>Standard functions  -  library functions or built in functions</a:t>
            </a:r>
          </a:p>
          <a:p>
            <a:r>
              <a:rPr lang="en-US" altLang="en-US" smtClean="0">
                <a:latin typeface="Arial" panose="020B0604020202020204" pitchFamily="34" charset="0"/>
              </a:rPr>
              <a:t> </a:t>
            </a:r>
          </a:p>
          <a:p>
            <a:r>
              <a:rPr lang="en-US" altLang="en-US" smtClean="0">
                <a:latin typeface="Arial" panose="020B0604020202020204" pitchFamily="34" charset="0"/>
              </a:rPr>
              <a:t>User-defined functions  - Written by the user(programmer</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0990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E2947A-B561-4B4F-B1AC-DF204234270F}" type="slidenum">
              <a:rPr lang="en-US" altLang="en-US"/>
              <a:pPr>
                <a:spcBef>
                  <a:spcPct val="0"/>
                </a:spcBef>
              </a:pPr>
              <a:t>9</a:t>
            </a:fld>
            <a:endParaRPr lang="en-US" altLang="en-US"/>
          </a:p>
        </p:txBody>
      </p:sp>
      <p:sp>
        <p:nvSpPr>
          <p:cNvPr id="4710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err="1"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err="1"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2773652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E02E05-1AD8-4E54-9872-E54D107D6033}" type="slidenum">
              <a:rPr lang="en-US" altLang="en-US"/>
              <a:pPr>
                <a:spcBef>
                  <a:spcPct val="0"/>
                </a:spcBef>
              </a:pPr>
              <a:t>10</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Defining a Function</a:t>
            </a:r>
            <a:endParaRPr lang="en-US" altLang="en-US" smtClean="0">
              <a:latin typeface="Arial" panose="020B0604020202020204" pitchFamily="34" charset="0"/>
            </a:endParaRPr>
          </a:p>
          <a:p>
            <a:r>
              <a:rPr lang="en-US" altLang="en-US" smtClean="0">
                <a:latin typeface="Arial" panose="020B0604020202020204" pitchFamily="34" charset="0"/>
              </a:rPr>
              <a:t>Name:</a:t>
            </a:r>
          </a:p>
          <a:p>
            <a:pPr lvl="1"/>
            <a:r>
              <a:rPr lang="en-US" altLang="en-US" smtClean="0">
                <a:latin typeface="Arial" panose="020B0604020202020204" pitchFamily="34" charset="0"/>
              </a:rPr>
              <a:t>You should give functions descriptive names</a:t>
            </a:r>
          </a:p>
          <a:p>
            <a:pPr lvl="1"/>
            <a:r>
              <a:rPr lang="en-US" altLang="en-US" smtClean="0">
                <a:latin typeface="Arial" panose="020B0604020202020204" pitchFamily="34" charset="0"/>
              </a:rPr>
              <a:t>Same rules as variable names, generally</a:t>
            </a:r>
          </a:p>
          <a:p>
            <a:r>
              <a:rPr lang="en-US" altLang="en-US" smtClean="0">
                <a:latin typeface="Arial" panose="020B0604020202020204" pitchFamily="34" charset="0"/>
              </a:rPr>
              <a:t>Return type</a:t>
            </a:r>
          </a:p>
          <a:p>
            <a:pPr lvl="1"/>
            <a:r>
              <a:rPr lang="en-US" altLang="en-US" smtClean="0">
                <a:latin typeface="Arial" panose="020B0604020202020204" pitchFamily="34" charset="0"/>
              </a:rPr>
              <a:t>Data type of the value returned to the part of the program that activated(called) the function</a:t>
            </a:r>
          </a:p>
          <a:p>
            <a:r>
              <a:rPr lang="en-US" altLang="en-US" smtClean="0">
                <a:latin typeface="Arial" panose="020B0604020202020204" pitchFamily="34" charset="0"/>
              </a:rPr>
              <a:t>Parameter list</a:t>
            </a:r>
          </a:p>
          <a:p>
            <a:pPr lvl="1"/>
            <a:r>
              <a:rPr lang="en-US" altLang="en-US" smtClean="0">
                <a:latin typeface="Arial" panose="020B0604020202020204" pitchFamily="34" charset="0"/>
              </a:rPr>
              <a:t>A list of variables that hold the values being passed to the function</a:t>
            </a:r>
          </a:p>
          <a:p>
            <a:r>
              <a:rPr lang="en-US" altLang="en-US" smtClean="0">
                <a:latin typeface="Arial" panose="020B0604020202020204" pitchFamily="34" charset="0"/>
              </a:rPr>
              <a:t>Body</a:t>
            </a:r>
          </a:p>
          <a:p>
            <a:pPr lvl="1"/>
            <a:r>
              <a:rPr lang="en-US" altLang="en-US" smtClean="0">
                <a:latin typeface="Arial" panose="020B0604020202020204" pitchFamily="34" charset="0"/>
              </a:rPr>
              <a:t>Statements enclosed in curly braces that perform the function’s operations(tasks)</a:t>
            </a:r>
          </a:p>
          <a:p>
            <a:pPr eaLnBrk="1" hangingPunct="1"/>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32518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61D45F8C-21BD-483B-AEF9-82F129053D38}" type="slidenum">
              <a:rPr lang="en-US" altLang="en-US"/>
              <a:pPr>
                <a:defRPr/>
              </a:pPr>
              <a:t>‹#›</a:t>
            </a:fld>
            <a:endParaRPr lang="en-US" altLang="en-US"/>
          </a:p>
        </p:txBody>
      </p:sp>
    </p:spTree>
    <p:extLst>
      <p:ext uri="{BB962C8B-B14F-4D97-AF65-F5344CB8AC3E}">
        <p14:creationId xmlns:p14="http://schemas.microsoft.com/office/powerpoint/2010/main" val="194345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325B0DC8-CDBC-45BF-A19A-A70761571588}" type="slidenum">
              <a:rPr lang="en-US" altLang="en-US"/>
              <a:pPr>
                <a:defRPr/>
              </a:pPr>
              <a:t>‹#›</a:t>
            </a:fld>
            <a:endParaRPr lang="en-US" altLang="en-US"/>
          </a:p>
        </p:txBody>
      </p:sp>
    </p:spTree>
    <p:extLst>
      <p:ext uri="{BB962C8B-B14F-4D97-AF65-F5344CB8AC3E}">
        <p14:creationId xmlns:p14="http://schemas.microsoft.com/office/powerpoint/2010/main" val="194805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304800"/>
            <a:ext cx="20574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48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2DE94D2-FA54-4E61-9A67-48B243064084}" type="slidenum">
              <a:rPr lang="en-US" altLang="en-US"/>
              <a:pPr>
                <a:defRPr/>
              </a:pPr>
              <a:t>‹#›</a:t>
            </a:fld>
            <a:endParaRPr lang="en-US" altLang="en-US"/>
          </a:p>
        </p:txBody>
      </p:sp>
    </p:spTree>
    <p:extLst>
      <p:ext uri="{BB962C8B-B14F-4D97-AF65-F5344CB8AC3E}">
        <p14:creationId xmlns:p14="http://schemas.microsoft.com/office/powerpoint/2010/main" val="2058234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Rectangle 4"/>
          <p:cNvSpPr/>
          <p:nvPr/>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4700" y="92075"/>
            <a:ext cx="6762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p:txBody>
          <a:bodyPr/>
          <a:lstStyle>
            <a:lvl1pPr>
              <a:defRPr/>
            </a:lvl1pPr>
          </a:lstStyle>
          <a:p>
            <a:pPr>
              <a:defRPr/>
            </a:pPr>
            <a:fld id="{AE83DCA1-EAD1-406B-9191-58BADF300C3E}" type="datetime1">
              <a:rPr lang="en-US" smtClean="0"/>
              <a:t>3/15/2015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9" name="Slide Number Placeholder 5"/>
          <p:cNvSpPr>
            <a:spLocks noGrp="1"/>
          </p:cNvSpPr>
          <p:nvPr>
            <p:ph type="sldNum" sz="quarter" idx="12"/>
          </p:nvPr>
        </p:nvSpPr>
        <p:spPr/>
        <p:txBody>
          <a:bodyPr/>
          <a:lstStyle>
            <a:lvl1pPr>
              <a:defRPr smtClean="0"/>
            </a:lvl1pPr>
          </a:lstStyle>
          <a:p>
            <a:pPr>
              <a:defRPr/>
            </a:pPr>
            <a:fld id="{FAD608EC-F3C5-4D49-92D5-67F50B2D5024}" type="slidenum">
              <a:rPr lang="en-US" altLang="en-US"/>
              <a:pPr>
                <a:defRPr/>
              </a:pPr>
              <a:t>‹#›</a:t>
            </a:fld>
            <a:endParaRPr lang="en-US" altLang="en-US"/>
          </a:p>
        </p:txBody>
      </p:sp>
    </p:spTree>
    <p:extLst>
      <p:ext uri="{BB962C8B-B14F-4D97-AF65-F5344CB8AC3E}">
        <p14:creationId xmlns:p14="http://schemas.microsoft.com/office/powerpoint/2010/main" val="2501762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7A3FBC-2318-4880-A6D1-9895E4D2CC0D}" type="datetime1">
              <a:rPr lang="en-US" smtClean="0"/>
              <a:t>3/15/2015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E3E253EC-EEF0-46E9-8625-E48B33394DB3}" type="slidenum">
              <a:rPr lang="en-US" altLang="en-US"/>
              <a:pPr>
                <a:defRPr/>
              </a:pPr>
              <a:t>‹#›</a:t>
            </a:fld>
            <a:endParaRPr lang="en-US" altLang="en-US"/>
          </a:p>
        </p:txBody>
      </p:sp>
    </p:spTree>
    <p:extLst>
      <p:ext uri="{BB962C8B-B14F-4D97-AF65-F5344CB8AC3E}">
        <p14:creationId xmlns:p14="http://schemas.microsoft.com/office/powerpoint/2010/main" val="184912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C98BC26-11AA-4BA1-B106-A10A6BF47384}" type="datetime1">
              <a:rPr lang="en-US" smtClean="0"/>
              <a:t>3/15/2015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64997825-6E33-4479-A3AD-BB7134935173}" type="slidenum">
              <a:rPr lang="en-US" altLang="en-US"/>
              <a:pPr>
                <a:defRPr/>
              </a:pPr>
              <a:t>‹#›</a:t>
            </a:fld>
            <a:endParaRPr lang="en-US" altLang="en-US"/>
          </a:p>
        </p:txBody>
      </p:sp>
    </p:spTree>
    <p:extLst>
      <p:ext uri="{BB962C8B-B14F-4D97-AF65-F5344CB8AC3E}">
        <p14:creationId xmlns:p14="http://schemas.microsoft.com/office/powerpoint/2010/main" val="228839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4FC6EDE-4BD1-4008-B76B-08BB3F1DE774}"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a:lvl1pPr>
          </a:lstStyle>
          <a:p>
            <a:pPr>
              <a:defRPr/>
            </a:pPr>
            <a:fld id="{29117467-AEEB-4166-8F02-DCB2302D9119}" type="slidenum">
              <a:rPr lang="en-US" altLang="en-US"/>
              <a:pPr>
                <a:defRPr/>
              </a:pPr>
              <a:t>‹#›</a:t>
            </a:fld>
            <a:endParaRPr lang="en-US" altLang="en-US"/>
          </a:p>
        </p:txBody>
      </p:sp>
    </p:spTree>
    <p:extLst>
      <p:ext uri="{BB962C8B-B14F-4D97-AF65-F5344CB8AC3E}">
        <p14:creationId xmlns:p14="http://schemas.microsoft.com/office/powerpoint/2010/main" val="819684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F5A0351-78EC-4551-A224-A8087BB2A08D}" type="datetime1">
              <a:rPr lang="en-US" smtClean="0"/>
              <a:t>3/15/2015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9" name="Slide Number Placeholder 5"/>
          <p:cNvSpPr>
            <a:spLocks noGrp="1"/>
          </p:cNvSpPr>
          <p:nvPr>
            <p:ph type="sldNum" sz="quarter" idx="12"/>
          </p:nvPr>
        </p:nvSpPr>
        <p:spPr/>
        <p:txBody>
          <a:bodyPr/>
          <a:lstStyle>
            <a:lvl1pPr>
              <a:defRPr/>
            </a:lvl1pPr>
          </a:lstStyle>
          <a:p>
            <a:pPr>
              <a:defRPr/>
            </a:pPr>
            <a:fld id="{45D726EC-08FD-49D5-8962-5BDD467EBFE6}" type="slidenum">
              <a:rPr lang="en-US" altLang="en-US"/>
              <a:pPr>
                <a:defRPr/>
              </a:pPr>
              <a:t>‹#›</a:t>
            </a:fld>
            <a:endParaRPr lang="en-US" altLang="en-US"/>
          </a:p>
        </p:txBody>
      </p:sp>
    </p:spTree>
    <p:extLst>
      <p:ext uri="{BB962C8B-B14F-4D97-AF65-F5344CB8AC3E}">
        <p14:creationId xmlns:p14="http://schemas.microsoft.com/office/powerpoint/2010/main" val="399785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B16C204-E595-4565-BF01-F1D1020767C9}" type="datetime1">
              <a:rPr lang="en-US" smtClean="0"/>
              <a:t>3/15/2015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5" name="Slide Number Placeholder 5"/>
          <p:cNvSpPr>
            <a:spLocks noGrp="1"/>
          </p:cNvSpPr>
          <p:nvPr>
            <p:ph type="sldNum" sz="quarter" idx="12"/>
          </p:nvPr>
        </p:nvSpPr>
        <p:spPr/>
        <p:txBody>
          <a:bodyPr/>
          <a:lstStyle>
            <a:lvl1pPr>
              <a:defRPr/>
            </a:lvl1pPr>
          </a:lstStyle>
          <a:p>
            <a:pPr>
              <a:defRPr/>
            </a:pPr>
            <a:fld id="{BDED97FD-45B4-464C-A67E-9B612E647A38}" type="slidenum">
              <a:rPr lang="en-US" altLang="en-US"/>
              <a:pPr>
                <a:defRPr/>
              </a:pPr>
              <a:t>‹#›</a:t>
            </a:fld>
            <a:endParaRPr lang="en-US" altLang="en-US"/>
          </a:p>
        </p:txBody>
      </p:sp>
    </p:spTree>
    <p:extLst>
      <p:ext uri="{BB962C8B-B14F-4D97-AF65-F5344CB8AC3E}">
        <p14:creationId xmlns:p14="http://schemas.microsoft.com/office/powerpoint/2010/main" val="567662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9ED3219-26B4-45F8-A86E-6AC7CA60EAD2}" type="datetime1">
              <a:rPr lang="en-US" smtClean="0"/>
              <a:t>3/15/2015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4" name="Slide Number Placeholder 5"/>
          <p:cNvSpPr>
            <a:spLocks noGrp="1"/>
          </p:cNvSpPr>
          <p:nvPr>
            <p:ph type="sldNum" sz="quarter" idx="12"/>
          </p:nvPr>
        </p:nvSpPr>
        <p:spPr/>
        <p:txBody>
          <a:bodyPr/>
          <a:lstStyle>
            <a:lvl1pPr>
              <a:defRPr/>
            </a:lvl1pPr>
          </a:lstStyle>
          <a:p>
            <a:pPr>
              <a:defRPr/>
            </a:pPr>
            <a:fld id="{7ED0DA5B-C5C5-451C-AE52-CA919B89A90B}" type="slidenum">
              <a:rPr lang="en-US" altLang="en-US"/>
              <a:pPr>
                <a:defRPr/>
              </a:pPr>
              <a:t>‹#›</a:t>
            </a:fld>
            <a:endParaRPr lang="en-US" altLang="en-US"/>
          </a:p>
        </p:txBody>
      </p:sp>
    </p:spTree>
    <p:extLst>
      <p:ext uri="{BB962C8B-B14F-4D97-AF65-F5344CB8AC3E}">
        <p14:creationId xmlns:p14="http://schemas.microsoft.com/office/powerpoint/2010/main" val="428276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048640-C128-407F-B8A8-440375EF4264}"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a:lvl1pPr>
          </a:lstStyle>
          <a:p>
            <a:pPr>
              <a:defRPr/>
            </a:pPr>
            <a:fld id="{4DA18BC6-52A4-4F88-A793-A340D998D7CC}" type="slidenum">
              <a:rPr lang="en-US" altLang="en-US"/>
              <a:pPr>
                <a:defRPr/>
              </a:pPr>
              <a:t>‹#›</a:t>
            </a:fld>
            <a:endParaRPr lang="en-US" altLang="en-US"/>
          </a:p>
        </p:txBody>
      </p:sp>
    </p:spTree>
    <p:extLst>
      <p:ext uri="{BB962C8B-B14F-4D97-AF65-F5344CB8AC3E}">
        <p14:creationId xmlns:p14="http://schemas.microsoft.com/office/powerpoint/2010/main" val="99382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CE316646-092C-4C72-8AA8-50C52F42369B}" type="slidenum">
              <a:rPr lang="en-US" altLang="en-US"/>
              <a:pPr>
                <a:defRPr/>
              </a:pPr>
              <a:t>‹#›</a:t>
            </a:fld>
            <a:endParaRPr lang="en-US" altLang="en-US"/>
          </a:p>
        </p:txBody>
      </p:sp>
    </p:spTree>
    <p:extLst>
      <p:ext uri="{BB962C8B-B14F-4D97-AF65-F5344CB8AC3E}">
        <p14:creationId xmlns:p14="http://schemas.microsoft.com/office/powerpoint/2010/main" val="1867932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DA0CDCE-8E1B-44E2-8D5B-23694F6EC51F}"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a:lvl1pPr>
          </a:lstStyle>
          <a:p>
            <a:pPr>
              <a:defRPr/>
            </a:pPr>
            <a:fld id="{DE6E3799-0EC4-4501-BAA9-D3A09A1BB89D}" type="slidenum">
              <a:rPr lang="en-US" altLang="en-US"/>
              <a:pPr>
                <a:defRPr/>
              </a:pPr>
              <a:t>‹#›</a:t>
            </a:fld>
            <a:endParaRPr lang="en-US" altLang="en-US"/>
          </a:p>
        </p:txBody>
      </p:sp>
    </p:spTree>
    <p:extLst>
      <p:ext uri="{BB962C8B-B14F-4D97-AF65-F5344CB8AC3E}">
        <p14:creationId xmlns:p14="http://schemas.microsoft.com/office/powerpoint/2010/main" val="2780463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FF77DD-E3DB-496B-B22C-71A2B535E66C}" type="datetime1">
              <a:rPr lang="en-US" smtClean="0"/>
              <a:t>3/15/2015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1C561AAB-9A81-490B-A1DE-2DDD5AEBF94B}" type="slidenum">
              <a:rPr lang="en-US" altLang="en-US"/>
              <a:pPr>
                <a:defRPr/>
              </a:pPr>
              <a:t>‹#›</a:t>
            </a:fld>
            <a:endParaRPr lang="en-US" altLang="en-US"/>
          </a:p>
        </p:txBody>
      </p:sp>
    </p:spTree>
    <p:extLst>
      <p:ext uri="{BB962C8B-B14F-4D97-AF65-F5344CB8AC3E}">
        <p14:creationId xmlns:p14="http://schemas.microsoft.com/office/powerpoint/2010/main" val="1688572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E26E2B5-1B38-4685-89CE-EE83278D1107}" type="datetime1">
              <a:rPr lang="en-US" smtClean="0"/>
              <a:t>3/15/2015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lvl1pPr>
              <a:defRPr/>
            </a:lvl1pPr>
          </a:lstStyle>
          <a:p>
            <a:pPr>
              <a:defRPr/>
            </a:pPr>
            <a:fld id="{0E1E4276-D4AE-4DD6-9AED-E87EFF62C5CE}" type="slidenum">
              <a:rPr lang="en-US" altLang="en-US"/>
              <a:pPr>
                <a:defRPr/>
              </a:pPr>
              <a:t>‹#›</a:t>
            </a:fld>
            <a:endParaRPr lang="en-US" altLang="en-US"/>
          </a:p>
        </p:txBody>
      </p:sp>
    </p:spTree>
    <p:extLst>
      <p:ext uri="{BB962C8B-B14F-4D97-AF65-F5344CB8AC3E}">
        <p14:creationId xmlns:p14="http://schemas.microsoft.com/office/powerpoint/2010/main" val="401728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flipV="1">
            <a:off x="0" y="889000"/>
            <a:ext cx="9144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Rectangle 4"/>
          <p:cNvSpPr/>
          <p:nvPr userDrawn="1"/>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94700" y="92075"/>
            <a:ext cx="6762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p:txBody>
          <a:bodyPr/>
          <a:lstStyle>
            <a:lvl1pPr>
              <a:defRPr/>
            </a:lvl1pPr>
          </a:lstStyle>
          <a:p>
            <a:pPr>
              <a:defRPr/>
            </a:pPr>
            <a:fld id="{1ECCE042-6425-4149-99E2-DC0D1A370B3A}" type="datetime1">
              <a:rPr lang="en-US" smtClean="0"/>
              <a:t>3/15/2015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CSE 1002                            Department of CSE</a:t>
            </a:r>
            <a:endParaRPr lang="en-US" dirty="0"/>
          </a:p>
        </p:txBody>
      </p:sp>
      <p:sp>
        <p:nvSpPr>
          <p:cNvPr id="9" name="Slide Number Placeholder 5"/>
          <p:cNvSpPr>
            <a:spLocks noGrp="1"/>
          </p:cNvSpPr>
          <p:nvPr>
            <p:ph type="sldNum" sz="quarter" idx="12"/>
          </p:nvPr>
        </p:nvSpPr>
        <p:spPr/>
        <p:txBody>
          <a:bodyPr/>
          <a:lstStyle>
            <a:lvl1pPr>
              <a:defRPr smtClean="0"/>
            </a:lvl1pPr>
          </a:lstStyle>
          <a:p>
            <a:pPr>
              <a:defRPr/>
            </a:pPr>
            <a:fld id="{31395BE0-D5BB-433B-921F-C7DBE12BF478}" type="slidenum">
              <a:rPr lang="en-US" altLang="en-US"/>
              <a:pPr>
                <a:defRPr/>
              </a:pPr>
              <a:t>‹#›</a:t>
            </a:fld>
            <a:endParaRPr lang="en-US" altLang="en-US"/>
          </a:p>
        </p:txBody>
      </p:sp>
    </p:spTree>
    <p:extLst>
      <p:ext uri="{BB962C8B-B14F-4D97-AF65-F5344CB8AC3E}">
        <p14:creationId xmlns:p14="http://schemas.microsoft.com/office/powerpoint/2010/main" val="3319963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B48450-F43E-4AC2-8E17-AB111DBBF755}" type="datetime1">
              <a:rPr lang="en-US" smtClean="0"/>
              <a:t>3/15/2015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lvl1pPr>
          </a:lstStyle>
          <a:p>
            <a:pPr>
              <a:defRPr/>
            </a:pPr>
            <a:fld id="{1EAF2631-02DB-4594-9B04-A1EA47BF73D4}" type="slidenum">
              <a:rPr lang="en-US" altLang="en-US"/>
              <a:pPr>
                <a:defRPr/>
              </a:pPr>
              <a:t>‹#›</a:t>
            </a:fld>
            <a:endParaRPr lang="en-US" altLang="en-US"/>
          </a:p>
        </p:txBody>
      </p:sp>
    </p:spTree>
    <p:extLst>
      <p:ext uri="{BB962C8B-B14F-4D97-AF65-F5344CB8AC3E}">
        <p14:creationId xmlns:p14="http://schemas.microsoft.com/office/powerpoint/2010/main" val="406413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F04E17A-B217-4474-B8C0-38F0FB466D38}" type="datetime1">
              <a:rPr lang="en-US" smtClean="0"/>
              <a:t>3/15/2015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lvl1pPr>
          </a:lstStyle>
          <a:p>
            <a:pPr>
              <a:defRPr/>
            </a:pPr>
            <a:fld id="{9BD53609-9904-4F25-892F-8531C42EFC40}" type="slidenum">
              <a:rPr lang="en-US" altLang="en-US"/>
              <a:pPr>
                <a:defRPr/>
              </a:pPr>
              <a:t>‹#›</a:t>
            </a:fld>
            <a:endParaRPr lang="en-US" altLang="en-US"/>
          </a:p>
        </p:txBody>
      </p:sp>
    </p:spTree>
    <p:extLst>
      <p:ext uri="{BB962C8B-B14F-4D97-AF65-F5344CB8AC3E}">
        <p14:creationId xmlns:p14="http://schemas.microsoft.com/office/powerpoint/2010/main" val="2917499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4CF0B6C-C820-438F-B1EA-53D0D745E113}"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7" name="Slide Number Placeholder 5"/>
          <p:cNvSpPr>
            <a:spLocks noGrp="1"/>
          </p:cNvSpPr>
          <p:nvPr>
            <p:ph type="sldNum" sz="quarter" idx="12"/>
          </p:nvPr>
        </p:nvSpPr>
        <p:spPr/>
        <p:txBody>
          <a:bodyPr/>
          <a:lstStyle>
            <a:lvl1pPr>
              <a:defRPr/>
            </a:lvl1pPr>
          </a:lstStyle>
          <a:p>
            <a:pPr>
              <a:defRPr/>
            </a:pPr>
            <a:fld id="{CB977BE2-CFC3-4042-AC38-126792524233}" type="slidenum">
              <a:rPr lang="en-US" altLang="en-US"/>
              <a:pPr>
                <a:defRPr/>
              </a:pPr>
              <a:t>‹#›</a:t>
            </a:fld>
            <a:endParaRPr lang="en-US" altLang="en-US"/>
          </a:p>
        </p:txBody>
      </p:sp>
    </p:spTree>
    <p:extLst>
      <p:ext uri="{BB962C8B-B14F-4D97-AF65-F5344CB8AC3E}">
        <p14:creationId xmlns:p14="http://schemas.microsoft.com/office/powerpoint/2010/main" val="1690126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29F45E-A191-4E28-BBE1-C38037AC239C}" type="datetime1">
              <a:rPr lang="en-US" smtClean="0"/>
              <a:t>3/15/2015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9" name="Slide Number Placeholder 5"/>
          <p:cNvSpPr>
            <a:spLocks noGrp="1"/>
          </p:cNvSpPr>
          <p:nvPr>
            <p:ph type="sldNum" sz="quarter" idx="12"/>
          </p:nvPr>
        </p:nvSpPr>
        <p:spPr/>
        <p:txBody>
          <a:bodyPr/>
          <a:lstStyle>
            <a:lvl1pPr>
              <a:defRPr/>
            </a:lvl1pPr>
          </a:lstStyle>
          <a:p>
            <a:pPr>
              <a:defRPr/>
            </a:pPr>
            <a:fld id="{F347A1FA-346E-4F75-9E7A-608ADC0A1A54}" type="slidenum">
              <a:rPr lang="en-US" altLang="en-US"/>
              <a:pPr>
                <a:defRPr/>
              </a:pPr>
              <a:t>‹#›</a:t>
            </a:fld>
            <a:endParaRPr lang="en-US" altLang="en-US"/>
          </a:p>
        </p:txBody>
      </p:sp>
    </p:spTree>
    <p:extLst>
      <p:ext uri="{BB962C8B-B14F-4D97-AF65-F5344CB8AC3E}">
        <p14:creationId xmlns:p14="http://schemas.microsoft.com/office/powerpoint/2010/main" val="33713558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527B525-1545-41FA-AADD-1BD6E96DC8F3}" type="datetime1">
              <a:rPr lang="en-US" smtClean="0"/>
              <a:t>3/15/2015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5" name="Slide Number Placeholder 5"/>
          <p:cNvSpPr>
            <a:spLocks noGrp="1"/>
          </p:cNvSpPr>
          <p:nvPr>
            <p:ph type="sldNum" sz="quarter" idx="12"/>
          </p:nvPr>
        </p:nvSpPr>
        <p:spPr/>
        <p:txBody>
          <a:bodyPr/>
          <a:lstStyle>
            <a:lvl1pPr>
              <a:defRPr/>
            </a:lvl1pPr>
          </a:lstStyle>
          <a:p>
            <a:pPr>
              <a:defRPr/>
            </a:pPr>
            <a:fld id="{318CEB15-C808-49CA-9C8D-5B820C5B0F89}" type="slidenum">
              <a:rPr lang="en-US" altLang="en-US"/>
              <a:pPr>
                <a:defRPr/>
              </a:pPr>
              <a:t>‹#›</a:t>
            </a:fld>
            <a:endParaRPr lang="en-US" altLang="en-US"/>
          </a:p>
        </p:txBody>
      </p:sp>
    </p:spTree>
    <p:extLst>
      <p:ext uri="{BB962C8B-B14F-4D97-AF65-F5344CB8AC3E}">
        <p14:creationId xmlns:p14="http://schemas.microsoft.com/office/powerpoint/2010/main" val="25227738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69D1580-4304-4778-B637-F128F2C87326}" type="datetime1">
              <a:rPr lang="en-US" smtClean="0"/>
              <a:t>3/15/2015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4" name="Slide Number Placeholder 5"/>
          <p:cNvSpPr>
            <a:spLocks noGrp="1"/>
          </p:cNvSpPr>
          <p:nvPr>
            <p:ph type="sldNum" sz="quarter" idx="12"/>
          </p:nvPr>
        </p:nvSpPr>
        <p:spPr/>
        <p:txBody>
          <a:bodyPr/>
          <a:lstStyle>
            <a:lvl1pPr>
              <a:defRPr/>
            </a:lvl1pPr>
          </a:lstStyle>
          <a:p>
            <a:pPr>
              <a:defRPr/>
            </a:pPr>
            <a:fld id="{2163C6B8-B12F-4CD7-AF51-FFEA79143019}" type="slidenum">
              <a:rPr lang="en-US" altLang="en-US"/>
              <a:pPr>
                <a:defRPr/>
              </a:pPr>
              <a:t>‹#›</a:t>
            </a:fld>
            <a:endParaRPr lang="en-US" altLang="en-US"/>
          </a:p>
        </p:txBody>
      </p:sp>
    </p:spTree>
    <p:extLst>
      <p:ext uri="{BB962C8B-B14F-4D97-AF65-F5344CB8AC3E}">
        <p14:creationId xmlns:p14="http://schemas.microsoft.com/office/powerpoint/2010/main" val="163444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4A1034A-FD3A-4D1D-B977-CA751416D878}" type="slidenum">
              <a:rPr lang="en-US" altLang="en-US"/>
              <a:pPr>
                <a:defRPr/>
              </a:pPr>
              <a:t>‹#›</a:t>
            </a:fld>
            <a:endParaRPr lang="en-US" altLang="en-US"/>
          </a:p>
        </p:txBody>
      </p:sp>
    </p:spTree>
    <p:extLst>
      <p:ext uri="{BB962C8B-B14F-4D97-AF65-F5344CB8AC3E}">
        <p14:creationId xmlns:p14="http://schemas.microsoft.com/office/powerpoint/2010/main" val="3458903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93A2ED7-7C2E-4B4D-90C5-22AA26246EEE}"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7" name="Slide Number Placeholder 5"/>
          <p:cNvSpPr>
            <a:spLocks noGrp="1"/>
          </p:cNvSpPr>
          <p:nvPr>
            <p:ph type="sldNum" sz="quarter" idx="12"/>
          </p:nvPr>
        </p:nvSpPr>
        <p:spPr/>
        <p:txBody>
          <a:bodyPr/>
          <a:lstStyle>
            <a:lvl1pPr>
              <a:defRPr/>
            </a:lvl1pPr>
          </a:lstStyle>
          <a:p>
            <a:pPr>
              <a:defRPr/>
            </a:pPr>
            <a:fld id="{0C905C69-4E96-4800-A1BE-07226D398332}" type="slidenum">
              <a:rPr lang="en-US" altLang="en-US"/>
              <a:pPr>
                <a:defRPr/>
              </a:pPr>
              <a:t>‹#›</a:t>
            </a:fld>
            <a:endParaRPr lang="en-US" altLang="en-US"/>
          </a:p>
        </p:txBody>
      </p:sp>
    </p:spTree>
    <p:extLst>
      <p:ext uri="{BB962C8B-B14F-4D97-AF65-F5344CB8AC3E}">
        <p14:creationId xmlns:p14="http://schemas.microsoft.com/office/powerpoint/2010/main" val="35585693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89D7AE-5B9C-481D-BB12-4065CA662188}"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7" name="Slide Number Placeholder 5"/>
          <p:cNvSpPr>
            <a:spLocks noGrp="1"/>
          </p:cNvSpPr>
          <p:nvPr>
            <p:ph type="sldNum" sz="quarter" idx="12"/>
          </p:nvPr>
        </p:nvSpPr>
        <p:spPr/>
        <p:txBody>
          <a:bodyPr/>
          <a:lstStyle>
            <a:lvl1pPr>
              <a:defRPr/>
            </a:lvl1pPr>
          </a:lstStyle>
          <a:p>
            <a:pPr>
              <a:defRPr/>
            </a:pPr>
            <a:fld id="{023150E3-DC50-487E-A70B-5E48FDFC3BCF}" type="slidenum">
              <a:rPr lang="en-US" altLang="en-US"/>
              <a:pPr>
                <a:defRPr/>
              </a:pPr>
              <a:t>‹#›</a:t>
            </a:fld>
            <a:endParaRPr lang="en-US" altLang="en-US"/>
          </a:p>
        </p:txBody>
      </p:sp>
    </p:spTree>
    <p:extLst>
      <p:ext uri="{BB962C8B-B14F-4D97-AF65-F5344CB8AC3E}">
        <p14:creationId xmlns:p14="http://schemas.microsoft.com/office/powerpoint/2010/main" val="1429718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8DAE7C3-A59B-40FF-967B-873470CCEC55}" type="datetime1">
              <a:rPr lang="en-US" smtClean="0"/>
              <a:t>3/15/2015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lvl1pPr>
          </a:lstStyle>
          <a:p>
            <a:pPr>
              <a:defRPr/>
            </a:pPr>
            <a:fld id="{BFD49AAB-8B74-43CE-9528-0DC65AE6D56D}" type="slidenum">
              <a:rPr lang="en-US" altLang="en-US"/>
              <a:pPr>
                <a:defRPr/>
              </a:pPr>
              <a:t>‹#›</a:t>
            </a:fld>
            <a:endParaRPr lang="en-US" altLang="en-US"/>
          </a:p>
        </p:txBody>
      </p:sp>
    </p:spTree>
    <p:extLst>
      <p:ext uri="{BB962C8B-B14F-4D97-AF65-F5344CB8AC3E}">
        <p14:creationId xmlns:p14="http://schemas.microsoft.com/office/powerpoint/2010/main" val="25416803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7C70CAD-5170-47BB-A890-7E2CDC8C7225}" type="datetime1">
              <a:rPr lang="en-US" smtClean="0"/>
              <a:t>3/15/2015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lvl1pPr>
          </a:lstStyle>
          <a:p>
            <a:pPr>
              <a:defRPr/>
            </a:pPr>
            <a:fld id="{2052515E-FAFD-46E6-B603-9E71817E7399}" type="slidenum">
              <a:rPr lang="en-US" altLang="en-US"/>
              <a:pPr>
                <a:defRPr/>
              </a:pPr>
              <a:t>‹#›</a:t>
            </a:fld>
            <a:endParaRPr lang="en-US" altLang="en-US"/>
          </a:p>
        </p:txBody>
      </p:sp>
    </p:spTree>
    <p:extLst>
      <p:ext uri="{BB962C8B-B14F-4D97-AF65-F5344CB8AC3E}">
        <p14:creationId xmlns:p14="http://schemas.microsoft.com/office/powerpoint/2010/main" val="3682497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3"/>
          <p:cNvSpPr/>
          <p:nvPr userDrawn="1"/>
        </p:nvSpPr>
        <p:spPr>
          <a:xfrm flipV="1">
            <a:off x="0" y="889000"/>
            <a:ext cx="9144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Rectangle 4"/>
          <p:cNvSpPr/>
          <p:nvPr userDrawn="1"/>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pic>
        <p:nvPicPr>
          <p:cNvPr id="6"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94700" y="92075"/>
            <a:ext cx="6762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7" name="Date Placeholder 13"/>
          <p:cNvSpPr>
            <a:spLocks noGrp="1"/>
          </p:cNvSpPr>
          <p:nvPr>
            <p:ph type="dt" sz="half" idx="14"/>
          </p:nvPr>
        </p:nvSpPr>
        <p:spPr>
          <a:xfrm>
            <a:off x="6629400" y="6362700"/>
            <a:ext cx="1371600" cy="365125"/>
          </a:xfrm>
        </p:spPr>
        <p:txBody>
          <a:bodyPr/>
          <a:lstStyle>
            <a:lvl1pPr>
              <a:defRPr/>
            </a:lvl1pPr>
          </a:lstStyle>
          <a:p>
            <a:pPr>
              <a:defRPr/>
            </a:pPr>
            <a:fld id="{7B3AE46C-70AF-4A05-B537-E260DEE82F53}" type="datetime1">
              <a:rPr lang="en-US" smtClean="0"/>
              <a:t>3/15/2015</a:t>
            </a:fld>
            <a:endParaRPr lang="en-US"/>
          </a:p>
        </p:txBody>
      </p:sp>
      <p:sp>
        <p:nvSpPr>
          <p:cNvPr id="8" name="Footer Placeholder 14"/>
          <p:cNvSpPr>
            <a:spLocks noGrp="1"/>
          </p:cNvSpPr>
          <p:nvPr>
            <p:ph type="ftr" sz="quarter" idx="15"/>
          </p:nvPr>
        </p:nvSpPr>
        <p:spPr>
          <a:xfrm>
            <a:off x="1295400" y="6356350"/>
            <a:ext cx="4419600" cy="365125"/>
          </a:xfrm>
        </p:spPr>
        <p:txBody>
          <a:bodyPr/>
          <a:lstStyle>
            <a:lvl1pPr>
              <a:defRPr/>
            </a:lvl1pPr>
          </a:lstStyle>
          <a:p>
            <a:pPr>
              <a:defRPr/>
            </a:pPr>
            <a:r>
              <a:rPr lang="en-US" smtClean="0"/>
              <a:t>CSE 1002                            Department of CSE</a:t>
            </a:r>
            <a:endParaRPr lang="en-US" dirty="0"/>
          </a:p>
        </p:txBody>
      </p:sp>
      <p:sp>
        <p:nvSpPr>
          <p:cNvPr id="9" name="Slide Number Placeholder 15"/>
          <p:cNvSpPr>
            <a:spLocks noGrp="1"/>
          </p:cNvSpPr>
          <p:nvPr>
            <p:ph type="sldNum" sz="quarter" idx="16"/>
          </p:nvPr>
        </p:nvSpPr>
        <p:spPr/>
        <p:txBody>
          <a:bodyPr/>
          <a:lstStyle>
            <a:lvl1pPr>
              <a:defRPr smtClean="0"/>
            </a:lvl1pPr>
          </a:lstStyle>
          <a:p>
            <a:pPr>
              <a:defRPr/>
            </a:pPr>
            <a:fld id="{F9DD6B8C-7073-4AE2-A5FB-1EDFFE8B84D1}" type="slidenum">
              <a:rPr lang="en-US" altLang="en-US"/>
              <a:pPr>
                <a:defRPr/>
              </a:pPr>
              <a:t>‹#›</a:t>
            </a:fld>
            <a:endParaRPr lang="en-US" altLang="en-US"/>
          </a:p>
        </p:txBody>
      </p:sp>
    </p:spTree>
    <p:extLst>
      <p:ext uri="{BB962C8B-B14F-4D97-AF65-F5344CB8AC3E}">
        <p14:creationId xmlns:p14="http://schemas.microsoft.com/office/powerpoint/2010/main" val="781431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a:defRPr/>
            </a:lvl1pPr>
          </a:lstStyle>
          <a:p>
            <a:pPr>
              <a:defRPr/>
            </a:pPr>
            <a:fld id="{08CF3D9A-0A5C-4BB1-BC79-4C6AF9670C7B}" type="datetime1">
              <a:rPr lang="en-US" smtClean="0"/>
              <a:t>3/15/2015</a:t>
            </a:fld>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F2ED180E-8BFE-4577-A213-1296D295DD2C}" type="slidenum">
              <a:rPr lang="en-US" altLang="en-US"/>
              <a:pPr>
                <a:defRPr/>
              </a:pPr>
              <a:t>‹#›</a:t>
            </a:fld>
            <a:endParaRPr lang="en-US" altLang="en-US"/>
          </a:p>
        </p:txBody>
      </p:sp>
      <p:sp>
        <p:nvSpPr>
          <p:cNvPr id="7" name="Footer Placeholder 14"/>
          <p:cNvSpPr>
            <a:spLocks noGrp="1"/>
          </p:cNvSpPr>
          <p:nvPr>
            <p:ph type="ftr" sz="quarter" idx="12"/>
          </p:nvPr>
        </p:nvSpPr>
        <p:spPr>
          <a:xfrm>
            <a:off x="1295400" y="6356350"/>
            <a:ext cx="4419600" cy="365125"/>
          </a:xfrm>
        </p:spPr>
        <p:txBody>
          <a:bodyPr/>
          <a:lstStyle>
            <a:lvl1pPr>
              <a:defRPr/>
            </a:lvl1pPr>
          </a:lstStyle>
          <a:p>
            <a:pPr>
              <a:defRPr/>
            </a:pPr>
            <a:r>
              <a:rPr lang="en-US" smtClean="0"/>
              <a:t>CSE 1002                            Department of CSE</a:t>
            </a:r>
            <a:endParaRPr lang="en-US"/>
          </a:p>
        </p:txBody>
      </p:sp>
    </p:spTree>
    <p:extLst>
      <p:ext uri="{BB962C8B-B14F-4D97-AF65-F5344CB8AC3E}">
        <p14:creationId xmlns:p14="http://schemas.microsoft.com/office/powerpoint/2010/main" val="12514783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D2EDBC6-E285-4D25-ABA7-3F2871300B4F}"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2782198F-7485-419D-8B52-B310A8321B3D}" type="slidenum">
              <a:rPr lang="en-US" altLang="en-US"/>
              <a:pPr>
                <a:defRPr/>
              </a:pPr>
              <a:t>‹#›</a:t>
            </a:fld>
            <a:endParaRPr lang="en-US" altLang="en-US"/>
          </a:p>
        </p:txBody>
      </p:sp>
    </p:spTree>
    <p:extLst>
      <p:ext uri="{BB962C8B-B14F-4D97-AF65-F5344CB8AC3E}">
        <p14:creationId xmlns:p14="http://schemas.microsoft.com/office/powerpoint/2010/main" val="19570739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AF79185B-BDF0-4197-9B5B-8CCC35554988}" type="datetime1">
              <a:rPr lang="en-US" smtClean="0"/>
              <a:t>3/15/2015</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8" name="Slide Number Placeholder 6"/>
          <p:cNvSpPr>
            <a:spLocks noGrp="1"/>
          </p:cNvSpPr>
          <p:nvPr>
            <p:ph type="sldNum" sz="quarter" idx="12"/>
          </p:nvPr>
        </p:nvSpPr>
        <p:spPr/>
        <p:txBody>
          <a:bodyPr/>
          <a:lstStyle>
            <a:lvl1pPr>
              <a:defRPr smtClean="0"/>
            </a:lvl1pPr>
          </a:lstStyle>
          <a:p>
            <a:pPr>
              <a:defRPr/>
            </a:pPr>
            <a:fld id="{8DC09FFE-C45D-42A7-95F1-30554D7D01D0}" type="slidenum">
              <a:rPr lang="en-US" altLang="en-US"/>
              <a:pPr>
                <a:defRPr/>
              </a:pPr>
              <a:t>‹#›</a:t>
            </a:fld>
            <a:endParaRPr lang="en-US" altLang="en-US"/>
          </a:p>
        </p:txBody>
      </p:sp>
    </p:spTree>
    <p:extLst>
      <p:ext uri="{BB962C8B-B14F-4D97-AF65-F5344CB8AC3E}">
        <p14:creationId xmlns:p14="http://schemas.microsoft.com/office/powerpoint/2010/main" val="1707714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1C3E8F73-D0F5-437C-B000-179ABEF473FB}" type="datetime1">
              <a:rPr lang="en-US" smtClean="0"/>
              <a:t>3/15/2015</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10" name="Slide Number Placeholder 8"/>
          <p:cNvSpPr>
            <a:spLocks noGrp="1"/>
          </p:cNvSpPr>
          <p:nvPr>
            <p:ph type="sldNum" sz="quarter" idx="12"/>
          </p:nvPr>
        </p:nvSpPr>
        <p:spPr/>
        <p:txBody>
          <a:bodyPr/>
          <a:lstStyle>
            <a:lvl1pPr>
              <a:defRPr smtClean="0"/>
            </a:lvl1pPr>
          </a:lstStyle>
          <a:p>
            <a:pPr>
              <a:defRPr/>
            </a:pPr>
            <a:fld id="{7FCD40B6-B4B2-4BD3-8627-75B079DCC6AA}" type="slidenum">
              <a:rPr lang="en-US" altLang="en-US"/>
              <a:pPr>
                <a:defRPr/>
              </a:pPr>
              <a:t>‹#›</a:t>
            </a:fld>
            <a:endParaRPr lang="en-US" altLang="en-US"/>
          </a:p>
        </p:txBody>
      </p:sp>
    </p:spTree>
    <p:extLst>
      <p:ext uri="{BB962C8B-B14F-4D97-AF65-F5344CB8AC3E}">
        <p14:creationId xmlns:p14="http://schemas.microsoft.com/office/powerpoint/2010/main" val="41599122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67BA485B-C1F7-4B8D-B945-1373A1442343}" type="datetime1">
              <a:rPr lang="en-US" smtClean="0"/>
              <a:t>3/15/2015</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6" name="Slide Number Placeholder 4"/>
          <p:cNvSpPr>
            <a:spLocks noGrp="1"/>
          </p:cNvSpPr>
          <p:nvPr>
            <p:ph type="sldNum" sz="quarter" idx="12"/>
          </p:nvPr>
        </p:nvSpPr>
        <p:spPr/>
        <p:txBody>
          <a:bodyPr/>
          <a:lstStyle>
            <a:lvl1pPr>
              <a:defRPr smtClean="0"/>
            </a:lvl1pPr>
          </a:lstStyle>
          <a:p>
            <a:pPr>
              <a:defRPr/>
            </a:pPr>
            <a:fld id="{8C2A0137-9DC7-47EE-A4E3-792EB862E374}" type="slidenum">
              <a:rPr lang="en-US" altLang="en-US"/>
              <a:pPr>
                <a:defRPr/>
              </a:pPr>
              <a:t>‹#›</a:t>
            </a:fld>
            <a:endParaRPr lang="en-US" altLang="en-US"/>
          </a:p>
        </p:txBody>
      </p:sp>
    </p:spTree>
    <p:extLst>
      <p:ext uri="{BB962C8B-B14F-4D97-AF65-F5344CB8AC3E}">
        <p14:creationId xmlns:p14="http://schemas.microsoft.com/office/powerpoint/2010/main" val="136244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12B33680-49BB-4EA3-8766-FF8AE661D9D3}" type="slidenum">
              <a:rPr lang="en-US" altLang="en-US"/>
              <a:pPr>
                <a:defRPr/>
              </a:pPr>
              <a:t>‹#›</a:t>
            </a:fld>
            <a:endParaRPr lang="en-US" altLang="en-US"/>
          </a:p>
        </p:txBody>
      </p:sp>
    </p:spTree>
    <p:extLst>
      <p:ext uri="{BB962C8B-B14F-4D97-AF65-F5344CB8AC3E}">
        <p14:creationId xmlns:p14="http://schemas.microsoft.com/office/powerpoint/2010/main" val="39739926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Date Placeholder 1"/>
          <p:cNvSpPr>
            <a:spLocks noGrp="1"/>
          </p:cNvSpPr>
          <p:nvPr>
            <p:ph type="dt" sz="half" idx="10"/>
          </p:nvPr>
        </p:nvSpPr>
        <p:spPr/>
        <p:txBody>
          <a:bodyPr/>
          <a:lstStyle>
            <a:lvl1pPr>
              <a:defRPr/>
            </a:lvl1pPr>
          </a:lstStyle>
          <a:p>
            <a:pPr>
              <a:defRPr/>
            </a:pPr>
            <a:fld id="{3DE99EAA-E4C0-4C76-B40B-7251033D0095}" type="datetime1">
              <a:rPr lang="en-US" smtClean="0"/>
              <a:t>3/15/2015</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5" name="Slide Number Placeholder 3"/>
          <p:cNvSpPr>
            <a:spLocks noGrp="1"/>
          </p:cNvSpPr>
          <p:nvPr>
            <p:ph type="sldNum" sz="quarter" idx="12"/>
          </p:nvPr>
        </p:nvSpPr>
        <p:spPr/>
        <p:txBody>
          <a:bodyPr/>
          <a:lstStyle>
            <a:lvl1pPr>
              <a:defRPr smtClean="0"/>
            </a:lvl1pPr>
          </a:lstStyle>
          <a:p>
            <a:pPr>
              <a:defRPr/>
            </a:pPr>
            <a:fld id="{1FE41633-DB5C-4D12-B37B-294E382DF523}" type="slidenum">
              <a:rPr lang="en-US" altLang="en-US"/>
              <a:pPr>
                <a:defRPr/>
              </a:pPr>
              <a:t>‹#›</a:t>
            </a:fld>
            <a:endParaRPr lang="en-US" altLang="en-US"/>
          </a:p>
        </p:txBody>
      </p:sp>
    </p:spTree>
    <p:extLst>
      <p:ext uri="{BB962C8B-B14F-4D97-AF65-F5344CB8AC3E}">
        <p14:creationId xmlns:p14="http://schemas.microsoft.com/office/powerpoint/2010/main" val="38621933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C28D7577-1184-4853-B8C7-245AD329C3B2}" type="datetime1">
              <a:rPr lang="en-US" smtClean="0"/>
              <a:t>3/15/2015</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8" name="Slide Number Placeholder 6"/>
          <p:cNvSpPr>
            <a:spLocks noGrp="1"/>
          </p:cNvSpPr>
          <p:nvPr>
            <p:ph type="sldNum" sz="quarter" idx="12"/>
          </p:nvPr>
        </p:nvSpPr>
        <p:spPr/>
        <p:txBody>
          <a:bodyPr/>
          <a:lstStyle>
            <a:lvl1pPr>
              <a:defRPr smtClean="0"/>
            </a:lvl1pPr>
          </a:lstStyle>
          <a:p>
            <a:pPr>
              <a:defRPr/>
            </a:pPr>
            <a:fld id="{146549F7-E325-43CF-84D6-DFC76763BF06}" type="slidenum">
              <a:rPr lang="en-US" altLang="en-US"/>
              <a:pPr>
                <a:defRPr/>
              </a:pPr>
              <a:t>‹#›</a:t>
            </a:fld>
            <a:endParaRPr lang="en-US" altLang="en-US"/>
          </a:p>
        </p:txBody>
      </p:sp>
    </p:spTree>
    <p:extLst>
      <p:ext uri="{BB962C8B-B14F-4D97-AF65-F5344CB8AC3E}">
        <p14:creationId xmlns:p14="http://schemas.microsoft.com/office/powerpoint/2010/main" val="33715879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47B0C3B7-A59B-4C22-A391-3964F0529F4E}" type="datetime1">
              <a:rPr lang="en-US" smtClean="0"/>
              <a:t>3/15/2015</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8" name="Slide Number Placeholder 6"/>
          <p:cNvSpPr>
            <a:spLocks noGrp="1"/>
          </p:cNvSpPr>
          <p:nvPr>
            <p:ph type="sldNum" sz="quarter" idx="12"/>
          </p:nvPr>
        </p:nvSpPr>
        <p:spPr/>
        <p:txBody>
          <a:bodyPr/>
          <a:lstStyle>
            <a:lvl1pPr>
              <a:defRPr smtClean="0"/>
            </a:lvl1pPr>
          </a:lstStyle>
          <a:p>
            <a:pPr>
              <a:defRPr/>
            </a:pPr>
            <a:fld id="{95DAB3CF-A697-4F21-B9EF-0C7187865FF3}" type="slidenum">
              <a:rPr lang="en-US" altLang="en-US"/>
              <a:pPr>
                <a:defRPr/>
              </a:pPr>
              <a:t>‹#›</a:t>
            </a:fld>
            <a:endParaRPr lang="en-US" altLang="en-US"/>
          </a:p>
        </p:txBody>
      </p:sp>
    </p:spTree>
    <p:extLst>
      <p:ext uri="{BB962C8B-B14F-4D97-AF65-F5344CB8AC3E}">
        <p14:creationId xmlns:p14="http://schemas.microsoft.com/office/powerpoint/2010/main" val="34625198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93F5012-43AB-48D3-BE06-17AD16847D56}"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FAA0C9FE-79A1-404F-A901-EC55E9F05247}" type="slidenum">
              <a:rPr lang="en-US" altLang="en-US"/>
              <a:pPr>
                <a:defRPr/>
              </a:pPr>
              <a:t>‹#›</a:t>
            </a:fld>
            <a:endParaRPr lang="en-US" altLang="en-US"/>
          </a:p>
        </p:txBody>
      </p:sp>
    </p:spTree>
    <p:extLst>
      <p:ext uri="{BB962C8B-B14F-4D97-AF65-F5344CB8AC3E}">
        <p14:creationId xmlns:p14="http://schemas.microsoft.com/office/powerpoint/2010/main" val="34495432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61F99F2-E892-4A6F-8734-AE02AE47C90D}"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56C6C4F1-927E-4364-B015-AD7B158E3BB2}" type="slidenum">
              <a:rPr lang="en-US" altLang="en-US"/>
              <a:pPr>
                <a:defRPr/>
              </a:pPr>
              <a:t>‹#›</a:t>
            </a:fld>
            <a:endParaRPr lang="en-US" altLang="en-US"/>
          </a:p>
        </p:txBody>
      </p:sp>
    </p:spTree>
    <p:extLst>
      <p:ext uri="{BB962C8B-B14F-4D97-AF65-F5344CB8AC3E}">
        <p14:creationId xmlns:p14="http://schemas.microsoft.com/office/powerpoint/2010/main" val="14888228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4" name="Date Placeholder 13"/>
          <p:cNvSpPr>
            <a:spLocks noGrp="1"/>
          </p:cNvSpPr>
          <p:nvPr>
            <p:ph type="dt" sz="half" idx="14"/>
          </p:nvPr>
        </p:nvSpPr>
        <p:spPr>
          <a:xfrm>
            <a:off x="6629400" y="6362700"/>
            <a:ext cx="1371600" cy="365125"/>
          </a:xfrm>
        </p:spPr>
        <p:txBody>
          <a:bodyPr/>
          <a:lstStyle>
            <a:lvl1pPr>
              <a:defRPr/>
            </a:lvl1pPr>
          </a:lstStyle>
          <a:p>
            <a:pPr>
              <a:defRPr/>
            </a:pPr>
            <a:fld id="{96F09C65-F591-4051-B8E0-95355C414F97}" type="datetime1">
              <a:rPr lang="en-US" smtClean="0"/>
              <a:t>3/15/2015</a:t>
            </a:fld>
            <a:endParaRPr lang="en-US"/>
          </a:p>
        </p:txBody>
      </p:sp>
      <p:sp>
        <p:nvSpPr>
          <p:cNvPr id="5" name="Footer Placeholder 14"/>
          <p:cNvSpPr>
            <a:spLocks noGrp="1"/>
          </p:cNvSpPr>
          <p:nvPr>
            <p:ph type="ftr" sz="quarter" idx="15"/>
          </p:nvPr>
        </p:nvSpPr>
        <p:spPr>
          <a:xfrm>
            <a:off x="1295400" y="6356350"/>
            <a:ext cx="4419600" cy="365125"/>
          </a:xfrm>
        </p:spPr>
        <p:txBody>
          <a:bodyPr/>
          <a:lstStyle>
            <a:lvl1pPr>
              <a:defRPr/>
            </a:lvl1pPr>
          </a:lstStyle>
          <a:p>
            <a:pPr>
              <a:defRPr/>
            </a:pPr>
            <a:r>
              <a:rPr lang="en-US" smtClean="0"/>
              <a:t>CSE 1002                            Department of CSE</a:t>
            </a:r>
            <a:endParaRPr lang="en-US">
              <a:solidFill>
                <a:schemeClr val="bg1"/>
              </a:solidFill>
            </a:endParaRPr>
          </a:p>
        </p:txBody>
      </p:sp>
      <p:sp>
        <p:nvSpPr>
          <p:cNvPr id="6" name="Slide Number Placeholder 15"/>
          <p:cNvSpPr>
            <a:spLocks noGrp="1"/>
          </p:cNvSpPr>
          <p:nvPr>
            <p:ph type="sldNum" sz="quarter" idx="16"/>
          </p:nvPr>
        </p:nvSpPr>
        <p:spPr/>
        <p:txBody>
          <a:bodyPr/>
          <a:lstStyle>
            <a:lvl1pPr>
              <a:defRPr smtClean="0"/>
            </a:lvl1pPr>
          </a:lstStyle>
          <a:p>
            <a:pPr>
              <a:defRPr/>
            </a:pPr>
            <a:fld id="{5A214777-4639-4DD2-BC86-3C64CF9AAE1A}" type="slidenum">
              <a:rPr lang="en-US" altLang="en-US"/>
              <a:pPr>
                <a:defRPr/>
              </a:pPr>
              <a:t>‹#›</a:t>
            </a:fld>
            <a:endParaRPr lang="en-US" altLang="en-US"/>
          </a:p>
        </p:txBody>
      </p:sp>
    </p:spTree>
    <p:extLst>
      <p:ext uri="{BB962C8B-B14F-4D97-AF65-F5344CB8AC3E}">
        <p14:creationId xmlns:p14="http://schemas.microsoft.com/office/powerpoint/2010/main" val="11436153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lvl1pPr>
              <a:defRPr sz="240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solidFill>
                  <a:schemeClr val="tx2"/>
                </a:solidFill>
              </a:defRPr>
            </a:lvl1p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a:defRPr sz="1200" b="0"/>
            </a:lvl1pPr>
          </a:lstStyle>
          <a:p>
            <a:pPr>
              <a:defRPr/>
            </a:pPr>
            <a:fld id="{B0AE75E8-2E92-4752-AF78-77BBC4F8176F}" type="datetime1">
              <a:rPr lang="en-US" smtClean="0"/>
              <a:t>3/15/2015</a:t>
            </a:fld>
            <a:endParaRPr lang="en-US"/>
          </a:p>
        </p:txBody>
      </p:sp>
      <p:sp>
        <p:nvSpPr>
          <p:cNvPr id="6" name="Slide Number Placeholder 5"/>
          <p:cNvSpPr>
            <a:spLocks noGrp="1"/>
          </p:cNvSpPr>
          <p:nvPr>
            <p:ph type="sldNum" sz="quarter" idx="11"/>
          </p:nvPr>
        </p:nvSpPr>
        <p:spPr/>
        <p:txBody>
          <a:bodyPr/>
          <a:lstStyle>
            <a:lvl1pPr>
              <a:defRPr sz="1200" b="0" smtClean="0"/>
            </a:lvl1pPr>
          </a:lstStyle>
          <a:p>
            <a:pPr>
              <a:defRPr/>
            </a:pPr>
            <a:fld id="{35E4A9D3-D4E2-4B21-96AC-9A3DEE5BF425}" type="slidenum">
              <a:rPr lang="en-US" altLang="en-US" smtClean="0"/>
              <a:pPr>
                <a:defRPr/>
              </a:pPr>
              <a:t>‹#›</a:t>
            </a:fld>
            <a:endParaRPr lang="en-US" altLang="en-US"/>
          </a:p>
        </p:txBody>
      </p:sp>
      <p:sp>
        <p:nvSpPr>
          <p:cNvPr id="7" name="Footer Placeholder 14"/>
          <p:cNvSpPr>
            <a:spLocks noGrp="1"/>
          </p:cNvSpPr>
          <p:nvPr>
            <p:ph type="ftr" sz="quarter" idx="12"/>
          </p:nvPr>
        </p:nvSpPr>
        <p:spPr>
          <a:xfrm>
            <a:off x="1295400" y="6356350"/>
            <a:ext cx="4419600" cy="365125"/>
          </a:xfrm>
        </p:spPr>
        <p:txBody>
          <a:bodyPr/>
          <a:lstStyle>
            <a:lvl1pPr>
              <a:defRPr sz="1200" b="0"/>
            </a:lvl1pPr>
          </a:lstStyle>
          <a:p>
            <a:pPr>
              <a:defRPr/>
            </a:pPr>
            <a:r>
              <a:rPr lang="en-US" smtClean="0"/>
              <a:t>CSE 1002                            Department of CSE</a:t>
            </a:r>
            <a:endParaRPr lang="en-US" dirty="0">
              <a:solidFill>
                <a:schemeClr val="bg1"/>
              </a:solidFill>
            </a:endParaRPr>
          </a:p>
        </p:txBody>
      </p:sp>
    </p:spTree>
    <p:extLst>
      <p:ext uri="{BB962C8B-B14F-4D97-AF65-F5344CB8AC3E}">
        <p14:creationId xmlns:p14="http://schemas.microsoft.com/office/powerpoint/2010/main" val="25573689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sz="1200" b="0"/>
            </a:lvl1pPr>
          </a:lstStyle>
          <a:p>
            <a:pPr>
              <a:defRPr/>
            </a:pPr>
            <a:fld id="{FA4BB400-774D-48AA-ADDE-079A4FE7F56C}" type="datetime1">
              <a:rPr lang="en-US" smtClean="0"/>
              <a:t>3/15/2015</a:t>
            </a:fld>
            <a:endParaRPr lang="en-US"/>
          </a:p>
        </p:txBody>
      </p:sp>
      <p:sp>
        <p:nvSpPr>
          <p:cNvPr id="6" name="Footer Placeholder 4"/>
          <p:cNvSpPr>
            <a:spLocks noGrp="1"/>
          </p:cNvSpPr>
          <p:nvPr>
            <p:ph type="ftr" sz="quarter" idx="11"/>
          </p:nvPr>
        </p:nvSpPr>
        <p:spPr/>
        <p:txBody>
          <a:bodyPr/>
          <a:lstStyle>
            <a:lvl1pPr>
              <a:defRPr sz="1200" b="0"/>
            </a:lvl1pPr>
          </a:lstStyle>
          <a:p>
            <a:pPr>
              <a:defRPr/>
            </a:pPr>
            <a:r>
              <a:rPr lang="en-US" smtClean="0"/>
              <a:t>CSE 1002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sz="1200" b="0" smtClean="0"/>
            </a:lvl1pPr>
          </a:lstStyle>
          <a:p>
            <a:pPr>
              <a:defRPr/>
            </a:pPr>
            <a:fld id="{85A79C32-1BAD-4DC5-A897-078D64B0B076}" type="slidenum">
              <a:rPr lang="en-US" altLang="en-US" smtClean="0"/>
              <a:pPr>
                <a:defRPr/>
              </a:pPr>
              <a:t>‹#›</a:t>
            </a:fld>
            <a:endParaRPr lang="en-US" altLang="en-US"/>
          </a:p>
        </p:txBody>
      </p:sp>
    </p:spTree>
    <p:extLst>
      <p:ext uri="{BB962C8B-B14F-4D97-AF65-F5344CB8AC3E}">
        <p14:creationId xmlns:p14="http://schemas.microsoft.com/office/powerpoint/2010/main" val="1309588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70E7A479-17B7-4879-80DE-84B24F0523B5}" type="datetime1">
              <a:rPr lang="en-US" smtClean="0"/>
              <a:t>3/15/2015</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8" name="Slide Number Placeholder 6"/>
          <p:cNvSpPr>
            <a:spLocks noGrp="1"/>
          </p:cNvSpPr>
          <p:nvPr>
            <p:ph type="sldNum" sz="quarter" idx="12"/>
          </p:nvPr>
        </p:nvSpPr>
        <p:spPr/>
        <p:txBody>
          <a:bodyPr/>
          <a:lstStyle>
            <a:lvl1pPr>
              <a:defRPr smtClean="0"/>
            </a:lvl1pPr>
          </a:lstStyle>
          <a:p>
            <a:pPr>
              <a:defRPr/>
            </a:pPr>
            <a:fld id="{1DDCA032-93CA-42F1-AE8C-F8D8A7699212}" type="slidenum">
              <a:rPr lang="en-US" altLang="en-US"/>
              <a:pPr>
                <a:defRPr/>
              </a:pPr>
              <a:t>‹#›</a:t>
            </a:fld>
            <a:endParaRPr lang="en-US" altLang="en-US"/>
          </a:p>
        </p:txBody>
      </p:sp>
    </p:spTree>
    <p:extLst>
      <p:ext uri="{BB962C8B-B14F-4D97-AF65-F5344CB8AC3E}">
        <p14:creationId xmlns:p14="http://schemas.microsoft.com/office/powerpoint/2010/main" val="2871014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4FC1A0E3-76F1-4ACB-B175-21876B8C74D4}" type="datetime1">
              <a:rPr lang="en-US" smtClean="0"/>
              <a:t>3/15/2015</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10" name="Slide Number Placeholder 8"/>
          <p:cNvSpPr>
            <a:spLocks noGrp="1"/>
          </p:cNvSpPr>
          <p:nvPr>
            <p:ph type="sldNum" sz="quarter" idx="12"/>
          </p:nvPr>
        </p:nvSpPr>
        <p:spPr/>
        <p:txBody>
          <a:bodyPr/>
          <a:lstStyle>
            <a:lvl1pPr>
              <a:defRPr smtClean="0"/>
            </a:lvl1pPr>
          </a:lstStyle>
          <a:p>
            <a:pPr>
              <a:defRPr/>
            </a:pPr>
            <a:fld id="{680B805A-4F62-4C3F-80DE-BE2E5335B105}" type="slidenum">
              <a:rPr lang="en-US" altLang="en-US"/>
              <a:pPr>
                <a:defRPr/>
              </a:pPr>
              <a:t>‹#›</a:t>
            </a:fld>
            <a:endParaRPr lang="en-US" altLang="en-US"/>
          </a:p>
        </p:txBody>
      </p:sp>
    </p:spTree>
    <p:extLst>
      <p:ext uri="{BB962C8B-B14F-4D97-AF65-F5344CB8AC3E}">
        <p14:creationId xmlns:p14="http://schemas.microsoft.com/office/powerpoint/2010/main" val="244564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8" name="Rectangle 5"/>
          <p:cNvSpPr>
            <a:spLocks noGrp="1" noChangeArrowheads="1"/>
          </p:cNvSpPr>
          <p:nvPr>
            <p:ph type="sldNum" sz="quarter" idx="11"/>
          </p:nvPr>
        </p:nvSpPr>
        <p:spPr>
          <a:ln/>
        </p:spPr>
        <p:txBody>
          <a:bodyPr/>
          <a:lstStyle>
            <a:lvl1pPr>
              <a:defRPr/>
            </a:lvl1pPr>
          </a:lstStyle>
          <a:p>
            <a:pPr>
              <a:defRPr/>
            </a:pPr>
            <a:fld id="{9C5BE824-AA2B-40F1-B0DF-CBF376CFFB5F}" type="slidenum">
              <a:rPr lang="en-US" altLang="en-US"/>
              <a:pPr>
                <a:defRPr/>
              </a:pPr>
              <a:t>‹#›</a:t>
            </a:fld>
            <a:endParaRPr lang="en-US" altLang="en-US"/>
          </a:p>
        </p:txBody>
      </p:sp>
    </p:spTree>
    <p:extLst>
      <p:ext uri="{BB962C8B-B14F-4D97-AF65-F5344CB8AC3E}">
        <p14:creationId xmlns:p14="http://schemas.microsoft.com/office/powerpoint/2010/main" val="2544895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dirty="0"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A1844567-128E-4BDD-ACE3-E74064F22CD4}" type="datetime1">
              <a:rPr lang="en-US" smtClean="0"/>
              <a:t>3/15/2015</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6" name="Slide Number Placeholder 4"/>
          <p:cNvSpPr>
            <a:spLocks noGrp="1"/>
          </p:cNvSpPr>
          <p:nvPr>
            <p:ph type="sldNum" sz="quarter" idx="12"/>
          </p:nvPr>
        </p:nvSpPr>
        <p:spPr/>
        <p:txBody>
          <a:bodyPr/>
          <a:lstStyle>
            <a:lvl1pPr>
              <a:defRPr smtClean="0"/>
            </a:lvl1pPr>
          </a:lstStyle>
          <a:p>
            <a:pPr>
              <a:defRPr/>
            </a:pPr>
            <a:fld id="{FA441529-4BA0-487F-A5AB-5242DD5EB66F}" type="slidenum">
              <a:rPr lang="en-US" altLang="en-US"/>
              <a:pPr>
                <a:defRPr/>
              </a:pPr>
              <a:t>‹#›</a:t>
            </a:fld>
            <a:endParaRPr lang="en-US" altLang="en-US"/>
          </a:p>
        </p:txBody>
      </p:sp>
    </p:spTree>
    <p:extLst>
      <p:ext uri="{BB962C8B-B14F-4D97-AF65-F5344CB8AC3E}">
        <p14:creationId xmlns:p14="http://schemas.microsoft.com/office/powerpoint/2010/main" val="41228552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Date Placeholder 1"/>
          <p:cNvSpPr>
            <a:spLocks noGrp="1"/>
          </p:cNvSpPr>
          <p:nvPr>
            <p:ph type="dt" sz="half" idx="10"/>
          </p:nvPr>
        </p:nvSpPr>
        <p:spPr/>
        <p:txBody>
          <a:bodyPr/>
          <a:lstStyle>
            <a:lvl1pPr>
              <a:defRPr/>
            </a:lvl1pPr>
          </a:lstStyle>
          <a:p>
            <a:pPr>
              <a:defRPr/>
            </a:pPr>
            <a:fld id="{CA25052A-A1DF-410F-8C11-E36A5548ECD8}" type="datetime1">
              <a:rPr lang="en-US" smtClean="0"/>
              <a:t>3/15/2015</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5" name="Slide Number Placeholder 3"/>
          <p:cNvSpPr>
            <a:spLocks noGrp="1"/>
          </p:cNvSpPr>
          <p:nvPr>
            <p:ph type="sldNum" sz="quarter" idx="12"/>
          </p:nvPr>
        </p:nvSpPr>
        <p:spPr/>
        <p:txBody>
          <a:bodyPr/>
          <a:lstStyle>
            <a:lvl1pPr>
              <a:defRPr smtClean="0"/>
            </a:lvl1pPr>
          </a:lstStyle>
          <a:p>
            <a:pPr>
              <a:defRPr/>
            </a:pPr>
            <a:fld id="{F4E7E009-C9AD-476B-A2C8-A3DF924B09C2}" type="slidenum">
              <a:rPr lang="en-US" altLang="en-US"/>
              <a:pPr>
                <a:defRPr/>
              </a:pPr>
              <a:t>‹#›</a:t>
            </a:fld>
            <a:endParaRPr lang="en-US" altLang="en-US"/>
          </a:p>
        </p:txBody>
      </p:sp>
    </p:spTree>
    <p:extLst>
      <p:ext uri="{BB962C8B-B14F-4D97-AF65-F5344CB8AC3E}">
        <p14:creationId xmlns:p14="http://schemas.microsoft.com/office/powerpoint/2010/main" val="8984795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240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CBA5CA3-9461-4F9D-9945-8D3C75AD9C18}" type="datetime1">
              <a:rPr lang="en-US" smtClean="0"/>
              <a:t>3/15/2015</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8" name="Slide Number Placeholder 6"/>
          <p:cNvSpPr>
            <a:spLocks noGrp="1"/>
          </p:cNvSpPr>
          <p:nvPr>
            <p:ph type="sldNum" sz="quarter" idx="12"/>
          </p:nvPr>
        </p:nvSpPr>
        <p:spPr/>
        <p:txBody>
          <a:bodyPr/>
          <a:lstStyle>
            <a:lvl1pPr>
              <a:defRPr smtClean="0"/>
            </a:lvl1pPr>
          </a:lstStyle>
          <a:p>
            <a:pPr>
              <a:defRPr/>
            </a:pPr>
            <a:fld id="{E5C9FD74-DB18-4134-B90C-F871F0892F79}" type="slidenum">
              <a:rPr lang="en-US" altLang="en-US"/>
              <a:pPr>
                <a:defRPr/>
              </a:pPr>
              <a:t>‹#›</a:t>
            </a:fld>
            <a:endParaRPr lang="en-US" altLang="en-US"/>
          </a:p>
        </p:txBody>
      </p:sp>
    </p:spTree>
    <p:extLst>
      <p:ext uri="{BB962C8B-B14F-4D97-AF65-F5344CB8AC3E}">
        <p14:creationId xmlns:p14="http://schemas.microsoft.com/office/powerpoint/2010/main" val="1080250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967250CC-475E-4C05-8122-8FA8B2CF5A6C}" type="datetime1">
              <a:rPr lang="en-US" smtClean="0"/>
              <a:t>3/15/2015</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8" name="Slide Number Placeholder 6"/>
          <p:cNvSpPr>
            <a:spLocks noGrp="1"/>
          </p:cNvSpPr>
          <p:nvPr>
            <p:ph type="sldNum" sz="quarter" idx="12"/>
          </p:nvPr>
        </p:nvSpPr>
        <p:spPr/>
        <p:txBody>
          <a:bodyPr/>
          <a:lstStyle>
            <a:lvl1pPr>
              <a:defRPr smtClean="0"/>
            </a:lvl1pPr>
          </a:lstStyle>
          <a:p>
            <a:pPr>
              <a:defRPr/>
            </a:pPr>
            <a:fld id="{BD72EA3F-010A-4CCA-BF38-9AF2C2094282}" type="slidenum">
              <a:rPr lang="en-US" altLang="en-US"/>
              <a:pPr>
                <a:defRPr/>
              </a:pPr>
              <a:t>‹#›</a:t>
            </a:fld>
            <a:endParaRPr lang="en-US" altLang="en-US"/>
          </a:p>
        </p:txBody>
      </p:sp>
    </p:spTree>
    <p:extLst>
      <p:ext uri="{BB962C8B-B14F-4D97-AF65-F5344CB8AC3E}">
        <p14:creationId xmlns:p14="http://schemas.microsoft.com/office/powerpoint/2010/main" val="9869757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lvl1pPr>
              <a:defRPr sz="240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85900A5-25AA-4A4D-B18D-8B551167351F}"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smtClean="0"/>
            </a:lvl1pPr>
          </a:lstStyle>
          <a:p>
            <a:pPr>
              <a:defRPr/>
            </a:pPr>
            <a:fld id="{8B82F753-AAC7-4C5D-9C70-62B8FF2C07FD}" type="slidenum">
              <a:rPr lang="en-US" altLang="en-US"/>
              <a:pPr>
                <a:defRPr/>
              </a:pPr>
              <a:t>‹#›</a:t>
            </a:fld>
            <a:endParaRPr lang="en-US" altLang="en-US"/>
          </a:p>
        </p:txBody>
      </p:sp>
    </p:spTree>
    <p:extLst>
      <p:ext uri="{BB962C8B-B14F-4D97-AF65-F5344CB8AC3E}">
        <p14:creationId xmlns:p14="http://schemas.microsoft.com/office/powerpoint/2010/main" val="1258016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Vertical Title 1"/>
          <p:cNvSpPr>
            <a:spLocks noGrp="1"/>
          </p:cNvSpPr>
          <p:nvPr>
            <p:ph type="title" orient="vert"/>
          </p:nvPr>
        </p:nvSpPr>
        <p:spPr>
          <a:xfrm>
            <a:off x="6629400" y="1066800"/>
            <a:ext cx="2057400" cy="5059363"/>
          </a:xfrm>
          <a:prstGeom prst="rect">
            <a:avLst/>
          </a:prstGeom>
        </p:spPr>
        <p:txBody>
          <a:bodyPr vert="eaVert">
            <a:normAutofit/>
          </a:bodyPr>
          <a:lstStyle>
            <a:lvl1pPr>
              <a:defRPr sz="3600">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lvl1pPr>
              <a:defRPr sz="240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45866D5-A618-4BF6-B12B-BB338793C1A0}" type="datetime1">
              <a:rPr lang="en-US" smtClean="0"/>
              <a:t>3/15/2015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CSE 1002                            Department of CSE</a:t>
            </a:r>
            <a:endParaRPr lang="en-US">
              <a:solidFill>
                <a:schemeClr val="bg1"/>
              </a:solidFill>
            </a:endParaRPr>
          </a:p>
        </p:txBody>
      </p:sp>
      <p:sp>
        <p:nvSpPr>
          <p:cNvPr id="7" name="Slide Number Placeholder 5"/>
          <p:cNvSpPr>
            <a:spLocks noGrp="1"/>
          </p:cNvSpPr>
          <p:nvPr>
            <p:ph type="sldNum" sz="quarter" idx="12"/>
          </p:nvPr>
        </p:nvSpPr>
        <p:spPr/>
        <p:txBody>
          <a:bodyPr/>
          <a:lstStyle>
            <a:lvl1pPr>
              <a:defRPr smtClean="0"/>
            </a:lvl1pPr>
          </a:lstStyle>
          <a:p>
            <a:pPr>
              <a:defRPr/>
            </a:pPr>
            <a:fld id="{C27E2231-2CA0-429E-B03D-53F7A588D87D}" type="slidenum">
              <a:rPr lang="en-US" altLang="en-US"/>
              <a:pPr>
                <a:defRPr/>
              </a:pPr>
              <a:t>‹#›</a:t>
            </a:fld>
            <a:endParaRPr lang="en-US" altLang="en-US"/>
          </a:p>
        </p:txBody>
      </p:sp>
    </p:spTree>
    <p:extLst>
      <p:ext uri="{BB962C8B-B14F-4D97-AF65-F5344CB8AC3E}">
        <p14:creationId xmlns:p14="http://schemas.microsoft.com/office/powerpoint/2010/main" val="200103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4" name="Rectangle 5"/>
          <p:cNvSpPr>
            <a:spLocks noGrp="1" noChangeArrowheads="1"/>
          </p:cNvSpPr>
          <p:nvPr>
            <p:ph type="sldNum" sz="quarter" idx="11"/>
          </p:nvPr>
        </p:nvSpPr>
        <p:spPr>
          <a:ln/>
        </p:spPr>
        <p:txBody>
          <a:bodyPr/>
          <a:lstStyle>
            <a:lvl1pPr>
              <a:defRPr/>
            </a:lvl1pPr>
          </a:lstStyle>
          <a:p>
            <a:pPr>
              <a:defRPr/>
            </a:pPr>
            <a:fld id="{1E2DD8A5-526E-4B42-A9B9-FB995A77829B}" type="slidenum">
              <a:rPr lang="en-US" altLang="en-US"/>
              <a:pPr>
                <a:defRPr/>
              </a:pPr>
              <a:t>‹#›</a:t>
            </a:fld>
            <a:endParaRPr lang="en-US" altLang="en-US"/>
          </a:p>
        </p:txBody>
      </p:sp>
    </p:spTree>
    <p:extLst>
      <p:ext uri="{BB962C8B-B14F-4D97-AF65-F5344CB8AC3E}">
        <p14:creationId xmlns:p14="http://schemas.microsoft.com/office/powerpoint/2010/main" val="235320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3" name="Rectangle 5"/>
          <p:cNvSpPr>
            <a:spLocks noGrp="1" noChangeArrowheads="1"/>
          </p:cNvSpPr>
          <p:nvPr>
            <p:ph type="sldNum" sz="quarter" idx="11"/>
          </p:nvPr>
        </p:nvSpPr>
        <p:spPr>
          <a:ln/>
        </p:spPr>
        <p:txBody>
          <a:bodyPr/>
          <a:lstStyle>
            <a:lvl1pPr>
              <a:defRPr/>
            </a:lvl1pPr>
          </a:lstStyle>
          <a:p>
            <a:pPr>
              <a:defRPr/>
            </a:pPr>
            <a:fld id="{2CBA9B1D-61A7-4A68-9A19-71BAD5F5CFE4}" type="slidenum">
              <a:rPr lang="en-US" altLang="en-US"/>
              <a:pPr>
                <a:defRPr/>
              </a:pPr>
              <a:t>‹#›</a:t>
            </a:fld>
            <a:endParaRPr lang="en-US" altLang="en-US"/>
          </a:p>
        </p:txBody>
      </p:sp>
    </p:spTree>
    <p:extLst>
      <p:ext uri="{BB962C8B-B14F-4D97-AF65-F5344CB8AC3E}">
        <p14:creationId xmlns:p14="http://schemas.microsoft.com/office/powerpoint/2010/main" val="207605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49F16BBC-0895-4761-9983-78D93B6B0AC1}" type="slidenum">
              <a:rPr lang="en-US" altLang="en-US"/>
              <a:pPr>
                <a:defRPr/>
              </a:pPr>
              <a:t>‹#›</a:t>
            </a:fld>
            <a:endParaRPr lang="en-US" altLang="en-US"/>
          </a:p>
        </p:txBody>
      </p:sp>
    </p:spTree>
    <p:extLst>
      <p:ext uri="{BB962C8B-B14F-4D97-AF65-F5344CB8AC3E}">
        <p14:creationId xmlns:p14="http://schemas.microsoft.com/office/powerpoint/2010/main" val="114694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4D2FED00-B044-4160-B8D9-D585E26C6492}" type="slidenum">
              <a:rPr lang="en-US" altLang="en-US"/>
              <a:pPr>
                <a:defRPr/>
              </a:pPr>
              <a:t>‹#›</a:t>
            </a:fld>
            <a:endParaRPr lang="en-US" altLang="en-US"/>
          </a:p>
        </p:txBody>
      </p:sp>
    </p:spTree>
    <p:extLst>
      <p:ext uri="{BB962C8B-B14F-4D97-AF65-F5344CB8AC3E}">
        <p14:creationId xmlns:p14="http://schemas.microsoft.com/office/powerpoint/2010/main" val="321884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540"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a:solidFill>
                  <a:schemeClr val="tx1"/>
                </a:solidFill>
                <a:latin typeface="+mn-lt"/>
                <a:cs typeface="+mn-cs"/>
              </a:defRPr>
            </a:lvl1pPr>
          </a:lstStyle>
          <a:p>
            <a:pPr>
              <a:defRPr/>
            </a:pPr>
            <a:r>
              <a:rPr lang="en-US" smtClean="0"/>
              <a:t>CSE 1002                            Department of CSE</a:t>
            </a:r>
            <a:endParaRPr lang="en-US">
              <a:solidFill>
                <a:schemeClr val="bg1"/>
              </a:solidFill>
            </a:endParaRPr>
          </a:p>
        </p:txBody>
      </p:sp>
      <p:sp>
        <p:nvSpPr>
          <p:cNvPr id="65541"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smtClean="0">
                <a:solidFill>
                  <a:schemeClr val="bg1"/>
                </a:solidFill>
                <a:latin typeface="Times New Roman" panose="02020603050405020304" pitchFamily="18" charset="0"/>
              </a:defRPr>
            </a:lvl1pPr>
          </a:lstStyle>
          <a:p>
            <a:pPr>
              <a:defRPr/>
            </a:pPr>
            <a:fld id="{DEADEA34-D02C-44BA-BE66-786638B65F48}"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4784"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eaLnBrk="1" fontAlgn="base" hangingPunct="1">
        <a:spcBef>
          <a:spcPct val="0"/>
        </a:spcBef>
        <a:spcAft>
          <a:spcPct val="0"/>
        </a:spcAft>
        <a:defRPr sz="4400">
          <a:solidFill>
            <a:schemeClr val="bg1"/>
          </a:solidFill>
          <a:latin typeface="Times New Roman" pitchFamily="18" charset="0"/>
        </a:defRPr>
      </a:lvl6pPr>
      <a:lvl7pPr marL="914400" algn="ctr" rtl="0" eaLnBrk="1" fontAlgn="base" hangingPunct="1">
        <a:spcBef>
          <a:spcPct val="0"/>
        </a:spcBef>
        <a:spcAft>
          <a:spcPct val="0"/>
        </a:spcAft>
        <a:defRPr sz="4400">
          <a:solidFill>
            <a:schemeClr val="bg1"/>
          </a:solidFill>
          <a:latin typeface="Times New Roman" pitchFamily="18" charset="0"/>
        </a:defRPr>
      </a:lvl7pPr>
      <a:lvl8pPr marL="1371600" algn="ctr" rtl="0" eaLnBrk="1" fontAlgn="base" hangingPunct="1">
        <a:spcBef>
          <a:spcPct val="0"/>
        </a:spcBef>
        <a:spcAft>
          <a:spcPct val="0"/>
        </a:spcAft>
        <a:defRPr sz="4400">
          <a:solidFill>
            <a:schemeClr val="bg1"/>
          </a:solidFill>
          <a:latin typeface="Times New Roman" pitchFamily="18" charset="0"/>
        </a:defRPr>
      </a:lvl8pPr>
      <a:lvl9pPr marL="1828800" algn="ctr" rtl="0" eaLnBrk="1" fontAlgn="base" hangingPunct="1">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8" name="Rectangle 7"/>
          <p:cNvSpPr/>
          <p:nvPr/>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pic>
        <p:nvPicPr>
          <p:cNvPr id="2052"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394700" y="92075"/>
            <a:ext cx="6762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itle Placeholder 1"/>
          <p:cNvSpPr>
            <a:spLocks noGrp="1"/>
          </p:cNvSpPr>
          <p:nvPr>
            <p:ph type="title"/>
          </p:nvPr>
        </p:nvSpPr>
        <p:spPr bwMode="auto">
          <a:xfrm>
            <a:off x="457200" y="274638"/>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4" name="Text Placeholder 2"/>
          <p:cNvSpPr>
            <a:spLocks noGrp="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solidFill>
                <a:latin typeface="Arial" charset="0"/>
                <a:cs typeface="+mn-cs"/>
              </a:defRPr>
            </a:lvl1pPr>
          </a:lstStyle>
          <a:p>
            <a:pPr>
              <a:defRPr/>
            </a:pPr>
            <a:fld id="{2C1E1E3F-D5D6-4CBC-B9AE-B3722B7A5E58}" type="datetime1">
              <a:rPr lang="en-US" smtClean="0"/>
              <a:t>3/15/2015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solidFill>
                <a:latin typeface="Arial" charset="0"/>
                <a:cs typeface="+mn-cs"/>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smtClean="0">
                <a:solidFill>
                  <a:schemeClr val="tx1"/>
                </a:solidFill>
              </a:defRPr>
            </a:lvl1pPr>
          </a:lstStyle>
          <a:p>
            <a:pPr>
              <a:defRPr/>
            </a:pPr>
            <a:fld id="{74C8E9F4-6439-4D1E-A93F-96891136D8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15" r:id="rId1"/>
    <p:sldLayoutId id="2147484795" r:id="rId2"/>
    <p:sldLayoutId id="2147484796" r:id="rId3"/>
    <p:sldLayoutId id="2147484797" r:id="rId4"/>
    <p:sldLayoutId id="2147484798" r:id="rId5"/>
    <p:sldLayoutId id="2147484799" r:id="rId6"/>
    <p:sldLayoutId id="2147484800" r:id="rId7"/>
    <p:sldLayoutId id="2147484801" r:id="rId8"/>
    <p:sldLayoutId id="2147484802" r:id="rId9"/>
    <p:sldLayoutId id="2147484803" r:id="rId10"/>
    <p:sldLayoutId id="2147484804" r:id="rId11"/>
  </p:sldLayoutIdLst>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6324600"/>
            <a:ext cx="9144000" cy="4699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pic>
        <p:nvPicPr>
          <p:cNvPr id="3075"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394700" y="92075"/>
            <a:ext cx="6762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p:cNvSpPr>
            <a:spLocks noGrp="1"/>
          </p:cNvSpPr>
          <p:nvPr>
            <p:ph type="title"/>
          </p:nvPr>
        </p:nvSpPr>
        <p:spPr bwMode="auto">
          <a:xfrm>
            <a:off x="457200" y="274638"/>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7" name="Text Placeholder 2"/>
          <p:cNvSpPr>
            <a:spLocks noGrp="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solidFill>
                <a:latin typeface="Arial" charset="0"/>
                <a:cs typeface="+mn-cs"/>
              </a:defRPr>
            </a:lvl1pPr>
          </a:lstStyle>
          <a:p>
            <a:pPr>
              <a:defRPr/>
            </a:pPr>
            <a:fld id="{D57209A4-E4B2-4672-B70B-E1A887D5B307}" type="datetime1">
              <a:rPr lang="en-US" smtClean="0"/>
              <a:t>3/15/2015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solidFill>
                <a:latin typeface="Arial" charset="0"/>
                <a:cs typeface="+mn-cs"/>
              </a:defRPr>
            </a:lvl1pPr>
          </a:lstStyle>
          <a:p>
            <a:pPr>
              <a:defRPr/>
            </a:pPr>
            <a:r>
              <a:rPr lang="en-US" smtClean="0"/>
              <a:t>CSE 1002                            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smtClean="0">
                <a:solidFill>
                  <a:schemeClr val="tx1"/>
                </a:solidFill>
              </a:defRPr>
            </a:lvl1pPr>
          </a:lstStyle>
          <a:p>
            <a:pPr>
              <a:defRPr/>
            </a:pPr>
            <a:fld id="{EED48581-B02E-43AC-A19A-A5591C0EA6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16"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Lst>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 name="Date Placeholder 3"/>
          <p:cNvSpPr>
            <a:spLocks noGrp="1"/>
          </p:cNvSpPr>
          <p:nvPr>
            <p:ph type="dt" sz="half" idx="2"/>
          </p:nvPr>
        </p:nvSpPr>
        <p:spPr>
          <a:xfrm>
            <a:off x="6400800" y="6362700"/>
            <a:ext cx="1371600" cy="365125"/>
          </a:xfrm>
          <a:prstGeom prst="rect">
            <a:avLst/>
          </a:prstGeom>
        </p:spPr>
        <p:txBody>
          <a:bodyPr vert="horz" lIns="91440" tIns="45720" rIns="91440" bIns="45720" rtlCol="0" anchor="ctr"/>
          <a:lstStyle>
            <a:lvl1pPr algn="r" eaLnBrk="1" hangingPunct="1">
              <a:defRPr sz="1200">
                <a:solidFill>
                  <a:schemeClr val="tx1"/>
                </a:solidFill>
                <a:latin typeface="Arial" charset="0"/>
                <a:cs typeface="+mn-cs"/>
              </a:defRPr>
            </a:lvl1pPr>
          </a:lstStyle>
          <a:p>
            <a:pPr>
              <a:defRPr/>
            </a:pPr>
            <a:fld id="{1E1A15F4-1D2C-4375-8AA2-C6D060D81F01}" type="datetime1">
              <a:rPr lang="en-US" smtClean="0"/>
              <a:t>3/15/2015</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eaLnBrk="1" hangingPunct="1">
              <a:defRPr sz="1200">
                <a:solidFill>
                  <a:schemeClr val="tx1"/>
                </a:solidFill>
                <a:latin typeface="Arial" charset="0"/>
                <a:cs typeface="+mn-cs"/>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smtClean="0">
                <a:solidFill>
                  <a:schemeClr val="tx1"/>
                </a:solidFill>
              </a:defRPr>
            </a:lvl1pPr>
          </a:lstStyle>
          <a:p>
            <a:pPr>
              <a:defRPr/>
            </a:pPr>
            <a:fld id="{D12417D7-AAF7-47D8-B81A-070205213C10}" type="slidenum">
              <a:rPr lang="en-US" altLang="en-US"/>
              <a:pPr>
                <a:defRPr/>
              </a:pPr>
              <a:t>‹#›</a:t>
            </a:fld>
            <a:endParaRPr lang="en-US" altLang="en-US"/>
          </a:p>
        </p:txBody>
      </p:sp>
      <p:sp>
        <p:nvSpPr>
          <p:cNvPr id="4102" name="Title Placeholder 21"/>
          <p:cNvSpPr>
            <a:spLocks noGrp="1"/>
          </p:cNvSpPr>
          <p:nvPr>
            <p:ph type="title"/>
          </p:nvPr>
        </p:nvSpPr>
        <p:spPr bwMode="auto">
          <a:xfrm>
            <a:off x="1219200" y="3048000"/>
            <a:ext cx="782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 id="2147484825" r:id="rId9"/>
    <p:sldLayoutId id="2147484826" r:id="rId10"/>
    <p:sldLayoutId id="2147484827"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 name="Date Placeholder 3"/>
          <p:cNvSpPr>
            <a:spLocks noGrp="1"/>
          </p:cNvSpPr>
          <p:nvPr>
            <p:ph type="dt" sz="half" idx="2"/>
          </p:nvPr>
        </p:nvSpPr>
        <p:spPr>
          <a:xfrm>
            <a:off x="6400800" y="6362700"/>
            <a:ext cx="1371600" cy="365125"/>
          </a:xfrm>
          <a:prstGeom prst="rect">
            <a:avLst/>
          </a:prstGeom>
        </p:spPr>
        <p:txBody>
          <a:bodyPr vert="horz" lIns="91440" tIns="45720" rIns="91440" bIns="45720" rtlCol="0" anchor="ctr"/>
          <a:lstStyle>
            <a:lvl1pPr algn="r" eaLnBrk="1" hangingPunct="1">
              <a:defRPr sz="1200">
                <a:solidFill>
                  <a:schemeClr val="tx1"/>
                </a:solidFill>
                <a:latin typeface="Arial" charset="0"/>
                <a:cs typeface="+mn-cs"/>
              </a:defRPr>
            </a:lvl1pPr>
          </a:lstStyle>
          <a:p>
            <a:pPr>
              <a:defRPr/>
            </a:pPr>
            <a:fld id="{69ED65A9-521A-4747-858E-A55837E34C5B}" type="datetime1">
              <a:rPr lang="en-US" smtClean="0"/>
              <a:t>3/15/2015</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eaLnBrk="1" hangingPunct="1">
              <a:defRPr sz="1200">
                <a:solidFill>
                  <a:schemeClr val="tx1"/>
                </a:solidFill>
                <a:latin typeface="Arial" charset="0"/>
                <a:cs typeface="+mn-cs"/>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smtClean="0">
                <a:solidFill>
                  <a:schemeClr val="tx1"/>
                </a:solidFill>
              </a:defRPr>
            </a:lvl1pPr>
          </a:lstStyle>
          <a:p>
            <a:pPr>
              <a:defRPr/>
            </a:pPr>
            <a:fld id="{F4987EE0-8C87-42A8-826F-1254FFEF9F21}" type="slidenum">
              <a:rPr lang="en-US" altLang="en-US"/>
              <a:pPr>
                <a:defRPr/>
              </a:pPr>
              <a:t>‹#›</a:t>
            </a:fld>
            <a:endParaRPr lang="en-US" altLang="en-US"/>
          </a:p>
        </p:txBody>
      </p:sp>
      <p:sp>
        <p:nvSpPr>
          <p:cNvPr id="5126" name="Title Placeholder 21"/>
          <p:cNvSpPr>
            <a:spLocks noGrp="1"/>
          </p:cNvSpPr>
          <p:nvPr>
            <p:ph type="title"/>
          </p:nvPr>
        </p:nvSpPr>
        <p:spPr bwMode="auto">
          <a:xfrm>
            <a:off x="1219200" y="3048000"/>
            <a:ext cx="782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828" r:id="rId1"/>
    <p:sldLayoutId id="2147484829" r:id="rId2"/>
    <p:sldLayoutId id="2147484830" r:id="rId3"/>
    <p:sldLayoutId id="2147484831" r:id="rId4"/>
    <p:sldLayoutId id="2147484832" r:id="rId5"/>
    <p:sldLayoutId id="2147484833" r:id="rId6"/>
    <p:sldLayoutId id="2147484834" r:id="rId7"/>
    <p:sldLayoutId id="2147484835" r:id="rId8"/>
    <p:sldLayoutId id="2147484836" r:id="rId9"/>
    <p:sldLayoutId id="2147484837" r:id="rId10"/>
    <p:sldLayoutId id="2147484838"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hyperlink" Target="CF-%20Multiple%20Functions%20-%20Control%20Flow.ppt" TargetMode="External"/><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3" Type="http://schemas.openxmlformats.org/officeDocument/2006/relationships/hyperlink" Target="DOIT-Functions-Introductions.pdf" TargetMode="External"/><Relationship Id="rId2" Type="http://schemas.openxmlformats.org/officeDocument/2006/relationships/hyperlink" Target="AI-Functions%20-%20Introduction.pdf" TargetMode="Externa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49363" y="4267200"/>
            <a:ext cx="7894637" cy="1676400"/>
          </a:xfrm>
        </p:spPr>
        <p:txBody>
          <a:bodyPr rtlCol="0">
            <a:noAutofit/>
          </a:bodyPr>
          <a:lstStyle/>
          <a:p>
            <a:pPr eaLnBrk="1" fontAlgn="auto" hangingPunct="1">
              <a:spcAft>
                <a:spcPts val="0"/>
              </a:spcAft>
              <a:defRPr/>
            </a:pPr>
            <a:r>
              <a:rPr lang="en-US" sz="2800" spc="1200" dirty="0" smtClean="0"/>
              <a:t>Structured</a:t>
            </a:r>
            <a:br>
              <a:rPr lang="en-US" sz="2800" spc="1200" dirty="0" smtClean="0"/>
            </a:br>
            <a:r>
              <a:rPr lang="en-US" sz="2800" spc="1200" dirty="0" smtClean="0"/>
              <a:t>Programming-functions</a:t>
            </a:r>
            <a:br>
              <a:rPr lang="en-US" sz="2800" spc="1200" dirty="0" smtClean="0"/>
            </a:br>
            <a:r>
              <a:rPr lang="en-US" sz="2400" b="0" spc="1200" dirty="0" smtClean="0"/>
              <a:t>Modular programming and Functions</a:t>
            </a:r>
            <a:endParaRPr lang="en-US" sz="2400" b="0" spc="1200" dirty="0"/>
          </a:p>
        </p:txBody>
      </p:sp>
      <p:graphicFrame>
        <p:nvGraphicFramePr>
          <p:cNvPr id="31747" name="Object 1"/>
          <p:cNvGraphicFramePr>
            <a:graphicFrameLocks noChangeAspect="1"/>
          </p:cNvGraphicFramePr>
          <p:nvPr>
            <p:extLst>
              <p:ext uri="{D42A27DB-BD31-4B8C-83A1-F6EECF244321}">
                <p14:modId xmlns:p14="http://schemas.microsoft.com/office/powerpoint/2010/main" val="1260885185"/>
              </p:ext>
            </p:extLst>
          </p:nvPr>
        </p:nvGraphicFramePr>
        <p:xfrm>
          <a:off x="3573464" y="990601"/>
          <a:ext cx="2716964" cy="3360738"/>
        </p:xfrm>
        <a:graphic>
          <a:graphicData uri="http://schemas.openxmlformats.org/presentationml/2006/ole">
            <mc:AlternateContent xmlns:mc="http://schemas.openxmlformats.org/markup-compatibility/2006">
              <mc:Choice xmlns:v="urn:schemas-microsoft-com:vml" Requires="v">
                <p:oleObj spid="_x0000_s31778" name="Clip" r:id="rId4" imgW="2827338" imgH="3497263" progId="MS_ClipArt_Gallery.2">
                  <p:embed/>
                </p:oleObj>
              </mc:Choice>
              <mc:Fallback>
                <p:oleObj name="Clip" r:id="rId4" imgW="2827338" imgH="3497263" progId="MS_ClipArt_Gallery.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3464" y="990601"/>
                        <a:ext cx="2716964" cy="3360738"/>
                      </a:xfrm>
                      <a:prstGeom prst="rect">
                        <a:avLst/>
                      </a:prstGeom>
                      <a:noFill/>
                      <a:ln>
                        <a:noFill/>
                      </a:ln>
                      <a:effectLst/>
                      <a:extLst/>
                    </p:spPr>
                  </p:pic>
                </p:oleObj>
              </mc:Fallback>
            </mc:AlternateContent>
          </a:graphicData>
        </a:graphic>
      </p:graphicFrame>
      <p:graphicFrame>
        <p:nvGraphicFramePr>
          <p:cNvPr id="31748" name="Object 2"/>
          <p:cNvGraphicFramePr>
            <a:graphicFrameLocks noChangeAspect="1"/>
          </p:cNvGraphicFramePr>
          <p:nvPr>
            <p:extLst>
              <p:ext uri="{D42A27DB-BD31-4B8C-83A1-F6EECF244321}">
                <p14:modId xmlns:p14="http://schemas.microsoft.com/office/powerpoint/2010/main" val="1482831527"/>
              </p:ext>
            </p:extLst>
          </p:nvPr>
        </p:nvGraphicFramePr>
        <p:xfrm>
          <a:off x="1295400" y="1058863"/>
          <a:ext cx="2716965" cy="3360737"/>
        </p:xfrm>
        <a:graphic>
          <a:graphicData uri="http://schemas.openxmlformats.org/presentationml/2006/ole">
            <mc:AlternateContent xmlns:mc="http://schemas.openxmlformats.org/markup-compatibility/2006">
              <mc:Choice xmlns:v="urn:schemas-microsoft-com:vml" Requires="v">
                <p:oleObj spid="_x0000_s31779" name="Clip" r:id="rId6" imgW="2827338" imgH="3497263" progId="MS_ClipArt_Gallery.2">
                  <p:embed/>
                </p:oleObj>
              </mc:Choice>
              <mc:Fallback>
                <p:oleObj name="Clip" r:id="rId6" imgW="2827338" imgH="3497263"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058863"/>
                        <a:ext cx="2716965" cy="3360737"/>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pPr>
              <a:defRPr/>
            </a:pPr>
            <a:fld id="{018C79B8-52EE-4792-8C26-DCE1DDA052FC}" type="datetime1">
              <a:rPr lang="en-US" smtClean="0"/>
              <a:t>3/15/2015</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a:p>
        </p:txBody>
      </p:sp>
      <p:sp>
        <p:nvSpPr>
          <p:cNvPr id="4" name="Slide Number Placeholder 3"/>
          <p:cNvSpPr>
            <a:spLocks noGrp="1"/>
          </p:cNvSpPr>
          <p:nvPr>
            <p:ph type="sldNum" sz="quarter" idx="12"/>
          </p:nvPr>
        </p:nvSpPr>
        <p:spPr/>
        <p:txBody>
          <a:bodyPr/>
          <a:lstStyle/>
          <a:p>
            <a:pPr>
              <a:defRPr/>
            </a:pPr>
            <a:fld id="{2782198F-7485-419D-8B52-B310A8321B3D}" type="slidenum">
              <a:rPr lang="en-US" altLang="en-US" smtClean="0"/>
              <a:pPr>
                <a:defRPr/>
              </a:pPr>
              <a:t>1</a:t>
            </a:fld>
            <a:endParaRPr lang="en-US" altLang="en-US"/>
          </a:p>
        </p:txBody>
      </p:sp>
      <p:sp>
        <p:nvSpPr>
          <p:cNvPr id="8" name="Rectangle 7"/>
          <p:cNvSpPr>
            <a:spLocks noGrp="1" noChangeArrowheads="1"/>
          </p:cNvSpPr>
          <p:nvPr/>
        </p:nvSpPr>
        <p:spPr bwMode="auto">
          <a:xfrm>
            <a:off x="1249363" y="5929312"/>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indent="0" eaLnBrk="1" hangingPunct="1">
              <a:buNone/>
            </a:pPr>
            <a:r>
              <a:rPr lang="en-US" altLang="en-US" sz="2800" b="0" dirty="0" smtClean="0">
                <a:latin typeface="+mj-lt"/>
              </a:rPr>
              <a:t>L23</a:t>
            </a:r>
            <a:endParaRPr lang="en-US" altLang="en-US" sz="2800" b="0" dirty="0" smtClean="0">
              <a:latin typeface="+mj-lt"/>
            </a:endParaRPr>
          </a:p>
          <a:p>
            <a:pPr eaLnBrk="1" hangingPunct="1"/>
            <a:endParaRPr lang="en-US" altLang="en-US" sz="2800" b="0" dirty="0" smtClean="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normAutofit/>
          </a:bodyPr>
          <a:lstStyle/>
          <a:p>
            <a:pPr algn="just" eaLnBrk="1" fontAlgn="auto" hangingPunct="1">
              <a:spcBef>
                <a:spcPts val="200"/>
              </a:spcBef>
              <a:spcAft>
                <a:spcPts val="0"/>
              </a:spcAft>
              <a:buFont typeface="Wingdings" pitchFamily="2" charset="2"/>
              <a:buChar char="ü"/>
              <a:defRPr/>
            </a:pPr>
            <a:r>
              <a:rPr lang="en-US" sz="2800" b="1" dirty="0" smtClean="0">
                <a:solidFill>
                  <a:schemeClr val="accent2"/>
                </a:solidFill>
                <a:latin typeface="Tempus Sans ITC" pitchFamily="82" charset="0"/>
              </a:rPr>
              <a:t>Name </a:t>
            </a:r>
            <a:r>
              <a:rPr lang="en-US" dirty="0" smtClean="0"/>
              <a:t>(</a:t>
            </a:r>
            <a:r>
              <a:rPr lang="en-US" b="1" dirty="0" smtClean="0">
                <a:solidFill>
                  <a:srgbClr val="C00000"/>
                </a:solidFill>
                <a:latin typeface="Tempus Sans ITC" pitchFamily="82" charset="0"/>
              </a:rPr>
              <a:t>function name</a:t>
            </a:r>
            <a:r>
              <a:rPr lang="en-US" dirty="0" smtClean="0"/>
              <a:t>)</a:t>
            </a:r>
            <a:endParaRPr lang="en-US" sz="2800" dirty="0" smtClean="0"/>
          </a:p>
          <a:p>
            <a:pPr lvl="1" algn="just" eaLnBrk="1" fontAlgn="auto" hangingPunct="1">
              <a:spcBef>
                <a:spcPts val="200"/>
              </a:spcBef>
              <a:spcAft>
                <a:spcPts val="0"/>
              </a:spcAft>
              <a:defRPr/>
            </a:pPr>
            <a:r>
              <a:rPr lang="en-US" dirty="0" smtClean="0"/>
              <a:t>You should give functions descriptive names</a:t>
            </a:r>
          </a:p>
          <a:p>
            <a:pPr lvl="1" algn="just" eaLnBrk="1" fontAlgn="auto" hangingPunct="1">
              <a:spcBef>
                <a:spcPts val="200"/>
              </a:spcBef>
              <a:spcAft>
                <a:spcPts val="0"/>
              </a:spcAft>
              <a:defRPr/>
            </a:pPr>
            <a:r>
              <a:rPr lang="en-US" dirty="0" smtClean="0"/>
              <a:t>Same rules as variable names, generally</a:t>
            </a:r>
          </a:p>
          <a:p>
            <a:pPr algn="just" eaLnBrk="1" fontAlgn="auto" hangingPunct="1">
              <a:spcBef>
                <a:spcPts val="200"/>
              </a:spcBef>
              <a:spcAft>
                <a:spcPts val="0"/>
              </a:spcAft>
              <a:buFont typeface="Wingdings" pitchFamily="2" charset="2"/>
              <a:buChar char="ü"/>
              <a:defRPr/>
            </a:pPr>
            <a:r>
              <a:rPr lang="en-US" sz="2800" b="1" dirty="0" smtClean="0">
                <a:solidFill>
                  <a:schemeClr val="accent2"/>
                </a:solidFill>
                <a:latin typeface="Tempus Sans ITC" pitchFamily="82" charset="0"/>
              </a:rPr>
              <a:t>Return type </a:t>
            </a:r>
          </a:p>
          <a:p>
            <a:pPr lvl="1" algn="just" eaLnBrk="1" fontAlgn="auto" hangingPunct="1">
              <a:spcBef>
                <a:spcPts val="200"/>
              </a:spcBef>
              <a:spcAft>
                <a:spcPts val="0"/>
              </a:spcAft>
              <a:defRPr/>
            </a:pPr>
            <a:r>
              <a:rPr lang="en-US" dirty="0" smtClean="0"/>
              <a:t>Data type of the value returned to the part of the program that activated (called) the function.</a:t>
            </a:r>
          </a:p>
          <a:p>
            <a:pPr algn="just" eaLnBrk="1" fontAlgn="auto" hangingPunct="1">
              <a:spcBef>
                <a:spcPts val="200"/>
              </a:spcBef>
              <a:spcAft>
                <a:spcPts val="0"/>
              </a:spcAft>
              <a:buFont typeface="Wingdings" pitchFamily="2" charset="2"/>
              <a:buChar char="ü"/>
              <a:defRPr/>
            </a:pPr>
            <a:r>
              <a:rPr lang="en-US" sz="2800" b="1" dirty="0" smtClean="0">
                <a:solidFill>
                  <a:schemeClr val="accent2"/>
                </a:solidFill>
                <a:latin typeface="Tempus Sans ITC" pitchFamily="82" charset="0"/>
              </a:rPr>
              <a:t>Parameter list (</a:t>
            </a:r>
            <a:r>
              <a:rPr lang="en-US" sz="2800" b="1" dirty="0" err="1">
                <a:solidFill>
                  <a:schemeClr val="tx1">
                    <a:lumMod val="85000"/>
                    <a:lumOff val="15000"/>
                  </a:schemeClr>
                </a:solidFill>
                <a:latin typeface="Tempus Sans ITC" pitchFamily="82" charset="0"/>
              </a:rPr>
              <a:t>parameter_definition</a:t>
            </a:r>
            <a:r>
              <a:rPr lang="en-US" sz="2800" b="1" dirty="0" smtClean="0">
                <a:solidFill>
                  <a:schemeClr val="accent2"/>
                </a:solidFill>
                <a:latin typeface="Tempus Sans ITC" pitchFamily="82" charset="0"/>
              </a:rPr>
              <a:t>)</a:t>
            </a:r>
          </a:p>
          <a:p>
            <a:pPr lvl="1" algn="just" eaLnBrk="1" fontAlgn="auto" hangingPunct="1">
              <a:spcBef>
                <a:spcPts val="200"/>
              </a:spcBef>
              <a:spcAft>
                <a:spcPts val="0"/>
              </a:spcAft>
              <a:defRPr/>
            </a:pPr>
            <a:r>
              <a:rPr lang="en-US" dirty="0" smtClean="0"/>
              <a:t>A list of variables that hold the values being passed to the function</a:t>
            </a:r>
          </a:p>
          <a:p>
            <a:pPr algn="just" eaLnBrk="1" fontAlgn="auto" hangingPunct="1">
              <a:spcBef>
                <a:spcPts val="200"/>
              </a:spcBef>
              <a:spcAft>
                <a:spcPts val="0"/>
              </a:spcAft>
              <a:buFont typeface="Wingdings" pitchFamily="2" charset="2"/>
              <a:buChar char="ü"/>
              <a:defRPr/>
            </a:pPr>
            <a:r>
              <a:rPr lang="en-US" sz="2800" b="1" dirty="0" smtClean="0">
                <a:solidFill>
                  <a:schemeClr val="accent2"/>
                </a:solidFill>
                <a:latin typeface="Tempus Sans ITC" pitchFamily="82" charset="0"/>
              </a:rPr>
              <a:t>Body</a:t>
            </a:r>
            <a:endParaRPr lang="en-US" b="1" dirty="0" smtClean="0">
              <a:solidFill>
                <a:schemeClr val="accent2"/>
              </a:solidFill>
              <a:latin typeface="Tempus Sans ITC" pitchFamily="82" charset="0"/>
            </a:endParaRPr>
          </a:p>
          <a:p>
            <a:pPr lvl="1" algn="just" eaLnBrk="1" fontAlgn="auto" hangingPunct="1">
              <a:spcBef>
                <a:spcPts val="200"/>
              </a:spcBef>
              <a:spcAft>
                <a:spcPts val="0"/>
              </a:spcAft>
              <a:defRPr/>
            </a:pPr>
            <a:r>
              <a:rPr lang="en-US" dirty="0" smtClean="0"/>
              <a:t>Statements enclosed in curly braces that perform the function’s operations(tasks)</a:t>
            </a:r>
          </a:p>
          <a:p>
            <a:pPr lvl="1" algn="just" eaLnBrk="1" fontAlgn="auto" hangingPunct="1">
              <a:spcBef>
                <a:spcPts val="200"/>
              </a:spcBef>
              <a:spcAft>
                <a:spcPts val="0"/>
              </a:spcAft>
              <a:buFontTx/>
              <a:buNone/>
              <a:defRPr/>
            </a:pPr>
            <a:endParaRPr lang="en-US" dirty="0" smtClean="0"/>
          </a:p>
        </p:txBody>
      </p:sp>
      <p:sp>
        <p:nvSpPr>
          <p:cNvPr id="51203" name="Date Placeholder 4"/>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C0E90EAE-CF4D-4E96-977D-91D40E35D1DC}" type="datetime1">
              <a:rPr lang="en-US" smtClean="0"/>
              <a:t>3/15/2015</a:t>
            </a:fld>
            <a:endParaRPr lang="en-US"/>
          </a:p>
        </p:txBody>
      </p:sp>
      <p:sp>
        <p:nvSpPr>
          <p:cNvPr id="48132"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33548DF-8CB1-476E-B5D9-D482E96E3A6B}" type="slidenum">
              <a:rPr lang="en-US" altLang="en-US" sz="1600">
                <a:solidFill>
                  <a:schemeClr val="tx1"/>
                </a:solidFill>
              </a:rPr>
              <a:pPr/>
              <a:t>10</a:t>
            </a:fld>
            <a:endParaRPr lang="en-US" altLang="en-US" sz="1600">
              <a:solidFill>
                <a:schemeClr val="tx1"/>
              </a:solidFill>
            </a:endParaRPr>
          </a:p>
        </p:txBody>
      </p:sp>
      <p:sp>
        <p:nvSpPr>
          <p:cNvPr id="51205"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51206"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Defining a Function</a:t>
            </a: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73232654-520F-443A-A2FB-8F4F0AF54EF3}" type="datetime1">
              <a:rPr lang="en-US" smtClean="0"/>
              <a:t>3/15/2015</a:t>
            </a:fld>
            <a:endParaRPr lang="en-US"/>
          </a:p>
        </p:txBody>
      </p:sp>
      <p:sp>
        <p:nvSpPr>
          <p:cNvPr id="5017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CEE9AC30-F50E-41C1-9357-3570503AF002}" type="slidenum">
              <a:rPr lang="en-US" altLang="en-US" sz="1600">
                <a:solidFill>
                  <a:schemeClr val="tx1"/>
                </a:solidFill>
              </a:rPr>
              <a:pPr/>
              <a:t>11</a:t>
            </a:fld>
            <a:endParaRPr lang="en-US" altLang="en-US" sz="1600">
              <a:solidFill>
                <a:schemeClr val="tx1"/>
              </a:solidFill>
            </a:endParaRPr>
          </a:p>
        </p:txBody>
      </p:sp>
      <p:sp>
        <p:nvSpPr>
          <p:cNvPr id="52228"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52229"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Understanding of main function </a:t>
            </a:r>
          </a:p>
        </p:txBody>
      </p:sp>
      <p:sp>
        <p:nvSpPr>
          <p:cNvPr id="50182" name="Text Box 3"/>
          <p:cNvSpPr txBox="1">
            <a:spLocks noChangeArrowheads="1"/>
          </p:cNvSpPr>
          <p:nvPr/>
        </p:nvSpPr>
        <p:spPr bwMode="auto">
          <a:xfrm>
            <a:off x="1828800" y="3124200"/>
            <a:ext cx="51816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3200" b="0">
                <a:solidFill>
                  <a:schemeClr val="tx1"/>
                </a:solidFill>
                <a:latin typeface="Arial Rounded MT Bold" panose="020F0704030504030204" pitchFamily="34" charset="0"/>
              </a:rPr>
              <a:t> void main (void)</a:t>
            </a:r>
          </a:p>
          <a:p>
            <a:pPr>
              <a:spcBef>
                <a:spcPct val="50000"/>
              </a:spcBef>
            </a:pPr>
            <a:r>
              <a:rPr lang="en-US" altLang="en-US" sz="3200" b="0">
                <a:solidFill>
                  <a:schemeClr val="tx1"/>
                </a:solidFill>
                <a:latin typeface="Arial Rounded MT Bold" panose="020F0704030504030204" pitchFamily="34" charset="0"/>
              </a:rPr>
              <a:t>{ </a:t>
            </a:r>
          </a:p>
          <a:p>
            <a:pPr>
              <a:spcBef>
                <a:spcPct val="50000"/>
              </a:spcBef>
            </a:pPr>
            <a:r>
              <a:rPr lang="en-US" altLang="en-US" sz="3200" b="0">
                <a:solidFill>
                  <a:schemeClr val="tx1"/>
                </a:solidFill>
                <a:latin typeface="Arial Rounded MT Bold" panose="020F0704030504030204" pitchFamily="34" charset="0"/>
              </a:rPr>
              <a:t>  cout &lt;&lt; “hello world\n”;</a:t>
            </a:r>
            <a:br>
              <a:rPr lang="en-US" altLang="en-US" sz="3200" b="0">
                <a:solidFill>
                  <a:schemeClr val="tx1"/>
                </a:solidFill>
                <a:latin typeface="Arial Rounded MT Bold" panose="020F0704030504030204" pitchFamily="34" charset="0"/>
              </a:rPr>
            </a:br>
            <a:r>
              <a:rPr lang="en-US" altLang="en-US" sz="600" b="0">
                <a:solidFill>
                  <a:schemeClr val="tx1"/>
                </a:solidFill>
                <a:latin typeface="Arial Rounded MT Bold" panose="020F0704030504030204" pitchFamily="34" charset="0"/>
              </a:rPr>
              <a:t> </a:t>
            </a:r>
            <a:endParaRPr lang="en-US" altLang="en-US" sz="100" b="0">
              <a:solidFill>
                <a:schemeClr val="tx1"/>
              </a:solidFill>
              <a:latin typeface="Arial Rounded MT Bold" panose="020F0704030504030204" pitchFamily="34" charset="0"/>
            </a:endParaRPr>
          </a:p>
          <a:p>
            <a:pPr>
              <a:spcBef>
                <a:spcPct val="50000"/>
              </a:spcBef>
            </a:pPr>
            <a:r>
              <a:rPr lang="en-US" altLang="en-US" sz="3200" b="0">
                <a:solidFill>
                  <a:schemeClr val="tx1"/>
                </a:solidFill>
                <a:latin typeface="Arial Rounded MT Bold" panose="020F0704030504030204" pitchFamily="34" charset="0"/>
              </a:rPr>
              <a:t>}</a:t>
            </a:r>
          </a:p>
        </p:txBody>
      </p:sp>
      <p:sp>
        <p:nvSpPr>
          <p:cNvPr id="13317" name="Text Box 4"/>
          <p:cNvSpPr txBox="1">
            <a:spLocks noChangeArrowheads="1"/>
          </p:cNvSpPr>
          <p:nvPr/>
        </p:nvSpPr>
        <p:spPr bwMode="auto">
          <a:xfrm>
            <a:off x="1371600" y="1676400"/>
            <a:ext cx="236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Return type</a:t>
            </a:r>
          </a:p>
        </p:txBody>
      </p:sp>
      <p:sp>
        <p:nvSpPr>
          <p:cNvPr id="13318" name="Line 5"/>
          <p:cNvSpPr>
            <a:spLocks noChangeShapeType="1"/>
          </p:cNvSpPr>
          <p:nvPr/>
        </p:nvSpPr>
        <p:spPr bwMode="auto">
          <a:xfrm>
            <a:off x="2133600" y="2057400"/>
            <a:ext cx="228600" cy="1295400"/>
          </a:xfrm>
          <a:prstGeom prst="line">
            <a:avLst/>
          </a:prstGeom>
          <a:noFill/>
          <a:ln w="38100" cap="sq">
            <a:solidFill>
              <a:srgbClr val="FF0000"/>
            </a:solidFill>
            <a:round/>
            <a:headEnd type="none" w="sm" len="sm"/>
            <a:tailEnd type="triangle" w="med" len="lg"/>
          </a:ln>
        </p:spPr>
        <p:txBody>
          <a:bodyPr wrap="none" anchor="ctr"/>
          <a:lstStyle/>
          <a:p>
            <a:pPr eaLnBrk="1" hangingPunct="1">
              <a:defRPr/>
            </a:pPr>
            <a:endParaRPr lang="en-US">
              <a:ln>
                <a:solidFill>
                  <a:srgbClr val="FF0000"/>
                </a:solidFill>
              </a:ln>
              <a:latin typeface="Arial" charset="0"/>
              <a:cs typeface="+mn-cs"/>
            </a:endParaRPr>
          </a:p>
        </p:txBody>
      </p:sp>
      <p:sp>
        <p:nvSpPr>
          <p:cNvPr id="13319" name="Text Box 6"/>
          <p:cNvSpPr txBox="1">
            <a:spLocks noChangeArrowheads="1"/>
          </p:cNvSpPr>
          <p:nvPr/>
        </p:nvSpPr>
        <p:spPr bwMode="auto">
          <a:xfrm>
            <a:off x="4038600" y="1676400"/>
            <a:ext cx="2057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Function name</a:t>
            </a:r>
          </a:p>
        </p:txBody>
      </p:sp>
      <p:sp>
        <p:nvSpPr>
          <p:cNvPr id="13320" name="Line 7"/>
          <p:cNvSpPr>
            <a:spLocks noChangeShapeType="1"/>
          </p:cNvSpPr>
          <p:nvPr/>
        </p:nvSpPr>
        <p:spPr bwMode="auto">
          <a:xfrm flipH="1">
            <a:off x="3124200" y="2133600"/>
            <a:ext cx="914400" cy="1219200"/>
          </a:xfrm>
          <a:prstGeom prst="line">
            <a:avLst/>
          </a:prstGeom>
          <a:noFill/>
          <a:ln w="38100" cap="sq">
            <a:solidFill>
              <a:srgbClr val="00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21" name="Text Box 8"/>
          <p:cNvSpPr txBox="1">
            <a:spLocks noChangeArrowheads="1"/>
          </p:cNvSpPr>
          <p:nvPr/>
        </p:nvSpPr>
        <p:spPr bwMode="auto">
          <a:xfrm>
            <a:off x="6019800" y="2133600"/>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Parameter List</a:t>
            </a:r>
          </a:p>
        </p:txBody>
      </p:sp>
      <p:sp>
        <p:nvSpPr>
          <p:cNvPr id="13322" name="Line 9"/>
          <p:cNvSpPr>
            <a:spLocks noChangeShapeType="1"/>
          </p:cNvSpPr>
          <p:nvPr/>
        </p:nvSpPr>
        <p:spPr bwMode="auto">
          <a:xfrm flipH="1">
            <a:off x="4648200" y="2590800"/>
            <a:ext cx="1447800" cy="685800"/>
          </a:xfrm>
          <a:prstGeom prst="line">
            <a:avLst/>
          </a:prstGeom>
          <a:noFill/>
          <a:ln w="38100" cap="sq">
            <a:solidFill>
              <a:srgbClr val="C00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23" name="Text Box 10"/>
          <p:cNvSpPr txBox="1">
            <a:spLocks noChangeArrowheads="1"/>
          </p:cNvSpPr>
          <p:nvPr/>
        </p:nvSpPr>
        <p:spPr bwMode="auto">
          <a:xfrm>
            <a:off x="7391400" y="4657725"/>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Body</a:t>
            </a:r>
          </a:p>
        </p:txBody>
      </p:sp>
      <p:sp>
        <p:nvSpPr>
          <p:cNvPr id="15" name="TextBox 14"/>
          <p:cNvSpPr txBox="1"/>
          <p:nvPr/>
        </p:nvSpPr>
        <p:spPr>
          <a:xfrm>
            <a:off x="6705600" y="3449638"/>
            <a:ext cx="838200" cy="2646362"/>
          </a:xfrm>
          <a:prstGeom prst="rect">
            <a:avLst/>
          </a:prstGeom>
          <a:noFill/>
        </p:spPr>
        <p:txBody>
          <a:bodyPr>
            <a:spAutoFit/>
          </a:bodyPr>
          <a:lstStyle/>
          <a:p>
            <a:pPr eaLnBrk="1" hangingPunct="1">
              <a:defRPr/>
            </a:pPr>
            <a:r>
              <a:rPr lang="en-US" sz="16600" b="0" dirty="0">
                <a:solidFill>
                  <a:schemeClr val="bg2">
                    <a:lumMod val="50000"/>
                  </a:schemeClr>
                </a:solidFill>
                <a:latin typeface="MS Mincho" pitchFamily="49" charset="-128"/>
                <a:ea typeface="MS Mincho" pitchFamily="49" charset="-128"/>
                <a:cs typeface="+mn-cs"/>
              </a:rPr>
              <a:t>}</a:t>
            </a:r>
          </a:p>
        </p:txBody>
      </p:sp>
      <p:sp>
        <p:nvSpPr>
          <p:cNvPr id="18" name="Left Arrow 17">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linds(horizontal)">
                                      <p:cBhvr>
                                        <p:cTn id="7" dur="500"/>
                                        <p:tgtEl>
                                          <p:spTgt spid="13317"/>
                                        </p:tgtEl>
                                      </p:cBhvr>
                                    </p:animEffect>
                                  </p:childTnLst>
                                </p:cTn>
                              </p:par>
                              <p:par>
                                <p:cTn id="8" presetID="3" presetClass="entr" presetSubtype="10" fill="hold" nodeType="withEffect">
                                  <p:stCondLst>
                                    <p:cond delay="0"/>
                                  </p:stCondLst>
                                  <p:childTnLst>
                                    <p:set>
                                      <p:cBhvr>
                                        <p:cTn id="9" dur="1" fill="hold">
                                          <p:stCondLst>
                                            <p:cond delay="0"/>
                                          </p:stCondLst>
                                        </p:cTn>
                                        <p:tgtEl>
                                          <p:spTgt spid="13318"/>
                                        </p:tgtEl>
                                        <p:attrNameLst>
                                          <p:attrName>style.visibility</p:attrName>
                                        </p:attrNameLst>
                                      </p:cBhvr>
                                      <p:to>
                                        <p:strVal val="visible"/>
                                      </p:to>
                                    </p:set>
                                    <p:animEffect transition="in" filter="blinds(horizontal)">
                                      <p:cBhvr>
                                        <p:cTn id="10" dur="500"/>
                                        <p:tgtEl>
                                          <p:spTgt spid="133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320"/>
                                        </p:tgtEl>
                                        <p:attrNameLst>
                                          <p:attrName>style.visibility</p:attrName>
                                        </p:attrNameLst>
                                      </p:cBhvr>
                                      <p:to>
                                        <p:strVal val="visible"/>
                                      </p:to>
                                    </p:set>
                                    <p:animEffect transition="in" filter="blinds(horizontal)">
                                      <p:cBhvr>
                                        <p:cTn id="15" dur="500"/>
                                        <p:tgtEl>
                                          <p:spTgt spid="13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linds(horizontal)">
                                      <p:cBhvr>
                                        <p:cTn id="18" dur="500"/>
                                        <p:tgtEl>
                                          <p:spTgt spid="133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321"/>
                                        </p:tgtEl>
                                        <p:attrNameLst>
                                          <p:attrName>style.visibility</p:attrName>
                                        </p:attrNameLst>
                                      </p:cBhvr>
                                      <p:to>
                                        <p:strVal val="visible"/>
                                      </p:to>
                                    </p:set>
                                    <p:animEffect transition="in" filter="blinds(horizontal)">
                                      <p:cBhvr>
                                        <p:cTn id="23" dur="500"/>
                                        <p:tgtEl>
                                          <p:spTgt spid="1332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322"/>
                                        </p:tgtEl>
                                        <p:attrNameLst>
                                          <p:attrName>style.visibility</p:attrName>
                                        </p:attrNameLst>
                                      </p:cBhvr>
                                      <p:to>
                                        <p:strVal val="visible"/>
                                      </p:to>
                                    </p:set>
                                    <p:animEffect transition="in" filter="blinds(horizontal)">
                                      <p:cBhvr>
                                        <p:cTn id="26" dur="500"/>
                                        <p:tgtEl>
                                          <p:spTgt spid="133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323"/>
                                        </p:tgtEl>
                                        <p:attrNameLst>
                                          <p:attrName>style.visibility</p:attrName>
                                        </p:attrNameLst>
                                      </p:cBhvr>
                                      <p:to>
                                        <p:strVal val="visible"/>
                                      </p:to>
                                    </p:set>
                                    <p:animEffect transition="in" filter="blinds(horizontal)">
                                      <p:cBhvr>
                                        <p:cTn id="34"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3320" grpId="0" animBg="1"/>
      <p:bldP spid="13321" grpId="0"/>
      <p:bldP spid="13322" grpId="0" animBg="1"/>
      <p:bldP spid="1332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724400" y="5029200"/>
            <a:ext cx="3886200" cy="457200"/>
          </a:xfrm>
          <a:prstGeom prst="rect">
            <a:avLst/>
          </a:prstGeom>
          <a:solidFill>
            <a:srgbClr val="CC66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endParaRPr lang="en-US" altLang="en-US" sz="2400">
              <a:solidFill>
                <a:schemeClr val="tx1"/>
              </a:solidFill>
            </a:endParaRPr>
          </a:p>
        </p:txBody>
      </p:sp>
      <p:sp>
        <p:nvSpPr>
          <p:cNvPr id="22532" name="Text Box 5"/>
          <p:cNvSpPr txBox="1">
            <a:spLocks noChangeArrowheads="1"/>
          </p:cNvSpPr>
          <p:nvPr/>
        </p:nvSpPr>
        <p:spPr bwMode="auto">
          <a:xfrm>
            <a:off x="1295400" y="3959225"/>
            <a:ext cx="7696200" cy="2289175"/>
          </a:xfrm>
          <a:prstGeom prst="rect">
            <a:avLst/>
          </a:prstGeom>
          <a:noFill/>
          <a:ln w="12700" cap="sq">
            <a:noFill/>
            <a:miter lim="800000"/>
            <a:headEnd type="none" w="sm" len="sm"/>
            <a:tailEnd type="none" w="sm" len="sm"/>
          </a:ln>
        </p:spPr>
        <p:txBody>
          <a:bodyPr>
            <a:spAutoFit/>
          </a:bodyPr>
          <a:lstStyle/>
          <a:p>
            <a:pPr>
              <a:lnSpc>
                <a:spcPct val="70000"/>
              </a:lnSpc>
              <a:spcBef>
                <a:spcPct val="35000"/>
              </a:spcBef>
              <a:defRPr/>
            </a:pPr>
            <a:r>
              <a:rPr lang="en-US" sz="2400" b="0" dirty="0">
                <a:solidFill>
                  <a:schemeClr val="tx1"/>
                </a:solidFill>
                <a:latin typeface="+mn-lt"/>
                <a:cs typeface="+mn-cs"/>
              </a:rPr>
              <a:t>void main()</a:t>
            </a:r>
          </a:p>
          <a:p>
            <a:pPr>
              <a:lnSpc>
                <a:spcPct val="70000"/>
              </a:lnSpc>
              <a:spcBef>
                <a:spcPct val="35000"/>
              </a:spcBef>
              <a:defRPr/>
            </a:pPr>
            <a:r>
              <a:rPr lang="en-US" sz="2400" b="0" dirty="0">
                <a:solidFill>
                  <a:schemeClr val="tx1"/>
                </a:solidFill>
                <a:latin typeface="+mn-lt"/>
                <a:cs typeface="+mn-cs"/>
              </a:rPr>
              <a:t>{ </a:t>
            </a:r>
          </a:p>
          <a:p>
            <a:pPr>
              <a:lnSpc>
                <a:spcPct val="70000"/>
              </a:lnSpc>
              <a:spcBef>
                <a:spcPct val="35000"/>
              </a:spcBef>
              <a:defRPr/>
            </a:pPr>
            <a:r>
              <a:rPr lang="en-US" sz="2400" b="0" dirty="0">
                <a:solidFill>
                  <a:schemeClr val="tx1"/>
                </a:solidFill>
                <a:latin typeface="+mn-lt"/>
                <a:cs typeface="+mn-cs"/>
              </a:rPr>
              <a:t>	cout &lt;&lt; “Hello from main”;</a:t>
            </a:r>
          </a:p>
          <a:p>
            <a:pPr>
              <a:lnSpc>
                <a:spcPct val="70000"/>
              </a:lnSpc>
              <a:spcBef>
                <a:spcPct val="35000"/>
              </a:spcBef>
              <a:defRPr/>
            </a:pPr>
            <a:r>
              <a:rPr lang="en-US" sz="2400" b="0" dirty="0">
                <a:solidFill>
                  <a:schemeClr val="tx1"/>
                </a:solidFill>
                <a:latin typeface="+mn-lt"/>
                <a:cs typeface="+mn-cs"/>
              </a:rPr>
              <a:t>   	</a:t>
            </a:r>
            <a:r>
              <a:rPr lang="en-US" sz="2400" b="0" dirty="0" err="1">
                <a:solidFill>
                  <a:schemeClr val="tx1"/>
                </a:solidFill>
                <a:latin typeface="+mn-lt"/>
                <a:cs typeface="+mn-cs"/>
              </a:rPr>
              <a:t>DisplayMessage</a:t>
            </a:r>
            <a:r>
              <a:rPr lang="en-US" sz="2400" b="0" dirty="0">
                <a:solidFill>
                  <a:schemeClr val="tx1"/>
                </a:solidFill>
                <a:latin typeface="+mn-lt"/>
                <a:cs typeface="+mn-cs"/>
              </a:rPr>
              <a:t>();   // FUNCTION CALL</a:t>
            </a:r>
          </a:p>
          <a:p>
            <a:pPr>
              <a:lnSpc>
                <a:spcPct val="70000"/>
              </a:lnSpc>
              <a:spcBef>
                <a:spcPct val="35000"/>
              </a:spcBef>
              <a:defRPr/>
            </a:pPr>
            <a:r>
              <a:rPr lang="en-US" sz="2400" b="0" dirty="0">
                <a:solidFill>
                  <a:schemeClr val="tx1"/>
                </a:solidFill>
                <a:latin typeface="+mn-lt"/>
                <a:cs typeface="+mn-cs"/>
              </a:rPr>
              <a:t>  	cout &lt;&lt; “Back in function main again.\n”;</a:t>
            </a:r>
          </a:p>
          <a:p>
            <a:pPr>
              <a:lnSpc>
                <a:spcPct val="70000"/>
              </a:lnSpc>
              <a:spcBef>
                <a:spcPct val="35000"/>
              </a:spcBef>
              <a:defRPr/>
            </a:pPr>
            <a:r>
              <a:rPr lang="en-US" sz="2400" b="0" dirty="0">
                <a:solidFill>
                  <a:schemeClr val="tx1"/>
                </a:solidFill>
                <a:latin typeface="+mn-lt"/>
                <a:cs typeface="+mn-cs"/>
              </a:rPr>
              <a:t> }</a:t>
            </a:r>
          </a:p>
        </p:txBody>
      </p:sp>
      <p:sp>
        <p:nvSpPr>
          <p:cNvPr id="53252" name="Date Placeholder 7"/>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7B88068C-C2A4-4710-8AF5-B1397BCB7D08}" type="datetime1">
              <a:rPr lang="en-US" smtClean="0"/>
              <a:t>3/15/2015</a:t>
            </a:fld>
            <a:endParaRPr lang="en-US"/>
          </a:p>
        </p:txBody>
      </p:sp>
      <p:sp>
        <p:nvSpPr>
          <p:cNvPr id="52229"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944C461D-77D0-41B1-B60E-AC1F80FA3DC1}" type="slidenum">
              <a:rPr lang="en-US" altLang="en-US" sz="1600">
                <a:solidFill>
                  <a:schemeClr val="tx1"/>
                </a:solidFill>
              </a:rPr>
              <a:pPr/>
              <a:t>12</a:t>
            </a:fld>
            <a:endParaRPr lang="en-US" altLang="en-US" sz="1600">
              <a:solidFill>
                <a:schemeClr val="tx1"/>
              </a:solidFill>
            </a:endParaRPr>
          </a:p>
        </p:txBody>
      </p:sp>
      <p:sp>
        <p:nvSpPr>
          <p:cNvPr id="53254"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52231" name="Title 3"/>
          <p:cNvSpPr>
            <a:spLocks noGrp="1"/>
          </p:cNvSpPr>
          <p:nvPr>
            <p:ph type="title"/>
          </p:nvPr>
        </p:nvSpPr>
        <p:spPr>
          <a:xfrm>
            <a:off x="1219200" y="152400"/>
            <a:ext cx="7162800" cy="685800"/>
          </a:xfrm>
        </p:spPr>
        <p:txBody>
          <a:bodyPr/>
          <a:lstStyle/>
          <a:p>
            <a:pPr eaLnBrk="1" hangingPunct="1"/>
            <a:r>
              <a:rPr lang="en-US" altLang="en-US" smtClean="0"/>
              <a:t>Function Definition and Call</a:t>
            </a:r>
          </a:p>
        </p:txBody>
      </p:sp>
      <p:sp>
        <p:nvSpPr>
          <p:cNvPr id="13" name="Text Box 4"/>
          <p:cNvSpPr txBox="1">
            <a:spLocks noChangeArrowheads="1"/>
          </p:cNvSpPr>
          <p:nvPr/>
        </p:nvSpPr>
        <p:spPr bwMode="auto">
          <a:xfrm>
            <a:off x="1295400" y="2187575"/>
            <a:ext cx="7696200" cy="1698625"/>
          </a:xfrm>
          <a:prstGeom prst="rect">
            <a:avLst/>
          </a:prstGeom>
          <a:noFill/>
          <a:ln w="12700" cap="sq">
            <a:noFill/>
            <a:miter lim="800000"/>
            <a:headEnd type="none" w="sm" len="sm"/>
            <a:tailEnd type="none" w="sm" len="sm"/>
          </a:ln>
        </p:spPr>
        <p:txBody>
          <a:bodyPr>
            <a:spAutoFit/>
          </a:bodyPr>
          <a:lstStyle/>
          <a:p>
            <a:pPr>
              <a:lnSpc>
                <a:spcPct val="75000"/>
              </a:lnSpc>
              <a:spcBef>
                <a:spcPct val="35000"/>
              </a:spcBef>
              <a:defRPr/>
            </a:pPr>
            <a:r>
              <a:rPr lang="en-US" sz="2400" b="0" dirty="0">
                <a:solidFill>
                  <a:schemeClr val="tx1"/>
                </a:solidFill>
                <a:latin typeface="+mn-lt"/>
                <a:cs typeface="+mn-cs"/>
              </a:rPr>
              <a:t>void </a:t>
            </a:r>
            <a:r>
              <a:rPr lang="en-US" sz="2400" b="0" dirty="0" err="1">
                <a:solidFill>
                  <a:schemeClr val="tx1"/>
                </a:solidFill>
                <a:latin typeface="+mn-lt"/>
                <a:cs typeface="+mn-cs"/>
              </a:rPr>
              <a:t>DisplayMessage</a:t>
            </a:r>
            <a:r>
              <a:rPr lang="en-US" sz="2400" b="0" dirty="0">
                <a:solidFill>
                  <a:schemeClr val="tx1"/>
                </a:solidFill>
                <a:latin typeface="+mn-lt"/>
                <a:cs typeface="+mn-cs"/>
              </a:rPr>
              <a:t>(void)</a:t>
            </a:r>
          </a:p>
          <a:p>
            <a:pPr>
              <a:lnSpc>
                <a:spcPct val="85000"/>
              </a:lnSpc>
              <a:spcBef>
                <a:spcPct val="35000"/>
              </a:spcBef>
              <a:defRPr/>
            </a:pPr>
            <a:r>
              <a:rPr lang="en-US" sz="2400" b="0" dirty="0">
                <a:solidFill>
                  <a:schemeClr val="tx1"/>
                </a:solidFill>
                <a:latin typeface="+mn-lt"/>
                <a:cs typeface="+mn-cs"/>
              </a:rPr>
              <a:t>{  </a:t>
            </a:r>
          </a:p>
          <a:p>
            <a:pPr>
              <a:lnSpc>
                <a:spcPct val="85000"/>
              </a:lnSpc>
              <a:spcBef>
                <a:spcPct val="35000"/>
              </a:spcBef>
              <a:defRPr/>
            </a:pPr>
            <a:r>
              <a:rPr lang="en-US" sz="2400" b="0" dirty="0">
                <a:solidFill>
                  <a:schemeClr val="tx1"/>
                </a:solidFill>
                <a:latin typeface="+mn-lt"/>
                <a:cs typeface="+mn-cs"/>
              </a:rPr>
              <a:t> 	cout &lt;&lt; “Hello from function </a:t>
            </a:r>
            <a:r>
              <a:rPr lang="en-US" sz="2400" b="0" dirty="0" err="1">
                <a:solidFill>
                  <a:schemeClr val="tx1"/>
                </a:solidFill>
                <a:latin typeface="+mn-lt"/>
                <a:cs typeface="+mn-cs"/>
              </a:rPr>
              <a:t>DisplayMessage</a:t>
            </a:r>
            <a:r>
              <a:rPr lang="en-US" sz="2400" b="0" dirty="0">
                <a:solidFill>
                  <a:schemeClr val="tx1"/>
                </a:solidFill>
                <a:latin typeface="+mn-lt"/>
                <a:cs typeface="+mn-cs"/>
              </a:rPr>
              <a:t>\n”;</a:t>
            </a:r>
          </a:p>
          <a:p>
            <a:pPr>
              <a:lnSpc>
                <a:spcPct val="85000"/>
              </a:lnSpc>
              <a:spcBef>
                <a:spcPct val="35000"/>
              </a:spcBef>
              <a:defRPr/>
            </a:pPr>
            <a:r>
              <a:rPr lang="en-US" sz="2400" b="0" dirty="0">
                <a:solidFill>
                  <a:schemeClr val="tx1"/>
                </a:solidFill>
                <a:latin typeface="+mn-lt"/>
                <a:cs typeface="+mn-cs"/>
              </a:rPr>
              <a:t>}</a:t>
            </a:r>
          </a:p>
        </p:txBody>
      </p:sp>
      <p:sp>
        <p:nvSpPr>
          <p:cNvPr id="52233" name="Text Box 6"/>
          <p:cNvSpPr txBox="1">
            <a:spLocks noChangeArrowheads="1"/>
          </p:cNvSpPr>
          <p:nvPr/>
        </p:nvSpPr>
        <p:spPr bwMode="auto">
          <a:xfrm>
            <a:off x="1524000" y="1066800"/>
            <a:ext cx="5105400" cy="523875"/>
          </a:xfrm>
          <a:prstGeom prst="rect">
            <a:avLst/>
          </a:prstGeom>
          <a:solidFill>
            <a:srgbClr val="CC66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b="0">
                <a:solidFill>
                  <a:schemeClr val="tx1"/>
                </a:solidFill>
                <a:latin typeface="Times New Roman" panose="02020603050405020304" pitchFamily="18" charset="0"/>
              </a:rPr>
              <a:t>// FUNCTION DEFINITION</a:t>
            </a:r>
          </a:p>
        </p:txBody>
      </p:sp>
      <p:cxnSp>
        <p:nvCxnSpPr>
          <p:cNvPr id="22543" name="Straight Arrow Connector 22542"/>
          <p:cNvCxnSpPr/>
          <p:nvPr/>
        </p:nvCxnSpPr>
        <p:spPr>
          <a:xfrm flipH="1">
            <a:off x="1676400" y="1981200"/>
            <a:ext cx="533400" cy="20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45" name="Straight Arrow Connector 22544"/>
          <p:cNvCxnSpPr/>
          <p:nvPr/>
        </p:nvCxnSpPr>
        <p:spPr>
          <a:xfrm flipH="1">
            <a:off x="3276600" y="1981200"/>
            <a:ext cx="800100" cy="20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47" name="Straight Arrow Connector 22546"/>
          <p:cNvCxnSpPr/>
          <p:nvPr/>
        </p:nvCxnSpPr>
        <p:spPr>
          <a:xfrm flipH="1">
            <a:off x="4724400" y="1981200"/>
            <a:ext cx="1371600" cy="277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237" name="Text Box 4"/>
          <p:cNvSpPr txBox="1">
            <a:spLocks noChangeArrowheads="1"/>
          </p:cNvSpPr>
          <p:nvPr/>
        </p:nvSpPr>
        <p:spPr bwMode="auto">
          <a:xfrm>
            <a:off x="1447800" y="1595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Return type</a:t>
            </a:r>
          </a:p>
        </p:txBody>
      </p:sp>
      <p:sp>
        <p:nvSpPr>
          <p:cNvPr id="52238" name="Text Box 4"/>
          <p:cNvSpPr txBox="1">
            <a:spLocks noChangeArrowheads="1"/>
          </p:cNvSpPr>
          <p:nvPr/>
        </p:nvSpPr>
        <p:spPr bwMode="auto">
          <a:xfrm>
            <a:off x="3429000" y="1595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Function name</a:t>
            </a:r>
          </a:p>
        </p:txBody>
      </p:sp>
      <p:sp>
        <p:nvSpPr>
          <p:cNvPr id="52239" name="Text Box 9"/>
          <p:cNvSpPr txBox="1">
            <a:spLocks noChangeArrowheads="1"/>
          </p:cNvSpPr>
          <p:nvPr/>
        </p:nvSpPr>
        <p:spPr bwMode="auto">
          <a:xfrm>
            <a:off x="5867400" y="1595438"/>
            <a:ext cx="2514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a:spcBef>
                <a:spcPct val="50000"/>
              </a:spcBef>
            </a:pPr>
            <a:r>
              <a:rPr lang="en-US" altLang="en-US" sz="2400">
                <a:solidFill>
                  <a:schemeClr val="accent2"/>
                </a:solidFill>
                <a:latin typeface="Tempus Sans ITC" panose="04020404030D07020202" pitchFamily="82" charset="0"/>
              </a:rPr>
              <a:t>Parameter List</a:t>
            </a:r>
          </a:p>
        </p:txBody>
      </p:sp>
      <p:sp>
        <p:nvSpPr>
          <p:cNvPr id="18" name="Left Arrow 17">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2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7CD29506-28A8-4072-962F-C98900F9C0B3}" type="datetime1">
              <a:rPr lang="en-US" smtClean="0"/>
              <a:t>3/15/2015</a:t>
            </a:fld>
            <a:endParaRPr lang="en-US"/>
          </a:p>
        </p:txBody>
      </p:sp>
      <p:sp>
        <p:nvSpPr>
          <p:cNvPr id="54275" name="Slide Number Placeholder 2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1045E97-7C81-4500-BE4A-69641C01A228}" type="slidenum">
              <a:rPr lang="en-US" altLang="en-US" sz="1600">
                <a:solidFill>
                  <a:schemeClr val="tx1"/>
                </a:solidFill>
              </a:rPr>
              <a:pPr/>
              <a:t>13</a:t>
            </a:fld>
            <a:endParaRPr lang="en-US" altLang="en-US" sz="1600">
              <a:solidFill>
                <a:schemeClr val="tx1"/>
              </a:solidFill>
            </a:endParaRPr>
          </a:p>
        </p:txBody>
      </p:sp>
      <p:sp>
        <p:nvSpPr>
          <p:cNvPr id="54276" name="Footer Placeholder 1"/>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54277" name="Title 7"/>
          <p:cNvSpPr>
            <a:spLocks noGrp="1"/>
          </p:cNvSpPr>
          <p:nvPr>
            <p:ph type="title"/>
          </p:nvPr>
        </p:nvSpPr>
        <p:spPr>
          <a:xfrm>
            <a:off x="1219200" y="152400"/>
            <a:ext cx="7162800" cy="685800"/>
          </a:xfrm>
        </p:spPr>
        <p:txBody>
          <a:bodyPr/>
          <a:lstStyle/>
          <a:p>
            <a:pPr eaLnBrk="1" hangingPunct="1"/>
            <a:r>
              <a:rPr lang="en-US" altLang="en-US" smtClean="0"/>
              <a:t>Multiple Functions- An example</a:t>
            </a:r>
          </a:p>
        </p:txBody>
      </p:sp>
      <p:sp>
        <p:nvSpPr>
          <p:cNvPr id="27" name="Left Arrow 26">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295400" y="990600"/>
            <a:ext cx="7543800" cy="5570538"/>
          </a:xfrm>
          <a:prstGeom prst="rect">
            <a:avLst/>
          </a:prstGeom>
        </p:spPr>
        <p:txBody>
          <a:bodyPr>
            <a:spAutoFit/>
          </a:bodyPr>
          <a:lstStyle/>
          <a:p>
            <a:pPr>
              <a:lnSpc>
                <a:spcPct val="75000"/>
              </a:lnSpc>
              <a:spcBef>
                <a:spcPct val="35000"/>
              </a:spcBef>
              <a:defRPr/>
            </a:pPr>
            <a:r>
              <a:rPr lang="en-US" sz="2200" b="0" dirty="0">
                <a:latin typeface="+mn-lt"/>
                <a:cs typeface="+mn-cs"/>
              </a:rPr>
              <a:t>void First (void){ 	</a:t>
            </a:r>
          </a:p>
          <a:p>
            <a:pPr>
              <a:lnSpc>
                <a:spcPct val="75000"/>
              </a:lnSpc>
              <a:spcBef>
                <a:spcPct val="35000"/>
              </a:spcBef>
              <a:defRPr/>
            </a:pPr>
            <a:r>
              <a:rPr lang="en-US" sz="2200" b="0" dirty="0">
                <a:latin typeface="+mn-lt"/>
                <a:cs typeface="+mn-cs"/>
              </a:rPr>
              <a:t>	cout &lt;&lt; “I am now inside function First\n”;</a:t>
            </a:r>
          </a:p>
          <a:p>
            <a:pPr>
              <a:lnSpc>
                <a:spcPct val="75000"/>
              </a:lnSpc>
              <a:spcBef>
                <a:spcPct val="35000"/>
              </a:spcBef>
              <a:defRPr/>
            </a:pPr>
            <a:r>
              <a:rPr lang="en-US" sz="2200" b="0" dirty="0">
                <a:latin typeface="+mn-lt"/>
                <a:cs typeface="+mn-cs"/>
              </a:rPr>
              <a:t>}</a:t>
            </a:r>
          </a:p>
          <a:p>
            <a:pPr>
              <a:lnSpc>
                <a:spcPct val="75000"/>
              </a:lnSpc>
              <a:spcBef>
                <a:spcPct val="35000"/>
              </a:spcBef>
              <a:defRPr/>
            </a:pPr>
            <a:r>
              <a:rPr lang="en-US" sz="2200" b="0" dirty="0">
                <a:latin typeface="+mn-lt"/>
                <a:cs typeface="+mn-cs"/>
              </a:rPr>
              <a:t> void Second (void){ </a:t>
            </a:r>
          </a:p>
          <a:p>
            <a:pPr>
              <a:lnSpc>
                <a:spcPct val="75000"/>
              </a:lnSpc>
              <a:spcBef>
                <a:spcPct val="35000"/>
              </a:spcBef>
              <a:defRPr/>
            </a:pPr>
            <a:r>
              <a:rPr lang="en-US" sz="2200" b="0" dirty="0">
                <a:latin typeface="+mn-lt"/>
                <a:cs typeface="+mn-cs"/>
              </a:rPr>
              <a:t>	cout &lt;&lt; “I am now inside function Second\n”;</a:t>
            </a:r>
          </a:p>
          <a:p>
            <a:pPr>
              <a:lnSpc>
                <a:spcPct val="75000"/>
              </a:lnSpc>
              <a:spcBef>
                <a:spcPct val="35000"/>
              </a:spcBef>
              <a:defRPr/>
            </a:pPr>
            <a:r>
              <a:rPr lang="en-US" sz="2200" b="0" dirty="0">
                <a:latin typeface="+mn-lt"/>
                <a:cs typeface="+mn-cs"/>
              </a:rPr>
              <a:t>	First();</a:t>
            </a:r>
          </a:p>
          <a:p>
            <a:pPr>
              <a:lnSpc>
                <a:spcPct val="75000"/>
              </a:lnSpc>
              <a:spcBef>
                <a:spcPct val="35000"/>
              </a:spcBef>
              <a:defRPr/>
            </a:pPr>
            <a:r>
              <a:rPr lang="en-US" sz="2200" b="0" dirty="0">
                <a:latin typeface="+mn-lt"/>
                <a:cs typeface="+mn-cs"/>
              </a:rPr>
              <a:t>	cout&lt;&lt;“Back to Second\n”;</a:t>
            </a:r>
          </a:p>
          <a:p>
            <a:pPr>
              <a:lnSpc>
                <a:spcPct val="75000"/>
              </a:lnSpc>
              <a:spcBef>
                <a:spcPct val="35000"/>
              </a:spcBef>
              <a:defRPr/>
            </a:pPr>
            <a:r>
              <a:rPr lang="en-US" sz="2200" b="0" dirty="0">
                <a:latin typeface="+mn-lt"/>
                <a:cs typeface="+mn-cs"/>
              </a:rPr>
              <a:t>}</a:t>
            </a:r>
          </a:p>
          <a:p>
            <a:pPr>
              <a:lnSpc>
                <a:spcPct val="75000"/>
              </a:lnSpc>
              <a:spcBef>
                <a:spcPct val="35000"/>
              </a:spcBef>
              <a:defRPr/>
            </a:pPr>
            <a:r>
              <a:rPr lang="en-US" sz="2200" b="0" dirty="0">
                <a:latin typeface="+mn-lt"/>
                <a:cs typeface="+mn-cs"/>
              </a:rPr>
              <a:t>void main (){</a:t>
            </a:r>
          </a:p>
          <a:p>
            <a:pPr>
              <a:lnSpc>
                <a:spcPct val="75000"/>
              </a:lnSpc>
              <a:spcBef>
                <a:spcPct val="35000"/>
              </a:spcBef>
              <a:defRPr/>
            </a:pPr>
            <a:r>
              <a:rPr lang="en-US" sz="2200" b="0" dirty="0">
                <a:latin typeface="+mn-lt"/>
                <a:cs typeface="+mn-cs"/>
              </a:rPr>
              <a:t>	cout &lt;&lt; “I am starting in function main\n”;</a:t>
            </a:r>
          </a:p>
          <a:p>
            <a:pPr>
              <a:lnSpc>
                <a:spcPct val="75000"/>
              </a:lnSpc>
              <a:spcBef>
                <a:spcPct val="35000"/>
              </a:spcBef>
              <a:defRPr/>
            </a:pPr>
            <a:r>
              <a:rPr lang="en-US" sz="2200" b="0" dirty="0">
                <a:latin typeface="+mn-lt"/>
                <a:cs typeface="+mn-cs"/>
              </a:rPr>
              <a:t>    	First ();</a:t>
            </a:r>
          </a:p>
          <a:p>
            <a:pPr>
              <a:lnSpc>
                <a:spcPct val="75000"/>
              </a:lnSpc>
              <a:spcBef>
                <a:spcPct val="35000"/>
              </a:spcBef>
              <a:defRPr/>
            </a:pPr>
            <a:r>
              <a:rPr lang="en-US" sz="2200" b="0" dirty="0">
                <a:latin typeface="+mn-lt"/>
                <a:cs typeface="+mn-cs"/>
              </a:rPr>
              <a:t>	 cout &lt;&lt; “Back to main function \n”;</a:t>
            </a:r>
          </a:p>
          <a:p>
            <a:pPr>
              <a:lnSpc>
                <a:spcPct val="75000"/>
              </a:lnSpc>
              <a:spcBef>
                <a:spcPct val="35000"/>
              </a:spcBef>
              <a:defRPr/>
            </a:pPr>
            <a:r>
              <a:rPr lang="en-US" sz="2200" b="0" dirty="0">
                <a:latin typeface="+mn-lt"/>
                <a:cs typeface="+mn-cs"/>
              </a:rPr>
              <a:t>    	Second ();</a:t>
            </a:r>
          </a:p>
          <a:p>
            <a:pPr>
              <a:lnSpc>
                <a:spcPct val="75000"/>
              </a:lnSpc>
              <a:spcBef>
                <a:spcPct val="35000"/>
              </a:spcBef>
              <a:defRPr/>
            </a:pPr>
            <a:r>
              <a:rPr lang="en-US" sz="2200" b="0" dirty="0">
                <a:latin typeface="+mn-lt"/>
                <a:cs typeface="+mn-cs"/>
              </a:rPr>
              <a:t>   	cout &lt;&lt; “Back to main function \n”;</a:t>
            </a:r>
          </a:p>
          <a:p>
            <a:pPr>
              <a:lnSpc>
                <a:spcPct val="75000"/>
              </a:lnSpc>
              <a:spcBef>
                <a:spcPct val="35000"/>
              </a:spcBef>
              <a:defRPr/>
            </a:pPr>
            <a:r>
              <a:rPr lang="en-US" sz="2200" b="0" dirty="0">
                <a:latin typeface="+mn-lt"/>
                <a:cs typeface="+mn-cs"/>
              </a:rPr>
              <a:t>}</a:t>
            </a:r>
          </a:p>
        </p:txBody>
      </p:sp>
      <p:sp>
        <p:nvSpPr>
          <p:cNvPr id="29" name="Text Box 6"/>
          <p:cNvSpPr txBox="1">
            <a:spLocks noChangeArrowheads="1"/>
          </p:cNvSpPr>
          <p:nvPr/>
        </p:nvSpPr>
        <p:spPr bwMode="auto">
          <a:xfrm>
            <a:off x="3657600" y="974725"/>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DEFINITION</a:t>
            </a:r>
          </a:p>
        </p:txBody>
      </p:sp>
      <p:sp>
        <p:nvSpPr>
          <p:cNvPr id="30" name="Text Box 6"/>
          <p:cNvSpPr txBox="1">
            <a:spLocks noChangeArrowheads="1"/>
          </p:cNvSpPr>
          <p:nvPr/>
        </p:nvSpPr>
        <p:spPr bwMode="auto">
          <a:xfrm>
            <a:off x="3733800" y="2038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DEFINITION</a:t>
            </a:r>
          </a:p>
        </p:txBody>
      </p:sp>
      <p:sp>
        <p:nvSpPr>
          <p:cNvPr id="31" name="Text Box 6"/>
          <p:cNvSpPr txBox="1">
            <a:spLocks noChangeArrowheads="1"/>
          </p:cNvSpPr>
          <p:nvPr/>
        </p:nvSpPr>
        <p:spPr bwMode="auto">
          <a:xfrm>
            <a:off x="3657600" y="4629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
        <p:nvSpPr>
          <p:cNvPr id="32" name="Text Box 6"/>
          <p:cNvSpPr txBox="1">
            <a:spLocks noChangeArrowheads="1"/>
          </p:cNvSpPr>
          <p:nvPr/>
        </p:nvSpPr>
        <p:spPr bwMode="auto">
          <a:xfrm>
            <a:off x="3657600" y="5391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
        <p:nvSpPr>
          <p:cNvPr id="33" name="Text Box 6"/>
          <p:cNvSpPr txBox="1">
            <a:spLocks noChangeArrowheads="1"/>
          </p:cNvSpPr>
          <p:nvPr/>
        </p:nvSpPr>
        <p:spPr bwMode="auto">
          <a:xfrm>
            <a:off x="3733800" y="2800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
        <p:nvSpPr>
          <p:cNvPr id="14" name="TextBox 13"/>
          <p:cNvSpPr txBox="1"/>
          <p:nvPr/>
        </p:nvSpPr>
        <p:spPr>
          <a:xfrm>
            <a:off x="0" y="1530350"/>
            <a:ext cx="1295400" cy="3270250"/>
          </a:xfrm>
          <a:prstGeom prst="rect">
            <a:avLst/>
          </a:prstGeom>
          <a:noFill/>
        </p:spPr>
        <p:txBody>
          <a:bodyPr>
            <a:spAutoFit/>
          </a:bodyPr>
          <a:lstStyle/>
          <a:p>
            <a:pPr marL="58738" lvl="1" eaLnBrk="1" hangingPunct="1">
              <a:defRPr/>
            </a:pPr>
            <a:r>
              <a:rPr lang="en-US" sz="1400" i="1" dirty="0">
                <a:solidFill>
                  <a:srgbClr val="0000FF"/>
                </a:solidFill>
                <a:latin typeface="+mj-lt"/>
                <a:cs typeface="+mn-cs"/>
              </a:rPr>
              <a:t>Syntax</a:t>
            </a:r>
          </a:p>
          <a:p>
            <a:pPr marL="58738" lvl="1" eaLnBrk="1" hangingPunct="1">
              <a:defRPr/>
            </a:pPr>
            <a:endParaRPr lang="en-US" sz="105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Additional Information </a:t>
            </a:r>
          </a:p>
          <a:p>
            <a:pPr marL="58738" lvl="1" eaLnBrk="1" hangingPunct="1">
              <a:defRPr/>
            </a:pPr>
            <a:endParaRPr lang="en-US" sz="11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Do’s</a:t>
            </a:r>
          </a:p>
          <a:p>
            <a:pPr marL="58738" lvl="1" eaLnBrk="1" hangingPunct="1">
              <a:defRPr/>
            </a:pPr>
            <a:endParaRPr lang="en-US" sz="11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Don’ts</a:t>
            </a:r>
          </a:p>
          <a:p>
            <a:pPr marL="58738" lvl="1" eaLnBrk="1" hangingPunct="1">
              <a:defRPr/>
            </a:pPr>
            <a:endParaRPr lang="en-US" sz="1100" i="1" dirty="0">
              <a:solidFill>
                <a:srgbClr val="0000FF"/>
              </a:solidFill>
              <a:latin typeface="+mj-lt"/>
              <a:cs typeface="+mn-cs"/>
            </a:endParaRPr>
          </a:p>
          <a:p>
            <a:pPr marL="58738" lvl="1" eaLnBrk="1" hangingPunct="1">
              <a:defRPr/>
            </a:pPr>
            <a:r>
              <a:rPr lang="en-US" sz="1400" i="1" dirty="0">
                <a:solidFill>
                  <a:srgbClr val="0000FF"/>
                </a:solidFill>
                <a:latin typeface="+mj-lt"/>
                <a:cs typeface="+mn-cs"/>
                <a:hlinkClick r:id="rId3" action="ppaction://hlinkpres?slideindex=1&amp;slidetitle="/>
              </a:rPr>
              <a:t>Control Flow</a:t>
            </a:r>
            <a:endParaRPr lang="en-US" sz="1400" i="1" dirty="0">
              <a:solidFill>
                <a:srgbClr val="0000FF"/>
              </a:solidFill>
              <a:latin typeface="+mj-lt"/>
              <a:cs typeface="+mn-cs"/>
            </a:endParaRPr>
          </a:p>
          <a:p>
            <a:pPr marL="58738" lvl="1" eaLnBrk="1" hangingPunct="1">
              <a:defRPr/>
            </a:pPr>
            <a:endParaRPr lang="en-US" sz="12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Applications</a:t>
            </a:r>
          </a:p>
          <a:p>
            <a:pPr marL="58738" lvl="1" eaLnBrk="1" hangingPunct="1">
              <a:defRPr/>
            </a:pPr>
            <a:endParaRPr lang="en-US" sz="14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Case studies</a:t>
            </a:r>
          </a:p>
          <a:p>
            <a:pPr marL="58738" lvl="1" eaLnBrk="1" hangingPunct="1">
              <a:defRPr/>
            </a:pPr>
            <a:endParaRPr lang="en-US" sz="11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Do it yourself</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 typeface="Wingdings" panose="05000000000000000000" pitchFamily="2" charset="2"/>
              <a:buChar char="Ø"/>
            </a:pPr>
            <a:r>
              <a:rPr lang="en-US" altLang="en-US" sz="2800" smtClean="0"/>
              <a:t>Both arguments and parameters are variables used in a </a:t>
            </a:r>
            <a:r>
              <a:rPr lang="en-US" altLang="en-US" sz="2800" b="1" smtClean="0">
                <a:solidFill>
                  <a:schemeClr val="accent2"/>
                </a:solidFill>
                <a:latin typeface="Tempus Sans ITC" panose="04020404030D07020202" pitchFamily="82" charset="0"/>
              </a:rPr>
              <a:t>program</a:t>
            </a:r>
            <a:r>
              <a:rPr lang="en-US" altLang="en-US" sz="2800" smtClean="0">
                <a:latin typeface="Tempus Sans ITC" panose="04020404030D07020202" pitchFamily="82" charset="0"/>
              </a:rPr>
              <a:t> &amp; </a:t>
            </a:r>
            <a:r>
              <a:rPr lang="en-US" altLang="en-US" sz="2800" b="1" smtClean="0">
                <a:solidFill>
                  <a:schemeClr val="accent2"/>
                </a:solidFill>
                <a:latin typeface="Tempus Sans ITC" panose="04020404030D07020202" pitchFamily="82" charset="0"/>
              </a:rPr>
              <a:t>function</a:t>
            </a:r>
            <a:r>
              <a:rPr lang="en-US" altLang="en-US" sz="2800" b="1" smtClean="0"/>
              <a:t>.</a:t>
            </a:r>
          </a:p>
          <a:p>
            <a:pPr algn="just" eaLnBrk="1" hangingPunct="1">
              <a:buFontTx/>
              <a:buNone/>
            </a:pPr>
            <a:endParaRPr lang="en-US" altLang="en-US" sz="500" smtClean="0"/>
          </a:p>
          <a:p>
            <a:pPr algn="just" eaLnBrk="1" hangingPunct="1">
              <a:buFont typeface="Wingdings" panose="05000000000000000000" pitchFamily="2" charset="2"/>
              <a:buChar char="Ø"/>
            </a:pPr>
            <a:r>
              <a:rPr lang="en-US" altLang="en-US" sz="2800" smtClean="0"/>
              <a:t>Variables used in the </a:t>
            </a:r>
            <a:r>
              <a:rPr lang="en-US" altLang="en-US" sz="2800" i="1" smtClean="0"/>
              <a:t>function reference or function call</a:t>
            </a:r>
            <a:r>
              <a:rPr lang="en-US" altLang="en-US" sz="2800" smtClean="0"/>
              <a:t>  are called as </a:t>
            </a:r>
            <a:r>
              <a:rPr lang="en-US" altLang="en-US" sz="2800" b="1" smtClean="0">
                <a:solidFill>
                  <a:schemeClr val="accent2"/>
                </a:solidFill>
                <a:latin typeface="Tempus Sans ITC" panose="04020404030D07020202" pitchFamily="82" charset="0"/>
              </a:rPr>
              <a:t>arguments</a:t>
            </a:r>
            <a:r>
              <a:rPr lang="en-US" altLang="en-US" sz="2800" smtClean="0"/>
              <a:t>. These are written within the parenthesis followed by the name of the function. They are also called </a:t>
            </a:r>
            <a:r>
              <a:rPr lang="en-US" altLang="en-US" sz="2800" b="1" smtClean="0">
                <a:solidFill>
                  <a:schemeClr val="accent2"/>
                </a:solidFill>
                <a:latin typeface="Tempus Sans ITC" panose="04020404030D07020202" pitchFamily="82" charset="0"/>
              </a:rPr>
              <a:t>actual parameters.</a:t>
            </a:r>
          </a:p>
          <a:p>
            <a:pPr algn="just" eaLnBrk="1" hangingPunct="1">
              <a:buFontTx/>
              <a:buNone/>
            </a:pPr>
            <a:endParaRPr lang="en-US" altLang="en-US" sz="500" b="1" smtClean="0"/>
          </a:p>
          <a:p>
            <a:pPr algn="just" eaLnBrk="1" hangingPunct="1">
              <a:buFont typeface="Wingdings" panose="05000000000000000000" pitchFamily="2" charset="2"/>
              <a:buChar char="Ø"/>
            </a:pPr>
            <a:r>
              <a:rPr lang="en-US" altLang="en-US" sz="2800" smtClean="0"/>
              <a:t>Variables used in </a:t>
            </a:r>
            <a:r>
              <a:rPr lang="en-US" altLang="en-US" sz="2800" i="1" smtClean="0"/>
              <a:t>function definition</a:t>
            </a:r>
            <a:r>
              <a:rPr lang="en-US" altLang="en-US" sz="2800" smtClean="0"/>
              <a:t> are called parameters, They are also referred to as </a:t>
            </a:r>
            <a:r>
              <a:rPr lang="en-US" altLang="en-US" sz="2800" b="1" smtClean="0">
                <a:solidFill>
                  <a:schemeClr val="accent2"/>
                </a:solidFill>
                <a:latin typeface="Tempus Sans ITC" panose="04020404030D07020202" pitchFamily="82" charset="0"/>
              </a:rPr>
              <a:t>formal parameters.</a:t>
            </a:r>
          </a:p>
        </p:txBody>
      </p:sp>
      <p:sp>
        <p:nvSpPr>
          <p:cNvPr id="55299" name="Date Placeholder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1C307077-7DAA-48D6-A806-A1443088BB21}" type="datetime1">
              <a:rPr lang="en-US" smtClean="0"/>
              <a:t>3/15/2015</a:t>
            </a:fld>
            <a:endParaRPr lang="en-US"/>
          </a:p>
        </p:txBody>
      </p:sp>
      <p:sp>
        <p:nvSpPr>
          <p:cNvPr id="5632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C1955285-4A56-43A5-9BAC-298A09E2AC4A}" type="slidenum">
              <a:rPr lang="en-US" altLang="en-US" sz="1600">
                <a:solidFill>
                  <a:schemeClr val="tx1"/>
                </a:solidFill>
              </a:rPr>
              <a:pPr/>
              <a:t>14</a:t>
            </a:fld>
            <a:endParaRPr lang="en-US" altLang="en-US" sz="1600">
              <a:solidFill>
                <a:schemeClr val="tx1"/>
              </a:solidFill>
            </a:endParaRPr>
          </a:p>
        </p:txBody>
      </p:sp>
      <p:sp>
        <p:nvSpPr>
          <p:cNvPr id="55301"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55302"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Arguments and parameters</a:t>
            </a: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14"/>
          <p:cNvGrpSpPr>
            <a:grpSpLocks/>
          </p:cNvGrpSpPr>
          <p:nvPr/>
        </p:nvGrpSpPr>
        <p:grpSpPr bwMode="auto">
          <a:xfrm>
            <a:off x="1295400" y="2497138"/>
            <a:ext cx="820738" cy="3141662"/>
            <a:chOff x="384" y="1392"/>
            <a:chExt cx="517" cy="2016"/>
          </a:xfrm>
        </p:grpSpPr>
        <p:sp>
          <p:nvSpPr>
            <p:cNvPr id="58383" name="Line 15"/>
            <p:cNvSpPr>
              <a:spLocks noChangeShapeType="1"/>
            </p:cNvSpPr>
            <p:nvPr/>
          </p:nvSpPr>
          <p:spPr bwMode="auto">
            <a:xfrm flipH="1">
              <a:off x="384" y="3408"/>
              <a:ext cx="517" cy="0"/>
            </a:xfrm>
            <a:prstGeom prst="line">
              <a:avLst/>
            </a:prstGeom>
            <a:noFill/>
            <a:ln w="381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4" name="Line 16"/>
            <p:cNvSpPr>
              <a:spLocks noChangeShapeType="1"/>
            </p:cNvSpPr>
            <p:nvPr/>
          </p:nvSpPr>
          <p:spPr bwMode="auto">
            <a:xfrm flipV="1">
              <a:off x="384" y="1392"/>
              <a:ext cx="0" cy="2016"/>
            </a:xfrm>
            <a:prstGeom prst="line">
              <a:avLst/>
            </a:prstGeom>
            <a:noFill/>
            <a:ln w="381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85" name="Line 17"/>
            <p:cNvSpPr>
              <a:spLocks noChangeShapeType="1"/>
            </p:cNvSpPr>
            <p:nvPr/>
          </p:nvSpPr>
          <p:spPr bwMode="auto">
            <a:xfrm>
              <a:off x="384" y="1392"/>
              <a:ext cx="517" cy="0"/>
            </a:xfrm>
            <a:prstGeom prst="line">
              <a:avLst/>
            </a:prstGeom>
            <a:noFill/>
            <a:ln w="38100" cap="sq">
              <a:solidFill>
                <a:schemeClr val="accent2"/>
              </a:solidFill>
              <a:round/>
              <a:headEnd type="none" w="sm" len="sm"/>
              <a:tailEnd type="arrow" w="lg"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6323" name="Date Placeholder 19"/>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4B9939D6-F1B0-4CFD-89F2-3347DAFD3C64}" type="datetime1">
              <a:rPr lang="en-US" smtClean="0"/>
              <a:t>3/15/2015</a:t>
            </a:fld>
            <a:endParaRPr lang="en-US"/>
          </a:p>
        </p:txBody>
      </p:sp>
      <p:sp>
        <p:nvSpPr>
          <p:cNvPr id="58372" name="Slide Number Placeholder 20"/>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BE1224C0-C7FD-45A3-AF0F-0DBB01A134C4}" type="slidenum">
              <a:rPr lang="en-US" altLang="en-US" sz="1600">
                <a:solidFill>
                  <a:schemeClr val="tx1"/>
                </a:solidFill>
              </a:rPr>
              <a:pPr/>
              <a:t>15</a:t>
            </a:fld>
            <a:endParaRPr lang="en-US" altLang="en-US" sz="1600">
              <a:solidFill>
                <a:schemeClr val="tx1"/>
              </a:solidFill>
            </a:endParaRPr>
          </a:p>
        </p:txBody>
      </p:sp>
      <p:sp>
        <p:nvSpPr>
          <p:cNvPr id="56325"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56326"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Functions </a:t>
            </a:r>
            <a:endParaRPr lang="en-US" sz="4000" b="1" smtClean="0">
              <a:latin typeface="Tempus Sans ITC" pitchFamily="82" charset="0"/>
            </a:endParaRPr>
          </a:p>
        </p:txBody>
      </p:sp>
      <p:sp>
        <p:nvSpPr>
          <p:cNvPr id="58375" name="Line 8"/>
          <p:cNvSpPr>
            <a:spLocks noChangeShapeType="1"/>
          </p:cNvSpPr>
          <p:nvPr/>
        </p:nvSpPr>
        <p:spPr bwMode="auto">
          <a:xfrm flipH="1">
            <a:off x="2971800" y="1219200"/>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000000"/>
                </a:solidFill>
                <a:round/>
                <a:headEnd type="none" w="sm" len="sm"/>
                <a:tailEnd type="triangle" w="med" len="lg"/>
              </a14:hiddenLine>
            </a:ext>
          </a:extLst>
        </p:spPr>
        <p:txBody>
          <a:bodyPr wrap="none" anchor="ctr"/>
          <a:lstStyle/>
          <a:p>
            <a:endParaRPr lang="en-US"/>
          </a:p>
        </p:txBody>
      </p:sp>
      <p:sp>
        <p:nvSpPr>
          <p:cNvPr id="58376" name="Rectangle 20"/>
          <p:cNvSpPr>
            <a:spLocks noChangeArrowheads="1"/>
          </p:cNvSpPr>
          <p:nvPr/>
        </p:nvSpPr>
        <p:spPr bwMode="auto">
          <a:xfrm>
            <a:off x="2057400" y="2087563"/>
            <a:ext cx="701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b="0">
                <a:latin typeface="Arial Rounded MT Bold" panose="020F0704030504030204" pitchFamily="34" charset="0"/>
              </a:rPr>
              <a:t>void dispChar(int n, char c) {</a:t>
            </a:r>
          </a:p>
          <a:p>
            <a:pPr eaLnBrk="1" hangingPunct="1"/>
            <a:r>
              <a:rPr lang="en-US" altLang="en-US" sz="2400" b="0">
                <a:latin typeface="Arial Rounded MT Bold" panose="020F0704030504030204" pitchFamily="34" charset="0"/>
              </a:rPr>
              <a:t>      cout&lt;&lt;" You have entered  "&lt;&lt; n&lt;&lt; “&amp;” &lt;&lt;c;</a:t>
            </a:r>
          </a:p>
          <a:p>
            <a:pPr eaLnBrk="1" hangingPunct="1"/>
            <a:r>
              <a:rPr lang="en-US" altLang="en-US" sz="2400" b="0">
                <a:latin typeface="Arial Rounded MT Bold" panose="020F0704030504030204" pitchFamily="34" charset="0"/>
              </a:rPr>
              <a:t> }</a:t>
            </a:r>
          </a:p>
        </p:txBody>
      </p:sp>
      <p:sp>
        <p:nvSpPr>
          <p:cNvPr id="58377" name="Rectangle 23"/>
          <p:cNvSpPr>
            <a:spLocks noChangeArrowheads="1"/>
          </p:cNvSpPr>
          <p:nvPr/>
        </p:nvSpPr>
        <p:spPr bwMode="auto">
          <a:xfrm>
            <a:off x="1600200" y="3940175"/>
            <a:ext cx="7162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b="0">
                <a:latin typeface="Arial Rounded MT Bold" panose="020F0704030504030204" pitchFamily="34" charset="0"/>
              </a:rPr>
              <a:t>void main(){   </a:t>
            </a:r>
            <a:r>
              <a:rPr lang="en-US" altLang="en-US" sz="2400">
                <a:solidFill>
                  <a:schemeClr val="bg2"/>
                </a:solidFill>
                <a:latin typeface="Tempus Sans ITC" panose="04020404030D07020202" pitchFamily="82" charset="0"/>
              </a:rPr>
              <a:t>//calling program</a:t>
            </a:r>
          </a:p>
          <a:p>
            <a:pPr eaLnBrk="1" hangingPunct="1"/>
            <a:r>
              <a:rPr lang="en-US" altLang="en-US" sz="2400" b="0">
                <a:latin typeface="Arial Rounded MT Bold" panose="020F0704030504030204" pitchFamily="34" charset="0"/>
              </a:rPr>
              <a:t>      int no; char ch; </a:t>
            </a:r>
          </a:p>
          <a:p>
            <a:pPr eaLnBrk="1" hangingPunct="1"/>
            <a:r>
              <a:rPr lang="en-US" altLang="en-US" sz="2400" b="0">
                <a:latin typeface="Arial Rounded MT Bold" panose="020F0704030504030204" pitchFamily="34" charset="0"/>
              </a:rPr>
              <a:t>      cout&lt;&lt;"\nEnter a number &amp; a character: \n";</a:t>
            </a:r>
          </a:p>
          <a:p>
            <a:pPr eaLnBrk="1" hangingPunct="1"/>
            <a:r>
              <a:rPr lang="en-US" altLang="en-US" sz="2400" b="0">
                <a:latin typeface="Arial Rounded MT Bold" panose="020F0704030504030204" pitchFamily="34" charset="0"/>
              </a:rPr>
              <a:t>      cin&gt;&gt;no&gt;&gt;ch;</a:t>
            </a:r>
          </a:p>
          <a:p>
            <a:pPr eaLnBrk="1" hangingPunct="1"/>
            <a:r>
              <a:rPr lang="en-US" altLang="en-US" sz="2400">
                <a:solidFill>
                  <a:srgbClr val="C00000"/>
                </a:solidFill>
                <a:latin typeface="Tempus Sans ITC" panose="04020404030D07020202" pitchFamily="82" charset="0"/>
              </a:rPr>
              <a:t>      dispChar( no, ch); </a:t>
            </a:r>
            <a:r>
              <a:rPr lang="en-US" altLang="en-US" sz="2400">
                <a:solidFill>
                  <a:schemeClr val="bg2"/>
                </a:solidFill>
                <a:latin typeface="Tempus Sans ITC" panose="04020404030D07020202" pitchFamily="82" charset="0"/>
              </a:rPr>
              <a:t>//Function reference</a:t>
            </a:r>
          </a:p>
          <a:p>
            <a:pPr eaLnBrk="1" hangingPunct="1"/>
            <a:r>
              <a:rPr lang="en-US" altLang="en-US" sz="2400" b="0">
                <a:latin typeface="Arial Rounded MT Bold" panose="020F0704030504030204" pitchFamily="34" charset="0"/>
              </a:rPr>
              <a:t>}</a:t>
            </a:r>
          </a:p>
        </p:txBody>
      </p:sp>
      <p:sp>
        <p:nvSpPr>
          <p:cNvPr id="58378" name="Rectangle 24"/>
          <p:cNvSpPr>
            <a:spLocks noChangeArrowheads="1"/>
          </p:cNvSpPr>
          <p:nvPr/>
        </p:nvSpPr>
        <p:spPr bwMode="auto">
          <a:xfrm>
            <a:off x="6400800" y="982663"/>
            <a:ext cx="2667000" cy="4603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a:solidFill>
                  <a:srgbClr val="002060"/>
                </a:solidFill>
                <a:latin typeface="Tempus Sans ITC" panose="04020404030D07020202" pitchFamily="82" charset="0"/>
              </a:rPr>
              <a:t>Formal parameters</a:t>
            </a:r>
            <a:endParaRPr lang="en-US" altLang="en-US" sz="2400">
              <a:solidFill>
                <a:schemeClr val="bg2"/>
              </a:solidFill>
              <a:latin typeface="Tempus Sans ITC" panose="04020404030D07020202" pitchFamily="82" charset="0"/>
            </a:endParaRPr>
          </a:p>
        </p:txBody>
      </p:sp>
      <p:sp>
        <p:nvSpPr>
          <p:cNvPr id="58379" name="Rectangle 25"/>
          <p:cNvSpPr>
            <a:spLocks noChangeArrowheads="1"/>
          </p:cNvSpPr>
          <p:nvPr/>
        </p:nvSpPr>
        <p:spPr bwMode="auto">
          <a:xfrm>
            <a:off x="6324600" y="3505200"/>
            <a:ext cx="2667000" cy="4619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pPr eaLnBrk="1" hangingPunct="1"/>
            <a:r>
              <a:rPr lang="en-US" altLang="en-US" sz="2400">
                <a:solidFill>
                  <a:srgbClr val="002060"/>
                </a:solidFill>
                <a:latin typeface="Tempus Sans ITC" panose="04020404030D07020202" pitchFamily="82" charset="0"/>
              </a:rPr>
              <a:t>Actual parameters</a:t>
            </a:r>
            <a:endParaRPr lang="en-US" altLang="en-US" sz="2400">
              <a:solidFill>
                <a:schemeClr val="bg2"/>
              </a:solidFill>
              <a:latin typeface="Tempus Sans ITC" panose="04020404030D07020202" pitchFamily="82" charset="0"/>
            </a:endParaRPr>
          </a:p>
        </p:txBody>
      </p:sp>
      <p:sp>
        <p:nvSpPr>
          <p:cNvPr id="58380" name="Line 10"/>
          <p:cNvSpPr>
            <a:spLocks noChangeShapeType="1"/>
          </p:cNvSpPr>
          <p:nvPr/>
        </p:nvSpPr>
        <p:spPr bwMode="auto">
          <a:xfrm flipH="1">
            <a:off x="4876800" y="1530350"/>
            <a:ext cx="2781300" cy="679450"/>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8381" name="Line 10"/>
          <p:cNvSpPr>
            <a:spLocks noChangeShapeType="1"/>
          </p:cNvSpPr>
          <p:nvPr/>
        </p:nvSpPr>
        <p:spPr bwMode="auto">
          <a:xfrm flipH="1">
            <a:off x="4267200" y="4068763"/>
            <a:ext cx="2133600" cy="1417637"/>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 name="Left Arrow 19">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marL="457200" indent="-457200" eaLnBrk="1" fontAlgn="auto" hangingPunct="1">
              <a:spcAft>
                <a:spcPts val="0"/>
              </a:spcAft>
              <a:buFont typeface="Wingdings" pitchFamily="2" charset="2"/>
              <a:buChar char="§"/>
              <a:defRPr/>
            </a:pPr>
            <a:r>
              <a:rPr lang="en-US" dirty="0">
                <a:cs typeface="Times New Roman" pitchFamily="18" charset="0"/>
              </a:rPr>
              <a:t>Must be included for each function that will be defined, (required by Standards for C++ but optional for C) if not directly defined before </a:t>
            </a:r>
            <a:r>
              <a:rPr lang="en-US" dirty="0">
                <a:latin typeface="Courier New" pitchFamily="49" charset="0"/>
                <a:ea typeface="Times New Roman" pitchFamily="18" charset="0"/>
                <a:cs typeface="Courier New" pitchFamily="49" charset="0"/>
              </a:rPr>
              <a:t>main()</a:t>
            </a:r>
            <a:r>
              <a:rPr lang="en-US" dirty="0">
                <a:cs typeface="Times New Roman" pitchFamily="18" charset="0"/>
              </a:rPr>
              <a:t>.</a:t>
            </a:r>
          </a:p>
          <a:p>
            <a:pPr marL="457200" indent="-457200" eaLnBrk="1" fontAlgn="auto" hangingPunct="1">
              <a:spcAft>
                <a:spcPts val="0"/>
              </a:spcAft>
              <a:buFont typeface="Wingdings" pitchFamily="2" charset="2"/>
              <a:buChar char="§"/>
              <a:defRPr/>
            </a:pPr>
            <a:r>
              <a:rPr lang="en-US" dirty="0">
                <a:cs typeface="Times New Roman" pitchFamily="18" charset="0"/>
              </a:rPr>
              <a:t>In most cases it is recommended to include a function prototype in your C program to avoid ambiguity.</a:t>
            </a:r>
            <a:endParaRPr lang="en-US" dirty="0"/>
          </a:p>
          <a:p>
            <a:pPr marL="457200" indent="-457200" eaLnBrk="1" fontAlgn="auto" hangingPunct="1">
              <a:spcAft>
                <a:spcPts val="0"/>
              </a:spcAft>
              <a:buFont typeface="Wingdings" pitchFamily="2" charset="2"/>
              <a:buChar char="§"/>
              <a:defRPr/>
            </a:pPr>
            <a:r>
              <a:rPr lang="en-US" dirty="0">
                <a:cs typeface="Times New Roman" pitchFamily="18" charset="0"/>
              </a:rPr>
              <a:t>Identical to the </a:t>
            </a:r>
            <a:r>
              <a:rPr lang="en-US" u="sng" dirty="0">
                <a:cs typeface="Times New Roman" pitchFamily="18" charset="0"/>
              </a:rPr>
              <a:t>function header</a:t>
            </a:r>
            <a:r>
              <a:rPr lang="en-US" dirty="0">
                <a:cs typeface="Times New Roman" pitchFamily="18" charset="0"/>
              </a:rPr>
              <a:t>, with semicolon (</a:t>
            </a:r>
            <a:r>
              <a:rPr lang="en-US" dirty="0">
                <a:latin typeface="Courier New" pitchFamily="49" charset="0"/>
                <a:cs typeface="Times New Roman" pitchFamily="18" charset="0"/>
              </a:rPr>
              <a:t>;</a:t>
            </a:r>
            <a:r>
              <a:rPr lang="en-US" dirty="0">
                <a:cs typeface="Times New Roman" pitchFamily="18" charset="0"/>
              </a:rPr>
              <a:t>) added at the end.</a:t>
            </a:r>
            <a:endParaRPr lang="en-US" dirty="0"/>
          </a:p>
          <a:p>
            <a:pPr eaLnBrk="1" fontAlgn="auto" hangingPunct="1">
              <a:spcAft>
                <a:spcPts val="0"/>
              </a:spcAft>
              <a:defRPr/>
            </a:pPr>
            <a:r>
              <a:rPr lang="en-US" dirty="0"/>
              <a:t>Function prototype (declaration)  includes</a:t>
            </a:r>
          </a:p>
          <a:p>
            <a:pPr lvl="1" eaLnBrk="1" fontAlgn="auto" hangingPunct="1">
              <a:spcAft>
                <a:spcPts val="0"/>
              </a:spcAft>
              <a:defRPr/>
            </a:pPr>
            <a:r>
              <a:rPr lang="en-US" dirty="0"/>
              <a:t>Function name</a:t>
            </a:r>
          </a:p>
          <a:p>
            <a:pPr lvl="1" eaLnBrk="1" fontAlgn="auto" hangingPunct="1">
              <a:spcAft>
                <a:spcPts val="0"/>
              </a:spcAft>
              <a:defRPr/>
            </a:pPr>
            <a:r>
              <a:rPr lang="en-US" dirty="0"/>
              <a:t>Parameters </a:t>
            </a:r>
            <a:r>
              <a:rPr lang="en-US" dirty="0">
                <a:cs typeface="Times New Roman" pitchFamily="18" charset="0"/>
              </a:rPr>
              <a:t>–</a:t>
            </a:r>
            <a:r>
              <a:rPr lang="en-US" dirty="0"/>
              <a:t> what the function takes </a:t>
            </a:r>
            <a:r>
              <a:rPr lang="en-US" dirty="0" smtClean="0"/>
              <a:t>in and their type</a:t>
            </a:r>
            <a:endParaRPr lang="en-US" dirty="0"/>
          </a:p>
          <a:p>
            <a:pPr lvl="1" eaLnBrk="1" fontAlgn="auto" hangingPunct="1">
              <a:spcAft>
                <a:spcPts val="0"/>
              </a:spcAft>
              <a:defRPr/>
            </a:pPr>
            <a:r>
              <a:rPr lang="en-US" dirty="0"/>
              <a:t>Return type </a:t>
            </a:r>
            <a:r>
              <a:rPr lang="en-US" i="1" dirty="0">
                <a:cs typeface="Times New Roman" pitchFamily="18" charset="0"/>
              </a:rPr>
              <a:t>–</a:t>
            </a:r>
            <a:r>
              <a:rPr lang="en-US" dirty="0"/>
              <a:t> data type function returns (default </a:t>
            </a:r>
            <a:r>
              <a:rPr lang="en-US" b="1" dirty="0" err="1">
                <a:latin typeface="Courier New" pitchFamily="49" charset="0"/>
              </a:rPr>
              <a:t>int</a:t>
            </a:r>
            <a:r>
              <a:rPr lang="en-US" dirty="0" smtClean="0"/>
              <a:t>)</a:t>
            </a:r>
            <a:endParaRPr lang="en-US" dirty="0"/>
          </a:p>
          <a:p>
            <a:pPr eaLnBrk="1" fontAlgn="auto" hangingPunct="1">
              <a:spcAft>
                <a:spcPts val="0"/>
              </a:spcAft>
              <a:defRPr/>
            </a:pPr>
            <a:r>
              <a:rPr lang="en-US" dirty="0" smtClean="0"/>
              <a:t>Parameter names are Optional.</a:t>
            </a:r>
            <a:endParaRPr lang="en-US" dirty="0"/>
          </a:p>
        </p:txBody>
      </p:sp>
      <p:sp>
        <p:nvSpPr>
          <p:cNvPr id="57347" name="Date Placeholder 2"/>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7B1D4754-BD74-467C-B5CC-C40D1C47E5E1}" type="datetime1">
              <a:rPr lang="en-US" smtClean="0"/>
              <a:t>3/15/2015</a:t>
            </a:fld>
            <a:endParaRPr lang="en-US"/>
          </a:p>
        </p:txBody>
      </p:sp>
      <p:sp>
        <p:nvSpPr>
          <p:cNvPr id="604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D25EF8B4-97D5-4B44-B71F-D2F87AF9F56B}" type="slidenum">
              <a:rPr lang="en-US" altLang="en-US" sz="1600">
                <a:solidFill>
                  <a:schemeClr val="tx1"/>
                </a:solidFill>
              </a:rPr>
              <a:pPr/>
              <a:t>16</a:t>
            </a:fld>
            <a:endParaRPr lang="en-US" altLang="en-US" sz="1600">
              <a:solidFill>
                <a:schemeClr val="tx1"/>
              </a:solidFill>
            </a:endParaRPr>
          </a:p>
        </p:txBody>
      </p:sp>
      <p:sp>
        <p:nvSpPr>
          <p:cNvPr id="57349" name="Footer Placeholder 4"/>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60422" name="Title 5"/>
          <p:cNvSpPr>
            <a:spLocks noGrp="1"/>
          </p:cNvSpPr>
          <p:nvPr>
            <p:ph type="title"/>
          </p:nvPr>
        </p:nvSpPr>
        <p:spPr>
          <a:xfrm>
            <a:off x="1219200" y="152400"/>
            <a:ext cx="7162800" cy="685800"/>
          </a:xfrm>
        </p:spPr>
        <p:txBody>
          <a:bodyPr/>
          <a:lstStyle/>
          <a:p>
            <a:pPr eaLnBrk="1" hangingPunct="1"/>
            <a:r>
              <a:rPr lang="en-US" altLang="en-US" smtClean="0"/>
              <a:t>Function Prototypes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eaLnBrk="1" fontAlgn="auto" hangingPunct="1">
              <a:spcAft>
                <a:spcPts val="0"/>
              </a:spcAft>
              <a:buFont typeface="Wingdings" pitchFamily="2" charset="2"/>
              <a:buChar char="§"/>
              <a:defRPr/>
            </a:pPr>
            <a:r>
              <a:rPr lang="en-US" dirty="0">
                <a:cs typeface="Times New Roman" pitchFamily="18" charset="0"/>
              </a:rPr>
              <a:t>Function prototype provides the </a:t>
            </a:r>
            <a:r>
              <a:rPr lang="en-US" dirty="0" smtClean="0">
                <a:cs typeface="Times New Roman" pitchFamily="18" charset="0"/>
              </a:rPr>
              <a:t>compiler </a:t>
            </a:r>
            <a:r>
              <a:rPr lang="en-US" dirty="0">
                <a:cs typeface="Times New Roman" pitchFamily="18" charset="0"/>
              </a:rPr>
              <a:t>the </a:t>
            </a:r>
            <a:r>
              <a:rPr lang="en-US" u="sng" dirty="0">
                <a:cs typeface="Times New Roman" pitchFamily="18" charset="0"/>
              </a:rPr>
              <a:t>name and arguments</a:t>
            </a:r>
            <a:r>
              <a:rPr lang="en-US" dirty="0">
                <a:cs typeface="Times New Roman" pitchFamily="18" charset="0"/>
              </a:rPr>
              <a:t> of the functions and must appear </a:t>
            </a:r>
            <a:r>
              <a:rPr lang="en-US" u="sng" dirty="0">
                <a:cs typeface="Times New Roman" pitchFamily="18" charset="0"/>
              </a:rPr>
              <a:t>before the function is used or defined</a:t>
            </a:r>
            <a:r>
              <a:rPr lang="en-US" dirty="0">
                <a:cs typeface="Times New Roman" pitchFamily="18" charset="0"/>
              </a:rPr>
              <a:t>.</a:t>
            </a:r>
          </a:p>
          <a:p>
            <a:pPr eaLnBrk="1" fontAlgn="auto" hangingPunct="1">
              <a:spcAft>
                <a:spcPts val="0"/>
              </a:spcAft>
              <a:buFont typeface="Wingdings" pitchFamily="2" charset="2"/>
              <a:buChar char="§"/>
              <a:defRPr/>
            </a:pPr>
            <a:r>
              <a:rPr lang="en-US" dirty="0">
                <a:cs typeface="Times New Roman" pitchFamily="18" charset="0"/>
              </a:rPr>
              <a:t>It is a model for a function that will appear later, somewhere in the program.</a:t>
            </a:r>
          </a:p>
          <a:p>
            <a:pPr marL="457200" indent="-457200" eaLnBrk="1" fontAlgn="auto" hangingPunct="1">
              <a:spcAft>
                <a:spcPts val="0"/>
              </a:spcAft>
              <a:buFont typeface="Wingdings" pitchFamily="2" charset="2"/>
              <a:buChar char="§"/>
              <a:defRPr/>
            </a:pPr>
            <a:r>
              <a:rPr lang="en-US" dirty="0" smtClean="0">
                <a:cs typeface="Times New Roman" pitchFamily="18" charset="0"/>
              </a:rPr>
              <a:t>General </a:t>
            </a:r>
            <a:r>
              <a:rPr lang="en-US" dirty="0">
                <a:cs typeface="Times New Roman" pitchFamily="18" charset="0"/>
              </a:rPr>
              <a:t>form of the function prototype:</a:t>
            </a:r>
            <a:endParaRPr lang="en-US" sz="1600" dirty="0"/>
          </a:p>
          <a:p>
            <a:pPr marL="0" indent="0" eaLnBrk="1" fontAlgn="auto" hangingPunct="1">
              <a:spcAft>
                <a:spcPts val="0"/>
              </a:spcAft>
              <a:buFont typeface="Arial" panose="020B0604020202020204" pitchFamily="34" charset="0"/>
              <a:buNone/>
              <a:defRPr/>
            </a:pPr>
            <a:r>
              <a:rPr lang="en-US" dirty="0" err="1" smtClean="0">
                <a:solidFill>
                  <a:srgbClr val="C00000"/>
                </a:solidFill>
                <a:cs typeface="Times New Roman" pitchFamily="18" charset="0"/>
              </a:rPr>
              <a:t>fn_return_type</a:t>
            </a:r>
            <a:r>
              <a:rPr lang="en-US" dirty="0">
                <a:solidFill>
                  <a:srgbClr val="C00000"/>
                </a:solidFill>
                <a:cs typeface="Times New Roman" pitchFamily="18" charset="0"/>
              </a:rPr>
              <a:t>   </a:t>
            </a:r>
            <a:r>
              <a:rPr lang="en-US" dirty="0" err="1" smtClean="0">
                <a:solidFill>
                  <a:srgbClr val="C00000"/>
                </a:solidFill>
                <a:cs typeface="Times New Roman" pitchFamily="18" charset="0"/>
              </a:rPr>
              <a:t>fn_name</a:t>
            </a:r>
            <a:r>
              <a:rPr lang="en-US" dirty="0" smtClean="0">
                <a:solidFill>
                  <a:srgbClr val="C00000"/>
                </a:solidFill>
                <a:cs typeface="Times New Roman" pitchFamily="18" charset="0"/>
              </a:rPr>
              <a:t>(type par1</a:t>
            </a:r>
            <a:r>
              <a:rPr lang="en-US" dirty="0">
                <a:solidFill>
                  <a:srgbClr val="C00000"/>
                </a:solidFill>
                <a:cs typeface="Times New Roman" pitchFamily="18" charset="0"/>
              </a:rPr>
              <a:t>, type </a:t>
            </a:r>
            <a:r>
              <a:rPr lang="en-US" dirty="0" smtClean="0">
                <a:solidFill>
                  <a:srgbClr val="C00000"/>
                </a:solidFill>
                <a:cs typeface="Times New Roman" pitchFamily="18" charset="0"/>
              </a:rPr>
              <a:t>par2, …, </a:t>
            </a:r>
            <a:r>
              <a:rPr lang="en-US" dirty="0">
                <a:solidFill>
                  <a:srgbClr val="C00000"/>
                </a:solidFill>
                <a:cs typeface="Times New Roman" pitchFamily="18" charset="0"/>
              </a:rPr>
              <a:t>type </a:t>
            </a:r>
            <a:r>
              <a:rPr lang="en-US" dirty="0" err="1" smtClean="0">
                <a:solidFill>
                  <a:srgbClr val="C00000"/>
                </a:solidFill>
                <a:cs typeface="Times New Roman" pitchFamily="18" charset="0"/>
              </a:rPr>
              <a:t>parN</a:t>
            </a:r>
            <a:r>
              <a:rPr lang="en-US" dirty="0" smtClean="0">
                <a:solidFill>
                  <a:srgbClr val="C00000"/>
                </a:solidFill>
                <a:cs typeface="Times New Roman" pitchFamily="18" charset="0"/>
              </a:rPr>
              <a:t>);</a:t>
            </a:r>
            <a:endParaRPr lang="en-US" dirty="0">
              <a:solidFill>
                <a:srgbClr val="C00000"/>
              </a:solidFill>
              <a:cs typeface="Courier New" pitchFamily="49" charset="0"/>
            </a:endParaRPr>
          </a:p>
          <a:p>
            <a:pPr eaLnBrk="1" fontAlgn="auto" hangingPunct="1">
              <a:spcAft>
                <a:spcPts val="0"/>
              </a:spcAft>
              <a:defRPr/>
            </a:pPr>
            <a:r>
              <a:rPr lang="en-US" dirty="0" smtClean="0"/>
              <a:t>Example:</a:t>
            </a:r>
          </a:p>
          <a:p>
            <a:pPr marL="0" indent="0" eaLnBrk="1" fontAlgn="auto" hangingPunct="1">
              <a:spcAft>
                <a:spcPts val="0"/>
              </a:spcAft>
              <a:buFont typeface="Arial" panose="020B0604020202020204" pitchFamily="34" charset="0"/>
              <a:buNone/>
              <a:defRPr/>
            </a:pP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a:t>
            </a:r>
            <a:r>
              <a:rPr lang="en-US" b="1" dirty="0">
                <a:latin typeface="Courier New" pitchFamily="49" charset="0"/>
              </a:rPr>
              <a:t>maximum(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p>
          <a:p>
            <a:pPr lvl="1" eaLnBrk="1" fontAlgn="auto" hangingPunct="1">
              <a:spcAft>
                <a:spcPts val="0"/>
              </a:spcAft>
              <a:defRPr/>
            </a:pPr>
            <a:r>
              <a:rPr lang="en-US" dirty="0"/>
              <a:t>Takes in 3 </a:t>
            </a:r>
            <a:r>
              <a:rPr lang="en-US" b="1" dirty="0" err="1">
                <a:latin typeface="Courier New" pitchFamily="49" charset="0"/>
              </a:rPr>
              <a:t>int</a:t>
            </a:r>
            <a:r>
              <a:rPr lang="en-US" dirty="0" err="1"/>
              <a:t>s</a:t>
            </a:r>
            <a:endParaRPr lang="en-US" dirty="0"/>
          </a:p>
          <a:p>
            <a:pPr lvl="1" eaLnBrk="1" fontAlgn="auto" hangingPunct="1">
              <a:spcAft>
                <a:spcPts val="0"/>
              </a:spcAft>
              <a:defRPr/>
            </a:pPr>
            <a:r>
              <a:rPr lang="en-US" dirty="0"/>
              <a:t>Returns an </a:t>
            </a:r>
            <a:r>
              <a:rPr lang="en-US" b="1" dirty="0" err="1" smtClean="0">
                <a:latin typeface="Courier New" pitchFamily="49" charset="0"/>
              </a:rPr>
              <a:t>int</a:t>
            </a:r>
            <a:endParaRPr lang="en-US" b="1" dirty="0">
              <a:latin typeface="Courier New" pitchFamily="49" charset="0"/>
            </a:endParaRPr>
          </a:p>
        </p:txBody>
      </p:sp>
      <p:sp>
        <p:nvSpPr>
          <p:cNvPr id="58371" name="Date Placeholder 2"/>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753CF602-9A2F-4CB3-A3F4-591B85CB69FE}" type="datetime1">
              <a:rPr lang="en-US" smtClean="0"/>
              <a:t>3/15/2015</a:t>
            </a:fld>
            <a:endParaRPr lang="en-US"/>
          </a:p>
        </p:txBody>
      </p:sp>
      <p:sp>
        <p:nvSpPr>
          <p:cNvPr id="6246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E697D5E6-3F59-4781-A584-7A0C762E1AE5}" type="slidenum">
              <a:rPr lang="en-US" altLang="en-US" sz="1600">
                <a:solidFill>
                  <a:schemeClr val="tx1"/>
                </a:solidFill>
              </a:rPr>
              <a:pPr/>
              <a:t>17</a:t>
            </a:fld>
            <a:endParaRPr lang="en-US" altLang="en-US" sz="1600">
              <a:solidFill>
                <a:schemeClr val="tx1"/>
              </a:solidFill>
            </a:endParaRPr>
          </a:p>
        </p:txBody>
      </p:sp>
      <p:sp>
        <p:nvSpPr>
          <p:cNvPr id="58373" name="Footer Placeholder 4"/>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58374" name="Title 5"/>
          <p:cNvSpPr>
            <a:spLocks noGrp="1"/>
          </p:cNvSpPr>
          <p:nvPr>
            <p:ph type="title"/>
          </p:nvPr>
        </p:nvSpPr>
        <p:spPr>
          <a:xfrm>
            <a:off x="1219200" y="152400"/>
            <a:ext cx="7162800" cy="685800"/>
          </a:xfrm>
        </p:spPr>
        <p:txBody>
          <a:bodyPr>
            <a:normAutofit fontScale="90000"/>
          </a:bodyPr>
          <a:lstStyle/>
          <a:p>
            <a:pPr eaLnBrk="1" hangingPunct="1">
              <a:defRPr/>
            </a:pPr>
            <a:r>
              <a:rPr lang="en-US" sz="4000" smtClean="0"/>
              <a:t>Function Prototypes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19"/>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B0B91A64-3502-4D2A-837E-BF999F9947E2}" type="datetime1">
              <a:rPr lang="en-US" smtClean="0"/>
              <a:t>3/15/2015</a:t>
            </a:fld>
            <a:endParaRPr lang="en-US"/>
          </a:p>
        </p:txBody>
      </p:sp>
      <p:sp>
        <p:nvSpPr>
          <p:cNvPr id="64515" name="Slide Number Placeholder 20"/>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45F3C29-F494-4661-B760-B7E5B0CFB937}" type="slidenum">
              <a:rPr lang="en-US" altLang="en-US" sz="1600">
                <a:solidFill>
                  <a:schemeClr val="tx1"/>
                </a:solidFill>
              </a:rPr>
              <a:pPr/>
              <a:t>18</a:t>
            </a:fld>
            <a:endParaRPr lang="en-US" altLang="en-US" sz="1600">
              <a:solidFill>
                <a:schemeClr val="tx1"/>
              </a:solidFill>
            </a:endParaRPr>
          </a:p>
        </p:txBody>
      </p:sp>
      <p:sp>
        <p:nvSpPr>
          <p:cNvPr id="59396"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59397"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Functions- </a:t>
            </a:r>
            <a:r>
              <a:rPr lang="en-US" b="1" smtClean="0">
                <a:solidFill>
                  <a:srgbClr val="C00000"/>
                </a:solidFill>
                <a:latin typeface="Tempus Sans ITC" pitchFamily="82" charset="0"/>
              </a:rPr>
              <a:t>points to note</a:t>
            </a:r>
            <a:endParaRPr lang="en-US" sz="4000" b="1" smtClean="0">
              <a:solidFill>
                <a:srgbClr val="C00000"/>
              </a:solidFill>
              <a:latin typeface="Tempus Sans ITC" pitchFamily="82" charset="0"/>
            </a:endParaRPr>
          </a:p>
        </p:txBody>
      </p:sp>
      <p:sp>
        <p:nvSpPr>
          <p:cNvPr id="24" name="Rectangle 23"/>
          <p:cNvSpPr/>
          <p:nvPr/>
        </p:nvSpPr>
        <p:spPr>
          <a:xfrm>
            <a:off x="1295400" y="990600"/>
            <a:ext cx="7696200" cy="5262563"/>
          </a:xfrm>
          <a:prstGeom prst="rect">
            <a:avLst/>
          </a:prstGeom>
        </p:spPr>
        <p:txBody>
          <a:bodyPr>
            <a:spAutoFit/>
          </a:bodyPr>
          <a:lstStyle/>
          <a:p>
            <a:pPr marL="457200" indent="-457200" algn="just" eaLnBrk="1" hangingPunct="1">
              <a:spcBef>
                <a:spcPts val="0"/>
              </a:spcBef>
              <a:buFont typeface="+mj-lt"/>
              <a:buAutoNum type="arabicPeriod"/>
              <a:defRPr/>
            </a:pPr>
            <a:r>
              <a:rPr lang="en-US" sz="2400" b="0" dirty="0">
                <a:latin typeface="+mn-lt"/>
                <a:cs typeface="+mn-cs"/>
              </a:rPr>
              <a:t>The parameter list must be separated by commas.</a:t>
            </a:r>
          </a:p>
          <a:p>
            <a:pPr marL="914400" lvl="1" indent="-457200" algn="just" eaLnBrk="1" hangingPunct="1">
              <a:spcBef>
                <a:spcPts val="0"/>
              </a:spcBef>
              <a:defRPr/>
            </a:pPr>
            <a:r>
              <a:rPr lang="en-US" b="0" dirty="0" err="1">
                <a:solidFill>
                  <a:srgbClr val="002060"/>
                </a:solidFill>
                <a:latin typeface="Baskerville Old Face" pitchFamily="18" charset="0"/>
                <a:cs typeface="+mn-cs"/>
              </a:rPr>
              <a:t>dispChar</a:t>
            </a:r>
            <a:r>
              <a:rPr lang="en-US" b="0" dirty="0">
                <a:solidFill>
                  <a:srgbClr val="002060"/>
                </a:solidFill>
                <a:latin typeface="Baskerville Old Face" pitchFamily="18" charset="0"/>
                <a:cs typeface="+mn-cs"/>
              </a:rPr>
              <a:t>( </a:t>
            </a:r>
            <a:r>
              <a:rPr lang="en-US" b="0" dirty="0" err="1">
                <a:solidFill>
                  <a:srgbClr val="C00000"/>
                </a:solidFill>
                <a:latin typeface="Baskerville Old Face" pitchFamily="18" charset="0"/>
                <a:cs typeface="+mn-cs"/>
              </a:rPr>
              <a:t>int</a:t>
            </a:r>
            <a:r>
              <a:rPr lang="en-US" b="0" dirty="0">
                <a:solidFill>
                  <a:srgbClr val="C00000"/>
                </a:solidFill>
                <a:latin typeface="Baskerville Old Face" pitchFamily="18" charset="0"/>
                <a:cs typeface="+mn-cs"/>
              </a:rPr>
              <a:t> n, char c</a:t>
            </a:r>
            <a:r>
              <a:rPr lang="en-US" dirty="0">
                <a:solidFill>
                  <a:srgbClr val="002060"/>
                </a:solidFill>
                <a:latin typeface="Baskerville Old Face" pitchFamily="18" charset="0"/>
                <a:cs typeface="+mn-cs"/>
              </a:rPr>
              <a:t>);</a:t>
            </a:r>
            <a:endParaRPr lang="en-US" b="0" dirty="0">
              <a:latin typeface="Baskerville Old Face" pitchFamily="18" charset="0"/>
              <a:cs typeface="+mn-cs"/>
            </a:endParaRPr>
          </a:p>
          <a:p>
            <a:pPr marL="457200" indent="-457200" algn="just" eaLnBrk="1" hangingPunct="1">
              <a:spcBef>
                <a:spcPts val="0"/>
              </a:spcBef>
              <a:buFont typeface="+mj-lt"/>
              <a:buAutoNum type="arabicPeriod"/>
              <a:defRPr/>
            </a:pPr>
            <a:r>
              <a:rPr lang="en-US" sz="2400" b="0" dirty="0">
                <a:latin typeface="+mn-lt"/>
                <a:cs typeface="+mn-cs"/>
              </a:rPr>
              <a:t>The parameter names do not need to be the same in the prototype declaration and the function definition.</a:t>
            </a:r>
          </a:p>
          <a:p>
            <a:pPr marL="457200" indent="-457200" algn="just" eaLnBrk="1" hangingPunct="1">
              <a:spcBef>
                <a:spcPts val="0"/>
              </a:spcBef>
              <a:buFont typeface="+mj-lt"/>
              <a:buAutoNum type="arabicPeriod" startAt="3"/>
              <a:defRPr/>
            </a:pPr>
            <a:r>
              <a:rPr lang="en-US" sz="2400" b="0" dirty="0">
                <a:latin typeface="+mn-lt"/>
                <a:cs typeface="+mn-cs"/>
              </a:rPr>
              <a:t>The types must match the types of parameters in the function definition, in number and order.</a:t>
            </a:r>
          </a:p>
          <a:p>
            <a:pPr marL="914400" lvl="1" indent="-457200" eaLnBrk="1" hangingPunct="1">
              <a:spcBef>
                <a:spcPts val="0"/>
              </a:spcBef>
              <a:defRPr/>
            </a:pPr>
            <a:r>
              <a:rPr lang="en-US" b="0" dirty="0">
                <a:solidFill>
                  <a:srgbClr val="002060"/>
                </a:solidFill>
                <a:latin typeface="Baskerville Old Face" pitchFamily="18" charset="0"/>
                <a:cs typeface="+mn-cs"/>
              </a:rPr>
              <a:t>void </a:t>
            </a:r>
            <a:r>
              <a:rPr lang="en-US" b="0" dirty="0" err="1">
                <a:solidFill>
                  <a:srgbClr val="002060"/>
                </a:solidFill>
                <a:latin typeface="Baskerville Old Face" pitchFamily="18" charset="0"/>
                <a:cs typeface="+mn-cs"/>
              </a:rPr>
              <a:t>dispChar</a:t>
            </a:r>
            <a:r>
              <a:rPr lang="en-US" b="0" dirty="0">
                <a:solidFill>
                  <a:srgbClr val="002060"/>
                </a:solidFill>
                <a:latin typeface="Baskerville Old Face" pitchFamily="18" charset="0"/>
                <a:cs typeface="+mn-cs"/>
              </a:rPr>
              <a:t>(</a:t>
            </a:r>
            <a:r>
              <a:rPr lang="en-US" b="0" dirty="0" err="1">
                <a:solidFill>
                  <a:srgbClr val="002060"/>
                </a:solidFill>
                <a:latin typeface="Baskerville Old Face" pitchFamily="18" charset="0"/>
                <a:cs typeface="+mn-cs"/>
              </a:rPr>
              <a:t>int</a:t>
            </a:r>
            <a:r>
              <a:rPr lang="en-US" b="0" dirty="0">
                <a:solidFill>
                  <a:srgbClr val="002060"/>
                </a:solidFill>
                <a:latin typeface="Baskerville Old Face" pitchFamily="18" charset="0"/>
                <a:cs typeface="+mn-cs"/>
              </a:rPr>
              <a:t> n, char c);</a:t>
            </a:r>
            <a:r>
              <a:rPr lang="en-US" dirty="0">
                <a:solidFill>
                  <a:schemeClr val="bg2"/>
                </a:solidFill>
                <a:latin typeface="Baskerville Old Face" pitchFamily="18" charset="0"/>
                <a:cs typeface="+mn-cs"/>
              </a:rPr>
              <a:t>//</a:t>
            </a:r>
            <a:r>
              <a:rPr lang="en-US" b="0" dirty="0">
                <a:solidFill>
                  <a:schemeClr val="bg2"/>
                </a:solidFill>
                <a:latin typeface="Baskerville Old Face" pitchFamily="18" charset="0"/>
                <a:cs typeface="+mn-cs"/>
              </a:rPr>
              <a:t>proto-type d</a:t>
            </a:r>
          </a:p>
          <a:p>
            <a:pPr marL="914400" lvl="1" indent="-457200" eaLnBrk="1" hangingPunct="1">
              <a:spcBef>
                <a:spcPts val="0"/>
              </a:spcBef>
              <a:defRPr/>
            </a:pPr>
            <a:r>
              <a:rPr lang="en-US" b="0" dirty="0">
                <a:latin typeface="Baskerville Old Face" pitchFamily="18" charset="0"/>
                <a:cs typeface="+mn-cs"/>
              </a:rPr>
              <a:t>void </a:t>
            </a:r>
            <a:r>
              <a:rPr lang="en-US" b="0" dirty="0" err="1">
                <a:latin typeface="Baskerville Old Face" pitchFamily="18" charset="0"/>
                <a:cs typeface="+mn-cs"/>
              </a:rPr>
              <a:t>dispChar</a:t>
            </a:r>
            <a:r>
              <a:rPr lang="en-US" b="0" dirty="0">
                <a:latin typeface="Baskerville Old Face" pitchFamily="18" charset="0"/>
                <a:cs typeface="+mn-cs"/>
              </a:rPr>
              <a:t>(</a:t>
            </a:r>
            <a:r>
              <a:rPr lang="en-US" b="0" dirty="0" err="1">
                <a:latin typeface="Baskerville Old Face" pitchFamily="18" charset="0"/>
                <a:cs typeface="+mn-cs"/>
              </a:rPr>
              <a:t>int</a:t>
            </a:r>
            <a:r>
              <a:rPr lang="en-US" b="0" dirty="0">
                <a:latin typeface="Baskerville Old Face" pitchFamily="18" charset="0"/>
                <a:cs typeface="+mn-cs"/>
              </a:rPr>
              <a:t> num, char letter){</a:t>
            </a:r>
          </a:p>
          <a:p>
            <a:pPr eaLnBrk="1" hangingPunct="1">
              <a:defRPr/>
            </a:pPr>
            <a:r>
              <a:rPr lang="en-US" b="0" dirty="0">
                <a:latin typeface="Baskerville Old Face" pitchFamily="18" charset="0"/>
                <a:cs typeface="+mn-cs"/>
              </a:rPr>
              <a:t>	cout&lt;&lt;" You have entered  "&lt;&lt; n&lt;&lt; “&amp;” &lt;&lt;c; </a:t>
            </a:r>
          </a:p>
          <a:p>
            <a:pPr eaLnBrk="1" hangingPunct="1">
              <a:defRPr/>
            </a:pPr>
            <a:r>
              <a:rPr lang="en-US" b="0" dirty="0">
                <a:latin typeface="Baskerville Old Face" pitchFamily="18" charset="0"/>
                <a:cs typeface="+mn-cs"/>
              </a:rPr>
              <a:t>      }</a:t>
            </a:r>
          </a:p>
          <a:p>
            <a:pPr marL="457200" indent="-457200" algn="just" eaLnBrk="1" hangingPunct="1">
              <a:spcBef>
                <a:spcPts val="0"/>
              </a:spcBef>
              <a:buFont typeface="+mj-lt"/>
              <a:buAutoNum type="arabicPeriod" startAt="4"/>
              <a:defRPr/>
            </a:pPr>
            <a:r>
              <a:rPr lang="en-US" sz="2400" b="0" dirty="0">
                <a:latin typeface="+mn-lt"/>
                <a:cs typeface="+mn-cs"/>
              </a:rPr>
              <a:t>Use of parameter names in the declaration(prototype) is optional but parameter type is a must.</a:t>
            </a:r>
          </a:p>
          <a:p>
            <a:pPr marL="914400" lvl="1" indent="-457200" eaLnBrk="1" hangingPunct="1">
              <a:spcBef>
                <a:spcPts val="0"/>
              </a:spcBef>
              <a:defRPr/>
            </a:pPr>
            <a:r>
              <a:rPr lang="en-US" b="0" dirty="0">
                <a:solidFill>
                  <a:srgbClr val="002060"/>
                </a:solidFill>
                <a:latin typeface="Baskerville Old Face" pitchFamily="18" charset="0"/>
                <a:cs typeface="+mn-cs"/>
              </a:rPr>
              <a:t>void </a:t>
            </a:r>
            <a:r>
              <a:rPr lang="en-US" b="0" dirty="0" err="1">
                <a:solidFill>
                  <a:srgbClr val="002060"/>
                </a:solidFill>
                <a:latin typeface="Baskerville Old Face" pitchFamily="18" charset="0"/>
                <a:cs typeface="+mn-cs"/>
              </a:rPr>
              <a:t>dispChar</a:t>
            </a:r>
            <a:r>
              <a:rPr lang="en-US" b="0" dirty="0">
                <a:solidFill>
                  <a:srgbClr val="002060"/>
                </a:solidFill>
                <a:latin typeface="Baskerville Old Face" pitchFamily="18" charset="0"/>
                <a:cs typeface="+mn-cs"/>
              </a:rPr>
              <a:t>(</a:t>
            </a:r>
            <a:r>
              <a:rPr lang="en-US" b="0" dirty="0" err="1">
                <a:solidFill>
                  <a:srgbClr val="002060"/>
                </a:solidFill>
                <a:latin typeface="Baskerville Old Face" pitchFamily="18" charset="0"/>
                <a:cs typeface="+mn-cs"/>
              </a:rPr>
              <a:t>int</a:t>
            </a:r>
            <a:r>
              <a:rPr lang="en-US" b="0" dirty="0">
                <a:solidFill>
                  <a:srgbClr val="002060"/>
                </a:solidFill>
                <a:latin typeface="Baskerville Old Face" pitchFamily="18" charset="0"/>
                <a:cs typeface="+mn-cs"/>
              </a:rPr>
              <a:t> , char);</a:t>
            </a:r>
            <a:r>
              <a:rPr lang="en-US" dirty="0">
                <a:solidFill>
                  <a:schemeClr val="bg2"/>
                </a:solidFill>
                <a:latin typeface="Baskerville Old Face" pitchFamily="18" charset="0"/>
                <a:cs typeface="+mn-cs"/>
              </a:rPr>
              <a:t>//</a:t>
            </a:r>
            <a:r>
              <a:rPr lang="en-US" b="0" dirty="0">
                <a:solidFill>
                  <a:schemeClr val="bg2"/>
                </a:solidFill>
                <a:latin typeface="Baskerville Old Face" pitchFamily="18" charset="0"/>
                <a:cs typeface="+mn-cs"/>
              </a:rPr>
              <a:t>proto-type</a:t>
            </a:r>
            <a:endParaRPr lang="en-US" b="0" dirty="0">
              <a:latin typeface="+mn-lt"/>
              <a:cs typeface="+mn-cs"/>
            </a:endParaRP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19"/>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CFC9CBC7-428E-4BF3-A8D2-B0690DF63E0F}" type="datetime1">
              <a:rPr lang="en-US" smtClean="0"/>
              <a:t>3/15/2015</a:t>
            </a:fld>
            <a:endParaRPr lang="en-US"/>
          </a:p>
        </p:txBody>
      </p:sp>
      <p:sp>
        <p:nvSpPr>
          <p:cNvPr id="66563" name="Slide Number Placeholder 20"/>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ECEC5576-1145-4CAF-87DD-BA80AC88E268}" type="slidenum">
              <a:rPr lang="en-US" altLang="en-US" sz="1600">
                <a:solidFill>
                  <a:schemeClr val="tx1"/>
                </a:solidFill>
              </a:rPr>
              <a:pPr/>
              <a:t>19</a:t>
            </a:fld>
            <a:endParaRPr lang="en-US" altLang="en-US" sz="1600">
              <a:solidFill>
                <a:schemeClr val="tx1"/>
              </a:solidFill>
            </a:endParaRPr>
          </a:p>
        </p:txBody>
      </p:sp>
      <p:sp>
        <p:nvSpPr>
          <p:cNvPr id="60420"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60421"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Functions- </a:t>
            </a:r>
            <a:r>
              <a:rPr lang="en-US" b="1" smtClean="0">
                <a:solidFill>
                  <a:srgbClr val="C00000"/>
                </a:solidFill>
                <a:latin typeface="Tempus Sans ITC" pitchFamily="82" charset="0"/>
              </a:rPr>
              <a:t>points to note</a:t>
            </a:r>
          </a:p>
        </p:txBody>
      </p:sp>
      <p:sp>
        <p:nvSpPr>
          <p:cNvPr id="24" name="Rectangle 23"/>
          <p:cNvSpPr/>
          <p:nvPr/>
        </p:nvSpPr>
        <p:spPr>
          <a:xfrm>
            <a:off x="1295400" y="1520825"/>
            <a:ext cx="7543800" cy="3970338"/>
          </a:xfrm>
          <a:prstGeom prst="rect">
            <a:avLst/>
          </a:prstGeom>
        </p:spPr>
        <p:txBody>
          <a:bodyPr>
            <a:spAutoFit/>
          </a:bodyPr>
          <a:lstStyle/>
          <a:p>
            <a:pPr marL="457200" indent="-457200" algn="just" eaLnBrk="1" hangingPunct="1">
              <a:lnSpc>
                <a:spcPct val="150000"/>
              </a:lnSpc>
              <a:spcBef>
                <a:spcPts val="0"/>
              </a:spcBef>
              <a:buFont typeface="+mj-lt"/>
              <a:buAutoNum type="arabicPeriod" startAt="5"/>
              <a:defRPr/>
            </a:pPr>
            <a:r>
              <a:rPr lang="en-US" sz="2400" b="0" dirty="0">
                <a:latin typeface="+mn-lt"/>
                <a:cs typeface="+mn-cs"/>
              </a:rPr>
              <a:t>If the function has no formal parameters, the list can be written as (void) or simply ()</a:t>
            </a:r>
          </a:p>
          <a:p>
            <a:pPr marL="457200" indent="-457200" algn="just" eaLnBrk="1" hangingPunct="1">
              <a:lnSpc>
                <a:spcPct val="150000"/>
              </a:lnSpc>
              <a:spcBef>
                <a:spcPts val="0"/>
              </a:spcBef>
              <a:buFontTx/>
              <a:buAutoNum type="arabicPeriod" startAt="5"/>
              <a:defRPr/>
            </a:pPr>
            <a:r>
              <a:rPr lang="en-US" sz="2400" b="0" dirty="0">
                <a:latin typeface="+mn-lt"/>
                <a:cs typeface="+mn-cs"/>
              </a:rPr>
              <a:t>The return type is optional, when the function returns </a:t>
            </a:r>
            <a:r>
              <a:rPr lang="en-US" sz="2400" dirty="0">
                <a:latin typeface="+mn-lt"/>
                <a:cs typeface="+mn-cs"/>
              </a:rPr>
              <a:t>integer </a:t>
            </a:r>
            <a:r>
              <a:rPr lang="en-US" sz="2400" b="0" dirty="0">
                <a:latin typeface="+mn-lt"/>
                <a:cs typeface="+mn-cs"/>
              </a:rPr>
              <a:t>type data.</a:t>
            </a:r>
          </a:p>
          <a:p>
            <a:pPr marL="457200" indent="-457200" algn="just" eaLnBrk="1" hangingPunct="1">
              <a:lnSpc>
                <a:spcPct val="150000"/>
              </a:lnSpc>
              <a:spcBef>
                <a:spcPts val="0"/>
              </a:spcBef>
              <a:buFontTx/>
              <a:buAutoNum type="arabicPeriod" startAt="5"/>
              <a:defRPr/>
            </a:pPr>
            <a:r>
              <a:rPr lang="en-US" sz="2400" b="0" dirty="0">
                <a:latin typeface="+mn-lt"/>
                <a:cs typeface="+mn-cs"/>
              </a:rPr>
              <a:t>The return type must be </a:t>
            </a:r>
            <a:r>
              <a:rPr lang="en-US" sz="2400" dirty="0">
                <a:latin typeface="+mn-lt"/>
                <a:cs typeface="+mn-cs"/>
              </a:rPr>
              <a:t>void</a:t>
            </a:r>
            <a:r>
              <a:rPr lang="en-US" sz="2400" b="0" dirty="0">
                <a:latin typeface="+mn-lt"/>
                <a:cs typeface="+mn-cs"/>
              </a:rPr>
              <a:t> if no value is returned.</a:t>
            </a:r>
          </a:p>
          <a:p>
            <a:pPr marL="457200" indent="-457200" algn="just" eaLnBrk="1" hangingPunct="1">
              <a:lnSpc>
                <a:spcPct val="150000"/>
              </a:lnSpc>
              <a:spcBef>
                <a:spcPts val="0"/>
              </a:spcBef>
              <a:buFontTx/>
              <a:buAutoNum type="arabicPeriod" startAt="5"/>
              <a:defRPr/>
            </a:pPr>
            <a:r>
              <a:rPr lang="en-US" sz="2400" b="0" dirty="0">
                <a:latin typeface="+mn-lt"/>
                <a:cs typeface="+mn-cs"/>
              </a:rPr>
              <a:t>When the declared types do not match with the types in the function definition, compiler will produce error. </a:t>
            </a: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bwMode="auto">
          <a:xfrm>
            <a:off x="12192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smtClean="0">
                <a:latin typeface="Arial" panose="020B0604020202020204" pitchFamily="34" charset="0"/>
                <a:cs typeface="Arial" panose="020B0604020202020204" pitchFamily="34" charset="0"/>
              </a:rPr>
              <a:t>To learn and appreciate the following concepts</a:t>
            </a:r>
          </a:p>
          <a:p>
            <a:pPr eaLnBrk="1" hangingPunct="1"/>
            <a:endParaRPr lang="en-US" altLang="en-US" sz="2800" smtClean="0">
              <a:latin typeface="Arial" panose="020B0604020202020204" pitchFamily="34" charset="0"/>
              <a:cs typeface="Arial" panose="020B0604020202020204" pitchFamily="34" charset="0"/>
            </a:endParaRPr>
          </a:p>
          <a:p>
            <a:pPr lvl="1" eaLnBrk="1" hangingPunct="1"/>
            <a:r>
              <a:rPr lang="en-US" altLang="en-US" sz="2800" smtClean="0">
                <a:latin typeface="Arial" panose="020B0604020202020204" pitchFamily="34" charset="0"/>
                <a:cs typeface="Arial" panose="020B0604020202020204" pitchFamily="34" charset="0"/>
              </a:rPr>
              <a:t>Modularization and importance of modularization</a:t>
            </a:r>
          </a:p>
          <a:p>
            <a:pPr lvl="1" eaLnBrk="1" hangingPunct="1"/>
            <a:r>
              <a:rPr lang="en-US" altLang="en-US" sz="2800" smtClean="0">
                <a:latin typeface="Arial" panose="020B0604020202020204" pitchFamily="34" charset="0"/>
                <a:cs typeface="Arial" panose="020B0604020202020204" pitchFamily="34" charset="0"/>
              </a:rPr>
              <a:t>Understand how to define and invoke a function</a:t>
            </a:r>
          </a:p>
          <a:p>
            <a:pPr lvl="1" eaLnBrk="1" hangingPunct="1"/>
            <a:r>
              <a:rPr lang="en-US" altLang="en-US" sz="2800" smtClean="0">
                <a:latin typeface="Arial" panose="020B0604020202020204" pitchFamily="34" charset="0"/>
                <a:cs typeface="Arial" panose="020B0604020202020204" pitchFamily="34" charset="0"/>
              </a:rPr>
              <a:t>Understand the flow of control in a program involving function call</a:t>
            </a:r>
          </a:p>
          <a:p>
            <a:pPr lvl="1" eaLnBrk="1" hangingPunct="1"/>
            <a:r>
              <a:rPr lang="en-US" altLang="en-US" sz="2800" smtClean="0">
                <a:latin typeface="Arial" panose="020B0604020202020204" pitchFamily="34" charset="0"/>
                <a:cs typeface="Arial" panose="020B0604020202020204" pitchFamily="34" charset="0"/>
              </a:rPr>
              <a:t>Understand the different categories of functions</a:t>
            </a:r>
          </a:p>
          <a:p>
            <a:pPr lvl="1" eaLnBrk="1" hangingPunct="1"/>
            <a:r>
              <a:rPr lang="en-US" altLang="en-US" sz="2800" smtClean="0">
                <a:latin typeface="Arial" panose="020B0604020202020204" pitchFamily="34" charset="0"/>
                <a:cs typeface="Arial" panose="020B0604020202020204" pitchFamily="34" charset="0"/>
              </a:rPr>
              <a:t>Write programs using functions</a:t>
            </a:r>
          </a:p>
        </p:txBody>
      </p:sp>
      <p:sp>
        <p:nvSpPr>
          <p:cNvPr id="44035" name="Date Placeholder 2"/>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63607FBB-AB2F-4279-A059-1C389861A722}" type="datetime1">
              <a:rPr lang="en-US" smtClean="0"/>
              <a:t>3/15/2015</a:t>
            </a:fld>
            <a:endParaRPr lang="en-US"/>
          </a:p>
        </p:txBody>
      </p:sp>
      <p:sp>
        <p:nvSpPr>
          <p:cNvPr id="327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E7F9186E-A15B-40E5-A806-9A095FABCD59}" type="slidenum">
              <a:rPr lang="en-US" altLang="en-US" sz="1600">
                <a:solidFill>
                  <a:schemeClr val="tx1"/>
                </a:solidFill>
              </a:rPr>
              <a:pPr/>
              <a:t>2</a:t>
            </a:fld>
            <a:endParaRPr lang="en-US" altLang="en-US" sz="1600">
              <a:solidFill>
                <a:schemeClr val="tx1"/>
              </a:solidFill>
            </a:endParaRPr>
          </a:p>
        </p:txBody>
      </p:sp>
      <p:sp>
        <p:nvSpPr>
          <p:cNvPr id="44037" name="Footer Placeholder 4"/>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32774" name="Title 5"/>
          <p:cNvSpPr>
            <a:spLocks noGrp="1"/>
          </p:cNvSpPr>
          <p:nvPr>
            <p:ph type="title"/>
          </p:nvPr>
        </p:nvSpPr>
        <p:spPr>
          <a:xfrm>
            <a:off x="1219200" y="152400"/>
            <a:ext cx="7162800" cy="685800"/>
          </a:xfrm>
        </p:spPr>
        <p:txBody>
          <a:bodyPr/>
          <a:lstStyle/>
          <a:p>
            <a:pPr eaLnBrk="1" hangingPunct="1"/>
            <a:r>
              <a:rPr lang="en-US" altLang="en-US" smtClean="0"/>
              <a:t>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19"/>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4D91E271-EF17-4DD2-BB0A-48AA33E29BC9}" type="datetime1">
              <a:rPr lang="en-US" smtClean="0"/>
              <a:t>3/15/2015</a:t>
            </a:fld>
            <a:endParaRPr lang="en-US"/>
          </a:p>
        </p:txBody>
      </p:sp>
      <p:sp>
        <p:nvSpPr>
          <p:cNvPr id="68611" name="Slide Number Placeholder 20"/>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50C7F85D-1A1E-43BF-BF68-1F74184A1949}" type="slidenum">
              <a:rPr lang="en-US" altLang="en-US" sz="1600">
                <a:solidFill>
                  <a:schemeClr val="tx1"/>
                </a:solidFill>
              </a:rPr>
              <a:pPr/>
              <a:t>20</a:t>
            </a:fld>
            <a:endParaRPr lang="en-US" altLang="en-US" sz="1600">
              <a:solidFill>
                <a:schemeClr val="tx1"/>
              </a:solidFill>
            </a:endParaRPr>
          </a:p>
        </p:txBody>
      </p:sp>
      <p:sp>
        <p:nvSpPr>
          <p:cNvPr id="61444"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61445"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Functions-</a:t>
            </a:r>
            <a:r>
              <a:rPr lang="en-US" sz="4000" smtClean="0">
                <a:solidFill>
                  <a:schemeClr val="accent2"/>
                </a:solidFill>
              </a:rPr>
              <a:t> </a:t>
            </a:r>
            <a:r>
              <a:rPr lang="en-US" b="1" smtClean="0">
                <a:solidFill>
                  <a:srgbClr val="C00000"/>
                </a:solidFill>
                <a:latin typeface="Tempus Sans ITC" pitchFamily="82" charset="0"/>
              </a:rPr>
              <a:t>Categories</a:t>
            </a:r>
          </a:p>
        </p:txBody>
      </p:sp>
      <p:sp>
        <p:nvSpPr>
          <p:cNvPr id="24" name="Rectangle 23"/>
          <p:cNvSpPr/>
          <p:nvPr/>
        </p:nvSpPr>
        <p:spPr>
          <a:xfrm>
            <a:off x="1295400" y="990600"/>
            <a:ext cx="7620000" cy="5078313"/>
          </a:xfrm>
          <a:prstGeom prst="rect">
            <a:avLst/>
          </a:prstGeom>
        </p:spPr>
        <p:txBody>
          <a:bodyPr>
            <a:spAutoFit/>
          </a:bodyPr>
          <a:lstStyle/>
          <a:p>
            <a:pPr algn="just" eaLnBrk="1" hangingPunct="1">
              <a:spcBef>
                <a:spcPts val="0"/>
              </a:spcBef>
              <a:defRPr/>
            </a:pPr>
            <a:r>
              <a:rPr lang="en-US" b="0" dirty="0" smtClean="0">
                <a:solidFill>
                  <a:schemeClr val="tx1"/>
                </a:solidFill>
                <a:latin typeface="+mn-lt"/>
                <a:cs typeface="+mn-cs"/>
              </a:rPr>
              <a:t>Categorization based on the arguments and return values</a:t>
            </a:r>
          </a:p>
          <a:p>
            <a:pPr marL="457200" indent="-457200" algn="just" eaLnBrk="1" hangingPunct="1">
              <a:lnSpc>
                <a:spcPct val="200000"/>
              </a:lnSpc>
              <a:spcBef>
                <a:spcPts val="0"/>
              </a:spcBef>
              <a:buFontTx/>
              <a:buAutoNum type="arabicPeriod"/>
              <a:defRPr/>
            </a:pPr>
            <a:r>
              <a:rPr lang="en-US" sz="2400" b="0" dirty="0" smtClean="0">
                <a:latin typeface="+mn-lt"/>
                <a:cs typeface="+mn-cs"/>
              </a:rPr>
              <a:t>Functions </a:t>
            </a:r>
            <a:r>
              <a:rPr lang="en-US" sz="2400" b="0" dirty="0">
                <a:latin typeface="+mn-lt"/>
                <a:cs typeface="+mn-cs"/>
              </a:rPr>
              <a:t>with </a:t>
            </a:r>
            <a:r>
              <a:rPr lang="en-US" sz="2400" dirty="0">
                <a:solidFill>
                  <a:srgbClr val="C00000"/>
                </a:solidFill>
                <a:latin typeface="Tempus Sans ITC" pitchFamily="82" charset="0"/>
                <a:cs typeface="+mn-cs"/>
              </a:rPr>
              <a:t>no arguments </a:t>
            </a:r>
            <a:r>
              <a:rPr lang="en-US" sz="2400" b="0" dirty="0">
                <a:latin typeface="+mn-lt"/>
                <a:cs typeface="+mn-cs"/>
              </a:rPr>
              <a:t>and </a:t>
            </a:r>
            <a:r>
              <a:rPr lang="en-US" sz="2400" dirty="0">
                <a:solidFill>
                  <a:srgbClr val="C00000"/>
                </a:solidFill>
                <a:latin typeface="Tempus Sans ITC" pitchFamily="82" charset="0"/>
                <a:cs typeface="+mn-cs"/>
              </a:rPr>
              <a:t>no return values</a:t>
            </a:r>
            <a:r>
              <a:rPr lang="en-US" sz="2400" b="0" dirty="0">
                <a:latin typeface="+mn-lt"/>
                <a:cs typeface="+mn-cs"/>
              </a:rPr>
              <a:t>.</a:t>
            </a:r>
          </a:p>
          <a:p>
            <a:pPr marL="457200" indent="-457200" algn="just" eaLnBrk="1" hangingPunct="1">
              <a:lnSpc>
                <a:spcPct val="200000"/>
              </a:lnSpc>
              <a:spcBef>
                <a:spcPts val="0"/>
              </a:spcBef>
              <a:buFontTx/>
              <a:buAutoNum type="arabicPeriod"/>
              <a:defRPr/>
            </a:pPr>
            <a:r>
              <a:rPr lang="en-US" sz="2400" b="0" dirty="0">
                <a:latin typeface="+mn-lt"/>
                <a:cs typeface="+mn-cs"/>
              </a:rPr>
              <a:t>Functions with </a:t>
            </a:r>
            <a:r>
              <a:rPr lang="en-US" sz="2400" dirty="0">
                <a:solidFill>
                  <a:srgbClr val="C00000"/>
                </a:solidFill>
                <a:latin typeface="Tempus Sans ITC" pitchFamily="82" charset="0"/>
                <a:cs typeface="+mn-cs"/>
              </a:rPr>
              <a:t>arguments</a:t>
            </a:r>
            <a:r>
              <a:rPr lang="en-US" sz="2400" b="0" dirty="0">
                <a:latin typeface="+mn-lt"/>
                <a:cs typeface="+mn-cs"/>
              </a:rPr>
              <a:t> and </a:t>
            </a:r>
            <a:r>
              <a:rPr lang="en-US" sz="2400" dirty="0">
                <a:solidFill>
                  <a:srgbClr val="C00000"/>
                </a:solidFill>
                <a:latin typeface="Tempus Sans ITC" pitchFamily="82" charset="0"/>
                <a:cs typeface="+mn-cs"/>
              </a:rPr>
              <a:t>no return values</a:t>
            </a:r>
            <a:r>
              <a:rPr lang="en-US" sz="2400" b="0" dirty="0">
                <a:latin typeface="+mn-lt"/>
                <a:cs typeface="+mn-cs"/>
              </a:rPr>
              <a:t>.</a:t>
            </a:r>
          </a:p>
          <a:p>
            <a:pPr marL="457200" indent="-457200" algn="just" eaLnBrk="1" hangingPunct="1">
              <a:lnSpc>
                <a:spcPct val="200000"/>
              </a:lnSpc>
              <a:spcBef>
                <a:spcPts val="0"/>
              </a:spcBef>
              <a:buFontTx/>
              <a:buAutoNum type="arabicPeriod"/>
              <a:defRPr/>
            </a:pPr>
            <a:r>
              <a:rPr lang="en-US" sz="2400" b="0" dirty="0">
                <a:latin typeface="Arial" charset="0"/>
                <a:cs typeface="+mn-cs"/>
              </a:rPr>
              <a:t>Functions with </a:t>
            </a:r>
            <a:r>
              <a:rPr lang="en-US" sz="2400" dirty="0">
                <a:solidFill>
                  <a:srgbClr val="C00000"/>
                </a:solidFill>
                <a:latin typeface="Tempus Sans ITC" pitchFamily="82" charset="0"/>
                <a:cs typeface="+mn-cs"/>
              </a:rPr>
              <a:t>arguments</a:t>
            </a:r>
            <a:r>
              <a:rPr lang="en-US" sz="2400" b="0" dirty="0">
                <a:latin typeface="Arial" charset="0"/>
                <a:cs typeface="+mn-cs"/>
              </a:rPr>
              <a:t> and </a:t>
            </a:r>
            <a:r>
              <a:rPr lang="en-US" sz="2400" dirty="0">
                <a:solidFill>
                  <a:srgbClr val="C00000"/>
                </a:solidFill>
                <a:latin typeface="Tempus Sans ITC" pitchFamily="82" charset="0"/>
                <a:cs typeface="+mn-cs"/>
              </a:rPr>
              <a:t>one return value</a:t>
            </a:r>
            <a:r>
              <a:rPr lang="en-US" sz="2400" b="0" dirty="0">
                <a:latin typeface="Arial" charset="0"/>
                <a:cs typeface="+mn-cs"/>
              </a:rPr>
              <a:t>.</a:t>
            </a:r>
          </a:p>
          <a:p>
            <a:pPr marL="457200" indent="-457200" algn="just" eaLnBrk="1" hangingPunct="1">
              <a:lnSpc>
                <a:spcPct val="200000"/>
              </a:lnSpc>
              <a:spcBef>
                <a:spcPts val="0"/>
              </a:spcBef>
              <a:buFontTx/>
              <a:buAutoNum type="arabicPeriod"/>
              <a:defRPr/>
            </a:pPr>
            <a:r>
              <a:rPr lang="en-US" sz="2400" b="0" dirty="0">
                <a:latin typeface="Arial" charset="0"/>
                <a:cs typeface="+mn-cs"/>
              </a:rPr>
              <a:t>Functions with </a:t>
            </a:r>
            <a:r>
              <a:rPr lang="en-US" sz="2400" dirty="0">
                <a:solidFill>
                  <a:srgbClr val="C00000"/>
                </a:solidFill>
                <a:latin typeface="Tempus Sans ITC" pitchFamily="82" charset="0"/>
                <a:cs typeface="+mn-cs"/>
              </a:rPr>
              <a:t>no arguments </a:t>
            </a:r>
            <a:r>
              <a:rPr lang="en-US" sz="2400" b="0" dirty="0">
                <a:latin typeface="Arial" charset="0"/>
                <a:cs typeface="+mn-cs"/>
              </a:rPr>
              <a:t>but </a:t>
            </a:r>
            <a:r>
              <a:rPr lang="en-US" sz="2400" dirty="0">
                <a:solidFill>
                  <a:srgbClr val="C00000"/>
                </a:solidFill>
                <a:latin typeface="Tempus Sans ITC" pitchFamily="82" charset="0"/>
                <a:cs typeface="+mn-cs"/>
              </a:rPr>
              <a:t>return a value</a:t>
            </a:r>
            <a:r>
              <a:rPr lang="en-US" sz="2400" b="0" dirty="0" smtClean="0">
                <a:latin typeface="Arial" charset="0"/>
                <a:cs typeface="+mn-cs"/>
              </a:rPr>
              <a:t>.</a:t>
            </a:r>
            <a:endParaRPr lang="en-US" sz="2400" b="0" dirty="0">
              <a:latin typeface="Arial" charset="0"/>
              <a:cs typeface="+mn-cs"/>
            </a:endParaRPr>
          </a:p>
          <a:p>
            <a:pPr marL="457200" indent="-457200" algn="just" eaLnBrk="1" hangingPunct="1">
              <a:lnSpc>
                <a:spcPct val="200000"/>
              </a:lnSpc>
              <a:spcBef>
                <a:spcPts val="0"/>
              </a:spcBef>
              <a:buFontTx/>
              <a:buAutoNum type="arabicPeriod"/>
              <a:defRPr/>
            </a:pPr>
            <a:r>
              <a:rPr lang="en-US" sz="2400" b="0" dirty="0">
                <a:latin typeface="Arial" charset="0"/>
                <a:cs typeface="+mn-cs"/>
              </a:rPr>
              <a:t>Functions that </a:t>
            </a:r>
            <a:r>
              <a:rPr lang="en-US" sz="2400" dirty="0">
                <a:solidFill>
                  <a:srgbClr val="C00000"/>
                </a:solidFill>
                <a:latin typeface="Tempus Sans ITC" pitchFamily="82" charset="0"/>
                <a:cs typeface="+mn-cs"/>
              </a:rPr>
              <a:t>return multiple </a:t>
            </a:r>
            <a:r>
              <a:rPr lang="en-US" sz="2400" dirty="0" smtClean="0">
                <a:solidFill>
                  <a:srgbClr val="C00000"/>
                </a:solidFill>
                <a:latin typeface="Tempus Sans ITC" pitchFamily="82" charset="0"/>
                <a:cs typeface="+mn-cs"/>
              </a:rPr>
              <a:t>values </a:t>
            </a:r>
          </a:p>
          <a:p>
            <a:pPr algn="just" eaLnBrk="1" hangingPunct="1">
              <a:spcBef>
                <a:spcPts val="0"/>
              </a:spcBef>
              <a:defRPr/>
            </a:pPr>
            <a:r>
              <a:rPr lang="en-US" sz="2400" b="0" dirty="0" smtClean="0">
                <a:solidFill>
                  <a:srgbClr val="C00000"/>
                </a:solidFill>
                <a:latin typeface="Baskerville Old Face" panose="02020602080505020303" pitchFamily="18" charset="0"/>
                <a:cs typeface="+mn-cs"/>
              </a:rPr>
              <a:t>       </a:t>
            </a:r>
            <a:r>
              <a:rPr lang="en-US" sz="2400" b="0" dirty="0" smtClean="0">
                <a:solidFill>
                  <a:schemeClr val="tx1"/>
                </a:solidFill>
                <a:latin typeface="Baskerville Old Face" panose="02020602080505020303" pitchFamily="18" charset="0"/>
                <a:cs typeface="+mn-cs"/>
              </a:rPr>
              <a:t>(will see later with parameter passing techniques).</a:t>
            </a:r>
            <a:endParaRPr lang="en-US" sz="2400" b="0" dirty="0">
              <a:solidFill>
                <a:schemeClr val="tx1"/>
              </a:solidFill>
              <a:latin typeface="Baskerville Old Face" panose="02020602080505020303" pitchFamily="18" charset="0"/>
              <a:cs typeface="+mn-cs"/>
            </a:endParaRP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6"/>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AC89E65D-0EE0-4B31-A14F-07086018E7C0}" type="datetime1">
              <a:rPr lang="en-US" smtClean="0"/>
              <a:t>3/15/2015</a:t>
            </a:fld>
            <a:endParaRPr lang="en-US"/>
          </a:p>
        </p:txBody>
      </p:sp>
      <p:sp>
        <p:nvSpPr>
          <p:cNvPr id="70659"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75B6591-9565-4365-B12B-A9D1A7CC5C29}" type="slidenum">
              <a:rPr lang="en-US" altLang="en-US" sz="1600">
                <a:solidFill>
                  <a:schemeClr val="tx1"/>
                </a:solidFill>
              </a:rPr>
              <a:pPr/>
              <a:t>21</a:t>
            </a:fld>
            <a:endParaRPr lang="en-US" altLang="en-US" sz="1600">
              <a:solidFill>
                <a:schemeClr val="tx1"/>
              </a:solidFill>
            </a:endParaRPr>
          </a:p>
        </p:txBody>
      </p:sp>
      <p:sp>
        <p:nvSpPr>
          <p:cNvPr id="62468"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62469" name="Rectangle 2"/>
          <p:cNvSpPr>
            <a:spLocks noGrp="1" noChangeArrowheads="1"/>
          </p:cNvSpPr>
          <p:nvPr>
            <p:ph type="title"/>
          </p:nvPr>
        </p:nvSpPr>
        <p:spPr>
          <a:xfrm>
            <a:off x="1295400" y="381000"/>
            <a:ext cx="7696200" cy="1066800"/>
          </a:xfrm>
        </p:spPr>
        <p:txBody>
          <a:bodyPr>
            <a:normAutofit fontScale="90000"/>
          </a:bodyPr>
          <a:lstStyle/>
          <a:p>
            <a:pPr eaLnBrk="1" hangingPunct="1">
              <a:defRPr/>
            </a:pPr>
            <a:r>
              <a:rPr lang="en-US" dirty="0" err="1" smtClean="0"/>
              <a:t>Fn</a:t>
            </a:r>
            <a:r>
              <a:rPr lang="en-US" dirty="0" smtClean="0"/>
              <a:t> with No Arguments/parameters </a:t>
            </a:r>
            <a:br>
              <a:rPr lang="en-US" dirty="0" smtClean="0"/>
            </a:br>
            <a:r>
              <a:rPr lang="en-US" dirty="0" smtClean="0"/>
              <a:t>&amp; No return values</a:t>
            </a:r>
          </a:p>
        </p:txBody>
      </p:sp>
      <p:sp>
        <p:nvSpPr>
          <p:cNvPr id="10245" name="Text Box 4"/>
          <p:cNvSpPr txBox="1">
            <a:spLocks noChangeArrowheads="1"/>
          </p:cNvSpPr>
          <p:nvPr/>
        </p:nvSpPr>
        <p:spPr bwMode="auto">
          <a:xfrm>
            <a:off x="1295400" y="1765300"/>
            <a:ext cx="7696200" cy="4635500"/>
          </a:xfrm>
          <a:prstGeom prst="rect">
            <a:avLst/>
          </a:prstGeom>
          <a:noFill/>
          <a:ln w="12700" cap="sq">
            <a:noFill/>
            <a:miter lim="800000"/>
            <a:headEnd type="none" w="sm" len="sm"/>
            <a:tailEnd type="none" w="sm" len="sm"/>
          </a:ln>
        </p:spPr>
        <p:txBody>
          <a:bodyPr>
            <a:spAutoFit/>
          </a:bodyPr>
          <a:lstStyle/>
          <a:p>
            <a:pPr>
              <a:lnSpc>
                <a:spcPct val="75000"/>
              </a:lnSpc>
              <a:spcBef>
                <a:spcPct val="30000"/>
              </a:spcBef>
              <a:defRPr/>
            </a:pPr>
            <a:r>
              <a:rPr lang="en-US" sz="2400" b="0" dirty="0">
                <a:latin typeface="+mn-lt"/>
                <a:cs typeface="+mn-cs"/>
              </a:rPr>
              <a:t>void </a:t>
            </a:r>
            <a:r>
              <a:rPr lang="en-US" sz="2400" b="0" dirty="0" err="1">
                <a:latin typeface="+mn-lt"/>
                <a:cs typeface="+mn-cs"/>
              </a:rPr>
              <a:t>dispPattern</a:t>
            </a:r>
            <a:r>
              <a:rPr lang="en-US" sz="2400" b="0" dirty="0">
                <a:latin typeface="+mn-lt"/>
                <a:cs typeface="+mn-cs"/>
              </a:rPr>
              <a:t>(void); // prototype</a:t>
            </a:r>
          </a:p>
          <a:p>
            <a:pPr>
              <a:lnSpc>
                <a:spcPct val="75000"/>
              </a:lnSpc>
              <a:spcBef>
                <a:spcPct val="30000"/>
              </a:spcBef>
              <a:defRPr/>
            </a:pPr>
            <a:endParaRPr lang="en-US" sz="2400" b="0" dirty="0">
              <a:latin typeface="+mn-lt"/>
              <a:cs typeface="+mn-cs"/>
            </a:endParaRPr>
          </a:p>
          <a:p>
            <a:pPr>
              <a:lnSpc>
                <a:spcPct val="75000"/>
              </a:lnSpc>
              <a:spcBef>
                <a:spcPct val="30000"/>
              </a:spcBef>
              <a:defRPr/>
            </a:pPr>
            <a:r>
              <a:rPr lang="en-US" sz="2400" b="0" dirty="0">
                <a:latin typeface="+mn-lt"/>
                <a:cs typeface="+mn-cs"/>
              </a:rPr>
              <a:t>void main(){</a:t>
            </a:r>
          </a:p>
          <a:p>
            <a:pPr>
              <a:lnSpc>
                <a:spcPct val="75000"/>
              </a:lnSpc>
              <a:spcBef>
                <a:spcPct val="30000"/>
              </a:spcBef>
              <a:defRPr/>
            </a:pPr>
            <a:r>
              <a:rPr lang="en-US" sz="2400" b="0" dirty="0">
                <a:latin typeface="+mn-lt"/>
                <a:cs typeface="+mn-cs"/>
              </a:rPr>
              <a:t>	cout &lt;&lt; “\</a:t>
            </a:r>
            <a:r>
              <a:rPr lang="en-US" sz="2400" b="0" dirty="0" err="1">
                <a:latin typeface="+mn-lt"/>
                <a:cs typeface="+mn-cs"/>
              </a:rPr>
              <a:t>nfn</a:t>
            </a:r>
            <a:r>
              <a:rPr lang="en-US" sz="2400" b="0" dirty="0">
                <a:latin typeface="+mn-lt"/>
                <a:cs typeface="+mn-cs"/>
              </a:rPr>
              <a:t> to display a line of stars\n”;</a:t>
            </a:r>
          </a:p>
          <a:p>
            <a:pPr>
              <a:lnSpc>
                <a:spcPct val="75000"/>
              </a:lnSpc>
              <a:spcBef>
                <a:spcPct val="30000"/>
              </a:spcBef>
              <a:defRPr/>
            </a:pPr>
            <a:r>
              <a:rPr lang="en-US" sz="2400" b="0" dirty="0">
                <a:latin typeface="+mn-lt"/>
                <a:cs typeface="+mn-cs"/>
              </a:rPr>
              <a:t>  	</a:t>
            </a:r>
            <a:r>
              <a:rPr lang="en-US" sz="2400" b="0" dirty="0" err="1">
                <a:latin typeface="+mn-lt"/>
                <a:cs typeface="+mn-cs"/>
              </a:rPr>
              <a:t>dispPattern</a:t>
            </a:r>
            <a:r>
              <a:rPr lang="en-US" sz="2400" b="0" dirty="0">
                <a:latin typeface="+mn-lt"/>
                <a:cs typeface="+mn-cs"/>
              </a:rPr>
              <a:t>();</a:t>
            </a:r>
          </a:p>
          <a:p>
            <a:pPr>
              <a:lnSpc>
                <a:spcPct val="75000"/>
              </a:lnSpc>
              <a:spcBef>
                <a:spcPct val="30000"/>
              </a:spcBef>
              <a:defRPr/>
            </a:pPr>
            <a:r>
              <a:rPr lang="en-US" sz="2400" b="0" dirty="0">
                <a:latin typeface="+mn-lt"/>
                <a:cs typeface="+mn-cs"/>
              </a:rPr>
              <a:t>}</a:t>
            </a:r>
          </a:p>
          <a:p>
            <a:pPr>
              <a:lnSpc>
                <a:spcPct val="75000"/>
              </a:lnSpc>
              <a:spcBef>
                <a:spcPct val="30000"/>
              </a:spcBef>
              <a:defRPr/>
            </a:pPr>
            <a:endParaRPr lang="en-US" sz="2400" b="0" dirty="0">
              <a:latin typeface="+mn-lt"/>
              <a:cs typeface="+mn-cs"/>
            </a:endParaRPr>
          </a:p>
          <a:p>
            <a:pPr>
              <a:lnSpc>
                <a:spcPct val="70000"/>
              </a:lnSpc>
              <a:spcBef>
                <a:spcPct val="35000"/>
              </a:spcBef>
              <a:defRPr/>
            </a:pPr>
            <a:r>
              <a:rPr lang="en-US" sz="2400" b="0" dirty="0">
                <a:solidFill>
                  <a:srgbClr val="003399"/>
                </a:solidFill>
                <a:latin typeface="+mn-lt"/>
                <a:cs typeface="+mn-cs"/>
              </a:rPr>
              <a:t>void </a:t>
            </a:r>
            <a:r>
              <a:rPr lang="en-US" sz="2400" b="0" dirty="0" err="1">
                <a:solidFill>
                  <a:srgbClr val="003399"/>
                </a:solidFill>
                <a:latin typeface="+mn-lt"/>
                <a:cs typeface="+mn-cs"/>
              </a:rPr>
              <a:t>dispPattern</a:t>
            </a:r>
            <a:r>
              <a:rPr lang="en-US" sz="2400" b="0" dirty="0">
                <a:solidFill>
                  <a:srgbClr val="003399"/>
                </a:solidFill>
                <a:latin typeface="+mn-lt"/>
                <a:cs typeface="+mn-cs"/>
              </a:rPr>
              <a:t>(void ){</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int</a:t>
            </a:r>
            <a:r>
              <a:rPr lang="en-US" sz="2400" b="0" dirty="0">
                <a:solidFill>
                  <a:srgbClr val="003399"/>
                </a:solidFill>
                <a:latin typeface="+mn-lt"/>
                <a:cs typeface="+mn-cs"/>
              </a:rPr>
              <a:t> </a:t>
            </a:r>
            <a:r>
              <a:rPr lang="en-US" sz="2400" b="0" dirty="0" err="1">
                <a:solidFill>
                  <a:srgbClr val="003399"/>
                </a:solidFill>
                <a:latin typeface="+mn-lt"/>
                <a:cs typeface="+mn-cs"/>
              </a:rPr>
              <a:t>i</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for (</a:t>
            </a:r>
            <a:r>
              <a:rPr lang="en-US" sz="2400" b="0" dirty="0" err="1">
                <a:solidFill>
                  <a:srgbClr val="003399"/>
                </a:solidFill>
                <a:latin typeface="+mn-lt"/>
                <a:cs typeface="+mn-cs"/>
              </a:rPr>
              <a:t>i</a:t>
            </a:r>
            <a:r>
              <a:rPr lang="en-US" sz="2400" b="0" dirty="0">
                <a:solidFill>
                  <a:srgbClr val="003399"/>
                </a:solidFill>
                <a:latin typeface="+mn-lt"/>
                <a:cs typeface="+mn-cs"/>
              </a:rPr>
              <a:t>=1;i&lt;=20 ; </a:t>
            </a:r>
            <a:r>
              <a:rPr lang="en-US" sz="2400" b="0" dirty="0" err="1">
                <a:solidFill>
                  <a:srgbClr val="003399"/>
                </a:solidFill>
                <a:latin typeface="+mn-lt"/>
                <a:cs typeface="+mn-cs"/>
              </a:rPr>
              <a:t>i</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cout &lt;&lt; “*”;</a:t>
            </a:r>
          </a:p>
          <a:p>
            <a:pPr>
              <a:lnSpc>
                <a:spcPct val="70000"/>
              </a:lnSpc>
              <a:spcBef>
                <a:spcPct val="35000"/>
              </a:spcBef>
              <a:defRPr/>
            </a:pPr>
            <a:r>
              <a:rPr lang="en-US" sz="2400" b="0" dirty="0">
                <a:solidFill>
                  <a:srgbClr val="003399"/>
                </a:solidFill>
                <a:latin typeface="+mn-lt"/>
                <a:cs typeface="+mn-cs"/>
              </a:rPr>
              <a:t>}</a:t>
            </a:r>
            <a:endParaRPr lang="en-US" sz="2400" b="0" dirty="0">
              <a:latin typeface="+mn-lt"/>
              <a:cs typeface="+mn-cs"/>
            </a:endParaRPr>
          </a:p>
        </p:txBody>
      </p:sp>
      <p:sp>
        <p:nvSpPr>
          <p:cNvPr id="11" name="Left Arrow 10">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6"/>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C32FF9D0-E01A-41D9-9C54-F7FF54635CCB}" type="datetime1">
              <a:rPr lang="en-US" smtClean="0"/>
              <a:t>3/15/2015</a:t>
            </a:fld>
            <a:endParaRPr lang="en-US"/>
          </a:p>
        </p:txBody>
      </p:sp>
      <p:sp>
        <p:nvSpPr>
          <p:cNvPr id="72707"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98784AF6-C948-42BE-9EEE-FE42E456516B}" type="slidenum">
              <a:rPr lang="en-US" altLang="en-US" sz="1600">
                <a:solidFill>
                  <a:schemeClr val="tx1"/>
                </a:solidFill>
              </a:rPr>
              <a:pPr/>
              <a:t>22</a:t>
            </a:fld>
            <a:endParaRPr lang="en-US" altLang="en-US" sz="1600">
              <a:solidFill>
                <a:schemeClr val="tx1"/>
              </a:solidFill>
            </a:endParaRPr>
          </a:p>
        </p:txBody>
      </p:sp>
      <p:sp>
        <p:nvSpPr>
          <p:cNvPr id="63492"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63493" name="Rectangle 2"/>
          <p:cNvSpPr>
            <a:spLocks noGrp="1" noChangeArrowheads="1"/>
          </p:cNvSpPr>
          <p:nvPr>
            <p:ph type="title"/>
          </p:nvPr>
        </p:nvSpPr>
        <p:spPr>
          <a:xfrm>
            <a:off x="1295400" y="492313"/>
            <a:ext cx="7848600" cy="838200"/>
          </a:xfrm>
        </p:spPr>
        <p:txBody>
          <a:bodyPr>
            <a:normAutofit fontScale="90000"/>
          </a:bodyPr>
          <a:lstStyle/>
          <a:p>
            <a:pPr eaLnBrk="1" hangingPunct="1">
              <a:defRPr/>
            </a:pPr>
            <a:r>
              <a:rPr lang="en-US" smtClean="0"/>
              <a:t>Fn with No Arguments but </a:t>
            </a:r>
            <a:br>
              <a:rPr lang="en-US" smtClean="0"/>
            </a:br>
            <a:r>
              <a:rPr lang="en-US" smtClean="0"/>
              <a:t>A return value</a:t>
            </a:r>
          </a:p>
        </p:txBody>
      </p:sp>
      <p:sp>
        <p:nvSpPr>
          <p:cNvPr id="10245" name="Text Box 4"/>
          <p:cNvSpPr txBox="1">
            <a:spLocks noChangeArrowheads="1"/>
          </p:cNvSpPr>
          <p:nvPr/>
        </p:nvSpPr>
        <p:spPr bwMode="auto">
          <a:xfrm>
            <a:off x="1295400" y="1841500"/>
            <a:ext cx="7848600" cy="4635500"/>
          </a:xfrm>
          <a:prstGeom prst="rect">
            <a:avLst/>
          </a:prstGeom>
          <a:noFill/>
          <a:ln w="12700" cap="sq">
            <a:noFill/>
            <a:miter lim="800000"/>
            <a:headEnd type="none" w="sm" len="sm"/>
            <a:tailEnd type="none" w="sm" len="sm"/>
          </a:ln>
        </p:spPr>
        <p:txBody>
          <a:bodyPr>
            <a:spAutoFit/>
          </a:bodyPr>
          <a:lstStyle/>
          <a:p>
            <a:pPr>
              <a:lnSpc>
                <a:spcPct val="75000"/>
              </a:lnSpc>
              <a:spcBef>
                <a:spcPct val="30000"/>
              </a:spcBef>
              <a:defRPr/>
            </a:pPr>
            <a:r>
              <a:rPr lang="en-US" sz="2400" b="0" dirty="0" err="1">
                <a:latin typeface="+mn-lt"/>
                <a:cs typeface="+mn-cs"/>
              </a:rPr>
              <a:t>int</a:t>
            </a:r>
            <a:r>
              <a:rPr lang="en-US" sz="2400" b="0" dirty="0">
                <a:latin typeface="+mn-lt"/>
                <a:cs typeface="+mn-cs"/>
              </a:rPr>
              <a:t> </a:t>
            </a:r>
            <a:r>
              <a:rPr lang="en-US" sz="2400" b="0" dirty="0" err="1">
                <a:latin typeface="+mn-lt"/>
                <a:cs typeface="+mn-cs"/>
              </a:rPr>
              <a:t>readNum</a:t>
            </a:r>
            <a:r>
              <a:rPr lang="en-US" sz="2400" b="0" dirty="0">
                <a:latin typeface="+mn-lt"/>
                <a:cs typeface="+mn-cs"/>
              </a:rPr>
              <a:t>(void); // prototype</a:t>
            </a:r>
          </a:p>
          <a:p>
            <a:pPr>
              <a:lnSpc>
                <a:spcPct val="75000"/>
              </a:lnSpc>
              <a:spcBef>
                <a:spcPct val="30000"/>
              </a:spcBef>
              <a:defRPr/>
            </a:pPr>
            <a:r>
              <a:rPr lang="en-US" sz="2400" b="0" dirty="0">
                <a:latin typeface="+mn-lt"/>
                <a:cs typeface="+mn-cs"/>
              </a:rPr>
              <a:t>void main(){ </a:t>
            </a:r>
          </a:p>
          <a:p>
            <a:pPr>
              <a:lnSpc>
                <a:spcPct val="75000"/>
              </a:lnSpc>
              <a:spcBef>
                <a:spcPct val="30000"/>
              </a:spcBef>
              <a:defRPr/>
            </a:pPr>
            <a:r>
              <a:rPr lang="en-US" sz="2400" b="0" dirty="0">
                <a:latin typeface="+mn-lt"/>
                <a:cs typeface="+mn-cs"/>
              </a:rPr>
              <a:t>	</a:t>
            </a:r>
            <a:r>
              <a:rPr lang="en-US" sz="2400" b="0" dirty="0" err="1">
                <a:latin typeface="+mn-lt"/>
                <a:cs typeface="+mn-cs"/>
              </a:rPr>
              <a:t>int</a:t>
            </a:r>
            <a:r>
              <a:rPr lang="en-US" sz="2400" b="0" dirty="0">
                <a:latin typeface="+mn-lt"/>
                <a:cs typeface="+mn-cs"/>
              </a:rPr>
              <a:t> c;</a:t>
            </a:r>
          </a:p>
          <a:p>
            <a:pPr>
              <a:lnSpc>
                <a:spcPct val="75000"/>
              </a:lnSpc>
              <a:spcBef>
                <a:spcPct val="30000"/>
              </a:spcBef>
              <a:defRPr/>
            </a:pPr>
            <a:r>
              <a:rPr lang="en-US" sz="2400" b="0" dirty="0">
                <a:latin typeface="+mn-lt"/>
                <a:cs typeface="+mn-cs"/>
              </a:rPr>
              <a:t>  	cout &lt;&lt; “\</a:t>
            </a:r>
            <a:r>
              <a:rPr lang="en-US" sz="2400" b="0" dirty="0" err="1">
                <a:latin typeface="+mn-lt"/>
                <a:cs typeface="+mn-cs"/>
              </a:rPr>
              <a:t>nEnter</a:t>
            </a:r>
            <a:r>
              <a:rPr lang="en-US" sz="2400" b="0" dirty="0">
                <a:latin typeface="+mn-lt"/>
                <a:cs typeface="+mn-cs"/>
              </a:rPr>
              <a:t> a number \n”;</a:t>
            </a:r>
          </a:p>
          <a:p>
            <a:pPr>
              <a:lnSpc>
                <a:spcPct val="75000"/>
              </a:lnSpc>
              <a:spcBef>
                <a:spcPct val="30000"/>
              </a:spcBef>
              <a:defRPr/>
            </a:pPr>
            <a:r>
              <a:rPr lang="en-US" sz="2400" b="0" dirty="0">
                <a:latin typeface="+mn-lt"/>
                <a:cs typeface="+mn-cs"/>
              </a:rPr>
              <a:t>  	c=</a:t>
            </a:r>
            <a:r>
              <a:rPr lang="en-US" sz="2400" b="0" dirty="0" err="1">
                <a:latin typeface="+mn-lt"/>
                <a:cs typeface="+mn-cs"/>
              </a:rPr>
              <a:t>readNum</a:t>
            </a:r>
            <a:r>
              <a:rPr lang="en-US" sz="2400" b="0" dirty="0">
                <a:latin typeface="+mn-lt"/>
                <a:cs typeface="+mn-cs"/>
              </a:rPr>
              <a:t>();</a:t>
            </a:r>
          </a:p>
          <a:p>
            <a:pPr>
              <a:lnSpc>
                <a:spcPct val="75000"/>
              </a:lnSpc>
              <a:spcBef>
                <a:spcPct val="30000"/>
              </a:spcBef>
              <a:defRPr/>
            </a:pPr>
            <a:r>
              <a:rPr lang="en-US" sz="2400" b="0" dirty="0">
                <a:latin typeface="+mn-lt"/>
                <a:cs typeface="+mn-cs"/>
              </a:rPr>
              <a:t>   	cout&lt;&lt;“\</a:t>
            </a:r>
            <a:r>
              <a:rPr lang="en-US" sz="2400" b="0" dirty="0" err="1">
                <a:latin typeface="+mn-lt"/>
                <a:cs typeface="+mn-cs"/>
              </a:rPr>
              <a:t>nThe</a:t>
            </a:r>
            <a:r>
              <a:rPr lang="en-US" sz="2400" b="0" dirty="0">
                <a:latin typeface="+mn-lt"/>
                <a:cs typeface="+mn-cs"/>
              </a:rPr>
              <a:t> number read is “&lt;&lt;c;</a:t>
            </a:r>
          </a:p>
          <a:p>
            <a:pPr>
              <a:lnSpc>
                <a:spcPct val="75000"/>
              </a:lnSpc>
              <a:spcBef>
                <a:spcPct val="30000"/>
              </a:spcBef>
              <a:defRPr/>
            </a:pPr>
            <a:r>
              <a:rPr lang="en-US" sz="2400" b="0" dirty="0">
                <a:latin typeface="+mn-lt"/>
                <a:cs typeface="+mn-cs"/>
              </a:rPr>
              <a:t>}</a:t>
            </a:r>
          </a:p>
          <a:p>
            <a:pPr>
              <a:lnSpc>
                <a:spcPct val="70000"/>
              </a:lnSpc>
              <a:spcBef>
                <a:spcPct val="35000"/>
              </a:spcBef>
              <a:defRPr/>
            </a:pPr>
            <a:r>
              <a:rPr lang="en-US" sz="2400" b="0" dirty="0" err="1">
                <a:solidFill>
                  <a:srgbClr val="003399"/>
                </a:solidFill>
                <a:latin typeface="+mn-lt"/>
                <a:cs typeface="+mn-cs"/>
              </a:rPr>
              <a:t>int</a:t>
            </a:r>
            <a:r>
              <a:rPr lang="en-US" sz="2400" b="0" dirty="0">
                <a:solidFill>
                  <a:srgbClr val="003399"/>
                </a:solidFill>
                <a:latin typeface="+mn-lt"/>
                <a:cs typeface="+mn-cs"/>
              </a:rPr>
              <a:t> </a:t>
            </a:r>
            <a:r>
              <a:rPr lang="en-US" sz="2400" b="0" dirty="0" err="1">
                <a:solidFill>
                  <a:srgbClr val="003399"/>
                </a:solidFill>
                <a:latin typeface="+mn-lt"/>
                <a:cs typeface="+mn-cs"/>
              </a:rPr>
              <a:t>readNum</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int</a:t>
            </a:r>
            <a:r>
              <a:rPr lang="en-US" sz="2400" b="0" dirty="0">
                <a:solidFill>
                  <a:srgbClr val="003399"/>
                </a:solidFill>
                <a:latin typeface="+mn-lt"/>
                <a:cs typeface="+mn-cs"/>
              </a:rPr>
              <a:t> z;</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cin</a:t>
            </a:r>
            <a:r>
              <a:rPr lang="en-US" sz="2400" b="0" dirty="0">
                <a:solidFill>
                  <a:srgbClr val="003399"/>
                </a:solidFill>
                <a:latin typeface="+mn-lt"/>
                <a:cs typeface="+mn-cs"/>
              </a:rPr>
              <a:t>&gt;&gt;z;</a:t>
            </a:r>
          </a:p>
          <a:p>
            <a:pPr>
              <a:lnSpc>
                <a:spcPct val="70000"/>
              </a:lnSpc>
              <a:spcBef>
                <a:spcPct val="35000"/>
              </a:spcBef>
              <a:defRPr/>
            </a:pPr>
            <a:r>
              <a:rPr lang="en-US" sz="2400" b="0" dirty="0">
                <a:solidFill>
                  <a:srgbClr val="003399"/>
                </a:solidFill>
                <a:latin typeface="+mn-lt"/>
                <a:cs typeface="+mn-cs"/>
              </a:rPr>
              <a:t>	return(z); </a:t>
            </a:r>
          </a:p>
          <a:p>
            <a:pPr>
              <a:lnSpc>
                <a:spcPct val="70000"/>
              </a:lnSpc>
              <a:spcBef>
                <a:spcPct val="35000"/>
              </a:spcBef>
              <a:defRPr/>
            </a:pPr>
            <a:r>
              <a:rPr lang="en-US" sz="2400" b="0" dirty="0">
                <a:solidFill>
                  <a:srgbClr val="003399"/>
                </a:solidFill>
                <a:latin typeface="+mn-lt"/>
                <a:cs typeface="+mn-cs"/>
              </a:rPr>
              <a:t>}</a:t>
            </a:r>
          </a:p>
        </p:txBody>
      </p:sp>
      <p:sp>
        <p:nvSpPr>
          <p:cNvPr id="10" name="Left Arrow 9">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6"/>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EB67F735-891D-495B-8BDF-48E62BB76EB1}" type="datetime1">
              <a:rPr lang="en-US" smtClean="0"/>
              <a:t>3/15/2015</a:t>
            </a:fld>
            <a:endParaRPr lang="en-US"/>
          </a:p>
        </p:txBody>
      </p:sp>
      <p:sp>
        <p:nvSpPr>
          <p:cNvPr id="74755"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4754FC02-4600-4341-8C08-4DC2DA75EA61}" type="slidenum">
              <a:rPr lang="en-US" altLang="en-US" sz="1600">
                <a:solidFill>
                  <a:schemeClr val="tx1"/>
                </a:solidFill>
              </a:rPr>
              <a:pPr/>
              <a:t>23</a:t>
            </a:fld>
            <a:endParaRPr lang="en-US" altLang="en-US" sz="1600">
              <a:solidFill>
                <a:schemeClr val="tx1"/>
              </a:solidFill>
            </a:endParaRPr>
          </a:p>
        </p:txBody>
      </p:sp>
      <p:sp>
        <p:nvSpPr>
          <p:cNvPr id="64516"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64517" name="Rectangle 2"/>
          <p:cNvSpPr>
            <a:spLocks noGrp="1" noChangeArrowheads="1"/>
          </p:cNvSpPr>
          <p:nvPr>
            <p:ph type="title"/>
          </p:nvPr>
        </p:nvSpPr>
        <p:spPr>
          <a:xfrm>
            <a:off x="1295400" y="517525"/>
            <a:ext cx="7696200" cy="777875"/>
          </a:xfrm>
        </p:spPr>
        <p:txBody>
          <a:bodyPr>
            <a:normAutofit fontScale="90000"/>
          </a:bodyPr>
          <a:lstStyle/>
          <a:p>
            <a:pPr eaLnBrk="1" hangingPunct="1">
              <a:defRPr/>
            </a:pPr>
            <a:r>
              <a:rPr lang="en-US" dirty="0" err="1" smtClean="0"/>
              <a:t>Fn</a:t>
            </a:r>
            <a:r>
              <a:rPr lang="en-US" dirty="0" smtClean="0"/>
              <a:t> with Arguments/parameters &amp; </a:t>
            </a:r>
            <a:br>
              <a:rPr lang="en-US" dirty="0" smtClean="0"/>
            </a:br>
            <a:r>
              <a:rPr lang="en-US" dirty="0" smtClean="0"/>
              <a:t>No return values</a:t>
            </a:r>
          </a:p>
        </p:txBody>
      </p:sp>
      <p:sp>
        <p:nvSpPr>
          <p:cNvPr id="10245" name="Text Box 4"/>
          <p:cNvSpPr txBox="1">
            <a:spLocks noChangeArrowheads="1"/>
          </p:cNvSpPr>
          <p:nvPr/>
        </p:nvSpPr>
        <p:spPr bwMode="auto">
          <a:xfrm>
            <a:off x="1295400" y="1504946"/>
            <a:ext cx="7848600" cy="5200654"/>
          </a:xfrm>
          <a:prstGeom prst="rect">
            <a:avLst/>
          </a:prstGeom>
          <a:noFill/>
          <a:ln w="12700" cap="sq">
            <a:noFill/>
            <a:miter lim="800000"/>
            <a:headEnd type="none" w="sm" len="sm"/>
            <a:tailEnd type="none" w="sm" len="sm"/>
          </a:ln>
        </p:spPr>
        <p:txBody>
          <a:bodyPr>
            <a:spAutoFit/>
          </a:bodyPr>
          <a:lstStyle/>
          <a:p>
            <a:pPr>
              <a:lnSpc>
                <a:spcPct val="75000"/>
              </a:lnSpc>
              <a:spcBef>
                <a:spcPct val="30000"/>
              </a:spcBef>
              <a:defRPr/>
            </a:pPr>
            <a:r>
              <a:rPr lang="en-US" sz="2400" b="0" dirty="0">
                <a:latin typeface="+mn-lt"/>
                <a:cs typeface="+mn-cs"/>
              </a:rPr>
              <a:t>void </a:t>
            </a:r>
            <a:r>
              <a:rPr lang="en-US" sz="2400" b="0" dirty="0" err="1">
                <a:latin typeface="+mn-lt"/>
                <a:cs typeface="+mn-cs"/>
              </a:rPr>
              <a:t>dispPattern</a:t>
            </a:r>
            <a:r>
              <a:rPr lang="en-US" sz="2400" b="0" dirty="0">
                <a:latin typeface="+mn-lt"/>
                <a:cs typeface="+mn-cs"/>
              </a:rPr>
              <a:t>(char </a:t>
            </a:r>
            <a:r>
              <a:rPr lang="en-US" sz="2400" b="0" dirty="0" err="1">
                <a:latin typeface="+mn-lt"/>
                <a:cs typeface="+mn-cs"/>
              </a:rPr>
              <a:t>ch</a:t>
            </a:r>
            <a:r>
              <a:rPr lang="en-US" sz="2400" b="0" dirty="0">
                <a:latin typeface="+mn-lt"/>
                <a:cs typeface="+mn-cs"/>
              </a:rPr>
              <a:t>); // prototype</a:t>
            </a:r>
          </a:p>
          <a:p>
            <a:pPr>
              <a:lnSpc>
                <a:spcPct val="75000"/>
              </a:lnSpc>
              <a:spcBef>
                <a:spcPct val="30000"/>
              </a:spcBef>
              <a:defRPr/>
            </a:pPr>
            <a:endParaRPr lang="en-US" sz="1100" b="0" dirty="0">
              <a:latin typeface="+mn-lt"/>
              <a:cs typeface="+mn-cs"/>
            </a:endParaRPr>
          </a:p>
          <a:p>
            <a:pPr>
              <a:lnSpc>
                <a:spcPct val="75000"/>
              </a:lnSpc>
              <a:spcBef>
                <a:spcPct val="30000"/>
              </a:spcBef>
              <a:defRPr/>
            </a:pPr>
            <a:r>
              <a:rPr lang="en-US" sz="2400" b="0" dirty="0">
                <a:latin typeface="+mn-lt"/>
                <a:cs typeface="+mn-cs"/>
              </a:rPr>
              <a:t>void main(){</a:t>
            </a:r>
          </a:p>
          <a:p>
            <a:pPr>
              <a:lnSpc>
                <a:spcPct val="75000"/>
              </a:lnSpc>
              <a:spcBef>
                <a:spcPct val="30000"/>
              </a:spcBef>
              <a:defRPr/>
            </a:pPr>
            <a:r>
              <a:rPr lang="en-US" sz="2400" b="0" dirty="0">
                <a:latin typeface="+mn-lt"/>
                <a:cs typeface="+mn-cs"/>
              </a:rPr>
              <a:t>	cout &lt;&lt; “\</a:t>
            </a:r>
            <a:r>
              <a:rPr lang="en-US" sz="2400" b="0" dirty="0" err="1">
                <a:latin typeface="+mn-lt"/>
                <a:cs typeface="+mn-cs"/>
              </a:rPr>
              <a:t>nfn</a:t>
            </a:r>
            <a:r>
              <a:rPr lang="en-US" sz="2400" b="0" dirty="0">
                <a:latin typeface="+mn-lt"/>
                <a:cs typeface="+mn-cs"/>
              </a:rPr>
              <a:t> to display a line of patterns\n”;</a:t>
            </a:r>
          </a:p>
          <a:p>
            <a:pPr>
              <a:lnSpc>
                <a:spcPct val="75000"/>
              </a:lnSpc>
              <a:spcBef>
                <a:spcPct val="30000"/>
              </a:spcBef>
              <a:defRPr/>
            </a:pPr>
            <a:r>
              <a:rPr lang="en-US" sz="2400" b="0" dirty="0">
                <a:latin typeface="+mn-lt"/>
                <a:cs typeface="+mn-cs"/>
              </a:rPr>
              <a:t>  	</a:t>
            </a:r>
            <a:r>
              <a:rPr lang="en-US" sz="2400" b="0" dirty="0" err="1">
                <a:latin typeface="+mn-lt"/>
                <a:cs typeface="+mn-cs"/>
              </a:rPr>
              <a:t>dispPattern</a:t>
            </a:r>
            <a:r>
              <a:rPr lang="en-US" sz="2400" b="0" dirty="0">
                <a:latin typeface="+mn-lt"/>
                <a:cs typeface="+mn-cs"/>
              </a:rPr>
              <a:t>(‘#’);</a:t>
            </a:r>
          </a:p>
          <a:p>
            <a:pPr>
              <a:lnSpc>
                <a:spcPct val="75000"/>
              </a:lnSpc>
              <a:spcBef>
                <a:spcPct val="30000"/>
              </a:spcBef>
              <a:defRPr/>
            </a:pPr>
            <a:r>
              <a:rPr lang="en-US" sz="2400" b="0" dirty="0">
                <a:latin typeface="+mn-lt"/>
                <a:cs typeface="+mn-cs"/>
              </a:rPr>
              <a:t>  	</a:t>
            </a:r>
            <a:r>
              <a:rPr lang="en-US" sz="2400" b="0" dirty="0" err="1">
                <a:latin typeface="+mn-lt"/>
                <a:cs typeface="+mn-cs"/>
              </a:rPr>
              <a:t>dispPattern</a:t>
            </a:r>
            <a:r>
              <a:rPr lang="en-US" sz="2400" b="0" dirty="0">
                <a:latin typeface="+mn-lt"/>
                <a:cs typeface="+mn-cs"/>
              </a:rPr>
              <a:t>(‘*’);</a:t>
            </a:r>
          </a:p>
          <a:p>
            <a:pPr>
              <a:lnSpc>
                <a:spcPct val="75000"/>
              </a:lnSpc>
              <a:spcBef>
                <a:spcPct val="30000"/>
              </a:spcBef>
              <a:defRPr/>
            </a:pPr>
            <a:r>
              <a:rPr lang="en-US" sz="2400" b="0" dirty="0">
                <a:latin typeface="+mn-lt"/>
                <a:cs typeface="+mn-cs"/>
              </a:rPr>
              <a:t>  	</a:t>
            </a:r>
            <a:r>
              <a:rPr lang="en-US" sz="2400" b="0" dirty="0" err="1">
                <a:latin typeface="+mn-lt"/>
                <a:cs typeface="+mn-cs"/>
              </a:rPr>
              <a:t>dispPattern</a:t>
            </a:r>
            <a:r>
              <a:rPr lang="en-US" sz="2400" b="0" dirty="0">
                <a:latin typeface="+mn-lt"/>
                <a:cs typeface="+mn-cs"/>
              </a:rPr>
              <a:t>(‘@’);</a:t>
            </a:r>
          </a:p>
          <a:p>
            <a:pPr>
              <a:lnSpc>
                <a:spcPct val="75000"/>
              </a:lnSpc>
              <a:spcBef>
                <a:spcPct val="30000"/>
              </a:spcBef>
              <a:defRPr/>
            </a:pPr>
            <a:r>
              <a:rPr lang="en-US" sz="2400" b="0" dirty="0">
                <a:latin typeface="+mn-lt"/>
                <a:cs typeface="+mn-cs"/>
              </a:rPr>
              <a:t>}</a:t>
            </a:r>
          </a:p>
          <a:p>
            <a:pPr>
              <a:lnSpc>
                <a:spcPct val="70000"/>
              </a:lnSpc>
              <a:spcBef>
                <a:spcPct val="35000"/>
              </a:spcBef>
              <a:defRPr/>
            </a:pPr>
            <a:r>
              <a:rPr lang="en-US" sz="2400" b="0" dirty="0">
                <a:solidFill>
                  <a:srgbClr val="003399"/>
                </a:solidFill>
                <a:latin typeface="+mn-lt"/>
                <a:cs typeface="+mn-cs"/>
              </a:rPr>
              <a:t>void </a:t>
            </a:r>
            <a:r>
              <a:rPr lang="en-US" sz="2400" b="0" dirty="0" err="1">
                <a:solidFill>
                  <a:srgbClr val="003399"/>
                </a:solidFill>
                <a:latin typeface="+mn-lt"/>
                <a:cs typeface="+mn-cs"/>
              </a:rPr>
              <a:t>dispPattern</a:t>
            </a:r>
            <a:r>
              <a:rPr lang="en-US" sz="2400" b="0" dirty="0">
                <a:solidFill>
                  <a:srgbClr val="003399"/>
                </a:solidFill>
                <a:latin typeface="+mn-lt"/>
                <a:cs typeface="+mn-cs"/>
              </a:rPr>
              <a:t>(char c ){ </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int</a:t>
            </a:r>
            <a:r>
              <a:rPr lang="en-US" sz="2400" b="0" dirty="0">
                <a:solidFill>
                  <a:srgbClr val="003399"/>
                </a:solidFill>
                <a:latin typeface="+mn-lt"/>
                <a:cs typeface="+mn-cs"/>
              </a:rPr>
              <a:t> </a:t>
            </a:r>
            <a:r>
              <a:rPr lang="en-US" sz="2400" b="0" dirty="0" err="1">
                <a:solidFill>
                  <a:srgbClr val="003399"/>
                </a:solidFill>
                <a:latin typeface="+mn-lt"/>
                <a:cs typeface="+mn-cs"/>
              </a:rPr>
              <a:t>i</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for (</a:t>
            </a:r>
            <a:r>
              <a:rPr lang="en-US" sz="2400" b="0" dirty="0" err="1">
                <a:solidFill>
                  <a:srgbClr val="003399"/>
                </a:solidFill>
                <a:latin typeface="+mn-lt"/>
                <a:cs typeface="+mn-cs"/>
              </a:rPr>
              <a:t>i</a:t>
            </a:r>
            <a:r>
              <a:rPr lang="en-US" sz="2400" b="0" dirty="0">
                <a:solidFill>
                  <a:srgbClr val="003399"/>
                </a:solidFill>
                <a:latin typeface="+mn-lt"/>
                <a:cs typeface="+mn-cs"/>
              </a:rPr>
              <a:t>=1;i&lt;=20 ; </a:t>
            </a:r>
            <a:r>
              <a:rPr lang="en-US" sz="2400" b="0" dirty="0" err="1">
                <a:solidFill>
                  <a:srgbClr val="003399"/>
                </a:solidFill>
                <a:latin typeface="+mn-lt"/>
                <a:cs typeface="+mn-cs"/>
              </a:rPr>
              <a:t>i</a:t>
            </a:r>
            <a:r>
              <a:rPr lang="en-US" sz="2400" b="0" dirty="0">
                <a:solidFill>
                  <a:srgbClr val="003399"/>
                </a:solidFill>
                <a:latin typeface="+mn-lt"/>
                <a:cs typeface="+mn-cs"/>
              </a:rPr>
              <a:t>++)</a:t>
            </a:r>
          </a:p>
          <a:p>
            <a:pPr>
              <a:lnSpc>
                <a:spcPct val="70000"/>
              </a:lnSpc>
              <a:spcBef>
                <a:spcPct val="35000"/>
              </a:spcBef>
              <a:defRPr/>
            </a:pPr>
            <a:r>
              <a:rPr lang="en-US" sz="2400" b="0" dirty="0">
                <a:solidFill>
                  <a:srgbClr val="003399"/>
                </a:solidFill>
                <a:latin typeface="+mn-lt"/>
                <a:cs typeface="+mn-cs"/>
              </a:rPr>
              <a:t>      		cout &lt;&lt; c; </a:t>
            </a:r>
          </a:p>
          <a:p>
            <a:pPr>
              <a:lnSpc>
                <a:spcPct val="70000"/>
              </a:lnSpc>
              <a:spcBef>
                <a:spcPct val="35000"/>
              </a:spcBef>
              <a:defRPr/>
            </a:pPr>
            <a:r>
              <a:rPr lang="en-US" sz="2400" b="0" dirty="0">
                <a:solidFill>
                  <a:srgbClr val="003399"/>
                </a:solidFill>
                <a:latin typeface="+mn-lt"/>
                <a:cs typeface="+mn-cs"/>
              </a:rPr>
              <a:t>  	cout&lt;&lt;“\n”;</a:t>
            </a:r>
          </a:p>
          <a:p>
            <a:pPr>
              <a:lnSpc>
                <a:spcPct val="70000"/>
              </a:lnSpc>
              <a:spcBef>
                <a:spcPct val="35000"/>
              </a:spcBef>
              <a:defRPr/>
            </a:pPr>
            <a:r>
              <a:rPr lang="en-US" sz="2400" b="0" dirty="0" smtClean="0">
                <a:solidFill>
                  <a:srgbClr val="003399"/>
                </a:solidFill>
                <a:latin typeface="+mn-lt"/>
                <a:cs typeface="+mn-cs"/>
              </a:rPr>
              <a:t>}</a:t>
            </a:r>
            <a:endParaRPr lang="en-US" sz="2400" b="0" dirty="0">
              <a:latin typeface="+mn-lt"/>
              <a:cs typeface="+mn-cs"/>
            </a:endParaRPr>
          </a:p>
        </p:txBody>
      </p:sp>
      <p:sp>
        <p:nvSpPr>
          <p:cNvPr id="10" name="Left Arrow 9">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6"/>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D34EA89B-F91A-43A2-8FD3-1E7146DE4D2F}" type="datetime1">
              <a:rPr lang="en-US" smtClean="0"/>
              <a:t>3/15/2015</a:t>
            </a:fld>
            <a:endParaRPr lang="en-US"/>
          </a:p>
        </p:txBody>
      </p:sp>
      <p:sp>
        <p:nvSpPr>
          <p:cNvPr id="76803"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9231A8F-76F5-457B-B357-3B9899D0C4E5}" type="slidenum">
              <a:rPr lang="en-US" altLang="en-US" sz="1600">
                <a:solidFill>
                  <a:schemeClr val="tx1"/>
                </a:solidFill>
              </a:rPr>
              <a:pPr/>
              <a:t>24</a:t>
            </a:fld>
            <a:endParaRPr lang="en-US" altLang="en-US" sz="1600">
              <a:solidFill>
                <a:schemeClr val="tx1"/>
              </a:solidFill>
            </a:endParaRPr>
          </a:p>
        </p:txBody>
      </p:sp>
      <p:sp>
        <p:nvSpPr>
          <p:cNvPr id="65540"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65541" name="Rectangle 2"/>
          <p:cNvSpPr>
            <a:spLocks noGrp="1" noChangeArrowheads="1"/>
          </p:cNvSpPr>
          <p:nvPr>
            <p:ph type="title"/>
          </p:nvPr>
        </p:nvSpPr>
        <p:spPr>
          <a:xfrm>
            <a:off x="1285875" y="517525"/>
            <a:ext cx="7848600" cy="777875"/>
          </a:xfrm>
        </p:spPr>
        <p:txBody>
          <a:bodyPr>
            <a:normAutofit fontScale="90000"/>
          </a:bodyPr>
          <a:lstStyle/>
          <a:p>
            <a:pPr eaLnBrk="1" hangingPunct="1">
              <a:defRPr/>
            </a:pPr>
            <a:r>
              <a:rPr lang="en-US" dirty="0" err="1" smtClean="0"/>
              <a:t>Fn</a:t>
            </a:r>
            <a:r>
              <a:rPr lang="en-US" dirty="0" smtClean="0"/>
              <a:t> with Arguments/parameters &amp; </a:t>
            </a:r>
            <a:br>
              <a:rPr lang="en-US" dirty="0" smtClean="0"/>
            </a:br>
            <a:r>
              <a:rPr lang="en-US" dirty="0" smtClean="0"/>
              <a:t>One return value</a:t>
            </a:r>
          </a:p>
        </p:txBody>
      </p:sp>
      <p:sp>
        <p:nvSpPr>
          <p:cNvPr id="10245" name="Text Box 4"/>
          <p:cNvSpPr txBox="1">
            <a:spLocks noChangeArrowheads="1"/>
          </p:cNvSpPr>
          <p:nvPr/>
        </p:nvSpPr>
        <p:spPr bwMode="auto">
          <a:xfrm>
            <a:off x="1295400" y="1682750"/>
            <a:ext cx="7848600" cy="5022850"/>
          </a:xfrm>
          <a:prstGeom prst="rect">
            <a:avLst/>
          </a:prstGeom>
          <a:noFill/>
          <a:ln w="12700" cap="sq">
            <a:noFill/>
            <a:miter lim="800000"/>
            <a:headEnd type="none" w="sm" len="sm"/>
            <a:tailEnd type="none" w="sm" len="sm"/>
          </a:ln>
        </p:spPr>
        <p:txBody>
          <a:bodyPr>
            <a:spAutoFit/>
          </a:bodyPr>
          <a:lstStyle/>
          <a:p>
            <a:pPr>
              <a:lnSpc>
                <a:spcPct val="75000"/>
              </a:lnSpc>
              <a:spcBef>
                <a:spcPct val="30000"/>
              </a:spcBef>
              <a:defRPr/>
            </a:pPr>
            <a:r>
              <a:rPr lang="en-US" sz="2400" b="0" dirty="0" err="1">
                <a:latin typeface="+mn-lt"/>
                <a:cs typeface="+mn-cs"/>
              </a:rPr>
              <a:t>int</a:t>
            </a:r>
            <a:r>
              <a:rPr lang="en-US" sz="2400" b="0" dirty="0">
                <a:latin typeface="+mn-lt"/>
                <a:cs typeface="+mn-cs"/>
              </a:rPr>
              <a:t>  </a:t>
            </a:r>
            <a:r>
              <a:rPr lang="en-US" sz="2400" b="0" dirty="0" err="1">
                <a:latin typeface="+mn-lt"/>
                <a:cs typeface="+mn-cs"/>
              </a:rPr>
              <a:t>fnAdd</a:t>
            </a:r>
            <a:r>
              <a:rPr lang="en-US" sz="2400" b="0" dirty="0">
                <a:latin typeface="+mn-lt"/>
                <a:cs typeface="+mn-cs"/>
              </a:rPr>
              <a:t>(</a:t>
            </a:r>
            <a:r>
              <a:rPr lang="en-US" sz="2400" b="0" dirty="0" err="1">
                <a:latin typeface="+mn-lt"/>
                <a:cs typeface="+mn-cs"/>
              </a:rPr>
              <a:t>int</a:t>
            </a:r>
            <a:r>
              <a:rPr lang="en-US" sz="2400" b="0" dirty="0">
                <a:latin typeface="+mn-lt"/>
                <a:cs typeface="+mn-cs"/>
              </a:rPr>
              <a:t> a, </a:t>
            </a:r>
            <a:r>
              <a:rPr lang="en-US" sz="2400" b="0" dirty="0" err="1">
                <a:latin typeface="+mn-lt"/>
                <a:cs typeface="+mn-cs"/>
              </a:rPr>
              <a:t>int</a:t>
            </a:r>
            <a:r>
              <a:rPr lang="en-US" sz="2400" b="0" dirty="0">
                <a:latin typeface="+mn-lt"/>
                <a:cs typeface="+mn-cs"/>
              </a:rPr>
              <a:t> b); // prototype</a:t>
            </a:r>
          </a:p>
          <a:p>
            <a:pPr>
              <a:lnSpc>
                <a:spcPct val="75000"/>
              </a:lnSpc>
              <a:spcBef>
                <a:spcPct val="30000"/>
              </a:spcBef>
              <a:defRPr/>
            </a:pPr>
            <a:r>
              <a:rPr lang="en-US" sz="2400" b="0" dirty="0">
                <a:latin typeface="+mn-lt"/>
                <a:cs typeface="+mn-cs"/>
              </a:rPr>
              <a:t>void main(){ </a:t>
            </a:r>
          </a:p>
          <a:p>
            <a:pPr>
              <a:lnSpc>
                <a:spcPct val="75000"/>
              </a:lnSpc>
              <a:spcBef>
                <a:spcPct val="30000"/>
              </a:spcBef>
              <a:defRPr/>
            </a:pPr>
            <a:r>
              <a:rPr lang="en-US" sz="2400" b="0" dirty="0">
                <a:latin typeface="+mn-lt"/>
                <a:cs typeface="+mn-cs"/>
              </a:rPr>
              <a:t>	</a:t>
            </a:r>
            <a:r>
              <a:rPr lang="en-US" sz="2400" b="0" dirty="0" err="1">
                <a:latin typeface="+mn-lt"/>
                <a:cs typeface="+mn-cs"/>
              </a:rPr>
              <a:t>int</a:t>
            </a:r>
            <a:r>
              <a:rPr lang="en-US" sz="2400" b="0" dirty="0">
                <a:latin typeface="+mn-lt"/>
                <a:cs typeface="+mn-cs"/>
              </a:rPr>
              <a:t> </a:t>
            </a:r>
            <a:r>
              <a:rPr lang="en-US" sz="2400" b="0" dirty="0" err="1">
                <a:latin typeface="+mn-lt"/>
                <a:cs typeface="+mn-cs"/>
              </a:rPr>
              <a:t>a,b,c</a:t>
            </a:r>
            <a:r>
              <a:rPr lang="en-US" sz="2400" b="0" dirty="0">
                <a:latin typeface="+mn-lt"/>
                <a:cs typeface="+mn-cs"/>
              </a:rPr>
              <a:t>; </a:t>
            </a:r>
          </a:p>
          <a:p>
            <a:pPr>
              <a:lnSpc>
                <a:spcPct val="75000"/>
              </a:lnSpc>
              <a:spcBef>
                <a:spcPct val="30000"/>
              </a:spcBef>
              <a:defRPr/>
            </a:pPr>
            <a:r>
              <a:rPr lang="en-US" sz="2400" b="0" dirty="0">
                <a:latin typeface="+mn-lt"/>
                <a:cs typeface="+mn-cs"/>
              </a:rPr>
              <a:t>	cout &lt;&lt; “\</a:t>
            </a:r>
            <a:r>
              <a:rPr lang="en-US" sz="2400" b="0" dirty="0" err="1">
                <a:latin typeface="+mn-lt"/>
                <a:cs typeface="+mn-cs"/>
              </a:rPr>
              <a:t>nEnter</a:t>
            </a:r>
            <a:r>
              <a:rPr lang="en-US" sz="2400" b="0" dirty="0">
                <a:latin typeface="+mn-lt"/>
                <a:cs typeface="+mn-cs"/>
              </a:rPr>
              <a:t> numbers to be added\n”;</a:t>
            </a:r>
          </a:p>
          <a:p>
            <a:pPr>
              <a:lnSpc>
                <a:spcPct val="75000"/>
              </a:lnSpc>
              <a:spcBef>
                <a:spcPct val="30000"/>
              </a:spcBef>
              <a:defRPr/>
            </a:pPr>
            <a:r>
              <a:rPr lang="en-US" sz="2400" b="0" dirty="0">
                <a:latin typeface="+mn-lt"/>
                <a:cs typeface="+mn-cs"/>
              </a:rPr>
              <a:t>   	</a:t>
            </a:r>
            <a:r>
              <a:rPr lang="en-US" sz="2400" b="0" dirty="0" err="1">
                <a:latin typeface="+mn-lt"/>
                <a:cs typeface="+mn-cs"/>
              </a:rPr>
              <a:t>cin</a:t>
            </a:r>
            <a:r>
              <a:rPr lang="en-US" sz="2400" b="0" dirty="0">
                <a:latin typeface="+mn-lt"/>
                <a:cs typeface="+mn-cs"/>
              </a:rPr>
              <a:t>&gt;&gt;a&gt;&gt;b;</a:t>
            </a:r>
          </a:p>
          <a:p>
            <a:pPr>
              <a:lnSpc>
                <a:spcPct val="75000"/>
              </a:lnSpc>
              <a:spcBef>
                <a:spcPct val="30000"/>
              </a:spcBef>
              <a:defRPr/>
            </a:pPr>
            <a:r>
              <a:rPr lang="en-US" sz="2400" b="0" dirty="0">
                <a:latin typeface="+mn-lt"/>
                <a:cs typeface="+mn-cs"/>
              </a:rPr>
              <a:t>  	c=</a:t>
            </a:r>
            <a:r>
              <a:rPr lang="en-US" sz="2400" b="0" dirty="0" err="1">
                <a:latin typeface="+mn-lt"/>
                <a:cs typeface="+mn-cs"/>
              </a:rPr>
              <a:t>fnAdd</a:t>
            </a:r>
            <a:r>
              <a:rPr lang="en-US" sz="2400" b="0" dirty="0">
                <a:latin typeface="+mn-lt"/>
                <a:cs typeface="+mn-cs"/>
              </a:rPr>
              <a:t>(</a:t>
            </a:r>
            <a:r>
              <a:rPr lang="en-US" sz="2400" b="0" dirty="0" err="1">
                <a:latin typeface="+mn-lt"/>
                <a:cs typeface="+mn-cs"/>
              </a:rPr>
              <a:t>a,b</a:t>
            </a:r>
            <a:r>
              <a:rPr lang="en-US" sz="2400" b="0" dirty="0">
                <a:latin typeface="+mn-lt"/>
                <a:cs typeface="+mn-cs"/>
              </a:rPr>
              <a:t>);</a:t>
            </a:r>
          </a:p>
          <a:p>
            <a:pPr>
              <a:lnSpc>
                <a:spcPct val="75000"/>
              </a:lnSpc>
              <a:spcBef>
                <a:spcPct val="30000"/>
              </a:spcBef>
              <a:defRPr/>
            </a:pPr>
            <a:r>
              <a:rPr lang="en-US" sz="2400" b="0" dirty="0">
                <a:latin typeface="+mn-lt"/>
                <a:cs typeface="+mn-cs"/>
              </a:rPr>
              <a:t>  	cout&lt;&lt;“Sum is “&lt;&lt; c;</a:t>
            </a:r>
          </a:p>
          <a:p>
            <a:pPr>
              <a:lnSpc>
                <a:spcPct val="75000"/>
              </a:lnSpc>
              <a:spcBef>
                <a:spcPct val="30000"/>
              </a:spcBef>
              <a:defRPr/>
            </a:pPr>
            <a:r>
              <a:rPr lang="en-US" sz="2400" b="0" dirty="0">
                <a:latin typeface="+mn-lt"/>
                <a:cs typeface="+mn-cs"/>
              </a:rPr>
              <a:t>}</a:t>
            </a:r>
          </a:p>
          <a:p>
            <a:pPr>
              <a:lnSpc>
                <a:spcPct val="70000"/>
              </a:lnSpc>
              <a:spcBef>
                <a:spcPct val="35000"/>
              </a:spcBef>
              <a:defRPr/>
            </a:pPr>
            <a:r>
              <a:rPr lang="en-US" sz="2400" b="0" dirty="0" err="1">
                <a:solidFill>
                  <a:srgbClr val="003399"/>
                </a:solidFill>
                <a:latin typeface="+mn-lt"/>
                <a:cs typeface="+mn-cs"/>
              </a:rPr>
              <a:t>int</a:t>
            </a:r>
            <a:r>
              <a:rPr lang="en-US" sz="2400" b="0" dirty="0">
                <a:solidFill>
                  <a:srgbClr val="003399"/>
                </a:solidFill>
                <a:latin typeface="+mn-lt"/>
                <a:cs typeface="+mn-cs"/>
              </a:rPr>
              <a:t>  </a:t>
            </a:r>
            <a:r>
              <a:rPr lang="en-US" sz="2400" b="0" dirty="0" err="1">
                <a:solidFill>
                  <a:srgbClr val="003399"/>
                </a:solidFill>
                <a:latin typeface="+mn-lt"/>
                <a:cs typeface="+mn-cs"/>
              </a:rPr>
              <a:t>fnAdd</a:t>
            </a:r>
            <a:r>
              <a:rPr lang="en-US" sz="2400" b="0" dirty="0">
                <a:solidFill>
                  <a:srgbClr val="003399"/>
                </a:solidFill>
                <a:latin typeface="+mn-lt"/>
                <a:cs typeface="+mn-cs"/>
              </a:rPr>
              <a:t>(</a:t>
            </a:r>
            <a:r>
              <a:rPr lang="en-US" sz="2400" b="0" dirty="0" err="1">
                <a:solidFill>
                  <a:srgbClr val="003399"/>
                </a:solidFill>
                <a:latin typeface="+mn-lt"/>
                <a:cs typeface="+mn-cs"/>
              </a:rPr>
              <a:t>int</a:t>
            </a:r>
            <a:r>
              <a:rPr lang="en-US" sz="2400" b="0" dirty="0">
                <a:solidFill>
                  <a:srgbClr val="003399"/>
                </a:solidFill>
                <a:latin typeface="+mn-lt"/>
                <a:cs typeface="+mn-cs"/>
              </a:rPr>
              <a:t> x, </a:t>
            </a:r>
            <a:r>
              <a:rPr lang="en-US" sz="2400" b="0" dirty="0" err="1">
                <a:solidFill>
                  <a:srgbClr val="003399"/>
                </a:solidFill>
                <a:latin typeface="+mn-lt"/>
                <a:cs typeface="+mn-cs"/>
              </a:rPr>
              <a:t>int</a:t>
            </a:r>
            <a:r>
              <a:rPr lang="en-US" sz="2400" b="0" dirty="0">
                <a:solidFill>
                  <a:srgbClr val="003399"/>
                </a:solidFill>
                <a:latin typeface="+mn-lt"/>
                <a:cs typeface="+mn-cs"/>
              </a:rPr>
              <a:t> y ){</a:t>
            </a:r>
          </a:p>
          <a:p>
            <a:pPr>
              <a:lnSpc>
                <a:spcPct val="70000"/>
              </a:lnSpc>
              <a:spcBef>
                <a:spcPct val="35000"/>
              </a:spcBef>
              <a:defRPr/>
            </a:pPr>
            <a:r>
              <a:rPr lang="en-US" sz="2400" b="0" dirty="0">
                <a:solidFill>
                  <a:srgbClr val="003399"/>
                </a:solidFill>
                <a:latin typeface="+mn-lt"/>
                <a:cs typeface="+mn-cs"/>
              </a:rPr>
              <a:t>	</a:t>
            </a:r>
            <a:r>
              <a:rPr lang="en-US" sz="2400" b="0" dirty="0" err="1">
                <a:solidFill>
                  <a:srgbClr val="003399"/>
                </a:solidFill>
                <a:latin typeface="+mn-lt"/>
                <a:cs typeface="+mn-cs"/>
              </a:rPr>
              <a:t>int</a:t>
            </a:r>
            <a:r>
              <a:rPr lang="en-US" sz="2400" b="0" dirty="0">
                <a:solidFill>
                  <a:srgbClr val="003399"/>
                </a:solidFill>
                <a:latin typeface="+mn-lt"/>
                <a:cs typeface="+mn-cs"/>
              </a:rPr>
              <a:t> z;</a:t>
            </a:r>
          </a:p>
          <a:p>
            <a:pPr>
              <a:lnSpc>
                <a:spcPct val="70000"/>
              </a:lnSpc>
              <a:spcBef>
                <a:spcPct val="35000"/>
              </a:spcBef>
              <a:defRPr/>
            </a:pPr>
            <a:r>
              <a:rPr lang="en-US" sz="2400" b="0" dirty="0">
                <a:solidFill>
                  <a:srgbClr val="003399"/>
                </a:solidFill>
                <a:latin typeface="+mn-lt"/>
                <a:cs typeface="+mn-cs"/>
              </a:rPr>
              <a:t>	z=</a:t>
            </a:r>
            <a:r>
              <a:rPr lang="en-US" sz="2400" b="0" dirty="0" err="1">
                <a:solidFill>
                  <a:srgbClr val="003399"/>
                </a:solidFill>
                <a:latin typeface="+mn-lt"/>
                <a:cs typeface="+mn-cs"/>
              </a:rPr>
              <a:t>x+y</a:t>
            </a:r>
            <a:endParaRPr lang="en-US" sz="2400" b="0" dirty="0">
              <a:solidFill>
                <a:srgbClr val="003399"/>
              </a:solidFill>
              <a:latin typeface="+mn-lt"/>
              <a:cs typeface="+mn-cs"/>
            </a:endParaRPr>
          </a:p>
          <a:p>
            <a:pPr>
              <a:lnSpc>
                <a:spcPct val="70000"/>
              </a:lnSpc>
              <a:spcBef>
                <a:spcPct val="35000"/>
              </a:spcBef>
              <a:defRPr/>
            </a:pPr>
            <a:r>
              <a:rPr lang="en-US" sz="2400" b="0" dirty="0">
                <a:solidFill>
                  <a:srgbClr val="003399"/>
                </a:solidFill>
                <a:latin typeface="+mn-lt"/>
                <a:cs typeface="+mn-cs"/>
              </a:rPr>
              <a:t>	return(z);</a:t>
            </a:r>
          </a:p>
          <a:p>
            <a:pPr>
              <a:lnSpc>
                <a:spcPct val="70000"/>
              </a:lnSpc>
              <a:spcBef>
                <a:spcPct val="35000"/>
              </a:spcBef>
              <a:defRPr/>
            </a:pPr>
            <a:r>
              <a:rPr lang="en-US" sz="2400" b="0" dirty="0">
                <a:solidFill>
                  <a:srgbClr val="003399"/>
                </a:solidFill>
                <a:latin typeface="+mn-lt"/>
                <a:cs typeface="+mn-cs"/>
              </a:rPr>
              <a:t>}</a:t>
            </a:r>
          </a:p>
        </p:txBody>
      </p:sp>
      <p:sp>
        <p:nvSpPr>
          <p:cNvPr id="11" name="Left Arrow 10">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6"/>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7C6C9349-CA73-4758-9C43-9E80BE1602FD}" type="datetime1">
              <a:rPr lang="en-US" smtClean="0"/>
              <a:t>3/15/2015</a:t>
            </a:fld>
            <a:endParaRPr lang="en-US"/>
          </a:p>
        </p:txBody>
      </p:sp>
      <p:sp>
        <p:nvSpPr>
          <p:cNvPr id="78851"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2A228D1-18D6-44FD-9885-F8B7E63F499F}" type="slidenum">
              <a:rPr lang="en-US" altLang="en-US" sz="1600">
                <a:solidFill>
                  <a:schemeClr val="tx1"/>
                </a:solidFill>
              </a:rPr>
              <a:pPr/>
              <a:t>25</a:t>
            </a:fld>
            <a:endParaRPr lang="en-US" altLang="en-US" sz="1600">
              <a:solidFill>
                <a:schemeClr val="tx1"/>
              </a:solidFill>
            </a:endParaRPr>
          </a:p>
        </p:txBody>
      </p:sp>
      <p:sp>
        <p:nvSpPr>
          <p:cNvPr id="67588"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p>
        </p:txBody>
      </p:sp>
      <p:sp>
        <p:nvSpPr>
          <p:cNvPr id="67589"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dirty="0" smtClean="0"/>
              <a:t>Problems…</a:t>
            </a:r>
          </a:p>
        </p:txBody>
      </p:sp>
      <p:sp>
        <p:nvSpPr>
          <p:cNvPr id="35844" name="Text Box 4"/>
          <p:cNvSpPr txBox="1">
            <a:spLocks noChangeArrowheads="1"/>
          </p:cNvSpPr>
          <p:nvPr/>
        </p:nvSpPr>
        <p:spPr bwMode="auto">
          <a:xfrm>
            <a:off x="1295400" y="1143000"/>
            <a:ext cx="7696200" cy="4281488"/>
          </a:xfrm>
          <a:prstGeom prst="rect">
            <a:avLst/>
          </a:prstGeom>
          <a:noFill/>
          <a:ln w="12700" cap="sq">
            <a:noFill/>
            <a:miter lim="800000"/>
            <a:headEnd type="none" w="sm" len="sm"/>
            <a:tailEnd type="none" w="sm" len="sm"/>
          </a:ln>
        </p:spPr>
        <p:txBody>
          <a:bodyPr>
            <a:spAutoFit/>
          </a:bodyPr>
          <a:lstStyle/>
          <a:p>
            <a:pPr marL="514350" indent="-514350" algn="just">
              <a:lnSpc>
                <a:spcPct val="114000"/>
              </a:lnSpc>
              <a:defRPr/>
            </a:pPr>
            <a:r>
              <a:rPr lang="en-US" sz="2400" b="0" dirty="0">
                <a:latin typeface="+mn-lt"/>
                <a:cs typeface="+mn-cs"/>
              </a:rPr>
              <a:t>Write appropriate functions to</a:t>
            </a:r>
          </a:p>
          <a:p>
            <a:pPr marL="971550" lvl="1" indent="-514350" algn="just">
              <a:lnSpc>
                <a:spcPct val="114000"/>
              </a:lnSpc>
              <a:buFontTx/>
              <a:buAutoNum type="arabicPeriod"/>
              <a:defRPr/>
            </a:pPr>
            <a:r>
              <a:rPr lang="en-US" sz="2400" b="0" dirty="0">
                <a:latin typeface="+mn-lt"/>
                <a:cs typeface="+mn-cs"/>
              </a:rPr>
              <a:t>Find the factorial of a number ‘n’. </a:t>
            </a:r>
          </a:p>
          <a:p>
            <a:pPr marL="971550" lvl="1" indent="-514350" algn="just">
              <a:lnSpc>
                <a:spcPct val="114000"/>
              </a:lnSpc>
              <a:buFontTx/>
              <a:buAutoNum type="arabicPeriod"/>
              <a:defRPr/>
            </a:pPr>
            <a:r>
              <a:rPr lang="en-US" sz="2400" b="0" dirty="0">
                <a:latin typeface="+mn-lt"/>
                <a:cs typeface="+mn-cs"/>
              </a:rPr>
              <a:t>Reverse a number ‘n’.</a:t>
            </a:r>
          </a:p>
          <a:p>
            <a:pPr marL="971550" lvl="1" indent="-514350" algn="just">
              <a:lnSpc>
                <a:spcPct val="114000"/>
              </a:lnSpc>
              <a:buFontTx/>
              <a:buAutoNum type="arabicPeriod"/>
              <a:defRPr/>
            </a:pPr>
            <a:r>
              <a:rPr lang="en-US" sz="2400" b="0" dirty="0">
                <a:latin typeface="+mn-lt"/>
                <a:cs typeface="+mn-cs"/>
              </a:rPr>
              <a:t>Check whether the number ‘n’ is a palindrome.</a:t>
            </a:r>
          </a:p>
          <a:p>
            <a:pPr marL="971550" lvl="1" indent="-514350" algn="just">
              <a:lnSpc>
                <a:spcPct val="114000"/>
              </a:lnSpc>
              <a:buFontTx/>
              <a:buAutoNum type="arabicPeriod"/>
              <a:defRPr/>
            </a:pPr>
            <a:r>
              <a:rPr lang="en-US" sz="2400" b="0" dirty="0">
                <a:latin typeface="+mn-lt"/>
                <a:cs typeface="+mn-cs"/>
              </a:rPr>
              <a:t>Generate the Fibonacci series for given limit ‘n’.</a:t>
            </a:r>
          </a:p>
          <a:p>
            <a:pPr marL="971550" lvl="1" indent="-514350" algn="just">
              <a:lnSpc>
                <a:spcPct val="114000"/>
              </a:lnSpc>
              <a:buFontTx/>
              <a:buAutoNum type="arabicPeriod"/>
              <a:defRPr/>
            </a:pPr>
            <a:r>
              <a:rPr lang="en-US" sz="2400" b="0" dirty="0">
                <a:latin typeface="+mn-lt"/>
                <a:cs typeface="+mn-cs"/>
              </a:rPr>
              <a:t>Check whether the number ‘n’ is prime.</a:t>
            </a:r>
          </a:p>
          <a:p>
            <a:pPr marL="971550" lvl="1" indent="-514350" algn="just">
              <a:lnSpc>
                <a:spcPct val="114000"/>
              </a:lnSpc>
              <a:buFontTx/>
              <a:buAutoNum type="arabicPeriod"/>
              <a:defRPr/>
            </a:pPr>
            <a:r>
              <a:rPr lang="en-US" sz="2400" b="0" dirty="0">
                <a:latin typeface="+mn-lt"/>
                <a:cs typeface="+mn-cs"/>
              </a:rPr>
              <a:t>Generate the prime series using the function written for prime check, for a given limit.</a:t>
            </a:r>
          </a:p>
          <a:p>
            <a:pPr marL="971550" lvl="1" indent="-514350" algn="just">
              <a:lnSpc>
                <a:spcPct val="114000"/>
              </a:lnSpc>
              <a:buFontTx/>
              <a:buAutoNum type="arabicPeriod"/>
              <a:defRPr/>
            </a:pPr>
            <a:endParaRPr lang="en-US" sz="2400" b="0" dirty="0">
              <a:latin typeface="+mn-lt"/>
              <a:cs typeface="+mn-cs"/>
            </a:endParaRPr>
          </a:p>
          <a:p>
            <a:pPr marL="971550" lvl="1" indent="-514350" algn="just">
              <a:lnSpc>
                <a:spcPct val="114000"/>
              </a:lnSpc>
              <a:buFontTx/>
              <a:buAutoNum type="arabicPeriod"/>
              <a:defRPr/>
            </a:pPr>
            <a:endParaRPr lang="en-US" sz="2400" b="0" dirty="0">
              <a:latin typeface="+mn-lt"/>
              <a:cs typeface="+mn-cs"/>
            </a:endParaRP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2"/>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1CB9DBBD-A77C-4CCE-8878-F7AFBCCAC06F}" type="datetime1">
              <a:rPr lang="en-US" smtClean="0"/>
              <a:t>3/15/2015</a:t>
            </a:fld>
            <a:endParaRPr lang="en-US"/>
          </a:p>
        </p:txBody>
      </p:sp>
      <p:sp>
        <p:nvSpPr>
          <p:cNvPr id="8089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5E053013-C0D3-44FA-A2DD-B64900F0046A}" type="slidenum">
              <a:rPr lang="en-US" altLang="en-US" sz="1600">
                <a:solidFill>
                  <a:schemeClr val="tx1"/>
                </a:solidFill>
              </a:rPr>
              <a:pPr/>
              <a:t>26</a:t>
            </a:fld>
            <a:endParaRPr lang="en-US" altLang="en-US" sz="1600">
              <a:solidFill>
                <a:schemeClr val="tx1"/>
              </a:solidFill>
            </a:endParaRPr>
          </a:p>
        </p:txBody>
      </p:sp>
      <p:sp>
        <p:nvSpPr>
          <p:cNvPr id="68612"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36869" name="Rectangle 2"/>
          <p:cNvSpPr>
            <a:spLocks noGrp="1" noChangeArrowheads="1"/>
          </p:cNvSpPr>
          <p:nvPr>
            <p:ph type="title"/>
          </p:nvPr>
        </p:nvSpPr>
        <p:spPr>
          <a:xfrm>
            <a:off x="1219200" y="152400"/>
            <a:ext cx="7162800" cy="685800"/>
          </a:xfrm>
        </p:spPr>
        <p:txBody>
          <a:bodyPr rtlCol="0">
            <a:noAutofit/>
          </a:bodyPr>
          <a:lstStyle/>
          <a:p>
            <a:pPr eaLnBrk="1" fontAlgn="auto" hangingPunct="1">
              <a:spcAft>
                <a:spcPts val="0"/>
              </a:spcAft>
              <a:defRPr/>
            </a:pPr>
            <a:r>
              <a:rPr lang="en-US" sz="4000" kern="0" dirty="0">
                <a:latin typeface="+mn-lt"/>
              </a:rPr>
              <a:t>Factorial of a given number ‘n’</a:t>
            </a:r>
          </a:p>
        </p:txBody>
      </p:sp>
      <p:sp>
        <p:nvSpPr>
          <p:cNvPr id="8" name="Rectangle 7"/>
          <p:cNvSpPr/>
          <p:nvPr/>
        </p:nvSpPr>
        <p:spPr>
          <a:xfrm>
            <a:off x="1295400" y="990600"/>
            <a:ext cx="4038600" cy="4154488"/>
          </a:xfrm>
          <a:prstGeom prst="rect">
            <a:avLst/>
          </a:prstGeom>
          <a:ln>
            <a:solidFill>
              <a:schemeClr val="tx1"/>
            </a:solidFill>
          </a:ln>
        </p:spPr>
        <p:txBody>
          <a:bodyPr>
            <a:spAutoFit/>
          </a:bodyPr>
          <a:lstStyle/>
          <a:p>
            <a:pPr eaLnBrk="1" hangingPunct="1">
              <a:defRPr/>
            </a:pPr>
            <a:r>
              <a:rPr lang="en-US" sz="2400" b="0" dirty="0">
                <a:solidFill>
                  <a:srgbClr val="C00000"/>
                </a:solidFill>
                <a:latin typeface="+mn-lt"/>
                <a:cs typeface="+mn-cs"/>
              </a:rPr>
              <a:t>long  </a:t>
            </a:r>
            <a:r>
              <a:rPr lang="en-US" sz="2400" b="0" dirty="0" err="1">
                <a:solidFill>
                  <a:srgbClr val="C00000"/>
                </a:solidFill>
                <a:latin typeface="+mn-lt"/>
                <a:cs typeface="+mn-cs"/>
              </a:rPr>
              <a:t>factFn</a:t>
            </a:r>
            <a:r>
              <a:rPr lang="en-US" sz="2400" b="0" dirty="0">
                <a:solidFill>
                  <a:srgbClr val="C00000"/>
                </a:solidFill>
                <a:latin typeface="+mn-lt"/>
                <a:cs typeface="+mn-cs"/>
              </a:rPr>
              <a:t>(</a:t>
            </a:r>
            <a:r>
              <a:rPr lang="en-US" sz="2400" b="0" dirty="0" err="1">
                <a:solidFill>
                  <a:srgbClr val="C00000"/>
                </a:solidFill>
                <a:latin typeface="+mn-lt"/>
                <a:cs typeface="+mn-cs"/>
              </a:rPr>
              <a:t>int</a:t>
            </a:r>
            <a:r>
              <a:rPr lang="en-US" sz="2400" b="0" dirty="0">
                <a:solidFill>
                  <a:srgbClr val="C00000"/>
                </a:solidFill>
                <a:latin typeface="+mn-lt"/>
                <a:cs typeface="+mn-cs"/>
              </a:rPr>
              <a:t>); </a:t>
            </a:r>
            <a:r>
              <a:rPr lang="en-US" sz="2400" b="0" dirty="0">
                <a:latin typeface="+mn-lt"/>
                <a:cs typeface="+mn-cs"/>
              </a:rPr>
              <a:t>//prototype</a:t>
            </a:r>
          </a:p>
          <a:p>
            <a:pPr eaLnBrk="1" hangingPunct="1">
              <a:defRPr/>
            </a:pPr>
            <a:endParaRPr lang="en-US" sz="2400" b="0" dirty="0">
              <a:latin typeface="+mn-lt"/>
              <a:cs typeface="+mn-cs"/>
            </a:endParaRPr>
          </a:p>
          <a:p>
            <a:pPr eaLnBrk="1" hangingPunct="1">
              <a:defRPr/>
            </a:pPr>
            <a:r>
              <a:rPr lang="en-US" sz="2400" b="0" dirty="0">
                <a:latin typeface="+mn-lt"/>
                <a:cs typeface="+mn-cs"/>
              </a:rPr>
              <a:t>void main() {</a:t>
            </a:r>
          </a:p>
          <a:p>
            <a:pPr eaLnBrk="1" hangingPunct="1">
              <a:defRPr/>
            </a:pPr>
            <a:r>
              <a:rPr lang="en-US" sz="2400" b="0" dirty="0">
                <a:latin typeface="+mn-lt"/>
                <a:cs typeface="+mn-cs"/>
              </a:rPr>
              <a:t>   </a:t>
            </a:r>
            <a:r>
              <a:rPr lang="en-US" sz="2400" b="0" dirty="0" err="1">
                <a:latin typeface="+mn-lt"/>
                <a:cs typeface="+mn-cs"/>
              </a:rPr>
              <a:t>int</a:t>
            </a:r>
            <a:r>
              <a:rPr lang="en-US" sz="2400" b="0" dirty="0">
                <a:latin typeface="+mn-lt"/>
                <a:cs typeface="+mn-cs"/>
              </a:rPr>
              <a:t> n, f;</a:t>
            </a:r>
          </a:p>
          <a:p>
            <a:pPr eaLnBrk="1" hangingPunct="1">
              <a:defRPr/>
            </a:pPr>
            <a:r>
              <a:rPr lang="en-US" sz="2400" b="0" dirty="0">
                <a:latin typeface="+mn-lt"/>
                <a:cs typeface="+mn-cs"/>
              </a:rPr>
              <a:t>   </a:t>
            </a:r>
          </a:p>
          <a:p>
            <a:pPr eaLnBrk="1" hangingPunct="1">
              <a:defRPr/>
            </a:pPr>
            <a:r>
              <a:rPr lang="en-US" sz="2400" b="0" dirty="0">
                <a:latin typeface="+mn-lt"/>
                <a:cs typeface="+mn-cs"/>
              </a:rPr>
              <a:t>    cout&lt;&lt;"Enter a number :";</a:t>
            </a:r>
          </a:p>
          <a:p>
            <a:pPr eaLnBrk="1" hangingPunct="1">
              <a:defRPr/>
            </a:pPr>
            <a:r>
              <a:rPr lang="en-US" sz="2400" b="0" dirty="0">
                <a:latin typeface="+mn-lt"/>
                <a:cs typeface="+mn-cs"/>
              </a:rPr>
              <a:t>    </a:t>
            </a:r>
            <a:r>
              <a:rPr lang="en-US" sz="2400" b="0" dirty="0" err="1">
                <a:latin typeface="+mn-lt"/>
                <a:cs typeface="+mn-cs"/>
              </a:rPr>
              <a:t>cin</a:t>
            </a:r>
            <a:r>
              <a:rPr lang="en-US" sz="2400" b="0" dirty="0">
                <a:latin typeface="+mn-lt"/>
                <a:cs typeface="+mn-cs"/>
              </a:rPr>
              <a:t>&gt;&gt;n;</a:t>
            </a:r>
          </a:p>
          <a:p>
            <a:pPr eaLnBrk="1" hangingPunct="1">
              <a:defRPr/>
            </a:pPr>
            <a:r>
              <a:rPr lang="en-US" sz="2400" b="0" dirty="0">
                <a:latin typeface="+mn-lt"/>
                <a:cs typeface="+mn-cs"/>
              </a:rPr>
              <a:t>    f =</a:t>
            </a:r>
            <a:r>
              <a:rPr lang="en-US" sz="2400" b="0" dirty="0" err="1">
                <a:latin typeface="+mn-lt"/>
                <a:cs typeface="+mn-cs"/>
              </a:rPr>
              <a:t>factFn</a:t>
            </a:r>
            <a:r>
              <a:rPr lang="en-US" sz="2400" b="0" dirty="0">
                <a:latin typeface="+mn-lt"/>
                <a:cs typeface="+mn-cs"/>
              </a:rPr>
              <a:t>(n); </a:t>
            </a:r>
          </a:p>
          <a:p>
            <a:pPr eaLnBrk="1" hangingPunct="1">
              <a:defRPr/>
            </a:pPr>
            <a:r>
              <a:rPr lang="en-US" sz="2400" b="0" dirty="0">
                <a:latin typeface="+mn-lt"/>
                <a:cs typeface="+mn-cs"/>
              </a:rPr>
              <a:t>    cout&lt;&lt;"\</a:t>
            </a:r>
            <a:r>
              <a:rPr lang="en-US" sz="2400" b="0" dirty="0" err="1">
                <a:latin typeface="+mn-lt"/>
                <a:cs typeface="+mn-cs"/>
              </a:rPr>
              <a:t>nFact</a:t>
            </a:r>
            <a:r>
              <a:rPr lang="en-US" sz="2400" b="0" dirty="0">
                <a:latin typeface="+mn-lt"/>
                <a:cs typeface="+mn-cs"/>
              </a:rPr>
              <a:t> of  "&lt;&lt;n;</a:t>
            </a:r>
          </a:p>
          <a:p>
            <a:pPr eaLnBrk="1" hangingPunct="1">
              <a:defRPr/>
            </a:pPr>
            <a:r>
              <a:rPr lang="en-US" sz="2400" b="0" dirty="0">
                <a:latin typeface="+mn-lt"/>
                <a:cs typeface="+mn-cs"/>
              </a:rPr>
              <a:t>    cout&lt;&lt;“ is  “ &lt;&lt;f;</a:t>
            </a:r>
          </a:p>
          <a:p>
            <a:pPr eaLnBrk="1" hangingPunct="1">
              <a:defRPr/>
            </a:pPr>
            <a:r>
              <a:rPr lang="en-US" sz="2400" b="0" dirty="0">
                <a:latin typeface="+mn-lt"/>
                <a:cs typeface="+mn-cs"/>
              </a:rPr>
              <a:t>}</a:t>
            </a:r>
          </a:p>
        </p:txBody>
      </p:sp>
      <p:sp>
        <p:nvSpPr>
          <p:cNvPr id="9" name="Rectangle 8"/>
          <p:cNvSpPr/>
          <p:nvPr/>
        </p:nvSpPr>
        <p:spPr>
          <a:xfrm>
            <a:off x="5364163" y="914400"/>
            <a:ext cx="3733800" cy="4524375"/>
          </a:xfrm>
          <a:prstGeom prst="rect">
            <a:avLst/>
          </a:prstGeom>
          <a:ln>
            <a:solidFill>
              <a:schemeClr val="tx1"/>
            </a:solidFill>
            <a:prstDash val="solid"/>
          </a:ln>
        </p:spPr>
        <p:txBody>
          <a:bodyPr>
            <a:spAutoFit/>
          </a:bodyPr>
          <a:lstStyle/>
          <a:p>
            <a:pPr eaLnBrk="1" hangingPunct="1">
              <a:defRPr/>
            </a:pPr>
            <a:r>
              <a:rPr lang="en-US" sz="2400" b="0" dirty="0">
                <a:latin typeface="+mn-lt"/>
                <a:cs typeface="+mn-cs"/>
              </a:rPr>
              <a:t>long </a:t>
            </a:r>
            <a:r>
              <a:rPr lang="en-US" sz="2400" b="0" dirty="0" err="1">
                <a:latin typeface="+mn-lt"/>
                <a:cs typeface="+mn-cs"/>
              </a:rPr>
              <a:t>factFn</a:t>
            </a:r>
            <a:r>
              <a:rPr lang="en-US" sz="2400" b="0" dirty="0">
                <a:latin typeface="+mn-lt"/>
                <a:cs typeface="+mn-cs"/>
              </a:rPr>
              <a:t>(</a:t>
            </a:r>
            <a:r>
              <a:rPr lang="en-US" sz="2400" b="0" dirty="0" err="1">
                <a:latin typeface="+mn-lt"/>
                <a:cs typeface="+mn-cs"/>
              </a:rPr>
              <a:t>int</a:t>
            </a:r>
            <a:r>
              <a:rPr lang="en-US" sz="2400" b="0" dirty="0">
                <a:latin typeface="+mn-lt"/>
                <a:cs typeface="+mn-cs"/>
              </a:rPr>
              <a:t> </a:t>
            </a:r>
            <a:r>
              <a:rPr lang="en-US" sz="2400" b="0" dirty="0" err="1">
                <a:latin typeface="+mn-lt"/>
                <a:cs typeface="+mn-cs"/>
              </a:rPr>
              <a:t>num</a:t>
            </a:r>
            <a:r>
              <a:rPr lang="en-US" sz="2400" b="0" dirty="0">
                <a:latin typeface="+mn-lt"/>
                <a:cs typeface="+mn-cs"/>
              </a:rPr>
              <a:t>) {    </a:t>
            </a:r>
          </a:p>
          <a:p>
            <a:pPr eaLnBrk="1" hangingPunct="1">
              <a:defRPr/>
            </a:pPr>
            <a:r>
              <a:rPr lang="en-US" sz="2400" b="0" dirty="0">
                <a:solidFill>
                  <a:schemeClr val="bg1">
                    <a:lumMod val="65000"/>
                  </a:schemeClr>
                </a:solidFill>
                <a:latin typeface="+mn-lt"/>
                <a:cs typeface="+mn-cs"/>
              </a:rPr>
              <a:t>    //function definition</a:t>
            </a:r>
          </a:p>
          <a:p>
            <a:pPr eaLnBrk="1" hangingPunct="1">
              <a:defRPr/>
            </a:pPr>
            <a:r>
              <a:rPr lang="en-US" sz="2400" b="0" dirty="0">
                <a:latin typeface="+mn-lt"/>
                <a:cs typeface="+mn-cs"/>
              </a:rPr>
              <a:t>    </a:t>
            </a:r>
            <a:r>
              <a:rPr lang="en-US" sz="2400" b="0" dirty="0" err="1">
                <a:latin typeface="+mn-lt"/>
                <a:cs typeface="+mn-cs"/>
              </a:rPr>
              <a:t>int</a:t>
            </a:r>
            <a:r>
              <a:rPr lang="en-US" sz="2400" b="0" dirty="0">
                <a:latin typeface="+mn-lt"/>
                <a:cs typeface="+mn-cs"/>
              </a:rPr>
              <a:t> </a:t>
            </a:r>
            <a:r>
              <a:rPr lang="en-US" sz="2400" b="0" dirty="0" err="1">
                <a:latin typeface="+mn-lt"/>
                <a:cs typeface="+mn-cs"/>
              </a:rPr>
              <a:t>i</a:t>
            </a:r>
            <a:r>
              <a:rPr lang="en-US" sz="2400" b="0" dirty="0">
                <a:latin typeface="+mn-lt"/>
                <a:cs typeface="+mn-cs"/>
              </a:rPr>
              <a:t>;</a:t>
            </a:r>
          </a:p>
          <a:p>
            <a:pPr eaLnBrk="1" hangingPunct="1">
              <a:defRPr/>
            </a:pPr>
            <a:r>
              <a:rPr lang="en-US" sz="2400" b="0" dirty="0">
                <a:latin typeface="+mn-lt"/>
                <a:cs typeface="+mn-cs"/>
              </a:rPr>
              <a:t>    long fact=1;</a:t>
            </a:r>
          </a:p>
          <a:p>
            <a:pPr eaLnBrk="1" hangingPunct="1">
              <a:defRPr/>
            </a:pPr>
            <a:endParaRPr lang="en-US" sz="2400" b="0" dirty="0">
              <a:latin typeface="+mn-lt"/>
              <a:cs typeface="+mn-cs"/>
            </a:endParaRPr>
          </a:p>
          <a:p>
            <a:pPr eaLnBrk="1" hangingPunct="1">
              <a:defRPr/>
            </a:pPr>
            <a:r>
              <a:rPr lang="en-US" sz="2400" b="0" dirty="0">
                <a:latin typeface="+mn-lt"/>
                <a:cs typeface="+mn-cs"/>
              </a:rPr>
              <a:t>    </a:t>
            </a:r>
            <a:r>
              <a:rPr lang="en-US" sz="2400" b="0" dirty="0">
                <a:solidFill>
                  <a:schemeClr val="bg1">
                    <a:lumMod val="65000"/>
                  </a:schemeClr>
                </a:solidFill>
                <a:latin typeface="+mn-lt"/>
                <a:cs typeface="+mn-cs"/>
              </a:rPr>
              <a:t>//factorial computation</a:t>
            </a:r>
            <a:endParaRPr lang="en-US" sz="2400" b="0" dirty="0">
              <a:latin typeface="+mn-lt"/>
              <a:cs typeface="+mn-cs"/>
            </a:endParaRPr>
          </a:p>
          <a:p>
            <a:pPr eaLnBrk="1" hangingPunct="1">
              <a:defRPr/>
            </a:pPr>
            <a:r>
              <a:rPr lang="en-US" sz="2400" b="0" dirty="0">
                <a:latin typeface="+mn-lt"/>
                <a:cs typeface="+mn-cs"/>
              </a:rPr>
              <a:t>    for (</a:t>
            </a:r>
            <a:r>
              <a:rPr lang="en-US" sz="2400" b="0" dirty="0" err="1">
                <a:latin typeface="+mn-lt"/>
                <a:cs typeface="+mn-cs"/>
              </a:rPr>
              <a:t>i</a:t>
            </a:r>
            <a:r>
              <a:rPr lang="en-US" sz="2400" b="0" dirty="0">
                <a:latin typeface="+mn-lt"/>
                <a:cs typeface="+mn-cs"/>
              </a:rPr>
              <a:t>=1; </a:t>
            </a:r>
            <a:r>
              <a:rPr lang="en-US" sz="2400" b="0" dirty="0" err="1">
                <a:latin typeface="+mn-lt"/>
                <a:cs typeface="+mn-cs"/>
              </a:rPr>
              <a:t>i</a:t>
            </a:r>
            <a:r>
              <a:rPr lang="en-US" sz="2400" b="0" dirty="0">
                <a:latin typeface="+mn-lt"/>
                <a:cs typeface="+mn-cs"/>
              </a:rPr>
              <a:t>&lt;=num; </a:t>
            </a:r>
            <a:r>
              <a:rPr lang="en-US" sz="2400" b="0" dirty="0" err="1">
                <a:latin typeface="+mn-lt"/>
                <a:cs typeface="+mn-cs"/>
              </a:rPr>
              <a:t>i</a:t>
            </a:r>
            <a:r>
              <a:rPr lang="en-US" sz="2400" b="0" dirty="0">
                <a:latin typeface="+mn-lt"/>
                <a:cs typeface="+mn-cs"/>
              </a:rPr>
              <a:t>++) </a:t>
            </a:r>
          </a:p>
          <a:p>
            <a:pPr eaLnBrk="1" hangingPunct="1">
              <a:defRPr/>
            </a:pPr>
            <a:r>
              <a:rPr lang="en-US" sz="2400" b="0" dirty="0">
                <a:latin typeface="+mn-lt"/>
                <a:cs typeface="+mn-cs"/>
              </a:rPr>
              <a:t>          fact=fact * </a:t>
            </a:r>
            <a:r>
              <a:rPr lang="en-US" sz="2400" b="0" dirty="0" err="1">
                <a:latin typeface="+mn-lt"/>
                <a:cs typeface="+mn-cs"/>
              </a:rPr>
              <a:t>i</a:t>
            </a:r>
            <a:r>
              <a:rPr lang="en-US" sz="2400" b="0" dirty="0">
                <a:latin typeface="+mn-lt"/>
                <a:cs typeface="+mn-cs"/>
              </a:rPr>
              <a:t>;	</a:t>
            </a:r>
          </a:p>
          <a:p>
            <a:pPr eaLnBrk="1" hangingPunct="1">
              <a:defRPr/>
            </a:pPr>
            <a:r>
              <a:rPr lang="en-US" sz="2400" b="0" dirty="0">
                <a:latin typeface="+mn-lt"/>
                <a:cs typeface="+mn-cs"/>
              </a:rPr>
              <a:t>    </a:t>
            </a:r>
          </a:p>
          <a:p>
            <a:pPr eaLnBrk="1" hangingPunct="1">
              <a:defRPr/>
            </a:pPr>
            <a:r>
              <a:rPr lang="en-US" sz="2400" b="0" dirty="0">
                <a:latin typeface="+mn-lt"/>
                <a:cs typeface="+mn-cs"/>
              </a:rPr>
              <a:t>    // return the result</a:t>
            </a:r>
          </a:p>
          <a:p>
            <a:pPr eaLnBrk="1" hangingPunct="1">
              <a:defRPr/>
            </a:pPr>
            <a:r>
              <a:rPr lang="en-US" sz="2400" b="0" dirty="0">
                <a:latin typeface="+mn-lt"/>
                <a:cs typeface="+mn-cs"/>
              </a:rPr>
              <a:t>    return (fact); </a:t>
            </a:r>
          </a:p>
          <a:p>
            <a:pPr eaLnBrk="1" hangingPunct="1">
              <a:defRPr/>
            </a:pPr>
            <a:r>
              <a:rPr lang="en-US" sz="2400" b="0" dirty="0">
                <a:solidFill>
                  <a:schemeClr val="bg1">
                    <a:lumMod val="65000"/>
                  </a:schemeClr>
                </a:solidFill>
                <a:latin typeface="+mn-lt"/>
                <a:cs typeface="+mn-cs"/>
              </a:rPr>
              <a:t>}</a:t>
            </a:r>
          </a:p>
        </p:txBody>
      </p:sp>
      <p:sp>
        <p:nvSpPr>
          <p:cNvPr id="12" name="Left Arrow 11">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2"/>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5BD59231-DE44-4B60-AFC8-8129DAE56A55}" type="datetime1">
              <a:rPr lang="en-US" smtClean="0"/>
              <a:t>3/15/2015</a:t>
            </a:fld>
            <a:endParaRPr lang="en-US"/>
          </a:p>
        </p:txBody>
      </p:sp>
      <p:sp>
        <p:nvSpPr>
          <p:cNvPr id="8192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588E7EA1-020E-4362-B2B7-07B605866E1A}" type="slidenum">
              <a:rPr lang="en-US" altLang="en-US" sz="1600">
                <a:solidFill>
                  <a:schemeClr val="tx1"/>
                </a:solidFill>
              </a:rPr>
              <a:pPr/>
              <a:t>27</a:t>
            </a:fld>
            <a:endParaRPr lang="en-US" altLang="en-US" sz="1600">
              <a:solidFill>
                <a:schemeClr val="tx1"/>
              </a:solidFill>
            </a:endParaRPr>
          </a:p>
        </p:txBody>
      </p:sp>
      <p:sp>
        <p:nvSpPr>
          <p:cNvPr id="69636"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37893" name="Rectangle 2"/>
          <p:cNvSpPr>
            <a:spLocks noGrp="1" noChangeArrowheads="1"/>
          </p:cNvSpPr>
          <p:nvPr>
            <p:ph type="title"/>
          </p:nvPr>
        </p:nvSpPr>
        <p:spPr>
          <a:xfrm>
            <a:off x="1219200" y="152400"/>
            <a:ext cx="7772400" cy="685800"/>
          </a:xfrm>
        </p:spPr>
        <p:txBody>
          <a:bodyPr rtlCol="0">
            <a:noAutofit/>
          </a:bodyPr>
          <a:lstStyle/>
          <a:p>
            <a:pPr eaLnBrk="1" fontAlgn="auto" hangingPunct="1">
              <a:spcAft>
                <a:spcPts val="0"/>
              </a:spcAft>
              <a:defRPr/>
            </a:pPr>
            <a:r>
              <a:rPr lang="en-US" sz="4000" kern="0" dirty="0">
                <a:latin typeface="+mn-lt"/>
              </a:rPr>
              <a:t>Reversing a given number ‘n’</a:t>
            </a:r>
          </a:p>
        </p:txBody>
      </p:sp>
      <p:sp>
        <p:nvSpPr>
          <p:cNvPr id="8" name="Rectangle 7"/>
          <p:cNvSpPr/>
          <p:nvPr/>
        </p:nvSpPr>
        <p:spPr>
          <a:xfrm>
            <a:off x="1295400" y="1066800"/>
            <a:ext cx="3962400" cy="3786188"/>
          </a:xfrm>
          <a:prstGeom prst="rect">
            <a:avLst/>
          </a:prstGeom>
          <a:ln>
            <a:solidFill>
              <a:schemeClr val="tx1"/>
            </a:solidFill>
          </a:ln>
        </p:spPr>
        <p:txBody>
          <a:bodyPr>
            <a:spAutoFit/>
          </a:bodyPr>
          <a:lstStyle/>
          <a:p>
            <a:pPr eaLnBrk="1" hangingPunct="1">
              <a:defRPr/>
            </a:pPr>
            <a:r>
              <a:rPr lang="en-US" sz="2400" b="0" dirty="0" err="1">
                <a:solidFill>
                  <a:srgbClr val="C00000"/>
                </a:solidFill>
                <a:latin typeface="+mn-lt"/>
                <a:cs typeface="+mn-cs"/>
              </a:rPr>
              <a:t>int</a:t>
            </a:r>
            <a:r>
              <a:rPr lang="en-US" sz="2400" b="0" dirty="0">
                <a:solidFill>
                  <a:srgbClr val="C00000"/>
                </a:solidFill>
                <a:latin typeface="+mn-lt"/>
                <a:cs typeface="+mn-cs"/>
              </a:rPr>
              <a:t> Reverse(</a:t>
            </a:r>
            <a:r>
              <a:rPr lang="en-US" sz="2400" b="0" dirty="0" err="1">
                <a:solidFill>
                  <a:srgbClr val="C00000"/>
                </a:solidFill>
                <a:latin typeface="+mn-lt"/>
                <a:cs typeface="+mn-cs"/>
              </a:rPr>
              <a:t>int</a:t>
            </a:r>
            <a:r>
              <a:rPr lang="en-US" sz="2400" b="0" dirty="0">
                <a:solidFill>
                  <a:srgbClr val="C00000"/>
                </a:solidFill>
                <a:latin typeface="+mn-lt"/>
                <a:cs typeface="+mn-cs"/>
              </a:rPr>
              <a:t>);</a:t>
            </a:r>
            <a:r>
              <a:rPr lang="en-US" sz="2400" b="0" dirty="0">
                <a:solidFill>
                  <a:schemeClr val="tx1">
                    <a:lumMod val="75000"/>
                    <a:lumOff val="25000"/>
                  </a:schemeClr>
                </a:solidFill>
                <a:latin typeface="+mn-lt"/>
                <a:cs typeface="+mn-cs"/>
              </a:rPr>
              <a:t> //prototype</a:t>
            </a:r>
            <a:endParaRPr lang="en-US" sz="2400" b="0" dirty="0">
              <a:latin typeface="+mn-lt"/>
              <a:cs typeface="+mn-cs"/>
            </a:endParaRPr>
          </a:p>
          <a:p>
            <a:pPr eaLnBrk="1" hangingPunct="1">
              <a:defRPr/>
            </a:pPr>
            <a:endParaRPr lang="en-US" sz="2400" b="0" dirty="0">
              <a:latin typeface="+mn-lt"/>
              <a:cs typeface="+mn-cs"/>
            </a:endParaRPr>
          </a:p>
          <a:p>
            <a:pPr eaLnBrk="1" hangingPunct="1">
              <a:defRPr/>
            </a:pPr>
            <a:r>
              <a:rPr lang="en-US" sz="2400" b="0" dirty="0">
                <a:latin typeface="+mn-lt"/>
                <a:cs typeface="+mn-cs"/>
              </a:rPr>
              <a:t>void main()</a:t>
            </a:r>
          </a:p>
          <a:p>
            <a:pPr eaLnBrk="1" hangingPunct="1">
              <a:defRPr/>
            </a:pPr>
            <a:r>
              <a:rPr lang="en-US" sz="2400" b="0" dirty="0">
                <a:latin typeface="+mn-lt"/>
                <a:cs typeface="+mn-cs"/>
              </a:rPr>
              <a:t>{</a:t>
            </a:r>
          </a:p>
          <a:p>
            <a:pPr eaLnBrk="1" hangingPunct="1">
              <a:defRPr/>
            </a:pPr>
            <a:r>
              <a:rPr lang="en-US" sz="2400" b="0" dirty="0">
                <a:latin typeface="+mn-lt"/>
                <a:cs typeface="+mn-cs"/>
              </a:rPr>
              <a:t>  </a:t>
            </a:r>
            <a:r>
              <a:rPr lang="en-US" sz="2400" b="0" dirty="0" err="1">
                <a:latin typeface="+mn-lt"/>
                <a:cs typeface="+mn-cs"/>
              </a:rPr>
              <a:t>int</a:t>
            </a:r>
            <a:r>
              <a:rPr lang="en-US" sz="2400" b="0" dirty="0">
                <a:latin typeface="+mn-lt"/>
                <a:cs typeface="+mn-cs"/>
              </a:rPr>
              <a:t> n;</a:t>
            </a:r>
          </a:p>
          <a:p>
            <a:pPr eaLnBrk="1" hangingPunct="1">
              <a:defRPr/>
            </a:pPr>
            <a:r>
              <a:rPr lang="en-US" sz="2400" b="0" dirty="0">
                <a:latin typeface="+mn-lt"/>
                <a:cs typeface="+mn-cs"/>
              </a:rPr>
              <a:t>  cout&lt;&lt;"Enter a number : \n";</a:t>
            </a:r>
          </a:p>
          <a:p>
            <a:pPr eaLnBrk="1" hangingPunct="1">
              <a:defRPr/>
            </a:pPr>
            <a:r>
              <a:rPr lang="en-US" sz="2400" b="0" dirty="0">
                <a:latin typeface="+mn-lt"/>
                <a:cs typeface="+mn-cs"/>
              </a:rPr>
              <a:t>  </a:t>
            </a:r>
            <a:r>
              <a:rPr lang="en-US" sz="2400" b="0" dirty="0" err="1">
                <a:latin typeface="+mn-lt"/>
                <a:cs typeface="+mn-cs"/>
              </a:rPr>
              <a:t>cin</a:t>
            </a:r>
            <a:r>
              <a:rPr lang="en-US" sz="2400" b="0" dirty="0">
                <a:latin typeface="+mn-lt"/>
                <a:cs typeface="+mn-cs"/>
              </a:rPr>
              <a:t>&gt;&gt;n;</a:t>
            </a:r>
          </a:p>
          <a:p>
            <a:pPr eaLnBrk="1" hangingPunct="1">
              <a:defRPr/>
            </a:pPr>
            <a:r>
              <a:rPr lang="en-US" sz="2400" b="0" dirty="0">
                <a:latin typeface="+mn-lt"/>
                <a:cs typeface="+mn-cs"/>
              </a:rPr>
              <a:t>  cout&lt;&lt;"\</a:t>
            </a:r>
            <a:r>
              <a:rPr lang="en-US" sz="2400" b="0" dirty="0" err="1">
                <a:latin typeface="+mn-lt"/>
                <a:cs typeface="+mn-cs"/>
              </a:rPr>
              <a:t>nreversed</a:t>
            </a:r>
            <a:r>
              <a:rPr lang="en-US" sz="2400" b="0" dirty="0">
                <a:latin typeface="+mn-lt"/>
                <a:cs typeface="+mn-cs"/>
              </a:rPr>
              <a:t> no "&lt;&lt;    </a:t>
            </a:r>
          </a:p>
          <a:p>
            <a:pPr eaLnBrk="1" hangingPunct="1">
              <a:defRPr/>
            </a:pPr>
            <a:r>
              <a:rPr lang="en-US" sz="2400" b="0" dirty="0">
                <a:latin typeface="+mn-lt"/>
                <a:cs typeface="+mn-cs"/>
              </a:rPr>
              <a:t>  Reverse(n);</a:t>
            </a:r>
          </a:p>
          <a:p>
            <a:pPr eaLnBrk="1" hangingPunct="1">
              <a:defRPr/>
            </a:pPr>
            <a:r>
              <a:rPr lang="en-US" sz="2400" b="0" dirty="0">
                <a:latin typeface="+mn-lt"/>
                <a:cs typeface="+mn-cs"/>
              </a:rPr>
              <a:t>}</a:t>
            </a:r>
          </a:p>
        </p:txBody>
      </p:sp>
      <p:sp>
        <p:nvSpPr>
          <p:cNvPr id="9" name="Rectangle 8"/>
          <p:cNvSpPr/>
          <p:nvPr/>
        </p:nvSpPr>
        <p:spPr>
          <a:xfrm>
            <a:off x="5257800" y="990600"/>
            <a:ext cx="3733800" cy="4894263"/>
          </a:xfrm>
          <a:prstGeom prst="rect">
            <a:avLst/>
          </a:prstGeom>
          <a:ln>
            <a:solidFill>
              <a:schemeClr val="tx1"/>
            </a:solidFill>
          </a:ln>
        </p:spPr>
        <p:txBody>
          <a:bodyPr>
            <a:spAutoFit/>
          </a:bodyPr>
          <a:lstStyle/>
          <a:p>
            <a:pPr eaLnBrk="1" hangingPunct="1">
              <a:defRPr/>
            </a:pPr>
            <a:r>
              <a:rPr lang="en-US" sz="2400" b="0" dirty="0" err="1">
                <a:latin typeface="+mn-lt"/>
                <a:cs typeface="+mn-cs"/>
              </a:rPr>
              <a:t>int</a:t>
            </a:r>
            <a:r>
              <a:rPr lang="en-US" sz="2400" b="0" dirty="0">
                <a:latin typeface="+mn-lt"/>
                <a:cs typeface="+mn-cs"/>
              </a:rPr>
              <a:t> Reverse(</a:t>
            </a:r>
            <a:r>
              <a:rPr lang="en-US" sz="2400" b="0" dirty="0" err="1">
                <a:latin typeface="+mn-lt"/>
                <a:cs typeface="+mn-cs"/>
              </a:rPr>
              <a:t>int</a:t>
            </a:r>
            <a:r>
              <a:rPr lang="en-US" sz="2400" b="0" dirty="0">
                <a:latin typeface="+mn-lt"/>
                <a:cs typeface="+mn-cs"/>
              </a:rPr>
              <a:t> num)</a:t>
            </a:r>
            <a:r>
              <a:rPr lang="en-US" sz="2400" b="0" dirty="0">
                <a:solidFill>
                  <a:schemeClr val="tx1">
                    <a:lumMod val="75000"/>
                    <a:lumOff val="25000"/>
                  </a:schemeClr>
                </a:solidFill>
                <a:latin typeface="+mn-lt"/>
                <a:cs typeface="+mn-cs"/>
              </a:rPr>
              <a:t> </a:t>
            </a:r>
            <a:endParaRPr lang="en-US" sz="2400" b="0" dirty="0">
              <a:latin typeface="+mn-lt"/>
              <a:cs typeface="+mn-cs"/>
            </a:endParaRPr>
          </a:p>
          <a:p>
            <a:pPr eaLnBrk="1" hangingPunct="1">
              <a:defRPr/>
            </a:pPr>
            <a:r>
              <a:rPr lang="en-US" sz="2400" b="0" dirty="0">
                <a:latin typeface="+mn-lt"/>
                <a:cs typeface="+mn-cs"/>
              </a:rPr>
              <a:t>{</a:t>
            </a:r>
          </a:p>
          <a:p>
            <a:pPr eaLnBrk="1" hangingPunct="1">
              <a:defRPr/>
            </a:pPr>
            <a:r>
              <a:rPr lang="en-US" sz="2400" b="0" dirty="0">
                <a:latin typeface="+mn-lt"/>
                <a:cs typeface="+mn-cs"/>
              </a:rPr>
              <a:t>    </a:t>
            </a:r>
            <a:r>
              <a:rPr lang="en-US" sz="2400" b="0" dirty="0" err="1">
                <a:latin typeface="+mn-lt"/>
                <a:cs typeface="+mn-cs"/>
              </a:rPr>
              <a:t>int</a:t>
            </a:r>
            <a:r>
              <a:rPr lang="en-US" sz="2400" b="0" dirty="0">
                <a:latin typeface="+mn-lt"/>
                <a:cs typeface="+mn-cs"/>
              </a:rPr>
              <a:t> rev=0;</a:t>
            </a:r>
          </a:p>
          <a:p>
            <a:pPr eaLnBrk="1" hangingPunct="1">
              <a:defRPr/>
            </a:pPr>
            <a:r>
              <a:rPr lang="en-US" sz="2400" b="0" dirty="0">
                <a:latin typeface="+mn-lt"/>
                <a:cs typeface="+mn-cs"/>
              </a:rPr>
              <a:t>    </a:t>
            </a:r>
            <a:r>
              <a:rPr lang="en-US" sz="2400" b="0" dirty="0" err="1">
                <a:latin typeface="+mn-lt"/>
                <a:cs typeface="+mn-cs"/>
              </a:rPr>
              <a:t>int</a:t>
            </a:r>
            <a:r>
              <a:rPr lang="en-US" sz="2400" b="0" dirty="0">
                <a:latin typeface="+mn-lt"/>
                <a:cs typeface="+mn-cs"/>
              </a:rPr>
              <a:t> digit;</a:t>
            </a:r>
          </a:p>
          <a:p>
            <a:pPr eaLnBrk="1" hangingPunct="1">
              <a:defRPr/>
            </a:pPr>
            <a:r>
              <a:rPr lang="en-US" sz="2400" b="0" dirty="0">
                <a:latin typeface="+mn-lt"/>
                <a:cs typeface="+mn-cs"/>
              </a:rPr>
              <a:t>    </a:t>
            </a:r>
          </a:p>
          <a:p>
            <a:pPr eaLnBrk="1" hangingPunct="1">
              <a:defRPr/>
            </a:pPr>
            <a:r>
              <a:rPr lang="en-US" sz="2400" b="0" dirty="0">
                <a:latin typeface="+mn-lt"/>
                <a:cs typeface="+mn-cs"/>
              </a:rPr>
              <a:t>    while(</a:t>
            </a:r>
            <a:r>
              <a:rPr lang="en-US" sz="2400" b="0" dirty="0" err="1">
                <a:latin typeface="+mn-lt"/>
                <a:cs typeface="+mn-cs"/>
              </a:rPr>
              <a:t>num</a:t>
            </a:r>
            <a:r>
              <a:rPr lang="en-US" sz="2400" b="0" dirty="0">
                <a:latin typeface="+mn-lt"/>
                <a:cs typeface="+mn-cs"/>
              </a:rPr>
              <a:t>!=0)</a:t>
            </a:r>
          </a:p>
          <a:p>
            <a:pPr eaLnBrk="1" hangingPunct="1">
              <a:defRPr/>
            </a:pPr>
            <a:r>
              <a:rPr lang="en-US" sz="2400" b="0" dirty="0">
                <a:latin typeface="+mn-lt"/>
                <a:cs typeface="+mn-cs"/>
              </a:rPr>
              <a:t>    {</a:t>
            </a:r>
          </a:p>
          <a:p>
            <a:pPr eaLnBrk="1" hangingPunct="1">
              <a:defRPr/>
            </a:pPr>
            <a:r>
              <a:rPr lang="en-US" sz="2400" b="0" dirty="0">
                <a:latin typeface="+mn-lt"/>
                <a:cs typeface="+mn-cs"/>
              </a:rPr>
              <a:t>       digit = </a:t>
            </a:r>
            <a:r>
              <a:rPr lang="en-US" sz="2400" b="0" dirty="0" err="1">
                <a:latin typeface="+mn-lt"/>
                <a:cs typeface="+mn-cs"/>
              </a:rPr>
              <a:t>num</a:t>
            </a:r>
            <a:r>
              <a:rPr lang="en-US" sz="2400" b="0" dirty="0">
                <a:latin typeface="+mn-lt"/>
                <a:cs typeface="+mn-cs"/>
              </a:rPr>
              <a:t> % 10;      </a:t>
            </a:r>
          </a:p>
          <a:p>
            <a:pPr eaLnBrk="1" hangingPunct="1">
              <a:defRPr/>
            </a:pPr>
            <a:r>
              <a:rPr lang="en-US" sz="2400" b="0" dirty="0">
                <a:latin typeface="+mn-lt"/>
                <a:cs typeface="+mn-cs"/>
              </a:rPr>
              <a:t>       rev = (10 * rev) + digit;</a:t>
            </a:r>
          </a:p>
          <a:p>
            <a:pPr eaLnBrk="1" hangingPunct="1">
              <a:defRPr/>
            </a:pPr>
            <a:r>
              <a:rPr lang="en-US" sz="2400" b="0" dirty="0">
                <a:latin typeface="+mn-lt"/>
                <a:cs typeface="+mn-cs"/>
              </a:rPr>
              <a:t>       </a:t>
            </a:r>
            <a:r>
              <a:rPr lang="en-US" sz="2400" b="0" dirty="0" err="1">
                <a:latin typeface="+mn-lt"/>
                <a:cs typeface="+mn-cs"/>
              </a:rPr>
              <a:t>num</a:t>
            </a:r>
            <a:r>
              <a:rPr lang="en-US" sz="2400" b="0" dirty="0">
                <a:latin typeface="+mn-lt"/>
                <a:cs typeface="+mn-cs"/>
              </a:rPr>
              <a:t> = num/10;</a:t>
            </a:r>
          </a:p>
          <a:p>
            <a:pPr eaLnBrk="1" hangingPunct="1">
              <a:defRPr/>
            </a:pPr>
            <a:r>
              <a:rPr lang="en-US" sz="2400" b="0" dirty="0">
                <a:latin typeface="+mn-lt"/>
                <a:cs typeface="+mn-cs"/>
              </a:rPr>
              <a:t>    }</a:t>
            </a:r>
          </a:p>
          <a:p>
            <a:pPr eaLnBrk="1" hangingPunct="1">
              <a:defRPr/>
            </a:pPr>
            <a:r>
              <a:rPr lang="en-US" sz="2400" b="0" dirty="0">
                <a:latin typeface="+mn-lt"/>
                <a:cs typeface="+mn-cs"/>
              </a:rPr>
              <a:t>    return (rev); </a:t>
            </a:r>
          </a:p>
          <a:p>
            <a:pPr eaLnBrk="1" hangingPunct="1">
              <a:defRPr/>
            </a:pPr>
            <a:r>
              <a:rPr lang="en-US" sz="2400" b="0" dirty="0">
                <a:latin typeface="+mn-lt"/>
                <a:cs typeface="+mn-cs"/>
              </a:rPr>
              <a:t>}</a:t>
            </a:r>
          </a:p>
        </p:txBody>
      </p:sp>
      <p:sp>
        <p:nvSpPr>
          <p:cNvPr id="12" name="Left Arrow 11">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2"/>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1ADEED7C-ABF1-4B89-9B60-943357E2B823}" type="datetime1">
              <a:rPr lang="en-US" smtClean="0"/>
              <a:t>3/15/2015</a:t>
            </a:fld>
            <a:endParaRPr lang="en-US"/>
          </a:p>
        </p:txBody>
      </p:sp>
      <p:sp>
        <p:nvSpPr>
          <p:cNvPr id="8397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CE92DB0-CA13-4DAD-83DD-C04B88EB1C6C}" type="slidenum">
              <a:rPr lang="en-US" altLang="en-US" sz="1600">
                <a:solidFill>
                  <a:schemeClr val="tx1"/>
                </a:solidFill>
              </a:rPr>
              <a:pPr/>
              <a:t>28</a:t>
            </a:fld>
            <a:endParaRPr lang="en-US" altLang="en-US" sz="1600">
              <a:solidFill>
                <a:schemeClr val="tx1"/>
              </a:solidFill>
            </a:endParaRPr>
          </a:p>
        </p:txBody>
      </p:sp>
      <p:sp>
        <p:nvSpPr>
          <p:cNvPr id="71684" name="Footer Placeholder 4"/>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6" name="Title 5"/>
          <p:cNvSpPr>
            <a:spLocks noGrp="1"/>
          </p:cNvSpPr>
          <p:nvPr>
            <p:ph type="title"/>
          </p:nvPr>
        </p:nvSpPr>
        <p:spPr>
          <a:xfrm>
            <a:off x="1219200" y="152400"/>
            <a:ext cx="7924800" cy="685800"/>
          </a:xfrm>
        </p:spPr>
        <p:txBody>
          <a:bodyPr rtlCol="0">
            <a:normAutofit fontScale="90000"/>
          </a:bodyPr>
          <a:lstStyle/>
          <a:p>
            <a:pPr eaLnBrk="1" fontAlgn="auto" hangingPunct="1">
              <a:spcAft>
                <a:spcPts val="0"/>
              </a:spcAft>
              <a:defRPr/>
            </a:pPr>
            <a:r>
              <a:rPr lang="en-US" dirty="0" smtClean="0"/>
              <a:t>Check whether given number is prime or not </a:t>
            </a:r>
            <a:endParaRPr lang="en-US" dirty="0"/>
          </a:p>
        </p:txBody>
      </p:sp>
      <p:sp>
        <p:nvSpPr>
          <p:cNvPr id="7" name="Rectangle 6"/>
          <p:cNvSpPr/>
          <p:nvPr/>
        </p:nvSpPr>
        <p:spPr>
          <a:xfrm>
            <a:off x="1219200" y="990600"/>
            <a:ext cx="3810000" cy="4094163"/>
          </a:xfrm>
          <a:prstGeom prst="rect">
            <a:avLst/>
          </a:prstGeom>
          <a:ln>
            <a:solidFill>
              <a:schemeClr val="tx1"/>
            </a:solidFill>
          </a:ln>
        </p:spPr>
        <p:txBody>
          <a:bodyPr>
            <a:spAutoFit/>
          </a:bodyPr>
          <a:lstStyle/>
          <a:p>
            <a:pPr eaLnBrk="1" hangingPunct="1">
              <a:defRPr/>
            </a:pPr>
            <a:r>
              <a:rPr lang="en-US" sz="2000" b="0" dirty="0" err="1">
                <a:solidFill>
                  <a:srgbClr val="C00000"/>
                </a:solidFill>
                <a:latin typeface="+mn-lt"/>
                <a:cs typeface="+mn-cs"/>
              </a:rPr>
              <a:t>int</a:t>
            </a:r>
            <a:r>
              <a:rPr lang="en-US" sz="2000" b="0" dirty="0">
                <a:solidFill>
                  <a:srgbClr val="C00000"/>
                </a:solidFill>
                <a:latin typeface="+mn-lt"/>
                <a:cs typeface="+mn-cs"/>
              </a:rPr>
              <a:t> </a:t>
            </a:r>
            <a:r>
              <a:rPr lang="en-US" sz="2000" b="0" dirty="0" err="1">
                <a:solidFill>
                  <a:srgbClr val="C00000"/>
                </a:solidFill>
                <a:latin typeface="+mn-lt"/>
                <a:cs typeface="+mn-cs"/>
              </a:rPr>
              <a:t>IsPrime</a:t>
            </a:r>
            <a:r>
              <a:rPr lang="en-US" sz="2000" b="0" dirty="0">
                <a:solidFill>
                  <a:srgbClr val="C00000"/>
                </a:solidFill>
                <a:latin typeface="+mn-lt"/>
                <a:cs typeface="+mn-cs"/>
              </a:rPr>
              <a:t>(</a:t>
            </a:r>
            <a:r>
              <a:rPr lang="en-US" sz="2000" b="0" dirty="0" err="1">
                <a:solidFill>
                  <a:srgbClr val="C00000"/>
                </a:solidFill>
                <a:latin typeface="+mn-lt"/>
                <a:cs typeface="+mn-cs"/>
              </a:rPr>
              <a:t>int</a:t>
            </a:r>
            <a:r>
              <a:rPr lang="en-US" sz="2000" b="0" dirty="0">
                <a:solidFill>
                  <a:srgbClr val="C00000"/>
                </a:solidFill>
                <a:latin typeface="+mn-lt"/>
                <a:cs typeface="+mn-cs"/>
              </a:rPr>
              <a:t>); </a:t>
            </a:r>
            <a:r>
              <a:rPr lang="en-US" sz="2000" b="0" dirty="0">
                <a:solidFill>
                  <a:schemeClr val="tx1">
                    <a:lumMod val="75000"/>
                    <a:lumOff val="25000"/>
                  </a:schemeClr>
                </a:solidFill>
                <a:latin typeface="+mn-lt"/>
                <a:cs typeface="+mn-cs"/>
              </a:rPr>
              <a:t>//prototype</a:t>
            </a:r>
            <a:endParaRPr lang="en-US" sz="2000" b="0" dirty="0">
              <a:solidFill>
                <a:srgbClr val="C00000"/>
              </a:solidFill>
              <a:latin typeface="+mn-lt"/>
              <a:cs typeface="+mn-cs"/>
            </a:endParaRPr>
          </a:p>
          <a:p>
            <a:pPr eaLnBrk="1" hangingPunct="1">
              <a:defRPr/>
            </a:pPr>
            <a:endParaRPr lang="en-US" sz="2000" b="0" dirty="0">
              <a:latin typeface="+mn-lt"/>
              <a:cs typeface="+mn-cs"/>
            </a:endParaRPr>
          </a:p>
          <a:p>
            <a:pPr eaLnBrk="1" hangingPunct="1">
              <a:defRPr/>
            </a:pPr>
            <a:r>
              <a:rPr lang="en-US" sz="2000" b="0" dirty="0">
                <a:latin typeface="+mn-lt"/>
                <a:cs typeface="+mn-cs"/>
              </a:rPr>
              <a:t>void main() {</a:t>
            </a:r>
          </a:p>
          <a:p>
            <a:pPr eaLnBrk="1" hangingPunct="1">
              <a:defRPr/>
            </a:pPr>
            <a:r>
              <a:rPr lang="en-US" sz="2000" b="0" dirty="0">
                <a:latin typeface="+mn-lt"/>
                <a:cs typeface="+mn-cs"/>
              </a:rPr>
              <a:t>  </a:t>
            </a:r>
            <a:r>
              <a:rPr lang="en-US" sz="2000" b="0" dirty="0" err="1">
                <a:latin typeface="+mn-lt"/>
                <a:cs typeface="+mn-cs"/>
              </a:rPr>
              <a:t>int</a:t>
            </a:r>
            <a:r>
              <a:rPr lang="en-US" sz="2000" b="0" dirty="0">
                <a:latin typeface="+mn-lt"/>
                <a:cs typeface="+mn-cs"/>
              </a:rPr>
              <a:t> n;</a:t>
            </a:r>
          </a:p>
          <a:p>
            <a:pPr eaLnBrk="1" hangingPunct="1">
              <a:defRPr/>
            </a:pPr>
            <a:r>
              <a:rPr lang="en-US" sz="2000" b="0" dirty="0">
                <a:latin typeface="+mn-lt"/>
                <a:cs typeface="+mn-cs"/>
              </a:rPr>
              <a:t>  </a:t>
            </a:r>
          </a:p>
          <a:p>
            <a:pPr eaLnBrk="1" hangingPunct="1">
              <a:defRPr/>
            </a:pPr>
            <a:r>
              <a:rPr lang="en-US" sz="2000" b="0" dirty="0">
                <a:latin typeface="+mn-lt"/>
                <a:cs typeface="+mn-cs"/>
              </a:rPr>
              <a:t>  cout&lt;&lt;“Enter a number : “;</a:t>
            </a:r>
          </a:p>
          <a:p>
            <a:pPr eaLnBrk="1" hangingPunct="1">
              <a:defRPr/>
            </a:pPr>
            <a:r>
              <a:rPr lang="en-US" sz="2000" b="0" dirty="0">
                <a:latin typeface="+mn-lt"/>
                <a:cs typeface="+mn-cs"/>
              </a:rPr>
              <a:t>  </a:t>
            </a:r>
            <a:r>
              <a:rPr lang="en-US" sz="2000" b="0" dirty="0" err="1">
                <a:latin typeface="+mn-lt"/>
                <a:cs typeface="+mn-cs"/>
              </a:rPr>
              <a:t>cin</a:t>
            </a:r>
            <a:r>
              <a:rPr lang="en-US" sz="2000" b="0" dirty="0">
                <a:latin typeface="+mn-lt"/>
                <a:cs typeface="+mn-cs"/>
              </a:rPr>
              <a:t>&gt;&gt;n;</a:t>
            </a:r>
          </a:p>
          <a:p>
            <a:pPr eaLnBrk="1" hangingPunct="1">
              <a:defRPr/>
            </a:pPr>
            <a:r>
              <a:rPr lang="en-US" sz="2000" b="0" dirty="0">
                <a:latin typeface="+mn-lt"/>
                <a:cs typeface="+mn-cs"/>
              </a:rPr>
              <a:t>  if (</a:t>
            </a:r>
            <a:r>
              <a:rPr lang="en-US" sz="2000" b="0" dirty="0" err="1">
                <a:latin typeface="+mn-lt"/>
                <a:cs typeface="+mn-cs"/>
              </a:rPr>
              <a:t>IsPrime</a:t>
            </a:r>
            <a:r>
              <a:rPr lang="en-US" sz="2000" b="0" dirty="0">
                <a:latin typeface="+mn-lt"/>
                <a:cs typeface="+mn-cs"/>
              </a:rPr>
              <a:t>(n))</a:t>
            </a:r>
          </a:p>
          <a:p>
            <a:pPr eaLnBrk="1" hangingPunct="1">
              <a:defRPr/>
            </a:pPr>
            <a:r>
              <a:rPr lang="en-US" sz="2000" b="0" dirty="0">
                <a:latin typeface="+mn-lt"/>
                <a:cs typeface="+mn-cs"/>
              </a:rPr>
              <a:t>     cout&lt;&lt;n&lt;&lt;“ is a prime no.”;</a:t>
            </a:r>
          </a:p>
          <a:p>
            <a:pPr eaLnBrk="1" hangingPunct="1">
              <a:defRPr/>
            </a:pPr>
            <a:r>
              <a:rPr lang="en-US" sz="2000" b="0" dirty="0">
                <a:latin typeface="+mn-lt"/>
                <a:cs typeface="+mn-cs"/>
              </a:rPr>
              <a:t>  else</a:t>
            </a:r>
          </a:p>
          <a:p>
            <a:pPr eaLnBrk="1" hangingPunct="1">
              <a:defRPr/>
            </a:pPr>
            <a:r>
              <a:rPr lang="en-US" sz="2000" b="0" dirty="0">
                <a:latin typeface="+mn-lt"/>
                <a:cs typeface="+mn-cs"/>
              </a:rPr>
              <a:t>     cout&lt;&lt;n&lt;&lt;“ is NOT a Prime no.”;</a:t>
            </a:r>
          </a:p>
          <a:p>
            <a:pPr eaLnBrk="1" hangingPunct="1">
              <a:defRPr/>
            </a:pPr>
            <a:r>
              <a:rPr lang="en-US" sz="2000" b="0" dirty="0">
                <a:latin typeface="+mn-lt"/>
                <a:cs typeface="+mn-cs"/>
              </a:rPr>
              <a:t>         </a:t>
            </a:r>
          </a:p>
          <a:p>
            <a:pPr eaLnBrk="1" hangingPunct="1">
              <a:defRPr/>
            </a:pPr>
            <a:r>
              <a:rPr lang="en-US" sz="2000" b="0" dirty="0">
                <a:latin typeface="+mn-lt"/>
                <a:cs typeface="+mn-cs"/>
              </a:rPr>
              <a:t>}</a:t>
            </a:r>
          </a:p>
        </p:txBody>
      </p:sp>
      <p:sp>
        <p:nvSpPr>
          <p:cNvPr id="8" name="Rectangle 7"/>
          <p:cNvSpPr/>
          <p:nvPr/>
        </p:nvSpPr>
        <p:spPr>
          <a:xfrm>
            <a:off x="5257800" y="990600"/>
            <a:ext cx="3657600" cy="4400550"/>
          </a:xfrm>
          <a:prstGeom prst="rect">
            <a:avLst/>
          </a:prstGeom>
          <a:ln>
            <a:solidFill>
              <a:schemeClr val="tx1"/>
            </a:solidFill>
          </a:ln>
        </p:spPr>
        <p:txBody>
          <a:bodyPr>
            <a:spAutoFit/>
          </a:bodyPr>
          <a:lstStyle/>
          <a:p>
            <a:pPr eaLnBrk="1" hangingPunct="1">
              <a:defRPr/>
            </a:pPr>
            <a:r>
              <a:rPr lang="en-US" sz="2000" b="0" dirty="0" err="1">
                <a:latin typeface="+mn-lt"/>
                <a:cs typeface="+mn-cs"/>
              </a:rPr>
              <a:t>int</a:t>
            </a:r>
            <a:r>
              <a:rPr lang="en-US" sz="2000" b="0" dirty="0">
                <a:latin typeface="+mn-lt"/>
                <a:cs typeface="+mn-cs"/>
              </a:rPr>
              <a:t> </a:t>
            </a:r>
            <a:r>
              <a:rPr lang="en-US" sz="2000" b="0" dirty="0" err="1">
                <a:latin typeface="+mn-lt"/>
                <a:cs typeface="+mn-cs"/>
              </a:rPr>
              <a:t>IsPrime</a:t>
            </a:r>
            <a:r>
              <a:rPr lang="en-US" sz="2000" b="0" dirty="0">
                <a:latin typeface="+mn-lt"/>
                <a:cs typeface="+mn-cs"/>
              </a:rPr>
              <a:t>(</a:t>
            </a:r>
            <a:r>
              <a:rPr lang="en-US" sz="2000" b="0" dirty="0" err="1">
                <a:latin typeface="+mn-lt"/>
                <a:cs typeface="+mn-cs"/>
              </a:rPr>
              <a:t>int</a:t>
            </a:r>
            <a:r>
              <a:rPr lang="en-US" sz="2000" b="0" dirty="0">
                <a:latin typeface="+mn-lt"/>
                <a:cs typeface="+mn-cs"/>
              </a:rPr>
              <a:t> num) </a:t>
            </a:r>
            <a:r>
              <a:rPr lang="en-US" sz="2000" b="0" dirty="0">
                <a:solidFill>
                  <a:schemeClr val="tx1">
                    <a:lumMod val="75000"/>
                    <a:lumOff val="25000"/>
                  </a:schemeClr>
                </a:solidFill>
                <a:latin typeface="+mn-lt"/>
                <a:cs typeface="+mn-cs"/>
              </a:rPr>
              <a:t>//prime check</a:t>
            </a:r>
            <a:endParaRPr lang="en-US" sz="2000" b="0" dirty="0">
              <a:latin typeface="+mn-lt"/>
              <a:cs typeface="+mn-cs"/>
            </a:endParaRPr>
          </a:p>
          <a:p>
            <a:pPr eaLnBrk="1" hangingPunct="1">
              <a:defRPr/>
            </a:pPr>
            <a:r>
              <a:rPr lang="en-US" sz="2000" b="0" dirty="0">
                <a:latin typeface="+mn-lt"/>
                <a:cs typeface="+mn-cs"/>
              </a:rPr>
              <a:t>{</a:t>
            </a:r>
          </a:p>
          <a:p>
            <a:pPr eaLnBrk="1" hangingPunct="1">
              <a:defRPr/>
            </a:pPr>
            <a:r>
              <a:rPr lang="en-US" sz="2000" b="0" dirty="0">
                <a:latin typeface="+mn-lt"/>
                <a:cs typeface="+mn-cs"/>
              </a:rPr>
              <a:t>    </a:t>
            </a:r>
            <a:r>
              <a:rPr lang="en-US" sz="2000" b="0" dirty="0" err="1">
                <a:latin typeface="+mn-lt"/>
                <a:cs typeface="+mn-cs"/>
              </a:rPr>
              <a:t>int</a:t>
            </a:r>
            <a:r>
              <a:rPr lang="en-US" sz="2000" b="0" dirty="0">
                <a:latin typeface="+mn-lt"/>
                <a:cs typeface="+mn-cs"/>
              </a:rPr>
              <a:t> p=1;</a:t>
            </a:r>
          </a:p>
          <a:p>
            <a:pPr eaLnBrk="1" hangingPunct="1">
              <a:defRPr/>
            </a:pPr>
            <a:r>
              <a:rPr lang="en-US" sz="2000" b="0" dirty="0">
                <a:latin typeface="+mn-lt"/>
                <a:cs typeface="+mn-cs"/>
              </a:rPr>
              <a:t>    for(</a:t>
            </a:r>
            <a:r>
              <a:rPr lang="en-US" sz="2000" b="0" dirty="0" err="1">
                <a:latin typeface="+mn-lt"/>
                <a:cs typeface="+mn-cs"/>
              </a:rPr>
              <a:t>int</a:t>
            </a:r>
            <a:r>
              <a:rPr lang="en-US" sz="2000" b="0" dirty="0">
                <a:latin typeface="+mn-lt"/>
                <a:cs typeface="+mn-cs"/>
              </a:rPr>
              <a:t> j=2;j&lt;=num/2;j++)</a:t>
            </a:r>
          </a:p>
          <a:p>
            <a:pPr eaLnBrk="1" hangingPunct="1">
              <a:defRPr/>
            </a:pPr>
            <a:r>
              <a:rPr lang="en-US" sz="2000" b="0" dirty="0">
                <a:latin typeface="+mn-lt"/>
                <a:cs typeface="+mn-cs"/>
              </a:rPr>
              <a:t>    {</a:t>
            </a:r>
          </a:p>
          <a:p>
            <a:pPr eaLnBrk="1" hangingPunct="1">
              <a:defRPr/>
            </a:pPr>
            <a:r>
              <a:rPr lang="en-US" sz="2000" b="0" dirty="0">
                <a:latin typeface="+mn-lt"/>
                <a:cs typeface="+mn-cs"/>
              </a:rPr>
              <a:t>        if(</a:t>
            </a:r>
            <a:r>
              <a:rPr lang="en-US" sz="2000" b="0" dirty="0" err="1">
                <a:latin typeface="+mn-lt"/>
                <a:cs typeface="+mn-cs"/>
              </a:rPr>
              <a:t>num%j</a:t>
            </a:r>
            <a:r>
              <a:rPr lang="en-US" sz="2000" b="0" dirty="0">
                <a:latin typeface="+mn-lt"/>
                <a:cs typeface="+mn-cs"/>
              </a:rPr>
              <a:t>==0) </a:t>
            </a:r>
          </a:p>
          <a:p>
            <a:pPr eaLnBrk="1" hangingPunct="1">
              <a:defRPr/>
            </a:pPr>
            <a:r>
              <a:rPr lang="en-US" sz="2000" b="0" dirty="0">
                <a:latin typeface="+mn-lt"/>
                <a:cs typeface="+mn-cs"/>
              </a:rPr>
              <a:t>        {</a:t>
            </a:r>
          </a:p>
          <a:p>
            <a:pPr eaLnBrk="1" hangingPunct="1">
              <a:defRPr/>
            </a:pPr>
            <a:r>
              <a:rPr lang="en-US" sz="2000" b="0" dirty="0">
                <a:latin typeface="+mn-lt"/>
                <a:cs typeface="+mn-cs"/>
              </a:rPr>
              <a:t>            p=0; </a:t>
            </a:r>
          </a:p>
          <a:p>
            <a:pPr eaLnBrk="1" hangingPunct="1">
              <a:defRPr/>
            </a:pPr>
            <a:r>
              <a:rPr lang="en-US" sz="2000" b="0" dirty="0">
                <a:latin typeface="+mn-lt"/>
                <a:cs typeface="+mn-cs"/>
              </a:rPr>
              <a:t>            break; </a:t>
            </a:r>
          </a:p>
          <a:p>
            <a:pPr eaLnBrk="1" hangingPunct="1">
              <a:defRPr/>
            </a:pPr>
            <a:r>
              <a:rPr lang="en-US" sz="2000" b="0" dirty="0">
                <a:latin typeface="+mn-lt"/>
                <a:cs typeface="+mn-cs"/>
              </a:rPr>
              <a:t>        }</a:t>
            </a:r>
          </a:p>
          <a:p>
            <a:pPr eaLnBrk="1" hangingPunct="1">
              <a:defRPr/>
            </a:pPr>
            <a:r>
              <a:rPr lang="en-US" sz="2000" b="0" dirty="0">
                <a:latin typeface="+mn-lt"/>
                <a:cs typeface="+mn-cs"/>
              </a:rPr>
              <a:t>   }</a:t>
            </a:r>
          </a:p>
          <a:p>
            <a:pPr eaLnBrk="1" hangingPunct="1">
              <a:defRPr/>
            </a:pPr>
            <a:r>
              <a:rPr lang="en-US" sz="2000" b="0" dirty="0">
                <a:latin typeface="+mn-lt"/>
                <a:cs typeface="+mn-cs"/>
              </a:rPr>
              <a:t>   return p;</a:t>
            </a:r>
          </a:p>
          <a:p>
            <a:pPr eaLnBrk="1" hangingPunct="1">
              <a:defRPr/>
            </a:pPr>
            <a:r>
              <a:rPr lang="en-US" sz="2000" b="0" dirty="0">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2"/>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021219FC-0E2B-462A-A507-783BC6734A7F}" type="datetime1">
              <a:rPr lang="en-US" smtClean="0"/>
              <a:t>3/15/2015</a:t>
            </a:fld>
            <a:endParaRPr lang="en-US"/>
          </a:p>
        </p:txBody>
      </p:sp>
      <p:sp>
        <p:nvSpPr>
          <p:cNvPr id="8294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FF156A46-FC39-4176-8C7D-BE75E7FEAF63}" type="slidenum">
              <a:rPr lang="en-US" altLang="en-US" sz="1600">
                <a:solidFill>
                  <a:schemeClr val="tx1"/>
                </a:solidFill>
              </a:rPr>
              <a:pPr/>
              <a:t>29</a:t>
            </a:fld>
            <a:endParaRPr lang="en-US" altLang="en-US" sz="1600">
              <a:solidFill>
                <a:schemeClr val="tx1"/>
              </a:solidFill>
            </a:endParaRPr>
          </a:p>
        </p:txBody>
      </p:sp>
      <p:sp>
        <p:nvSpPr>
          <p:cNvPr id="70660"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38917" name="Rectangle 2"/>
          <p:cNvSpPr>
            <a:spLocks noGrp="1" noChangeArrowheads="1"/>
          </p:cNvSpPr>
          <p:nvPr>
            <p:ph type="title"/>
          </p:nvPr>
        </p:nvSpPr>
        <p:spPr>
          <a:xfrm>
            <a:off x="1219200" y="152400"/>
            <a:ext cx="7848600" cy="685800"/>
          </a:xfrm>
        </p:spPr>
        <p:txBody>
          <a:bodyPr rtlCol="0">
            <a:noAutofit/>
          </a:bodyPr>
          <a:lstStyle/>
          <a:p>
            <a:pPr eaLnBrk="1" fontAlgn="auto" hangingPunct="1">
              <a:spcAft>
                <a:spcPts val="0"/>
              </a:spcAft>
              <a:defRPr/>
            </a:pPr>
            <a:r>
              <a:rPr lang="en-US" kern="0" dirty="0" smtClean="0">
                <a:latin typeface="+mn-lt"/>
              </a:rPr>
              <a:t>First n Fibonacci number generation</a:t>
            </a:r>
            <a:endParaRPr lang="en-US" kern="0" dirty="0">
              <a:latin typeface="+mn-lt"/>
            </a:endParaRPr>
          </a:p>
        </p:txBody>
      </p:sp>
      <p:sp>
        <p:nvSpPr>
          <p:cNvPr id="8" name="Rectangle 7"/>
          <p:cNvSpPr/>
          <p:nvPr/>
        </p:nvSpPr>
        <p:spPr>
          <a:xfrm>
            <a:off x="1371600" y="914400"/>
            <a:ext cx="3352800" cy="2800350"/>
          </a:xfrm>
          <a:prstGeom prst="rect">
            <a:avLst/>
          </a:prstGeom>
          <a:ln>
            <a:solidFill>
              <a:schemeClr val="tx1"/>
            </a:solidFill>
          </a:ln>
        </p:spPr>
        <p:txBody>
          <a:bodyPr>
            <a:spAutoFit/>
          </a:bodyPr>
          <a:lstStyle/>
          <a:p>
            <a:pPr eaLnBrk="1" hangingPunct="1">
              <a:defRPr/>
            </a:pPr>
            <a:r>
              <a:rPr lang="en-US" sz="2200" b="0" dirty="0">
                <a:solidFill>
                  <a:srgbClr val="C00000"/>
                </a:solidFill>
                <a:latin typeface="+mn-lt"/>
                <a:cs typeface="+mn-cs"/>
              </a:rPr>
              <a:t>void </a:t>
            </a:r>
            <a:r>
              <a:rPr lang="en-US" sz="2200" b="0" dirty="0" err="1">
                <a:solidFill>
                  <a:srgbClr val="C00000"/>
                </a:solidFill>
                <a:latin typeface="+mn-lt"/>
                <a:cs typeface="+mn-cs"/>
              </a:rPr>
              <a:t>fibFn</a:t>
            </a:r>
            <a:r>
              <a:rPr lang="en-US" sz="2200" b="0" dirty="0">
                <a:solidFill>
                  <a:srgbClr val="C00000"/>
                </a:solidFill>
                <a:latin typeface="+mn-lt"/>
                <a:cs typeface="+mn-cs"/>
              </a:rPr>
              <a:t>(</a:t>
            </a:r>
            <a:r>
              <a:rPr lang="en-US" sz="2200" b="0" dirty="0" err="1">
                <a:solidFill>
                  <a:srgbClr val="C00000"/>
                </a:solidFill>
                <a:latin typeface="+mn-lt"/>
                <a:cs typeface="+mn-cs"/>
              </a:rPr>
              <a:t>int</a:t>
            </a:r>
            <a:r>
              <a:rPr lang="en-US" sz="2200" b="0" dirty="0">
                <a:solidFill>
                  <a:srgbClr val="C00000"/>
                </a:solidFill>
                <a:latin typeface="+mn-lt"/>
                <a:cs typeface="+mn-cs"/>
              </a:rPr>
              <a:t>);</a:t>
            </a:r>
            <a:r>
              <a:rPr lang="en-US" sz="2200" b="0" dirty="0">
                <a:latin typeface="+mn-lt"/>
                <a:cs typeface="+mn-cs"/>
              </a:rPr>
              <a:t> </a:t>
            </a:r>
            <a:r>
              <a:rPr lang="en-US" sz="2200" b="0" dirty="0">
                <a:solidFill>
                  <a:schemeClr val="tx1">
                    <a:lumMod val="75000"/>
                    <a:lumOff val="25000"/>
                  </a:schemeClr>
                </a:solidFill>
                <a:latin typeface="+mn-lt"/>
                <a:cs typeface="+mn-cs"/>
              </a:rPr>
              <a:t>//prototype</a:t>
            </a:r>
            <a:endParaRPr lang="en-US" sz="2200" b="0" dirty="0">
              <a:latin typeface="+mn-lt"/>
              <a:cs typeface="+mn-cs"/>
            </a:endParaRPr>
          </a:p>
          <a:p>
            <a:pPr eaLnBrk="1" hangingPunct="1">
              <a:defRPr/>
            </a:pPr>
            <a:endParaRPr lang="en-US" sz="2200" b="0" dirty="0">
              <a:latin typeface="+mn-lt"/>
              <a:cs typeface="+mn-cs"/>
            </a:endParaRPr>
          </a:p>
          <a:p>
            <a:pPr eaLnBrk="1" hangingPunct="1">
              <a:defRPr/>
            </a:pPr>
            <a:r>
              <a:rPr lang="en-US" sz="2200" b="0" dirty="0">
                <a:latin typeface="+mn-lt"/>
                <a:cs typeface="+mn-cs"/>
              </a:rPr>
              <a:t>void main() {</a:t>
            </a:r>
          </a:p>
          <a:p>
            <a:pPr eaLnBrk="1" hangingPunct="1">
              <a:defRPr/>
            </a:pPr>
            <a:r>
              <a:rPr lang="en-US" sz="2200" b="0" dirty="0">
                <a:latin typeface="+mn-lt"/>
                <a:cs typeface="+mn-cs"/>
              </a:rPr>
              <a:t>    </a:t>
            </a:r>
            <a:r>
              <a:rPr lang="en-US" sz="2200" b="0" dirty="0" err="1">
                <a:latin typeface="+mn-lt"/>
                <a:cs typeface="+mn-cs"/>
              </a:rPr>
              <a:t>int</a:t>
            </a:r>
            <a:r>
              <a:rPr lang="en-US" sz="2200" b="0" dirty="0">
                <a:latin typeface="+mn-lt"/>
                <a:cs typeface="+mn-cs"/>
              </a:rPr>
              <a:t> n;        </a:t>
            </a:r>
          </a:p>
          <a:p>
            <a:pPr eaLnBrk="1" hangingPunct="1">
              <a:defRPr/>
            </a:pPr>
            <a:r>
              <a:rPr lang="en-US" sz="2200" b="0" dirty="0">
                <a:latin typeface="+mn-lt"/>
                <a:cs typeface="+mn-cs"/>
              </a:rPr>
              <a:t>    cout&lt;&lt;"Enter the limit  :”;</a:t>
            </a:r>
          </a:p>
          <a:p>
            <a:pPr eaLnBrk="1" hangingPunct="1">
              <a:defRPr/>
            </a:pPr>
            <a:r>
              <a:rPr lang="en-US" sz="2200" b="0" dirty="0">
                <a:latin typeface="+mn-lt"/>
                <a:cs typeface="+mn-cs"/>
              </a:rPr>
              <a:t>    </a:t>
            </a:r>
            <a:r>
              <a:rPr lang="en-US" sz="2200" b="0" dirty="0" err="1">
                <a:latin typeface="+mn-lt"/>
                <a:cs typeface="+mn-cs"/>
              </a:rPr>
              <a:t>cin</a:t>
            </a:r>
            <a:r>
              <a:rPr lang="en-US" sz="2200" b="0" dirty="0">
                <a:latin typeface="+mn-lt"/>
                <a:cs typeface="+mn-cs"/>
              </a:rPr>
              <a:t>&gt;&gt;n;</a:t>
            </a:r>
          </a:p>
          <a:p>
            <a:pPr eaLnBrk="1" hangingPunct="1">
              <a:defRPr/>
            </a:pPr>
            <a:r>
              <a:rPr lang="en-US" sz="2200" b="0" dirty="0">
                <a:latin typeface="+mn-lt"/>
                <a:cs typeface="+mn-cs"/>
              </a:rPr>
              <a:t>    </a:t>
            </a:r>
            <a:r>
              <a:rPr lang="en-US" sz="2200" b="0" dirty="0" err="1">
                <a:latin typeface="+mn-lt"/>
                <a:cs typeface="+mn-cs"/>
              </a:rPr>
              <a:t>fibFn</a:t>
            </a:r>
            <a:r>
              <a:rPr lang="en-US" sz="2200" b="0" dirty="0">
                <a:latin typeface="+mn-lt"/>
                <a:cs typeface="+mn-cs"/>
              </a:rPr>
              <a:t>(n); </a:t>
            </a:r>
            <a:r>
              <a:rPr lang="en-US" sz="2200" b="0" dirty="0">
                <a:solidFill>
                  <a:schemeClr val="tx1">
                    <a:lumMod val="75000"/>
                    <a:lumOff val="25000"/>
                  </a:schemeClr>
                </a:solidFill>
                <a:latin typeface="+mn-lt"/>
                <a:cs typeface="+mn-cs"/>
              </a:rPr>
              <a:t>//function call</a:t>
            </a:r>
          </a:p>
          <a:p>
            <a:pPr eaLnBrk="1" hangingPunct="1">
              <a:defRPr/>
            </a:pPr>
            <a:r>
              <a:rPr lang="en-US" sz="2200" b="0" dirty="0">
                <a:latin typeface="+mn-lt"/>
                <a:cs typeface="+mn-cs"/>
              </a:rPr>
              <a:t>}</a:t>
            </a:r>
          </a:p>
        </p:txBody>
      </p:sp>
      <p:sp>
        <p:nvSpPr>
          <p:cNvPr id="9" name="Rectangle 8"/>
          <p:cNvSpPr>
            <a:spLocks noChangeArrowheads="1"/>
          </p:cNvSpPr>
          <p:nvPr/>
        </p:nvSpPr>
        <p:spPr bwMode="auto">
          <a:xfrm>
            <a:off x="4800600" y="990600"/>
            <a:ext cx="4267200" cy="5016500"/>
          </a:xfrm>
          <a:prstGeom prst="rect">
            <a:avLst/>
          </a:prstGeom>
          <a:noFill/>
          <a:ln w="9525">
            <a:solidFill>
              <a:schemeClr val="tx1"/>
            </a:solidFill>
            <a:miter lim="800000"/>
            <a:headEnd/>
            <a:tailEnd/>
          </a:ln>
        </p:spPr>
        <p:txBody>
          <a:bodyPr>
            <a:spAutoFit/>
          </a:bodyPr>
          <a:lstStyle/>
          <a:p>
            <a:pPr eaLnBrk="1" hangingPunct="1">
              <a:defRPr/>
            </a:pPr>
            <a:r>
              <a:rPr lang="en-US" sz="2000" b="0" dirty="0">
                <a:latin typeface="+mn-lt"/>
                <a:cs typeface="+mn-cs"/>
              </a:rPr>
              <a:t>void </a:t>
            </a:r>
            <a:r>
              <a:rPr lang="en-US" sz="2000" b="0" dirty="0" err="1">
                <a:latin typeface="+mn-lt"/>
                <a:cs typeface="+mn-cs"/>
              </a:rPr>
              <a:t>fibFn</a:t>
            </a:r>
            <a:r>
              <a:rPr lang="en-US" sz="2000" b="0" dirty="0">
                <a:latin typeface="+mn-lt"/>
                <a:cs typeface="+mn-cs"/>
              </a:rPr>
              <a:t>(</a:t>
            </a:r>
            <a:r>
              <a:rPr lang="en-US" sz="2000" b="0" dirty="0" err="1">
                <a:latin typeface="+mn-lt"/>
                <a:cs typeface="+mn-cs"/>
              </a:rPr>
              <a:t>int</a:t>
            </a:r>
            <a:r>
              <a:rPr lang="en-US" sz="2000" b="0" dirty="0">
                <a:latin typeface="+mn-lt"/>
                <a:cs typeface="+mn-cs"/>
              </a:rPr>
              <a:t> </a:t>
            </a:r>
            <a:r>
              <a:rPr lang="en-US" sz="2000" b="0" dirty="0" err="1">
                <a:latin typeface="+mn-lt"/>
                <a:cs typeface="+mn-cs"/>
              </a:rPr>
              <a:t>lim</a:t>
            </a:r>
            <a:r>
              <a:rPr lang="en-US" sz="2000" b="0" dirty="0">
                <a:latin typeface="+mn-lt"/>
                <a:cs typeface="+mn-cs"/>
              </a:rPr>
              <a:t>) { //fib generation</a:t>
            </a:r>
          </a:p>
          <a:p>
            <a:pPr eaLnBrk="1" hangingPunct="1">
              <a:defRPr/>
            </a:pPr>
            <a:r>
              <a:rPr lang="en-US" sz="2000" b="0" dirty="0">
                <a:latin typeface="+mn-lt"/>
                <a:cs typeface="+mn-cs"/>
              </a:rPr>
              <a:t>    </a:t>
            </a:r>
            <a:r>
              <a:rPr lang="en-US" sz="2000" b="0" dirty="0" err="1">
                <a:latin typeface="+mn-lt"/>
                <a:cs typeface="+mn-cs"/>
              </a:rPr>
              <a:t>int</a:t>
            </a:r>
            <a:r>
              <a:rPr lang="en-US" sz="2000" b="0" dirty="0">
                <a:latin typeface="+mn-lt"/>
                <a:cs typeface="+mn-cs"/>
              </a:rPr>
              <a:t>  </a:t>
            </a:r>
            <a:r>
              <a:rPr lang="en-US" sz="2000" b="0" dirty="0" err="1">
                <a:latin typeface="+mn-lt"/>
                <a:cs typeface="+mn-cs"/>
              </a:rPr>
              <a:t>i</a:t>
            </a:r>
            <a:r>
              <a:rPr lang="en-US" sz="2000" b="0" dirty="0">
                <a:latin typeface="+mn-lt"/>
                <a:cs typeface="+mn-cs"/>
              </a:rPr>
              <a:t>, first, sec, next;</a:t>
            </a:r>
          </a:p>
          <a:p>
            <a:pPr eaLnBrk="1" hangingPunct="1">
              <a:defRPr/>
            </a:pPr>
            <a:r>
              <a:rPr lang="en-US" sz="2000" b="0" dirty="0">
                <a:latin typeface="+mn-lt"/>
                <a:cs typeface="+mn-cs"/>
              </a:rPr>
              <a:t>    if (</a:t>
            </a:r>
            <a:r>
              <a:rPr lang="en-US" sz="2000" b="0" dirty="0" err="1">
                <a:latin typeface="+mn-lt"/>
                <a:cs typeface="+mn-cs"/>
              </a:rPr>
              <a:t>lim</a:t>
            </a:r>
            <a:r>
              <a:rPr lang="en-US" sz="2000" b="0" dirty="0">
                <a:latin typeface="+mn-lt"/>
                <a:cs typeface="+mn-cs"/>
              </a:rPr>
              <a:t>&lt;=0)</a:t>
            </a:r>
          </a:p>
          <a:p>
            <a:pPr eaLnBrk="1" hangingPunct="1">
              <a:defRPr/>
            </a:pPr>
            <a:r>
              <a:rPr lang="en-US" sz="2000" b="0" dirty="0">
                <a:latin typeface="+mn-lt"/>
                <a:cs typeface="+mn-cs"/>
              </a:rPr>
              <a:t>       cout&lt;&lt;"limit should be +</a:t>
            </a:r>
            <a:r>
              <a:rPr lang="en-US" sz="2000" b="0" dirty="0" err="1">
                <a:latin typeface="+mn-lt"/>
                <a:cs typeface="+mn-cs"/>
              </a:rPr>
              <a:t>ive</a:t>
            </a:r>
            <a:r>
              <a:rPr lang="en-US" sz="2000" b="0" dirty="0">
                <a:latin typeface="+mn-lt"/>
                <a:cs typeface="+mn-cs"/>
              </a:rPr>
              <a:t>.\n";</a:t>
            </a:r>
          </a:p>
          <a:p>
            <a:pPr eaLnBrk="1" hangingPunct="1">
              <a:defRPr/>
            </a:pPr>
            <a:r>
              <a:rPr lang="en-US" sz="2000" b="0" dirty="0">
                <a:latin typeface="+mn-lt"/>
                <a:cs typeface="+mn-cs"/>
              </a:rPr>
              <a:t>    else </a:t>
            </a:r>
          </a:p>
          <a:p>
            <a:pPr eaLnBrk="1" hangingPunct="1">
              <a:defRPr/>
            </a:pPr>
            <a:r>
              <a:rPr lang="en-US" sz="2000" b="0" dirty="0">
                <a:latin typeface="+mn-lt"/>
                <a:cs typeface="+mn-cs"/>
              </a:rPr>
              <a:t>    {</a:t>
            </a:r>
          </a:p>
          <a:p>
            <a:pPr eaLnBrk="1" hangingPunct="1">
              <a:defRPr/>
            </a:pPr>
            <a:r>
              <a:rPr lang="en-US" sz="2000" b="0" dirty="0">
                <a:latin typeface="+mn-lt"/>
                <a:cs typeface="+mn-cs"/>
              </a:rPr>
              <a:t>      </a:t>
            </a:r>
            <a:r>
              <a:rPr lang="en-US" sz="2000" b="0" dirty="0" err="1">
                <a:latin typeface="+mn-lt"/>
                <a:cs typeface="+mn-cs"/>
              </a:rPr>
              <a:t>cout</a:t>
            </a:r>
            <a:r>
              <a:rPr lang="en-US" sz="2000" b="0" dirty="0">
                <a:latin typeface="+mn-lt"/>
                <a:cs typeface="+mn-cs"/>
              </a:rPr>
              <a:t>&lt;&lt;"\</a:t>
            </a:r>
            <a:r>
              <a:rPr lang="en-US" sz="2000" b="0" dirty="0" err="1">
                <a:latin typeface="+mn-lt"/>
                <a:cs typeface="+mn-cs"/>
              </a:rPr>
              <a:t>nFibonacci</a:t>
            </a:r>
            <a:r>
              <a:rPr lang="en-US" sz="2000" b="0" dirty="0">
                <a:latin typeface="+mn-lt"/>
                <a:cs typeface="+mn-cs"/>
              </a:rPr>
              <a:t> </a:t>
            </a:r>
            <a:r>
              <a:rPr lang="en-US" sz="2000" b="0" dirty="0" err="1">
                <a:latin typeface="+mn-lt"/>
                <a:cs typeface="+mn-cs"/>
              </a:rPr>
              <a:t>nos</a:t>
            </a:r>
            <a:r>
              <a:rPr lang="en-US" sz="2000" b="0" dirty="0">
                <a:latin typeface="+mn-lt"/>
                <a:cs typeface="+mn-cs"/>
              </a:rPr>
              <a:t>\n";</a:t>
            </a:r>
          </a:p>
          <a:p>
            <a:pPr eaLnBrk="1" hangingPunct="1">
              <a:defRPr/>
            </a:pPr>
            <a:r>
              <a:rPr lang="en-US" sz="2000" b="0" dirty="0">
                <a:latin typeface="+mn-lt"/>
                <a:cs typeface="+mn-cs"/>
              </a:rPr>
              <a:t>      first = 0, sec = 1;</a:t>
            </a:r>
          </a:p>
          <a:p>
            <a:pPr eaLnBrk="1" hangingPunct="1">
              <a:defRPr/>
            </a:pPr>
            <a:r>
              <a:rPr lang="en-US" sz="2000" b="0" dirty="0">
                <a:latin typeface="+mn-lt"/>
                <a:cs typeface="+mn-cs"/>
              </a:rPr>
              <a:t>      for (</a:t>
            </a:r>
            <a:r>
              <a:rPr lang="en-US" sz="2000" b="0" dirty="0" err="1">
                <a:latin typeface="+mn-lt"/>
                <a:cs typeface="+mn-cs"/>
              </a:rPr>
              <a:t>i</a:t>
            </a:r>
            <a:r>
              <a:rPr lang="en-US" sz="2000" b="0" dirty="0">
                <a:latin typeface="+mn-lt"/>
                <a:cs typeface="+mn-cs"/>
              </a:rPr>
              <a:t>=1; </a:t>
            </a:r>
            <a:r>
              <a:rPr lang="en-US" sz="2000" b="0" dirty="0" err="1">
                <a:latin typeface="+mn-lt"/>
                <a:cs typeface="+mn-cs"/>
              </a:rPr>
              <a:t>i</a:t>
            </a:r>
            <a:r>
              <a:rPr lang="en-US" sz="2000" b="0" dirty="0">
                <a:latin typeface="+mn-lt"/>
                <a:cs typeface="+mn-cs"/>
              </a:rPr>
              <a:t>&lt;=</a:t>
            </a:r>
            <a:r>
              <a:rPr lang="en-US" sz="2000" b="0" dirty="0" err="1">
                <a:latin typeface="+mn-lt"/>
                <a:cs typeface="+mn-cs"/>
              </a:rPr>
              <a:t>lim</a:t>
            </a:r>
            <a:r>
              <a:rPr lang="en-US" sz="2000" b="0" dirty="0">
                <a:latin typeface="+mn-lt"/>
                <a:cs typeface="+mn-cs"/>
              </a:rPr>
              <a:t>; </a:t>
            </a:r>
            <a:r>
              <a:rPr lang="en-US" sz="2000" b="0" dirty="0" err="1">
                <a:latin typeface="+mn-lt"/>
                <a:cs typeface="+mn-cs"/>
              </a:rPr>
              <a:t>i</a:t>
            </a:r>
            <a:r>
              <a:rPr lang="en-US" sz="2000" b="0" dirty="0">
                <a:latin typeface="+mn-lt"/>
                <a:cs typeface="+mn-cs"/>
              </a:rPr>
              <a:t>++) {</a:t>
            </a:r>
          </a:p>
          <a:p>
            <a:pPr eaLnBrk="1" hangingPunct="1">
              <a:defRPr/>
            </a:pPr>
            <a:r>
              <a:rPr lang="en-US" sz="2000" b="0" dirty="0">
                <a:latin typeface="+mn-lt"/>
                <a:cs typeface="+mn-cs"/>
              </a:rPr>
              <a:t>         cout&lt;&lt;first&lt;&lt;"\n"; //print in fn</a:t>
            </a:r>
          </a:p>
          <a:p>
            <a:pPr eaLnBrk="1" hangingPunct="1">
              <a:defRPr/>
            </a:pPr>
            <a:r>
              <a:rPr lang="en-US" sz="2000" b="0" dirty="0">
                <a:latin typeface="+mn-lt"/>
                <a:cs typeface="+mn-cs"/>
              </a:rPr>
              <a:t>         next = first + sec; </a:t>
            </a:r>
          </a:p>
          <a:p>
            <a:pPr eaLnBrk="1" hangingPunct="1">
              <a:defRPr/>
            </a:pPr>
            <a:r>
              <a:rPr lang="en-US" sz="2000" b="0" dirty="0">
                <a:latin typeface="+mn-lt"/>
                <a:cs typeface="+mn-cs"/>
              </a:rPr>
              <a:t>         first = sec;</a:t>
            </a:r>
          </a:p>
          <a:p>
            <a:pPr eaLnBrk="1" hangingPunct="1">
              <a:defRPr/>
            </a:pPr>
            <a:r>
              <a:rPr lang="en-US" sz="2000" b="0" dirty="0">
                <a:latin typeface="+mn-lt"/>
                <a:cs typeface="+mn-cs"/>
              </a:rPr>
              <a:t>         sec = next;</a:t>
            </a:r>
          </a:p>
          <a:p>
            <a:pPr eaLnBrk="1" hangingPunct="1">
              <a:defRPr/>
            </a:pPr>
            <a:r>
              <a:rPr lang="en-US" sz="2000" b="0" dirty="0">
                <a:latin typeface="+mn-lt"/>
                <a:cs typeface="+mn-cs"/>
              </a:rPr>
              <a:t>      }</a:t>
            </a:r>
          </a:p>
          <a:p>
            <a:pPr eaLnBrk="1" hangingPunct="1">
              <a:defRPr/>
            </a:pPr>
            <a:r>
              <a:rPr lang="en-US" sz="2000" b="0" dirty="0">
                <a:latin typeface="+mn-lt"/>
                <a:cs typeface="+mn-cs"/>
              </a:rPr>
              <a:t>    }</a:t>
            </a:r>
          </a:p>
          <a:p>
            <a:pPr eaLnBrk="1" hangingPunct="1">
              <a:defRPr/>
            </a:pPr>
            <a:r>
              <a:rPr lang="en-US" sz="2000" b="0" dirty="0">
                <a:latin typeface="+mn-lt"/>
                <a:cs typeface="+mn-cs"/>
              </a:rPr>
              <a:t>}</a:t>
            </a:r>
          </a:p>
        </p:txBody>
      </p:sp>
      <p:sp>
        <p:nvSpPr>
          <p:cNvPr id="12" name="Left Arrow 11">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bwMode="auto">
          <a:xfrm>
            <a:off x="1219200" y="1798638"/>
            <a:ext cx="7467600" cy="5059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smtClean="0">
                <a:solidFill>
                  <a:srgbClr val="000099"/>
                </a:solidFill>
                <a:latin typeface="Arial" panose="020B0604020202020204" pitchFamily="34" charset="0"/>
                <a:cs typeface="Arial" panose="020B0604020202020204" pitchFamily="34" charset="0"/>
              </a:rPr>
              <a:t>At the end of session one will be able to </a:t>
            </a:r>
          </a:p>
          <a:p>
            <a:pPr eaLnBrk="1" hangingPunct="1"/>
            <a:endParaRPr lang="en-US" altLang="en-US" sz="2800" smtClean="0">
              <a:solidFill>
                <a:srgbClr val="000099"/>
              </a:solidFill>
              <a:latin typeface="Arial" panose="020B0604020202020204" pitchFamily="34" charset="0"/>
              <a:cs typeface="Arial" panose="020B0604020202020204" pitchFamily="34" charset="0"/>
            </a:endParaRPr>
          </a:p>
          <a:p>
            <a:pPr lvl="1" eaLnBrk="1" hangingPunct="1"/>
            <a:r>
              <a:rPr lang="en-US" altLang="en-US" sz="2800" smtClean="0">
                <a:latin typeface="Arial" panose="020B0604020202020204" pitchFamily="34" charset="0"/>
                <a:cs typeface="Arial" panose="020B0604020202020204" pitchFamily="34" charset="0"/>
              </a:rPr>
              <a:t>Understand modularization and function</a:t>
            </a:r>
          </a:p>
          <a:p>
            <a:pPr lvl="1" eaLnBrk="1" hangingPunct="1"/>
            <a:r>
              <a:rPr lang="en-US" altLang="en-US" sz="2800" smtClean="0">
                <a:latin typeface="Arial" panose="020B0604020202020204" pitchFamily="34" charset="0"/>
                <a:cs typeface="Arial" panose="020B0604020202020204" pitchFamily="34" charset="0"/>
              </a:rPr>
              <a:t>Write simple programs using functions</a:t>
            </a:r>
          </a:p>
        </p:txBody>
      </p:sp>
      <p:sp>
        <p:nvSpPr>
          <p:cNvPr id="34819" name="Title 2"/>
          <p:cNvSpPr>
            <a:spLocks noGrp="1"/>
          </p:cNvSpPr>
          <p:nvPr>
            <p:ph type="title"/>
          </p:nvPr>
        </p:nvSpPr>
        <p:spPr>
          <a:xfrm>
            <a:off x="1219200" y="152400"/>
            <a:ext cx="7162800" cy="685800"/>
          </a:xfrm>
        </p:spPr>
        <p:txBody>
          <a:bodyPr/>
          <a:lstStyle/>
          <a:p>
            <a:pPr eaLnBrk="1" hangingPunct="1"/>
            <a:r>
              <a:rPr lang="en-US" altLang="en-US" smtClean="0"/>
              <a:t>Session outcome</a:t>
            </a:r>
          </a:p>
        </p:txBody>
      </p:sp>
      <p:sp>
        <p:nvSpPr>
          <p:cNvPr id="4" name="Date Placeholder 3"/>
          <p:cNvSpPr>
            <a:spLocks noGrp="1"/>
          </p:cNvSpPr>
          <p:nvPr>
            <p:ph type="dt" sz="quarter" idx="10"/>
          </p:nvPr>
        </p:nvSpPr>
        <p:spPr/>
        <p:txBody>
          <a:bodyPr/>
          <a:lstStyle/>
          <a:p>
            <a:pPr>
              <a:defRPr/>
            </a:pPr>
            <a:fld id="{9E63EEF6-5022-410A-B61E-D1103177A3ED}" type="datetime1">
              <a:rPr lang="en-US" smtClean="0"/>
              <a:t>3/15/2015</a:t>
            </a:fld>
            <a:endParaRPr lang="en-US"/>
          </a:p>
        </p:txBody>
      </p:sp>
      <p:sp>
        <p:nvSpPr>
          <p:cNvPr id="3482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B3331EFD-B6EB-44CA-AE62-BC9330E81A4C}" type="slidenum">
              <a:rPr lang="en-US" altLang="en-US" sz="1600">
                <a:solidFill>
                  <a:schemeClr val="tx1"/>
                </a:solidFill>
              </a:rPr>
              <a:pPr/>
              <a:t>3</a:t>
            </a:fld>
            <a:endParaRPr lang="en-US" altLang="en-US" sz="1600">
              <a:solidFill>
                <a:schemeClr val="tx1"/>
              </a:solidFill>
            </a:endParaRPr>
          </a:p>
        </p:txBody>
      </p:sp>
      <p:sp>
        <p:nvSpPr>
          <p:cNvPr id="6" name="Footer Placeholder 5"/>
          <p:cNvSpPr>
            <a:spLocks noGrp="1"/>
          </p:cNvSpPr>
          <p:nvPr>
            <p:ph type="ftr" sz="quarter" idx="12"/>
          </p:nvPr>
        </p:nvSpPr>
        <p:spPr/>
        <p:txBody>
          <a:bodyPr/>
          <a:lstStyle/>
          <a:p>
            <a:pPr>
              <a:defRPr/>
            </a:pPr>
            <a:r>
              <a:rPr lang="en-US" smtClean="0"/>
              <a:t>CSE 1002                            Department of CSE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endParaRPr lang="en-US" altLang="en-US" dirty="0" smtClean="0"/>
          </a:p>
          <a:p>
            <a:pPr eaLnBrk="1" hangingPunct="1">
              <a:lnSpc>
                <a:spcPct val="150000"/>
              </a:lnSpc>
            </a:pPr>
            <a:endParaRPr lang="en-US" altLang="en-US" dirty="0" smtClean="0"/>
          </a:p>
          <a:p>
            <a:pPr eaLnBrk="1" hangingPunct="1">
              <a:lnSpc>
                <a:spcPct val="150000"/>
              </a:lnSpc>
            </a:pPr>
            <a:r>
              <a:rPr lang="en-US" altLang="en-US" dirty="0" smtClean="0"/>
              <a:t>Modularization and importance of modularization</a:t>
            </a:r>
          </a:p>
          <a:p>
            <a:pPr eaLnBrk="1" hangingPunct="1">
              <a:lnSpc>
                <a:spcPct val="150000"/>
              </a:lnSpc>
            </a:pPr>
            <a:r>
              <a:rPr lang="en-US" altLang="en-US" dirty="0" smtClean="0"/>
              <a:t>Defining and invoking a function</a:t>
            </a:r>
          </a:p>
          <a:p>
            <a:pPr eaLnBrk="1" hangingPunct="1">
              <a:lnSpc>
                <a:spcPct val="150000"/>
              </a:lnSpc>
            </a:pPr>
            <a:r>
              <a:rPr lang="en-US" altLang="en-US" dirty="0" smtClean="0"/>
              <a:t>Flow of control of a program involving function call</a:t>
            </a:r>
          </a:p>
          <a:p>
            <a:pPr eaLnBrk="1" hangingPunct="1">
              <a:lnSpc>
                <a:spcPct val="150000"/>
              </a:lnSpc>
            </a:pPr>
            <a:r>
              <a:rPr lang="en-US" altLang="en-US" dirty="0" smtClean="0"/>
              <a:t>Different categories of functions</a:t>
            </a:r>
          </a:p>
          <a:p>
            <a:pPr eaLnBrk="1" hangingPunct="1">
              <a:lnSpc>
                <a:spcPct val="150000"/>
              </a:lnSpc>
            </a:pPr>
            <a:r>
              <a:rPr lang="en-US" altLang="en-US" dirty="0" smtClean="0"/>
              <a:t>Simple programs using functions</a:t>
            </a:r>
          </a:p>
        </p:txBody>
      </p:sp>
      <p:sp>
        <p:nvSpPr>
          <p:cNvPr id="72707" name="Date Placeholder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3976D425-748B-47D5-B610-670577C106F8}" type="datetime1">
              <a:rPr lang="en-US" smtClean="0"/>
              <a:t>3/15/2015</a:t>
            </a:fld>
            <a:endParaRPr lang="en-US"/>
          </a:p>
        </p:txBody>
      </p:sp>
      <p:sp>
        <p:nvSpPr>
          <p:cNvPr id="8602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630C5823-E350-40D6-B0EA-1291226D13E7}" type="slidenum">
              <a:rPr lang="en-US" altLang="en-US" sz="1600">
                <a:solidFill>
                  <a:schemeClr val="tx1"/>
                </a:solidFill>
              </a:rPr>
              <a:pPr/>
              <a:t>30</a:t>
            </a:fld>
            <a:endParaRPr lang="en-US" altLang="en-US" sz="1600">
              <a:solidFill>
                <a:schemeClr val="tx1"/>
              </a:solidFill>
            </a:endParaRPr>
          </a:p>
        </p:txBody>
      </p:sp>
      <p:sp>
        <p:nvSpPr>
          <p:cNvPr id="72709" name="Footer Placeholder 4"/>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86022" name="Title 1"/>
          <p:cNvSpPr>
            <a:spLocks noGrp="1"/>
          </p:cNvSpPr>
          <p:nvPr>
            <p:ph type="title"/>
          </p:nvPr>
        </p:nvSpPr>
        <p:spPr>
          <a:xfrm>
            <a:off x="1219200" y="152400"/>
            <a:ext cx="7162800" cy="685800"/>
          </a:xfrm>
        </p:spPr>
        <p:txBody>
          <a:bodyPr/>
          <a:lstStyle/>
          <a:p>
            <a:pPr eaLnBrk="1" hangingPunct="1"/>
            <a:r>
              <a:rPr lang="en-US" altLang="en-US" smtClean="0"/>
              <a:t>Summary </a:t>
            </a:r>
          </a:p>
        </p:txBody>
      </p:sp>
      <p:sp>
        <p:nvSpPr>
          <p:cNvPr id="8" name="Left Arrow 7">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TextBox 8"/>
          <p:cNvSpPr txBox="1"/>
          <p:nvPr/>
        </p:nvSpPr>
        <p:spPr>
          <a:xfrm>
            <a:off x="0" y="1530350"/>
            <a:ext cx="1295400" cy="3270250"/>
          </a:xfrm>
          <a:prstGeom prst="rect">
            <a:avLst/>
          </a:prstGeom>
          <a:noFill/>
        </p:spPr>
        <p:txBody>
          <a:bodyPr>
            <a:spAutoFit/>
          </a:bodyPr>
          <a:lstStyle/>
          <a:p>
            <a:pPr marL="58738" lvl="1" eaLnBrk="1" hangingPunct="1">
              <a:defRPr/>
            </a:pPr>
            <a:r>
              <a:rPr lang="en-US" sz="1400" i="1" dirty="0">
                <a:solidFill>
                  <a:srgbClr val="0000FF"/>
                </a:solidFill>
                <a:latin typeface="+mj-lt"/>
                <a:cs typeface="+mn-cs"/>
              </a:rPr>
              <a:t>Syntax</a:t>
            </a:r>
          </a:p>
          <a:p>
            <a:pPr marL="58738" lvl="1" eaLnBrk="1" hangingPunct="1">
              <a:defRPr/>
            </a:pPr>
            <a:endParaRPr lang="en-US" sz="1050" i="1" dirty="0">
              <a:solidFill>
                <a:srgbClr val="0000FF"/>
              </a:solidFill>
              <a:latin typeface="+mj-lt"/>
              <a:cs typeface="+mn-cs"/>
            </a:endParaRPr>
          </a:p>
          <a:p>
            <a:pPr marL="58738" lvl="1" eaLnBrk="1" hangingPunct="1">
              <a:defRPr/>
            </a:pPr>
            <a:r>
              <a:rPr lang="en-US" sz="1400" i="1" dirty="0">
                <a:solidFill>
                  <a:srgbClr val="0000FF"/>
                </a:solidFill>
                <a:latin typeface="+mj-lt"/>
                <a:cs typeface="+mn-cs"/>
                <a:hlinkClick r:id="rId2" action="ppaction://hlinkfile"/>
              </a:rPr>
              <a:t>Additional Information </a:t>
            </a:r>
            <a:endParaRPr lang="en-US" sz="1400" i="1" dirty="0">
              <a:solidFill>
                <a:srgbClr val="0000FF"/>
              </a:solidFill>
              <a:latin typeface="+mj-lt"/>
              <a:cs typeface="+mn-cs"/>
            </a:endParaRPr>
          </a:p>
          <a:p>
            <a:pPr marL="58738" lvl="1" eaLnBrk="1" hangingPunct="1">
              <a:defRPr/>
            </a:pPr>
            <a:endParaRPr lang="en-US" sz="11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Do’s</a:t>
            </a:r>
          </a:p>
          <a:p>
            <a:pPr marL="58738" lvl="1" eaLnBrk="1" hangingPunct="1">
              <a:defRPr/>
            </a:pPr>
            <a:endParaRPr lang="en-US" sz="11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Don’ts</a:t>
            </a:r>
          </a:p>
          <a:p>
            <a:pPr marL="58738" lvl="1" eaLnBrk="1" hangingPunct="1">
              <a:defRPr/>
            </a:pPr>
            <a:endParaRPr lang="en-US" sz="11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Control Flow</a:t>
            </a:r>
          </a:p>
          <a:p>
            <a:pPr marL="58738" lvl="1" eaLnBrk="1" hangingPunct="1">
              <a:defRPr/>
            </a:pPr>
            <a:endParaRPr lang="en-US" sz="12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Applications</a:t>
            </a:r>
          </a:p>
          <a:p>
            <a:pPr marL="58738" lvl="1" eaLnBrk="1" hangingPunct="1">
              <a:defRPr/>
            </a:pPr>
            <a:endParaRPr lang="en-US" sz="1400" i="1" dirty="0">
              <a:solidFill>
                <a:srgbClr val="0000FF"/>
              </a:solidFill>
              <a:latin typeface="+mj-lt"/>
              <a:cs typeface="+mn-cs"/>
            </a:endParaRPr>
          </a:p>
          <a:p>
            <a:pPr marL="58738" lvl="1" eaLnBrk="1" hangingPunct="1">
              <a:defRPr/>
            </a:pPr>
            <a:r>
              <a:rPr lang="en-US" sz="1400" i="1" dirty="0">
                <a:solidFill>
                  <a:srgbClr val="0000FF"/>
                </a:solidFill>
                <a:latin typeface="+mj-lt"/>
                <a:cs typeface="+mn-cs"/>
              </a:rPr>
              <a:t>Case studies</a:t>
            </a:r>
          </a:p>
          <a:p>
            <a:pPr marL="58738" lvl="1" eaLnBrk="1" hangingPunct="1">
              <a:defRPr/>
            </a:pPr>
            <a:endParaRPr lang="en-US" sz="1100" i="1" dirty="0">
              <a:solidFill>
                <a:srgbClr val="0000FF"/>
              </a:solidFill>
              <a:latin typeface="+mj-lt"/>
              <a:cs typeface="+mn-cs"/>
            </a:endParaRPr>
          </a:p>
          <a:p>
            <a:pPr marL="58738" lvl="1" eaLnBrk="1" hangingPunct="1">
              <a:defRPr/>
            </a:pPr>
            <a:r>
              <a:rPr lang="en-US" sz="1400" i="1" dirty="0">
                <a:solidFill>
                  <a:srgbClr val="0000FF"/>
                </a:solidFill>
                <a:latin typeface="+mj-lt"/>
                <a:cs typeface="+mn-cs"/>
                <a:hlinkClick r:id="rId3" action="ppaction://hlinkfile"/>
              </a:rPr>
              <a:t>Do it yourself</a:t>
            </a:r>
            <a:endParaRPr lang="en-US" sz="1400" i="1" dirty="0">
              <a:solidFill>
                <a:srgbClr val="0000FF"/>
              </a:solidFill>
              <a:latin typeface="+mj-lt"/>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bwMode="auto">
          <a:xfrm>
            <a:off x="1295400" y="1066800"/>
            <a:ext cx="7467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Tx/>
              <a:buNone/>
            </a:pPr>
            <a:r>
              <a:rPr lang="en-US" altLang="en-US" sz="2800" smtClean="0">
                <a:latin typeface="Arial" panose="020B0604020202020204" pitchFamily="34" charset="0"/>
                <a:cs typeface="Arial" panose="020B0604020202020204" pitchFamily="34" charset="0"/>
              </a:rPr>
              <a:t>Lengthier programs </a:t>
            </a:r>
          </a:p>
          <a:p>
            <a:pPr lvl="1" algn="just" eaLnBrk="1" hangingPunct="1"/>
            <a:r>
              <a:rPr lang="en-US" altLang="en-US" sz="2800" smtClean="0">
                <a:latin typeface="Arial" panose="020B0604020202020204" pitchFamily="34" charset="0"/>
                <a:cs typeface="Arial" panose="020B0604020202020204" pitchFamily="34" charset="0"/>
              </a:rPr>
              <a:t>Prone to errors</a:t>
            </a:r>
          </a:p>
          <a:p>
            <a:pPr lvl="1" algn="just" eaLnBrk="1" hangingPunct="1"/>
            <a:r>
              <a:rPr lang="en-US" altLang="en-US" sz="2800" smtClean="0">
                <a:latin typeface="Arial" panose="020B0604020202020204" pitchFamily="34" charset="0"/>
                <a:cs typeface="Arial" panose="020B0604020202020204" pitchFamily="34" charset="0"/>
              </a:rPr>
              <a:t>tedious to locate and correct the errors</a:t>
            </a:r>
          </a:p>
          <a:p>
            <a:pPr algn="just" eaLnBrk="1" hangingPunct="1">
              <a:buFontTx/>
              <a:buNone/>
            </a:pPr>
            <a:endParaRPr lang="en-US" altLang="en-US" sz="2800" smtClean="0">
              <a:latin typeface="Arial" panose="020B0604020202020204" pitchFamily="34" charset="0"/>
              <a:cs typeface="Arial" panose="020B0604020202020204" pitchFamily="34" charset="0"/>
            </a:endParaRPr>
          </a:p>
          <a:p>
            <a:pPr algn="just" eaLnBrk="1" hangingPunct="1">
              <a:buFontTx/>
              <a:buNone/>
            </a:pPr>
            <a:r>
              <a:rPr lang="en-US" altLang="en-US" sz="2800" smtClean="0">
                <a:latin typeface="Arial" panose="020B0604020202020204" pitchFamily="34" charset="0"/>
                <a:cs typeface="Arial" panose="020B0604020202020204" pitchFamily="34" charset="0"/>
              </a:rPr>
              <a:t>To overcome this</a:t>
            </a:r>
          </a:p>
          <a:p>
            <a:pPr algn="just" eaLnBrk="1" hangingPunct="1">
              <a:buFontTx/>
              <a:buNone/>
            </a:pPr>
            <a:r>
              <a:rPr lang="en-US" altLang="en-US" sz="2800" smtClean="0">
                <a:latin typeface="Arial" panose="020B0604020202020204" pitchFamily="34" charset="0"/>
                <a:cs typeface="Arial" panose="020B0604020202020204" pitchFamily="34" charset="0"/>
              </a:rPr>
              <a:t>	Programs broken into a number of smaller logical components, each of which serves a specific task.</a:t>
            </a:r>
          </a:p>
          <a:p>
            <a:pPr algn="just" eaLnBrk="1" hangingPunct="1">
              <a:buFontTx/>
              <a:buNone/>
            </a:pPr>
            <a:endParaRPr lang="en-US" altLang="en-US" smtClean="0"/>
          </a:p>
        </p:txBody>
      </p:sp>
      <p:sp>
        <p:nvSpPr>
          <p:cNvPr id="45059" name="Date Placeholder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FD1B82AE-DD05-46CC-ACDB-F25A151B6AE1}" type="datetime1">
              <a:rPr lang="en-US" smtClean="0"/>
              <a:t>3/15/2015</a:t>
            </a:fld>
            <a:endParaRPr lang="en-US"/>
          </a:p>
        </p:txBody>
      </p:sp>
      <p:sp>
        <p:nvSpPr>
          <p:cNvPr id="3584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86B407E3-1302-4B15-8634-070F58A8D891}" type="slidenum">
              <a:rPr lang="en-US" altLang="en-US" sz="1600">
                <a:solidFill>
                  <a:schemeClr val="tx1"/>
                </a:solidFill>
              </a:rPr>
              <a:pPr/>
              <a:t>4</a:t>
            </a:fld>
            <a:endParaRPr lang="en-US" altLang="en-US" sz="1600">
              <a:solidFill>
                <a:schemeClr val="tx1"/>
              </a:solidFill>
            </a:endParaRPr>
          </a:p>
        </p:txBody>
      </p:sp>
      <p:sp>
        <p:nvSpPr>
          <p:cNvPr id="45061"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45062"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Programming Scenario . . . </a:t>
            </a:r>
          </a:p>
        </p:txBody>
      </p:sp>
      <p:sp>
        <p:nvSpPr>
          <p:cNvPr id="8" name="Left Arrow 7">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Tx/>
              <a:buBlip>
                <a:blip r:embed="rId3"/>
              </a:buBlip>
            </a:pPr>
            <a:r>
              <a:rPr lang="en-US" altLang="en-US" sz="2800" smtClean="0">
                <a:latin typeface="Arial" panose="020B0604020202020204" pitchFamily="34" charset="0"/>
                <a:cs typeface="Arial" panose="020B0604020202020204" pitchFamily="34" charset="0"/>
              </a:rPr>
              <a:t>Process of splitting the lengthier and complex programs into a number of smaller units is called </a:t>
            </a:r>
            <a:r>
              <a:rPr lang="en-US" altLang="en-US" sz="2800" b="1" smtClean="0">
                <a:latin typeface="Arial" panose="020B0604020202020204" pitchFamily="34" charset="0"/>
                <a:cs typeface="Arial" panose="020B0604020202020204" pitchFamily="34" charset="0"/>
              </a:rPr>
              <a:t>Modularization.</a:t>
            </a:r>
          </a:p>
          <a:p>
            <a:pPr algn="just" eaLnBrk="1" hangingPunct="1">
              <a:buFontTx/>
              <a:buBlip>
                <a:blip r:embed="rId3"/>
              </a:buBlip>
            </a:pPr>
            <a:endParaRPr lang="en-US" altLang="en-US" sz="2800" b="1" smtClean="0">
              <a:latin typeface="Arial" panose="020B0604020202020204" pitchFamily="34" charset="0"/>
              <a:cs typeface="Arial" panose="020B0604020202020204" pitchFamily="34" charset="0"/>
            </a:endParaRPr>
          </a:p>
          <a:p>
            <a:pPr algn="just" eaLnBrk="1" hangingPunct="1">
              <a:buFontTx/>
              <a:buBlip>
                <a:blip r:embed="rId3"/>
              </a:buBlip>
            </a:pPr>
            <a:r>
              <a:rPr lang="en-US" altLang="en-US" sz="2800" smtClean="0">
                <a:latin typeface="Arial" panose="020B0604020202020204" pitchFamily="34" charset="0"/>
                <a:cs typeface="Arial" panose="020B0604020202020204" pitchFamily="34" charset="0"/>
              </a:rPr>
              <a:t>Programming with such an approach is called</a:t>
            </a:r>
            <a:r>
              <a:rPr lang="en-US" altLang="en-US" sz="2800" b="1" smtClean="0">
                <a:latin typeface="Arial" panose="020B0604020202020204" pitchFamily="34" charset="0"/>
                <a:cs typeface="Arial" panose="020B0604020202020204" pitchFamily="34" charset="0"/>
              </a:rPr>
              <a:t> Modular programming</a:t>
            </a:r>
          </a:p>
        </p:txBody>
      </p:sp>
      <p:sp>
        <p:nvSpPr>
          <p:cNvPr id="46083" name="Date Placeholder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D539543E-CE0C-4727-8289-6D613CFA5493}" type="datetime1">
              <a:rPr lang="en-US" smtClean="0"/>
              <a:t>3/15/2015</a:t>
            </a:fld>
            <a:endParaRPr lang="en-US"/>
          </a:p>
        </p:txBody>
      </p:sp>
      <p:sp>
        <p:nvSpPr>
          <p:cNvPr id="3789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B0C68EAB-BB55-4E43-9F6B-4ABDD2132307}" type="slidenum">
              <a:rPr lang="en-US" altLang="en-US" sz="1600">
                <a:solidFill>
                  <a:schemeClr val="tx1"/>
                </a:solidFill>
              </a:rPr>
              <a:pPr/>
              <a:t>5</a:t>
            </a:fld>
            <a:endParaRPr lang="en-US" altLang="en-US" sz="1600">
              <a:solidFill>
                <a:schemeClr val="tx1"/>
              </a:solidFill>
            </a:endParaRPr>
          </a:p>
        </p:txBody>
      </p:sp>
      <p:sp>
        <p:nvSpPr>
          <p:cNvPr id="46085"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46086"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Modularization</a:t>
            </a: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smtClean="0">
                <a:latin typeface="Arial" panose="020B0604020202020204" pitchFamily="34" charset="0"/>
                <a:cs typeface="Arial" panose="020B0604020202020204" pitchFamily="34" charset="0"/>
              </a:rPr>
              <a:t>Reusability</a:t>
            </a:r>
          </a:p>
          <a:p>
            <a:pPr eaLnBrk="1" hangingPunct="1"/>
            <a:endParaRPr lang="en-US" altLang="en-US" sz="2800" smtClean="0">
              <a:latin typeface="Arial" panose="020B0604020202020204" pitchFamily="34" charset="0"/>
              <a:cs typeface="Arial" panose="020B0604020202020204" pitchFamily="34" charset="0"/>
            </a:endParaRPr>
          </a:p>
          <a:p>
            <a:pPr eaLnBrk="1" hangingPunct="1"/>
            <a:r>
              <a:rPr lang="en-US" altLang="en-US" sz="2800" smtClean="0">
                <a:latin typeface="Arial" panose="020B0604020202020204" pitchFamily="34" charset="0"/>
                <a:cs typeface="Arial" panose="020B0604020202020204" pitchFamily="34" charset="0"/>
              </a:rPr>
              <a:t>Debugging is easier</a:t>
            </a:r>
          </a:p>
          <a:p>
            <a:pPr eaLnBrk="1" hangingPunct="1"/>
            <a:endParaRPr lang="en-US" altLang="en-US" sz="2800" smtClean="0">
              <a:latin typeface="Arial" panose="020B0604020202020204" pitchFamily="34" charset="0"/>
              <a:cs typeface="Arial" panose="020B0604020202020204" pitchFamily="34" charset="0"/>
            </a:endParaRPr>
          </a:p>
          <a:p>
            <a:pPr eaLnBrk="1" hangingPunct="1"/>
            <a:r>
              <a:rPr lang="en-US" altLang="en-US" sz="2800" smtClean="0">
                <a:latin typeface="Arial" panose="020B0604020202020204" pitchFamily="34" charset="0"/>
                <a:cs typeface="Arial" panose="020B0604020202020204" pitchFamily="34" charset="0"/>
              </a:rPr>
              <a:t>Build library</a:t>
            </a:r>
          </a:p>
          <a:p>
            <a:pPr eaLnBrk="1" hangingPunct="1"/>
            <a:endParaRPr lang="en-US" altLang="en-US" sz="2800" smtClean="0">
              <a:latin typeface="Arial" panose="020B0604020202020204" pitchFamily="34" charset="0"/>
              <a:cs typeface="Arial" panose="020B0604020202020204" pitchFamily="34" charset="0"/>
            </a:endParaRPr>
          </a:p>
          <a:p>
            <a:pPr eaLnBrk="1" hangingPunct="1"/>
            <a:r>
              <a:rPr lang="en-US" altLang="en-US" sz="2800" smtClean="0">
                <a:latin typeface="Arial" panose="020B0604020202020204" pitchFamily="34" charset="0"/>
                <a:cs typeface="Arial" panose="020B0604020202020204" pitchFamily="34" charset="0"/>
              </a:rPr>
              <a:t>Makes programs easier to  understand</a:t>
            </a:r>
            <a:r>
              <a:rPr lang="en-US" altLang="en-US" smtClean="0"/>
              <a:t>. </a:t>
            </a:r>
          </a:p>
          <a:p>
            <a:pPr eaLnBrk="1" hangingPunct="1"/>
            <a:endParaRPr lang="en-US" altLang="en-US" smtClean="0"/>
          </a:p>
        </p:txBody>
      </p:sp>
      <p:sp>
        <p:nvSpPr>
          <p:cNvPr id="47107" name="Date Placeholder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D58151D8-F78E-4025-8505-56AA3E186184}" type="datetime1">
              <a:rPr lang="en-US" smtClean="0"/>
              <a:t>3/15/2015</a:t>
            </a:fld>
            <a:endParaRPr lang="en-US"/>
          </a:p>
        </p:txBody>
      </p:sp>
      <p:sp>
        <p:nvSpPr>
          <p:cNvPr id="3994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DF154D03-2C43-4482-ABBE-D2B06CC0F628}" type="slidenum">
              <a:rPr lang="en-US" altLang="en-US" sz="1600">
                <a:solidFill>
                  <a:schemeClr val="tx1"/>
                </a:solidFill>
              </a:rPr>
              <a:pPr/>
              <a:t>6</a:t>
            </a:fld>
            <a:endParaRPr lang="en-US" altLang="en-US" sz="1600">
              <a:solidFill>
                <a:schemeClr val="tx1"/>
              </a:solidFill>
            </a:endParaRPr>
          </a:p>
        </p:txBody>
      </p:sp>
      <p:sp>
        <p:nvSpPr>
          <p:cNvPr id="47109"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47110"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Advantages of modularization</a:t>
            </a: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just" eaLnBrk="1" hangingPunct="1">
              <a:buFontTx/>
              <a:buBlip>
                <a:blip r:embed="rId3"/>
              </a:buBlip>
            </a:pPr>
            <a:r>
              <a:rPr lang="en-US" altLang="en-US" sz="2800" smtClean="0">
                <a:latin typeface="Arial" panose="020B0604020202020204" pitchFamily="34" charset="0"/>
                <a:cs typeface="Arial" panose="020B0604020202020204" pitchFamily="34" charset="0"/>
              </a:rPr>
              <a:t>A </a:t>
            </a:r>
            <a:r>
              <a:rPr lang="en-US" altLang="en-US" sz="2800" b="1" smtClean="0">
                <a:solidFill>
                  <a:schemeClr val="accent2"/>
                </a:solidFill>
                <a:latin typeface="Arial" panose="020B0604020202020204" pitchFamily="34" charset="0"/>
                <a:cs typeface="Arial" panose="020B0604020202020204" pitchFamily="34" charset="0"/>
              </a:rPr>
              <a:t>function</a:t>
            </a:r>
            <a:r>
              <a:rPr lang="en-US" altLang="en-US" sz="2800" smtClean="0">
                <a:latin typeface="Arial" panose="020B0604020202020204" pitchFamily="34" charset="0"/>
                <a:cs typeface="Arial" panose="020B0604020202020204" pitchFamily="34" charset="0"/>
              </a:rPr>
              <a:t> is a set of instructions to carryout a particular task.</a:t>
            </a:r>
          </a:p>
          <a:p>
            <a:pPr marL="457200" indent="-457200" algn="just" eaLnBrk="1" hangingPunct="1">
              <a:buFontTx/>
              <a:buBlip>
                <a:blip r:embed="rId3"/>
              </a:buBlip>
            </a:pPr>
            <a:endParaRPr lang="en-US" altLang="en-US" sz="2800" smtClean="0">
              <a:latin typeface="Arial" panose="020B0604020202020204" pitchFamily="34" charset="0"/>
              <a:cs typeface="Arial" panose="020B0604020202020204" pitchFamily="34" charset="0"/>
            </a:endParaRPr>
          </a:p>
          <a:p>
            <a:pPr marL="457200" indent="-457200" algn="just" eaLnBrk="1" hangingPunct="1">
              <a:buFontTx/>
              <a:buBlip>
                <a:blip r:embed="rId3"/>
              </a:buBlip>
            </a:pPr>
            <a:r>
              <a:rPr lang="en-US" altLang="en-US" sz="2800" smtClean="0">
                <a:latin typeface="Arial" panose="020B0604020202020204" pitchFamily="34" charset="0"/>
                <a:cs typeface="Arial" panose="020B0604020202020204" pitchFamily="34" charset="0"/>
              </a:rPr>
              <a:t>Using functions we can structure our programs in a </a:t>
            </a:r>
            <a:r>
              <a:rPr lang="en-US" altLang="en-US" sz="2800" b="1" smtClean="0">
                <a:solidFill>
                  <a:srgbClr val="C00000"/>
                </a:solidFill>
                <a:latin typeface="Arial" panose="020B0604020202020204" pitchFamily="34" charset="0"/>
                <a:cs typeface="Arial" panose="020B0604020202020204" pitchFamily="34" charset="0"/>
              </a:rPr>
              <a:t>more modular</a:t>
            </a:r>
            <a:r>
              <a:rPr lang="en-US" altLang="en-US" sz="2800" smtClean="0">
                <a:latin typeface="Arial" panose="020B0604020202020204" pitchFamily="34" charset="0"/>
                <a:cs typeface="Arial" panose="020B0604020202020204" pitchFamily="34" charset="0"/>
              </a:rPr>
              <a:t> way. </a:t>
            </a:r>
          </a:p>
          <a:p>
            <a:pPr marL="457200" indent="-457200" algn="just" eaLnBrk="1" hangingPunct="1"/>
            <a:endParaRPr lang="en-US" altLang="en-US" b="1" smtClean="0"/>
          </a:p>
          <a:p>
            <a:pPr marL="457200" indent="-457200" algn="just" eaLnBrk="1" hangingPunct="1"/>
            <a:endParaRPr lang="en-US" altLang="en-US" b="1" smtClean="0"/>
          </a:p>
        </p:txBody>
      </p:sp>
      <p:sp>
        <p:nvSpPr>
          <p:cNvPr id="48131" name="Date Placeholder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2100F1E2-488A-4CC2-B047-2601B6C75E66}" type="datetime1">
              <a:rPr lang="en-US" smtClean="0"/>
              <a:t>3/15/2015</a:t>
            </a:fld>
            <a:endParaRPr lang="en-US"/>
          </a:p>
        </p:txBody>
      </p:sp>
      <p:sp>
        <p:nvSpPr>
          <p:cNvPr id="4198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AFDA4F16-C457-4976-B5FD-4521C766F65B}" type="slidenum">
              <a:rPr lang="en-US" altLang="en-US" sz="1600">
                <a:solidFill>
                  <a:schemeClr val="tx1"/>
                </a:solidFill>
              </a:rPr>
              <a:pPr/>
              <a:t>7</a:t>
            </a:fld>
            <a:endParaRPr lang="en-US" altLang="en-US" sz="1600">
              <a:solidFill>
                <a:schemeClr val="tx1"/>
              </a:solidFill>
            </a:endParaRPr>
          </a:p>
        </p:txBody>
      </p:sp>
      <p:sp>
        <p:nvSpPr>
          <p:cNvPr id="48133" name="Footer Placeholder 2"/>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48134"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sz="4000" smtClean="0"/>
              <a:t>Functions </a:t>
            </a: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altLang="en-US" sz="2800" smtClean="0">
                <a:latin typeface="Arial" panose="020B0604020202020204" pitchFamily="34" charset="0"/>
                <a:cs typeface="Arial" panose="020B0604020202020204" pitchFamily="34" charset="0"/>
              </a:rPr>
              <a:t>Standard functions</a:t>
            </a:r>
          </a:p>
          <a:p>
            <a:pPr eaLnBrk="1" hangingPunct="1">
              <a:buFontTx/>
              <a:buNone/>
            </a:pPr>
            <a:r>
              <a:rPr lang="en-US" altLang="en-US" sz="2800" smtClean="0">
                <a:latin typeface="Arial" panose="020B0604020202020204" pitchFamily="34" charset="0"/>
                <a:cs typeface="Arial" panose="020B0604020202020204" pitchFamily="34" charset="0"/>
              </a:rPr>
              <a:t>	(library functions or built in functions)</a:t>
            </a:r>
          </a:p>
          <a:p>
            <a:pPr eaLnBrk="1" hangingPunct="1">
              <a:buFontTx/>
              <a:buBlip>
                <a:blip r:embed="rId3"/>
              </a:buBlip>
            </a:pPr>
            <a:endParaRPr lang="en-US" altLang="en-US" sz="2800" smtClean="0">
              <a:latin typeface="Arial" panose="020B0604020202020204" pitchFamily="34" charset="0"/>
              <a:cs typeface="Arial" panose="020B0604020202020204" pitchFamily="34" charset="0"/>
            </a:endParaRPr>
          </a:p>
          <a:p>
            <a:pPr eaLnBrk="1" hangingPunct="1">
              <a:buFontTx/>
              <a:buBlip>
                <a:blip r:embed="rId3"/>
              </a:buBlip>
            </a:pPr>
            <a:r>
              <a:rPr lang="en-US" altLang="en-US" sz="2800" smtClean="0">
                <a:latin typeface="Arial" panose="020B0604020202020204" pitchFamily="34" charset="0"/>
                <a:cs typeface="Arial" panose="020B0604020202020204" pitchFamily="34" charset="0"/>
              </a:rPr>
              <a:t>User-defined functions</a:t>
            </a:r>
          </a:p>
          <a:p>
            <a:pPr lvl="1" eaLnBrk="1" hangingPunct="1">
              <a:buFontTx/>
              <a:buNone/>
            </a:pPr>
            <a:r>
              <a:rPr lang="en-US" altLang="en-US" sz="2800" smtClean="0">
                <a:latin typeface="Arial" panose="020B0604020202020204" pitchFamily="34" charset="0"/>
                <a:cs typeface="Arial" panose="020B0604020202020204" pitchFamily="34" charset="0"/>
              </a:rPr>
              <a:t>Written by the user(programmer)</a:t>
            </a:r>
          </a:p>
        </p:txBody>
      </p:sp>
      <p:sp>
        <p:nvSpPr>
          <p:cNvPr id="49155" name="Date Placeholder 4"/>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644A1FDD-6954-4CBB-BA9B-5BA6F7069D4D}" type="datetime1">
              <a:rPr lang="en-US" smtClean="0"/>
              <a:t>3/15/2015</a:t>
            </a:fld>
            <a:endParaRPr lang="en-US"/>
          </a:p>
        </p:txBody>
      </p:sp>
      <p:sp>
        <p:nvSpPr>
          <p:cNvPr id="4403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F58E80E9-7552-4BF4-BA89-A7745845E43D}" type="slidenum">
              <a:rPr lang="en-US" altLang="en-US" sz="1600">
                <a:solidFill>
                  <a:schemeClr val="tx1"/>
                </a:solidFill>
              </a:rPr>
              <a:pPr/>
              <a:t>8</a:t>
            </a:fld>
            <a:endParaRPr lang="en-US" altLang="en-US" sz="1600">
              <a:solidFill>
                <a:schemeClr val="tx1"/>
              </a:solidFill>
            </a:endParaRPr>
          </a:p>
        </p:txBody>
      </p:sp>
      <p:sp>
        <p:nvSpPr>
          <p:cNvPr id="49157"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44038" name="Title 2"/>
          <p:cNvSpPr>
            <a:spLocks noGrp="1"/>
          </p:cNvSpPr>
          <p:nvPr>
            <p:ph type="title"/>
          </p:nvPr>
        </p:nvSpPr>
        <p:spPr>
          <a:xfrm>
            <a:off x="1219200" y="152400"/>
            <a:ext cx="7162800" cy="685800"/>
          </a:xfrm>
        </p:spPr>
        <p:txBody>
          <a:bodyPr/>
          <a:lstStyle/>
          <a:p>
            <a:pPr eaLnBrk="1" hangingPunct="1"/>
            <a:r>
              <a:rPr lang="en-US" altLang="en-US" smtClean="0"/>
              <a:t>Functions </a:t>
            </a:r>
          </a:p>
        </p:txBody>
      </p:sp>
      <p:sp>
        <p:nvSpPr>
          <p:cNvPr id="9" name="Left Arrow 8">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bwMode="auto">
          <a:xfrm>
            <a:off x="12192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en-US" b="1" smtClean="0">
                <a:latin typeface="Arial" panose="020B0604020202020204" pitchFamily="34" charset="0"/>
                <a:cs typeface="Arial" panose="020B0604020202020204" pitchFamily="34" charset="0"/>
              </a:rPr>
              <a:t>return_type  function_name(parameter_definition)</a:t>
            </a:r>
          </a:p>
          <a:p>
            <a:pPr eaLnBrk="1" hangingPunct="1">
              <a:lnSpc>
                <a:spcPct val="90000"/>
              </a:lnSpc>
              <a:buFontTx/>
              <a:buNone/>
            </a:pPr>
            <a:r>
              <a:rPr lang="en-US" altLang="en-US" sz="2800" smtClean="0">
                <a:latin typeface="Arial" panose="020B0604020202020204" pitchFamily="34" charset="0"/>
                <a:cs typeface="Arial" panose="020B0604020202020204" pitchFamily="34" charset="0"/>
              </a:rPr>
              <a:t>	{ </a:t>
            </a:r>
          </a:p>
          <a:p>
            <a:pPr lvl="1" eaLnBrk="1" hangingPunct="1">
              <a:lnSpc>
                <a:spcPct val="90000"/>
              </a:lnSpc>
              <a:buFontTx/>
              <a:buNone/>
            </a:pPr>
            <a:r>
              <a:rPr lang="en-US" altLang="en-US" sz="2800" smtClean="0">
                <a:latin typeface="Arial" panose="020B0604020202020204" pitchFamily="34" charset="0"/>
                <a:cs typeface="Arial" panose="020B0604020202020204" pitchFamily="34" charset="0"/>
              </a:rPr>
              <a:t>	variable declaration;</a:t>
            </a:r>
          </a:p>
          <a:p>
            <a:pPr lvl="1" eaLnBrk="1" hangingPunct="1">
              <a:lnSpc>
                <a:spcPct val="90000"/>
              </a:lnSpc>
              <a:buFontTx/>
              <a:buNone/>
            </a:pPr>
            <a:r>
              <a:rPr lang="en-US" altLang="en-US" sz="2800" smtClean="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800" smtClean="0">
                <a:latin typeface="Arial" panose="020B0604020202020204" pitchFamily="34" charset="0"/>
                <a:cs typeface="Arial" panose="020B0604020202020204" pitchFamily="34" charset="0"/>
              </a:rPr>
              <a:t>	statement1;</a:t>
            </a:r>
          </a:p>
          <a:p>
            <a:pPr lvl="1" eaLnBrk="1" hangingPunct="1">
              <a:lnSpc>
                <a:spcPct val="90000"/>
              </a:lnSpc>
              <a:buFontTx/>
              <a:buNone/>
            </a:pPr>
            <a:r>
              <a:rPr lang="en-US" altLang="en-US" sz="2800" smtClean="0">
                <a:latin typeface="Arial" panose="020B0604020202020204" pitchFamily="34" charset="0"/>
                <a:cs typeface="Arial" panose="020B0604020202020204" pitchFamily="34" charset="0"/>
              </a:rPr>
              <a:t>	statement2;</a:t>
            </a:r>
          </a:p>
          <a:p>
            <a:pPr lvl="1" eaLnBrk="1" hangingPunct="1">
              <a:lnSpc>
                <a:spcPct val="90000"/>
              </a:lnSpc>
              <a:buFontTx/>
              <a:buNone/>
            </a:pPr>
            <a:r>
              <a:rPr lang="en-US" altLang="en-US" sz="2800" smtClean="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800" smtClean="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800" smtClean="0">
                <a:latin typeface="Arial" panose="020B0604020202020204" pitchFamily="34" charset="0"/>
                <a:cs typeface="Arial" panose="020B0604020202020204" pitchFamily="34" charset="0"/>
              </a:rPr>
              <a:t>			.</a:t>
            </a:r>
          </a:p>
          <a:p>
            <a:pPr lvl="1" eaLnBrk="1" hangingPunct="1">
              <a:lnSpc>
                <a:spcPct val="90000"/>
              </a:lnSpc>
              <a:buFontTx/>
              <a:buNone/>
            </a:pPr>
            <a:r>
              <a:rPr lang="en-US" altLang="en-US" sz="2800" smtClean="0">
                <a:latin typeface="Arial" panose="020B0604020202020204" pitchFamily="34" charset="0"/>
                <a:cs typeface="Arial" panose="020B0604020202020204" pitchFamily="34" charset="0"/>
              </a:rPr>
              <a:t>	</a:t>
            </a:r>
            <a:r>
              <a:rPr lang="en-US" altLang="en-US" sz="2800" b="1" smtClean="0">
                <a:latin typeface="Arial" panose="020B0604020202020204" pitchFamily="34" charset="0"/>
                <a:cs typeface="Arial" panose="020B0604020202020204" pitchFamily="34" charset="0"/>
              </a:rPr>
              <a:t>return(value_computed);</a:t>
            </a:r>
          </a:p>
          <a:p>
            <a:pPr eaLnBrk="1" hangingPunct="1">
              <a:lnSpc>
                <a:spcPct val="90000"/>
              </a:lnSpc>
              <a:buFontTx/>
              <a:buNone/>
            </a:pPr>
            <a:r>
              <a:rPr lang="en-US" altLang="en-US" sz="2800" smtClean="0">
                <a:latin typeface="Arial" panose="020B0604020202020204" pitchFamily="34" charset="0"/>
                <a:cs typeface="Arial" panose="020B0604020202020204" pitchFamily="34" charset="0"/>
              </a:rPr>
              <a:t>	}</a:t>
            </a:r>
          </a:p>
        </p:txBody>
      </p:sp>
      <p:sp>
        <p:nvSpPr>
          <p:cNvPr id="50179" name="Date Placeholder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a:defRPr/>
            </a:pPr>
            <a:fld id="{674BB8DC-86EA-4BF5-A308-52115F14157F}" type="datetime1">
              <a:rPr lang="en-US" smtClean="0"/>
              <a:t>3/15/2015</a:t>
            </a:fld>
            <a:endParaRPr lang="en-US"/>
          </a:p>
        </p:txBody>
      </p:sp>
      <p:sp>
        <p:nvSpPr>
          <p:cNvPr id="460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D7D1A5B3-DA31-42F6-AAB4-85CCAEEBAC37}" type="slidenum">
              <a:rPr lang="en-US" altLang="en-US" sz="1600">
                <a:solidFill>
                  <a:schemeClr val="tx1"/>
                </a:solidFill>
              </a:rPr>
              <a:pPr/>
              <a:t>9</a:t>
            </a:fld>
            <a:endParaRPr lang="en-US" altLang="en-US" sz="1600">
              <a:solidFill>
                <a:schemeClr val="tx1"/>
              </a:solidFill>
            </a:endParaRPr>
          </a:p>
        </p:txBody>
      </p:sp>
      <p:sp>
        <p:nvSpPr>
          <p:cNvPr id="50181" name="Footer Placeholder 3"/>
          <p:cNvSpPr>
            <a:spLocks noGrp="1"/>
          </p:cNvSpPr>
          <p:nvPr>
            <p:ph type="ftr" sz="quarter" idx="12"/>
          </p:nvPr>
        </p:nvSpPr>
        <p:spPr bwMode="auto">
          <a:ln>
            <a:miter lim="800000"/>
            <a:headEnd/>
            <a:tailEnd/>
          </a:ln>
        </p:spPr>
        <p:txBody>
          <a:bodyPr wrap="square" numCol="1" anchorCtr="0" compatLnSpc="1">
            <a:prstTxWarp prst="textNoShape">
              <a:avLst/>
            </a:prstTxWarp>
          </a:bodyPr>
          <a:lstStyle/>
          <a:p>
            <a:pPr>
              <a:defRPr/>
            </a:pPr>
            <a:r>
              <a:rPr lang="en-US" smtClean="0"/>
              <a:t>CSE 1002                            Department of CSE</a:t>
            </a:r>
            <a:endParaRPr lang="en-US">
              <a:solidFill>
                <a:schemeClr val="bg1"/>
              </a:solidFill>
            </a:endParaRPr>
          </a:p>
        </p:txBody>
      </p:sp>
      <p:sp>
        <p:nvSpPr>
          <p:cNvPr id="50182" name="Rectangle 2"/>
          <p:cNvSpPr>
            <a:spLocks noGrp="1" noChangeArrowheads="1"/>
          </p:cNvSpPr>
          <p:nvPr>
            <p:ph type="title"/>
          </p:nvPr>
        </p:nvSpPr>
        <p:spPr>
          <a:xfrm>
            <a:off x="1219200" y="152400"/>
            <a:ext cx="7924800" cy="685800"/>
          </a:xfrm>
        </p:spPr>
        <p:txBody>
          <a:bodyPr>
            <a:normAutofit fontScale="90000"/>
          </a:bodyPr>
          <a:lstStyle/>
          <a:p>
            <a:pPr eaLnBrk="1" hangingPunct="1">
              <a:defRPr/>
            </a:pPr>
            <a:r>
              <a:rPr lang="en-US" sz="4000" smtClean="0"/>
              <a:t>General form of function definition </a:t>
            </a:r>
          </a:p>
        </p:txBody>
      </p:sp>
      <p:sp>
        <p:nvSpPr>
          <p:cNvPr id="10" name="Left Arrow 9">
            <a:hlinkClick r:id="" action="ppaction://hlinkshowjump?jump=lastslideviewed"/>
          </p:cNvPr>
          <p:cNvSpPr/>
          <p:nvPr/>
        </p:nvSpPr>
        <p:spPr>
          <a:xfrm>
            <a:off x="152400" y="6096000"/>
            <a:ext cx="762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34-35-Functions">
  <a:themeElements>
    <a:clrScheme name="">
      <a:dk1>
        <a:srgbClr val="000000"/>
      </a:dk1>
      <a:lt1>
        <a:srgbClr val="FFFFFF"/>
      </a:lt1>
      <a:dk2>
        <a:srgbClr val="000044"/>
      </a:dk2>
      <a:lt2>
        <a:srgbClr val="FFFF00"/>
      </a:lt2>
      <a:accent1>
        <a:srgbClr val="FF9900"/>
      </a:accent1>
      <a:accent2>
        <a:srgbClr val="00FFFF"/>
      </a:accent2>
      <a:accent3>
        <a:srgbClr val="AAAAB0"/>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square" rtlCol="0">
        <a:spAutoFit/>
      </a:bodyPr>
      <a:lstStyle>
        <a:defPPr>
          <a:defRPr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L34-35-Functions</Template>
  <TotalTime>150</TotalTime>
  <Words>2143</Words>
  <Application>Microsoft Office PowerPoint</Application>
  <PresentationFormat>On-screen Show (4:3)</PresentationFormat>
  <Paragraphs>826</Paragraphs>
  <Slides>30</Slides>
  <Notes>25</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30</vt:i4>
      </vt:variant>
    </vt:vector>
  </HeadingPairs>
  <TitlesOfParts>
    <vt:vector size="45" baseType="lpstr">
      <vt:lpstr>MS Mincho</vt:lpstr>
      <vt:lpstr>Arial</vt:lpstr>
      <vt:lpstr>Arial Rounded MT Bold</vt:lpstr>
      <vt:lpstr>Baskerville Old Face</vt:lpstr>
      <vt:lpstr>Calibri</vt:lpstr>
      <vt:lpstr>Courier New</vt:lpstr>
      <vt:lpstr>Tempus Sans ITC</vt:lpstr>
      <vt:lpstr>Times New Roman</vt:lpstr>
      <vt:lpstr>Wingdings</vt:lpstr>
      <vt:lpstr>L34-35-Functions</vt:lpstr>
      <vt:lpstr>cse-1</vt:lpstr>
      <vt:lpstr>1_Office Theme</vt:lpstr>
      <vt:lpstr>Slide Format - CSE</vt:lpstr>
      <vt:lpstr>1_Slide Format - CSE</vt:lpstr>
      <vt:lpstr>Clip</vt:lpstr>
      <vt:lpstr>Structured Programming-functions Modular programming and Functions</vt:lpstr>
      <vt:lpstr>Objectives</vt:lpstr>
      <vt:lpstr>Session outcome</vt:lpstr>
      <vt:lpstr>Programming Scenario . . . </vt:lpstr>
      <vt:lpstr>Modularization</vt:lpstr>
      <vt:lpstr>Advantages of modularization</vt:lpstr>
      <vt:lpstr>Functions </vt:lpstr>
      <vt:lpstr>Functions </vt:lpstr>
      <vt:lpstr>General form of function definition </vt:lpstr>
      <vt:lpstr>Defining a Function</vt:lpstr>
      <vt:lpstr>Understanding of main function </vt:lpstr>
      <vt:lpstr>Function Definition and Call</vt:lpstr>
      <vt:lpstr>Multiple Functions- An example</vt:lpstr>
      <vt:lpstr>Arguments and parameters</vt:lpstr>
      <vt:lpstr>Functions </vt:lpstr>
      <vt:lpstr>Function Prototypes</vt:lpstr>
      <vt:lpstr>Function Prototypes</vt:lpstr>
      <vt:lpstr>Functions- points to note</vt:lpstr>
      <vt:lpstr>Functions- points to note</vt:lpstr>
      <vt:lpstr>Functions- Categories</vt:lpstr>
      <vt:lpstr>Fn with No Arguments/parameters  &amp; No return values</vt:lpstr>
      <vt:lpstr>Fn with No Arguments but  A return value</vt:lpstr>
      <vt:lpstr>Fn with Arguments/parameters &amp;  No return values</vt:lpstr>
      <vt:lpstr>Fn with Arguments/parameters &amp;  One return value</vt:lpstr>
      <vt:lpstr>Problems…</vt:lpstr>
      <vt:lpstr>Factorial of a given number ‘n’</vt:lpstr>
      <vt:lpstr>Reversing a given number ‘n’</vt:lpstr>
      <vt:lpstr>Check whether given number is prime or not </vt:lpstr>
      <vt:lpstr>First n Fibonacci number generation</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programming     using        functions</dc:title>
  <dc:creator>RAJ</dc:creator>
  <cp:lastModifiedBy>Rajesh G</cp:lastModifiedBy>
  <cp:revision>26</cp:revision>
  <dcterms:created xsi:type="dcterms:W3CDTF">2013-07-17T04:43:49Z</dcterms:created>
  <dcterms:modified xsi:type="dcterms:W3CDTF">2015-03-15T14:54:42Z</dcterms:modified>
</cp:coreProperties>
</file>