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3" r:id="rId1"/>
  </p:sldMasterIdLst>
  <p:notesMasterIdLst>
    <p:notesMasterId r:id="rId39"/>
  </p:notesMasterIdLst>
  <p:sldIdLst>
    <p:sldId id="382" r:id="rId2"/>
    <p:sldId id="383" r:id="rId3"/>
    <p:sldId id="384" r:id="rId4"/>
    <p:sldId id="380" r:id="rId5"/>
    <p:sldId id="381" r:id="rId6"/>
    <p:sldId id="365" r:id="rId7"/>
    <p:sldId id="377" r:id="rId8"/>
    <p:sldId id="364" r:id="rId9"/>
    <p:sldId id="366" r:id="rId10"/>
    <p:sldId id="367" r:id="rId11"/>
    <p:sldId id="371" r:id="rId12"/>
    <p:sldId id="378" r:id="rId13"/>
    <p:sldId id="363" r:id="rId14"/>
    <p:sldId id="368" r:id="rId15"/>
    <p:sldId id="369" r:id="rId16"/>
    <p:sldId id="372" r:id="rId17"/>
    <p:sldId id="374" r:id="rId18"/>
    <p:sldId id="370" r:id="rId19"/>
    <p:sldId id="375" r:id="rId20"/>
    <p:sldId id="385" r:id="rId21"/>
    <p:sldId id="386" r:id="rId22"/>
    <p:sldId id="387" r:id="rId23"/>
    <p:sldId id="388" r:id="rId24"/>
    <p:sldId id="389" r:id="rId25"/>
    <p:sldId id="390" r:id="rId26"/>
    <p:sldId id="391" r:id="rId27"/>
    <p:sldId id="392" r:id="rId28"/>
    <p:sldId id="393" r:id="rId29"/>
    <p:sldId id="394" r:id="rId30"/>
    <p:sldId id="395" r:id="rId31"/>
    <p:sldId id="396" r:id="rId32"/>
    <p:sldId id="397" r:id="rId33"/>
    <p:sldId id="398" r:id="rId34"/>
    <p:sldId id="399" r:id="rId35"/>
    <p:sldId id="400" r:id="rId36"/>
    <p:sldId id="401" r:id="rId37"/>
    <p:sldId id="376" r:id="rId38"/>
  </p:sldIdLst>
  <p:sldSz cx="9144000" cy="6858000" type="screen4x3"/>
  <p:notesSz cx="6858000" cy="9144000"/>
  <p:defaultTextStyle>
    <a:defPPr>
      <a:defRPr lang="en-US"/>
    </a:defPPr>
    <a:lvl1pPr algn="l" rtl="0" fontAlgn="base">
      <a:spcBef>
        <a:spcPct val="0"/>
      </a:spcBef>
      <a:spcAft>
        <a:spcPct val="0"/>
      </a:spcAft>
      <a:defRPr sz="2800" b="1" kern="1200">
        <a:solidFill>
          <a:schemeClr val="tx2"/>
        </a:solidFill>
        <a:latin typeface="Arial" charset="0"/>
        <a:ea typeface="+mn-ea"/>
        <a:cs typeface="+mn-cs"/>
      </a:defRPr>
    </a:lvl1pPr>
    <a:lvl2pPr marL="457200" algn="l" rtl="0" fontAlgn="base">
      <a:spcBef>
        <a:spcPct val="0"/>
      </a:spcBef>
      <a:spcAft>
        <a:spcPct val="0"/>
      </a:spcAft>
      <a:defRPr sz="2800" b="1" kern="1200">
        <a:solidFill>
          <a:schemeClr val="tx2"/>
        </a:solidFill>
        <a:latin typeface="Arial" charset="0"/>
        <a:ea typeface="+mn-ea"/>
        <a:cs typeface="+mn-cs"/>
      </a:defRPr>
    </a:lvl2pPr>
    <a:lvl3pPr marL="914400" algn="l" rtl="0" fontAlgn="base">
      <a:spcBef>
        <a:spcPct val="0"/>
      </a:spcBef>
      <a:spcAft>
        <a:spcPct val="0"/>
      </a:spcAft>
      <a:defRPr sz="2800" b="1" kern="1200">
        <a:solidFill>
          <a:schemeClr val="tx2"/>
        </a:solidFill>
        <a:latin typeface="Arial" charset="0"/>
        <a:ea typeface="+mn-ea"/>
        <a:cs typeface="+mn-cs"/>
      </a:defRPr>
    </a:lvl3pPr>
    <a:lvl4pPr marL="1371600" algn="l" rtl="0" fontAlgn="base">
      <a:spcBef>
        <a:spcPct val="0"/>
      </a:spcBef>
      <a:spcAft>
        <a:spcPct val="0"/>
      </a:spcAft>
      <a:defRPr sz="2800" b="1" kern="1200">
        <a:solidFill>
          <a:schemeClr val="tx2"/>
        </a:solidFill>
        <a:latin typeface="Arial" charset="0"/>
        <a:ea typeface="+mn-ea"/>
        <a:cs typeface="+mn-cs"/>
      </a:defRPr>
    </a:lvl4pPr>
    <a:lvl5pPr marL="1828800" algn="l" rtl="0" fontAlgn="base">
      <a:spcBef>
        <a:spcPct val="0"/>
      </a:spcBef>
      <a:spcAft>
        <a:spcPct val="0"/>
      </a:spcAft>
      <a:defRPr sz="2800" b="1" kern="1200">
        <a:solidFill>
          <a:schemeClr val="tx2"/>
        </a:solidFill>
        <a:latin typeface="Arial" charset="0"/>
        <a:ea typeface="+mn-ea"/>
        <a:cs typeface="+mn-cs"/>
      </a:defRPr>
    </a:lvl5pPr>
    <a:lvl6pPr marL="2286000" algn="l" defTabSz="914400" rtl="0" eaLnBrk="1" latinLnBrk="0" hangingPunct="1">
      <a:defRPr sz="2800" b="1" kern="1200">
        <a:solidFill>
          <a:schemeClr val="tx2"/>
        </a:solidFill>
        <a:latin typeface="Arial" charset="0"/>
        <a:ea typeface="+mn-ea"/>
        <a:cs typeface="+mn-cs"/>
      </a:defRPr>
    </a:lvl6pPr>
    <a:lvl7pPr marL="2743200" algn="l" defTabSz="914400" rtl="0" eaLnBrk="1" latinLnBrk="0" hangingPunct="1">
      <a:defRPr sz="2800" b="1" kern="1200">
        <a:solidFill>
          <a:schemeClr val="tx2"/>
        </a:solidFill>
        <a:latin typeface="Arial" charset="0"/>
        <a:ea typeface="+mn-ea"/>
        <a:cs typeface="+mn-cs"/>
      </a:defRPr>
    </a:lvl7pPr>
    <a:lvl8pPr marL="3200400" algn="l" defTabSz="914400" rtl="0" eaLnBrk="1" latinLnBrk="0" hangingPunct="1">
      <a:defRPr sz="2800" b="1" kern="1200">
        <a:solidFill>
          <a:schemeClr val="tx2"/>
        </a:solidFill>
        <a:latin typeface="Arial" charset="0"/>
        <a:ea typeface="+mn-ea"/>
        <a:cs typeface="+mn-cs"/>
      </a:defRPr>
    </a:lvl8pPr>
    <a:lvl9pPr marL="3657600" algn="l" defTabSz="914400" rtl="0" eaLnBrk="1" latinLnBrk="0" hangingPunct="1">
      <a:defRPr sz="2800" b="1"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CC66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5790" autoAdjust="0"/>
  </p:normalViewPr>
  <p:slideViewPr>
    <p:cSldViewPr>
      <p:cViewPr varScale="1">
        <p:scale>
          <a:sx n="65" d="100"/>
          <a:sy n="65" d="100"/>
        </p:scale>
        <p:origin x="15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defRPr>
            </a:lvl1pPr>
          </a:lstStyle>
          <a:p>
            <a:pPr>
              <a:defRPr/>
            </a:pPr>
            <a:endParaRPr lang="en-US"/>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defRPr>
            </a:lvl1pPr>
          </a:lstStyle>
          <a:p>
            <a:pPr>
              <a:defRPr/>
            </a:pPr>
            <a:endParaRPr lang="en-US"/>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pPr>
              <a:defRPr/>
            </a:pPr>
            <a:fld id="{79FB2FF1-0C94-45B5-B4DB-2A6DD799E1C6}" type="slidenum">
              <a:rPr lang="en-US"/>
              <a:pPr>
                <a:defRPr/>
              </a:pPr>
              <a:t>‹#›</a:t>
            </a:fld>
            <a:endParaRPr lang="en-US"/>
          </a:p>
        </p:txBody>
      </p:sp>
    </p:spTree>
    <p:extLst>
      <p:ext uri="{BB962C8B-B14F-4D97-AF65-F5344CB8AC3E}">
        <p14:creationId xmlns:p14="http://schemas.microsoft.com/office/powerpoint/2010/main" val="2574087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Run_time_(program_lifecycle_phas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675EAF22-57B3-485B-B63D-5D8DFE71C5FE}" type="slidenum">
              <a:rPr lang="en-US" smtClean="0"/>
              <a:pPr/>
              <a:t>4</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b="1" i="0" dirty="0" smtClean="0"/>
              <a:t>Additional information on arguments</a:t>
            </a:r>
            <a:r>
              <a:rPr lang="en-US" b="1" i="0" baseline="0" dirty="0" smtClean="0"/>
              <a:t> and parameters</a:t>
            </a:r>
            <a:endParaRPr lang="en-US" b="1" i="0" dirty="0" smtClean="0"/>
          </a:p>
          <a:p>
            <a:pPr eaLnBrk="1" hangingPunct="1"/>
            <a:endParaRPr lang="en-US" i="0" dirty="0" smtClean="0"/>
          </a:p>
          <a:p>
            <a:r>
              <a:rPr lang="en-US" i="0" dirty="0" smtClean="0"/>
              <a:t>These two terms parameter and argument are sometimes loosely used interchangeably, and the context is used to distinguish the meaning. The term parameter (sometimes called formal parameter) is often used to refer to the variable as found in the function definition, while argument (sometimes called actual parameter) refers to the actual value passed. To avoid confusion, it is common to view a parameter as a variable, and an argument as a value.</a:t>
            </a:r>
          </a:p>
          <a:p>
            <a:r>
              <a:rPr lang="en-US" i="0" dirty="0" smtClean="0"/>
              <a:t>Parameters appear in procedure definitions; arguments appear in procedure calls. In the function definition f(x) = x*x the variable x is a parameter; in the function call f(2) the value 2 is the argument of the function. Loosely, a parameter is a type, and an argument is an instance.</a:t>
            </a:r>
          </a:p>
          <a:p>
            <a:r>
              <a:rPr lang="en-US" i="0" dirty="0" smtClean="0"/>
              <a:t>A parameter is an intrinsic property of the procedure, included in its definition. For example, in many languages, a procedure to add two supplied integers together and calculate the sum would need two parameters, one for each integer. In general, a procedure may be defined with any number of parameters, or no parameters at all. If a procedure has parameters, the part of its definition that specifies the parameters is called its parameter list.</a:t>
            </a:r>
          </a:p>
          <a:p>
            <a:r>
              <a:rPr lang="en-US" i="0" dirty="0" smtClean="0"/>
              <a:t>By contrast, the arguments are the values supplied to the procedure when it is called. Unlike the parameters, which form an unchanging part of the procedure's definition, the arguments may vary from call to call. Each time a procedure is called, the part of the procedure call that specifies the arguments is called the argument list.</a:t>
            </a:r>
          </a:p>
          <a:p>
            <a:r>
              <a:rPr lang="en-US" i="0" dirty="0" smtClean="0"/>
              <a:t>Although parameters are also commonly referred to as arguments, arguments are more properly thought of as the actual values or references assigned to the parameter variables when the subroutine is called at </a:t>
            </a:r>
            <a:r>
              <a:rPr lang="en-US" i="0" dirty="0" smtClean="0">
                <a:hlinkClick r:id="rId3" tooltip="Run time (program lifecycle phase)"/>
              </a:rPr>
              <a:t>run-time</a:t>
            </a:r>
            <a:r>
              <a:rPr lang="en-US" i="0" dirty="0" smtClean="0"/>
              <a:t>. When discussing code that is calling into a subroutine, any values or references passed into the subroutine are the arguments, and the place in the code where these values or references are given is the parameter list. When discussing the code inside the subroutine definition, the variables in the subroutine's parameter list are the parameters, while the values of the parameters at runtime are the arguments.</a:t>
            </a:r>
          </a:p>
          <a:p>
            <a:pPr eaLnBrk="1" hangingPunct="1"/>
            <a:endParaRPr lang="en-US" i="0" dirty="0" smtClean="0"/>
          </a:p>
        </p:txBody>
      </p:sp>
    </p:spTree>
    <p:extLst>
      <p:ext uri="{BB962C8B-B14F-4D97-AF65-F5344CB8AC3E}">
        <p14:creationId xmlns:p14="http://schemas.microsoft.com/office/powerpoint/2010/main" val="4140319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CF61034-4964-426E-93D2-1AF31FAE2E47}" type="slidenum">
              <a:rPr lang="en-US" smtClean="0"/>
              <a:pPr/>
              <a:t>13</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28563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02F7234-4C25-4585-B6EC-CB913F1FCA70}" type="slidenum">
              <a:rPr lang="en-US" smtClean="0"/>
              <a:pPr/>
              <a:t>14</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7137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A4F4740-3BA2-4500-9333-38E5F398C6C3}" type="slidenum">
              <a:rPr lang="en-US" smtClean="0"/>
              <a:pPr/>
              <a:t>15</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66694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83D9220D-C6AF-453B-8164-758B9EEE132C}" type="slidenum">
              <a:rPr lang="en-US" smtClean="0"/>
              <a:pPr/>
              <a:t>16</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72620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1677158-12F9-4AA0-BA4A-4ACCF0B87B80}" type="slidenum">
              <a:rPr lang="en-US" smtClean="0"/>
              <a:pPr/>
              <a:t>17</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88539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0ABDD830-40B9-416D-92E5-FB1D0DE1DB75}" type="slidenum">
              <a:rPr lang="en-US" smtClean="0"/>
              <a:pPr/>
              <a:t>18</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94408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B28DE28-4FD7-41DA-B091-F391753B3F5C}" type="slidenum">
              <a:rPr lang="en-US" smtClean="0"/>
              <a:pPr/>
              <a:t>19</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0645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9FB2FF1-0C94-45B5-B4DB-2A6DD799E1C6}" type="slidenum">
              <a:rPr lang="en-US" smtClean="0"/>
              <a:pPr>
                <a:defRPr/>
              </a:pPr>
              <a:t>20</a:t>
            </a:fld>
            <a:endParaRPr lang="en-US"/>
          </a:p>
        </p:txBody>
      </p:sp>
    </p:spTree>
    <p:extLst>
      <p:ext uri="{BB962C8B-B14F-4D97-AF65-F5344CB8AC3E}">
        <p14:creationId xmlns:p14="http://schemas.microsoft.com/office/powerpoint/2010/main" val="4230386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9FB2FF1-0C94-45B5-B4DB-2A6DD799E1C6}" type="slidenum">
              <a:rPr lang="en-US" smtClean="0"/>
              <a:pPr>
                <a:defRPr/>
              </a:pPr>
              <a:t>21</a:t>
            </a:fld>
            <a:endParaRPr lang="en-US"/>
          </a:p>
        </p:txBody>
      </p:sp>
    </p:spTree>
    <p:extLst>
      <p:ext uri="{BB962C8B-B14F-4D97-AF65-F5344CB8AC3E}">
        <p14:creationId xmlns:p14="http://schemas.microsoft.com/office/powerpoint/2010/main" val="3314441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9FB2FF1-0C94-45B5-B4DB-2A6DD799E1C6}" type="slidenum">
              <a:rPr lang="en-US" smtClean="0"/>
              <a:pPr>
                <a:defRPr/>
              </a:pPr>
              <a:t>23</a:t>
            </a:fld>
            <a:endParaRPr lang="en-US"/>
          </a:p>
        </p:txBody>
      </p:sp>
    </p:spTree>
    <p:extLst>
      <p:ext uri="{BB962C8B-B14F-4D97-AF65-F5344CB8AC3E}">
        <p14:creationId xmlns:p14="http://schemas.microsoft.com/office/powerpoint/2010/main" val="3512487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B01A3CCC-EBEA-49CB-956E-A7FD79E38223}" type="slidenum">
              <a:rPr lang="en-US" smtClean="0"/>
              <a:pPr/>
              <a:t>5</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b="1" dirty="0" smtClean="0"/>
              <a:t>Analogy </a:t>
            </a:r>
            <a:r>
              <a:rPr lang="en-US" b="1" smtClean="0"/>
              <a:t>example illustration</a:t>
            </a:r>
            <a:endParaRPr lang="en-US" b="1" dirty="0" smtClean="0"/>
          </a:p>
          <a:p>
            <a:pPr eaLnBrk="1" hangingPunct="1"/>
            <a:endParaRPr lang="en-US" b="1" dirty="0" smtClean="0"/>
          </a:p>
          <a:p>
            <a:r>
              <a:rPr lang="en-US" dirty="0" smtClean="0"/>
              <a:t>If I tell you the URL, I'm </a:t>
            </a:r>
            <a:r>
              <a:rPr lang="en-US" b="1" dirty="0" smtClean="0"/>
              <a:t>passing by reference.</a:t>
            </a:r>
            <a:r>
              <a:rPr lang="en-US" dirty="0" smtClean="0"/>
              <a:t> You can use that URL to see the </a:t>
            </a:r>
            <a:r>
              <a:rPr lang="en-US" b="1" dirty="0" smtClean="0"/>
              <a:t>same web page</a:t>
            </a:r>
            <a:r>
              <a:rPr lang="en-US" dirty="0" smtClean="0"/>
              <a:t> I can see. If that page is changed, we both see the changes. If you delete the URL, all you're doing is destroying your reference to that page - you're not deleting the actual page itself.</a:t>
            </a:r>
          </a:p>
          <a:p>
            <a:r>
              <a:rPr lang="en-US" dirty="0" smtClean="0"/>
              <a:t>If I print out the page and give you the printout, I'm </a:t>
            </a:r>
            <a:r>
              <a:rPr lang="en-US" b="1" dirty="0" smtClean="0"/>
              <a:t>passing by value</a:t>
            </a:r>
            <a:r>
              <a:rPr lang="en-US" dirty="0" smtClean="0"/>
              <a:t>. Your page is a disconnected copy of the original. You won't see any subsequent changes, and any changes that you make (e.g. scribbling on your printout) will not show up on the original page. If you destroy the printout, you have actually destroyed </a:t>
            </a:r>
            <a:r>
              <a:rPr lang="en-US" b="1" dirty="0" smtClean="0"/>
              <a:t>your copy</a:t>
            </a:r>
            <a:r>
              <a:rPr lang="en-US" dirty="0" smtClean="0"/>
              <a:t> of the object - but the original web page remains intact.</a:t>
            </a:r>
          </a:p>
          <a:p>
            <a:pPr eaLnBrk="1" hangingPunct="1"/>
            <a:endParaRPr lang="en-US" b="1" dirty="0" smtClean="0"/>
          </a:p>
        </p:txBody>
      </p:sp>
    </p:spTree>
    <p:extLst>
      <p:ext uri="{BB962C8B-B14F-4D97-AF65-F5344CB8AC3E}">
        <p14:creationId xmlns:p14="http://schemas.microsoft.com/office/powerpoint/2010/main" val="1645873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9FB2FF1-0C94-45B5-B4DB-2A6DD799E1C6}" type="slidenum">
              <a:rPr lang="en-US" smtClean="0"/>
              <a:pPr>
                <a:defRPr/>
              </a:pPr>
              <a:t>24</a:t>
            </a:fld>
            <a:endParaRPr lang="en-US"/>
          </a:p>
        </p:txBody>
      </p:sp>
    </p:spTree>
    <p:extLst>
      <p:ext uri="{BB962C8B-B14F-4D97-AF65-F5344CB8AC3E}">
        <p14:creationId xmlns:p14="http://schemas.microsoft.com/office/powerpoint/2010/main" val="1385859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25</a:t>
            </a:fld>
            <a:endParaRPr lang="en-US"/>
          </a:p>
        </p:txBody>
      </p:sp>
    </p:spTree>
    <p:extLst>
      <p:ext uri="{BB962C8B-B14F-4D97-AF65-F5344CB8AC3E}">
        <p14:creationId xmlns:p14="http://schemas.microsoft.com/office/powerpoint/2010/main" val="2018526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26</a:t>
            </a:fld>
            <a:endParaRPr lang="en-US"/>
          </a:p>
        </p:txBody>
      </p:sp>
    </p:spTree>
    <p:extLst>
      <p:ext uri="{BB962C8B-B14F-4D97-AF65-F5344CB8AC3E}">
        <p14:creationId xmlns:p14="http://schemas.microsoft.com/office/powerpoint/2010/main" val="4260542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9EDCFBD-DE7F-42A5-8BA4-6B8D3F3A22D7}" type="slidenum">
              <a:rPr lang="en-US" smtClean="0"/>
              <a:pPr/>
              <a:t>29</a:t>
            </a:fld>
            <a:endParaRPr lang="en-US" smtClean="0"/>
          </a:p>
        </p:txBody>
      </p:sp>
      <p:sp>
        <p:nvSpPr>
          <p:cNvPr id="4301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97E4714-7132-43C7-8A60-611341F9426D}" type="slidenum">
              <a:rPr lang="en-US" sz="1200"/>
              <a:pPr algn="r"/>
              <a:t>29</a:t>
            </a:fld>
            <a:endParaRPr lang="en-US" sz="1200"/>
          </a:p>
        </p:txBody>
      </p:sp>
      <p:sp>
        <p:nvSpPr>
          <p:cNvPr id="4301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053186B-A06D-48C8-BA2F-4D2803C40831}" type="slidenum">
              <a:rPr lang="en-US" sz="1200"/>
              <a:pPr algn="r"/>
              <a:t>29</a:t>
            </a:fld>
            <a:endParaRPr lang="en-US" sz="120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6017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6736FE7-D43F-4AC1-B54E-3DF961C350E4}" type="slidenum">
              <a:rPr lang="en-US" smtClean="0"/>
              <a:pPr/>
              <a:t>30</a:t>
            </a:fld>
            <a:endParaRPr lang="en-US" smtClean="0"/>
          </a:p>
        </p:txBody>
      </p:sp>
      <p:sp>
        <p:nvSpPr>
          <p:cNvPr id="4403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BA42ED3-58F0-431E-A336-D3A3EB747D6D}" type="slidenum">
              <a:rPr lang="en-US" sz="1200"/>
              <a:pPr algn="r"/>
              <a:t>30</a:t>
            </a:fld>
            <a:endParaRPr lang="en-US" sz="1200"/>
          </a:p>
        </p:txBody>
      </p:sp>
      <p:sp>
        <p:nvSpPr>
          <p:cNvPr id="4403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060EF94-C77F-42B2-B0AB-0EA5A0FFD886}" type="slidenum">
              <a:rPr lang="en-US" sz="1200"/>
              <a:pPr algn="r"/>
              <a:t>30</a:t>
            </a:fld>
            <a:endParaRPr lang="en-US" sz="120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927379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9FB2FF1-0C94-45B5-B4DB-2A6DD799E1C6}" type="slidenum">
              <a:rPr lang="en-US" smtClean="0"/>
              <a:pPr>
                <a:defRPr/>
              </a:pPr>
              <a:t>37</a:t>
            </a:fld>
            <a:endParaRPr lang="en-US"/>
          </a:p>
        </p:txBody>
      </p:sp>
    </p:spTree>
    <p:extLst>
      <p:ext uri="{BB962C8B-B14F-4D97-AF65-F5344CB8AC3E}">
        <p14:creationId xmlns:p14="http://schemas.microsoft.com/office/powerpoint/2010/main" val="443224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6C1C307-826B-4E83-855C-E71381599457}" type="slidenum">
              <a:rPr lang="en-US" smtClean="0"/>
              <a:pPr/>
              <a:t>6</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r>
              <a:rPr lang="en-US" b="1" baseline="0" dirty="0" smtClean="0"/>
              <a:t>Notes on </a:t>
            </a:r>
          </a:p>
          <a:p>
            <a:endParaRPr lang="en-US" b="1" baseline="0" dirty="0" smtClean="0"/>
          </a:p>
          <a:p>
            <a:r>
              <a:rPr lang="en-US" b="1" dirty="0" smtClean="0"/>
              <a:t>Call by Value</a:t>
            </a:r>
          </a:p>
          <a:p>
            <a:endParaRPr lang="en-US" b="1" dirty="0" smtClean="0"/>
          </a:p>
          <a:p>
            <a:r>
              <a:rPr lang="en-US" dirty="0" smtClean="0"/>
              <a:t>If data is passed by value, the data is copied from the variable used in for example main() to a variable used by the function. So if the data passed (that is stored in the function variable) is modified inside the function, the value is only changed in the variable used inside the function.</a:t>
            </a:r>
          </a:p>
          <a:p>
            <a:pPr eaLnBrk="1" hangingPunct="1"/>
            <a:endParaRPr lang="en-US" dirty="0" smtClean="0"/>
          </a:p>
          <a:p>
            <a:r>
              <a:rPr lang="en-US" b="1" dirty="0" smtClean="0"/>
              <a:t>Call by Reference</a:t>
            </a:r>
          </a:p>
          <a:p>
            <a:endParaRPr lang="en-US" b="1" dirty="0" smtClean="0"/>
          </a:p>
          <a:p>
            <a:r>
              <a:rPr lang="en-US" dirty="0" smtClean="0"/>
              <a:t>If data is passed by reference, a pointer to the data is copied instead of the actual variable as is done in a call by value. Because a pointer is copied, if the value at that pointers address is changed in the function, the value is also changed in main().</a:t>
            </a:r>
          </a:p>
          <a:p>
            <a:pPr eaLnBrk="1" hangingPunct="1"/>
            <a:endParaRPr lang="en-US" dirty="0" smtClean="0"/>
          </a:p>
          <a:p>
            <a:r>
              <a:rPr lang="en-US" b="1" dirty="0" smtClean="0"/>
              <a:t>When to Use Call by Value and When to use Call by Reference?</a:t>
            </a:r>
          </a:p>
          <a:p>
            <a:r>
              <a:rPr lang="en-US" dirty="0" smtClean="0"/>
              <a:t>One advantage of the call by reference method is that it is using pointers, so there is no doubling of the memory used by the variables (as with the copy of the call by value method). This is of course great, lowering the memory footprint is always a good thing. So why don’t we just make all the parameters call by reference?</a:t>
            </a:r>
          </a:p>
          <a:p>
            <a:r>
              <a:rPr lang="en-US" dirty="0" smtClean="0"/>
              <a:t>There are two reasons why this is not a good idea and that you (the programmer) need to choose between call by value and call by reference. The reason are: side effects and privacy. Unwanted side effects are usually caused by inadvertently changes that are made to a call by reference parameter. Also in most cases you want the data to be private and that someone calling a function only be able to change if you want it. So it is better to use a call by value by default and only use call by reference if data changes are expected.</a:t>
            </a:r>
          </a:p>
          <a:p>
            <a:pPr eaLnBrk="1" hangingPunct="1"/>
            <a:endParaRPr lang="en-US" dirty="0" smtClean="0"/>
          </a:p>
        </p:txBody>
      </p:sp>
    </p:spTree>
    <p:extLst>
      <p:ext uri="{BB962C8B-B14F-4D97-AF65-F5344CB8AC3E}">
        <p14:creationId xmlns:p14="http://schemas.microsoft.com/office/powerpoint/2010/main" val="697407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F7D494B3-DB03-40FC-BE6B-D69FD603B6DA}" type="slidenum">
              <a:rPr lang="en-US" smtClean="0"/>
              <a:pPr/>
              <a:t>7</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b="1" dirty="0" smtClean="0"/>
              <a:t>Notes </a:t>
            </a:r>
          </a:p>
          <a:p>
            <a:endParaRPr lang="en-US" dirty="0" smtClean="0"/>
          </a:p>
          <a:p>
            <a:r>
              <a:rPr lang="en-US" b="1" dirty="0" smtClean="0"/>
              <a:t>Advantages of passing by reference:</a:t>
            </a:r>
          </a:p>
          <a:p>
            <a:endParaRPr lang="en-US" dirty="0" smtClean="0"/>
          </a:p>
          <a:p>
            <a:r>
              <a:rPr lang="en-US" dirty="0" smtClean="0"/>
              <a:t>It allows us to have the function change the value of the argument, which is sometimes useful. </a:t>
            </a:r>
          </a:p>
          <a:p>
            <a:r>
              <a:rPr lang="en-US" dirty="0" smtClean="0"/>
              <a:t>Because a copy of the argument is not made, it is fast, even when used with large </a:t>
            </a:r>
            <a:r>
              <a:rPr lang="en-US" dirty="0" err="1" smtClean="0"/>
              <a:t>structs</a:t>
            </a:r>
            <a:r>
              <a:rPr lang="en-US" dirty="0" smtClean="0"/>
              <a:t> or classes. </a:t>
            </a:r>
          </a:p>
          <a:p>
            <a:r>
              <a:rPr lang="en-US" dirty="0" smtClean="0"/>
              <a:t>We can pass by constant reference to avoid unintentional changes. </a:t>
            </a:r>
          </a:p>
          <a:p>
            <a:r>
              <a:rPr lang="en-US" dirty="0" smtClean="0"/>
              <a:t>We can return multiple values from a function. </a:t>
            </a:r>
          </a:p>
          <a:p>
            <a:endParaRPr lang="en-US" dirty="0" smtClean="0"/>
          </a:p>
          <a:p>
            <a:r>
              <a:rPr lang="en-US" b="1" dirty="0" smtClean="0"/>
              <a:t>Disadvantages of passing by reference:</a:t>
            </a:r>
          </a:p>
          <a:p>
            <a:endParaRPr lang="en-US" b="1" dirty="0" smtClean="0"/>
          </a:p>
          <a:p>
            <a:r>
              <a:rPr lang="en-US" dirty="0" smtClean="0"/>
              <a:t>Because a non-constant reference can not be made to a literal or an expression, reference arguments must be normal variables. </a:t>
            </a:r>
          </a:p>
          <a:p>
            <a:r>
              <a:rPr lang="en-US" dirty="0" smtClean="0"/>
              <a:t>It can be hard to tell whether a parameter passed by reference is meant to be input, output, or both. </a:t>
            </a:r>
          </a:p>
          <a:p>
            <a:r>
              <a:rPr lang="en-US" dirty="0" smtClean="0"/>
              <a:t>It’s impossible to tell from the function call that the argument may change. An argument passed by value and passed by reference looks the same. We can only tell whether an argument is passed by value or reference by looking at the function declaration. This can lead to situations where the programmer does not realize a function will change the value of the argument. </a:t>
            </a:r>
          </a:p>
          <a:p>
            <a:r>
              <a:rPr lang="en-US" dirty="0" smtClean="0"/>
              <a:t>Because references are typically implemented by C++ using pointers, and dereferencing a pointer is slower than accessing it directly, accessing values passed by reference is slower than accessing values passed by value. </a:t>
            </a:r>
          </a:p>
          <a:p>
            <a:pPr eaLnBrk="1" hangingPunct="1"/>
            <a:endParaRPr lang="en-US" dirty="0" smtClean="0"/>
          </a:p>
        </p:txBody>
      </p:sp>
    </p:spTree>
    <p:extLst>
      <p:ext uri="{BB962C8B-B14F-4D97-AF65-F5344CB8AC3E}">
        <p14:creationId xmlns:p14="http://schemas.microsoft.com/office/powerpoint/2010/main" val="1460503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2DD89640-0546-43B7-87BF-49F2DD0C86CA}" type="slidenum">
              <a:rPr lang="en-US" smtClean="0"/>
              <a:pPr/>
              <a:t>8</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58936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CCDC1DE-8738-41ED-B219-16765C50DD42}" type="slidenum">
              <a:rPr lang="en-US" smtClean="0"/>
              <a:pPr/>
              <a:t>9</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75914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6961147-8228-4E9B-830F-AA2645F82CDA}" type="slidenum">
              <a:rPr lang="en-US" smtClean="0"/>
              <a:pPr/>
              <a:t>10</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76225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E4960BF6-8721-40AD-9721-F859322C90EC}" type="slidenum">
              <a:rPr lang="en-US" smtClean="0"/>
              <a:pPr/>
              <a:t>11</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4360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F02775C-1915-43C0-A9F0-753673B0027B}" type="slidenum">
              <a:rPr lang="en-US" smtClean="0"/>
              <a:pPr/>
              <a:t>12</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8489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a:xfrm>
            <a:off x="1295399" y="6400799"/>
            <a:ext cx="4038601" cy="304801"/>
          </a:xfrm>
          <a:prstGeom prst="rect">
            <a:avLst/>
          </a:prstGeom>
        </p:spPr>
        <p:txBody>
          <a:bodyPr/>
          <a:lstStyle>
            <a:lvl1pPr>
              <a:defRPr sz="1200"/>
            </a:lvl1pPr>
          </a:lstStyle>
          <a:p>
            <a:r>
              <a:rPr lang="en-US" smtClean="0"/>
              <a:t>CSE 1002                        Department of CSE</a:t>
            </a:r>
            <a:endParaRPr lang="en-US" dirty="0"/>
          </a:p>
        </p:txBody>
      </p:sp>
      <p:sp>
        <p:nvSpPr>
          <p:cNvPr id="18" name="Title 17"/>
          <p:cNvSpPr>
            <a:spLocks noGrp="1"/>
          </p:cNvSpPr>
          <p:nvPr>
            <p:ph type="title"/>
          </p:nvPr>
        </p:nvSpPr>
        <p:spPr/>
        <p:txBody>
          <a:bodyPr/>
          <a:lstStyle>
            <a:lvl1pPr>
              <a:defRPr>
                <a:solidFill>
                  <a:schemeClr val="tx2"/>
                </a:solidFill>
              </a:defRPr>
            </a:lvl1p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lvl1pPr>
              <a:defRPr>
                <a:solidFill>
                  <a:schemeClr val="tx2"/>
                </a:solidFill>
              </a:defRPr>
            </a:lvl1pPr>
          </a:lstStyle>
          <a:p>
            <a:pPr lvl="0"/>
            <a:r>
              <a:rPr lang="en-US" dirty="0" smtClean="0"/>
              <a:t>Click to edit Master text styles</a:t>
            </a:r>
          </a:p>
        </p:txBody>
      </p:sp>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1295400" y="6356350"/>
            <a:ext cx="4724400" cy="365125"/>
          </a:xfrm>
          <a:prstGeom prst="rect">
            <a:avLst/>
          </a:prstGeom>
        </p:spPr>
        <p:txBody>
          <a:bodyPr/>
          <a:lstStyle>
            <a:lvl1pPr>
              <a:defRPr sz="1200"/>
            </a:lvl1pPr>
          </a:lstStyle>
          <a:p>
            <a:r>
              <a:rPr lang="en-US" smtClean="0"/>
              <a:t>CSE 1002                        Department of CSE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6" name="Date Placeholder 2"/>
          <p:cNvSpPr>
            <a:spLocks noGrp="1"/>
          </p:cNvSpPr>
          <p:nvPr>
            <p:ph type="dt" sz="quarter" idx="10"/>
          </p:nvPr>
        </p:nvSpPr>
        <p:spPr bwMode="auto">
          <a:xfrm>
            <a:off x="6400800" y="6362700"/>
            <a:ext cx="1600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89832DF2-47E9-46C2-9021-206431A8F31E}" type="datetime1">
              <a:rPr lang="en-US" sz="1200" smtClean="0"/>
              <a:t>4/20/2015</a:t>
            </a:fld>
            <a:endParaRPr lang="en-US" sz="1200"/>
          </a:p>
        </p:txBody>
      </p:sp>
      <p:sp>
        <p:nvSpPr>
          <p:cNvPr id="8" name="Slide Number Placeholder 3"/>
          <p:cNvSpPr>
            <a:spLocks noGrp="1"/>
          </p:cNvSpPr>
          <p:nvPr>
            <p:ph type="sldNum" sz="quarter" idx="12"/>
          </p:nvPr>
        </p:nvSpPr>
        <p:spPr bwMode="auto">
          <a:xfrm>
            <a:off x="8001000" y="6356350"/>
            <a:ext cx="685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A3DA0BDB-99BF-4ABC-936E-FB55FF4DD4CC}" type="slidenum">
              <a:rPr lang="en-US" sz="1600" smtClean="0"/>
              <a:pPr eaLnBrk="1" hangingPunct="1"/>
              <a:t>‹#›</a:t>
            </a:fld>
            <a:endParaRPr lang="en-US" sz="1600"/>
          </a:p>
        </p:txBody>
      </p:sp>
    </p:spTree>
    <p:extLst>
      <p:ext uri="{BB962C8B-B14F-4D97-AF65-F5344CB8AC3E}">
        <p14:creationId xmlns:p14="http://schemas.microsoft.com/office/powerpoint/2010/main"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1295400" y="6356350"/>
            <a:ext cx="4724400" cy="365125"/>
          </a:xfrm>
          <a:prstGeom prst="rect">
            <a:avLst/>
          </a:prstGeom>
        </p:spPr>
        <p:txBody>
          <a:bodyPr/>
          <a:lstStyle>
            <a:lvl1pPr>
              <a:defRPr sz="1200"/>
            </a:lvl1pPr>
          </a:lstStyle>
          <a:p>
            <a:r>
              <a:rPr lang="en-US" smtClean="0"/>
              <a:t>CSE 1002                        Department of CSE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6" name="Date Placeholder 2"/>
          <p:cNvSpPr>
            <a:spLocks noGrp="1"/>
          </p:cNvSpPr>
          <p:nvPr>
            <p:ph type="dt" sz="quarter" idx="10"/>
          </p:nvPr>
        </p:nvSpPr>
        <p:spPr bwMode="auto">
          <a:xfrm>
            <a:off x="6400800" y="6362700"/>
            <a:ext cx="1600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22B7866B-A5AB-43EE-A1C7-71C527A76946}" type="datetime1">
              <a:rPr lang="en-US" sz="1200" smtClean="0"/>
              <a:t>4/20/2015</a:t>
            </a:fld>
            <a:endParaRPr lang="en-US" sz="1200"/>
          </a:p>
        </p:txBody>
      </p:sp>
      <p:sp>
        <p:nvSpPr>
          <p:cNvPr id="8" name="Slide Number Placeholder 3"/>
          <p:cNvSpPr>
            <a:spLocks noGrp="1"/>
          </p:cNvSpPr>
          <p:nvPr>
            <p:ph type="sldNum" sz="quarter" idx="12"/>
          </p:nvPr>
        </p:nvSpPr>
        <p:spPr bwMode="auto">
          <a:xfrm>
            <a:off x="8001000" y="6356350"/>
            <a:ext cx="685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A3DA0BDB-99BF-4ABC-936E-FB55FF4DD4CC}" type="slidenum">
              <a:rPr lang="en-US" sz="1600" smtClean="0"/>
              <a:pPr eaLnBrk="1" hangingPunct="1"/>
              <a:t>‹#›</a:t>
            </a:fld>
            <a:endParaRPr lang="en-US" sz="1600"/>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14"/>
          <p:cNvSpPr>
            <a:spLocks noGrp="1"/>
          </p:cNvSpPr>
          <p:nvPr>
            <p:ph type="ftr" sz="quarter" idx="11"/>
          </p:nvPr>
        </p:nvSpPr>
        <p:spPr>
          <a:xfrm>
            <a:off x="1295400" y="6356350"/>
            <a:ext cx="4419600" cy="365125"/>
          </a:xfrm>
          <a:prstGeom prst="rect">
            <a:avLst/>
          </a:prstGeom>
        </p:spPr>
        <p:txBody>
          <a:bodyPr/>
          <a:lstStyle>
            <a:lvl1pPr>
              <a:defRPr sz="1200"/>
            </a:lvl1pPr>
          </a:lstStyle>
          <a:p>
            <a:r>
              <a:rPr lang="en-US" smtClean="0"/>
              <a:t>CSE 1002                        Department of CSE</a:t>
            </a:r>
            <a:endParaRPr lang="en-US"/>
          </a:p>
        </p:txBody>
      </p:sp>
      <p:sp>
        <p:nvSpPr>
          <p:cNvPr id="11" name="Title 10"/>
          <p:cNvSpPr>
            <a:spLocks noGrp="1"/>
          </p:cNvSpPr>
          <p:nvPr>
            <p:ph type="title"/>
          </p:nvPr>
        </p:nvSpPr>
        <p:spPr>
          <a:xfrm>
            <a:off x="1219199" y="152400"/>
            <a:ext cx="7162801" cy="685800"/>
          </a:xfrm>
        </p:spPr>
        <p:txBody>
          <a:bodyPr>
            <a:normAutofit/>
          </a:bodyPr>
          <a:lstStyle>
            <a:lvl1pPr>
              <a:defRPr sz="3600">
                <a:solidFill>
                  <a:schemeClr val="tx2"/>
                </a:solidFill>
              </a:defRPr>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Date Placeholder 2"/>
          <p:cNvSpPr>
            <a:spLocks noGrp="1"/>
          </p:cNvSpPr>
          <p:nvPr>
            <p:ph type="dt" sz="quarter" idx="10"/>
          </p:nvPr>
        </p:nvSpPr>
        <p:spPr bwMode="auto">
          <a:xfrm>
            <a:off x="6400800" y="6362700"/>
            <a:ext cx="1600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A73E3E8F-E319-44D5-971B-1151EF2021CC}" type="datetime1">
              <a:rPr lang="en-US" sz="1200" smtClean="0">
                <a:solidFill>
                  <a:schemeClr val="tx1"/>
                </a:solidFill>
              </a:rPr>
              <a:t>4/20/2015</a:t>
            </a:fld>
            <a:endParaRPr lang="en-US" sz="1200">
              <a:solidFill>
                <a:schemeClr val="tx1"/>
              </a:solidFill>
            </a:endParaRPr>
          </a:p>
        </p:txBody>
      </p:sp>
      <p:sp>
        <p:nvSpPr>
          <p:cNvPr id="9" name="Slide Number Placeholder 3"/>
          <p:cNvSpPr>
            <a:spLocks noGrp="1"/>
          </p:cNvSpPr>
          <p:nvPr>
            <p:ph type="sldNum" sz="quarter" idx="12"/>
          </p:nvPr>
        </p:nvSpPr>
        <p:spPr bwMode="auto">
          <a:xfrm>
            <a:off x="8001000" y="6356350"/>
            <a:ext cx="685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A3DA0BDB-99BF-4ABC-936E-FB55FF4DD4CC}" type="slidenum">
              <a:rPr lang="en-US" smtClean="0">
                <a:solidFill>
                  <a:schemeClr val="tx1"/>
                </a:solidFill>
              </a:rPr>
              <a:pPr eaLnBrk="1" hangingPunct="1"/>
              <a:t>‹#›</a:t>
            </a:fld>
            <a:endParaRPr lang="en-US">
              <a:solidFill>
                <a:schemeClr val="tx1"/>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1295400" y="6356350"/>
            <a:ext cx="4724400" cy="365125"/>
          </a:xfrm>
          <a:prstGeom prst="rect">
            <a:avLst/>
          </a:prstGeom>
        </p:spPr>
        <p:txBody>
          <a:bodyPr/>
          <a:lstStyle>
            <a:lvl1pPr>
              <a:defRPr sz="1200"/>
            </a:lvl1pPr>
          </a:lstStyle>
          <a:p>
            <a:r>
              <a:rPr lang="en-US" smtClean="0"/>
              <a:t>CSE 1002                        Department of CSE</a:t>
            </a:r>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7" name="Date Placeholder 2"/>
          <p:cNvSpPr>
            <a:spLocks noGrp="1"/>
          </p:cNvSpPr>
          <p:nvPr>
            <p:ph type="dt" sz="quarter" idx="10"/>
          </p:nvPr>
        </p:nvSpPr>
        <p:spPr bwMode="auto">
          <a:xfrm>
            <a:off x="6400800" y="6362700"/>
            <a:ext cx="1600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71F3CDF2-A442-4D8B-B459-A44368FBFADC}" type="datetime1">
              <a:rPr lang="en-US" sz="1200" smtClean="0"/>
              <a:t>4/20/2015</a:t>
            </a:fld>
            <a:endParaRPr lang="en-US" sz="1200"/>
          </a:p>
        </p:txBody>
      </p:sp>
      <p:sp>
        <p:nvSpPr>
          <p:cNvPr id="9" name="Slide Number Placeholder 3"/>
          <p:cNvSpPr>
            <a:spLocks noGrp="1"/>
          </p:cNvSpPr>
          <p:nvPr>
            <p:ph type="sldNum" sz="quarter" idx="11"/>
          </p:nvPr>
        </p:nvSpPr>
        <p:spPr bwMode="auto">
          <a:xfrm>
            <a:off x="8001000" y="6356350"/>
            <a:ext cx="685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A3DA0BDB-99BF-4ABC-936E-FB55FF4DD4CC}" type="slidenum">
              <a:rPr lang="en-US" smtClean="0"/>
              <a:pPr eaLnBrk="1" hangingPunct="1"/>
              <a:t>‹#›</a:t>
            </a:fld>
            <a:endParaRPr lang="en-US"/>
          </a:p>
        </p:txBody>
      </p:sp>
    </p:spTree>
    <p:extLst>
      <p:ext uri="{BB962C8B-B14F-4D97-AF65-F5344CB8AC3E}">
        <p14:creationId xmlns:p14="http://schemas.microsoft.com/office/powerpoint/2010/main" val="3965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600">
                <a:solidFill>
                  <a:schemeClr val="tx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600">
                <a:solidFill>
                  <a:schemeClr val="tx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1295400" y="6356350"/>
            <a:ext cx="4724400" cy="365125"/>
          </a:xfrm>
          <a:prstGeom prst="rect">
            <a:avLst/>
          </a:prstGeom>
        </p:spPr>
        <p:txBody>
          <a:bodyPr/>
          <a:lstStyle>
            <a:lvl1pPr>
              <a:defRPr sz="1200"/>
            </a:lvl1pPr>
          </a:lstStyle>
          <a:p>
            <a:r>
              <a:rPr lang="en-US" smtClean="0"/>
              <a:t>CSE 1002                        Department of CSE</a:t>
            </a:r>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Date Placeholder 2"/>
          <p:cNvSpPr>
            <a:spLocks noGrp="1"/>
          </p:cNvSpPr>
          <p:nvPr>
            <p:ph type="dt" sz="quarter" idx="10"/>
          </p:nvPr>
        </p:nvSpPr>
        <p:spPr bwMode="auto">
          <a:xfrm>
            <a:off x="6400800" y="6362700"/>
            <a:ext cx="1600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BA26E0F2-1A21-45DA-800A-5D7FBB07CB32}" type="datetime1">
              <a:rPr lang="en-US" sz="1200" smtClean="0"/>
              <a:t>4/20/2015</a:t>
            </a:fld>
            <a:endParaRPr lang="en-US" sz="1200"/>
          </a:p>
        </p:txBody>
      </p:sp>
      <p:sp>
        <p:nvSpPr>
          <p:cNvPr id="11" name="Slide Number Placeholder 3"/>
          <p:cNvSpPr>
            <a:spLocks noGrp="1"/>
          </p:cNvSpPr>
          <p:nvPr>
            <p:ph type="sldNum" sz="quarter" idx="12"/>
          </p:nvPr>
        </p:nvSpPr>
        <p:spPr bwMode="auto">
          <a:xfrm>
            <a:off x="8001000" y="6356350"/>
            <a:ext cx="685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A3DA0BDB-99BF-4ABC-936E-FB55FF4DD4CC}" type="slidenum">
              <a:rPr lang="en-US" smtClean="0"/>
              <a:pPr eaLnBrk="1" hangingPunct="1"/>
              <a:t>‹#›</a:t>
            </a:fld>
            <a:endParaRPr lang="en-US"/>
          </a:p>
        </p:txBody>
      </p:sp>
    </p:spTree>
    <p:extLst>
      <p:ext uri="{BB962C8B-B14F-4D97-AF65-F5344CB8AC3E}">
        <p14:creationId xmlns:p14="http://schemas.microsoft.com/office/powerpoint/2010/main" val="3343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1295400" y="6356350"/>
            <a:ext cx="4724400" cy="365125"/>
          </a:xfrm>
          <a:prstGeom prst="rect">
            <a:avLst/>
          </a:prstGeom>
        </p:spPr>
        <p:txBody>
          <a:bodyPr/>
          <a:lstStyle>
            <a:lvl1pPr>
              <a:defRPr sz="1200"/>
            </a:lvl1pPr>
          </a:lstStyle>
          <a:p>
            <a:r>
              <a:rPr lang="en-US" smtClean="0"/>
              <a:t>CSE 1002                        Department of CSE</a:t>
            </a:r>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Date Placeholder 2"/>
          <p:cNvSpPr>
            <a:spLocks noGrp="1"/>
          </p:cNvSpPr>
          <p:nvPr>
            <p:ph type="dt" sz="quarter" idx="10"/>
          </p:nvPr>
        </p:nvSpPr>
        <p:spPr bwMode="auto">
          <a:xfrm>
            <a:off x="6400800" y="6362700"/>
            <a:ext cx="1600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669B1160-C504-4960-9105-7B2785E5980C}" type="datetime1">
              <a:rPr lang="en-US" sz="1200" smtClean="0"/>
              <a:t>4/20/2015</a:t>
            </a:fld>
            <a:endParaRPr lang="en-US" sz="1200"/>
          </a:p>
        </p:txBody>
      </p:sp>
      <p:sp>
        <p:nvSpPr>
          <p:cNvPr id="7" name="Slide Number Placeholder 3"/>
          <p:cNvSpPr>
            <a:spLocks noGrp="1"/>
          </p:cNvSpPr>
          <p:nvPr>
            <p:ph type="sldNum" sz="quarter" idx="12"/>
          </p:nvPr>
        </p:nvSpPr>
        <p:spPr bwMode="auto">
          <a:xfrm>
            <a:off x="8001000" y="6356350"/>
            <a:ext cx="685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A3DA0BDB-99BF-4ABC-936E-FB55FF4DD4CC}" type="slidenum">
              <a:rPr lang="en-US" smtClean="0"/>
              <a:pPr eaLnBrk="1" hangingPunct="1"/>
              <a:t>‹#›</a:t>
            </a:fld>
            <a:endParaRPr lang="en-US"/>
          </a:p>
        </p:txBody>
      </p:sp>
    </p:spTree>
    <p:extLst>
      <p:ext uri="{BB962C8B-B14F-4D97-AF65-F5344CB8AC3E}">
        <p14:creationId xmlns:p14="http://schemas.microsoft.com/office/powerpoint/2010/main" val="12488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295400" y="6356350"/>
            <a:ext cx="4724400" cy="365125"/>
          </a:xfrm>
          <a:prstGeom prst="rect">
            <a:avLst/>
          </a:prstGeom>
        </p:spPr>
        <p:txBody>
          <a:bodyPr/>
          <a:lstStyle>
            <a:lvl1pPr>
              <a:defRPr sz="1200"/>
            </a:lvl1pPr>
          </a:lstStyle>
          <a:p>
            <a:r>
              <a:rPr lang="en-US" smtClean="0"/>
              <a:t>CSE 1002                        Department of CSE</a:t>
            </a:r>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4" name="Date Placeholder 2"/>
          <p:cNvSpPr>
            <a:spLocks noGrp="1"/>
          </p:cNvSpPr>
          <p:nvPr>
            <p:ph type="dt" sz="quarter" idx="10"/>
          </p:nvPr>
        </p:nvSpPr>
        <p:spPr bwMode="auto">
          <a:xfrm>
            <a:off x="6400800" y="6362700"/>
            <a:ext cx="1600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873E2BDA-E533-4DF9-9293-FC5CB74925B1}" type="datetime1">
              <a:rPr lang="en-US" sz="1200" smtClean="0"/>
              <a:t>4/20/2015</a:t>
            </a:fld>
            <a:endParaRPr lang="en-US" sz="1200"/>
          </a:p>
        </p:txBody>
      </p:sp>
      <p:sp>
        <p:nvSpPr>
          <p:cNvPr id="6" name="Slide Number Placeholder 3"/>
          <p:cNvSpPr>
            <a:spLocks noGrp="1"/>
          </p:cNvSpPr>
          <p:nvPr>
            <p:ph type="sldNum" sz="quarter" idx="12"/>
          </p:nvPr>
        </p:nvSpPr>
        <p:spPr bwMode="auto">
          <a:xfrm>
            <a:off x="8001000" y="6356350"/>
            <a:ext cx="685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A3DA0BDB-99BF-4ABC-936E-FB55FF4DD4CC}" type="slidenum">
              <a:rPr lang="en-US" sz="1600" smtClean="0"/>
              <a:pPr eaLnBrk="1" hangingPunct="1"/>
              <a:t>‹#›</a:t>
            </a:fld>
            <a:endParaRPr lang="en-US" sz="1600"/>
          </a:p>
        </p:txBody>
      </p:sp>
    </p:spTree>
    <p:extLst>
      <p:ext uri="{BB962C8B-B14F-4D97-AF65-F5344CB8AC3E}">
        <p14:creationId xmlns:p14="http://schemas.microsoft.com/office/powerpoint/2010/main"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1295400" y="6356350"/>
            <a:ext cx="4724400" cy="365125"/>
          </a:xfrm>
          <a:prstGeom prst="rect">
            <a:avLst/>
          </a:prstGeom>
        </p:spPr>
        <p:txBody>
          <a:bodyPr/>
          <a:lstStyle>
            <a:lvl1pPr>
              <a:defRPr sz="1200"/>
            </a:lvl1pPr>
          </a:lstStyle>
          <a:p>
            <a:r>
              <a:rPr lang="en-US" smtClean="0"/>
              <a:t>CSE 1002                        Department of CSE</a:t>
            </a:r>
            <a:endParaRPr lang="en-US" dirty="0"/>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7" name="Date Placeholder 2"/>
          <p:cNvSpPr>
            <a:spLocks noGrp="1"/>
          </p:cNvSpPr>
          <p:nvPr>
            <p:ph type="dt" sz="quarter" idx="10"/>
          </p:nvPr>
        </p:nvSpPr>
        <p:spPr bwMode="auto">
          <a:xfrm>
            <a:off x="6400800" y="6362700"/>
            <a:ext cx="1600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A006747F-41E8-4C00-AE87-27860EF66100}" type="datetime1">
              <a:rPr lang="en-US" sz="1200" smtClean="0"/>
              <a:t>4/20/2015</a:t>
            </a:fld>
            <a:endParaRPr lang="en-US" sz="1200"/>
          </a:p>
        </p:txBody>
      </p:sp>
      <p:sp>
        <p:nvSpPr>
          <p:cNvPr id="9" name="Slide Number Placeholder 3"/>
          <p:cNvSpPr>
            <a:spLocks noGrp="1"/>
          </p:cNvSpPr>
          <p:nvPr>
            <p:ph type="sldNum" sz="quarter" idx="12"/>
          </p:nvPr>
        </p:nvSpPr>
        <p:spPr bwMode="auto">
          <a:xfrm>
            <a:off x="8001000" y="6356350"/>
            <a:ext cx="685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A3DA0BDB-99BF-4ABC-936E-FB55FF4DD4CC}" type="slidenum">
              <a:rPr lang="en-US" sz="1600" smtClean="0"/>
              <a:pPr eaLnBrk="1" hangingPunct="1"/>
              <a:t>‹#›</a:t>
            </a:fld>
            <a:endParaRPr lang="en-US" sz="1600"/>
          </a:p>
        </p:txBody>
      </p:sp>
    </p:spTree>
    <p:extLst>
      <p:ext uri="{BB962C8B-B14F-4D97-AF65-F5344CB8AC3E}">
        <p14:creationId xmlns:p14="http://schemas.microsoft.com/office/powerpoint/2010/main"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1295400" y="6356350"/>
            <a:ext cx="4724400" cy="365125"/>
          </a:xfrm>
          <a:prstGeom prst="rect">
            <a:avLst/>
          </a:prstGeom>
        </p:spPr>
        <p:txBody>
          <a:bodyPr/>
          <a:lstStyle>
            <a:lvl1pPr>
              <a:defRPr sz="1200"/>
            </a:lvl1pPr>
          </a:lstStyle>
          <a:p>
            <a:r>
              <a:rPr lang="en-US" smtClean="0"/>
              <a:t>CSE 1002                        Department of CSE</a:t>
            </a:r>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7" name="Date Placeholder 2"/>
          <p:cNvSpPr>
            <a:spLocks noGrp="1"/>
          </p:cNvSpPr>
          <p:nvPr>
            <p:ph type="dt" sz="quarter" idx="10"/>
          </p:nvPr>
        </p:nvSpPr>
        <p:spPr bwMode="auto">
          <a:xfrm>
            <a:off x="6400800" y="6362700"/>
            <a:ext cx="1600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F59782A0-30A4-4AD1-8F6B-9D2A33350AFC}" type="datetime1">
              <a:rPr lang="en-US" sz="1200" smtClean="0"/>
              <a:t>4/20/2015</a:t>
            </a:fld>
            <a:endParaRPr lang="en-US" sz="1200"/>
          </a:p>
        </p:txBody>
      </p:sp>
      <p:sp>
        <p:nvSpPr>
          <p:cNvPr id="9" name="Slide Number Placeholder 3"/>
          <p:cNvSpPr>
            <a:spLocks noGrp="1"/>
          </p:cNvSpPr>
          <p:nvPr>
            <p:ph type="sldNum" sz="quarter" idx="12"/>
          </p:nvPr>
        </p:nvSpPr>
        <p:spPr bwMode="auto">
          <a:xfrm>
            <a:off x="8001000" y="6356350"/>
            <a:ext cx="685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A3DA0BDB-99BF-4ABC-936E-FB55FF4DD4CC}" type="slidenum">
              <a:rPr lang="en-US" sz="1600" smtClean="0"/>
              <a:pPr eaLnBrk="1" hangingPunct="1"/>
              <a:t>‹#›</a:t>
            </a:fld>
            <a:endParaRPr lang="en-US" sz="1600"/>
          </a:p>
        </p:txBody>
      </p:sp>
    </p:spTree>
    <p:extLst>
      <p:ext uri="{BB962C8B-B14F-4D97-AF65-F5344CB8AC3E}">
        <p14:creationId xmlns:p14="http://schemas.microsoft.com/office/powerpoint/2010/main"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hf hdr="0"/>
  <p:txStyles>
    <p:titleStyle>
      <a:lvl1pPr algn="l"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NM2.pdf" TargetMode="External"/><Relationship Id="rId2" Type="http://schemas.openxmlformats.org/officeDocument/2006/relationships/hyperlink" Target="Taylor%20Series.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NM2.pdf" TargetMode="External"/><Relationship Id="rId4" Type="http://schemas.openxmlformats.org/officeDocument/2006/relationships/hyperlink" Target="Taylor%20Series.pdf"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Newton's%20Forward%20Difference.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NM1.pdf"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Newton's%20Forward%20Difference.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NM1.pdf"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Newton's%20Forward%20Difference.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NM1.pdf"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NM1.pdf" TargetMode="External"/><Relationship Id="rId2" Type="http://schemas.openxmlformats.org/officeDocument/2006/relationships/hyperlink" Target="Newton's%20Forward%20Difference.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NM1.pdf" TargetMode="External"/><Relationship Id="rId2" Type="http://schemas.openxmlformats.org/officeDocument/2006/relationships/hyperlink" Target="Newton's%20Forward%20Difference.pd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Newton's%20Forward%20Difference.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NM1.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Newton's%20Forward%20Difference.pdf"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NM1.pdf"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Newton's%20Forward%20Difference.pdf"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NM1.pdf"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NM2.pdf" TargetMode="External"/><Relationship Id="rId2" Type="http://schemas.openxmlformats.org/officeDocument/2006/relationships/hyperlink" Target="Newton%20Raphson%20Method.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NM2.pdf" TargetMode="External"/><Relationship Id="rId2" Type="http://schemas.openxmlformats.org/officeDocument/2006/relationships/hyperlink" Target="Newton%20Raphson%20Method.pdf"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NM2.pdf" TargetMode="External"/><Relationship Id="rId2" Type="http://schemas.openxmlformats.org/officeDocument/2006/relationships/hyperlink" Target="Newton%20Raphson%20Method.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NM2.pdf" TargetMode="External"/><Relationship Id="rId2" Type="http://schemas.openxmlformats.org/officeDocument/2006/relationships/hyperlink" Target="Newton%20Raphson%20Method.pdf"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Newton%20Raphson%20Method.pdf"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NM2.pdf"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body" idx="1"/>
          </p:nvPr>
        </p:nvSpPr>
        <p:spPr>
          <a:xfrm>
            <a:off x="1371600" y="3048001"/>
            <a:ext cx="7620000" cy="1523999"/>
          </a:xfrm>
        </p:spPr>
        <p:txBody>
          <a:bodyPr>
            <a:noAutofit/>
          </a:bodyPr>
          <a:lstStyle/>
          <a:p>
            <a:pPr marL="457200" indent="-457200"/>
            <a:r>
              <a:rPr lang="en-US" sz="3600" dirty="0" smtClean="0">
                <a:solidFill>
                  <a:srgbClr val="002060"/>
                </a:solidFill>
                <a:effectLst>
                  <a:outerShdw blurRad="38100" dist="38100" dir="2700000" algn="tl">
                    <a:srgbClr val="000000">
                      <a:alpha val="43137"/>
                    </a:srgbClr>
                  </a:outerShdw>
                </a:effectLst>
              </a:rPr>
              <a:t>Parameter passing techniques</a:t>
            </a:r>
          </a:p>
        </p:txBody>
      </p:sp>
      <p:sp>
        <p:nvSpPr>
          <p:cNvPr id="3" name="Rectangle 2"/>
          <p:cNvSpPr>
            <a:spLocks noGrp="1" noChangeArrowheads="1"/>
          </p:cNvSpPr>
          <p:nvPr/>
        </p:nvSpPr>
        <p:spPr bwMode="auto">
          <a:xfrm>
            <a:off x="1524000" y="4800600"/>
            <a:ext cx="41910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indent="0" eaLnBrk="1" hangingPunct="1">
              <a:buNone/>
            </a:pPr>
            <a:r>
              <a:rPr lang="en-US" altLang="en-US" sz="3200" b="0" dirty="0" smtClean="0">
                <a:latin typeface="+mj-lt"/>
              </a:rPr>
              <a:t>L24-L25</a:t>
            </a:r>
          </a:p>
          <a:p>
            <a:pPr eaLnBrk="1" hangingPunct="1"/>
            <a:endParaRPr lang="en-US" altLang="en-US" sz="3200" b="0" dirty="0" smtClean="0">
              <a:latin typeface="+mj-lt"/>
            </a:endParaRPr>
          </a:p>
        </p:txBody>
      </p:sp>
    </p:spTree>
    <p:extLst>
      <p:ext uri="{BB962C8B-B14F-4D97-AF65-F5344CB8AC3E}">
        <p14:creationId xmlns:p14="http://schemas.microsoft.com/office/powerpoint/2010/main" val="1650638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2"/>
          <p:cNvSpPr>
            <a:spLocks noGrp="1"/>
          </p:cNvSpPr>
          <p:nvPr>
            <p:ph type="ftr" sz="quarter" idx="11"/>
          </p:nvPr>
        </p:nvSpPr>
        <p:spPr>
          <a:noFill/>
        </p:spPr>
        <p:txBody>
          <a:bodyPr/>
          <a:lstStyle/>
          <a:p>
            <a:r>
              <a:rPr lang="en-US" smtClean="0"/>
              <a:t>CSE 1002                        Department of CSE</a:t>
            </a:r>
          </a:p>
        </p:txBody>
      </p:sp>
      <p:sp>
        <p:nvSpPr>
          <p:cNvPr id="2" name="Title 1"/>
          <p:cNvSpPr>
            <a:spLocks noGrp="1"/>
          </p:cNvSpPr>
          <p:nvPr>
            <p:ph type="title"/>
          </p:nvPr>
        </p:nvSpPr>
        <p:spPr/>
        <p:txBody>
          <a:bodyPr>
            <a:normAutofit/>
          </a:bodyPr>
          <a:lstStyle/>
          <a:p>
            <a:r>
              <a:rPr lang="en-US" dirty="0"/>
              <a:t>Pass by Reference</a:t>
            </a:r>
          </a:p>
        </p:txBody>
      </p:sp>
      <p:sp>
        <p:nvSpPr>
          <p:cNvPr id="8" name="Text Box 3"/>
          <p:cNvSpPr txBox="1">
            <a:spLocks noChangeArrowheads="1"/>
          </p:cNvSpPr>
          <p:nvPr/>
        </p:nvSpPr>
        <p:spPr bwMode="auto">
          <a:xfrm>
            <a:off x="1447800" y="1371600"/>
            <a:ext cx="7543800" cy="1979613"/>
          </a:xfrm>
          <a:prstGeom prst="rect">
            <a:avLst/>
          </a:prstGeom>
          <a:noFill/>
          <a:ln w="12700" cap="sq">
            <a:noFill/>
            <a:miter lim="800000"/>
            <a:headEnd type="none" w="sm" len="sm"/>
            <a:tailEnd type="none" w="sm" len="sm"/>
          </a:ln>
        </p:spPr>
        <p:txBody>
          <a:bodyPr wrap="square">
            <a:spAutoFit/>
          </a:bodyPr>
          <a:lstStyle/>
          <a:p>
            <a:pPr eaLnBrk="0" hangingPunct="0">
              <a:lnSpc>
                <a:spcPct val="70000"/>
              </a:lnSpc>
              <a:spcBef>
                <a:spcPct val="35000"/>
              </a:spcBef>
            </a:pPr>
            <a:r>
              <a:rPr lang="en-US" sz="2500" b="0" dirty="0">
                <a:latin typeface="Arial Rounded MT Bold" pitchFamily="34" charset="0"/>
              </a:rPr>
              <a:t>void swap(</a:t>
            </a:r>
            <a:r>
              <a:rPr lang="en-US" sz="2500" b="0" dirty="0" err="1">
                <a:latin typeface="Arial Rounded MT Bold" pitchFamily="34" charset="0"/>
              </a:rPr>
              <a:t>int</a:t>
            </a:r>
            <a:r>
              <a:rPr lang="en-US" sz="2500" b="0" dirty="0">
                <a:latin typeface="Arial Rounded MT Bold" pitchFamily="34" charset="0"/>
              </a:rPr>
              <a:t> *x, </a:t>
            </a:r>
            <a:r>
              <a:rPr lang="en-US" sz="2500" b="0" dirty="0" err="1">
                <a:latin typeface="Arial Rounded MT Bold" pitchFamily="34" charset="0"/>
              </a:rPr>
              <a:t>int</a:t>
            </a:r>
            <a:r>
              <a:rPr lang="en-US" sz="2500" b="0" dirty="0">
                <a:latin typeface="Arial Rounded MT Bold" pitchFamily="34" charset="0"/>
              </a:rPr>
              <a:t> *y ){</a:t>
            </a:r>
          </a:p>
          <a:p>
            <a:pPr eaLnBrk="0" hangingPunct="0">
              <a:lnSpc>
                <a:spcPct val="70000"/>
              </a:lnSpc>
              <a:spcBef>
                <a:spcPct val="35000"/>
              </a:spcBef>
            </a:pPr>
            <a:r>
              <a:rPr lang="en-US" sz="2500" b="0" dirty="0">
                <a:latin typeface="Arial Rounded MT Bold" pitchFamily="34" charset="0"/>
              </a:rPr>
              <a:t>	</a:t>
            </a:r>
            <a:r>
              <a:rPr lang="en-US" sz="2500" b="0" dirty="0" err="1">
                <a:latin typeface="Arial Rounded MT Bold" pitchFamily="34" charset="0"/>
              </a:rPr>
              <a:t>int</a:t>
            </a:r>
            <a:r>
              <a:rPr lang="en-US" sz="2500" b="0" dirty="0">
                <a:latin typeface="Arial Rounded MT Bold" pitchFamily="34" charset="0"/>
              </a:rPr>
              <a:t> t=*x;</a:t>
            </a:r>
          </a:p>
          <a:p>
            <a:pPr eaLnBrk="0" hangingPunct="0">
              <a:lnSpc>
                <a:spcPct val="70000"/>
              </a:lnSpc>
              <a:spcBef>
                <a:spcPct val="35000"/>
              </a:spcBef>
            </a:pPr>
            <a:r>
              <a:rPr lang="en-US" sz="2500" b="0" dirty="0">
                <a:latin typeface="Arial Rounded MT Bold" pitchFamily="34" charset="0"/>
              </a:rPr>
              <a:t>	*x=*y;</a:t>
            </a:r>
          </a:p>
          <a:p>
            <a:pPr eaLnBrk="0" hangingPunct="0">
              <a:lnSpc>
                <a:spcPct val="70000"/>
              </a:lnSpc>
              <a:spcBef>
                <a:spcPct val="35000"/>
              </a:spcBef>
            </a:pPr>
            <a:r>
              <a:rPr lang="en-US" sz="2500" b="0" dirty="0">
                <a:latin typeface="Arial Rounded MT Bold" pitchFamily="34" charset="0"/>
              </a:rPr>
              <a:t>	*y=t;</a:t>
            </a:r>
          </a:p>
          <a:p>
            <a:pPr eaLnBrk="0" hangingPunct="0">
              <a:lnSpc>
                <a:spcPct val="70000"/>
              </a:lnSpc>
              <a:spcBef>
                <a:spcPct val="35000"/>
              </a:spcBef>
            </a:pPr>
            <a:r>
              <a:rPr lang="en-US" sz="2500" b="0" dirty="0">
                <a:latin typeface="Arial Rounded MT Bold" pitchFamily="34" charset="0"/>
              </a:rPr>
              <a:t>	}</a:t>
            </a:r>
          </a:p>
        </p:txBody>
      </p:sp>
      <p:sp>
        <p:nvSpPr>
          <p:cNvPr id="9" name="Text Box 4"/>
          <p:cNvSpPr txBox="1">
            <a:spLocks noChangeArrowheads="1"/>
          </p:cNvSpPr>
          <p:nvPr/>
        </p:nvSpPr>
        <p:spPr bwMode="auto">
          <a:xfrm>
            <a:off x="1295400" y="3863975"/>
            <a:ext cx="8305800" cy="2400300"/>
          </a:xfrm>
          <a:prstGeom prst="rect">
            <a:avLst/>
          </a:prstGeom>
          <a:noFill/>
          <a:ln w="12700" cap="sq">
            <a:noFill/>
            <a:miter lim="800000"/>
            <a:headEnd type="none" w="sm" len="sm"/>
            <a:tailEnd type="none" w="sm" len="sm"/>
          </a:ln>
        </p:spPr>
        <p:txBody>
          <a:bodyPr>
            <a:spAutoFit/>
          </a:bodyPr>
          <a:lstStyle/>
          <a:p>
            <a:pPr eaLnBrk="0" hangingPunct="0">
              <a:lnSpc>
                <a:spcPct val="75000"/>
              </a:lnSpc>
              <a:spcBef>
                <a:spcPct val="30000"/>
              </a:spcBef>
              <a:defRPr/>
            </a:pPr>
            <a:r>
              <a:rPr lang="en-US" sz="2500" b="0" dirty="0">
                <a:latin typeface="Arial Rounded MT Bold" pitchFamily="34" charset="0"/>
              </a:rPr>
              <a:t>void swap(</a:t>
            </a:r>
            <a:r>
              <a:rPr lang="en-US" sz="2500" b="0" dirty="0" err="1">
                <a:latin typeface="Arial Rounded MT Bold" pitchFamily="34" charset="0"/>
              </a:rPr>
              <a:t>int</a:t>
            </a:r>
            <a:r>
              <a:rPr lang="en-US" sz="2500" b="0" dirty="0">
                <a:latin typeface="Arial Rounded MT Bold" pitchFamily="34" charset="0"/>
              </a:rPr>
              <a:t> *, </a:t>
            </a:r>
            <a:r>
              <a:rPr lang="en-US" sz="2500" b="0" dirty="0" err="1">
                <a:latin typeface="Arial Rounded MT Bold" pitchFamily="34" charset="0"/>
              </a:rPr>
              <a:t>int</a:t>
            </a:r>
            <a:r>
              <a:rPr lang="en-US" sz="2500" b="0" dirty="0">
                <a:latin typeface="Arial Rounded MT Bold" pitchFamily="34" charset="0"/>
              </a:rPr>
              <a:t> *); </a:t>
            </a:r>
            <a:r>
              <a:rPr lang="en-US" sz="2000" dirty="0">
                <a:latin typeface="Tempus Sans ITC" pitchFamily="82" charset="0"/>
              </a:rPr>
              <a:t>// prototype</a:t>
            </a:r>
          </a:p>
          <a:p>
            <a:pPr eaLnBrk="0" hangingPunct="0">
              <a:lnSpc>
                <a:spcPct val="75000"/>
              </a:lnSpc>
              <a:spcBef>
                <a:spcPct val="30000"/>
              </a:spcBef>
              <a:defRPr/>
            </a:pPr>
            <a:r>
              <a:rPr lang="en-US" sz="2500" b="0" dirty="0">
                <a:latin typeface="Arial Rounded MT Bold" pitchFamily="34" charset="0"/>
              </a:rPr>
              <a:t>void main(){</a:t>
            </a:r>
          </a:p>
          <a:p>
            <a:pPr eaLnBrk="0" hangingPunct="0">
              <a:lnSpc>
                <a:spcPct val="75000"/>
              </a:lnSpc>
              <a:spcBef>
                <a:spcPct val="30000"/>
              </a:spcBef>
              <a:defRPr/>
            </a:pPr>
            <a:r>
              <a:rPr lang="en-US" sz="2500" b="0" dirty="0">
                <a:latin typeface="Arial Rounded MT Bold" pitchFamily="34" charset="0"/>
              </a:rPr>
              <a:t> </a:t>
            </a:r>
            <a:r>
              <a:rPr lang="en-US" sz="2500" b="0" dirty="0" err="1">
                <a:latin typeface="Arial Rounded MT Bold" pitchFamily="34" charset="0"/>
              </a:rPr>
              <a:t>int</a:t>
            </a:r>
            <a:r>
              <a:rPr lang="en-US" sz="2500" b="0" dirty="0">
                <a:latin typeface="Arial Rounded MT Bold" pitchFamily="34" charset="0"/>
              </a:rPr>
              <a:t> a=5,b=7;</a:t>
            </a:r>
          </a:p>
          <a:p>
            <a:pPr eaLnBrk="0" hangingPunct="0">
              <a:lnSpc>
                <a:spcPct val="75000"/>
              </a:lnSpc>
              <a:spcBef>
                <a:spcPct val="30000"/>
              </a:spcBef>
              <a:defRPr/>
            </a:pPr>
            <a:r>
              <a:rPr lang="en-US" sz="2500" b="0" dirty="0" smtClean="0">
                <a:latin typeface="Arial Rounded MT Bold" pitchFamily="34" charset="0"/>
              </a:rPr>
              <a:t> swap</a:t>
            </a:r>
            <a:r>
              <a:rPr lang="en-US" sz="2500" b="0" dirty="0">
                <a:latin typeface="Arial Rounded MT Bold" pitchFamily="34" charset="0"/>
              </a:rPr>
              <a:t>(&amp;a, &amp;b);</a:t>
            </a:r>
          </a:p>
          <a:p>
            <a:pPr eaLnBrk="0" hangingPunct="0">
              <a:lnSpc>
                <a:spcPct val="75000"/>
              </a:lnSpc>
              <a:spcBef>
                <a:spcPct val="30000"/>
              </a:spcBef>
              <a:defRPr/>
            </a:pPr>
            <a:r>
              <a:rPr lang="en-US" sz="2500" b="0" dirty="0">
                <a:latin typeface="Arial Rounded MT Bold" pitchFamily="34" charset="0"/>
              </a:rPr>
              <a:t> </a:t>
            </a:r>
            <a:r>
              <a:rPr lang="en-US" sz="2500" b="0" dirty="0" err="1" smtClean="0">
                <a:latin typeface="Arial Rounded MT Bold" pitchFamily="34" charset="0"/>
              </a:rPr>
              <a:t>cout</a:t>
            </a:r>
            <a:r>
              <a:rPr lang="en-US" sz="2500" b="0" dirty="0">
                <a:latin typeface="Arial Rounded MT Bold" pitchFamily="34" charset="0"/>
              </a:rPr>
              <a:t>&lt;&lt;"\</a:t>
            </a:r>
            <a:r>
              <a:rPr lang="en-US" sz="2500" b="0" dirty="0" err="1">
                <a:latin typeface="Arial Rounded MT Bold" pitchFamily="34" charset="0"/>
              </a:rPr>
              <a:t>nAfter</a:t>
            </a:r>
            <a:r>
              <a:rPr lang="en-US" sz="2500" b="0" dirty="0">
                <a:latin typeface="Arial Rounded MT Bold" pitchFamily="34" charset="0"/>
              </a:rPr>
              <a:t> swap are:  a= " &lt;&lt;a &lt;&lt;" &amp; b= "&lt;&lt;b;</a:t>
            </a:r>
          </a:p>
          <a:p>
            <a:pPr eaLnBrk="0" hangingPunct="0">
              <a:lnSpc>
                <a:spcPct val="75000"/>
              </a:lnSpc>
              <a:spcBef>
                <a:spcPct val="30000"/>
              </a:spcBef>
              <a:defRPr/>
            </a:pPr>
            <a:r>
              <a:rPr lang="en-US" sz="2500" b="0" dirty="0">
                <a:latin typeface="Arial Rounded MT Bold" pitchFamily="34" charset="0"/>
              </a:rPr>
              <a:t>}</a:t>
            </a:r>
          </a:p>
        </p:txBody>
      </p:sp>
      <p:sp>
        <p:nvSpPr>
          <p:cNvPr id="10" name="Text Box 3"/>
          <p:cNvSpPr txBox="1">
            <a:spLocks noChangeArrowheads="1"/>
          </p:cNvSpPr>
          <p:nvPr/>
        </p:nvSpPr>
        <p:spPr bwMode="auto">
          <a:xfrm>
            <a:off x="3886200" y="1828800"/>
            <a:ext cx="5105400" cy="636588"/>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a:latin typeface="Tempus Sans ITC" pitchFamily="82" charset="0"/>
              </a:rPr>
              <a:t>Change is directly on the variable using the reference to the address.</a:t>
            </a:r>
          </a:p>
        </p:txBody>
      </p:sp>
      <p:sp>
        <p:nvSpPr>
          <p:cNvPr id="11" name="Text Box 3"/>
          <p:cNvSpPr txBox="1">
            <a:spLocks noChangeArrowheads="1"/>
          </p:cNvSpPr>
          <p:nvPr/>
        </p:nvSpPr>
        <p:spPr bwMode="auto">
          <a:xfrm>
            <a:off x="5135563" y="2590800"/>
            <a:ext cx="3852862" cy="1127125"/>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a:latin typeface="Tempus Sans ITC" pitchFamily="82" charset="0"/>
              </a:rPr>
              <a:t>When function is called:</a:t>
            </a:r>
          </a:p>
          <a:p>
            <a:pPr algn="just" eaLnBrk="0" hangingPunct="0">
              <a:lnSpc>
                <a:spcPct val="70000"/>
              </a:lnSpc>
              <a:spcBef>
                <a:spcPct val="35000"/>
              </a:spcBef>
            </a:pPr>
            <a:r>
              <a:rPr lang="en-US" sz="2400">
                <a:latin typeface="Tempus Sans ITC" pitchFamily="82" charset="0"/>
              </a:rPr>
              <a:t> address of a </a:t>
            </a:r>
            <a:r>
              <a:rPr lang="en-US" sz="2400">
                <a:latin typeface="Tempus Sans ITC" pitchFamily="82" charset="0"/>
                <a:sym typeface="Wingdings" pitchFamily="2" charset="2"/>
              </a:rPr>
              <a:t> x</a:t>
            </a:r>
          </a:p>
          <a:p>
            <a:pPr algn="just" eaLnBrk="0" hangingPunct="0">
              <a:lnSpc>
                <a:spcPct val="70000"/>
              </a:lnSpc>
              <a:spcBef>
                <a:spcPct val="35000"/>
              </a:spcBef>
            </a:pPr>
            <a:r>
              <a:rPr lang="en-US" sz="2400">
                <a:latin typeface="Tempus Sans ITC" pitchFamily="82" charset="0"/>
                <a:sym typeface="Wingdings" pitchFamily="2" charset="2"/>
              </a:rPr>
              <a:t>address of  b  y</a:t>
            </a:r>
            <a:endParaRPr lang="en-US" sz="2400">
              <a:latin typeface="Tempus Sans ITC" pitchFamily="82" charset="0"/>
            </a:endParaRPr>
          </a:p>
        </p:txBody>
      </p:sp>
      <p:sp>
        <p:nvSpPr>
          <p:cNvPr id="12" name="Text Box 3"/>
          <p:cNvSpPr txBox="1">
            <a:spLocks noChangeArrowheads="1"/>
          </p:cNvSpPr>
          <p:nvPr/>
        </p:nvSpPr>
        <p:spPr bwMode="auto">
          <a:xfrm>
            <a:off x="5867400" y="4338637"/>
            <a:ext cx="3092450" cy="766763"/>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a:latin typeface="Tempus Sans ITC" pitchFamily="82" charset="0"/>
              </a:rPr>
              <a:t>Output:</a:t>
            </a:r>
          </a:p>
          <a:p>
            <a:pPr algn="just" eaLnBrk="0" hangingPunct="0">
              <a:lnSpc>
                <a:spcPct val="70000"/>
              </a:lnSpc>
              <a:spcBef>
                <a:spcPct val="35000"/>
              </a:spcBef>
            </a:pPr>
            <a:r>
              <a:rPr lang="en-US" sz="2400">
                <a:latin typeface="Tempus Sans ITC" pitchFamily="82" charset="0"/>
              </a:rPr>
              <a:t>	a = 7 &amp; b = 5</a:t>
            </a:r>
          </a:p>
        </p:txBody>
      </p:sp>
      <p:sp>
        <p:nvSpPr>
          <p:cNvPr id="13" name="Date Placeholder 12"/>
          <p:cNvSpPr>
            <a:spLocks noGrp="1"/>
          </p:cNvSpPr>
          <p:nvPr>
            <p:ph type="dt" sz="quarter" idx="10"/>
          </p:nvPr>
        </p:nvSpPr>
        <p:spPr/>
        <p:txBody>
          <a:bodyPr/>
          <a:lstStyle/>
          <a:p>
            <a:pPr eaLnBrk="1" hangingPunct="1"/>
            <a:fld id="{D019E36B-27AC-460C-B864-1D86521A64BA}" type="datetime1">
              <a:rPr lang="en-US" sz="1200" smtClean="0">
                <a:solidFill>
                  <a:schemeClr val="tx1"/>
                </a:solidFill>
              </a:rPr>
              <a:t>4/20/2015</a:t>
            </a:fld>
            <a:endParaRPr lang="en-US" sz="1200">
              <a:solidFill>
                <a:schemeClr val="tx1"/>
              </a:solidFill>
            </a:endParaRPr>
          </a:p>
        </p:txBody>
      </p:sp>
      <p:sp>
        <p:nvSpPr>
          <p:cNvPr id="14" name="Slide Number Placeholder 13"/>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10</a:t>
            </a:fld>
            <a:endParaRPr lang="en-US" sz="16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Footer Placeholder 2"/>
          <p:cNvSpPr>
            <a:spLocks noGrp="1"/>
          </p:cNvSpPr>
          <p:nvPr>
            <p:ph type="ftr" sz="quarter" idx="11"/>
          </p:nvPr>
        </p:nvSpPr>
        <p:spPr>
          <a:noFill/>
        </p:spPr>
        <p:txBody>
          <a:bodyPr/>
          <a:lstStyle/>
          <a:p>
            <a:r>
              <a:rPr lang="en-US" smtClean="0"/>
              <a:t>CSE 1002                        Department of CSE</a:t>
            </a:r>
          </a:p>
        </p:txBody>
      </p:sp>
      <p:sp>
        <p:nvSpPr>
          <p:cNvPr id="2" name="Title 1"/>
          <p:cNvSpPr>
            <a:spLocks noGrp="1"/>
          </p:cNvSpPr>
          <p:nvPr>
            <p:ph type="title"/>
          </p:nvPr>
        </p:nvSpPr>
        <p:spPr/>
        <p:txBody>
          <a:bodyPr>
            <a:normAutofit/>
          </a:bodyPr>
          <a:lstStyle/>
          <a:p>
            <a:r>
              <a:rPr lang="en-US" dirty="0"/>
              <a:t>Pass by Reference</a:t>
            </a:r>
          </a:p>
        </p:txBody>
      </p:sp>
      <p:sp>
        <p:nvSpPr>
          <p:cNvPr id="11270" name="Text Box 4"/>
          <p:cNvSpPr txBox="1">
            <a:spLocks noChangeArrowheads="1"/>
          </p:cNvSpPr>
          <p:nvPr/>
        </p:nvSpPr>
        <p:spPr bwMode="auto">
          <a:xfrm>
            <a:off x="1295400" y="1066800"/>
            <a:ext cx="7696200" cy="5445337"/>
          </a:xfrm>
          <a:prstGeom prst="rect">
            <a:avLst/>
          </a:prstGeom>
          <a:noFill/>
          <a:ln w="12700" cap="sq">
            <a:noFill/>
            <a:miter lim="800000"/>
            <a:headEnd type="none" w="sm" len="sm"/>
            <a:tailEnd type="none" w="sm" len="sm"/>
          </a:ln>
        </p:spPr>
        <p:txBody>
          <a:bodyPr wrap="square">
            <a:spAutoFit/>
          </a:bodyPr>
          <a:lstStyle/>
          <a:p>
            <a:pPr algn="just" eaLnBrk="0" hangingPunct="0">
              <a:lnSpc>
                <a:spcPct val="75000"/>
              </a:lnSpc>
              <a:spcBef>
                <a:spcPct val="30000"/>
              </a:spcBef>
            </a:pPr>
            <a:r>
              <a:rPr lang="en-US" sz="2400" b="0" dirty="0">
                <a:cs typeface="Arial" charset="0"/>
              </a:rPr>
              <a:t>The variables  </a:t>
            </a:r>
            <a:r>
              <a:rPr lang="en-US" sz="2400" dirty="0">
                <a:cs typeface="Arial" charset="0"/>
              </a:rPr>
              <a:t>*</a:t>
            </a:r>
            <a:r>
              <a:rPr lang="en-US" sz="2400" b="0" dirty="0">
                <a:cs typeface="Arial" charset="0"/>
              </a:rPr>
              <a:t>x and </a:t>
            </a:r>
            <a:r>
              <a:rPr lang="en-US" sz="2400" dirty="0">
                <a:cs typeface="Arial" charset="0"/>
              </a:rPr>
              <a:t>*</a:t>
            </a:r>
            <a:r>
              <a:rPr lang="en-US" sz="2400" b="0" dirty="0">
                <a:cs typeface="Arial" charset="0"/>
              </a:rPr>
              <a:t>y are known as </a:t>
            </a:r>
            <a:r>
              <a:rPr lang="en-US" sz="2400" dirty="0">
                <a:latin typeface="Tempus Sans ITC" pitchFamily="82" charset="0"/>
                <a:cs typeface="Arial" charset="0"/>
              </a:rPr>
              <a:t>pointers</a:t>
            </a:r>
            <a:r>
              <a:rPr lang="en-US" sz="2400" b="0" dirty="0">
                <a:cs typeface="Arial" charset="0"/>
              </a:rPr>
              <a:t> (will see in detail later) and x and y are the </a:t>
            </a:r>
            <a:r>
              <a:rPr lang="en-US" sz="2400" dirty="0">
                <a:latin typeface="Tempus Sans ITC" pitchFamily="82" charset="0"/>
                <a:cs typeface="Arial" charset="0"/>
              </a:rPr>
              <a:t>pointer variables</a:t>
            </a:r>
            <a:r>
              <a:rPr lang="en-US" sz="2400" b="0" dirty="0">
                <a:cs typeface="Arial" charset="0"/>
              </a:rPr>
              <a:t>.</a:t>
            </a:r>
          </a:p>
          <a:p>
            <a:pPr algn="just" eaLnBrk="0" hangingPunct="0">
              <a:lnSpc>
                <a:spcPct val="75000"/>
              </a:lnSpc>
              <a:spcBef>
                <a:spcPct val="30000"/>
              </a:spcBef>
            </a:pPr>
            <a:r>
              <a:rPr lang="en-US" sz="2400" b="0" dirty="0" smtClean="0">
                <a:cs typeface="Arial" charset="0"/>
              </a:rPr>
              <a:t>The </a:t>
            </a:r>
            <a:r>
              <a:rPr lang="en-US" sz="2400" b="0" dirty="0">
                <a:cs typeface="Arial" charset="0"/>
              </a:rPr>
              <a:t>use of pointer variables as actual parameters for communicating data between functions is called </a:t>
            </a:r>
            <a:r>
              <a:rPr lang="en-US" sz="2400" dirty="0">
                <a:latin typeface="Tempus Sans ITC" pitchFamily="82" charset="0"/>
                <a:cs typeface="Arial" charset="0"/>
              </a:rPr>
              <a:t>pass by pointers </a:t>
            </a:r>
            <a:r>
              <a:rPr lang="en-US" sz="2400" b="0" dirty="0">
                <a:cs typeface="Arial" charset="0"/>
              </a:rPr>
              <a:t>or </a:t>
            </a:r>
            <a:r>
              <a:rPr lang="en-US" sz="2400" dirty="0">
                <a:latin typeface="Tempus Sans ITC" pitchFamily="82" charset="0"/>
                <a:cs typeface="Arial" charset="0"/>
              </a:rPr>
              <a:t>call by address </a:t>
            </a:r>
            <a:r>
              <a:rPr lang="en-US" sz="2400" b="0" dirty="0">
                <a:cs typeface="Arial" charset="0"/>
              </a:rPr>
              <a:t>or </a:t>
            </a:r>
            <a:r>
              <a:rPr lang="en-US" sz="2400" dirty="0">
                <a:latin typeface="Tempus Sans ITC" pitchFamily="82" charset="0"/>
                <a:cs typeface="Arial" charset="0"/>
              </a:rPr>
              <a:t>call by reference</a:t>
            </a:r>
            <a:r>
              <a:rPr lang="en-US" sz="2400" b="0" dirty="0">
                <a:cs typeface="Arial" charset="0"/>
              </a:rPr>
              <a:t>.</a:t>
            </a:r>
          </a:p>
          <a:p>
            <a:pPr algn="just" eaLnBrk="0" hangingPunct="0">
              <a:lnSpc>
                <a:spcPct val="75000"/>
              </a:lnSpc>
              <a:spcBef>
                <a:spcPct val="30000"/>
              </a:spcBef>
            </a:pPr>
            <a:endParaRPr lang="en-US" sz="1200" b="0" dirty="0">
              <a:latin typeface="Arial Rounded MT Bold" pitchFamily="34" charset="0"/>
              <a:cs typeface="Arial" charset="0"/>
            </a:endParaRPr>
          </a:p>
          <a:p>
            <a:pPr algn="just" eaLnBrk="0" hangingPunct="0">
              <a:lnSpc>
                <a:spcPct val="75000"/>
              </a:lnSpc>
              <a:spcBef>
                <a:spcPct val="30000"/>
              </a:spcBef>
            </a:pPr>
            <a:r>
              <a:rPr lang="en-US" sz="2300" b="0" dirty="0">
                <a:latin typeface="Arial Rounded MT Bold" pitchFamily="34" charset="0"/>
                <a:cs typeface="Arial" charset="0"/>
              </a:rPr>
              <a:t>Rules for pass by reference</a:t>
            </a:r>
          </a:p>
          <a:p>
            <a:pPr marL="342900" indent="-342900" algn="just" eaLnBrk="0" hangingPunct="0">
              <a:lnSpc>
                <a:spcPct val="75000"/>
              </a:lnSpc>
              <a:spcBef>
                <a:spcPct val="30000"/>
              </a:spcBef>
              <a:buFont typeface="Wingdings" pitchFamily="2" charset="2"/>
              <a:buChar char="§"/>
            </a:pPr>
            <a:r>
              <a:rPr lang="en-US" sz="2300" b="0" dirty="0" smtClean="0">
                <a:cs typeface="Arial" charset="0"/>
              </a:rPr>
              <a:t>Types </a:t>
            </a:r>
            <a:r>
              <a:rPr lang="en-US" sz="2300" b="0" dirty="0">
                <a:cs typeface="Arial" charset="0"/>
              </a:rPr>
              <a:t>of actual arguments and formal arguments must be same.</a:t>
            </a:r>
          </a:p>
          <a:p>
            <a:pPr marL="342900" indent="-342900" algn="just" eaLnBrk="0" hangingPunct="0">
              <a:lnSpc>
                <a:spcPct val="75000"/>
              </a:lnSpc>
              <a:spcBef>
                <a:spcPct val="30000"/>
              </a:spcBef>
              <a:buFont typeface="Wingdings" pitchFamily="2" charset="2"/>
              <a:buChar char="§"/>
            </a:pPr>
            <a:r>
              <a:rPr lang="en-US" sz="2300" b="0" dirty="0" smtClean="0">
                <a:cs typeface="Arial" charset="0"/>
              </a:rPr>
              <a:t>Actual </a:t>
            </a:r>
            <a:r>
              <a:rPr lang="en-US" sz="2300" b="0" dirty="0">
                <a:cs typeface="Arial" charset="0"/>
              </a:rPr>
              <a:t>arguments must be the addresses of variables that </a:t>
            </a:r>
            <a:r>
              <a:rPr lang="en-US" sz="2300" b="0" dirty="0" smtClean="0">
                <a:cs typeface="Arial" charset="0"/>
              </a:rPr>
              <a:t>are local </a:t>
            </a:r>
            <a:r>
              <a:rPr lang="en-US" sz="2300" b="0" dirty="0">
                <a:cs typeface="Arial" charset="0"/>
              </a:rPr>
              <a:t>to calling function.</a:t>
            </a:r>
          </a:p>
          <a:p>
            <a:pPr marL="342900" indent="-342900" algn="just" eaLnBrk="0" hangingPunct="0">
              <a:lnSpc>
                <a:spcPct val="75000"/>
              </a:lnSpc>
              <a:spcBef>
                <a:spcPct val="30000"/>
              </a:spcBef>
              <a:buFont typeface="Wingdings" pitchFamily="2" charset="2"/>
              <a:buChar char="§"/>
            </a:pPr>
            <a:r>
              <a:rPr lang="en-US" sz="2300" b="0" dirty="0" smtClean="0">
                <a:cs typeface="Arial" charset="0"/>
              </a:rPr>
              <a:t>Formal </a:t>
            </a:r>
            <a:r>
              <a:rPr lang="en-US" sz="2300" b="0" dirty="0">
                <a:cs typeface="Arial" charset="0"/>
              </a:rPr>
              <a:t>arguments in the function header must be prefixed by </a:t>
            </a:r>
            <a:r>
              <a:rPr lang="en-US" sz="2300" b="0" dirty="0" smtClean="0">
                <a:cs typeface="Arial" charset="0"/>
              </a:rPr>
              <a:t>indirection </a:t>
            </a:r>
            <a:r>
              <a:rPr lang="en-US" sz="2300" b="0" dirty="0">
                <a:cs typeface="Arial" charset="0"/>
              </a:rPr>
              <a:t>operator (</a:t>
            </a:r>
            <a:r>
              <a:rPr lang="en-US" sz="2300" dirty="0">
                <a:cs typeface="Arial" charset="0"/>
              </a:rPr>
              <a:t>*</a:t>
            </a:r>
            <a:r>
              <a:rPr lang="en-US" sz="2300" b="0" dirty="0">
                <a:cs typeface="Arial" charset="0"/>
              </a:rPr>
              <a:t>).</a:t>
            </a:r>
          </a:p>
          <a:p>
            <a:pPr marL="342900" indent="-342900" algn="just" eaLnBrk="0" hangingPunct="0">
              <a:lnSpc>
                <a:spcPct val="75000"/>
              </a:lnSpc>
              <a:spcBef>
                <a:spcPct val="30000"/>
              </a:spcBef>
              <a:buFont typeface="Wingdings" pitchFamily="2" charset="2"/>
              <a:buChar char="§"/>
            </a:pPr>
            <a:r>
              <a:rPr lang="en-US" sz="2300" b="0" dirty="0" smtClean="0">
                <a:cs typeface="Arial" charset="0"/>
              </a:rPr>
              <a:t>In </a:t>
            </a:r>
            <a:r>
              <a:rPr lang="en-US" sz="2300" b="0" dirty="0">
                <a:cs typeface="Arial" charset="0"/>
              </a:rPr>
              <a:t>the prototype, the arguments must be prefixed by </a:t>
            </a:r>
            <a:r>
              <a:rPr lang="en-US" sz="2300" dirty="0">
                <a:cs typeface="Arial" charset="0"/>
              </a:rPr>
              <a:t>*</a:t>
            </a:r>
            <a:r>
              <a:rPr lang="en-US" sz="2300" b="0" dirty="0">
                <a:cs typeface="Arial" charset="0"/>
              </a:rPr>
              <a:t>.</a:t>
            </a:r>
          </a:p>
          <a:p>
            <a:pPr marL="342900" indent="-342900" algn="just" eaLnBrk="0" hangingPunct="0">
              <a:lnSpc>
                <a:spcPct val="75000"/>
              </a:lnSpc>
              <a:spcBef>
                <a:spcPct val="30000"/>
              </a:spcBef>
              <a:buFont typeface="Wingdings" pitchFamily="2" charset="2"/>
              <a:buChar char="§"/>
            </a:pPr>
            <a:r>
              <a:rPr lang="en-US" sz="2300" b="0" dirty="0" smtClean="0">
                <a:cs typeface="Arial" charset="0"/>
              </a:rPr>
              <a:t>To </a:t>
            </a:r>
            <a:r>
              <a:rPr lang="en-US" sz="2300" b="0" dirty="0">
                <a:cs typeface="Arial" charset="0"/>
              </a:rPr>
              <a:t>access the value of an actual argument in the called </a:t>
            </a:r>
            <a:r>
              <a:rPr lang="en-US" sz="2300" b="0" dirty="0" smtClean="0">
                <a:cs typeface="Arial" charset="0"/>
              </a:rPr>
              <a:t>function, we </a:t>
            </a:r>
            <a:r>
              <a:rPr lang="en-US" sz="2300" b="0" dirty="0">
                <a:cs typeface="Arial" charset="0"/>
              </a:rPr>
              <a:t>must use corresponding argument prefixed with </a:t>
            </a:r>
            <a:r>
              <a:rPr lang="en-US" sz="2300" dirty="0">
                <a:cs typeface="Arial" charset="0"/>
              </a:rPr>
              <a:t>*</a:t>
            </a:r>
            <a:r>
              <a:rPr lang="en-US" sz="2300" b="0" dirty="0">
                <a:cs typeface="Arial" charset="0"/>
              </a:rPr>
              <a:t>. </a:t>
            </a:r>
          </a:p>
        </p:txBody>
      </p:sp>
      <p:sp>
        <p:nvSpPr>
          <p:cNvPr id="5" name="Date Placeholder 4"/>
          <p:cNvSpPr>
            <a:spLocks noGrp="1"/>
          </p:cNvSpPr>
          <p:nvPr>
            <p:ph type="dt" sz="quarter" idx="10"/>
          </p:nvPr>
        </p:nvSpPr>
        <p:spPr/>
        <p:txBody>
          <a:bodyPr/>
          <a:lstStyle/>
          <a:p>
            <a:pPr eaLnBrk="1" hangingPunct="1"/>
            <a:fld id="{001E0F92-19ED-4AEC-8599-7A5F79699F78}" type="datetime1">
              <a:rPr lang="en-US" sz="1200" smtClean="0">
                <a:solidFill>
                  <a:schemeClr val="tx1"/>
                </a:solidFill>
              </a:rPr>
              <a:t>4/20/2015</a:t>
            </a:fld>
            <a:endParaRPr lang="en-US" sz="1200">
              <a:solidFill>
                <a:schemeClr val="tx1"/>
              </a:solidFill>
            </a:endParaRPr>
          </a:p>
        </p:txBody>
      </p:sp>
      <p:sp>
        <p:nvSpPr>
          <p:cNvPr id="6" name="Slide Number Placeholder 5"/>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11</a:t>
            </a:fld>
            <a:endParaRPr lang="en-US" sz="1600">
              <a:solidFill>
                <a:schemeClr val="tx1"/>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Footer Placeholder 2"/>
          <p:cNvSpPr>
            <a:spLocks noGrp="1"/>
          </p:cNvSpPr>
          <p:nvPr>
            <p:ph type="ftr" sz="quarter" idx="11"/>
          </p:nvPr>
        </p:nvSpPr>
        <p:spPr>
          <a:noFill/>
        </p:spPr>
        <p:txBody>
          <a:bodyPr/>
          <a:lstStyle/>
          <a:p>
            <a:r>
              <a:rPr lang="en-US" smtClean="0"/>
              <a:t>CSE 1002                        Department of CSE</a:t>
            </a:r>
          </a:p>
        </p:txBody>
      </p:sp>
      <p:sp>
        <p:nvSpPr>
          <p:cNvPr id="2" name="Title 1"/>
          <p:cNvSpPr>
            <a:spLocks noGrp="1"/>
          </p:cNvSpPr>
          <p:nvPr>
            <p:ph type="title"/>
          </p:nvPr>
        </p:nvSpPr>
        <p:spPr/>
        <p:txBody>
          <a:bodyPr>
            <a:normAutofit/>
          </a:bodyPr>
          <a:lstStyle/>
          <a:p>
            <a:r>
              <a:rPr lang="en-US" dirty="0" err="1"/>
              <a:t>Fn</a:t>
            </a:r>
            <a:r>
              <a:rPr lang="en-US" dirty="0"/>
              <a:t> that return multiple values</a:t>
            </a:r>
          </a:p>
        </p:txBody>
      </p:sp>
      <p:sp>
        <p:nvSpPr>
          <p:cNvPr id="12292" name="Text Box 3"/>
          <p:cNvSpPr txBox="1">
            <a:spLocks noChangeArrowheads="1"/>
          </p:cNvSpPr>
          <p:nvPr/>
        </p:nvSpPr>
        <p:spPr bwMode="auto">
          <a:xfrm>
            <a:off x="1295400" y="1219200"/>
            <a:ext cx="7315200" cy="830997"/>
          </a:xfrm>
          <a:prstGeom prst="rect">
            <a:avLst/>
          </a:prstGeom>
          <a:noFill/>
          <a:ln w="12700" cap="sq">
            <a:noFill/>
            <a:miter lim="800000"/>
            <a:headEnd type="none" w="sm" len="sm"/>
            <a:tailEnd type="none" w="sm" len="sm"/>
          </a:ln>
        </p:spPr>
        <p:txBody>
          <a:bodyPr wrap="square">
            <a:spAutoFit/>
          </a:bodyPr>
          <a:lstStyle/>
          <a:p>
            <a:pPr algn="just" eaLnBrk="0" hangingPunct="0">
              <a:spcBef>
                <a:spcPct val="35000"/>
              </a:spcBef>
            </a:pPr>
            <a:r>
              <a:rPr lang="en-US" sz="2400" b="0" dirty="0">
                <a:cs typeface="Arial" charset="0"/>
              </a:rPr>
              <a:t>Using pass by reference (1</a:t>
            </a:r>
            <a:r>
              <a:rPr lang="en-US" sz="2400" b="0" baseline="30000" dirty="0">
                <a:cs typeface="Arial" charset="0"/>
              </a:rPr>
              <a:t>st</a:t>
            </a:r>
            <a:r>
              <a:rPr lang="en-US" sz="2400" b="0" dirty="0">
                <a:cs typeface="Arial" charset="0"/>
              </a:rPr>
              <a:t> Method) we can achieve </a:t>
            </a:r>
            <a:r>
              <a:rPr lang="en-US" sz="2400" b="0" dirty="0" err="1">
                <a:cs typeface="Arial" charset="0"/>
              </a:rPr>
              <a:t>fn</a:t>
            </a:r>
            <a:r>
              <a:rPr lang="en-US" sz="2400" b="0" dirty="0">
                <a:cs typeface="Arial" charset="0"/>
              </a:rPr>
              <a:t> that return multiple values.</a:t>
            </a:r>
          </a:p>
        </p:txBody>
      </p:sp>
      <p:sp>
        <p:nvSpPr>
          <p:cNvPr id="7" name="Rectangle 6"/>
          <p:cNvSpPr>
            <a:spLocks noChangeArrowheads="1"/>
          </p:cNvSpPr>
          <p:nvPr/>
        </p:nvSpPr>
        <p:spPr bwMode="auto">
          <a:xfrm>
            <a:off x="1371600" y="3352800"/>
            <a:ext cx="8458200" cy="3046413"/>
          </a:xfrm>
          <a:prstGeom prst="rect">
            <a:avLst/>
          </a:prstGeom>
          <a:noFill/>
          <a:ln w="9525">
            <a:noFill/>
            <a:miter lim="800000"/>
            <a:headEnd/>
            <a:tailEnd/>
          </a:ln>
        </p:spPr>
        <p:txBody>
          <a:bodyPr>
            <a:spAutoFit/>
          </a:bodyPr>
          <a:lstStyle/>
          <a:p>
            <a:r>
              <a:rPr lang="en-US" sz="2400" b="0" dirty="0">
                <a:latin typeface="Baskerville Old Face" pitchFamily="18" charset="0"/>
              </a:rPr>
              <a:t>void main() {</a:t>
            </a:r>
          </a:p>
          <a:p>
            <a:r>
              <a:rPr lang="en-US" sz="2400" b="0" dirty="0">
                <a:latin typeface="Baskerville Old Face" pitchFamily="18" charset="0"/>
              </a:rPr>
              <a:t> void </a:t>
            </a:r>
            <a:r>
              <a:rPr lang="en-US" sz="2400" b="0" dirty="0" err="1">
                <a:latin typeface="Baskerville Old Face" pitchFamily="18" charset="0"/>
              </a:rPr>
              <a:t>fnOpr</a:t>
            </a:r>
            <a:r>
              <a:rPr lang="en-US" sz="2400" b="0" dirty="0">
                <a:latin typeface="Baskerville Old Face" pitchFamily="18" charset="0"/>
              </a:rPr>
              <a:t>(</a:t>
            </a:r>
            <a:r>
              <a:rPr lang="en-US" sz="2400" b="0" dirty="0" err="1">
                <a:latin typeface="Baskerville Old Face" pitchFamily="18" charset="0"/>
              </a:rPr>
              <a:t>int</a:t>
            </a:r>
            <a:r>
              <a:rPr lang="en-US" sz="2400" b="0" dirty="0">
                <a:latin typeface="Baskerville Old Face" pitchFamily="18" charset="0"/>
              </a:rPr>
              <a:t> , </a:t>
            </a:r>
            <a:r>
              <a:rPr lang="en-US" sz="2400" b="0" dirty="0" err="1">
                <a:latin typeface="Baskerville Old Face" pitchFamily="18" charset="0"/>
              </a:rPr>
              <a:t>int</a:t>
            </a:r>
            <a:r>
              <a:rPr lang="en-US" sz="2400" b="0" dirty="0">
                <a:latin typeface="Baskerville Old Face" pitchFamily="18" charset="0"/>
              </a:rPr>
              <a:t> , </a:t>
            </a:r>
            <a:r>
              <a:rPr lang="en-US" sz="2400" b="0" dirty="0" err="1">
                <a:latin typeface="Baskerville Old Face" pitchFamily="18" charset="0"/>
              </a:rPr>
              <a:t>int</a:t>
            </a:r>
            <a:r>
              <a:rPr lang="en-US" sz="2400" b="0" dirty="0">
                <a:latin typeface="Baskerville Old Face" pitchFamily="18" charset="0"/>
              </a:rPr>
              <a:t> &amp;, </a:t>
            </a:r>
            <a:r>
              <a:rPr lang="en-US" sz="2400" b="0" dirty="0" err="1">
                <a:latin typeface="Baskerville Old Face" pitchFamily="18" charset="0"/>
              </a:rPr>
              <a:t>int</a:t>
            </a:r>
            <a:r>
              <a:rPr lang="en-US" sz="2400" b="0" dirty="0">
                <a:latin typeface="Baskerville Old Face" pitchFamily="18" charset="0"/>
              </a:rPr>
              <a:t> &amp;);</a:t>
            </a:r>
          </a:p>
          <a:p>
            <a:r>
              <a:rPr lang="en-US" sz="2400" b="0" dirty="0">
                <a:latin typeface="Baskerville Old Face" pitchFamily="18" charset="0"/>
              </a:rPr>
              <a:t> </a:t>
            </a:r>
            <a:r>
              <a:rPr lang="en-US" sz="2400" b="0" dirty="0" err="1">
                <a:latin typeface="Baskerville Old Face" pitchFamily="18" charset="0"/>
              </a:rPr>
              <a:t>int</a:t>
            </a:r>
            <a:r>
              <a:rPr lang="en-US" sz="2400" b="0" dirty="0">
                <a:latin typeface="Baskerville Old Face" pitchFamily="18" charset="0"/>
              </a:rPr>
              <a:t> x, y, s, d;</a:t>
            </a:r>
          </a:p>
          <a:p>
            <a:r>
              <a:rPr lang="en-US" sz="2400" b="0" dirty="0" err="1">
                <a:latin typeface="Baskerville Old Face" pitchFamily="18" charset="0"/>
              </a:rPr>
              <a:t>cout</a:t>
            </a:r>
            <a:r>
              <a:rPr lang="en-US" sz="2400" b="0" dirty="0">
                <a:latin typeface="Baskerville Old Face" pitchFamily="18" charset="0"/>
              </a:rPr>
              <a:t>&lt;&lt;"\</a:t>
            </a:r>
            <a:r>
              <a:rPr lang="en-US" sz="2400" b="0" dirty="0" err="1">
                <a:latin typeface="Baskerville Old Face" pitchFamily="18" charset="0"/>
              </a:rPr>
              <a:t>nEnter</a:t>
            </a:r>
            <a:r>
              <a:rPr lang="en-US" sz="2400" b="0" dirty="0">
                <a:latin typeface="Baskerville Old Face" pitchFamily="18" charset="0"/>
              </a:rPr>
              <a:t> the values: \n";</a:t>
            </a:r>
          </a:p>
          <a:p>
            <a:r>
              <a:rPr lang="en-US" sz="2400" b="0" dirty="0">
                <a:latin typeface="Baskerville Old Face" pitchFamily="18" charset="0"/>
              </a:rPr>
              <a:t> </a:t>
            </a:r>
            <a:r>
              <a:rPr lang="en-US" sz="2400" b="0" dirty="0" err="1">
                <a:latin typeface="Baskerville Old Face" pitchFamily="18" charset="0"/>
              </a:rPr>
              <a:t>cin</a:t>
            </a:r>
            <a:r>
              <a:rPr lang="en-US" sz="2400" b="0" dirty="0">
                <a:latin typeface="Baskerville Old Face" pitchFamily="18" charset="0"/>
              </a:rPr>
              <a:t>&gt;&gt;x&gt;&gt;y;</a:t>
            </a:r>
          </a:p>
          <a:p>
            <a:r>
              <a:rPr lang="en-US" sz="2400" b="0" dirty="0">
                <a:latin typeface="Baskerville Old Face" pitchFamily="18" charset="0"/>
              </a:rPr>
              <a:t> </a:t>
            </a:r>
            <a:r>
              <a:rPr lang="en-US" sz="2400" b="0" dirty="0" err="1">
                <a:latin typeface="Baskerville Old Face" pitchFamily="18" charset="0"/>
              </a:rPr>
              <a:t>fnOpr</a:t>
            </a:r>
            <a:r>
              <a:rPr lang="en-US" sz="2400" b="0" dirty="0">
                <a:latin typeface="Baskerville Old Face" pitchFamily="18" charset="0"/>
              </a:rPr>
              <a:t>(x, y, s, d);</a:t>
            </a:r>
          </a:p>
          <a:p>
            <a:r>
              <a:rPr lang="en-US" sz="2400" b="0" dirty="0">
                <a:latin typeface="Baskerville Old Face" pitchFamily="18" charset="0"/>
              </a:rPr>
              <a:t> </a:t>
            </a:r>
            <a:r>
              <a:rPr lang="en-US" sz="2400" b="0" dirty="0" err="1">
                <a:latin typeface="Baskerville Old Face" pitchFamily="18" charset="0"/>
              </a:rPr>
              <a:t>cout</a:t>
            </a:r>
            <a:r>
              <a:rPr lang="en-US" sz="2400" b="0" dirty="0">
                <a:latin typeface="Baskerville Old Face" pitchFamily="18" charset="0"/>
              </a:rPr>
              <a:t>&lt;&lt;"\</a:t>
            </a:r>
            <a:r>
              <a:rPr lang="en-US" sz="2400" b="0" dirty="0" err="1">
                <a:latin typeface="Baskerville Old Face" pitchFamily="18" charset="0"/>
              </a:rPr>
              <a:t>nResults</a:t>
            </a:r>
            <a:r>
              <a:rPr lang="en-US" sz="2400" b="0" dirty="0">
                <a:latin typeface="Baskerville Old Face" pitchFamily="18" charset="0"/>
              </a:rPr>
              <a:t> are \n"&lt;&lt;"Sum = "&lt;&lt;</a:t>
            </a:r>
            <a:r>
              <a:rPr lang="en-US" sz="2400" b="0" dirty="0">
                <a:solidFill>
                  <a:srgbClr val="C00000"/>
                </a:solidFill>
                <a:latin typeface="Baskerville Old Face" pitchFamily="18" charset="0"/>
              </a:rPr>
              <a:t>s</a:t>
            </a:r>
            <a:r>
              <a:rPr lang="en-US" sz="2400" b="0" dirty="0">
                <a:latin typeface="Baskerville Old Face" pitchFamily="18" charset="0"/>
              </a:rPr>
              <a:t>&lt;&lt;"Diff = "&lt;&lt;</a:t>
            </a:r>
            <a:r>
              <a:rPr lang="en-US" sz="2400" b="0" dirty="0">
                <a:solidFill>
                  <a:srgbClr val="C00000"/>
                </a:solidFill>
                <a:latin typeface="Baskerville Old Face" pitchFamily="18" charset="0"/>
              </a:rPr>
              <a:t>d</a:t>
            </a:r>
            <a:r>
              <a:rPr lang="en-US" sz="2400" b="0" dirty="0">
                <a:latin typeface="Baskerville Old Face" pitchFamily="18" charset="0"/>
              </a:rPr>
              <a:t>;  </a:t>
            </a:r>
          </a:p>
          <a:p>
            <a:r>
              <a:rPr lang="en-US" sz="2400" b="0" dirty="0">
                <a:latin typeface="Baskerville Old Face" pitchFamily="18" charset="0"/>
              </a:rPr>
              <a:t>}</a:t>
            </a:r>
          </a:p>
        </p:txBody>
      </p:sp>
      <p:sp>
        <p:nvSpPr>
          <p:cNvPr id="8" name="Rectangle 7"/>
          <p:cNvSpPr>
            <a:spLocks noChangeArrowheads="1"/>
          </p:cNvSpPr>
          <p:nvPr/>
        </p:nvSpPr>
        <p:spPr bwMode="auto">
          <a:xfrm>
            <a:off x="2057400" y="2090738"/>
            <a:ext cx="6400800" cy="1200150"/>
          </a:xfrm>
          <a:prstGeom prst="rect">
            <a:avLst/>
          </a:prstGeom>
          <a:noFill/>
          <a:ln w="9525">
            <a:noFill/>
            <a:miter lim="800000"/>
            <a:headEnd/>
            <a:tailEnd/>
          </a:ln>
        </p:spPr>
        <p:txBody>
          <a:bodyPr>
            <a:spAutoFit/>
          </a:bodyPr>
          <a:lstStyle/>
          <a:p>
            <a:r>
              <a:rPr lang="en-US" sz="2400" dirty="0">
                <a:latin typeface="Garamond" pitchFamily="18" charset="0"/>
              </a:rPr>
              <a:t>void </a:t>
            </a:r>
            <a:r>
              <a:rPr lang="en-US" sz="2400" dirty="0" err="1">
                <a:latin typeface="Garamond" pitchFamily="18" charset="0"/>
              </a:rPr>
              <a:t>fnOpr</a:t>
            </a:r>
            <a:r>
              <a:rPr lang="en-US" sz="2400" dirty="0">
                <a:latin typeface="Garamond" pitchFamily="18" charset="0"/>
              </a:rPr>
              <a:t>(</a:t>
            </a:r>
            <a:r>
              <a:rPr lang="en-US" sz="2400" dirty="0" err="1">
                <a:latin typeface="Garamond" pitchFamily="18" charset="0"/>
              </a:rPr>
              <a:t>int</a:t>
            </a:r>
            <a:r>
              <a:rPr lang="en-US" sz="2400" dirty="0">
                <a:latin typeface="Garamond" pitchFamily="18" charset="0"/>
              </a:rPr>
              <a:t> a, </a:t>
            </a:r>
            <a:r>
              <a:rPr lang="en-US" sz="2400" dirty="0" err="1">
                <a:latin typeface="Garamond" pitchFamily="18" charset="0"/>
              </a:rPr>
              <a:t>int</a:t>
            </a:r>
            <a:r>
              <a:rPr lang="en-US" sz="2400" dirty="0">
                <a:latin typeface="Garamond" pitchFamily="18" charset="0"/>
              </a:rPr>
              <a:t> b, </a:t>
            </a:r>
            <a:r>
              <a:rPr lang="en-US" sz="2400" dirty="0" err="1">
                <a:latin typeface="Garamond" pitchFamily="18" charset="0"/>
              </a:rPr>
              <a:t>int</a:t>
            </a:r>
            <a:r>
              <a:rPr lang="en-US" sz="2400" dirty="0">
                <a:latin typeface="Garamond" pitchFamily="18" charset="0"/>
              </a:rPr>
              <a:t>  &amp;sum, </a:t>
            </a:r>
            <a:r>
              <a:rPr lang="en-US" sz="2400" dirty="0" err="1">
                <a:latin typeface="Garamond" pitchFamily="18" charset="0"/>
              </a:rPr>
              <a:t>int</a:t>
            </a:r>
            <a:r>
              <a:rPr lang="en-US" sz="2400" dirty="0">
                <a:latin typeface="Garamond" pitchFamily="18" charset="0"/>
              </a:rPr>
              <a:t>  &amp;diff) {</a:t>
            </a:r>
          </a:p>
          <a:p>
            <a:r>
              <a:rPr lang="en-US" sz="2400" dirty="0">
                <a:latin typeface="Garamond" pitchFamily="18" charset="0"/>
              </a:rPr>
              <a:t>   sum = a + b;</a:t>
            </a:r>
          </a:p>
          <a:p>
            <a:r>
              <a:rPr lang="en-US" sz="2400" dirty="0">
                <a:latin typeface="Garamond" pitchFamily="18" charset="0"/>
              </a:rPr>
              <a:t>   diff = a -b;    }</a:t>
            </a:r>
          </a:p>
        </p:txBody>
      </p:sp>
      <p:sp>
        <p:nvSpPr>
          <p:cNvPr id="9" name="Text Box 3"/>
          <p:cNvSpPr txBox="1">
            <a:spLocks noChangeArrowheads="1"/>
          </p:cNvSpPr>
          <p:nvPr/>
        </p:nvSpPr>
        <p:spPr bwMode="auto">
          <a:xfrm>
            <a:off x="5867400" y="3892550"/>
            <a:ext cx="3092450" cy="1127125"/>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a:solidFill>
                  <a:srgbClr val="C00000"/>
                </a:solidFill>
                <a:latin typeface="Tempus Sans ITC" pitchFamily="82" charset="0"/>
              </a:rPr>
              <a:t>Output:</a:t>
            </a:r>
          </a:p>
          <a:p>
            <a:pPr algn="just" eaLnBrk="0" hangingPunct="0">
              <a:lnSpc>
                <a:spcPct val="70000"/>
              </a:lnSpc>
              <a:spcBef>
                <a:spcPct val="35000"/>
              </a:spcBef>
            </a:pPr>
            <a:r>
              <a:rPr lang="en-US" sz="2400">
                <a:solidFill>
                  <a:srgbClr val="C00000"/>
                </a:solidFill>
                <a:latin typeface="Tempus Sans ITC" pitchFamily="82" charset="0"/>
              </a:rPr>
              <a:t>	x= 5 &amp; y= 3</a:t>
            </a:r>
          </a:p>
          <a:p>
            <a:pPr algn="just" eaLnBrk="0" hangingPunct="0">
              <a:lnSpc>
                <a:spcPct val="70000"/>
              </a:lnSpc>
              <a:spcBef>
                <a:spcPct val="35000"/>
              </a:spcBef>
            </a:pPr>
            <a:r>
              <a:rPr lang="en-US" sz="2400">
                <a:solidFill>
                  <a:srgbClr val="C00000"/>
                </a:solidFill>
                <a:latin typeface="Tempus Sans ITC" pitchFamily="82" charset="0"/>
              </a:rPr>
              <a:t>	</a:t>
            </a:r>
            <a:r>
              <a:rPr lang="en-US" sz="2400">
                <a:solidFill>
                  <a:schemeClr val="tx1"/>
                </a:solidFill>
                <a:latin typeface="Tempus Sans ITC" pitchFamily="82" charset="0"/>
              </a:rPr>
              <a:t>s =8  &amp; d = 2</a:t>
            </a:r>
          </a:p>
        </p:txBody>
      </p:sp>
      <p:sp>
        <p:nvSpPr>
          <p:cNvPr id="10" name="Date Placeholder 9"/>
          <p:cNvSpPr>
            <a:spLocks noGrp="1"/>
          </p:cNvSpPr>
          <p:nvPr>
            <p:ph type="dt" sz="quarter" idx="10"/>
          </p:nvPr>
        </p:nvSpPr>
        <p:spPr/>
        <p:txBody>
          <a:bodyPr/>
          <a:lstStyle/>
          <a:p>
            <a:pPr eaLnBrk="1" hangingPunct="1"/>
            <a:fld id="{75623E45-73DC-42CD-B73C-ED08518465A6}" type="datetime1">
              <a:rPr lang="en-US" sz="1200" smtClean="0">
                <a:solidFill>
                  <a:schemeClr val="tx1"/>
                </a:solidFill>
              </a:rPr>
              <a:t>4/20/2015</a:t>
            </a:fld>
            <a:endParaRPr lang="en-US" sz="1200">
              <a:solidFill>
                <a:schemeClr val="tx1"/>
              </a:solidFill>
            </a:endParaRPr>
          </a:p>
        </p:txBody>
      </p:sp>
      <p:sp>
        <p:nvSpPr>
          <p:cNvPr id="11" name="Slide Number Placeholder 10"/>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12</a:t>
            </a:fld>
            <a:endParaRPr lang="en-US" sz="16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Footer Placeholder 2"/>
          <p:cNvSpPr>
            <a:spLocks noGrp="1"/>
          </p:cNvSpPr>
          <p:nvPr>
            <p:ph type="ftr" sz="quarter" idx="11"/>
          </p:nvPr>
        </p:nvSpPr>
        <p:spPr>
          <a:noFill/>
        </p:spPr>
        <p:txBody>
          <a:bodyPr/>
          <a:lstStyle/>
          <a:p>
            <a:r>
              <a:rPr lang="en-US" smtClean="0"/>
              <a:t>CSE 1002                        Department of CSE</a:t>
            </a:r>
          </a:p>
        </p:txBody>
      </p:sp>
      <p:sp>
        <p:nvSpPr>
          <p:cNvPr id="2" name="Title 1"/>
          <p:cNvSpPr>
            <a:spLocks noGrp="1"/>
          </p:cNvSpPr>
          <p:nvPr>
            <p:ph type="title"/>
          </p:nvPr>
        </p:nvSpPr>
        <p:spPr/>
        <p:txBody>
          <a:bodyPr>
            <a:normAutofit/>
          </a:bodyPr>
          <a:lstStyle/>
          <a:p>
            <a:r>
              <a:rPr lang="en-US" dirty="0" smtClean="0"/>
              <a:t>Function </a:t>
            </a:r>
            <a:r>
              <a:rPr lang="en-US" dirty="0"/>
              <a:t>that return multiple values</a:t>
            </a:r>
          </a:p>
        </p:txBody>
      </p:sp>
      <p:sp>
        <p:nvSpPr>
          <p:cNvPr id="13316" name="Text Box 3"/>
          <p:cNvSpPr txBox="1">
            <a:spLocks noChangeArrowheads="1"/>
          </p:cNvSpPr>
          <p:nvPr/>
        </p:nvSpPr>
        <p:spPr bwMode="auto">
          <a:xfrm>
            <a:off x="1371600" y="1066800"/>
            <a:ext cx="7239000" cy="830997"/>
          </a:xfrm>
          <a:prstGeom prst="rect">
            <a:avLst/>
          </a:prstGeom>
          <a:noFill/>
          <a:ln w="12700" cap="sq">
            <a:noFill/>
            <a:miter lim="800000"/>
            <a:headEnd type="none" w="sm" len="sm"/>
            <a:tailEnd type="none" w="sm" len="sm"/>
          </a:ln>
        </p:spPr>
        <p:txBody>
          <a:bodyPr wrap="square">
            <a:spAutoFit/>
          </a:bodyPr>
          <a:lstStyle/>
          <a:p>
            <a:pPr algn="just" eaLnBrk="0" hangingPunct="0">
              <a:spcBef>
                <a:spcPct val="35000"/>
              </a:spcBef>
            </a:pPr>
            <a:r>
              <a:rPr lang="en-US" sz="2400" b="0" dirty="0">
                <a:cs typeface="Arial" charset="0"/>
              </a:rPr>
              <a:t>Using pass by reference we can achieve </a:t>
            </a:r>
            <a:r>
              <a:rPr lang="en-US" sz="2400" b="0" dirty="0" smtClean="0">
                <a:cs typeface="Arial" charset="0"/>
              </a:rPr>
              <a:t>function </a:t>
            </a:r>
            <a:r>
              <a:rPr lang="en-US" sz="2400" b="0" dirty="0">
                <a:cs typeface="Arial" charset="0"/>
              </a:rPr>
              <a:t>that return multiple values.</a:t>
            </a:r>
          </a:p>
        </p:txBody>
      </p:sp>
      <p:sp>
        <p:nvSpPr>
          <p:cNvPr id="7" name="Rectangle 6"/>
          <p:cNvSpPr>
            <a:spLocks noChangeArrowheads="1"/>
          </p:cNvSpPr>
          <p:nvPr/>
        </p:nvSpPr>
        <p:spPr bwMode="auto">
          <a:xfrm>
            <a:off x="1371600" y="3352800"/>
            <a:ext cx="7772400" cy="3046413"/>
          </a:xfrm>
          <a:prstGeom prst="rect">
            <a:avLst/>
          </a:prstGeom>
          <a:noFill/>
          <a:ln w="9525">
            <a:noFill/>
            <a:miter lim="800000"/>
            <a:headEnd/>
            <a:tailEnd/>
          </a:ln>
        </p:spPr>
        <p:txBody>
          <a:bodyPr wrap="square">
            <a:spAutoFit/>
          </a:bodyPr>
          <a:lstStyle/>
          <a:p>
            <a:r>
              <a:rPr lang="en-US" sz="2400" b="0" dirty="0">
                <a:latin typeface="Baskerville Old Face" pitchFamily="18" charset="0"/>
              </a:rPr>
              <a:t>void main() {</a:t>
            </a:r>
          </a:p>
          <a:p>
            <a:r>
              <a:rPr lang="en-US" sz="2400" b="0" dirty="0">
                <a:latin typeface="Baskerville Old Face" pitchFamily="18" charset="0"/>
              </a:rPr>
              <a:t> void </a:t>
            </a:r>
            <a:r>
              <a:rPr lang="en-US" sz="2400" b="0" dirty="0" err="1">
                <a:latin typeface="Baskerville Old Face" pitchFamily="18" charset="0"/>
              </a:rPr>
              <a:t>fnOpr</a:t>
            </a:r>
            <a:r>
              <a:rPr lang="en-US" sz="2400" b="0" dirty="0">
                <a:latin typeface="Baskerville Old Face" pitchFamily="18" charset="0"/>
              </a:rPr>
              <a:t>(</a:t>
            </a:r>
            <a:r>
              <a:rPr lang="en-US" sz="2400" b="0" dirty="0" err="1">
                <a:latin typeface="Baskerville Old Face" pitchFamily="18" charset="0"/>
              </a:rPr>
              <a:t>int</a:t>
            </a:r>
            <a:r>
              <a:rPr lang="en-US" sz="2400" b="0" dirty="0">
                <a:latin typeface="Baskerville Old Face" pitchFamily="18" charset="0"/>
              </a:rPr>
              <a:t> , </a:t>
            </a:r>
            <a:r>
              <a:rPr lang="en-US" sz="2400" b="0" dirty="0" err="1">
                <a:latin typeface="Baskerville Old Face" pitchFamily="18" charset="0"/>
              </a:rPr>
              <a:t>int</a:t>
            </a:r>
            <a:r>
              <a:rPr lang="en-US" sz="2400" b="0" dirty="0">
                <a:latin typeface="Baskerville Old Face" pitchFamily="18" charset="0"/>
              </a:rPr>
              <a:t> , </a:t>
            </a:r>
            <a:r>
              <a:rPr lang="en-US" sz="2400" b="0" dirty="0" err="1">
                <a:latin typeface="Baskerville Old Face" pitchFamily="18" charset="0"/>
              </a:rPr>
              <a:t>int</a:t>
            </a:r>
            <a:r>
              <a:rPr lang="en-US" sz="2400" b="0" dirty="0">
                <a:latin typeface="Baskerville Old Face" pitchFamily="18" charset="0"/>
              </a:rPr>
              <a:t> *, </a:t>
            </a:r>
            <a:r>
              <a:rPr lang="en-US" sz="2400" b="0" dirty="0" err="1">
                <a:latin typeface="Baskerville Old Face" pitchFamily="18" charset="0"/>
              </a:rPr>
              <a:t>int</a:t>
            </a:r>
            <a:r>
              <a:rPr lang="en-US" sz="2400" b="0" dirty="0">
                <a:latin typeface="Baskerville Old Face" pitchFamily="18" charset="0"/>
              </a:rPr>
              <a:t> *);</a:t>
            </a:r>
          </a:p>
          <a:p>
            <a:r>
              <a:rPr lang="en-US" sz="2400" b="0" dirty="0">
                <a:latin typeface="Baskerville Old Face" pitchFamily="18" charset="0"/>
              </a:rPr>
              <a:t> </a:t>
            </a:r>
            <a:r>
              <a:rPr lang="en-US" sz="2400" b="0" dirty="0" err="1">
                <a:latin typeface="Baskerville Old Face" pitchFamily="18" charset="0"/>
              </a:rPr>
              <a:t>int</a:t>
            </a:r>
            <a:r>
              <a:rPr lang="en-US" sz="2400" b="0" dirty="0">
                <a:latin typeface="Baskerville Old Face" pitchFamily="18" charset="0"/>
              </a:rPr>
              <a:t> x, y, s, d;</a:t>
            </a:r>
          </a:p>
          <a:p>
            <a:r>
              <a:rPr lang="en-US" sz="2400" b="0" dirty="0" err="1">
                <a:latin typeface="Baskerville Old Face" pitchFamily="18" charset="0"/>
              </a:rPr>
              <a:t>cout</a:t>
            </a:r>
            <a:r>
              <a:rPr lang="en-US" sz="2400" b="0" dirty="0">
                <a:latin typeface="Baskerville Old Face" pitchFamily="18" charset="0"/>
              </a:rPr>
              <a:t>&lt;&lt;"\</a:t>
            </a:r>
            <a:r>
              <a:rPr lang="en-US" sz="2400" b="0" dirty="0" err="1">
                <a:latin typeface="Baskerville Old Face" pitchFamily="18" charset="0"/>
              </a:rPr>
              <a:t>nEnter</a:t>
            </a:r>
            <a:r>
              <a:rPr lang="en-US" sz="2400" b="0" dirty="0">
                <a:latin typeface="Baskerville Old Face" pitchFamily="18" charset="0"/>
              </a:rPr>
              <a:t> the values: \n";</a:t>
            </a:r>
          </a:p>
          <a:p>
            <a:r>
              <a:rPr lang="en-US" sz="2400" b="0" dirty="0">
                <a:latin typeface="Baskerville Old Face" pitchFamily="18" charset="0"/>
              </a:rPr>
              <a:t> </a:t>
            </a:r>
            <a:r>
              <a:rPr lang="en-US" sz="2400" b="0" dirty="0" err="1">
                <a:latin typeface="Baskerville Old Face" pitchFamily="18" charset="0"/>
              </a:rPr>
              <a:t>cin</a:t>
            </a:r>
            <a:r>
              <a:rPr lang="en-US" sz="2400" b="0" dirty="0">
                <a:latin typeface="Baskerville Old Face" pitchFamily="18" charset="0"/>
              </a:rPr>
              <a:t>&gt;&gt;x&gt;&gt;y;</a:t>
            </a:r>
          </a:p>
          <a:p>
            <a:r>
              <a:rPr lang="en-US" sz="2400" b="0" dirty="0">
                <a:latin typeface="Baskerville Old Face" pitchFamily="18" charset="0"/>
              </a:rPr>
              <a:t> </a:t>
            </a:r>
            <a:r>
              <a:rPr lang="en-US" sz="2400" b="0" dirty="0" err="1">
                <a:latin typeface="Baskerville Old Face" pitchFamily="18" charset="0"/>
              </a:rPr>
              <a:t>fnOpr</a:t>
            </a:r>
            <a:r>
              <a:rPr lang="en-US" sz="2400" b="0" dirty="0">
                <a:latin typeface="Baskerville Old Face" pitchFamily="18" charset="0"/>
              </a:rPr>
              <a:t>(x, y, &amp;s, &amp;d);</a:t>
            </a:r>
          </a:p>
          <a:p>
            <a:r>
              <a:rPr lang="en-US" sz="2400" b="0" dirty="0">
                <a:latin typeface="Baskerville Old Face" pitchFamily="18" charset="0"/>
              </a:rPr>
              <a:t> </a:t>
            </a:r>
            <a:r>
              <a:rPr lang="en-US" sz="2400" b="0" dirty="0" err="1">
                <a:latin typeface="Baskerville Old Face" pitchFamily="18" charset="0"/>
              </a:rPr>
              <a:t>cout</a:t>
            </a:r>
            <a:r>
              <a:rPr lang="en-US" sz="2400" b="0" dirty="0">
                <a:latin typeface="Baskerville Old Face" pitchFamily="18" charset="0"/>
              </a:rPr>
              <a:t>&lt;&lt;"\</a:t>
            </a:r>
            <a:r>
              <a:rPr lang="en-US" sz="2400" b="0" dirty="0" err="1">
                <a:latin typeface="Baskerville Old Face" pitchFamily="18" charset="0"/>
              </a:rPr>
              <a:t>nResults</a:t>
            </a:r>
            <a:r>
              <a:rPr lang="en-US" sz="2400" b="0" dirty="0">
                <a:latin typeface="Baskerville Old Face" pitchFamily="18" charset="0"/>
              </a:rPr>
              <a:t> are \n"&lt;&lt;"Sum = "&lt;&lt;</a:t>
            </a:r>
            <a:r>
              <a:rPr lang="en-US" sz="2400" b="0" dirty="0">
                <a:solidFill>
                  <a:srgbClr val="C00000"/>
                </a:solidFill>
                <a:latin typeface="Baskerville Old Face" pitchFamily="18" charset="0"/>
              </a:rPr>
              <a:t>s</a:t>
            </a:r>
            <a:r>
              <a:rPr lang="en-US" sz="2400" b="0" dirty="0">
                <a:latin typeface="Baskerville Old Face" pitchFamily="18" charset="0"/>
              </a:rPr>
              <a:t>&lt;&lt;"Diff = "&lt;&lt;</a:t>
            </a:r>
            <a:r>
              <a:rPr lang="en-US" sz="2400" b="0" dirty="0">
                <a:solidFill>
                  <a:srgbClr val="C00000"/>
                </a:solidFill>
                <a:latin typeface="Baskerville Old Face" pitchFamily="18" charset="0"/>
              </a:rPr>
              <a:t>d</a:t>
            </a:r>
            <a:r>
              <a:rPr lang="en-US" sz="2400" b="0" dirty="0">
                <a:latin typeface="Baskerville Old Face" pitchFamily="18" charset="0"/>
              </a:rPr>
              <a:t>;  </a:t>
            </a:r>
          </a:p>
          <a:p>
            <a:r>
              <a:rPr lang="en-US" sz="2400" b="0" dirty="0">
                <a:latin typeface="Baskerville Old Face" pitchFamily="18" charset="0"/>
              </a:rPr>
              <a:t>}</a:t>
            </a:r>
          </a:p>
        </p:txBody>
      </p:sp>
      <p:sp>
        <p:nvSpPr>
          <p:cNvPr id="8" name="Rectangle 7"/>
          <p:cNvSpPr>
            <a:spLocks noChangeArrowheads="1"/>
          </p:cNvSpPr>
          <p:nvPr/>
        </p:nvSpPr>
        <p:spPr bwMode="auto">
          <a:xfrm>
            <a:off x="2057400" y="2090738"/>
            <a:ext cx="6400800" cy="1200150"/>
          </a:xfrm>
          <a:prstGeom prst="rect">
            <a:avLst/>
          </a:prstGeom>
          <a:noFill/>
          <a:ln w="9525">
            <a:noFill/>
            <a:miter lim="800000"/>
            <a:headEnd/>
            <a:tailEnd/>
          </a:ln>
        </p:spPr>
        <p:txBody>
          <a:bodyPr>
            <a:spAutoFit/>
          </a:bodyPr>
          <a:lstStyle/>
          <a:p>
            <a:r>
              <a:rPr lang="en-US" sz="2400" dirty="0">
                <a:latin typeface="Garamond" pitchFamily="18" charset="0"/>
              </a:rPr>
              <a:t>void </a:t>
            </a:r>
            <a:r>
              <a:rPr lang="en-US" sz="2400" dirty="0" err="1">
                <a:latin typeface="Garamond" pitchFamily="18" charset="0"/>
              </a:rPr>
              <a:t>fnOpr</a:t>
            </a:r>
            <a:r>
              <a:rPr lang="en-US" sz="2400" dirty="0">
                <a:latin typeface="Garamond" pitchFamily="18" charset="0"/>
              </a:rPr>
              <a:t>(</a:t>
            </a:r>
            <a:r>
              <a:rPr lang="en-US" sz="2400" dirty="0" err="1">
                <a:latin typeface="Garamond" pitchFamily="18" charset="0"/>
              </a:rPr>
              <a:t>int</a:t>
            </a:r>
            <a:r>
              <a:rPr lang="en-US" sz="2400" dirty="0">
                <a:latin typeface="Garamond" pitchFamily="18" charset="0"/>
              </a:rPr>
              <a:t> a, </a:t>
            </a:r>
            <a:r>
              <a:rPr lang="en-US" sz="2400" dirty="0" err="1">
                <a:latin typeface="Garamond" pitchFamily="18" charset="0"/>
              </a:rPr>
              <a:t>int</a:t>
            </a:r>
            <a:r>
              <a:rPr lang="en-US" sz="2400" dirty="0">
                <a:latin typeface="Garamond" pitchFamily="18" charset="0"/>
              </a:rPr>
              <a:t> b, </a:t>
            </a:r>
            <a:r>
              <a:rPr lang="en-US" sz="2400" dirty="0" err="1">
                <a:latin typeface="Garamond" pitchFamily="18" charset="0"/>
              </a:rPr>
              <a:t>int</a:t>
            </a:r>
            <a:r>
              <a:rPr lang="en-US" sz="2400" dirty="0">
                <a:latin typeface="Garamond" pitchFamily="18" charset="0"/>
              </a:rPr>
              <a:t> *sum, </a:t>
            </a:r>
            <a:r>
              <a:rPr lang="en-US" sz="2400" dirty="0" err="1">
                <a:latin typeface="Garamond" pitchFamily="18" charset="0"/>
              </a:rPr>
              <a:t>int</a:t>
            </a:r>
            <a:r>
              <a:rPr lang="en-US" sz="2400" dirty="0">
                <a:latin typeface="Garamond" pitchFamily="18" charset="0"/>
              </a:rPr>
              <a:t> *diff) {</a:t>
            </a:r>
          </a:p>
          <a:p>
            <a:r>
              <a:rPr lang="en-US" sz="2400" dirty="0">
                <a:latin typeface="Garamond" pitchFamily="18" charset="0"/>
              </a:rPr>
              <a:t>   *sum = a + b;</a:t>
            </a:r>
          </a:p>
          <a:p>
            <a:r>
              <a:rPr lang="en-US" sz="2400" dirty="0">
                <a:latin typeface="Garamond" pitchFamily="18" charset="0"/>
              </a:rPr>
              <a:t>   *diff = a -b;    }</a:t>
            </a:r>
          </a:p>
        </p:txBody>
      </p:sp>
      <p:sp>
        <p:nvSpPr>
          <p:cNvPr id="9" name="Text Box 3"/>
          <p:cNvSpPr txBox="1">
            <a:spLocks noChangeArrowheads="1"/>
          </p:cNvSpPr>
          <p:nvPr/>
        </p:nvSpPr>
        <p:spPr bwMode="auto">
          <a:xfrm>
            <a:off x="5867400" y="3892550"/>
            <a:ext cx="3092450" cy="1127125"/>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a:solidFill>
                  <a:srgbClr val="C00000"/>
                </a:solidFill>
                <a:latin typeface="Tempus Sans ITC" pitchFamily="82" charset="0"/>
              </a:rPr>
              <a:t>Output:</a:t>
            </a:r>
          </a:p>
          <a:p>
            <a:pPr algn="just" eaLnBrk="0" hangingPunct="0">
              <a:lnSpc>
                <a:spcPct val="70000"/>
              </a:lnSpc>
              <a:spcBef>
                <a:spcPct val="35000"/>
              </a:spcBef>
            </a:pPr>
            <a:r>
              <a:rPr lang="en-US" sz="2400">
                <a:solidFill>
                  <a:srgbClr val="C00000"/>
                </a:solidFill>
                <a:latin typeface="Tempus Sans ITC" pitchFamily="82" charset="0"/>
              </a:rPr>
              <a:t>	x= 5 &amp; y= 3</a:t>
            </a:r>
          </a:p>
          <a:p>
            <a:pPr algn="just" eaLnBrk="0" hangingPunct="0">
              <a:lnSpc>
                <a:spcPct val="70000"/>
              </a:lnSpc>
              <a:spcBef>
                <a:spcPct val="35000"/>
              </a:spcBef>
            </a:pPr>
            <a:r>
              <a:rPr lang="en-US" sz="2400">
                <a:solidFill>
                  <a:srgbClr val="C00000"/>
                </a:solidFill>
                <a:latin typeface="Tempus Sans ITC" pitchFamily="82" charset="0"/>
              </a:rPr>
              <a:t>	</a:t>
            </a:r>
            <a:r>
              <a:rPr lang="en-US" sz="2400">
                <a:solidFill>
                  <a:schemeClr val="tx1"/>
                </a:solidFill>
                <a:latin typeface="Tempus Sans ITC" pitchFamily="82" charset="0"/>
              </a:rPr>
              <a:t>s =8  &amp; d = 2</a:t>
            </a:r>
          </a:p>
        </p:txBody>
      </p:sp>
      <p:sp>
        <p:nvSpPr>
          <p:cNvPr id="10" name="Date Placeholder 9"/>
          <p:cNvSpPr>
            <a:spLocks noGrp="1"/>
          </p:cNvSpPr>
          <p:nvPr>
            <p:ph type="dt" sz="quarter" idx="10"/>
          </p:nvPr>
        </p:nvSpPr>
        <p:spPr/>
        <p:txBody>
          <a:bodyPr/>
          <a:lstStyle/>
          <a:p>
            <a:pPr eaLnBrk="1" hangingPunct="1"/>
            <a:fld id="{C87018E6-C4AA-4037-8862-2A264235221D}" type="datetime1">
              <a:rPr lang="en-US" sz="1200" smtClean="0">
                <a:solidFill>
                  <a:schemeClr val="tx1"/>
                </a:solidFill>
              </a:rPr>
              <a:t>4/20/2015</a:t>
            </a:fld>
            <a:endParaRPr lang="en-US" sz="1200">
              <a:solidFill>
                <a:schemeClr val="tx1"/>
              </a:solidFill>
            </a:endParaRPr>
          </a:p>
        </p:txBody>
      </p:sp>
      <p:sp>
        <p:nvSpPr>
          <p:cNvPr id="11" name="Slide Number Placeholder 10"/>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13</a:t>
            </a:fld>
            <a:endParaRPr lang="en-US" sz="16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Footer Placeholder 2"/>
          <p:cNvSpPr>
            <a:spLocks noGrp="1"/>
          </p:cNvSpPr>
          <p:nvPr>
            <p:ph type="ftr" sz="quarter" idx="11"/>
          </p:nvPr>
        </p:nvSpPr>
        <p:spPr>
          <a:noFill/>
        </p:spPr>
        <p:txBody>
          <a:bodyPr/>
          <a:lstStyle/>
          <a:p>
            <a:r>
              <a:rPr lang="en-US" smtClean="0"/>
              <a:t>CSE 1002                        Department of CSE</a:t>
            </a:r>
          </a:p>
        </p:txBody>
      </p:sp>
      <p:sp>
        <p:nvSpPr>
          <p:cNvPr id="2" name="Title 1"/>
          <p:cNvSpPr>
            <a:spLocks noGrp="1"/>
          </p:cNvSpPr>
          <p:nvPr>
            <p:ph type="title"/>
          </p:nvPr>
        </p:nvSpPr>
        <p:spPr/>
        <p:txBody>
          <a:bodyPr>
            <a:normAutofit/>
          </a:bodyPr>
          <a:lstStyle/>
          <a:p>
            <a:r>
              <a:rPr lang="en-US" dirty="0"/>
              <a:t>Nesting of Functions</a:t>
            </a:r>
          </a:p>
        </p:txBody>
      </p:sp>
      <p:sp>
        <p:nvSpPr>
          <p:cNvPr id="14340" name="Text Box 3"/>
          <p:cNvSpPr txBox="1">
            <a:spLocks noChangeArrowheads="1"/>
          </p:cNvSpPr>
          <p:nvPr/>
        </p:nvSpPr>
        <p:spPr bwMode="auto">
          <a:xfrm>
            <a:off x="1371600" y="1219200"/>
            <a:ext cx="7239000" cy="350865"/>
          </a:xfrm>
          <a:prstGeom prst="rect">
            <a:avLst/>
          </a:prstGeom>
          <a:noFill/>
          <a:ln w="12700" cap="sq">
            <a:noFill/>
            <a:miter lim="800000"/>
            <a:headEnd type="none" w="sm" len="sm"/>
            <a:tailEnd type="none" w="sm" len="sm"/>
          </a:ln>
        </p:spPr>
        <p:txBody>
          <a:bodyPr wrap="square">
            <a:spAutoFit/>
          </a:bodyPr>
          <a:lstStyle/>
          <a:p>
            <a:pPr algn="just" eaLnBrk="0" hangingPunct="0">
              <a:lnSpc>
                <a:spcPct val="70000"/>
              </a:lnSpc>
              <a:spcBef>
                <a:spcPct val="35000"/>
              </a:spcBef>
            </a:pPr>
            <a:r>
              <a:rPr lang="en-US" sz="2400" dirty="0">
                <a:solidFill>
                  <a:schemeClr val="accent2"/>
                </a:solidFill>
                <a:latin typeface="Tempus Sans ITC" pitchFamily="82" charset="0"/>
                <a:cs typeface="Arial" charset="0"/>
              </a:rPr>
              <a:t>Functions can be used inside another function.</a:t>
            </a:r>
          </a:p>
        </p:txBody>
      </p:sp>
      <p:sp>
        <p:nvSpPr>
          <p:cNvPr id="7" name="Rectangle 6"/>
          <p:cNvSpPr>
            <a:spLocks noChangeArrowheads="1"/>
          </p:cNvSpPr>
          <p:nvPr/>
        </p:nvSpPr>
        <p:spPr bwMode="auto">
          <a:xfrm>
            <a:off x="1295400" y="4016375"/>
            <a:ext cx="8229600" cy="2308225"/>
          </a:xfrm>
          <a:prstGeom prst="rect">
            <a:avLst/>
          </a:prstGeom>
          <a:noFill/>
          <a:ln w="9525">
            <a:noFill/>
            <a:miter lim="800000"/>
            <a:headEnd/>
            <a:tailEnd/>
          </a:ln>
        </p:spPr>
        <p:txBody>
          <a:bodyPr>
            <a:spAutoFit/>
          </a:bodyPr>
          <a:lstStyle/>
          <a:p>
            <a:r>
              <a:rPr lang="en-US" sz="2400" b="0">
                <a:latin typeface="Baskerville Old Face" pitchFamily="18" charset="0"/>
              </a:rPr>
              <a:t>void main() {</a:t>
            </a:r>
          </a:p>
          <a:p>
            <a:r>
              <a:rPr lang="en-US" sz="2400" b="0">
                <a:latin typeface="Baskerville Old Face" pitchFamily="18" charset="0"/>
              </a:rPr>
              <a:t> int x, y, s, d;</a:t>
            </a:r>
          </a:p>
          <a:p>
            <a:r>
              <a:rPr lang="en-US" sz="2400" b="0">
                <a:latin typeface="Baskerville Old Face" pitchFamily="18" charset="0"/>
              </a:rPr>
              <a:t> cout&lt;&lt;"\nEnter the values: \n";</a:t>
            </a:r>
          </a:p>
          <a:p>
            <a:r>
              <a:rPr lang="en-US" sz="2400" b="0">
                <a:latin typeface="Baskerville Old Face" pitchFamily="18" charset="0"/>
              </a:rPr>
              <a:t> cin&gt;&gt;x&gt;&gt;y;</a:t>
            </a:r>
          </a:p>
          <a:p>
            <a:r>
              <a:rPr lang="en-US" sz="2400" b="0">
                <a:latin typeface="Baskerville Old Face" pitchFamily="18" charset="0"/>
              </a:rPr>
              <a:t> fnOpr(x, y, &amp;s, &amp;d);</a:t>
            </a:r>
          </a:p>
          <a:p>
            <a:r>
              <a:rPr lang="en-US" sz="2400" b="0">
                <a:latin typeface="Baskerville Old Face" pitchFamily="18" charset="0"/>
              </a:rPr>
              <a:t> cout&lt;&lt;"\nThe results are \n"&lt;&lt;"Sum = "&lt;&lt;s&lt;&lt;"\n"&lt;&lt;"Diff = "&lt;&lt;d; }</a:t>
            </a:r>
          </a:p>
        </p:txBody>
      </p:sp>
      <p:sp>
        <p:nvSpPr>
          <p:cNvPr id="8" name="Rectangle 7"/>
          <p:cNvSpPr>
            <a:spLocks noChangeArrowheads="1"/>
          </p:cNvSpPr>
          <p:nvPr/>
        </p:nvSpPr>
        <p:spPr bwMode="auto">
          <a:xfrm>
            <a:off x="1447800" y="1577975"/>
            <a:ext cx="5791200" cy="2308225"/>
          </a:xfrm>
          <a:prstGeom prst="rect">
            <a:avLst/>
          </a:prstGeom>
          <a:noFill/>
          <a:ln w="9525">
            <a:noFill/>
            <a:miter lim="800000"/>
            <a:headEnd/>
            <a:tailEnd/>
          </a:ln>
        </p:spPr>
        <p:txBody>
          <a:bodyPr>
            <a:spAutoFit/>
          </a:bodyPr>
          <a:lstStyle/>
          <a:p>
            <a:r>
              <a:rPr lang="en-US" sz="2400" dirty="0">
                <a:latin typeface="Garamond" pitchFamily="18" charset="0"/>
              </a:rPr>
              <a:t>void </a:t>
            </a:r>
            <a:r>
              <a:rPr lang="en-US" sz="2400" dirty="0" err="1">
                <a:latin typeface="Garamond" pitchFamily="18" charset="0"/>
              </a:rPr>
              <a:t>fnOpr</a:t>
            </a:r>
            <a:r>
              <a:rPr lang="en-US" sz="2400" dirty="0">
                <a:latin typeface="Garamond" pitchFamily="18" charset="0"/>
              </a:rPr>
              <a:t>(</a:t>
            </a:r>
            <a:r>
              <a:rPr lang="en-US" sz="2400" dirty="0" err="1">
                <a:latin typeface="Garamond" pitchFamily="18" charset="0"/>
              </a:rPr>
              <a:t>int</a:t>
            </a:r>
            <a:r>
              <a:rPr lang="en-US" sz="2400" dirty="0">
                <a:latin typeface="Garamond" pitchFamily="18" charset="0"/>
              </a:rPr>
              <a:t> a, </a:t>
            </a:r>
            <a:r>
              <a:rPr lang="en-US" sz="2400" dirty="0" err="1">
                <a:latin typeface="Garamond" pitchFamily="18" charset="0"/>
              </a:rPr>
              <a:t>int</a:t>
            </a:r>
            <a:r>
              <a:rPr lang="en-US" sz="2400" dirty="0">
                <a:latin typeface="Garamond" pitchFamily="18" charset="0"/>
              </a:rPr>
              <a:t> b, </a:t>
            </a:r>
            <a:r>
              <a:rPr lang="en-US" sz="2400" dirty="0" err="1">
                <a:latin typeface="Garamond" pitchFamily="18" charset="0"/>
              </a:rPr>
              <a:t>int</a:t>
            </a:r>
            <a:r>
              <a:rPr lang="en-US" sz="2400" dirty="0">
                <a:latin typeface="Garamond" pitchFamily="18" charset="0"/>
              </a:rPr>
              <a:t> *sum, </a:t>
            </a:r>
            <a:r>
              <a:rPr lang="en-US" sz="2400" dirty="0" err="1">
                <a:latin typeface="Garamond" pitchFamily="18" charset="0"/>
              </a:rPr>
              <a:t>int</a:t>
            </a:r>
            <a:r>
              <a:rPr lang="en-US" sz="2400" dirty="0">
                <a:latin typeface="Garamond" pitchFamily="18" charset="0"/>
              </a:rPr>
              <a:t> *diff) {</a:t>
            </a:r>
          </a:p>
          <a:p>
            <a:r>
              <a:rPr lang="en-US" sz="2400" dirty="0">
                <a:latin typeface="Garamond" pitchFamily="18" charset="0"/>
              </a:rPr>
              <a:t>   *sum = a + b;</a:t>
            </a:r>
          </a:p>
          <a:p>
            <a:r>
              <a:rPr lang="en-US" sz="2400" dirty="0">
                <a:latin typeface="Garamond" pitchFamily="18" charset="0"/>
              </a:rPr>
              <a:t>   if (</a:t>
            </a:r>
            <a:r>
              <a:rPr lang="en-US" sz="2400" dirty="0" err="1">
                <a:latin typeface="Garamond" pitchFamily="18" charset="0"/>
              </a:rPr>
              <a:t>fnDiff</a:t>
            </a:r>
            <a:r>
              <a:rPr lang="en-US" sz="2400" dirty="0">
                <a:latin typeface="Garamond" pitchFamily="18" charset="0"/>
              </a:rPr>
              <a:t>(</a:t>
            </a:r>
            <a:r>
              <a:rPr lang="en-US" sz="2400" dirty="0" err="1">
                <a:latin typeface="Garamond" pitchFamily="18" charset="0"/>
              </a:rPr>
              <a:t>a,b</a:t>
            </a:r>
            <a:r>
              <a:rPr lang="en-US" sz="2400" dirty="0">
                <a:latin typeface="Garamond" pitchFamily="18" charset="0"/>
              </a:rPr>
              <a:t>))</a:t>
            </a:r>
          </a:p>
          <a:p>
            <a:r>
              <a:rPr lang="en-US" sz="2400" dirty="0">
                <a:latin typeface="Garamond" pitchFamily="18" charset="0"/>
              </a:rPr>
              <a:t>      *diff = a -b;</a:t>
            </a:r>
          </a:p>
          <a:p>
            <a:r>
              <a:rPr lang="en-US" sz="2400" dirty="0">
                <a:latin typeface="Garamond" pitchFamily="18" charset="0"/>
              </a:rPr>
              <a:t>   else</a:t>
            </a:r>
          </a:p>
          <a:p>
            <a:r>
              <a:rPr lang="en-US" sz="2400" dirty="0">
                <a:latin typeface="Garamond" pitchFamily="18" charset="0"/>
              </a:rPr>
              <a:t>      *diff = b - a;    }</a:t>
            </a:r>
          </a:p>
        </p:txBody>
      </p:sp>
      <p:sp>
        <p:nvSpPr>
          <p:cNvPr id="9" name="Text Box 3"/>
          <p:cNvSpPr txBox="1">
            <a:spLocks noChangeArrowheads="1"/>
          </p:cNvSpPr>
          <p:nvPr/>
        </p:nvSpPr>
        <p:spPr bwMode="auto">
          <a:xfrm>
            <a:off x="5867400" y="4359275"/>
            <a:ext cx="3092450" cy="1127125"/>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a:latin typeface="Tempus Sans ITC" pitchFamily="82" charset="0"/>
              </a:rPr>
              <a:t>Output:</a:t>
            </a:r>
          </a:p>
          <a:p>
            <a:pPr algn="just" eaLnBrk="0" hangingPunct="0">
              <a:lnSpc>
                <a:spcPct val="70000"/>
              </a:lnSpc>
              <a:spcBef>
                <a:spcPct val="35000"/>
              </a:spcBef>
            </a:pPr>
            <a:r>
              <a:rPr lang="en-US" sz="2400">
                <a:latin typeface="Tempus Sans ITC" pitchFamily="82" charset="0"/>
              </a:rPr>
              <a:t>	x= 3 &amp; y= 5</a:t>
            </a:r>
          </a:p>
          <a:p>
            <a:pPr algn="just" eaLnBrk="0" hangingPunct="0">
              <a:lnSpc>
                <a:spcPct val="70000"/>
              </a:lnSpc>
              <a:spcBef>
                <a:spcPct val="35000"/>
              </a:spcBef>
            </a:pPr>
            <a:r>
              <a:rPr lang="en-US" sz="2400">
                <a:latin typeface="Tempus Sans ITC" pitchFamily="82" charset="0"/>
              </a:rPr>
              <a:t>	s =8  &amp; d = 2</a:t>
            </a:r>
          </a:p>
        </p:txBody>
      </p:sp>
      <p:sp>
        <p:nvSpPr>
          <p:cNvPr id="10" name="Rectangle 9"/>
          <p:cNvSpPr>
            <a:spLocks noChangeArrowheads="1"/>
          </p:cNvSpPr>
          <p:nvPr/>
        </p:nvSpPr>
        <p:spPr bwMode="auto">
          <a:xfrm>
            <a:off x="5791200" y="2328863"/>
            <a:ext cx="3124200" cy="1862137"/>
          </a:xfrm>
          <a:prstGeom prst="rect">
            <a:avLst/>
          </a:prstGeom>
          <a:noFill/>
          <a:ln w="9525">
            <a:solidFill>
              <a:schemeClr val="accent1"/>
            </a:solidFill>
            <a:miter lim="800000"/>
            <a:headEnd/>
            <a:tailEnd/>
          </a:ln>
        </p:spPr>
        <p:txBody>
          <a:bodyPr>
            <a:spAutoFit/>
          </a:bodyPr>
          <a:lstStyle/>
          <a:p>
            <a:pPr>
              <a:defRPr/>
            </a:pPr>
            <a:r>
              <a:rPr lang="en-US" sz="2300" dirty="0" err="1">
                <a:latin typeface="Garamond" pitchFamily="18" charset="0"/>
              </a:rPr>
              <a:t>int</a:t>
            </a:r>
            <a:r>
              <a:rPr lang="en-US" sz="2300" dirty="0">
                <a:latin typeface="Garamond" pitchFamily="18" charset="0"/>
              </a:rPr>
              <a:t> </a:t>
            </a:r>
            <a:r>
              <a:rPr lang="en-US" sz="2300" dirty="0" err="1">
                <a:latin typeface="Garamond" pitchFamily="18" charset="0"/>
              </a:rPr>
              <a:t>fnDiff</a:t>
            </a:r>
            <a:r>
              <a:rPr lang="en-US" sz="2300" dirty="0">
                <a:latin typeface="Garamond" pitchFamily="18" charset="0"/>
              </a:rPr>
              <a:t>(</a:t>
            </a:r>
            <a:r>
              <a:rPr lang="en-US" sz="2300" dirty="0" err="1">
                <a:latin typeface="Garamond" pitchFamily="18" charset="0"/>
              </a:rPr>
              <a:t>int</a:t>
            </a:r>
            <a:r>
              <a:rPr lang="en-US" sz="2300" dirty="0">
                <a:latin typeface="Garamond" pitchFamily="18" charset="0"/>
              </a:rPr>
              <a:t> p, </a:t>
            </a:r>
            <a:r>
              <a:rPr lang="en-US" sz="2300" dirty="0" err="1">
                <a:latin typeface="Garamond" pitchFamily="18" charset="0"/>
              </a:rPr>
              <a:t>int</a:t>
            </a:r>
            <a:r>
              <a:rPr lang="en-US" sz="2300" dirty="0">
                <a:latin typeface="Garamond" pitchFamily="18" charset="0"/>
              </a:rPr>
              <a:t> q){</a:t>
            </a:r>
          </a:p>
          <a:p>
            <a:pPr>
              <a:defRPr/>
            </a:pPr>
            <a:r>
              <a:rPr lang="en-US" sz="2300" dirty="0">
                <a:latin typeface="Garamond" pitchFamily="18" charset="0"/>
              </a:rPr>
              <a:t>    if (p&gt;q)</a:t>
            </a:r>
          </a:p>
          <a:p>
            <a:pPr>
              <a:defRPr/>
            </a:pPr>
            <a:r>
              <a:rPr lang="en-US" sz="2300" dirty="0">
                <a:latin typeface="Garamond" pitchFamily="18" charset="0"/>
              </a:rPr>
              <a:t>      return(1);</a:t>
            </a:r>
          </a:p>
          <a:p>
            <a:pPr>
              <a:defRPr/>
            </a:pPr>
            <a:r>
              <a:rPr lang="en-US" sz="2300" dirty="0">
                <a:latin typeface="Garamond" pitchFamily="18" charset="0"/>
              </a:rPr>
              <a:t>    else</a:t>
            </a:r>
          </a:p>
          <a:p>
            <a:pPr>
              <a:defRPr/>
            </a:pPr>
            <a:r>
              <a:rPr lang="en-US" sz="2300" dirty="0">
                <a:latin typeface="Garamond" pitchFamily="18" charset="0"/>
              </a:rPr>
              <a:t>      return (0);}</a:t>
            </a:r>
          </a:p>
        </p:txBody>
      </p:sp>
      <p:sp>
        <p:nvSpPr>
          <p:cNvPr id="11" name="Date Placeholder 10"/>
          <p:cNvSpPr>
            <a:spLocks noGrp="1"/>
          </p:cNvSpPr>
          <p:nvPr>
            <p:ph type="dt" sz="quarter" idx="10"/>
          </p:nvPr>
        </p:nvSpPr>
        <p:spPr/>
        <p:txBody>
          <a:bodyPr/>
          <a:lstStyle/>
          <a:p>
            <a:pPr eaLnBrk="1" hangingPunct="1"/>
            <a:fld id="{283A109C-3CC7-4CEF-A8C2-572795926517}" type="datetime1">
              <a:rPr lang="en-US" sz="1200" smtClean="0">
                <a:solidFill>
                  <a:schemeClr val="tx1"/>
                </a:solidFill>
              </a:rPr>
              <a:t>4/20/2015</a:t>
            </a:fld>
            <a:endParaRPr lang="en-US" sz="1200">
              <a:solidFill>
                <a:schemeClr val="tx1"/>
              </a:solidFill>
            </a:endParaRPr>
          </a:p>
        </p:txBody>
      </p:sp>
      <p:sp>
        <p:nvSpPr>
          <p:cNvPr id="12" name="Slide Number Placeholder 11"/>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14</a:t>
            </a:fld>
            <a:endParaRPr lang="en-US" sz="16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2"/>
          <p:cNvSpPr>
            <a:spLocks noGrp="1"/>
          </p:cNvSpPr>
          <p:nvPr>
            <p:ph type="ftr" sz="quarter" idx="11"/>
          </p:nvPr>
        </p:nvSpPr>
        <p:spPr>
          <a:noFill/>
        </p:spPr>
        <p:txBody>
          <a:bodyPr/>
          <a:lstStyle/>
          <a:p>
            <a:r>
              <a:rPr lang="en-US" smtClean="0"/>
              <a:t>CSE 1002                        Department of CSE</a:t>
            </a:r>
          </a:p>
        </p:txBody>
      </p:sp>
      <p:sp>
        <p:nvSpPr>
          <p:cNvPr id="2" name="Title 1"/>
          <p:cNvSpPr>
            <a:spLocks noGrp="1"/>
          </p:cNvSpPr>
          <p:nvPr>
            <p:ph type="title"/>
          </p:nvPr>
        </p:nvSpPr>
        <p:spPr/>
        <p:txBody>
          <a:bodyPr>
            <a:normAutofit/>
          </a:bodyPr>
          <a:lstStyle/>
          <a:p>
            <a:r>
              <a:rPr lang="en-US" dirty="0"/>
              <a:t>Passing 1D-Array to Function</a:t>
            </a:r>
          </a:p>
        </p:txBody>
      </p:sp>
      <p:sp>
        <p:nvSpPr>
          <p:cNvPr id="7" name="Rectangle 6"/>
          <p:cNvSpPr/>
          <p:nvPr/>
        </p:nvSpPr>
        <p:spPr>
          <a:xfrm>
            <a:off x="1295400" y="2971800"/>
            <a:ext cx="8229600" cy="3416300"/>
          </a:xfrm>
          <a:prstGeom prst="rect">
            <a:avLst/>
          </a:prstGeom>
        </p:spPr>
        <p:txBody>
          <a:bodyPr>
            <a:spAutoFit/>
          </a:bodyPr>
          <a:lstStyle/>
          <a:p>
            <a:pPr>
              <a:defRPr/>
            </a:pPr>
            <a:r>
              <a:rPr lang="en-US" sz="2400" b="0" dirty="0">
                <a:latin typeface="Baskerville Old Face" pitchFamily="18" charset="0"/>
              </a:rPr>
              <a:t>void main() {</a:t>
            </a:r>
          </a:p>
          <a:p>
            <a:pPr>
              <a:defRPr/>
            </a:pPr>
            <a:r>
              <a:rPr lang="en-US" sz="2400" b="0" dirty="0">
                <a:latin typeface="Baskerville Old Face" pitchFamily="18" charset="0"/>
              </a:rPr>
              <a:t> </a:t>
            </a:r>
            <a:r>
              <a:rPr lang="en-US" sz="2400" b="0" dirty="0" err="1">
                <a:latin typeface="Baskerville Old Face" pitchFamily="18" charset="0"/>
              </a:rPr>
              <a:t>int</a:t>
            </a:r>
            <a:r>
              <a:rPr lang="en-US" sz="2400" b="0" dirty="0">
                <a:latin typeface="Baskerville Old Face" pitchFamily="18" charset="0"/>
              </a:rPr>
              <a:t> n, a[20], x, y;</a:t>
            </a:r>
          </a:p>
          <a:p>
            <a:pPr>
              <a:defRPr/>
            </a:pPr>
            <a:r>
              <a:rPr lang="en-US" sz="2400" b="0" dirty="0">
                <a:latin typeface="Baskerville Old Face" pitchFamily="18" charset="0"/>
              </a:rPr>
              <a:t> </a:t>
            </a:r>
            <a:r>
              <a:rPr lang="en-US" sz="2400" b="0" dirty="0" err="1">
                <a:solidFill>
                  <a:srgbClr val="C00000"/>
                </a:solidFill>
                <a:latin typeface="Baskerville Old Face" pitchFamily="18" charset="0"/>
              </a:rPr>
              <a:t>int</a:t>
            </a:r>
            <a:r>
              <a:rPr lang="en-US" sz="2400" b="0" dirty="0">
                <a:solidFill>
                  <a:srgbClr val="C00000"/>
                </a:solidFill>
                <a:latin typeface="Baskerville Old Face" pitchFamily="18" charset="0"/>
              </a:rPr>
              <a:t> </a:t>
            </a:r>
            <a:r>
              <a:rPr lang="en-US" sz="2400" b="0" dirty="0" err="1">
                <a:solidFill>
                  <a:srgbClr val="C00000"/>
                </a:solidFill>
                <a:latin typeface="Baskerville Old Face" pitchFamily="18" charset="0"/>
              </a:rPr>
              <a:t>fnParr</a:t>
            </a:r>
            <a:r>
              <a:rPr lang="en-US" sz="2400" b="0" dirty="0">
                <a:solidFill>
                  <a:srgbClr val="C00000"/>
                </a:solidFill>
                <a:latin typeface="Baskerville Old Face" pitchFamily="18" charset="0"/>
              </a:rPr>
              <a:t>(</a:t>
            </a:r>
            <a:r>
              <a:rPr lang="en-US" sz="2400" dirty="0" err="1">
                <a:solidFill>
                  <a:schemeClr val="accent2"/>
                </a:solidFill>
                <a:latin typeface="Tempus Sans ITC" pitchFamily="82" charset="0"/>
              </a:rPr>
              <a:t>int</a:t>
            </a:r>
            <a:r>
              <a:rPr lang="en-US" sz="2400" dirty="0">
                <a:solidFill>
                  <a:schemeClr val="accent2"/>
                </a:solidFill>
                <a:latin typeface="Tempus Sans ITC" pitchFamily="82" charset="0"/>
              </a:rPr>
              <a:t> a[ ]</a:t>
            </a:r>
            <a:r>
              <a:rPr lang="en-US" sz="2400" b="0" dirty="0">
                <a:solidFill>
                  <a:srgbClr val="C00000"/>
                </a:solidFill>
                <a:latin typeface="Baskerville Old Face" pitchFamily="18" charset="0"/>
              </a:rPr>
              <a:t>, </a:t>
            </a:r>
            <a:r>
              <a:rPr lang="en-US" sz="2400" b="0" dirty="0" err="1">
                <a:solidFill>
                  <a:srgbClr val="C00000"/>
                </a:solidFill>
                <a:latin typeface="Baskerville Old Face" pitchFamily="18" charset="0"/>
              </a:rPr>
              <a:t>int</a:t>
            </a:r>
            <a:r>
              <a:rPr lang="en-US" sz="2400" b="0" dirty="0">
                <a:solidFill>
                  <a:srgbClr val="C00000"/>
                </a:solidFill>
                <a:latin typeface="Baskerville Old Face" pitchFamily="18" charset="0"/>
              </a:rPr>
              <a:t> n); </a:t>
            </a:r>
            <a:r>
              <a:rPr lang="en-US" sz="2400" b="0" dirty="0">
                <a:solidFill>
                  <a:schemeClr val="tx1">
                    <a:lumMod val="65000"/>
                    <a:lumOff val="35000"/>
                  </a:schemeClr>
                </a:solidFill>
                <a:latin typeface="Baskerville Old Face" pitchFamily="18" charset="0"/>
              </a:rPr>
              <a:t>//prototype</a:t>
            </a:r>
          </a:p>
          <a:p>
            <a:pPr>
              <a:defRPr/>
            </a:pPr>
            <a:r>
              <a:rPr lang="en-US" sz="2400" b="0" dirty="0">
                <a:latin typeface="Baskerville Old Face" pitchFamily="18" charset="0"/>
              </a:rPr>
              <a:t> </a:t>
            </a:r>
            <a:r>
              <a:rPr lang="en-US" sz="2400" b="0" dirty="0" err="1">
                <a:latin typeface="Baskerville Old Face" pitchFamily="18" charset="0"/>
              </a:rPr>
              <a:t>cout</a:t>
            </a:r>
            <a:r>
              <a:rPr lang="en-US" sz="2400" b="0" dirty="0">
                <a:latin typeface="Baskerville Old Face" pitchFamily="18" charset="0"/>
              </a:rPr>
              <a:t>&lt;&lt;"\</a:t>
            </a:r>
            <a:r>
              <a:rPr lang="en-US" sz="2400" b="0" dirty="0" err="1">
                <a:latin typeface="Baskerville Old Face" pitchFamily="18" charset="0"/>
              </a:rPr>
              <a:t>nEnter</a:t>
            </a:r>
            <a:r>
              <a:rPr lang="en-US" sz="2400" b="0" dirty="0">
                <a:latin typeface="Baskerville Old Face" pitchFamily="18" charset="0"/>
              </a:rPr>
              <a:t> the limit \n";</a:t>
            </a:r>
          </a:p>
          <a:p>
            <a:pPr>
              <a:defRPr/>
            </a:pPr>
            <a:r>
              <a:rPr lang="en-US" sz="2400" b="0" dirty="0">
                <a:latin typeface="Baskerville Old Face" pitchFamily="18" charset="0"/>
              </a:rPr>
              <a:t> </a:t>
            </a:r>
            <a:r>
              <a:rPr lang="en-US" sz="2400" b="0" dirty="0" err="1">
                <a:latin typeface="Baskerville Old Face" pitchFamily="18" charset="0"/>
              </a:rPr>
              <a:t>cin</a:t>
            </a:r>
            <a:r>
              <a:rPr lang="en-US" sz="2400" b="0" dirty="0">
                <a:latin typeface="Baskerville Old Face" pitchFamily="18" charset="0"/>
              </a:rPr>
              <a:t>&gt;&gt;n;</a:t>
            </a:r>
          </a:p>
          <a:p>
            <a:pPr>
              <a:defRPr/>
            </a:pPr>
            <a:r>
              <a:rPr lang="en-US" sz="2400" b="0" dirty="0" err="1">
                <a:latin typeface="Baskerville Old Face" pitchFamily="18" charset="0"/>
              </a:rPr>
              <a:t>cout</a:t>
            </a:r>
            <a:r>
              <a:rPr lang="en-US" sz="2400" b="0" dirty="0">
                <a:latin typeface="Baskerville Old Face" pitchFamily="18" charset="0"/>
              </a:rPr>
              <a:t>&lt;&lt;"\</a:t>
            </a:r>
            <a:r>
              <a:rPr lang="en-US" sz="2400" b="0" dirty="0" err="1">
                <a:latin typeface="Baskerville Old Face" pitchFamily="18" charset="0"/>
              </a:rPr>
              <a:t>nEnter</a:t>
            </a:r>
            <a:r>
              <a:rPr lang="en-US" sz="2400" b="0" dirty="0">
                <a:latin typeface="Baskerville Old Face" pitchFamily="18" charset="0"/>
              </a:rPr>
              <a:t> the values: \n";</a:t>
            </a:r>
          </a:p>
          <a:p>
            <a:pPr>
              <a:defRPr/>
            </a:pPr>
            <a:r>
              <a:rPr lang="en-US" sz="2400" b="0" dirty="0">
                <a:latin typeface="Baskerville Old Face" pitchFamily="18" charset="0"/>
              </a:rPr>
              <a:t> for (</a:t>
            </a:r>
            <a:r>
              <a:rPr lang="en-US" sz="2400" b="0" dirty="0" err="1">
                <a:latin typeface="Baskerville Old Face" pitchFamily="18" charset="0"/>
              </a:rPr>
              <a:t>int</a:t>
            </a:r>
            <a:r>
              <a:rPr lang="en-US" sz="2400" b="0" dirty="0">
                <a:latin typeface="Baskerville Old Face" pitchFamily="18" charset="0"/>
              </a:rPr>
              <a:t> </a:t>
            </a:r>
            <a:r>
              <a:rPr lang="en-US" sz="2400" b="0" dirty="0" err="1">
                <a:latin typeface="Baskerville Old Face" pitchFamily="18" charset="0"/>
              </a:rPr>
              <a:t>i</a:t>
            </a:r>
            <a:r>
              <a:rPr lang="en-US" sz="2400" b="0" dirty="0">
                <a:latin typeface="Baskerville Old Face" pitchFamily="18" charset="0"/>
              </a:rPr>
              <a:t>=0; </a:t>
            </a:r>
            <a:r>
              <a:rPr lang="en-US" sz="2400" b="0" dirty="0" err="1">
                <a:latin typeface="Baskerville Old Face" pitchFamily="18" charset="0"/>
              </a:rPr>
              <a:t>i</a:t>
            </a:r>
            <a:r>
              <a:rPr lang="en-US" sz="2400" b="0" dirty="0">
                <a:latin typeface="Baskerville Old Face" pitchFamily="18" charset="0"/>
              </a:rPr>
              <a:t>&lt;n; </a:t>
            </a:r>
            <a:r>
              <a:rPr lang="en-US" sz="2400" b="0" dirty="0" err="1">
                <a:latin typeface="Baskerville Old Face" pitchFamily="18" charset="0"/>
              </a:rPr>
              <a:t>i</a:t>
            </a:r>
            <a:r>
              <a:rPr lang="en-US" sz="2400" b="0" dirty="0">
                <a:latin typeface="Baskerville Old Face" pitchFamily="18" charset="0"/>
              </a:rPr>
              <a:t>++)</a:t>
            </a:r>
          </a:p>
          <a:p>
            <a:pPr>
              <a:defRPr/>
            </a:pPr>
            <a:r>
              <a:rPr lang="en-US" sz="2400" b="0" dirty="0">
                <a:latin typeface="Baskerville Old Face" pitchFamily="18" charset="0"/>
              </a:rPr>
              <a:t>  </a:t>
            </a:r>
            <a:r>
              <a:rPr lang="en-US" sz="2400" b="0" dirty="0" err="1">
                <a:latin typeface="Baskerville Old Face" pitchFamily="18" charset="0"/>
              </a:rPr>
              <a:t>cin</a:t>
            </a:r>
            <a:r>
              <a:rPr lang="en-US" sz="2400" b="0" dirty="0">
                <a:latin typeface="Baskerville Old Face" pitchFamily="18" charset="0"/>
              </a:rPr>
              <a:t>&gt;&gt;a[</a:t>
            </a:r>
            <a:r>
              <a:rPr lang="en-US" sz="2400" b="0" dirty="0" err="1">
                <a:latin typeface="Baskerville Old Face" pitchFamily="18" charset="0"/>
              </a:rPr>
              <a:t>i</a:t>
            </a:r>
            <a:r>
              <a:rPr lang="en-US" sz="2400" b="0" dirty="0">
                <a:latin typeface="Baskerville Old Face" pitchFamily="18" charset="0"/>
              </a:rPr>
              <a:t>];</a:t>
            </a:r>
          </a:p>
          <a:p>
            <a:pPr>
              <a:defRPr/>
            </a:pPr>
            <a:r>
              <a:rPr lang="en-US" sz="2400" b="0" dirty="0" err="1">
                <a:latin typeface="Baskerville Old Face" pitchFamily="18" charset="0"/>
              </a:rPr>
              <a:t>cout</a:t>
            </a:r>
            <a:r>
              <a:rPr lang="en-US" sz="2400" b="0" dirty="0">
                <a:latin typeface="Baskerville Old Face" pitchFamily="18" charset="0"/>
              </a:rPr>
              <a:t>&lt;&lt;"\</a:t>
            </a:r>
            <a:r>
              <a:rPr lang="en-US" sz="2400" b="0" dirty="0" err="1">
                <a:latin typeface="Baskerville Old Face" pitchFamily="18" charset="0"/>
              </a:rPr>
              <a:t>nThe</a:t>
            </a:r>
            <a:r>
              <a:rPr lang="en-US" sz="2400" b="0" dirty="0">
                <a:latin typeface="Baskerville Old Face" pitchFamily="18" charset="0"/>
              </a:rPr>
              <a:t> sum of array elements is: "&lt;&lt;</a:t>
            </a:r>
            <a:r>
              <a:rPr lang="en-US" sz="2400" dirty="0" err="1">
                <a:solidFill>
                  <a:schemeClr val="accent2"/>
                </a:solidFill>
                <a:latin typeface="Tempus Sans ITC" pitchFamily="82" charset="0"/>
              </a:rPr>
              <a:t>fnParr</a:t>
            </a:r>
            <a:r>
              <a:rPr lang="en-US" sz="2400" dirty="0">
                <a:solidFill>
                  <a:schemeClr val="accent2"/>
                </a:solidFill>
                <a:latin typeface="Tempus Sans ITC" pitchFamily="82" charset="0"/>
              </a:rPr>
              <a:t>(a, n)</a:t>
            </a:r>
            <a:r>
              <a:rPr lang="en-US" sz="2400" b="0" dirty="0">
                <a:latin typeface="Baskerville Old Face" pitchFamily="18" charset="0"/>
              </a:rPr>
              <a:t>; </a:t>
            </a:r>
            <a:r>
              <a:rPr lang="en-US" sz="2000" b="0" dirty="0">
                <a:solidFill>
                  <a:schemeClr val="tx1">
                    <a:lumMod val="65000"/>
                    <a:lumOff val="35000"/>
                  </a:schemeClr>
                </a:solidFill>
                <a:latin typeface="Baskerville Old Face" pitchFamily="18" charset="0"/>
              </a:rPr>
              <a:t>//fn call</a:t>
            </a:r>
            <a:r>
              <a:rPr lang="en-US" sz="2000" b="0" dirty="0">
                <a:latin typeface="Baskerville Old Face" pitchFamily="18" charset="0"/>
              </a:rPr>
              <a:t>}</a:t>
            </a:r>
          </a:p>
        </p:txBody>
      </p:sp>
      <p:sp>
        <p:nvSpPr>
          <p:cNvPr id="8" name="Rectangle 7"/>
          <p:cNvSpPr>
            <a:spLocks noChangeArrowheads="1"/>
          </p:cNvSpPr>
          <p:nvPr/>
        </p:nvSpPr>
        <p:spPr bwMode="auto">
          <a:xfrm>
            <a:off x="1828800" y="1143000"/>
            <a:ext cx="5562600" cy="1938338"/>
          </a:xfrm>
          <a:prstGeom prst="rect">
            <a:avLst/>
          </a:prstGeom>
          <a:noFill/>
          <a:ln w="9525">
            <a:noFill/>
            <a:miter lim="800000"/>
            <a:headEnd/>
            <a:tailEnd/>
          </a:ln>
        </p:spPr>
        <p:txBody>
          <a:bodyPr>
            <a:spAutoFit/>
          </a:bodyPr>
          <a:lstStyle/>
          <a:p>
            <a:r>
              <a:rPr lang="en-US" sz="2400" dirty="0" err="1">
                <a:latin typeface="Garamond" pitchFamily="18" charset="0"/>
              </a:rPr>
              <a:t>int</a:t>
            </a:r>
            <a:r>
              <a:rPr lang="en-US" sz="2400" dirty="0">
                <a:latin typeface="Garamond" pitchFamily="18" charset="0"/>
              </a:rPr>
              <a:t> </a:t>
            </a:r>
            <a:r>
              <a:rPr lang="en-US" sz="2400" dirty="0" err="1">
                <a:latin typeface="Garamond" pitchFamily="18" charset="0"/>
              </a:rPr>
              <a:t>fnParr</a:t>
            </a:r>
            <a:r>
              <a:rPr lang="en-US" sz="2400" dirty="0">
                <a:latin typeface="Garamond" pitchFamily="18" charset="0"/>
              </a:rPr>
              <a:t>( </a:t>
            </a:r>
            <a:r>
              <a:rPr lang="en-US" sz="2400" dirty="0" err="1">
                <a:solidFill>
                  <a:schemeClr val="accent2"/>
                </a:solidFill>
                <a:latin typeface="Garamond" pitchFamily="18" charset="0"/>
              </a:rPr>
              <a:t>int</a:t>
            </a:r>
            <a:r>
              <a:rPr lang="en-US" sz="2400" dirty="0">
                <a:solidFill>
                  <a:schemeClr val="accent2"/>
                </a:solidFill>
                <a:latin typeface="Garamond" pitchFamily="18" charset="0"/>
              </a:rPr>
              <a:t> a[ ]</a:t>
            </a:r>
            <a:r>
              <a:rPr lang="en-US" sz="2400" dirty="0">
                <a:latin typeface="Garamond" pitchFamily="18" charset="0"/>
              </a:rPr>
              <a:t>, </a:t>
            </a:r>
            <a:r>
              <a:rPr lang="en-US" sz="2400" dirty="0" err="1">
                <a:latin typeface="Garamond" pitchFamily="18" charset="0"/>
              </a:rPr>
              <a:t>int</a:t>
            </a:r>
            <a:r>
              <a:rPr lang="en-US" sz="2400" dirty="0">
                <a:latin typeface="Garamond" pitchFamily="18" charset="0"/>
              </a:rPr>
              <a:t> n) {</a:t>
            </a:r>
          </a:p>
          <a:p>
            <a:r>
              <a:rPr lang="en-US" sz="2400" dirty="0">
                <a:latin typeface="Garamond" pitchFamily="18" charset="0"/>
              </a:rPr>
              <a:t>   </a:t>
            </a:r>
            <a:r>
              <a:rPr lang="en-US" sz="2400" dirty="0" err="1">
                <a:latin typeface="Garamond" pitchFamily="18" charset="0"/>
              </a:rPr>
              <a:t>int</a:t>
            </a:r>
            <a:r>
              <a:rPr lang="en-US" sz="2400" dirty="0">
                <a:latin typeface="Garamond" pitchFamily="18" charset="0"/>
              </a:rPr>
              <a:t> sum=0;</a:t>
            </a:r>
          </a:p>
          <a:p>
            <a:r>
              <a:rPr lang="en-US" sz="2400" dirty="0">
                <a:latin typeface="Garamond" pitchFamily="18" charset="0"/>
              </a:rPr>
              <a:t>    for(</a:t>
            </a:r>
            <a:r>
              <a:rPr lang="en-US" sz="2400" dirty="0" err="1">
                <a:latin typeface="Garamond" pitchFamily="18" charset="0"/>
              </a:rPr>
              <a:t>int</a:t>
            </a:r>
            <a:r>
              <a:rPr lang="en-US" sz="2400" dirty="0">
                <a:latin typeface="Garamond" pitchFamily="18" charset="0"/>
              </a:rPr>
              <a:t> </a:t>
            </a:r>
            <a:r>
              <a:rPr lang="en-US" sz="2400" dirty="0" err="1">
                <a:latin typeface="Garamond" pitchFamily="18" charset="0"/>
              </a:rPr>
              <a:t>i</a:t>
            </a:r>
            <a:r>
              <a:rPr lang="en-US" sz="2400" dirty="0">
                <a:latin typeface="Garamond" pitchFamily="18" charset="0"/>
              </a:rPr>
              <a:t>=0;i&lt;</a:t>
            </a:r>
            <a:r>
              <a:rPr lang="en-US" sz="2400" dirty="0" err="1">
                <a:latin typeface="Garamond" pitchFamily="18" charset="0"/>
              </a:rPr>
              <a:t>n;i</a:t>
            </a:r>
            <a:r>
              <a:rPr lang="en-US" sz="2400" dirty="0">
                <a:latin typeface="Garamond" pitchFamily="18" charset="0"/>
              </a:rPr>
              <a:t>++)</a:t>
            </a:r>
          </a:p>
          <a:p>
            <a:r>
              <a:rPr lang="en-US" sz="2400" dirty="0">
                <a:latin typeface="Garamond" pitchFamily="18" charset="0"/>
              </a:rPr>
              <a:t>        sum+=a[</a:t>
            </a:r>
            <a:r>
              <a:rPr lang="en-US" sz="2400" dirty="0" err="1">
                <a:latin typeface="Garamond" pitchFamily="18" charset="0"/>
              </a:rPr>
              <a:t>i</a:t>
            </a:r>
            <a:r>
              <a:rPr lang="en-US" sz="2400" dirty="0">
                <a:latin typeface="Garamond" pitchFamily="18" charset="0"/>
              </a:rPr>
              <a:t>];</a:t>
            </a:r>
          </a:p>
          <a:p>
            <a:r>
              <a:rPr lang="en-US" sz="2400" dirty="0">
                <a:latin typeface="Garamond" pitchFamily="18" charset="0"/>
              </a:rPr>
              <a:t>    return (sum);    }</a:t>
            </a:r>
          </a:p>
        </p:txBody>
      </p:sp>
      <p:sp>
        <p:nvSpPr>
          <p:cNvPr id="9" name="Text Box 3"/>
          <p:cNvSpPr txBox="1">
            <a:spLocks noChangeArrowheads="1"/>
          </p:cNvSpPr>
          <p:nvPr/>
        </p:nvSpPr>
        <p:spPr bwMode="auto">
          <a:xfrm>
            <a:off x="5213350" y="2438400"/>
            <a:ext cx="3854450" cy="1154113"/>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a:latin typeface="Tempus Sans ITC" pitchFamily="82" charset="0"/>
              </a:rPr>
              <a:t>Output: n=5</a:t>
            </a:r>
          </a:p>
          <a:p>
            <a:pPr algn="just" eaLnBrk="0" hangingPunct="0">
              <a:lnSpc>
                <a:spcPct val="70000"/>
              </a:lnSpc>
              <a:spcBef>
                <a:spcPct val="35000"/>
              </a:spcBef>
            </a:pPr>
            <a:r>
              <a:rPr lang="en-US" sz="2400">
                <a:latin typeface="Tempus Sans ITC" pitchFamily="82" charset="0"/>
              </a:rPr>
              <a:t> 	1, 2, 3, 4, 5</a:t>
            </a:r>
          </a:p>
          <a:p>
            <a:pPr algn="just" eaLnBrk="0" hangingPunct="0">
              <a:lnSpc>
                <a:spcPct val="70000"/>
              </a:lnSpc>
              <a:spcBef>
                <a:spcPct val="35000"/>
              </a:spcBef>
            </a:pPr>
            <a:r>
              <a:rPr lang="en-US" sz="2400">
                <a:latin typeface="Tempus Sans ITC" pitchFamily="82" charset="0"/>
              </a:rPr>
              <a:t>	Sum of elements = 15</a:t>
            </a:r>
          </a:p>
        </p:txBody>
      </p:sp>
      <p:sp>
        <p:nvSpPr>
          <p:cNvPr id="10" name="Date Placeholder 9"/>
          <p:cNvSpPr>
            <a:spLocks noGrp="1"/>
          </p:cNvSpPr>
          <p:nvPr>
            <p:ph type="dt" sz="quarter" idx="10"/>
          </p:nvPr>
        </p:nvSpPr>
        <p:spPr/>
        <p:txBody>
          <a:bodyPr/>
          <a:lstStyle/>
          <a:p>
            <a:pPr eaLnBrk="1" hangingPunct="1"/>
            <a:fld id="{0AA458BD-2DC3-4322-9BED-7B47968EDA11}" type="datetime1">
              <a:rPr lang="en-US" sz="1200" smtClean="0">
                <a:solidFill>
                  <a:schemeClr val="tx1"/>
                </a:solidFill>
              </a:rPr>
              <a:t>4/20/2015</a:t>
            </a:fld>
            <a:endParaRPr lang="en-US" sz="1200">
              <a:solidFill>
                <a:schemeClr val="tx1"/>
              </a:solidFill>
            </a:endParaRPr>
          </a:p>
        </p:txBody>
      </p:sp>
      <p:sp>
        <p:nvSpPr>
          <p:cNvPr id="11" name="Slide Number Placeholder 10"/>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15</a:t>
            </a:fld>
            <a:endParaRPr lang="en-US" sz="16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Footer Placeholder 2"/>
          <p:cNvSpPr>
            <a:spLocks noGrp="1"/>
          </p:cNvSpPr>
          <p:nvPr>
            <p:ph type="ftr" sz="quarter" idx="11"/>
          </p:nvPr>
        </p:nvSpPr>
        <p:spPr>
          <a:noFill/>
        </p:spPr>
        <p:txBody>
          <a:bodyPr/>
          <a:lstStyle/>
          <a:p>
            <a:r>
              <a:rPr lang="en-US" smtClean="0"/>
              <a:t>CSE 1002                        Department of CSE</a:t>
            </a:r>
          </a:p>
        </p:txBody>
      </p:sp>
      <p:sp>
        <p:nvSpPr>
          <p:cNvPr id="2" name="Title 1"/>
          <p:cNvSpPr>
            <a:spLocks noGrp="1"/>
          </p:cNvSpPr>
          <p:nvPr>
            <p:ph type="title"/>
          </p:nvPr>
        </p:nvSpPr>
        <p:spPr/>
        <p:txBody>
          <a:bodyPr>
            <a:normAutofit/>
          </a:bodyPr>
          <a:lstStyle/>
          <a:p>
            <a:r>
              <a:rPr lang="en-US" dirty="0"/>
              <a:t>Passing 1D-Array to Function</a:t>
            </a:r>
          </a:p>
        </p:txBody>
      </p:sp>
      <p:sp>
        <p:nvSpPr>
          <p:cNvPr id="10" name="Text Box 4"/>
          <p:cNvSpPr txBox="1">
            <a:spLocks noChangeArrowheads="1"/>
          </p:cNvSpPr>
          <p:nvPr/>
        </p:nvSpPr>
        <p:spPr bwMode="auto">
          <a:xfrm>
            <a:off x="1371600" y="1219200"/>
            <a:ext cx="7620000" cy="5020605"/>
          </a:xfrm>
          <a:prstGeom prst="rect">
            <a:avLst/>
          </a:prstGeom>
          <a:noFill/>
          <a:ln w="12700" cap="sq">
            <a:noFill/>
            <a:miter lim="800000"/>
            <a:headEnd type="none" w="sm" len="sm"/>
            <a:tailEnd type="none" w="sm" len="sm"/>
          </a:ln>
        </p:spPr>
        <p:txBody>
          <a:bodyPr wrap="square">
            <a:spAutoFit/>
          </a:bodyPr>
          <a:lstStyle/>
          <a:p>
            <a:pPr algn="just" eaLnBrk="0" hangingPunct="0">
              <a:lnSpc>
                <a:spcPct val="150000"/>
              </a:lnSpc>
              <a:spcBef>
                <a:spcPts val="0"/>
              </a:spcBef>
              <a:defRPr/>
            </a:pPr>
            <a:r>
              <a:rPr lang="en-US" sz="2400" b="0" dirty="0">
                <a:latin typeface="Arial Rounded MT Bold" pitchFamily="34" charset="0"/>
                <a:cs typeface="Arial" pitchFamily="34" charset="0"/>
              </a:rPr>
              <a:t>Rules to pass an array to a function</a:t>
            </a:r>
          </a:p>
          <a:p>
            <a:pPr marL="342900" indent="-342900" algn="just" eaLnBrk="0" hangingPunct="0">
              <a:lnSpc>
                <a:spcPct val="150000"/>
              </a:lnSpc>
              <a:spcBef>
                <a:spcPts val="0"/>
              </a:spcBef>
              <a:buFont typeface="Wingdings" pitchFamily="2" charset="2"/>
              <a:buChar char="§"/>
              <a:defRPr/>
            </a:pPr>
            <a:r>
              <a:rPr lang="en-US" sz="2400" b="0" dirty="0" smtClean="0">
                <a:latin typeface="Arial" pitchFamily="34" charset="0"/>
                <a:cs typeface="Arial" pitchFamily="34" charset="0"/>
              </a:rPr>
              <a:t>The </a:t>
            </a:r>
            <a:r>
              <a:rPr lang="en-US" sz="2400" b="0" dirty="0">
                <a:latin typeface="Arial" pitchFamily="34" charset="0"/>
                <a:cs typeface="Arial" pitchFamily="34" charset="0"/>
              </a:rPr>
              <a:t>function must be called by passing only the name of the </a:t>
            </a:r>
            <a:r>
              <a:rPr lang="en-US" sz="2400" b="0" dirty="0" smtClean="0">
                <a:latin typeface="Arial" pitchFamily="34" charset="0"/>
                <a:cs typeface="Arial" pitchFamily="34" charset="0"/>
              </a:rPr>
              <a:t>array</a:t>
            </a:r>
            <a:r>
              <a:rPr lang="en-US" sz="2400" b="0" dirty="0">
                <a:latin typeface="Arial" pitchFamily="34" charset="0"/>
                <a:cs typeface="Arial" pitchFamily="34" charset="0"/>
              </a:rPr>
              <a:t>.</a:t>
            </a:r>
          </a:p>
          <a:p>
            <a:pPr marL="171450" indent="-171450" algn="just" eaLnBrk="0" hangingPunct="0">
              <a:lnSpc>
                <a:spcPct val="150000"/>
              </a:lnSpc>
              <a:spcBef>
                <a:spcPts val="0"/>
              </a:spcBef>
              <a:buFont typeface="Wingdings" pitchFamily="2" charset="2"/>
              <a:buChar char="§"/>
              <a:defRPr/>
            </a:pPr>
            <a:endParaRPr lang="en-US" sz="1050" b="0" dirty="0">
              <a:latin typeface="Arial" pitchFamily="34" charset="0"/>
              <a:cs typeface="Arial" pitchFamily="34" charset="0"/>
            </a:endParaRPr>
          </a:p>
          <a:p>
            <a:pPr marL="342900" indent="-342900" algn="just" eaLnBrk="0" hangingPunct="0">
              <a:lnSpc>
                <a:spcPct val="150000"/>
              </a:lnSpc>
              <a:spcBef>
                <a:spcPts val="0"/>
              </a:spcBef>
              <a:buFont typeface="Wingdings" pitchFamily="2" charset="2"/>
              <a:buChar char="§"/>
              <a:defRPr/>
            </a:pPr>
            <a:r>
              <a:rPr lang="en-US" sz="2400" b="0" dirty="0" smtClean="0">
                <a:latin typeface="Arial" pitchFamily="34" charset="0"/>
                <a:cs typeface="Arial" pitchFamily="34" charset="0"/>
              </a:rPr>
              <a:t>In </a:t>
            </a:r>
            <a:r>
              <a:rPr lang="en-US" sz="2400" b="0" dirty="0">
                <a:latin typeface="Arial" pitchFamily="34" charset="0"/>
                <a:cs typeface="Arial" pitchFamily="34" charset="0"/>
              </a:rPr>
              <a:t>the function definition, the formal parameter must be an </a:t>
            </a:r>
            <a:r>
              <a:rPr lang="en-US" sz="2400" b="0" dirty="0" smtClean="0">
                <a:latin typeface="Arial" pitchFamily="34" charset="0"/>
                <a:cs typeface="Arial" pitchFamily="34" charset="0"/>
              </a:rPr>
              <a:t>array </a:t>
            </a:r>
            <a:r>
              <a:rPr lang="en-US" sz="2400" b="0" dirty="0">
                <a:latin typeface="Arial" pitchFamily="34" charset="0"/>
                <a:cs typeface="Arial" pitchFamily="34" charset="0"/>
              </a:rPr>
              <a:t>type; the size of the array does not need to be </a:t>
            </a:r>
            <a:r>
              <a:rPr lang="en-US" sz="2400" b="0" dirty="0" smtClean="0">
                <a:latin typeface="Arial" pitchFamily="34" charset="0"/>
                <a:cs typeface="Arial" pitchFamily="34" charset="0"/>
              </a:rPr>
              <a:t>specified</a:t>
            </a:r>
            <a:r>
              <a:rPr lang="en-US" sz="2400" b="0" dirty="0">
                <a:latin typeface="Arial" pitchFamily="34" charset="0"/>
                <a:cs typeface="Arial" pitchFamily="34" charset="0"/>
              </a:rPr>
              <a:t>.</a:t>
            </a:r>
          </a:p>
          <a:p>
            <a:pPr marL="171450" indent="-171450" algn="just" eaLnBrk="0" hangingPunct="0">
              <a:lnSpc>
                <a:spcPct val="150000"/>
              </a:lnSpc>
              <a:spcBef>
                <a:spcPts val="0"/>
              </a:spcBef>
              <a:buFont typeface="Wingdings" pitchFamily="2" charset="2"/>
              <a:buChar char="§"/>
              <a:defRPr/>
            </a:pPr>
            <a:endParaRPr lang="en-US" sz="1100" b="0" dirty="0">
              <a:latin typeface="Arial" pitchFamily="34" charset="0"/>
              <a:cs typeface="Arial" pitchFamily="34" charset="0"/>
            </a:endParaRPr>
          </a:p>
          <a:p>
            <a:pPr marL="342900" indent="-342900" algn="just" eaLnBrk="0" hangingPunct="0">
              <a:lnSpc>
                <a:spcPct val="150000"/>
              </a:lnSpc>
              <a:spcBef>
                <a:spcPts val="0"/>
              </a:spcBef>
              <a:buFont typeface="Wingdings" pitchFamily="2" charset="2"/>
              <a:buChar char="§"/>
              <a:defRPr/>
            </a:pPr>
            <a:r>
              <a:rPr lang="en-US" sz="2400" b="0" dirty="0" smtClean="0">
                <a:latin typeface="Arial" pitchFamily="34" charset="0"/>
                <a:cs typeface="Arial" pitchFamily="34" charset="0"/>
              </a:rPr>
              <a:t>The </a:t>
            </a:r>
            <a:r>
              <a:rPr lang="en-US" sz="2400" b="0" dirty="0">
                <a:latin typeface="Arial" pitchFamily="34" charset="0"/>
                <a:cs typeface="Arial" pitchFamily="34" charset="0"/>
              </a:rPr>
              <a:t>function prototype must show that argument is an array.</a:t>
            </a:r>
          </a:p>
        </p:txBody>
      </p:sp>
      <p:sp>
        <p:nvSpPr>
          <p:cNvPr id="5" name="Date Placeholder 4"/>
          <p:cNvSpPr>
            <a:spLocks noGrp="1"/>
          </p:cNvSpPr>
          <p:nvPr>
            <p:ph type="dt" sz="quarter" idx="10"/>
          </p:nvPr>
        </p:nvSpPr>
        <p:spPr/>
        <p:txBody>
          <a:bodyPr/>
          <a:lstStyle/>
          <a:p>
            <a:pPr eaLnBrk="1" hangingPunct="1"/>
            <a:fld id="{0482617B-4F1E-4032-8603-F6A947968A7E}" type="datetime1">
              <a:rPr lang="en-US" sz="1200" smtClean="0">
                <a:solidFill>
                  <a:schemeClr val="tx1"/>
                </a:solidFill>
              </a:rPr>
              <a:t>4/20/2015</a:t>
            </a:fld>
            <a:endParaRPr lang="en-US" sz="1200">
              <a:solidFill>
                <a:schemeClr val="tx1"/>
              </a:solidFill>
            </a:endParaRPr>
          </a:p>
        </p:txBody>
      </p:sp>
      <p:sp>
        <p:nvSpPr>
          <p:cNvPr id="6" name="Slide Number Placeholder 5"/>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16</a:t>
            </a:fld>
            <a:endParaRPr lang="en-US" sz="1600">
              <a:solidFill>
                <a:schemeClr val="tx1"/>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Footer Placeholder 2"/>
          <p:cNvSpPr>
            <a:spLocks noGrp="1"/>
          </p:cNvSpPr>
          <p:nvPr>
            <p:ph type="ftr" sz="quarter" idx="11"/>
          </p:nvPr>
        </p:nvSpPr>
        <p:spPr>
          <a:noFill/>
        </p:spPr>
        <p:txBody>
          <a:bodyPr/>
          <a:lstStyle/>
          <a:p>
            <a:r>
              <a:rPr lang="en-US" smtClean="0"/>
              <a:t>CSE 1002                        Department of CSE</a:t>
            </a:r>
          </a:p>
        </p:txBody>
      </p:sp>
      <p:sp>
        <p:nvSpPr>
          <p:cNvPr id="2" name="Title 1"/>
          <p:cNvSpPr>
            <a:spLocks noGrp="1"/>
          </p:cNvSpPr>
          <p:nvPr>
            <p:ph type="title"/>
          </p:nvPr>
        </p:nvSpPr>
        <p:spPr/>
        <p:txBody>
          <a:bodyPr>
            <a:normAutofit/>
          </a:bodyPr>
          <a:lstStyle/>
          <a:p>
            <a:r>
              <a:rPr lang="en-US" dirty="0"/>
              <a:t>Passing 1D-Array to Function</a:t>
            </a:r>
          </a:p>
        </p:txBody>
      </p:sp>
      <p:sp>
        <p:nvSpPr>
          <p:cNvPr id="7" name="Rectangle 6"/>
          <p:cNvSpPr/>
          <p:nvPr/>
        </p:nvSpPr>
        <p:spPr>
          <a:xfrm>
            <a:off x="1371600" y="2971800"/>
            <a:ext cx="8229600" cy="3416300"/>
          </a:xfrm>
          <a:prstGeom prst="rect">
            <a:avLst/>
          </a:prstGeom>
        </p:spPr>
        <p:txBody>
          <a:bodyPr>
            <a:spAutoFit/>
          </a:bodyPr>
          <a:lstStyle/>
          <a:p>
            <a:pPr>
              <a:defRPr/>
            </a:pPr>
            <a:r>
              <a:rPr lang="en-US" sz="2400" b="0" dirty="0">
                <a:latin typeface="Baskerville Old Face" pitchFamily="18" charset="0"/>
              </a:rPr>
              <a:t>void main() {</a:t>
            </a:r>
          </a:p>
          <a:p>
            <a:pPr>
              <a:defRPr/>
            </a:pPr>
            <a:r>
              <a:rPr lang="en-US" sz="2400" b="0" dirty="0">
                <a:latin typeface="Baskerville Old Face" pitchFamily="18" charset="0"/>
              </a:rPr>
              <a:t> </a:t>
            </a:r>
            <a:r>
              <a:rPr lang="en-US" sz="2400" b="0" dirty="0" err="1">
                <a:latin typeface="Baskerville Old Face" pitchFamily="18" charset="0"/>
              </a:rPr>
              <a:t>int</a:t>
            </a:r>
            <a:r>
              <a:rPr lang="en-US" sz="2400" b="0" dirty="0">
                <a:latin typeface="Baskerville Old Face" pitchFamily="18" charset="0"/>
              </a:rPr>
              <a:t> n, a[20], x, y;</a:t>
            </a:r>
          </a:p>
          <a:p>
            <a:pPr>
              <a:defRPr/>
            </a:pPr>
            <a:r>
              <a:rPr lang="en-US" sz="2400" b="0" dirty="0">
                <a:latin typeface="Baskerville Old Face" pitchFamily="18" charset="0"/>
              </a:rPr>
              <a:t> </a:t>
            </a:r>
            <a:r>
              <a:rPr lang="en-US" sz="2400" b="0" dirty="0" err="1">
                <a:solidFill>
                  <a:srgbClr val="C00000"/>
                </a:solidFill>
                <a:latin typeface="Baskerville Old Face" pitchFamily="18" charset="0"/>
              </a:rPr>
              <a:t>int</a:t>
            </a:r>
            <a:r>
              <a:rPr lang="en-US" sz="2400" b="0" dirty="0">
                <a:solidFill>
                  <a:srgbClr val="C00000"/>
                </a:solidFill>
                <a:latin typeface="Baskerville Old Face" pitchFamily="18" charset="0"/>
              </a:rPr>
              <a:t> </a:t>
            </a:r>
            <a:r>
              <a:rPr lang="en-US" sz="2400" b="0" dirty="0" err="1">
                <a:solidFill>
                  <a:srgbClr val="C00000"/>
                </a:solidFill>
                <a:latin typeface="Baskerville Old Face" pitchFamily="18" charset="0"/>
              </a:rPr>
              <a:t>fnParr</a:t>
            </a:r>
            <a:r>
              <a:rPr lang="en-US" sz="2400" b="0" dirty="0">
                <a:solidFill>
                  <a:srgbClr val="C00000"/>
                </a:solidFill>
                <a:latin typeface="Baskerville Old Face" pitchFamily="18" charset="0"/>
              </a:rPr>
              <a:t>(</a:t>
            </a:r>
            <a:r>
              <a:rPr lang="en-US" sz="2400" dirty="0" err="1">
                <a:solidFill>
                  <a:schemeClr val="accent2"/>
                </a:solidFill>
                <a:latin typeface="Tempus Sans ITC" pitchFamily="82" charset="0"/>
              </a:rPr>
              <a:t>int</a:t>
            </a:r>
            <a:r>
              <a:rPr lang="en-US" sz="2400" dirty="0">
                <a:solidFill>
                  <a:schemeClr val="accent2"/>
                </a:solidFill>
                <a:latin typeface="Tempus Sans ITC" pitchFamily="82" charset="0"/>
              </a:rPr>
              <a:t> a[ ]</a:t>
            </a:r>
            <a:r>
              <a:rPr lang="en-US" sz="2400" b="0" dirty="0">
                <a:solidFill>
                  <a:srgbClr val="C00000"/>
                </a:solidFill>
                <a:latin typeface="Baskerville Old Face" pitchFamily="18" charset="0"/>
              </a:rPr>
              <a:t>, </a:t>
            </a:r>
            <a:r>
              <a:rPr lang="en-US" sz="2400" b="0" dirty="0" err="1">
                <a:solidFill>
                  <a:srgbClr val="C00000"/>
                </a:solidFill>
                <a:latin typeface="Baskerville Old Face" pitchFamily="18" charset="0"/>
              </a:rPr>
              <a:t>int</a:t>
            </a:r>
            <a:r>
              <a:rPr lang="en-US" sz="2400" b="0" dirty="0">
                <a:solidFill>
                  <a:srgbClr val="C00000"/>
                </a:solidFill>
                <a:latin typeface="Baskerville Old Face" pitchFamily="18" charset="0"/>
              </a:rPr>
              <a:t> n); </a:t>
            </a:r>
            <a:r>
              <a:rPr lang="en-US" sz="2400" b="0" dirty="0">
                <a:solidFill>
                  <a:schemeClr val="tx1">
                    <a:lumMod val="65000"/>
                    <a:lumOff val="35000"/>
                  </a:schemeClr>
                </a:solidFill>
                <a:latin typeface="Baskerville Old Face" pitchFamily="18" charset="0"/>
              </a:rPr>
              <a:t>//prototype</a:t>
            </a:r>
          </a:p>
          <a:p>
            <a:pPr>
              <a:defRPr/>
            </a:pPr>
            <a:r>
              <a:rPr lang="en-US" sz="2400" b="0" dirty="0">
                <a:latin typeface="Baskerville Old Face" pitchFamily="18" charset="0"/>
              </a:rPr>
              <a:t> </a:t>
            </a:r>
            <a:r>
              <a:rPr lang="en-US" sz="2400" b="0" dirty="0" err="1">
                <a:latin typeface="Baskerville Old Face" pitchFamily="18" charset="0"/>
              </a:rPr>
              <a:t>cout</a:t>
            </a:r>
            <a:r>
              <a:rPr lang="en-US" sz="2400" b="0" dirty="0">
                <a:latin typeface="Baskerville Old Face" pitchFamily="18" charset="0"/>
              </a:rPr>
              <a:t>&lt;&lt;"\</a:t>
            </a:r>
            <a:r>
              <a:rPr lang="en-US" sz="2400" b="0" dirty="0" err="1">
                <a:latin typeface="Baskerville Old Face" pitchFamily="18" charset="0"/>
              </a:rPr>
              <a:t>nEnter</a:t>
            </a:r>
            <a:r>
              <a:rPr lang="en-US" sz="2400" b="0" dirty="0">
                <a:latin typeface="Baskerville Old Face" pitchFamily="18" charset="0"/>
              </a:rPr>
              <a:t> the limit \n";</a:t>
            </a:r>
          </a:p>
          <a:p>
            <a:pPr>
              <a:defRPr/>
            </a:pPr>
            <a:r>
              <a:rPr lang="en-US" sz="2400" b="0" dirty="0">
                <a:latin typeface="Baskerville Old Face" pitchFamily="18" charset="0"/>
              </a:rPr>
              <a:t> </a:t>
            </a:r>
            <a:r>
              <a:rPr lang="en-US" sz="2400" b="0" dirty="0" err="1">
                <a:latin typeface="Baskerville Old Face" pitchFamily="18" charset="0"/>
              </a:rPr>
              <a:t>cin</a:t>
            </a:r>
            <a:r>
              <a:rPr lang="en-US" sz="2400" b="0" dirty="0">
                <a:latin typeface="Baskerville Old Face" pitchFamily="18" charset="0"/>
              </a:rPr>
              <a:t>&gt;&gt;n;</a:t>
            </a:r>
          </a:p>
          <a:p>
            <a:pPr>
              <a:defRPr/>
            </a:pPr>
            <a:r>
              <a:rPr lang="en-US" sz="2400" b="0" dirty="0" err="1">
                <a:latin typeface="Baskerville Old Face" pitchFamily="18" charset="0"/>
              </a:rPr>
              <a:t>cout</a:t>
            </a:r>
            <a:r>
              <a:rPr lang="en-US" sz="2400" b="0" dirty="0">
                <a:latin typeface="Baskerville Old Face" pitchFamily="18" charset="0"/>
              </a:rPr>
              <a:t>&lt;&lt;"\</a:t>
            </a:r>
            <a:r>
              <a:rPr lang="en-US" sz="2400" b="0" dirty="0" err="1">
                <a:latin typeface="Baskerville Old Face" pitchFamily="18" charset="0"/>
              </a:rPr>
              <a:t>nEnter</a:t>
            </a:r>
            <a:r>
              <a:rPr lang="en-US" sz="2400" b="0" dirty="0">
                <a:latin typeface="Baskerville Old Face" pitchFamily="18" charset="0"/>
              </a:rPr>
              <a:t> the values: \n";</a:t>
            </a:r>
          </a:p>
          <a:p>
            <a:pPr>
              <a:defRPr/>
            </a:pPr>
            <a:r>
              <a:rPr lang="en-US" sz="2400" b="0" dirty="0">
                <a:latin typeface="Baskerville Old Face" pitchFamily="18" charset="0"/>
              </a:rPr>
              <a:t> for (</a:t>
            </a:r>
            <a:r>
              <a:rPr lang="en-US" sz="2400" b="0" dirty="0" err="1">
                <a:latin typeface="Baskerville Old Face" pitchFamily="18" charset="0"/>
              </a:rPr>
              <a:t>int</a:t>
            </a:r>
            <a:r>
              <a:rPr lang="en-US" sz="2400" b="0" dirty="0">
                <a:latin typeface="Baskerville Old Face" pitchFamily="18" charset="0"/>
              </a:rPr>
              <a:t> </a:t>
            </a:r>
            <a:r>
              <a:rPr lang="en-US" sz="2400" b="0" dirty="0" err="1">
                <a:latin typeface="Baskerville Old Face" pitchFamily="18" charset="0"/>
              </a:rPr>
              <a:t>i</a:t>
            </a:r>
            <a:r>
              <a:rPr lang="en-US" sz="2400" b="0" dirty="0">
                <a:latin typeface="Baskerville Old Face" pitchFamily="18" charset="0"/>
              </a:rPr>
              <a:t>=0; </a:t>
            </a:r>
            <a:r>
              <a:rPr lang="en-US" sz="2400" b="0" dirty="0" err="1">
                <a:latin typeface="Baskerville Old Face" pitchFamily="18" charset="0"/>
              </a:rPr>
              <a:t>i</a:t>
            </a:r>
            <a:r>
              <a:rPr lang="en-US" sz="2400" b="0" dirty="0">
                <a:latin typeface="Baskerville Old Face" pitchFamily="18" charset="0"/>
              </a:rPr>
              <a:t>&lt;n; </a:t>
            </a:r>
            <a:r>
              <a:rPr lang="en-US" sz="2400" b="0" dirty="0" err="1">
                <a:latin typeface="Baskerville Old Face" pitchFamily="18" charset="0"/>
              </a:rPr>
              <a:t>i</a:t>
            </a:r>
            <a:r>
              <a:rPr lang="en-US" sz="2400" b="0" dirty="0">
                <a:latin typeface="Baskerville Old Face" pitchFamily="18" charset="0"/>
              </a:rPr>
              <a:t>++)</a:t>
            </a:r>
          </a:p>
          <a:p>
            <a:pPr>
              <a:defRPr/>
            </a:pPr>
            <a:r>
              <a:rPr lang="en-US" sz="2400" b="0" dirty="0">
                <a:latin typeface="Baskerville Old Face" pitchFamily="18" charset="0"/>
              </a:rPr>
              <a:t>  </a:t>
            </a:r>
            <a:r>
              <a:rPr lang="en-US" sz="2400" b="0" dirty="0" err="1">
                <a:latin typeface="Baskerville Old Face" pitchFamily="18" charset="0"/>
              </a:rPr>
              <a:t>cin</a:t>
            </a:r>
            <a:r>
              <a:rPr lang="en-US" sz="2400" b="0" dirty="0">
                <a:latin typeface="Baskerville Old Face" pitchFamily="18" charset="0"/>
              </a:rPr>
              <a:t>&gt;&gt;a[</a:t>
            </a:r>
            <a:r>
              <a:rPr lang="en-US" sz="2400" b="0" dirty="0" err="1">
                <a:latin typeface="Baskerville Old Face" pitchFamily="18" charset="0"/>
              </a:rPr>
              <a:t>i</a:t>
            </a:r>
            <a:r>
              <a:rPr lang="en-US" sz="2400" b="0" dirty="0">
                <a:latin typeface="Baskerville Old Face" pitchFamily="18" charset="0"/>
              </a:rPr>
              <a:t>];</a:t>
            </a:r>
          </a:p>
          <a:p>
            <a:pPr>
              <a:defRPr/>
            </a:pPr>
            <a:r>
              <a:rPr lang="en-US" sz="2400" b="0" dirty="0" err="1">
                <a:latin typeface="Baskerville Old Face" pitchFamily="18" charset="0"/>
              </a:rPr>
              <a:t>cout</a:t>
            </a:r>
            <a:r>
              <a:rPr lang="en-US" sz="2400" b="0" dirty="0">
                <a:latin typeface="Baskerville Old Face" pitchFamily="18" charset="0"/>
              </a:rPr>
              <a:t>&lt;&lt;"\</a:t>
            </a:r>
            <a:r>
              <a:rPr lang="en-US" sz="2400" b="0" dirty="0" err="1">
                <a:latin typeface="Baskerville Old Face" pitchFamily="18" charset="0"/>
              </a:rPr>
              <a:t>nThe</a:t>
            </a:r>
            <a:r>
              <a:rPr lang="en-US" sz="2400" b="0" dirty="0">
                <a:latin typeface="Baskerville Old Face" pitchFamily="18" charset="0"/>
              </a:rPr>
              <a:t> sum of array elements is: "&lt;&lt;</a:t>
            </a:r>
            <a:r>
              <a:rPr lang="en-US" sz="2400" dirty="0" err="1">
                <a:solidFill>
                  <a:schemeClr val="accent2"/>
                </a:solidFill>
                <a:latin typeface="Tempus Sans ITC" pitchFamily="82" charset="0"/>
              </a:rPr>
              <a:t>fnParr</a:t>
            </a:r>
            <a:r>
              <a:rPr lang="en-US" sz="2400" dirty="0">
                <a:solidFill>
                  <a:schemeClr val="accent2"/>
                </a:solidFill>
                <a:latin typeface="Tempus Sans ITC" pitchFamily="82" charset="0"/>
              </a:rPr>
              <a:t>(a, n)</a:t>
            </a:r>
            <a:r>
              <a:rPr lang="en-US" sz="2400" b="0" dirty="0">
                <a:latin typeface="Baskerville Old Face" pitchFamily="18" charset="0"/>
              </a:rPr>
              <a:t>; </a:t>
            </a:r>
            <a:r>
              <a:rPr lang="en-US" sz="2000" b="0" dirty="0">
                <a:solidFill>
                  <a:schemeClr val="tx1">
                    <a:lumMod val="65000"/>
                    <a:lumOff val="35000"/>
                  </a:schemeClr>
                </a:solidFill>
                <a:latin typeface="Baskerville Old Face" pitchFamily="18" charset="0"/>
              </a:rPr>
              <a:t>//fn call</a:t>
            </a:r>
            <a:r>
              <a:rPr lang="en-US" sz="2000" b="0" dirty="0">
                <a:latin typeface="Baskerville Old Face" pitchFamily="18" charset="0"/>
              </a:rPr>
              <a:t>}</a:t>
            </a:r>
          </a:p>
        </p:txBody>
      </p:sp>
      <p:sp>
        <p:nvSpPr>
          <p:cNvPr id="8" name="Rectangle 7"/>
          <p:cNvSpPr>
            <a:spLocks noChangeArrowheads="1"/>
          </p:cNvSpPr>
          <p:nvPr/>
        </p:nvSpPr>
        <p:spPr bwMode="auto">
          <a:xfrm>
            <a:off x="1905000" y="1143000"/>
            <a:ext cx="5562600" cy="1938338"/>
          </a:xfrm>
          <a:prstGeom prst="rect">
            <a:avLst/>
          </a:prstGeom>
          <a:noFill/>
          <a:ln w="9525">
            <a:noFill/>
            <a:miter lim="800000"/>
            <a:headEnd/>
            <a:tailEnd/>
          </a:ln>
        </p:spPr>
        <p:txBody>
          <a:bodyPr>
            <a:spAutoFit/>
          </a:bodyPr>
          <a:lstStyle/>
          <a:p>
            <a:r>
              <a:rPr lang="en-US" sz="2400" dirty="0" err="1">
                <a:latin typeface="Garamond" pitchFamily="18" charset="0"/>
              </a:rPr>
              <a:t>int</a:t>
            </a:r>
            <a:r>
              <a:rPr lang="en-US" sz="2400" dirty="0">
                <a:latin typeface="Garamond" pitchFamily="18" charset="0"/>
              </a:rPr>
              <a:t> </a:t>
            </a:r>
            <a:r>
              <a:rPr lang="en-US" sz="2400" dirty="0" err="1">
                <a:latin typeface="Garamond" pitchFamily="18" charset="0"/>
              </a:rPr>
              <a:t>fnParr</a:t>
            </a:r>
            <a:r>
              <a:rPr lang="en-US" sz="2400" dirty="0">
                <a:latin typeface="Garamond" pitchFamily="18" charset="0"/>
              </a:rPr>
              <a:t>( </a:t>
            </a:r>
            <a:r>
              <a:rPr lang="en-US" sz="2400" dirty="0" err="1">
                <a:solidFill>
                  <a:schemeClr val="accent2"/>
                </a:solidFill>
                <a:latin typeface="Garamond" pitchFamily="18" charset="0"/>
              </a:rPr>
              <a:t>int</a:t>
            </a:r>
            <a:r>
              <a:rPr lang="en-US" sz="2400" dirty="0">
                <a:solidFill>
                  <a:schemeClr val="accent2"/>
                </a:solidFill>
                <a:latin typeface="Garamond" pitchFamily="18" charset="0"/>
              </a:rPr>
              <a:t> a[ ]</a:t>
            </a:r>
            <a:r>
              <a:rPr lang="en-US" sz="2400" dirty="0">
                <a:latin typeface="Garamond" pitchFamily="18" charset="0"/>
              </a:rPr>
              <a:t>, </a:t>
            </a:r>
            <a:r>
              <a:rPr lang="en-US" sz="2400" dirty="0" err="1">
                <a:latin typeface="Garamond" pitchFamily="18" charset="0"/>
              </a:rPr>
              <a:t>int</a:t>
            </a:r>
            <a:r>
              <a:rPr lang="en-US" sz="2400" dirty="0">
                <a:latin typeface="Garamond" pitchFamily="18" charset="0"/>
              </a:rPr>
              <a:t> n) {</a:t>
            </a:r>
          </a:p>
          <a:p>
            <a:r>
              <a:rPr lang="en-US" sz="2400" dirty="0">
                <a:latin typeface="Garamond" pitchFamily="18" charset="0"/>
              </a:rPr>
              <a:t>   </a:t>
            </a:r>
            <a:r>
              <a:rPr lang="en-US" sz="2400" dirty="0" err="1">
                <a:latin typeface="Garamond" pitchFamily="18" charset="0"/>
              </a:rPr>
              <a:t>int</a:t>
            </a:r>
            <a:r>
              <a:rPr lang="en-US" sz="2400" dirty="0">
                <a:latin typeface="Garamond" pitchFamily="18" charset="0"/>
              </a:rPr>
              <a:t> sum=0;</a:t>
            </a:r>
          </a:p>
          <a:p>
            <a:r>
              <a:rPr lang="en-US" sz="2400" dirty="0">
                <a:latin typeface="Garamond" pitchFamily="18" charset="0"/>
              </a:rPr>
              <a:t>    for(</a:t>
            </a:r>
            <a:r>
              <a:rPr lang="en-US" sz="2400" dirty="0" err="1">
                <a:latin typeface="Garamond" pitchFamily="18" charset="0"/>
              </a:rPr>
              <a:t>int</a:t>
            </a:r>
            <a:r>
              <a:rPr lang="en-US" sz="2400" dirty="0">
                <a:latin typeface="Garamond" pitchFamily="18" charset="0"/>
              </a:rPr>
              <a:t> </a:t>
            </a:r>
            <a:r>
              <a:rPr lang="en-US" sz="2400" dirty="0" err="1">
                <a:latin typeface="Garamond" pitchFamily="18" charset="0"/>
              </a:rPr>
              <a:t>i</a:t>
            </a:r>
            <a:r>
              <a:rPr lang="en-US" sz="2400" dirty="0">
                <a:latin typeface="Garamond" pitchFamily="18" charset="0"/>
              </a:rPr>
              <a:t>=0;i&lt;</a:t>
            </a:r>
            <a:r>
              <a:rPr lang="en-US" sz="2400" dirty="0" err="1">
                <a:latin typeface="Garamond" pitchFamily="18" charset="0"/>
              </a:rPr>
              <a:t>n;i</a:t>
            </a:r>
            <a:r>
              <a:rPr lang="en-US" sz="2400" dirty="0">
                <a:latin typeface="Garamond" pitchFamily="18" charset="0"/>
              </a:rPr>
              <a:t>++)</a:t>
            </a:r>
          </a:p>
          <a:p>
            <a:r>
              <a:rPr lang="en-US" sz="2400" dirty="0">
                <a:latin typeface="Garamond" pitchFamily="18" charset="0"/>
              </a:rPr>
              <a:t>        sum+=a[</a:t>
            </a:r>
            <a:r>
              <a:rPr lang="en-US" sz="2400" dirty="0" err="1">
                <a:latin typeface="Garamond" pitchFamily="18" charset="0"/>
              </a:rPr>
              <a:t>i</a:t>
            </a:r>
            <a:r>
              <a:rPr lang="en-US" sz="2400" dirty="0">
                <a:latin typeface="Garamond" pitchFamily="18" charset="0"/>
              </a:rPr>
              <a:t>];</a:t>
            </a:r>
          </a:p>
          <a:p>
            <a:r>
              <a:rPr lang="en-US" sz="2400" dirty="0">
                <a:latin typeface="Garamond" pitchFamily="18" charset="0"/>
              </a:rPr>
              <a:t>    return (sum);    }</a:t>
            </a:r>
          </a:p>
        </p:txBody>
      </p:sp>
      <p:sp>
        <p:nvSpPr>
          <p:cNvPr id="9" name="Text Box 3"/>
          <p:cNvSpPr txBox="1">
            <a:spLocks noChangeArrowheads="1"/>
          </p:cNvSpPr>
          <p:nvPr/>
        </p:nvSpPr>
        <p:spPr bwMode="auto">
          <a:xfrm>
            <a:off x="5213350" y="2438400"/>
            <a:ext cx="3854450" cy="1154113"/>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a:latin typeface="Tempus Sans ITC" pitchFamily="82" charset="0"/>
              </a:rPr>
              <a:t>Output: n=5</a:t>
            </a:r>
          </a:p>
          <a:p>
            <a:pPr algn="just" eaLnBrk="0" hangingPunct="0">
              <a:lnSpc>
                <a:spcPct val="70000"/>
              </a:lnSpc>
              <a:spcBef>
                <a:spcPct val="35000"/>
              </a:spcBef>
            </a:pPr>
            <a:r>
              <a:rPr lang="en-US" sz="2400">
                <a:latin typeface="Tempus Sans ITC" pitchFamily="82" charset="0"/>
              </a:rPr>
              <a:t> 	1, 2, 3, 4, 5</a:t>
            </a:r>
          </a:p>
          <a:p>
            <a:pPr algn="just" eaLnBrk="0" hangingPunct="0">
              <a:lnSpc>
                <a:spcPct val="70000"/>
              </a:lnSpc>
              <a:spcBef>
                <a:spcPct val="35000"/>
              </a:spcBef>
            </a:pPr>
            <a:r>
              <a:rPr lang="en-US" sz="2400">
                <a:latin typeface="Tempus Sans ITC" pitchFamily="82" charset="0"/>
              </a:rPr>
              <a:t>	Sum of elements = 15</a:t>
            </a:r>
          </a:p>
        </p:txBody>
      </p:sp>
      <p:sp>
        <p:nvSpPr>
          <p:cNvPr id="17417" name="Rectangle 10"/>
          <p:cNvSpPr>
            <a:spLocks noChangeArrowheads="1"/>
          </p:cNvSpPr>
          <p:nvPr/>
        </p:nvSpPr>
        <p:spPr bwMode="auto">
          <a:xfrm>
            <a:off x="5257800" y="4854575"/>
            <a:ext cx="3581400" cy="708025"/>
          </a:xfrm>
          <a:prstGeom prst="rect">
            <a:avLst/>
          </a:prstGeom>
          <a:noFill/>
          <a:ln w="28575">
            <a:solidFill>
              <a:srgbClr val="FF0000"/>
            </a:solidFill>
            <a:miter lim="800000"/>
            <a:headEnd/>
            <a:tailEnd/>
          </a:ln>
        </p:spPr>
        <p:txBody>
          <a:bodyPr>
            <a:spAutoFit/>
          </a:bodyPr>
          <a:lstStyle/>
          <a:p>
            <a:r>
              <a:rPr lang="en-US" sz="2000">
                <a:solidFill>
                  <a:srgbClr val="002060"/>
                </a:solidFill>
                <a:latin typeface="Tempus Sans ITC" pitchFamily="82" charset="0"/>
              </a:rPr>
              <a:t>Array name is passed  along with number of elements</a:t>
            </a:r>
            <a:endParaRPr lang="en-US" sz="2000">
              <a:solidFill>
                <a:schemeClr val="bg2"/>
              </a:solidFill>
              <a:latin typeface="Tempus Sans ITC" pitchFamily="82" charset="0"/>
            </a:endParaRPr>
          </a:p>
        </p:txBody>
      </p:sp>
      <p:sp>
        <p:nvSpPr>
          <p:cNvPr id="17418" name="Line 10"/>
          <p:cNvSpPr>
            <a:spLocks noChangeShapeType="1"/>
          </p:cNvSpPr>
          <p:nvPr/>
        </p:nvSpPr>
        <p:spPr bwMode="auto">
          <a:xfrm>
            <a:off x="7010400" y="5562600"/>
            <a:ext cx="609600" cy="457199"/>
          </a:xfrm>
          <a:prstGeom prst="line">
            <a:avLst/>
          </a:prstGeom>
          <a:noFill/>
          <a:ln w="38100" cap="sq">
            <a:solidFill>
              <a:srgbClr val="FF0000"/>
            </a:solidFill>
            <a:round/>
            <a:headEnd type="none" w="sm" len="sm"/>
            <a:tailEnd type="triangle" w="med" len="lg"/>
          </a:ln>
        </p:spPr>
        <p:txBody>
          <a:bodyPr wrap="none" anchor="ctr"/>
          <a:lstStyle/>
          <a:p>
            <a:endParaRPr lang="en-US"/>
          </a:p>
        </p:txBody>
      </p:sp>
      <p:sp>
        <p:nvSpPr>
          <p:cNvPr id="10" name="Date Placeholder 9"/>
          <p:cNvSpPr>
            <a:spLocks noGrp="1"/>
          </p:cNvSpPr>
          <p:nvPr>
            <p:ph type="dt" sz="quarter" idx="10"/>
          </p:nvPr>
        </p:nvSpPr>
        <p:spPr/>
        <p:txBody>
          <a:bodyPr/>
          <a:lstStyle/>
          <a:p>
            <a:pPr eaLnBrk="1" hangingPunct="1"/>
            <a:fld id="{3EB21DAF-8A3A-4D1E-BC08-8E0228FFC526}" type="datetime1">
              <a:rPr lang="en-US" sz="1200" smtClean="0">
                <a:solidFill>
                  <a:schemeClr val="tx1"/>
                </a:solidFill>
              </a:rPr>
              <a:t>4/20/2015</a:t>
            </a:fld>
            <a:endParaRPr lang="en-US" sz="1200">
              <a:solidFill>
                <a:schemeClr val="tx1"/>
              </a:solidFill>
            </a:endParaRPr>
          </a:p>
        </p:txBody>
      </p:sp>
      <p:sp>
        <p:nvSpPr>
          <p:cNvPr id="11" name="Slide Number Placeholder 10"/>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17</a:t>
            </a:fld>
            <a:endParaRPr lang="en-US" sz="16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4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7417" grpId="0" animBg="1"/>
      <p:bldP spid="174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Footer Placeholder 2"/>
          <p:cNvSpPr>
            <a:spLocks noGrp="1"/>
          </p:cNvSpPr>
          <p:nvPr>
            <p:ph type="ftr" sz="quarter" idx="11"/>
          </p:nvPr>
        </p:nvSpPr>
        <p:spPr>
          <a:noFill/>
        </p:spPr>
        <p:txBody>
          <a:bodyPr/>
          <a:lstStyle/>
          <a:p>
            <a:r>
              <a:rPr lang="en-US" smtClean="0"/>
              <a:t>CSE 1002                        Department of CSE</a:t>
            </a:r>
          </a:p>
        </p:txBody>
      </p:sp>
      <p:sp>
        <p:nvSpPr>
          <p:cNvPr id="2" name="Title 1"/>
          <p:cNvSpPr>
            <a:spLocks noGrp="1"/>
          </p:cNvSpPr>
          <p:nvPr>
            <p:ph type="title"/>
          </p:nvPr>
        </p:nvSpPr>
        <p:spPr/>
        <p:txBody>
          <a:bodyPr>
            <a:normAutofit/>
          </a:bodyPr>
          <a:lstStyle/>
          <a:p>
            <a:r>
              <a:rPr lang="en-US" dirty="0"/>
              <a:t>Passing </a:t>
            </a:r>
            <a:r>
              <a:rPr lang="en-US" dirty="0" smtClean="0"/>
              <a:t>2D-Array </a:t>
            </a:r>
            <a:r>
              <a:rPr lang="en-US" dirty="0"/>
              <a:t>to Function</a:t>
            </a:r>
          </a:p>
        </p:txBody>
      </p:sp>
      <p:sp>
        <p:nvSpPr>
          <p:cNvPr id="7" name="Rectangle 6"/>
          <p:cNvSpPr/>
          <p:nvPr/>
        </p:nvSpPr>
        <p:spPr>
          <a:xfrm>
            <a:off x="1371600" y="4092575"/>
            <a:ext cx="7467600" cy="2308225"/>
          </a:xfrm>
          <a:prstGeom prst="rect">
            <a:avLst/>
          </a:prstGeom>
        </p:spPr>
        <p:txBody>
          <a:bodyPr wrap="square">
            <a:spAutoFit/>
          </a:bodyPr>
          <a:lstStyle/>
          <a:p>
            <a:pPr>
              <a:defRPr/>
            </a:pPr>
            <a:r>
              <a:rPr lang="en-US" sz="2400" b="0" dirty="0">
                <a:latin typeface="Baskerville Old Face" pitchFamily="18" charset="0"/>
              </a:rPr>
              <a:t>void main() {</a:t>
            </a:r>
          </a:p>
          <a:p>
            <a:pPr>
              <a:defRPr/>
            </a:pPr>
            <a:r>
              <a:rPr lang="en-US" sz="2400" b="0" dirty="0">
                <a:latin typeface="Baskerville Old Face" pitchFamily="18" charset="0"/>
              </a:rPr>
              <a:t> </a:t>
            </a:r>
            <a:r>
              <a:rPr lang="en-US" sz="2400" b="0" dirty="0" err="1">
                <a:latin typeface="Baskerville Old Face" pitchFamily="18" charset="0"/>
              </a:rPr>
              <a:t>int</a:t>
            </a:r>
            <a:r>
              <a:rPr lang="en-US" sz="2400" b="0" dirty="0">
                <a:latin typeface="Baskerville Old Face" pitchFamily="18" charset="0"/>
              </a:rPr>
              <a:t> </a:t>
            </a:r>
            <a:r>
              <a:rPr lang="en-US" sz="2400" b="0" dirty="0" err="1">
                <a:latin typeface="Baskerville Old Face" pitchFamily="18" charset="0"/>
              </a:rPr>
              <a:t>i</a:t>
            </a:r>
            <a:r>
              <a:rPr lang="en-US" sz="2400" b="0" dirty="0">
                <a:latin typeface="Baskerville Old Face" pitchFamily="18" charset="0"/>
              </a:rPr>
              <a:t>, j, n, a[10][10], m;</a:t>
            </a:r>
          </a:p>
          <a:p>
            <a:pPr>
              <a:defRPr/>
            </a:pPr>
            <a:r>
              <a:rPr lang="en-US" sz="2400" b="0" dirty="0">
                <a:latin typeface="Baskerville Old Face" pitchFamily="18" charset="0"/>
              </a:rPr>
              <a:t> </a:t>
            </a:r>
            <a:r>
              <a:rPr lang="en-US" sz="2400" b="0" dirty="0" err="1">
                <a:latin typeface="Baskerville Old Face" pitchFamily="18" charset="0"/>
              </a:rPr>
              <a:t>int</a:t>
            </a:r>
            <a:r>
              <a:rPr lang="en-US" sz="2400" b="0" dirty="0">
                <a:latin typeface="Baskerville Old Face" pitchFamily="18" charset="0"/>
              </a:rPr>
              <a:t> fn2d(</a:t>
            </a:r>
            <a:r>
              <a:rPr lang="en-US" sz="2400" b="0" dirty="0" err="1">
                <a:latin typeface="Baskerville Old Face" pitchFamily="18" charset="0"/>
              </a:rPr>
              <a:t>int</a:t>
            </a:r>
            <a:r>
              <a:rPr lang="en-US" sz="2400" b="0" dirty="0">
                <a:latin typeface="Baskerville Old Face" pitchFamily="18" charset="0"/>
              </a:rPr>
              <a:t> a[ ][10], </a:t>
            </a:r>
            <a:r>
              <a:rPr lang="en-US" sz="2400" b="0" dirty="0" err="1">
                <a:latin typeface="Baskerville Old Face" pitchFamily="18" charset="0"/>
              </a:rPr>
              <a:t>int</a:t>
            </a:r>
            <a:r>
              <a:rPr lang="en-US" sz="2400" b="0" dirty="0">
                <a:latin typeface="Baskerville Old Face" pitchFamily="18" charset="0"/>
              </a:rPr>
              <a:t>, </a:t>
            </a:r>
            <a:r>
              <a:rPr lang="en-US" sz="2400" b="0" dirty="0" err="1">
                <a:latin typeface="Baskerville Old Face" pitchFamily="18" charset="0"/>
              </a:rPr>
              <a:t>int</a:t>
            </a:r>
            <a:r>
              <a:rPr lang="en-US" sz="2400" b="0" dirty="0">
                <a:latin typeface="Baskerville Old Face" pitchFamily="18" charset="0"/>
              </a:rPr>
              <a:t>);</a:t>
            </a:r>
          </a:p>
          <a:p>
            <a:pPr>
              <a:defRPr/>
            </a:pPr>
            <a:r>
              <a:rPr lang="en-US" sz="2400" b="0" dirty="0">
                <a:solidFill>
                  <a:schemeClr val="bg2">
                    <a:lumMod val="75000"/>
                  </a:schemeClr>
                </a:solidFill>
                <a:latin typeface="Tempus Sans ITC" pitchFamily="82" charset="0"/>
              </a:rPr>
              <a:t> //read dimensions &amp; matrix</a:t>
            </a:r>
          </a:p>
          <a:p>
            <a:pPr>
              <a:defRPr/>
            </a:pPr>
            <a:r>
              <a:rPr lang="en-US" sz="2400" b="0" dirty="0">
                <a:latin typeface="Baskerville Old Face" pitchFamily="18" charset="0"/>
              </a:rPr>
              <a:t> </a:t>
            </a:r>
            <a:r>
              <a:rPr lang="en-US" sz="2400" b="0" dirty="0" err="1">
                <a:latin typeface="Baskerville Old Face" pitchFamily="18" charset="0"/>
              </a:rPr>
              <a:t>cout</a:t>
            </a:r>
            <a:r>
              <a:rPr lang="en-US" sz="2400" b="0" dirty="0">
                <a:latin typeface="Baskerville Old Face" pitchFamily="18" charset="0"/>
              </a:rPr>
              <a:t>&lt;&lt;"\n Sum of elements of 2D array is "&lt;&lt;fn2d(a, m, n);</a:t>
            </a:r>
          </a:p>
          <a:p>
            <a:pPr>
              <a:defRPr/>
            </a:pPr>
            <a:r>
              <a:rPr lang="en-US" sz="2400" b="0" dirty="0">
                <a:latin typeface="Baskerville Old Face" pitchFamily="18" charset="0"/>
              </a:rPr>
              <a:t>}</a:t>
            </a:r>
          </a:p>
        </p:txBody>
      </p:sp>
      <p:sp>
        <p:nvSpPr>
          <p:cNvPr id="8" name="Rectangle 7"/>
          <p:cNvSpPr>
            <a:spLocks noChangeArrowheads="1"/>
          </p:cNvSpPr>
          <p:nvPr/>
        </p:nvSpPr>
        <p:spPr bwMode="auto">
          <a:xfrm>
            <a:off x="1905000" y="1371600"/>
            <a:ext cx="5562600" cy="2678113"/>
          </a:xfrm>
          <a:prstGeom prst="rect">
            <a:avLst/>
          </a:prstGeom>
          <a:noFill/>
          <a:ln w="9525">
            <a:noFill/>
            <a:miter lim="800000"/>
            <a:headEnd/>
            <a:tailEnd/>
          </a:ln>
        </p:spPr>
        <p:txBody>
          <a:bodyPr>
            <a:spAutoFit/>
          </a:bodyPr>
          <a:lstStyle/>
          <a:p>
            <a:r>
              <a:rPr lang="nn-NO" sz="2400" dirty="0">
                <a:latin typeface="Garamond" pitchFamily="18" charset="0"/>
              </a:rPr>
              <a:t>int fn2d(int x[ ][10], int m, int n)</a:t>
            </a:r>
          </a:p>
          <a:p>
            <a:r>
              <a:rPr lang="nn-NO" sz="2400" dirty="0">
                <a:latin typeface="Garamond" pitchFamily="18" charset="0"/>
              </a:rPr>
              <a:t>  { int i,j,sum=0;</a:t>
            </a:r>
          </a:p>
          <a:p>
            <a:r>
              <a:rPr lang="nn-NO" sz="2400" dirty="0">
                <a:latin typeface="Garamond" pitchFamily="18" charset="0"/>
              </a:rPr>
              <a:t>    for(i=0; i&lt;m; i++)</a:t>
            </a:r>
          </a:p>
          <a:p>
            <a:r>
              <a:rPr lang="nn-NO" sz="2400" dirty="0">
                <a:latin typeface="Garamond" pitchFamily="18" charset="0"/>
              </a:rPr>
              <a:t>	for(j=0; j&lt;n; j++)</a:t>
            </a:r>
          </a:p>
          <a:p>
            <a:r>
              <a:rPr lang="nn-NO" sz="2400" dirty="0">
                <a:latin typeface="Garamond" pitchFamily="18" charset="0"/>
              </a:rPr>
              <a:t>	 sum+=x[i][j];</a:t>
            </a:r>
          </a:p>
          <a:p>
            <a:r>
              <a:rPr lang="nn-NO" sz="2400" dirty="0">
                <a:latin typeface="Garamond" pitchFamily="18" charset="0"/>
              </a:rPr>
              <a:t>	return(sum);</a:t>
            </a:r>
          </a:p>
          <a:p>
            <a:r>
              <a:rPr lang="nn-NO" sz="2400" dirty="0">
                <a:latin typeface="Garamond" pitchFamily="18" charset="0"/>
              </a:rPr>
              <a:t>   }</a:t>
            </a:r>
            <a:endParaRPr lang="en-US" sz="2400" dirty="0">
              <a:latin typeface="Garamond" pitchFamily="18" charset="0"/>
            </a:endParaRPr>
          </a:p>
        </p:txBody>
      </p:sp>
      <p:sp>
        <p:nvSpPr>
          <p:cNvPr id="11" name="Text Box 3"/>
          <p:cNvSpPr txBox="1">
            <a:spLocks noChangeArrowheads="1"/>
          </p:cNvSpPr>
          <p:nvPr/>
        </p:nvSpPr>
        <p:spPr bwMode="auto">
          <a:xfrm>
            <a:off x="5213350" y="3113088"/>
            <a:ext cx="3854450" cy="1901825"/>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a:latin typeface="Tempus Sans ITC" pitchFamily="82" charset="0"/>
              </a:rPr>
              <a:t>Output: m=2 n=3</a:t>
            </a:r>
          </a:p>
          <a:p>
            <a:pPr algn="just" eaLnBrk="0" hangingPunct="0">
              <a:lnSpc>
                <a:spcPct val="70000"/>
              </a:lnSpc>
              <a:spcBef>
                <a:spcPct val="35000"/>
              </a:spcBef>
            </a:pPr>
            <a:r>
              <a:rPr lang="en-US" sz="2400">
                <a:latin typeface="Tempus Sans ITC" pitchFamily="82" charset="0"/>
              </a:rPr>
              <a:t> 	1  2</a:t>
            </a:r>
          </a:p>
          <a:p>
            <a:pPr algn="just" eaLnBrk="0" hangingPunct="0">
              <a:lnSpc>
                <a:spcPct val="70000"/>
              </a:lnSpc>
              <a:spcBef>
                <a:spcPct val="35000"/>
              </a:spcBef>
            </a:pPr>
            <a:r>
              <a:rPr lang="en-US" sz="2400">
                <a:latin typeface="Tempus Sans ITC" pitchFamily="82" charset="0"/>
              </a:rPr>
              <a:t>            3  4</a:t>
            </a:r>
          </a:p>
          <a:p>
            <a:pPr algn="just" eaLnBrk="0" hangingPunct="0">
              <a:lnSpc>
                <a:spcPct val="70000"/>
              </a:lnSpc>
              <a:spcBef>
                <a:spcPct val="35000"/>
              </a:spcBef>
            </a:pPr>
            <a:r>
              <a:rPr lang="en-US" sz="2400">
                <a:latin typeface="Tempus Sans ITC" pitchFamily="82" charset="0"/>
              </a:rPr>
              <a:t>	5  6</a:t>
            </a:r>
          </a:p>
          <a:p>
            <a:pPr algn="just" eaLnBrk="0" hangingPunct="0">
              <a:lnSpc>
                <a:spcPct val="70000"/>
              </a:lnSpc>
              <a:spcBef>
                <a:spcPct val="35000"/>
              </a:spcBef>
            </a:pPr>
            <a:r>
              <a:rPr lang="en-US" sz="2400">
                <a:latin typeface="Tempus Sans ITC" pitchFamily="82" charset="0"/>
              </a:rPr>
              <a:t>	Sum of elements = 21</a:t>
            </a:r>
          </a:p>
        </p:txBody>
      </p:sp>
      <p:sp>
        <p:nvSpPr>
          <p:cNvPr id="9" name="Date Placeholder 8"/>
          <p:cNvSpPr>
            <a:spLocks noGrp="1"/>
          </p:cNvSpPr>
          <p:nvPr>
            <p:ph type="dt" sz="quarter" idx="10"/>
          </p:nvPr>
        </p:nvSpPr>
        <p:spPr/>
        <p:txBody>
          <a:bodyPr/>
          <a:lstStyle/>
          <a:p>
            <a:pPr eaLnBrk="1" hangingPunct="1"/>
            <a:fld id="{2868663C-F5D4-4CB6-8935-76E6BE32D015}" type="datetime1">
              <a:rPr lang="en-US" sz="1200" smtClean="0">
                <a:solidFill>
                  <a:schemeClr val="tx1"/>
                </a:solidFill>
              </a:rPr>
              <a:t>4/20/2015</a:t>
            </a:fld>
            <a:endParaRPr lang="en-US" sz="1200">
              <a:solidFill>
                <a:schemeClr val="tx1"/>
              </a:solidFill>
            </a:endParaRPr>
          </a:p>
        </p:txBody>
      </p:sp>
      <p:sp>
        <p:nvSpPr>
          <p:cNvPr id="10" name="Slide Number Placeholder 9"/>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18</a:t>
            </a:fld>
            <a:endParaRPr lang="en-US" sz="16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Footer Placeholder 2"/>
          <p:cNvSpPr>
            <a:spLocks noGrp="1"/>
          </p:cNvSpPr>
          <p:nvPr>
            <p:ph type="ftr" sz="quarter" idx="11"/>
          </p:nvPr>
        </p:nvSpPr>
        <p:spPr>
          <a:noFill/>
        </p:spPr>
        <p:txBody>
          <a:bodyPr/>
          <a:lstStyle/>
          <a:p>
            <a:r>
              <a:rPr lang="en-US" smtClean="0"/>
              <a:t>CSE 1002                        Department of CSE</a:t>
            </a:r>
          </a:p>
        </p:txBody>
      </p:sp>
      <p:sp>
        <p:nvSpPr>
          <p:cNvPr id="2" name="Title 1"/>
          <p:cNvSpPr>
            <a:spLocks noGrp="1"/>
          </p:cNvSpPr>
          <p:nvPr>
            <p:ph type="title"/>
          </p:nvPr>
        </p:nvSpPr>
        <p:spPr/>
        <p:txBody>
          <a:bodyPr>
            <a:normAutofit/>
          </a:bodyPr>
          <a:lstStyle/>
          <a:p>
            <a:r>
              <a:rPr lang="en-US" dirty="0"/>
              <a:t>Passing 2D-Array to Function</a:t>
            </a:r>
          </a:p>
        </p:txBody>
      </p:sp>
      <p:sp>
        <p:nvSpPr>
          <p:cNvPr id="10" name="Text Box 4"/>
          <p:cNvSpPr txBox="1">
            <a:spLocks noChangeArrowheads="1"/>
          </p:cNvSpPr>
          <p:nvPr/>
        </p:nvSpPr>
        <p:spPr bwMode="auto">
          <a:xfrm>
            <a:off x="1447800" y="1371600"/>
            <a:ext cx="7543800" cy="4495461"/>
          </a:xfrm>
          <a:prstGeom prst="rect">
            <a:avLst/>
          </a:prstGeom>
          <a:noFill/>
          <a:ln w="12700" cap="sq">
            <a:noFill/>
            <a:miter lim="800000"/>
            <a:headEnd type="none" w="sm" len="sm"/>
            <a:tailEnd type="none" w="sm" len="sm"/>
          </a:ln>
        </p:spPr>
        <p:txBody>
          <a:bodyPr wrap="square">
            <a:spAutoFit/>
          </a:bodyPr>
          <a:lstStyle/>
          <a:p>
            <a:pPr algn="just" eaLnBrk="0" hangingPunct="0">
              <a:lnSpc>
                <a:spcPct val="114000"/>
              </a:lnSpc>
              <a:spcBef>
                <a:spcPts val="0"/>
              </a:spcBef>
              <a:defRPr/>
            </a:pPr>
            <a:r>
              <a:rPr lang="en-US" sz="2400" b="0" dirty="0">
                <a:latin typeface="Arial Rounded MT Bold" pitchFamily="34" charset="0"/>
                <a:cs typeface="Arial" pitchFamily="34" charset="0"/>
              </a:rPr>
              <a:t>Rules to pass a 2D- array to a function</a:t>
            </a:r>
          </a:p>
          <a:p>
            <a:pPr marL="342900" indent="-342900" algn="just" eaLnBrk="0" hangingPunct="0">
              <a:lnSpc>
                <a:spcPct val="114000"/>
              </a:lnSpc>
              <a:spcBef>
                <a:spcPts val="0"/>
              </a:spcBef>
              <a:buFont typeface="Wingdings" pitchFamily="2" charset="2"/>
              <a:buChar char="§"/>
              <a:defRPr/>
            </a:pPr>
            <a:r>
              <a:rPr lang="en-US" sz="2400" b="0" dirty="0" smtClean="0">
                <a:latin typeface="Arial" pitchFamily="34" charset="0"/>
                <a:cs typeface="Arial" pitchFamily="34" charset="0"/>
              </a:rPr>
              <a:t>The </a:t>
            </a:r>
            <a:r>
              <a:rPr lang="en-US" sz="2400" b="0" dirty="0">
                <a:latin typeface="Arial" pitchFamily="34" charset="0"/>
                <a:cs typeface="Arial" pitchFamily="34" charset="0"/>
              </a:rPr>
              <a:t>function must be called by passing only the array name. </a:t>
            </a:r>
            <a:endParaRPr lang="en-US" sz="1050" b="0" dirty="0">
              <a:latin typeface="Arial" pitchFamily="34" charset="0"/>
              <a:cs typeface="Arial" pitchFamily="34" charset="0"/>
            </a:endParaRPr>
          </a:p>
          <a:p>
            <a:pPr marL="342900" indent="-342900" algn="just" eaLnBrk="0" hangingPunct="0">
              <a:lnSpc>
                <a:spcPct val="114000"/>
              </a:lnSpc>
              <a:spcBef>
                <a:spcPts val="0"/>
              </a:spcBef>
              <a:buFont typeface="Wingdings" pitchFamily="2" charset="2"/>
              <a:buChar char="§"/>
              <a:defRPr/>
            </a:pPr>
            <a:r>
              <a:rPr lang="en-US" sz="2400" b="0" dirty="0" smtClean="0">
                <a:latin typeface="Arial" pitchFamily="34" charset="0"/>
                <a:cs typeface="Arial" pitchFamily="34" charset="0"/>
              </a:rPr>
              <a:t>In </a:t>
            </a:r>
            <a:r>
              <a:rPr lang="en-US" sz="2400" b="0" dirty="0">
                <a:latin typeface="Arial" pitchFamily="34" charset="0"/>
                <a:cs typeface="Arial" pitchFamily="34" charset="0"/>
              </a:rPr>
              <a:t>the function definition, we must indicate that the array has </a:t>
            </a:r>
            <a:r>
              <a:rPr lang="en-US" sz="2400" b="0" dirty="0" smtClean="0">
                <a:latin typeface="Arial" pitchFamily="34" charset="0"/>
                <a:cs typeface="Arial" pitchFamily="34" charset="0"/>
              </a:rPr>
              <a:t>two-dimensions </a:t>
            </a:r>
            <a:r>
              <a:rPr lang="en-US" sz="2400" b="0" dirty="0">
                <a:latin typeface="Arial" pitchFamily="34" charset="0"/>
                <a:cs typeface="Arial" pitchFamily="34" charset="0"/>
              </a:rPr>
              <a:t>by including two set of brackets.</a:t>
            </a:r>
          </a:p>
          <a:p>
            <a:pPr marL="171450" indent="-171450" algn="just" eaLnBrk="0" hangingPunct="0">
              <a:lnSpc>
                <a:spcPct val="114000"/>
              </a:lnSpc>
              <a:spcBef>
                <a:spcPts val="0"/>
              </a:spcBef>
              <a:buFont typeface="Wingdings" pitchFamily="2" charset="2"/>
              <a:buChar char="§"/>
              <a:defRPr/>
            </a:pPr>
            <a:endParaRPr lang="en-US" sz="1100" b="0" dirty="0">
              <a:latin typeface="Arial" pitchFamily="34" charset="0"/>
              <a:cs typeface="Arial" pitchFamily="34" charset="0"/>
            </a:endParaRPr>
          </a:p>
          <a:p>
            <a:pPr marL="342900" indent="-342900" algn="just" eaLnBrk="0" hangingPunct="0">
              <a:lnSpc>
                <a:spcPct val="114000"/>
              </a:lnSpc>
              <a:spcBef>
                <a:spcPts val="0"/>
              </a:spcBef>
              <a:buFont typeface="Wingdings" pitchFamily="2" charset="2"/>
              <a:buChar char="§"/>
              <a:defRPr/>
            </a:pPr>
            <a:r>
              <a:rPr lang="en-US" sz="2400" b="0" dirty="0" smtClean="0">
                <a:latin typeface="Arial" pitchFamily="34" charset="0"/>
                <a:cs typeface="Arial" pitchFamily="34" charset="0"/>
              </a:rPr>
              <a:t>The </a:t>
            </a:r>
            <a:r>
              <a:rPr lang="en-US" sz="2400" b="0" dirty="0">
                <a:latin typeface="Arial" pitchFamily="34" charset="0"/>
                <a:cs typeface="Arial" pitchFamily="34" charset="0"/>
              </a:rPr>
              <a:t>size of the second dimension must be specified.</a:t>
            </a:r>
          </a:p>
          <a:p>
            <a:pPr marL="342900" indent="-342900" algn="just" eaLnBrk="0" hangingPunct="0">
              <a:lnSpc>
                <a:spcPct val="114000"/>
              </a:lnSpc>
              <a:spcBef>
                <a:spcPts val="0"/>
              </a:spcBef>
              <a:buFont typeface="Wingdings" pitchFamily="2" charset="2"/>
              <a:buChar char="§"/>
              <a:defRPr/>
            </a:pPr>
            <a:r>
              <a:rPr lang="en-US" sz="2400" b="0" dirty="0" smtClean="0">
                <a:latin typeface="Arial" pitchFamily="34" charset="0"/>
                <a:cs typeface="Arial" pitchFamily="34" charset="0"/>
              </a:rPr>
              <a:t>The </a:t>
            </a:r>
            <a:r>
              <a:rPr lang="en-US" sz="2400" b="0" dirty="0">
                <a:latin typeface="Arial" pitchFamily="34" charset="0"/>
                <a:cs typeface="Arial" pitchFamily="34" charset="0"/>
              </a:rPr>
              <a:t>prototype declaration should be similar to function </a:t>
            </a:r>
            <a:r>
              <a:rPr lang="en-US" sz="2400" b="0" dirty="0" smtClean="0">
                <a:latin typeface="Arial" pitchFamily="34" charset="0"/>
                <a:cs typeface="Arial" pitchFamily="34" charset="0"/>
              </a:rPr>
              <a:t>header</a:t>
            </a:r>
            <a:r>
              <a:rPr lang="en-US" sz="2400" b="0" dirty="0">
                <a:latin typeface="Arial" pitchFamily="34" charset="0"/>
                <a:cs typeface="Arial" pitchFamily="34" charset="0"/>
              </a:rPr>
              <a:t>.</a:t>
            </a:r>
          </a:p>
        </p:txBody>
      </p:sp>
      <p:sp>
        <p:nvSpPr>
          <p:cNvPr id="5" name="Date Placeholder 4"/>
          <p:cNvSpPr>
            <a:spLocks noGrp="1"/>
          </p:cNvSpPr>
          <p:nvPr>
            <p:ph type="dt" sz="quarter" idx="10"/>
          </p:nvPr>
        </p:nvSpPr>
        <p:spPr/>
        <p:txBody>
          <a:bodyPr/>
          <a:lstStyle/>
          <a:p>
            <a:pPr eaLnBrk="1" hangingPunct="1"/>
            <a:fld id="{8F4319DA-B077-4DAE-A675-654B4DE7767E}" type="datetime1">
              <a:rPr lang="en-US" sz="1200" smtClean="0">
                <a:solidFill>
                  <a:schemeClr val="tx1"/>
                </a:solidFill>
              </a:rPr>
              <a:t>4/20/2015</a:t>
            </a:fld>
            <a:endParaRPr lang="en-US" sz="1200">
              <a:solidFill>
                <a:schemeClr val="tx1"/>
              </a:solidFill>
            </a:endParaRPr>
          </a:p>
        </p:txBody>
      </p:sp>
      <p:sp>
        <p:nvSpPr>
          <p:cNvPr id="6" name="Slide Number Placeholder 5"/>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19</a:t>
            </a:fld>
            <a:endParaRPr lang="en-US" sz="1600">
              <a:solidFill>
                <a:schemeClr val="tx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lnSpc>
                <a:spcPct val="90000"/>
              </a:lnSpc>
              <a:buClr>
                <a:srgbClr val="993300"/>
              </a:buClr>
            </a:pPr>
            <a:r>
              <a:rPr lang="en-US" dirty="0" smtClean="0">
                <a:solidFill>
                  <a:srgbClr val="000099"/>
                </a:solidFill>
              </a:rPr>
              <a:t>To learn and appreciate the following concepts</a:t>
            </a:r>
          </a:p>
          <a:p>
            <a:endParaRPr lang="en-US" dirty="0" smtClean="0">
              <a:solidFill>
                <a:srgbClr val="000099"/>
              </a:solidFill>
            </a:endParaRPr>
          </a:p>
          <a:p>
            <a:pPr marL="457200" indent="-457200">
              <a:buFont typeface="Wingdings" pitchFamily="2" charset="2"/>
              <a:buChar char="ü"/>
            </a:pPr>
            <a:r>
              <a:rPr lang="en-US" dirty="0" smtClean="0">
                <a:solidFill>
                  <a:srgbClr val="000099"/>
                </a:solidFill>
              </a:rPr>
              <a:t>Parameter passing techniques</a:t>
            </a:r>
          </a:p>
          <a:p>
            <a:pPr marL="857250" lvl="1" indent="-457200">
              <a:buFont typeface="Wingdings" pitchFamily="2" charset="2"/>
              <a:buChar char="ü"/>
            </a:pPr>
            <a:r>
              <a:rPr lang="en-US" dirty="0" smtClean="0">
                <a:solidFill>
                  <a:srgbClr val="000099"/>
                </a:solidFill>
              </a:rPr>
              <a:t>Pass by value</a:t>
            </a:r>
          </a:p>
          <a:p>
            <a:pPr marL="857250" lvl="1" indent="-457200">
              <a:buFont typeface="Wingdings" pitchFamily="2" charset="2"/>
              <a:buChar char="ü"/>
            </a:pPr>
            <a:r>
              <a:rPr lang="en-US" dirty="0" smtClean="0">
                <a:solidFill>
                  <a:srgbClr val="000099"/>
                </a:solidFill>
              </a:rPr>
              <a:t>Pass by reference</a:t>
            </a:r>
            <a:endParaRPr lang="en-US" dirty="0"/>
          </a:p>
        </p:txBody>
      </p:sp>
      <p:sp>
        <p:nvSpPr>
          <p:cNvPr id="4" name="Title 3"/>
          <p:cNvSpPr>
            <a:spLocks noGrp="1"/>
          </p:cNvSpPr>
          <p:nvPr>
            <p:ph type="title"/>
          </p:nvPr>
        </p:nvSpPr>
        <p:spPr/>
        <p:txBody>
          <a:bodyPr/>
          <a:lstStyle/>
          <a:p>
            <a:pPr algn="ctr"/>
            <a:r>
              <a:rPr lang="en-US" dirty="0" smtClean="0"/>
              <a:t>Objectives </a:t>
            </a:r>
            <a:endParaRPr lang="en-US" dirty="0"/>
          </a:p>
        </p:txBody>
      </p:sp>
      <p:sp>
        <p:nvSpPr>
          <p:cNvPr id="6" name="Date Placeholder 5"/>
          <p:cNvSpPr>
            <a:spLocks noGrp="1"/>
          </p:cNvSpPr>
          <p:nvPr>
            <p:ph type="dt" sz="quarter" idx="10"/>
          </p:nvPr>
        </p:nvSpPr>
        <p:spPr/>
        <p:txBody>
          <a:bodyPr/>
          <a:lstStyle/>
          <a:p>
            <a:pPr eaLnBrk="1" hangingPunct="1"/>
            <a:fld id="{0C2C2747-93BF-49D9-87BB-745BD4A8E1D8}" type="datetime1">
              <a:rPr lang="en-US" sz="1200" smtClean="0">
                <a:solidFill>
                  <a:schemeClr val="tx1"/>
                </a:solidFill>
              </a:rPr>
              <a:t>4/20/2015</a:t>
            </a:fld>
            <a:endParaRPr lang="en-US" sz="1200">
              <a:solidFill>
                <a:schemeClr val="tx1"/>
              </a:solidFill>
            </a:endParaRPr>
          </a:p>
        </p:txBody>
      </p:sp>
      <p:sp>
        <p:nvSpPr>
          <p:cNvPr id="7" name="Slide Number Placeholder 6"/>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2</a:t>
            </a:fld>
            <a:endParaRPr lang="en-US" sz="1600">
              <a:solidFill>
                <a:schemeClr val="tx1"/>
              </a:solidFill>
            </a:endParaRPr>
          </a:p>
        </p:txBody>
      </p:sp>
      <p:sp>
        <p:nvSpPr>
          <p:cNvPr id="8" name="Footer Placeholder 7"/>
          <p:cNvSpPr>
            <a:spLocks noGrp="1"/>
          </p:cNvSpPr>
          <p:nvPr>
            <p:ph type="ftr" sz="quarter" idx="11"/>
          </p:nvPr>
        </p:nvSpPr>
        <p:spPr/>
        <p:txBody>
          <a:bodyPr/>
          <a:lstStyle/>
          <a:p>
            <a:r>
              <a:rPr lang="en-US" smtClean="0"/>
              <a:t>CSE 1002                        Department of CSE</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dirty="0" smtClean="0"/>
              <a:t>Taylor’s Series </a:t>
            </a:r>
          </a:p>
          <a:p>
            <a:pPr>
              <a:lnSpc>
                <a:spcPct val="150000"/>
              </a:lnSpc>
            </a:pPr>
            <a:r>
              <a:rPr lang="en-US" dirty="0" smtClean="0"/>
              <a:t>Newton’s Forward difference</a:t>
            </a:r>
          </a:p>
          <a:p>
            <a:pPr>
              <a:lnSpc>
                <a:spcPct val="150000"/>
              </a:lnSpc>
            </a:pPr>
            <a:r>
              <a:rPr lang="en-US" dirty="0" smtClean="0"/>
              <a:t>Newton Raphson </a:t>
            </a:r>
            <a:endParaRPr lang="en-US" dirty="0"/>
          </a:p>
        </p:txBody>
      </p:sp>
      <p:sp>
        <p:nvSpPr>
          <p:cNvPr id="3" name="Footer Placeholder 2"/>
          <p:cNvSpPr>
            <a:spLocks noGrp="1"/>
          </p:cNvSpPr>
          <p:nvPr>
            <p:ph type="ftr" sz="quarter" idx="11"/>
          </p:nvPr>
        </p:nvSpPr>
        <p:spPr/>
        <p:txBody>
          <a:bodyPr/>
          <a:lstStyle/>
          <a:p>
            <a:r>
              <a:rPr lang="en-US" smtClean="0"/>
              <a:t>CSE 1002                        Department of CSE</a:t>
            </a:r>
            <a:endParaRPr lang="en-US"/>
          </a:p>
        </p:txBody>
      </p:sp>
      <p:sp>
        <p:nvSpPr>
          <p:cNvPr id="5" name="Date Placeholder 4"/>
          <p:cNvSpPr>
            <a:spLocks noGrp="1"/>
          </p:cNvSpPr>
          <p:nvPr>
            <p:ph type="dt" sz="quarter" idx="10"/>
          </p:nvPr>
        </p:nvSpPr>
        <p:spPr/>
        <p:txBody>
          <a:bodyPr/>
          <a:lstStyle/>
          <a:p>
            <a:pPr eaLnBrk="1" hangingPunct="1"/>
            <a:fld id="{3F050F51-075B-4C82-B186-11AB943345A3}" type="datetime1">
              <a:rPr lang="en-US" sz="1200" smtClean="0">
                <a:solidFill>
                  <a:schemeClr val="tx1"/>
                </a:solidFill>
              </a:rPr>
              <a:t>4/20/2015</a:t>
            </a:fld>
            <a:endParaRPr lang="en-US" sz="1200">
              <a:solidFill>
                <a:schemeClr val="tx1"/>
              </a:solidFill>
            </a:endParaRPr>
          </a:p>
        </p:txBody>
      </p:sp>
      <p:sp>
        <p:nvSpPr>
          <p:cNvPr id="6" name="Slide Number Placeholder 5"/>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20</a:t>
            </a:fld>
            <a:endParaRPr lang="en-US" dirty="0">
              <a:solidFill>
                <a:schemeClr val="tx1"/>
              </a:solidFill>
            </a:endParaRPr>
          </a:p>
        </p:txBody>
      </p:sp>
      <p:sp>
        <p:nvSpPr>
          <p:cNvPr id="8" name="Title 5"/>
          <p:cNvSpPr>
            <a:spLocks noGrp="1"/>
          </p:cNvSpPr>
          <p:nvPr>
            <p:ph type="title"/>
          </p:nvPr>
        </p:nvSpPr>
        <p:spPr>
          <a:xfrm>
            <a:off x="1219199" y="152400"/>
            <a:ext cx="8153401" cy="685800"/>
          </a:xfrm>
        </p:spPr>
        <p:txBody>
          <a:bodyPr>
            <a:normAutofit/>
          </a:bodyPr>
          <a:lstStyle/>
          <a:p>
            <a:r>
              <a:rPr lang="en-US" sz="3000" b="1" dirty="0" smtClean="0">
                <a:latin typeface="Courier New" panose="02070309020205020404" pitchFamily="49" charset="0"/>
                <a:cs typeface="Courier New" panose="02070309020205020404" pitchFamily="49" charset="0"/>
              </a:rPr>
              <a:t>More Numerical Analysis Problems </a:t>
            </a:r>
            <a:endParaRPr lang="en-US" sz="3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5680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sz="2800" dirty="0" smtClean="0"/>
              <a:t>Write a complete C++ program to obtain sum of n</a:t>
            </a:r>
            <a:r>
              <a:rPr lang="en-US" sz="2800" baseline="30000" dirty="0" smtClean="0"/>
              <a:t>th</a:t>
            </a:r>
            <a:r>
              <a:rPr lang="en-US" sz="2800" dirty="0" smtClean="0"/>
              <a:t> term for the series 1+x/1! + x^2/2! + x^3/3! + x^4/4!..</a:t>
            </a:r>
            <a:r>
              <a:rPr lang="en-US" sz="2800" dirty="0" err="1" smtClean="0"/>
              <a:t>x^x</a:t>
            </a:r>
            <a:r>
              <a:rPr lang="en-US" sz="2800" dirty="0" smtClean="0"/>
              <a:t>/x!, using Taylor’s series method.</a:t>
            </a:r>
            <a:endParaRPr lang="en-US" sz="2800" dirty="0"/>
          </a:p>
        </p:txBody>
      </p:sp>
      <p:sp>
        <p:nvSpPr>
          <p:cNvPr id="3" name="Date Placeholder 2"/>
          <p:cNvSpPr>
            <a:spLocks noGrp="1"/>
          </p:cNvSpPr>
          <p:nvPr>
            <p:ph type="dt" sz="half" idx="10"/>
          </p:nvPr>
        </p:nvSpPr>
        <p:spPr/>
        <p:txBody>
          <a:bodyPr/>
          <a:lstStyle/>
          <a:p>
            <a:fld id="{154FF091-31F3-490A-9348-FC7898B8E66C}" type="datetime1">
              <a:rPr lang="en-US" sz="1200" smtClean="0"/>
              <a:t>4/20/2015</a:t>
            </a:fld>
            <a:endParaRPr lang="en-US" sz="1200" dirty="0"/>
          </a:p>
        </p:txBody>
      </p:sp>
      <p:sp>
        <p:nvSpPr>
          <p:cNvPr id="4" name="Slide Number Placeholder 3"/>
          <p:cNvSpPr>
            <a:spLocks noGrp="1"/>
          </p:cNvSpPr>
          <p:nvPr>
            <p:ph type="sldNum" sz="quarter" idx="12"/>
          </p:nvPr>
        </p:nvSpPr>
        <p:spPr/>
        <p:txBody>
          <a:bodyPr/>
          <a:lstStyle/>
          <a:p>
            <a:fld id="{C839977E-EAC6-4CBE-AE0E-153E042775AB}" type="slidenum">
              <a:rPr lang="en-US" sz="1200" smtClean="0"/>
              <a:pPr/>
              <a:t>21</a:t>
            </a:fld>
            <a:endParaRPr lang="en-US" sz="1200"/>
          </a:p>
        </p:txBody>
      </p:sp>
      <p:sp>
        <p:nvSpPr>
          <p:cNvPr id="5" name="Footer Placeholder 4"/>
          <p:cNvSpPr>
            <a:spLocks noGrp="1"/>
          </p:cNvSpPr>
          <p:nvPr>
            <p:ph type="ftr" sz="quarter" idx="11"/>
          </p:nvPr>
        </p:nvSpPr>
        <p:spPr/>
        <p:txBody>
          <a:bodyPr/>
          <a:lstStyle/>
          <a:p>
            <a:r>
              <a:rPr lang="en-US" dirty="0" smtClean="0"/>
              <a:t>CSE 1002                        Department of CSE</a:t>
            </a:r>
            <a:endParaRPr lang="en-US" dirty="0"/>
          </a:p>
        </p:txBody>
      </p:sp>
      <p:sp>
        <p:nvSpPr>
          <p:cNvPr id="6" name="Title 5"/>
          <p:cNvSpPr>
            <a:spLocks noGrp="1"/>
          </p:cNvSpPr>
          <p:nvPr>
            <p:ph type="title"/>
          </p:nvPr>
        </p:nvSpPr>
        <p:spPr/>
        <p:txBody>
          <a:bodyPr/>
          <a:lstStyle/>
          <a:p>
            <a:r>
              <a:rPr lang="en-US" dirty="0" smtClean="0"/>
              <a:t>Taylor’s series</a:t>
            </a:r>
            <a:endParaRPr lang="en-US" dirty="0"/>
          </a:p>
        </p:txBody>
      </p:sp>
    </p:spTree>
    <p:extLst>
      <p:ext uri="{BB962C8B-B14F-4D97-AF65-F5344CB8AC3E}">
        <p14:creationId xmlns:p14="http://schemas.microsoft.com/office/powerpoint/2010/main" val="4081053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448280E-25E1-42CB-93C0-CC3769D1DFB3}" type="datetime1">
              <a:rPr lang="en-US" sz="1200" smtClean="0"/>
              <a:t>4/20/2015</a:t>
            </a:fld>
            <a:endParaRPr lang="en-US" sz="1200" dirty="0"/>
          </a:p>
        </p:txBody>
      </p:sp>
      <p:sp>
        <p:nvSpPr>
          <p:cNvPr id="4" name="Slide Number Placeholder 3"/>
          <p:cNvSpPr>
            <a:spLocks noGrp="1"/>
          </p:cNvSpPr>
          <p:nvPr>
            <p:ph type="sldNum" sz="quarter" idx="12"/>
          </p:nvPr>
        </p:nvSpPr>
        <p:spPr/>
        <p:txBody>
          <a:bodyPr/>
          <a:lstStyle/>
          <a:p>
            <a:fld id="{C839977E-EAC6-4CBE-AE0E-153E042775AB}" type="slidenum">
              <a:rPr lang="en-US" sz="1200" smtClean="0"/>
              <a:pPr/>
              <a:t>22</a:t>
            </a:fld>
            <a:endParaRPr lang="en-US" sz="1200"/>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Title 5"/>
          <p:cNvSpPr>
            <a:spLocks noGrp="1"/>
          </p:cNvSpPr>
          <p:nvPr>
            <p:ph type="title"/>
          </p:nvPr>
        </p:nvSpPr>
        <p:spPr/>
        <p:txBody>
          <a:bodyPr/>
          <a:lstStyle/>
          <a:p>
            <a:r>
              <a:rPr lang="en-US" dirty="0" smtClean="0"/>
              <a:t>Taylor’s series</a:t>
            </a:r>
            <a:endParaRPr lang="en-US" dirty="0"/>
          </a:p>
        </p:txBody>
      </p:sp>
      <p:sp>
        <p:nvSpPr>
          <p:cNvPr id="7" name="Rectangle 6"/>
          <p:cNvSpPr/>
          <p:nvPr/>
        </p:nvSpPr>
        <p:spPr>
          <a:xfrm>
            <a:off x="1295401" y="1066800"/>
            <a:ext cx="7772400" cy="461665"/>
          </a:xfrm>
          <a:prstGeom prst="rect">
            <a:avLst/>
          </a:prstGeom>
        </p:spPr>
        <p:txBody>
          <a:bodyPr wrap="square">
            <a:spAutoFit/>
          </a:bodyPr>
          <a:lstStyle/>
          <a:p>
            <a:r>
              <a:rPr lang="en-US" sz="2400" dirty="0" smtClean="0">
                <a:solidFill>
                  <a:srgbClr val="0070C0"/>
                </a:solidFill>
                <a:latin typeface="Arial" pitchFamily="34" charset="0"/>
                <a:cs typeface="Arial" pitchFamily="34" charset="0"/>
              </a:rPr>
              <a:t>Pseudo code for Euler’s method for </a:t>
            </a:r>
            <a:r>
              <a:rPr lang="en-US" sz="2400" dirty="0">
                <a:solidFill>
                  <a:srgbClr val="0070C0"/>
                </a:solidFill>
                <a:latin typeface="Arial" pitchFamily="34" charset="0"/>
                <a:cs typeface="Arial" pitchFamily="34" charset="0"/>
              </a:rPr>
              <a:t>Taylor’s series </a:t>
            </a:r>
          </a:p>
        </p:txBody>
      </p:sp>
      <p:sp>
        <p:nvSpPr>
          <p:cNvPr id="8" name="Rectangle 7"/>
          <p:cNvSpPr/>
          <p:nvPr/>
        </p:nvSpPr>
        <p:spPr>
          <a:xfrm>
            <a:off x="1295400" y="1926372"/>
            <a:ext cx="7772402" cy="4093428"/>
          </a:xfrm>
          <a:prstGeom prst="rect">
            <a:avLst/>
          </a:prstGeom>
        </p:spPr>
        <p:txBody>
          <a:bodyPr wrap="square">
            <a:spAutoFit/>
          </a:bodyPr>
          <a:lstStyle/>
          <a:p>
            <a:r>
              <a:rPr lang="en-US" sz="2400" b="0" dirty="0" smtClean="0">
                <a:latin typeface="Courier New" panose="02070309020205020404" pitchFamily="49" charset="0"/>
                <a:cs typeface="Courier New" panose="02070309020205020404" pitchFamily="49" charset="0"/>
              </a:rPr>
              <a:t>Print “</a:t>
            </a:r>
            <a:r>
              <a:rPr lang="en-US" sz="2400" b="0" dirty="0">
                <a:latin typeface="Courier New" panose="02070309020205020404" pitchFamily="49" charset="0"/>
                <a:cs typeface="Courier New" panose="02070309020205020404" pitchFamily="49" charset="0"/>
              </a:rPr>
              <a:t>S</a:t>
            </a:r>
            <a:r>
              <a:rPr lang="en-US" sz="2400" b="0" dirty="0" smtClean="0">
                <a:latin typeface="Courier New" panose="02070309020205020404" pitchFamily="49" charset="0"/>
                <a:cs typeface="Courier New" panose="02070309020205020404" pitchFamily="49" charset="0"/>
              </a:rPr>
              <a:t>eries:-</a:t>
            </a:r>
            <a:r>
              <a:rPr lang="en-US" sz="2400" dirty="0" smtClean="0">
                <a:latin typeface="Courier New" panose="02070309020205020404" pitchFamily="49" charset="0"/>
                <a:cs typeface="Courier New" panose="02070309020205020404" pitchFamily="49" charset="0"/>
              </a:rPr>
              <a:t>1+x/1! + x</a:t>
            </a:r>
            <a:r>
              <a:rPr lang="en-US" sz="2800" baseline="30000" dirty="0" smtClean="0">
                <a:latin typeface="Courier New" panose="02070309020205020404" pitchFamily="49" charset="0"/>
                <a:cs typeface="Courier New" panose="02070309020205020404" pitchFamily="49" charset="0"/>
              </a:rPr>
              <a:t>2</a:t>
            </a:r>
            <a:r>
              <a:rPr lang="en-US" sz="2400" dirty="0" smtClean="0">
                <a:latin typeface="Courier New" panose="02070309020205020404" pitchFamily="49" charset="0"/>
                <a:cs typeface="Courier New" panose="02070309020205020404" pitchFamily="49" charset="0"/>
              </a:rPr>
              <a:t>/2! + x</a:t>
            </a:r>
            <a:r>
              <a:rPr lang="en-US" sz="2800" baseline="30000" dirty="0" smtClean="0">
                <a:latin typeface="Courier New" panose="02070309020205020404" pitchFamily="49" charset="0"/>
                <a:cs typeface="Courier New" panose="02070309020205020404" pitchFamily="49" charset="0"/>
              </a:rPr>
              <a:t>3</a:t>
            </a:r>
            <a:r>
              <a:rPr lang="en-US" sz="2400" dirty="0" smtClean="0">
                <a:latin typeface="Courier New" panose="02070309020205020404" pitchFamily="49" charset="0"/>
                <a:cs typeface="Courier New" panose="02070309020205020404" pitchFamily="49" charset="0"/>
              </a:rPr>
              <a:t>/3! + x</a:t>
            </a:r>
            <a:r>
              <a:rPr lang="en-US" sz="2800" baseline="30000" dirty="0" smtClean="0">
                <a:latin typeface="Courier New" panose="02070309020205020404" pitchFamily="49" charset="0"/>
                <a:cs typeface="Courier New" panose="02070309020205020404" pitchFamily="49" charset="0"/>
              </a:rPr>
              <a:t>4</a:t>
            </a:r>
            <a:r>
              <a:rPr lang="en-US" sz="2400" dirty="0" smtClean="0">
                <a:latin typeface="Courier New" panose="02070309020205020404" pitchFamily="49" charset="0"/>
                <a:cs typeface="Courier New" panose="02070309020205020404" pitchFamily="49" charset="0"/>
              </a:rPr>
              <a:t>/4!...x</a:t>
            </a:r>
            <a:r>
              <a:rPr lang="en-US" sz="2800" baseline="30000" dirty="0" smtClean="0">
                <a:latin typeface="Courier New" panose="02070309020205020404" pitchFamily="49" charset="0"/>
                <a:cs typeface="Courier New" panose="02070309020205020404" pitchFamily="49" charset="0"/>
              </a:rPr>
              <a:t>x</a:t>
            </a:r>
            <a:r>
              <a:rPr lang="en-US" sz="2400" dirty="0" smtClean="0">
                <a:latin typeface="Courier New" panose="02070309020205020404" pitchFamily="49" charset="0"/>
                <a:cs typeface="Courier New" panose="02070309020205020404" pitchFamily="49" charset="0"/>
              </a:rPr>
              <a:t>/x!”</a:t>
            </a:r>
          </a:p>
          <a:p>
            <a:r>
              <a:rPr lang="en-US" sz="2400" b="0" dirty="0">
                <a:latin typeface="Courier New" panose="02070309020205020404" pitchFamily="49" charset="0"/>
                <a:cs typeface="Courier New" panose="02070309020205020404" pitchFamily="49" charset="0"/>
              </a:rPr>
              <a:t>p</a:t>
            </a:r>
            <a:r>
              <a:rPr lang="en-US" sz="2400" b="0" dirty="0" smtClean="0">
                <a:latin typeface="Courier New" panose="02070309020205020404" pitchFamily="49" charset="0"/>
                <a:cs typeface="Courier New" panose="02070309020205020404" pitchFamily="49" charset="0"/>
              </a:rPr>
              <a:t>rint “To which term you want its sum?“</a:t>
            </a:r>
          </a:p>
          <a:p>
            <a:r>
              <a:rPr lang="en-US" sz="2400" b="0" dirty="0" smtClean="0">
                <a:latin typeface="Courier New" panose="02070309020205020404" pitchFamily="49" charset="0"/>
                <a:cs typeface="Courier New" panose="02070309020205020404" pitchFamily="49" charset="0"/>
              </a:rPr>
              <a:t>Input x</a:t>
            </a:r>
          </a:p>
          <a:p>
            <a:r>
              <a:rPr lang="en-US" sz="2400" b="0" dirty="0" smtClean="0">
                <a:latin typeface="Courier New" panose="02070309020205020404" pitchFamily="49" charset="0"/>
                <a:cs typeface="Courier New" panose="02070309020205020404" pitchFamily="49" charset="0"/>
              </a:rPr>
              <a:t> s←0</a:t>
            </a:r>
          </a:p>
          <a:p>
            <a:r>
              <a:rPr lang="en-US" sz="2400" b="0" dirty="0" smtClean="0">
                <a:latin typeface="Courier New" panose="02070309020205020404" pitchFamily="49" charset="0"/>
                <a:cs typeface="Courier New" panose="02070309020205020404" pitchFamily="49" charset="0"/>
              </a:rPr>
              <a:t> for </a:t>
            </a:r>
            <a:r>
              <a:rPr lang="en-US" sz="2400" b="0" dirty="0" err="1" smtClean="0">
                <a:latin typeface="Courier New" panose="02070309020205020404" pitchFamily="49" charset="0"/>
                <a:cs typeface="Courier New" panose="02070309020205020404" pitchFamily="49" charset="0"/>
              </a:rPr>
              <a:t>i</a:t>
            </a:r>
            <a:r>
              <a:rPr lang="en-US" sz="2400" b="0" dirty="0" smtClean="0">
                <a:latin typeface="Courier New" panose="02070309020205020404" pitchFamily="49" charset="0"/>
                <a:cs typeface="Courier New" panose="02070309020205020404" pitchFamily="49" charset="0"/>
              </a:rPr>
              <a:t>=1 to x in sep 1</a:t>
            </a:r>
          </a:p>
          <a:p>
            <a:r>
              <a:rPr lang="en-US" sz="2400" b="0" dirty="0" smtClean="0">
                <a:latin typeface="Courier New" panose="02070309020205020404" pitchFamily="49" charset="0"/>
                <a:cs typeface="Courier New" panose="02070309020205020404" pitchFamily="49" charset="0"/>
              </a:rPr>
              <a:t>  begin   	</a:t>
            </a:r>
          </a:p>
          <a:p>
            <a:r>
              <a:rPr lang="en-US" sz="2400" b="0" dirty="0" smtClean="0">
                <a:latin typeface="Courier New" panose="02070309020205020404" pitchFamily="49" charset="0"/>
                <a:cs typeface="Courier New" panose="02070309020205020404" pitchFamily="49" charset="0"/>
              </a:rPr>
              <a:t>	</a:t>
            </a:r>
            <a:r>
              <a:rPr lang="en-US" sz="2400" b="0" dirty="0" err="1" smtClean="0">
                <a:latin typeface="Courier New" panose="02070309020205020404" pitchFamily="49" charset="0"/>
                <a:cs typeface="Courier New" panose="02070309020205020404" pitchFamily="49" charset="0"/>
              </a:rPr>
              <a:t>s←s</a:t>
            </a:r>
            <a:r>
              <a:rPr lang="en-US" sz="2400" b="0" dirty="0" smtClean="0">
                <a:latin typeface="Courier New" panose="02070309020205020404" pitchFamily="49" charset="0"/>
                <a:cs typeface="Courier New" panose="02070309020205020404" pitchFamily="49" charset="0"/>
              </a:rPr>
              <a:t>+(pow(</a:t>
            </a:r>
            <a:r>
              <a:rPr lang="en-US" sz="2400" b="0" dirty="0" err="1" smtClean="0">
                <a:latin typeface="Courier New" panose="02070309020205020404" pitchFamily="49" charset="0"/>
                <a:cs typeface="Courier New" panose="02070309020205020404" pitchFamily="49" charset="0"/>
              </a:rPr>
              <a:t>x,i</a:t>
            </a:r>
            <a:r>
              <a:rPr lang="en-US" sz="2400" b="0" dirty="0" smtClean="0">
                <a:latin typeface="Courier New" panose="02070309020205020404" pitchFamily="49" charset="0"/>
                <a:cs typeface="Courier New" panose="02070309020205020404" pitchFamily="49" charset="0"/>
              </a:rPr>
              <a:t>)/factorial(</a:t>
            </a:r>
            <a:r>
              <a:rPr lang="en-US" sz="2400" b="0" dirty="0" err="1" smtClean="0">
                <a:latin typeface="Courier New" panose="02070309020205020404" pitchFamily="49" charset="0"/>
                <a:cs typeface="Courier New" panose="02070309020205020404" pitchFamily="49" charset="0"/>
              </a:rPr>
              <a:t>i</a:t>
            </a:r>
            <a:r>
              <a:rPr lang="en-US" sz="2400" b="0" dirty="0" smtClean="0">
                <a:latin typeface="Courier New" panose="02070309020205020404" pitchFamily="49" charset="0"/>
                <a:cs typeface="Courier New" panose="02070309020205020404" pitchFamily="49" charset="0"/>
              </a:rPr>
              <a:t>))</a:t>
            </a:r>
          </a:p>
          <a:p>
            <a:r>
              <a:rPr lang="en-US" sz="2000" b="0" dirty="0" smtClean="0">
                <a:solidFill>
                  <a:schemeClr val="bg2">
                    <a:lumMod val="75000"/>
                  </a:schemeClr>
                </a:solidFill>
                <a:latin typeface="Courier New" panose="02070309020205020404" pitchFamily="49" charset="0"/>
                <a:cs typeface="Courier New" panose="02070309020205020404" pitchFamily="49" charset="0"/>
              </a:rPr>
              <a:t>	</a:t>
            </a:r>
            <a:r>
              <a:rPr lang="en-US" sz="2000" dirty="0" smtClean="0">
                <a:solidFill>
                  <a:schemeClr val="bg2">
                    <a:lumMod val="75000"/>
                  </a:schemeClr>
                </a:solidFill>
                <a:latin typeface="Courier New" panose="02070309020205020404" pitchFamily="49" charset="0"/>
                <a:cs typeface="Courier New" panose="02070309020205020404" pitchFamily="49" charset="0"/>
              </a:rPr>
              <a:t>//write function for factorial</a:t>
            </a:r>
          </a:p>
          <a:p>
            <a:r>
              <a:rPr lang="en-US" sz="2400" b="0" dirty="0" smtClean="0">
                <a:latin typeface="Courier New" panose="02070309020205020404" pitchFamily="49" charset="0"/>
                <a:cs typeface="Courier New" panose="02070309020205020404" pitchFamily="49" charset="0"/>
              </a:rPr>
              <a:t>  end</a:t>
            </a:r>
          </a:p>
          <a:p>
            <a:r>
              <a:rPr lang="en-US" sz="2400" b="0" dirty="0" smtClean="0">
                <a:latin typeface="Courier New" panose="02070309020205020404" pitchFamily="49" charset="0"/>
                <a:cs typeface="Courier New" panose="02070309020205020404" pitchFamily="49" charset="0"/>
              </a:rPr>
              <a:t>print "The sum of "&lt;&lt;x&lt;&lt;"terms is "&lt;&lt;1+s;</a:t>
            </a:r>
            <a:endParaRPr lang="en-US" sz="2400" b="0" dirty="0">
              <a:latin typeface="Courier New" panose="02070309020205020404" pitchFamily="49" charset="0"/>
              <a:cs typeface="Courier New" panose="02070309020205020404" pitchFamily="49" charset="0"/>
            </a:endParaRPr>
          </a:p>
        </p:txBody>
      </p:sp>
      <p:sp>
        <p:nvSpPr>
          <p:cNvPr id="9" name="TextBox 8"/>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2" action="ppaction://hlinkfile"/>
              </a:rPr>
              <a:t>Program</a:t>
            </a:r>
            <a:endParaRPr lang="en-US" sz="1400" b="1" i="1" dirty="0" smtClean="0">
              <a:solidFill>
                <a:srgbClr val="0000FF"/>
              </a:solidFill>
            </a:endParaRPr>
          </a:p>
          <a:p>
            <a:pPr marL="58738" lvl="1"/>
            <a:endParaRPr lang="en-US" sz="1400" i="1" dirty="0">
              <a:solidFill>
                <a:srgbClr val="0000FF"/>
              </a:solidFill>
            </a:endParaRPr>
          </a:p>
          <a:p>
            <a:pPr marL="58738" lvl="1"/>
            <a:r>
              <a:rPr lang="en-US" sz="1400" b="1" i="1" dirty="0" smtClean="0">
                <a:solidFill>
                  <a:srgbClr val="0000FF"/>
                </a:solidFill>
                <a:hlinkClick r:id="rId3"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849796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272B8C-6345-47B7-A2A9-D38CAD83B17E}" type="datetime1">
              <a:rPr lang="en-US" sz="1200" smtClean="0"/>
              <a:t>4/20/2015</a:t>
            </a:fld>
            <a:endParaRPr lang="en-US" sz="1200" dirty="0"/>
          </a:p>
        </p:txBody>
      </p:sp>
      <p:sp>
        <p:nvSpPr>
          <p:cNvPr id="4" name="Slide Number Placeholder 3"/>
          <p:cNvSpPr>
            <a:spLocks noGrp="1"/>
          </p:cNvSpPr>
          <p:nvPr>
            <p:ph type="sldNum" sz="quarter" idx="12"/>
          </p:nvPr>
        </p:nvSpPr>
        <p:spPr/>
        <p:txBody>
          <a:bodyPr/>
          <a:lstStyle/>
          <a:p>
            <a:fld id="{C839977E-EAC6-4CBE-AE0E-153E042775AB}" type="slidenum">
              <a:rPr lang="en-US" sz="1200" smtClean="0"/>
              <a:pPr/>
              <a:t>23</a:t>
            </a:fld>
            <a:endParaRPr lang="en-US" sz="1200"/>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Title 5"/>
          <p:cNvSpPr>
            <a:spLocks noGrp="1"/>
          </p:cNvSpPr>
          <p:nvPr>
            <p:ph type="title"/>
          </p:nvPr>
        </p:nvSpPr>
        <p:spPr/>
        <p:txBody>
          <a:bodyPr/>
          <a:lstStyle/>
          <a:p>
            <a:r>
              <a:rPr lang="en-US" dirty="0" smtClean="0"/>
              <a:t>Taylor’s series</a:t>
            </a:r>
            <a:endParaRPr lang="en-US" dirty="0"/>
          </a:p>
        </p:txBody>
      </p:sp>
      <p:pic>
        <p:nvPicPr>
          <p:cNvPr id="8" name="Picture 7"/>
          <p:cNvPicPr>
            <a:picLocks noChangeAspect="1"/>
          </p:cNvPicPr>
          <p:nvPr/>
        </p:nvPicPr>
        <p:blipFill>
          <a:blip r:embed="rId3">
            <a:clrChange>
              <a:clrFrom>
                <a:srgbClr val="FFFFFF"/>
              </a:clrFrom>
              <a:clrTo>
                <a:srgbClr val="FFFFFF">
                  <a:alpha val="0"/>
                </a:srgbClr>
              </a:clrTo>
            </a:clrChange>
          </a:blip>
          <a:stretch>
            <a:fillRect/>
          </a:stretch>
        </p:blipFill>
        <p:spPr>
          <a:xfrm>
            <a:off x="1066800" y="2514600"/>
            <a:ext cx="8123791" cy="2057400"/>
          </a:xfrm>
          <a:prstGeom prst="rect">
            <a:avLst/>
          </a:prstGeom>
        </p:spPr>
      </p:pic>
      <p:sp>
        <p:nvSpPr>
          <p:cNvPr id="9" name="TextBox 8"/>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4" action="ppaction://hlinkfile"/>
              </a:rPr>
              <a:t>Program</a:t>
            </a:r>
            <a:endParaRPr lang="en-US" sz="1400" b="1" i="1" dirty="0" smtClean="0">
              <a:solidFill>
                <a:srgbClr val="0000FF"/>
              </a:solidFill>
            </a:endParaRPr>
          </a:p>
          <a:p>
            <a:pPr marL="58738" lvl="1"/>
            <a:endParaRPr lang="en-US" sz="1400" i="1" dirty="0">
              <a:solidFill>
                <a:srgbClr val="0000FF"/>
              </a:solidFill>
            </a:endParaRPr>
          </a:p>
          <a:p>
            <a:pPr marL="58738" lvl="1"/>
            <a:r>
              <a:rPr lang="en-US" sz="1400" b="1" i="1" dirty="0" smtClean="0">
                <a:solidFill>
                  <a:srgbClr val="0000FF"/>
                </a:solidFill>
                <a:hlinkClick r:id="rId5"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1535486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Implement a C++ program to demonstrate functionality of Newton’s forward difference method for the following records, with x=2.35</a:t>
            </a:r>
            <a:endParaRPr lang="en-US" dirty="0"/>
          </a:p>
        </p:txBody>
      </p:sp>
      <p:sp>
        <p:nvSpPr>
          <p:cNvPr id="6" name="Title 5"/>
          <p:cNvSpPr>
            <a:spLocks noGrp="1"/>
          </p:cNvSpPr>
          <p:nvPr>
            <p:ph type="title"/>
          </p:nvPr>
        </p:nvSpPr>
        <p:spPr/>
        <p:txBody>
          <a:bodyPr/>
          <a:lstStyle/>
          <a:p>
            <a:r>
              <a:rPr lang="en-US" dirty="0" smtClean="0">
                <a:solidFill>
                  <a:schemeClr val="tx2"/>
                </a:solidFill>
              </a:rPr>
              <a:t>Newton’s forward differences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59650819"/>
              </p:ext>
            </p:extLst>
          </p:nvPr>
        </p:nvGraphicFramePr>
        <p:xfrm>
          <a:off x="2209800" y="3886200"/>
          <a:ext cx="5247960" cy="1200912"/>
        </p:xfrm>
        <a:graphic>
          <a:graphicData uri="http://schemas.openxmlformats.org/drawingml/2006/table">
            <a:tbl>
              <a:tblPr/>
              <a:tblGrid>
                <a:gridCol w="865570"/>
                <a:gridCol w="862736"/>
                <a:gridCol w="887528"/>
                <a:gridCol w="887528"/>
                <a:gridCol w="887528"/>
                <a:gridCol w="857070"/>
              </a:tblGrid>
              <a:tr h="600456">
                <a:tc>
                  <a:txBody>
                    <a:bodyPr/>
                    <a:lstStyle/>
                    <a:p>
                      <a:pPr marL="0" marR="0" algn="ctr">
                        <a:lnSpc>
                          <a:spcPct val="115000"/>
                        </a:lnSpc>
                        <a:spcBef>
                          <a:spcPts val="195"/>
                        </a:spcBef>
                        <a:spcAft>
                          <a:spcPts val="0"/>
                        </a:spcAft>
                      </a:pPr>
                      <a:r>
                        <a:rPr lang="en-US" sz="2400" dirty="0">
                          <a:latin typeface="Times New Roman"/>
                          <a:ea typeface="Times New Roman"/>
                          <a:cs typeface="Times New Roman"/>
                        </a:rPr>
                        <a:t>x</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95"/>
                        </a:spcBef>
                        <a:spcAft>
                          <a:spcPts val="0"/>
                        </a:spcAft>
                      </a:pPr>
                      <a:r>
                        <a:rPr lang="en-US" sz="2400" dirty="0" smtClean="0">
                          <a:latin typeface="Times New Roman"/>
                          <a:ea typeface="Times New Roman"/>
                          <a:cs typeface="Times New Roman"/>
                        </a:rPr>
                        <a:t>2</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95"/>
                        </a:spcBef>
                        <a:spcAft>
                          <a:spcPts val="0"/>
                        </a:spcAft>
                      </a:pPr>
                      <a:r>
                        <a:rPr lang="en-US" sz="2400" dirty="0">
                          <a:latin typeface="Times New Roman"/>
                          <a:ea typeface="Times New Roman"/>
                          <a:cs typeface="Times New Roman"/>
                        </a:rPr>
                        <a:t>2.25</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95"/>
                        </a:spcBef>
                        <a:spcAft>
                          <a:spcPts val="0"/>
                        </a:spcAft>
                      </a:pPr>
                      <a:r>
                        <a:rPr lang="en-US" sz="2400" dirty="0">
                          <a:latin typeface="Times New Roman"/>
                          <a:ea typeface="Times New Roman"/>
                          <a:cs typeface="Times New Roman"/>
                        </a:rPr>
                        <a:t>2.5</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95"/>
                        </a:spcBef>
                        <a:spcAft>
                          <a:spcPts val="0"/>
                        </a:spcAft>
                      </a:pPr>
                      <a:r>
                        <a:rPr lang="en-US" sz="2400">
                          <a:latin typeface="Times New Roman"/>
                          <a:ea typeface="Times New Roman"/>
                          <a:cs typeface="Times New Roman"/>
                        </a:rPr>
                        <a:t>2.75</a:t>
                      </a:r>
                      <a:endParaRPr lang="en-US"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95"/>
                        </a:spcBef>
                        <a:spcAft>
                          <a:spcPts val="0"/>
                        </a:spcAft>
                      </a:pPr>
                      <a:r>
                        <a:rPr lang="en-US" sz="2400">
                          <a:latin typeface="Times New Roman"/>
                          <a:ea typeface="Times New Roman"/>
                          <a:cs typeface="Times New Roman"/>
                        </a:rPr>
                        <a:t>3</a:t>
                      </a:r>
                      <a:endParaRPr lang="en-US"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0456">
                <a:tc>
                  <a:txBody>
                    <a:bodyPr/>
                    <a:lstStyle/>
                    <a:p>
                      <a:pPr marL="0" marR="0" algn="ctr">
                        <a:lnSpc>
                          <a:spcPct val="115000"/>
                        </a:lnSpc>
                        <a:spcBef>
                          <a:spcPts val="195"/>
                        </a:spcBef>
                        <a:spcAft>
                          <a:spcPts val="0"/>
                        </a:spcAft>
                      </a:pPr>
                      <a:r>
                        <a:rPr lang="en-US" sz="2400">
                          <a:latin typeface="Times New Roman"/>
                          <a:ea typeface="Times New Roman"/>
                          <a:cs typeface="Times New Roman"/>
                        </a:rPr>
                        <a:t>f(x)</a:t>
                      </a:r>
                      <a:endParaRPr lang="en-US"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95"/>
                        </a:spcBef>
                        <a:spcAft>
                          <a:spcPts val="0"/>
                        </a:spcAft>
                      </a:pPr>
                      <a:r>
                        <a:rPr lang="en-US" sz="2400">
                          <a:latin typeface="Times New Roman"/>
                          <a:ea typeface="Times New Roman"/>
                          <a:cs typeface="Times New Roman"/>
                        </a:rPr>
                        <a:t>9</a:t>
                      </a:r>
                      <a:endParaRPr lang="en-US"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95"/>
                        </a:spcBef>
                        <a:spcAft>
                          <a:spcPts val="0"/>
                        </a:spcAft>
                      </a:pPr>
                      <a:r>
                        <a:rPr lang="en-US" sz="2400">
                          <a:latin typeface="Times New Roman"/>
                          <a:ea typeface="Times New Roman"/>
                          <a:cs typeface="Times New Roman"/>
                        </a:rPr>
                        <a:t>10.06</a:t>
                      </a:r>
                      <a:endParaRPr lang="en-US"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95"/>
                        </a:spcBef>
                        <a:spcAft>
                          <a:spcPts val="0"/>
                        </a:spcAft>
                      </a:pPr>
                      <a:r>
                        <a:rPr lang="en-US" sz="2400" dirty="0">
                          <a:latin typeface="Times New Roman"/>
                          <a:ea typeface="Times New Roman"/>
                          <a:cs typeface="Times New Roman"/>
                        </a:rPr>
                        <a:t>11.25</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95"/>
                        </a:spcBef>
                        <a:spcAft>
                          <a:spcPts val="0"/>
                        </a:spcAft>
                      </a:pPr>
                      <a:r>
                        <a:rPr lang="en-US" sz="2400" dirty="0">
                          <a:latin typeface="Times New Roman"/>
                          <a:ea typeface="Times New Roman"/>
                          <a:cs typeface="Times New Roman"/>
                        </a:rPr>
                        <a:t>12.56</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95"/>
                        </a:spcBef>
                        <a:spcAft>
                          <a:spcPts val="0"/>
                        </a:spcAft>
                      </a:pPr>
                      <a:r>
                        <a:rPr lang="en-US" sz="2400" dirty="0">
                          <a:latin typeface="Times New Roman"/>
                          <a:ea typeface="Times New Roman"/>
                          <a:cs typeface="Times New Roman"/>
                        </a:rPr>
                        <a:t>14</a:t>
                      </a:r>
                      <a:endParaRPr lang="en-US" sz="2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Date Placeholder 7"/>
          <p:cNvSpPr>
            <a:spLocks noGrp="1"/>
          </p:cNvSpPr>
          <p:nvPr>
            <p:ph type="dt" sz="quarter" idx="10"/>
          </p:nvPr>
        </p:nvSpPr>
        <p:spPr/>
        <p:txBody>
          <a:bodyPr/>
          <a:lstStyle/>
          <a:p>
            <a:pPr eaLnBrk="1" hangingPunct="1"/>
            <a:fld id="{34753B40-885C-485A-9B06-2DAB6C361638}" type="datetime1">
              <a:rPr lang="en-US" sz="1200" smtClean="0">
                <a:solidFill>
                  <a:schemeClr val="tx1"/>
                </a:solidFill>
              </a:rPr>
              <a:t>4/20/2015</a:t>
            </a:fld>
            <a:endParaRPr lang="en-US" sz="1200">
              <a:solidFill>
                <a:schemeClr val="tx1"/>
              </a:solidFill>
            </a:endParaRPr>
          </a:p>
        </p:txBody>
      </p:sp>
      <p:sp>
        <p:nvSpPr>
          <p:cNvPr id="9" name="Footer Placeholder 8"/>
          <p:cNvSpPr>
            <a:spLocks noGrp="1"/>
          </p:cNvSpPr>
          <p:nvPr>
            <p:ph type="ftr" sz="quarter" idx="11"/>
          </p:nvPr>
        </p:nvSpPr>
        <p:spPr/>
        <p:txBody>
          <a:bodyPr/>
          <a:lstStyle/>
          <a:p>
            <a:r>
              <a:rPr lang="en-US" smtClean="0"/>
              <a:t>CSE 1002                        Department of CSE</a:t>
            </a:r>
            <a:endParaRPr lang="en-US"/>
          </a:p>
        </p:txBody>
      </p:sp>
      <p:sp>
        <p:nvSpPr>
          <p:cNvPr id="10" name="Slide Number Placeholder 9"/>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24</a:t>
            </a:fld>
            <a:endParaRPr lang="en-US">
              <a:solidFill>
                <a:schemeClr val="tx1"/>
              </a:solidFill>
            </a:endParaRPr>
          </a:p>
        </p:txBody>
      </p:sp>
      <p:sp>
        <p:nvSpPr>
          <p:cNvPr id="12" name="TextBox 11"/>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3" action="ppaction://hlinkfile"/>
              </a:rPr>
              <a:t>Program</a:t>
            </a:r>
            <a:endParaRPr lang="en-US" sz="1400" b="1" i="1" dirty="0" smtClean="0">
              <a:solidFill>
                <a:srgbClr val="0000FF"/>
              </a:solidFill>
            </a:endParaRPr>
          </a:p>
          <a:p>
            <a:pPr marL="58738" lvl="1"/>
            <a:endParaRPr lang="en-US" sz="1400" i="1" dirty="0">
              <a:solidFill>
                <a:srgbClr val="0000FF"/>
              </a:solidFill>
            </a:endParaRPr>
          </a:p>
          <a:p>
            <a:pPr marL="58738" lvl="1"/>
            <a:r>
              <a:rPr lang="en-US" sz="1400" b="1" i="1" dirty="0" smtClean="0">
                <a:solidFill>
                  <a:srgbClr val="0000FF"/>
                </a:solidFill>
                <a:hlinkClick r:id="rId4"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18909542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914400"/>
            <a:ext cx="7924800" cy="5943600"/>
          </a:xfrm>
        </p:spPr>
        <p:txBody>
          <a:bodyPr/>
          <a:lstStyle/>
          <a:p>
            <a:pPr>
              <a:buNone/>
            </a:pPr>
            <a:r>
              <a:rPr lang="en-US" sz="2400" b="1" dirty="0">
                <a:solidFill>
                  <a:srgbClr val="0070C0"/>
                </a:solidFill>
                <a:latin typeface="Arial" pitchFamily="34" charset="0"/>
                <a:cs typeface="Arial" pitchFamily="34" charset="0"/>
              </a:rPr>
              <a:t>Pseudo code for Newton’s forward differences</a:t>
            </a:r>
            <a:br>
              <a:rPr lang="en-US" sz="2400" b="1" dirty="0">
                <a:solidFill>
                  <a:srgbClr val="0070C0"/>
                </a:solidFill>
                <a:latin typeface="Arial" pitchFamily="34" charset="0"/>
                <a:cs typeface="Arial" pitchFamily="34" charset="0"/>
              </a:rPr>
            </a:br>
            <a:r>
              <a:rPr lang="en-US" sz="2400" b="1" dirty="0">
                <a:solidFill>
                  <a:srgbClr val="0070C0"/>
                </a:solidFill>
                <a:latin typeface="Arial" pitchFamily="34" charset="0"/>
                <a:cs typeface="Arial" pitchFamily="34" charset="0"/>
              </a:rPr>
              <a:t> </a:t>
            </a:r>
          </a:p>
          <a:p>
            <a:pPr>
              <a:buNone/>
            </a:pPr>
            <a:r>
              <a:rPr lang="en-US" sz="2400" dirty="0" smtClean="0">
                <a:latin typeface="Courier New" panose="02070309020205020404" pitchFamily="49" charset="0"/>
                <a:cs typeface="Courier New" panose="02070309020205020404" pitchFamily="49" charset="0"/>
              </a:rPr>
              <a:t>Input n </a:t>
            </a:r>
            <a:r>
              <a:rPr lang="en-US" sz="2000" b="1" dirty="0">
                <a:solidFill>
                  <a:schemeClr val="bg2">
                    <a:lumMod val="75000"/>
                  </a:schemeClr>
                </a:solidFill>
                <a:latin typeface="Courier New" panose="02070309020205020404" pitchFamily="49" charset="0"/>
                <a:cs typeface="Courier New" panose="02070309020205020404" pitchFamily="49" charset="0"/>
              </a:rPr>
              <a:t>//how many records you will enter</a:t>
            </a:r>
          </a:p>
          <a:p>
            <a:pPr>
              <a:buNone/>
            </a:pPr>
            <a:r>
              <a:rPr lang="en-US" sz="2400" dirty="0" smtClean="0">
                <a:latin typeface="Courier New" panose="02070309020205020404" pitchFamily="49" charset="0"/>
                <a:cs typeface="Courier New" panose="02070309020205020404" pitchFamily="49" charset="0"/>
              </a:rPr>
              <a:t>for </a:t>
            </a:r>
            <a:r>
              <a:rPr lang="en-US" sz="2400" dirty="0" err="1" smtClean="0">
                <a:latin typeface="Courier New" panose="02070309020205020404" pitchFamily="49" charset="0"/>
                <a:cs typeface="Courier New" panose="02070309020205020404" pitchFamily="49" charset="0"/>
              </a:rPr>
              <a:t>i</a:t>
            </a:r>
            <a:r>
              <a:rPr lang="en-US" sz="2400" dirty="0" smtClean="0">
                <a:latin typeface="Courier New" panose="02070309020205020404" pitchFamily="49" charset="0"/>
                <a:cs typeface="Courier New" panose="02070309020205020404" pitchFamily="49" charset="0"/>
              </a:rPr>
              <a:t>=0 to n in step 1</a:t>
            </a:r>
          </a:p>
          <a:p>
            <a:pPr>
              <a:buNone/>
            </a:pPr>
            <a:r>
              <a:rPr lang="en-US" sz="2400" dirty="0" smtClean="0">
                <a:latin typeface="Courier New" panose="02070309020205020404" pitchFamily="49" charset="0"/>
                <a:cs typeface="Courier New" panose="02070309020205020404" pitchFamily="49" charset="0"/>
              </a:rPr>
              <a:t>  Begin</a:t>
            </a:r>
          </a:p>
          <a:p>
            <a:pPr>
              <a:buNone/>
            </a:pPr>
            <a:r>
              <a:rPr lang="en-US" sz="2400" dirty="0" smtClean="0">
                <a:latin typeface="Courier New" panose="02070309020205020404" pitchFamily="49" charset="0"/>
                <a:cs typeface="Courier New" panose="02070309020205020404" pitchFamily="49" charset="0"/>
              </a:rPr>
              <a:t>	Print  “enter the value of x[</a:t>
            </a:r>
            <a:r>
              <a:rPr lang="en-US" sz="2400" dirty="0" err="1" smtClean="0">
                <a:latin typeface="Courier New" panose="02070309020205020404" pitchFamily="49" charset="0"/>
                <a:cs typeface="Courier New" panose="02070309020205020404" pitchFamily="49" charset="0"/>
              </a:rPr>
              <a:t>i</a:t>
            </a:r>
            <a:r>
              <a:rPr lang="en-US" sz="2400" dirty="0" smtClean="0">
                <a:latin typeface="Courier New" panose="02070309020205020404" pitchFamily="49" charset="0"/>
                <a:cs typeface="Courier New" panose="02070309020205020404" pitchFamily="49" charset="0"/>
              </a:rPr>
              <a:t>] "</a:t>
            </a:r>
          </a:p>
          <a:p>
            <a:pPr>
              <a:buNone/>
            </a:pPr>
            <a:r>
              <a:rPr lang="en-US" sz="2400" dirty="0" smtClean="0">
                <a:latin typeface="Courier New" panose="02070309020205020404" pitchFamily="49" charset="0"/>
                <a:cs typeface="Courier New" panose="02070309020205020404" pitchFamily="49" charset="0"/>
              </a:rPr>
              <a:t>    Input x[</a:t>
            </a:r>
            <a:r>
              <a:rPr lang="en-US" sz="2400" dirty="0" err="1" smtClean="0">
                <a:latin typeface="Courier New" panose="02070309020205020404" pitchFamily="49" charset="0"/>
                <a:cs typeface="Courier New" panose="02070309020205020404" pitchFamily="49" charset="0"/>
              </a:rPr>
              <a:t>i</a:t>
            </a:r>
            <a:r>
              <a:rPr lang="en-US" sz="2400" dirty="0" smtClean="0">
                <a:latin typeface="Courier New" panose="02070309020205020404" pitchFamily="49" charset="0"/>
                <a:cs typeface="Courier New" panose="02070309020205020404" pitchFamily="49" charset="0"/>
              </a:rPr>
              <a:t>]</a:t>
            </a:r>
          </a:p>
          <a:p>
            <a:pPr>
              <a:buNone/>
            </a:pPr>
            <a:r>
              <a:rPr lang="en-US" sz="2400" dirty="0" smtClean="0">
                <a:latin typeface="Courier New" panose="02070309020205020404" pitchFamily="49" charset="0"/>
                <a:cs typeface="Courier New" panose="02070309020205020404" pitchFamily="49" charset="0"/>
              </a:rPr>
              <a:t>    Print "enter the value of f(x[</a:t>
            </a:r>
            <a:r>
              <a:rPr lang="en-US" sz="2400" dirty="0" err="1" smtClean="0">
                <a:latin typeface="Courier New" panose="02070309020205020404" pitchFamily="49" charset="0"/>
                <a:cs typeface="Courier New" panose="02070309020205020404" pitchFamily="49" charset="0"/>
              </a:rPr>
              <a:t>i</a:t>
            </a:r>
            <a:r>
              <a:rPr lang="en-US" sz="2400" dirty="0" smtClean="0">
                <a:latin typeface="Courier New" panose="02070309020205020404" pitchFamily="49" charset="0"/>
                <a:cs typeface="Courier New" panose="02070309020205020404" pitchFamily="49" charset="0"/>
              </a:rPr>
              <a:t>]) "</a:t>
            </a:r>
          </a:p>
          <a:p>
            <a:pPr>
              <a:buNone/>
            </a:pPr>
            <a:r>
              <a:rPr lang="en-US" sz="2400" dirty="0" smtClean="0">
                <a:latin typeface="Courier New" panose="02070309020205020404" pitchFamily="49" charset="0"/>
                <a:cs typeface="Courier New" panose="02070309020205020404" pitchFamily="49" charset="0"/>
              </a:rPr>
              <a:t>    Input y[k][</a:t>
            </a:r>
            <a:r>
              <a:rPr lang="en-US" sz="2400" dirty="0" err="1" smtClean="0">
                <a:latin typeface="Courier New" panose="02070309020205020404" pitchFamily="49" charset="0"/>
                <a:cs typeface="Courier New" panose="02070309020205020404" pitchFamily="49" charset="0"/>
              </a:rPr>
              <a:t>i</a:t>
            </a:r>
            <a:r>
              <a:rPr lang="en-US" sz="2400" dirty="0" smtClean="0">
                <a:latin typeface="Courier New" panose="02070309020205020404" pitchFamily="49" charset="0"/>
                <a:cs typeface="Courier New" panose="02070309020205020404" pitchFamily="49" charset="0"/>
              </a:rPr>
              <a:t>];  </a:t>
            </a:r>
          </a:p>
          <a:p>
            <a:pPr>
              <a:buNone/>
            </a:pPr>
            <a:r>
              <a:rPr lang="en-US" sz="2400" dirty="0" smtClean="0">
                <a:latin typeface="Courier New" panose="02070309020205020404" pitchFamily="49" charset="0"/>
                <a:cs typeface="Courier New" panose="02070309020205020404" pitchFamily="49" charset="0"/>
              </a:rPr>
              <a:t>   end </a:t>
            </a:r>
          </a:p>
          <a:p>
            <a:pPr>
              <a:buNone/>
            </a:pPr>
            <a:endParaRPr lang="en-US" sz="2800" dirty="0" smtClean="0"/>
          </a:p>
          <a:p>
            <a:pPr>
              <a:buNone/>
            </a:pPr>
            <a:r>
              <a:rPr lang="en-US" sz="2800" dirty="0" smtClean="0"/>
              <a:t>  </a:t>
            </a:r>
            <a:endParaRPr lang="en-US" sz="2800" dirty="0">
              <a:solidFill>
                <a:schemeClr val="tx2"/>
              </a:solidFill>
              <a:latin typeface="+mj-lt"/>
            </a:endParaRPr>
          </a:p>
          <a:p>
            <a:pPr>
              <a:buFont typeface="Wingdings" pitchFamily="2" charset="2"/>
              <a:buChar char="ü"/>
            </a:pPr>
            <a:endParaRPr lang="en-US" sz="2800" dirty="0">
              <a:solidFill>
                <a:schemeClr val="tx2"/>
              </a:solidFill>
              <a:latin typeface="+mj-lt"/>
            </a:endParaRPr>
          </a:p>
        </p:txBody>
      </p:sp>
      <p:sp>
        <p:nvSpPr>
          <p:cNvPr id="3" name="Title 2"/>
          <p:cNvSpPr>
            <a:spLocks noGrp="1"/>
          </p:cNvSpPr>
          <p:nvPr>
            <p:ph type="title"/>
          </p:nvPr>
        </p:nvSpPr>
        <p:spPr>
          <a:xfrm>
            <a:off x="1143000" y="228600"/>
            <a:ext cx="7239000" cy="867283"/>
          </a:xfrm>
        </p:spPr>
        <p:txBody>
          <a:bodyPr>
            <a:normAutofit fontScale="90000"/>
          </a:bodyPr>
          <a:lstStyle/>
          <a:p>
            <a:pPr lvl="1" algn="l" rtl="0">
              <a:spcBef>
                <a:spcPct val="0"/>
              </a:spcBef>
            </a:pPr>
            <a:r>
              <a:rPr lang="en-US" sz="3200" dirty="0" smtClean="0">
                <a:solidFill>
                  <a:schemeClr val="tx2"/>
                </a:solidFill>
              </a:rPr>
              <a:t>Newton’s forward differences</a:t>
            </a:r>
            <a:br>
              <a:rPr lang="en-US" sz="3200" dirty="0" smtClean="0">
                <a:solidFill>
                  <a:schemeClr val="tx2"/>
                </a:solidFill>
              </a:rPr>
            </a:br>
            <a:r>
              <a:rPr lang="en-US" sz="3200" dirty="0" smtClean="0">
                <a:solidFill>
                  <a:schemeClr val="tx2"/>
                </a:solidFill>
              </a:rPr>
              <a:t> </a:t>
            </a:r>
            <a:endParaRPr lang="en-US" sz="3200" dirty="0">
              <a:solidFill>
                <a:schemeClr val="tx2"/>
              </a:solidFill>
            </a:endParaRPr>
          </a:p>
        </p:txBody>
      </p:sp>
      <p:sp>
        <p:nvSpPr>
          <p:cNvPr id="4" name="Date Placeholder 3"/>
          <p:cNvSpPr>
            <a:spLocks noGrp="1"/>
          </p:cNvSpPr>
          <p:nvPr>
            <p:ph type="dt" sz="quarter" idx="10"/>
          </p:nvPr>
        </p:nvSpPr>
        <p:spPr/>
        <p:txBody>
          <a:bodyPr/>
          <a:lstStyle/>
          <a:p>
            <a:pPr eaLnBrk="1" hangingPunct="1"/>
            <a:fld id="{CCE8C8FA-4CF7-4D7D-877C-EA0F24FF079F}" type="datetime1">
              <a:rPr lang="en-US" sz="1200" smtClean="0">
                <a:solidFill>
                  <a:schemeClr val="tx1"/>
                </a:solidFill>
              </a:rPr>
              <a:t>4/20/2015</a:t>
            </a:fld>
            <a:endParaRPr lang="en-US" sz="1200">
              <a:solidFill>
                <a:schemeClr val="tx1"/>
              </a:solidFill>
            </a:endParaRPr>
          </a:p>
        </p:txBody>
      </p:sp>
      <p:sp>
        <p:nvSpPr>
          <p:cNvPr id="8" name="Footer Placeholder 7"/>
          <p:cNvSpPr>
            <a:spLocks noGrp="1"/>
          </p:cNvSpPr>
          <p:nvPr>
            <p:ph type="ftr" sz="quarter" idx="11"/>
          </p:nvPr>
        </p:nvSpPr>
        <p:spPr/>
        <p:txBody>
          <a:bodyPr/>
          <a:lstStyle/>
          <a:p>
            <a:r>
              <a:rPr lang="en-US" smtClean="0"/>
              <a:t>CSE 1002                        Department of CSE</a:t>
            </a:r>
            <a:endParaRPr lang="en-US"/>
          </a:p>
        </p:txBody>
      </p:sp>
      <p:sp>
        <p:nvSpPr>
          <p:cNvPr id="9" name="Slide Number Placeholder 8"/>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25</a:t>
            </a:fld>
            <a:endParaRPr lang="en-US">
              <a:solidFill>
                <a:schemeClr val="tx1"/>
              </a:solidFill>
            </a:endParaRPr>
          </a:p>
        </p:txBody>
      </p:sp>
      <p:sp>
        <p:nvSpPr>
          <p:cNvPr id="10" name="TextBox 9"/>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3" action="ppaction://hlinkfile"/>
              </a:rPr>
              <a:t>Program</a:t>
            </a:r>
            <a:endParaRPr lang="en-US" sz="1400" b="1" i="1" dirty="0" smtClean="0">
              <a:solidFill>
                <a:srgbClr val="0000FF"/>
              </a:solidFill>
            </a:endParaRPr>
          </a:p>
          <a:p>
            <a:pPr marL="58738" lvl="1"/>
            <a:endParaRPr lang="en-US" sz="1400" i="1" dirty="0">
              <a:solidFill>
                <a:srgbClr val="0000FF"/>
              </a:solidFill>
            </a:endParaRPr>
          </a:p>
          <a:p>
            <a:pPr marL="58738" lvl="1"/>
            <a:r>
              <a:rPr lang="en-US" sz="1400" b="1" i="1" dirty="0" smtClean="0">
                <a:solidFill>
                  <a:srgbClr val="0000FF"/>
                </a:solidFill>
                <a:hlinkClick r:id="rId4"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3703359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239000" cy="867283"/>
          </a:xfrm>
        </p:spPr>
        <p:txBody>
          <a:bodyPr>
            <a:noAutofit/>
          </a:bodyPr>
          <a:lstStyle/>
          <a:p>
            <a:r>
              <a:rPr lang="en-US" dirty="0" smtClean="0">
                <a:solidFill>
                  <a:schemeClr val="tx2"/>
                </a:solidFill>
              </a:rPr>
              <a:t>Newton’s forward differences</a:t>
            </a:r>
            <a:br>
              <a:rPr lang="en-US" dirty="0" smtClean="0">
                <a:solidFill>
                  <a:schemeClr val="tx2"/>
                </a:solidFill>
              </a:rPr>
            </a:br>
            <a:r>
              <a:rPr lang="en-US" dirty="0" smtClean="0">
                <a:solidFill>
                  <a:schemeClr val="tx2"/>
                </a:solidFill>
              </a:rPr>
              <a:t> </a:t>
            </a:r>
            <a:endParaRPr lang="en-US" dirty="0"/>
          </a:p>
        </p:txBody>
      </p:sp>
      <p:sp>
        <p:nvSpPr>
          <p:cNvPr id="10" name="Rectangle 9"/>
          <p:cNvSpPr/>
          <p:nvPr/>
        </p:nvSpPr>
        <p:spPr>
          <a:xfrm>
            <a:off x="1447800" y="1600200"/>
            <a:ext cx="7543800" cy="3416320"/>
          </a:xfrm>
          <a:prstGeom prst="rect">
            <a:avLst/>
          </a:prstGeom>
        </p:spPr>
        <p:txBody>
          <a:bodyPr wrap="square">
            <a:spAutoFit/>
          </a:bodyPr>
          <a:lstStyle/>
          <a:p>
            <a:r>
              <a:rPr lang="en-US" sz="2400" b="0" dirty="0" smtClean="0">
                <a:latin typeface="Courier New" panose="02070309020205020404" pitchFamily="49" charset="0"/>
                <a:cs typeface="Courier New" panose="02070309020205020404" pitchFamily="49" charset="0"/>
              </a:rPr>
              <a:t>Print “Enter X for finding f(x): “</a:t>
            </a:r>
          </a:p>
          <a:p>
            <a:r>
              <a:rPr lang="en-US" sz="2400" b="0" dirty="0" smtClean="0">
                <a:latin typeface="Courier New" panose="02070309020205020404" pitchFamily="49" charset="0"/>
                <a:cs typeface="Courier New" panose="02070309020205020404" pitchFamily="49" charset="0"/>
              </a:rPr>
              <a:t>Input p</a:t>
            </a:r>
          </a:p>
          <a:p>
            <a:r>
              <a:rPr lang="en-US" sz="2400" b="0" dirty="0" smtClean="0">
                <a:latin typeface="Courier New" panose="02070309020205020404" pitchFamily="49" charset="0"/>
                <a:cs typeface="Courier New" panose="02070309020205020404" pitchFamily="49" charset="0"/>
              </a:rPr>
              <a:t>For </a:t>
            </a:r>
            <a:r>
              <a:rPr lang="en-US" sz="2400" b="0" dirty="0" err="1" smtClean="0">
                <a:latin typeface="Courier New" panose="02070309020205020404" pitchFamily="49" charset="0"/>
                <a:cs typeface="Courier New" panose="02070309020205020404" pitchFamily="49" charset="0"/>
              </a:rPr>
              <a:t>i</a:t>
            </a:r>
            <a:r>
              <a:rPr lang="en-US" sz="2400" b="0" dirty="0" smtClean="0">
                <a:latin typeface="Courier New" panose="02070309020205020404" pitchFamily="49" charset="0"/>
                <a:cs typeface="Courier New" panose="02070309020205020404" pitchFamily="49" charset="0"/>
              </a:rPr>
              <a:t>=1 to n in step 1</a:t>
            </a:r>
          </a:p>
          <a:p>
            <a:r>
              <a:rPr lang="en-US" sz="2400" b="0" dirty="0" smtClean="0">
                <a:latin typeface="Courier New" panose="02070309020205020404" pitchFamily="49" charset="0"/>
                <a:cs typeface="Courier New" panose="02070309020205020404" pitchFamily="49" charset="0"/>
              </a:rPr>
              <a:t>  Begin</a:t>
            </a:r>
          </a:p>
          <a:p>
            <a:r>
              <a:rPr lang="en-US" sz="2400" b="0" dirty="0" smtClean="0">
                <a:latin typeface="Courier New" panose="02070309020205020404" pitchFamily="49" charset="0"/>
                <a:cs typeface="Courier New" panose="02070309020205020404" pitchFamily="49" charset="0"/>
              </a:rPr>
              <a:t>    for j=0 to n-</a:t>
            </a:r>
            <a:r>
              <a:rPr lang="en-US" sz="2400" b="0" dirty="0" err="1" smtClean="0">
                <a:latin typeface="Courier New" panose="02070309020205020404" pitchFamily="49" charset="0"/>
                <a:cs typeface="Courier New" panose="02070309020205020404" pitchFamily="49" charset="0"/>
              </a:rPr>
              <a:t>i</a:t>
            </a:r>
            <a:r>
              <a:rPr lang="en-US" sz="2400" b="0" dirty="0" smtClean="0">
                <a:latin typeface="Courier New" panose="02070309020205020404" pitchFamily="49" charset="0"/>
                <a:cs typeface="Courier New" panose="02070309020205020404" pitchFamily="49" charset="0"/>
              </a:rPr>
              <a:t> in step 1</a:t>
            </a:r>
          </a:p>
          <a:p>
            <a:r>
              <a:rPr lang="en-US" sz="2400" b="0" dirty="0" smtClean="0">
                <a:latin typeface="Courier New" panose="02070309020205020404" pitchFamily="49" charset="0"/>
                <a:cs typeface="Courier New" panose="02070309020205020404" pitchFamily="49" charset="0"/>
              </a:rPr>
              <a:t>    begin </a:t>
            </a:r>
          </a:p>
          <a:p>
            <a:r>
              <a:rPr lang="en-US" sz="2400" b="0" dirty="0" smtClean="0">
                <a:latin typeface="Courier New" panose="02070309020205020404" pitchFamily="49" charset="0"/>
                <a:cs typeface="Courier New" panose="02070309020205020404" pitchFamily="49" charset="0"/>
              </a:rPr>
              <a:t>    	 y[</a:t>
            </a:r>
            <a:r>
              <a:rPr lang="en-US" sz="2400" b="0" dirty="0" err="1" smtClean="0">
                <a:latin typeface="Courier New" panose="02070309020205020404" pitchFamily="49" charset="0"/>
                <a:cs typeface="Courier New" panose="02070309020205020404" pitchFamily="49" charset="0"/>
              </a:rPr>
              <a:t>i</a:t>
            </a:r>
            <a:r>
              <a:rPr lang="en-US" sz="2400" b="0" dirty="0" smtClean="0">
                <a:latin typeface="Courier New" panose="02070309020205020404" pitchFamily="49" charset="0"/>
                <a:cs typeface="Courier New" panose="02070309020205020404" pitchFamily="49" charset="0"/>
              </a:rPr>
              <a:t>][j]←y[i-1][j+1]-y[i-1][j]</a:t>
            </a:r>
          </a:p>
          <a:p>
            <a:r>
              <a:rPr lang="en-US" sz="2400" b="0" dirty="0" smtClean="0">
                <a:latin typeface="Courier New" panose="02070309020205020404" pitchFamily="49" charset="0"/>
                <a:cs typeface="Courier New" panose="02070309020205020404" pitchFamily="49" charset="0"/>
              </a:rPr>
              <a:t>    end</a:t>
            </a:r>
          </a:p>
          <a:p>
            <a:r>
              <a:rPr lang="en-US" sz="2400" b="0" dirty="0" smtClean="0">
                <a:latin typeface="Courier New" panose="02070309020205020404" pitchFamily="49" charset="0"/>
                <a:cs typeface="Courier New" panose="02070309020205020404" pitchFamily="49" charset="0"/>
              </a:rPr>
              <a:t>  End</a:t>
            </a:r>
          </a:p>
        </p:txBody>
      </p:sp>
      <p:sp>
        <p:nvSpPr>
          <p:cNvPr id="6" name="Date Placeholder 5"/>
          <p:cNvSpPr>
            <a:spLocks noGrp="1"/>
          </p:cNvSpPr>
          <p:nvPr>
            <p:ph type="dt" sz="quarter" idx="10"/>
          </p:nvPr>
        </p:nvSpPr>
        <p:spPr/>
        <p:txBody>
          <a:bodyPr/>
          <a:lstStyle/>
          <a:p>
            <a:pPr eaLnBrk="1" hangingPunct="1"/>
            <a:fld id="{9E4EEA3B-C6D4-42B8-8D32-11CB76EBBCD0}" type="datetime1">
              <a:rPr lang="en-US" sz="1200" smtClean="0">
                <a:solidFill>
                  <a:schemeClr val="tx1"/>
                </a:solidFill>
              </a:rPr>
              <a:t>4/20/2015</a:t>
            </a:fld>
            <a:endParaRPr lang="en-US" sz="1200">
              <a:solidFill>
                <a:schemeClr val="tx1"/>
              </a:solidFill>
            </a:endParaRPr>
          </a:p>
        </p:txBody>
      </p:sp>
      <p:sp>
        <p:nvSpPr>
          <p:cNvPr id="7" name="Footer Placeholder 6"/>
          <p:cNvSpPr>
            <a:spLocks noGrp="1"/>
          </p:cNvSpPr>
          <p:nvPr>
            <p:ph type="ftr" sz="quarter" idx="11"/>
          </p:nvPr>
        </p:nvSpPr>
        <p:spPr/>
        <p:txBody>
          <a:bodyPr/>
          <a:lstStyle/>
          <a:p>
            <a:r>
              <a:rPr lang="en-US" smtClean="0"/>
              <a:t>CSE 1002                        Department of CSE</a:t>
            </a:r>
            <a:endParaRPr lang="en-US"/>
          </a:p>
        </p:txBody>
      </p:sp>
      <p:sp>
        <p:nvSpPr>
          <p:cNvPr id="8" name="Slide Number Placeholder 7"/>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26</a:t>
            </a:fld>
            <a:endParaRPr lang="en-US">
              <a:solidFill>
                <a:schemeClr val="tx1"/>
              </a:solidFill>
            </a:endParaRPr>
          </a:p>
        </p:txBody>
      </p:sp>
      <p:sp>
        <p:nvSpPr>
          <p:cNvPr id="11" name="TextBox 10"/>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3" action="ppaction://hlinkfile"/>
              </a:rPr>
              <a:t>Program</a:t>
            </a:r>
            <a:endParaRPr lang="en-US" sz="1400" b="1" i="1" dirty="0" smtClean="0">
              <a:solidFill>
                <a:srgbClr val="0000FF"/>
              </a:solidFill>
            </a:endParaRPr>
          </a:p>
          <a:p>
            <a:pPr marL="58738" lvl="1"/>
            <a:endParaRPr lang="en-US" sz="1400" i="1" dirty="0">
              <a:solidFill>
                <a:srgbClr val="0000FF"/>
              </a:solidFill>
            </a:endParaRPr>
          </a:p>
          <a:p>
            <a:pPr marL="58738" lvl="1"/>
            <a:r>
              <a:rPr lang="en-US" sz="1400" b="1" i="1" dirty="0" smtClean="0">
                <a:solidFill>
                  <a:srgbClr val="0000FF"/>
                </a:solidFill>
                <a:hlinkClick r:id="rId4"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17823632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20667" y="1371600"/>
            <a:ext cx="7670933" cy="3785652"/>
          </a:xfrm>
          <a:prstGeom prst="rect">
            <a:avLst/>
          </a:prstGeom>
        </p:spPr>
        <p:txBody>
          <a:bodyPr wrap="square">
            <a:spAutoFit/>
          </a:bodyPr>
          <a:lstStyle/>
          <a:p>
            <a:r>
              <a:rPr lang="en-US" sz="2400" b="0" dirty="0" smtClean="0">
                <a:latin typeface="Courier New" panose="02070309020205020404" pitchFamily="49" charset="0"/>
                <a:cs typeface="Courier New" panose="02070309020205020404" pitchFamily="49" charset="0"/>
              </a:rPr>
              <a:t>For </a:t>
            </a:r>
            <a:r>
              <a:rPr lang="en-US" sz="2400" b="0" dirty="0" err="1" smtClean="0">
                <a:latin typeface="Courier New" panose="02070309020205020404" pitchFamily="49" charset="0"/>
                <a:cs typeface="Courier New" panose="02070309020205020404" pitchFamily="49" charset="0"/>
              </a:rPr>
              <a:t>i</a:t>
            </a:r>
            <a:r>
              <a:rPr lang="en-US" sz="2400" b="0" dirty="0" smtClean="0">
                <a:latin typeface="Courier New" panose="02070309020205020404" pitchFamily="49" charset="0"/>
                <a:cs typeface="Courier New" panose="02070309020205020404" pitchFamily="49" charset="0"/>
              </a:rPr>
              <a:t>=0 to n in step 1</a:t>
            </a:r>
          </a:p>
          <a:p>
            <a:r>
              <a:rPr lang="en-US" sz="2400" b="0" dirty="0" smtClean="0">
                <a:latin typeface="Courier New" panose="02070309020205020404" pitchFamily="49" charset="0"/>
                <a:cs typeface="Courier New" panose="02070309020205020404" pitchFamily="49" charset="0"/>
              </a:rPr>
              <a:t>  begin</a:t>
            </a:r>
          </a:p>
          <a:p>
            <a:r>
              <a:rPr lang="en-US" sz="2400" b="0" dirty="0" smtClean="0">
                <a:latin typeface="Courier New" panose="02070309020205020404" pitchFamily="49" charset="0"/>
                <a:cs typeface="Courier New" panose="02070309020205020404" pitchFamily="49" charset="0"/>
              </a:rPr>
              <a:t>    Print “\n” , Print x[</a:t>
            </a:r>
            <a:r>
              <a:rPr lang="en-US" sz="2400" b="0" dirty="0" err="1" smtClean="0">
                <a:latin typeface="Courier New" panose="02070309020205020404" pitchFamily="49" charset="0"/>
                <a:cs typeface="Courier New" panose="02070309020205020404" pitchFamily="49" charset="0"/>
              </a:rPr>
              <a:t>i</a:t>
            </a:r>
            <a:r>
              <a:rPr lang="en-US" sz="2400" b="0" dirty="0" smtClean="0">
                <a:latin typeface="Courier New" panose="02070309020205020404" pitchFamily="49" charset="0"/>
                <a:cs typeface="Courier New" panose="02070309020205020404" pitchFamily="49" charset="0"/>
              </a:rPr>
              <a:t>]</a:t>
            </a:r>
          </a:p>
          <a:p>
            <a:r>
              <a:rPr lang="en-US" sz="2400" b="0" dirty="0" smtClean="0">
                <a:latin typeface="Courier New" panose="02070309020205020404" pitchFamily="49" charset="0"/>
                <a:cs typeface="Courier New" panose="02070309020205020404" pitchFamily="49" charset="0"/>
              </a:rPr>
              <a:t>    for j=0 to n-</a:t>
            </a:r>
            <a:r>
              <a:rPr lang="en-US" sz="2400" b="0" dirty="0" err="1" smtClean="0">
                <a:latin typeface="Courier New" panose="02070309020205020404" pitchFamily="49" charset="0"/>
                <a:cs typeface="Courier New" panose="02070309020205020404" pitchFamily="49" charset="0"/>
              </a:rPr>
              <a:t>i</a:t>
            </a:r>
            <a:r>
              <a:rPr lang="en-US" sz="2400" b="0" dirty="0" smtClean="0">
                <a:latin typeface="Courier New" panose="02070309020205020404" pitchFamily="49" charset="0"/>
                <a:cs typeface="Courier New" panose="02070309020205020404" pitchFamily="49" charset="0"/>
              </a:rPr>
              <a:t> in step 1</a:t>
            </a:r>
          </a:p>
          <a:p>
            <a:r>
              <a:rPr lang="en-US" sz="2400" b="0" dirty="0" smtClean="0">
                <a:latin typeface="Courier New" panose="02070309020205020404" pitchFamily="49" charset="0"/>
                <a:cs typeface="Courier New" panose="02070309020205020404" pitchFamily="49" charset="0"/>
              </a:rPr>
              <a:t>    begin</a:t>
            </a:r>
          </a:p>
          <a:p>
            <a:r>
              <a:rPr lang="en-US" sz="2400" b="0" dirty="0" smtClean="0">
                <a:latin typeface="Courier New" panose="02070309020205020404" pitchFamily="49" charset="0"/>
                <a:cs typeface="Courier New" panose="02070309020205020404" pitchFamily="49" charset="0"/>
              </a:rPr>
              <a:t>      Print " “,  y[j][</a:t>
            </a:r>
            <a:r>
              <a:rPr lang="en-US" sz="2400" b="0" dirty="0" err="1" smtClean="0">
                <a:latin typeface="Courier New" panose="02070309020205020404" pitchFamily="49" charset="0"/>
                <a:cs typeface="Courier New" panose="02070309020205020404" pitchFamily="49" charset="0"/>
              </a:rPr>
              <a:t>i</a:t>
            </a:r>
            <a:r>
              <a:rPr lang="en-US" sz="2400" b="0" dirty="0" smtClean="0">
                <a:latin typeface="Courier New" panose="02070309020205020404" pitchFamily="49" charset="0"/>
                <a:cs typeface="Courier New" panose="02070309020205020404" pitchFamily="49" charset="0"/>
              </a:rPr>
              <a:t>]</a:t>
            </a:r>
          </a:p>
          <a:p>
            <a:r>
              <a:rPr lang="en-US" sz="2400" b="0" dirty="0" smtClean="0">
                <a:latin typeface="Courier New" panose="02070309020205020404" pitchFamily="49" charset="0"/>
                <a:cs typeface="Courier New" panose="02070309020205020404" pitchFamily="49" charset="0"/>
              </a:rPr>
              <a:t>     end</a:t>
            </a:r>
          </a:p>
          <a:p>
            <a:r>
              <a:rPr lang="en-US" sz="2400" b="0" dirty="0" smtClean="0">
                <a:latin typeface="Courier New" panose="02070309020205020404" pitchFamily="49" charset="0"/>
                <a:cs typeface="Courier New" panose="02070309020205020404" pitchFamily="49" charset="0"/>
              </a:rPr>
              <a:t>   Print "\n"</a:t>
            </a:r>
          </a:p>
          <a:p>
            <a:r>
              <a:rPr lang="en-US" sz="2400" b="0" dirty="0" smtClean="0">
                <a:latin typeface="Courier New" panose="02070309020205020404" pitchFamily="49" charset="0"/>
                <a:cs typeface="Courier New" panose="02070309020205020404" pitchFamily="49" charset="0"/>
              </a:rPr>
              <a:t>  end</a:t>
            </a:r>
          </a:p>
          <a:p>
            <a:endParaRPr lang="en-US" sz="2400" b="0" dirty="0" smtClean="0">
              <a:latin typeface="Courier New" panose="02070309020205020404" pitchFamily="49" charset="0"/>
              <a:cs typeface="Courier New" panose="02070309020205020404" pitchFamily="49" charset="0"/>
            </a:endParaRPr>
          </a:p>
        </p:txBody>
      </p:sp>
      <p:sp>
        <p:nvSpPr>
          <p:cNvPr id="8" name="Title 2"/>
          <p:cNvSpPr>
            <a:spLocks noGrp="1"/>
          </p:cNvSpPr>
          <p:nvPr>
            <p:ph type="title"/>
          </p:nvPr>
        </p:nvSpPr>
        <p:spPr>
          <a:xfrm>
            <a:off x="1320667" y="228600"/>
            <a:ext cx="7823333" cy="867283"/>
          </a:xfrm>
        </p:spPr>
        <p:txBody>
          <a:bodyPr>
            <a:noAutofit/>
          </a:bodyPr>
          <a:lstStyle/>
          <a:p>
            <a:pPr lvl="1" algn="l" rtl="0">
              <a:spcBef>
                <a:spcPct val="0"/>
              </a:spcBef>
            </a:pPr>
            <a:r>
              <a:rPr lang="en-US" sz="3600" dirty="0" smtClean="0">
                <a:solidFill>
                  <a:schemeClr val="tx2"/>
                </a:solidFill>
                <a:latin typeface="+mj-lt"/>
              </a:rPr>
              <a:t>Newton’s forward differences</a:t>
            </a:r>
            <a:br>
              <a:rPr lang="en-US" sz="3600" dirty="0" smtClean="0">
                <a:solidFill>
                  <a:schemeClr val="tx2"/>
                </a:solidFill>
                <a:latin typeface="+mj-lt"/>
              </a:rPr>
            </a:br>
            <a:r>
              <a:rPr lang="en-US" sz="3600" dirty="0" smtClean="0">
                <a:solidFill>
                  <a:schemeClr val="tx2"/>
                </a:solidFill>
                <a:latin typeface="+mj-lt"/>
              </a:rPr>
              <a:t> </a:t>
            </a:r>
            <a:endParaRPr lang="en-US" sz="3600" dirty="0">
              <a:solidFill>
                <a:schemeClr val="tx2"/>
              </a:solidFill>
              <a:latin typeface="+mj-lt"/>
            </a:endParaRPr>
          </a:p>
        </p:txBody>
      </p:sp>
      <p:sp>
        <p:nvSpPr>
          <p:cNvPr id="2" name="Date Placeholder 1"/>
          <p:cNvSpPr>
            <a:spLocks noGrp="1"/>
          </p:cNvSpPr>
          <p:nvPr>
            <p:ph type="dt" sz="quarter" idx="10"/>
          </p:nvPr>
        </p:nvSpPr>
        <p:spPr/>
        <p:txBody>
          <a:bodyPr/>
          <a:lstStyle/>
          <a:p>
            <a:pPr eaLnBrk="1" hangingPunct="1"/>
            <a:fld id="{2BB15BC2-6BA3-468B-987A-DE2C6046E13B}" type="datetime1">
              <a:rPr lang="en-US" sz="1200" smtClean="0">
                <a:solidFill>
                  <a:schemeClr val="tx1"/>
                </a:solidFill>
              </a:rPr>
              <a:t>4/20/2015</a:t>
            </a:fld>
            <a:endParaRPr lang="en-US" sz="1200">
              <a:solidFill>
                <a:schemeClr val="tx1"/>
              </a:solidFill>
            </a:endParaRPr>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9" name="Slide Number Placeholder 8"/>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27</a:t>
            </a:fld>
            <a:endParaRPr lang="en-US">
              <a:solidFill>
                <a:schemeClr val="tx1"/>
              </a:solidFill>
            </a:endParaRPr>
          </a:p>
        </p:txBody>
      </p:sp>
      <p:sp>
        <p:nvSpPr>
          <p:cNvPr id="10" name="TextBox 9"/>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2" action="ppaction://hlinkfile"/>
              </a:rPr>
              <a:t>Program</a:t>
            </a:r>
            <a:endParaRPr lang="en-US" sz="1400" b="1" i="1" dirty="0" smtClean="0">
              <a:solidFill>
                <a:srgbClr val="0000FF"/>
              </a:solidFill>
            </a:endParaRPr>
          </a:p>
          <a:p>
            <a:pPr marL="58738" lvl="1"/>
            <a:endParaRPr lang="en-US" sz="1400" i="1" dirty="0">
              <a:solidFill>
                <a:srgbClr val="0000FF"/>
              </a:solidFill>
            </a:endParaRPr>
          </a:p>
          <a:p>
            <a:pPr marL="58738" lvl="1"/>
            <a:r>
              <a:rPr lang="en-US" sz="1400" b="1" i="1" dirty="0" smtClean="0">
                <a:solidFill>
                  <a:srgbClr val="0000FF"/>
                </a:solidFill>
                <a:hlinkClick r:id="rId3"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2122447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95399" y="990600"/>
            <a:ext cx="7670933" cy="3046988"/>
          </a:xfrm>
          <a:prstGeom prst="rect">
            <a:avLst/>
          </a:prstGeom>
        </p:spPr>
        <p:txBody>
          <a:bodyPr wrap="square">
            <a:spAutoFit/>
          </a:bodyPr>
          <a:lstStyle/>
          <a:p>
            <a:r>
              <a:rPr lang="en-US" sz="2400" b="0" dirty="0" smtClean="0">
                <a:latin typeface="Courier New" panose="02070309020205020404" pitchFamily="49" charset="0"/>
                <a:cs typeface="Courier New" panose="02070309020205020404" pitchFamily="49" charset="0"/>
              </a:rPr>
              <a:t>Initialize </a:t>
            </a:r>
            <a:r>
              <a:rPr lang="en-US" sz="2400" b="0" dirty="0" err="1" smtClean="0">
                <a:latin typeface="Courier New" panose="02070309020205020404" pitchFamily="49" charset="0"/>
                <a:cs typeface="Courier New" panose="02070309020205020404" pitchFamily="49" charset="0"/>
              </a:rPr>
              <a:t>i</a:t>
            </a:r>
            <a:r>
              <a:rPr lang="en-US" sz="2400" b="0" dirty="0" smtClean="0">
                <a:latin typeface="Courier New" panose="02070309020205020404" pitchFamily="49" charset="0"/>
                <a:cs typeface="Courier New" panose="02070309020205020404" pitchFamily="49" charset="0"/>
              </a:rPr>
              <a:t>=0</a:t>
            </a:r>
          </a:p>
          <a:p>
            <a:r>
              <a:rPr lang="en-US" sz="2400" b="0" dirty="0" smtClean="0">
                <a:latin typeface="Courier New" panose="02070309020205020404" pitchFamily="49" charset="0"/>
                <a:cs typeface="Courier New" panose="02070309020205020404" pitchFamily="49" charset="0"/>
              </a:rPr>
              <a:t>do</a:t>
            </a:r>
          </a:p>
          <a:p>
            <a:r>
              <a:rPr lang="en-US" sz="2400" b="0" dirty="0" smtClean="0">
                <a:latin typeface="Courier New" panose="02070309020205020404" pitchFamily="49" charset="0"/>
                <a:cs typeface="Courier New" panose="02070309020205020404" pitchFamily="49" charset="0"/>
              </a:rPr>
              <a:t>  	begin</a:t>
            </a:r>
          </a:p>
          <a:p>
            <a:r>
              <a:rPr lang="en-US" sz="2400" b="0" dirty="0" smtClean="0">
                <a:latin typeface="Courier New" panose="02070309020205020404" pitchFamily="49" charset="0"/>
                <a:cs typeface="Courier New" panose="02070309020205020404" pitchFamily="49" charset="0"/>
              </a:rPr>
              <a:t>  		 if(x[</a:t>
            </a:r>
            <a:r>
              <a:rPr lang="en-US" sz="2400" b="0" dirty="0" err="1" smtClean="0">
                <a:latin typeface="Courier New" panose="02070309020205020404" pitchFamily="49" charset="0"/>
                <a:cs typeface="Courier New" panose="02070309020205020404" pitchFamily="49" charset="0"/>
              </a:rPr>
              <a:t>i</a:t>
            </a:r>
            <a:r>
              <a:rPr lang="en-US" sz="2400" b="0" dirty="0" smtClean="0">
                <a:latin typeface="Courier New" panose="02070309020205020404" pitchFamily="49" charset="0"/>
                <a:cs typeface="Courier New" panose="02070309020205020404" pitchFamily="49" charset="0"/>
              </a:rPr>
              <a:t>]&lt;p and p&lt;x[i+1])</a:t>
            </a:r>
          </a:p>
          <a:p>
            <a:r>
              <a:rPr lang="en-US" sz="2400" b="0" dirty="0" smtClean="0">
                <a:latin typeface="Courier New" panose="02070309020205020404" pitchFamily="49" charset="0"/>
                <a:cs typeface="Courier New" panose="02070309020205020404" pitchFamily="49" charset="0"/>
              </a:rPr>
              <a:t>    			k←1</a:t>
            </a:r>
          </a:p>
          <a:p>
            <a:r>
              <a:rPr lang="en-US" sz="2400" b="0" dirty="0" smtClean="0">
                <a:latin typeface="Courier New" panose="02070309020205020404" pitchFamily="49" charset="0"/>
                <a:cs typeface="Courier New" panose="02070309020205020404" pitchFamily="49" charset="0"/>
              </a:rPr>
              <a:t>  		 else</a:t>
            </a:r>
          </a:p>
          <a:p>
            <a:r>
              <a:rPr lang="en-US" sz="2400" b="0" dirty="0" smtClean="0">
                <a:latin typeface="Courier New" panose="02070309020205020404" pitchFamily="49" charset="0"/>
                <a:cs typeface="Courier New" panose="02070309020205020404" pitchFamily="49" charset="0"/>
              </a:rPr>
              <a:t>   			 increment </a:t>
            </a:r>
            <a:r>
              <a:rPr lang="en-US" sz="2400" b="0" dirty="0" err="1" smtClean="0">
                <a:latin typeface="Courier New" panose="02070309020205020404" pitchFamily="49" charset="0"/>
                <a:cs typeface="Courier New" panose="02070309020205020404" pitchFamily="49" charset="0"/>
              </a:rPr>
              <a:t>i</a:t>
            </a:r>
            <a:endParaRPr lang="en-US" sz="2400" b="0" dirty="0" smtClean="0">
              <a:latin typeface="Courier New" panose="02070309020205020404" pitchFamily="49" charset="0"/>
              <a:cs typeface="Courier New" panose="02070309020205020404" pitchFamily="49" charset="0"/>
            </a:endParaRPr>
          </a:p>
          <a:p>
            <a:r>
              <a:rPr lang="en-US" sz="2400" b="0" dirty="0" smtClean="0">
                <a:latin typeface="Courier New" panose="02070309020205020404" pitchFamily="49" charset="0"/>
                <a:cs typeface="Courier New" panose="02070309020205020404" pitchFamily="49" charset="0"/>
              </a:rPr>
              <a:t>  	end while(k != 1)</a:t>
            </a:r>
            <a:endParaRPr lang="en-US" sz="2400" b="0" dirty="0">
              <a:latin typeface="Courier New" panose="02070309020205020404" pitchFamily="49" charset="0"/>
              <a:cs typeface="Courier New" panose="02070309020205020404" pitchFamily="49" charset="0"/>
            </a:endParaRPr>
          </a:p>
        </p:txBody>
      </p:sp>
      <p:sp>
        <p:nvSpPr>
          <p:cNvPr id="8" name="Rectangle 7"/>
          <p:cNvSpPr/>
          <p:nvPr/>
        </p:nvSpPr>
        <p:spPr>
          <a:xfrm>
            <a:off x="1295399" y="4267200"/>
            <a:ext cx="7670933" cy="1938992"/>
          </a:xfrm>
          <a:prstGeom prst="rect">
            <a:avLst/>
          </a:prstGeom>
        </p:spPr>
        <p:txBody>
          <a:bodyPr wrap="square">
            <a:spAutoFit/>
          </a:bodyPr>
          <a:lstStyle/>
          <a:p>
            <a:r>
              <a:rPr lang="en-US" sz="2400" b="0" dirty="0" err="1" smtClean="0">
                <a:latin typeface="Courier New" panose="02070309020205020404" pitchFamily="49" charset="0"/>
                <a:cs typeface="Courier New" panose="02070309020205020404" pitchFamily="49" charset="0"/>
              </a:rPr>
              <a:t>f←i</a:t>
            </a:r>
            <a:endParaRPr lang="en-US" sz="2400" b="0" dirty="0" smtClean="0">
              <a:latin typeface="Courier New" panose="02070309020205020404" pitchFamily="49" charset="0"/>
              <a:cs typeface="Courier New" panose="02070309020205020404" pitchFamily="49" charset="0"/>
            </a:endParaRPr>
          </a:p>
          <a:p>
            <a:r>
              <a:rPr lang="en-US" sz="2400" b="0" dirty="0" smtClean="0">
                <a:latin typeface="Courier New" panose="02070309020205020404" pitchFamily="49" charset="0"/>
                <a:cs typeface="Courier New" panose="02070309020205020404" pitchFamily="49" charset="0"/>
              </a:rPr>
              <a:t>u ←(p-x[f])/(x[f+1]-x[f])</a:t>
            </a:r>
          </a:p>
          <a:p>
            <a:r>
              <a:rPr lang="en-US" sz="2400" b="0" dirty="0" smtClean="0">
                <a:latin typeface="Courier New" panose="02070309020205020404" pitchFamily="49" charset="0"/>
                <a:cs typeface="Courier New" panose="02070309020205020404" pitchFamily="49" charset="0"/>
              </a:rPr>
              <a:t>Print u</a:t>
            </a:r>
          </a:p>
          <a:p>
            <a:r>
              <a:rPr lang="en-US" sz="2400" b="0" dirty="0" smtClean="0">
                <a:latin typeface="Courier New" panose="02070309020205020404" pitchFamily="49" charset="0"/>
                <a:cs typeface="Courier New" panose="02070309020205020404" pitchFamily="49" charset="0"/>
              </a:rPr>
              <a:t>n ← n-i+1</a:t>
            </a:r>
          </a:p>
          <a:p>
            <a:r>
              <a:rPr lang="en-US" sz="2400" b="0" dirty="0" smtClean="0">
                <a:latin typeface="Courier New" panose="02070309020205020404" pitchFamily="49" charset="0"/>
                <a:cs typeface="Courier New" panose="02070309020205020404" pitchFamily="49" charset="0"/>
              </a:rPr>
              <a:t>sum ← 0</a:t>
            </a:r>
          </a:p>
        </p:txBody>
      </p:sp>
      <p:sp>
        <p:nvSpPr>
          <p:cNvPr id="9" name="Title 2"/>
          <p:cNvSpPr>
            <a:spLocks noGrp="1"/>
          </p:cNvSpPr>
          <p:nvPr>
            <p:ph type="title"/>
          </p:nvPr>
        </p:nvSpPr>
        <p:spPr>
          <a:xfrm>
            <a:off x="1143000" y="304800"/>
            <a:ext cx="7823333" cy="867283"/>
          </a:xfrm>
        </p:spPr>
        <p:txBody>
          <a:bodyPr>
            <a:noAutofit/>
          </a:bodyPr>
          <a:lstStyle/>
          <a:p>
            <a:pPr lvl="1" algn="l" rtl="0">
              <a:spcBef>
                <a:spcPct val="0"/>
              </a:spcBef>
            </a:pPr>
            <a:r>
              <a:rPr lang="en-US" sz="3600" dirty="0" smtClean="0">
                <a:solidFill>
                  <a:schemeClr val="tx2"/>
                </a:solidFill>
                <a:latin typeface="+mj-lt"/>
              </a:rPr>
              <a:t>Newton’s forward differences</a:t>
            </a:r>
            <a:br>
              <a:rPr lang="en-US" sz="3600" dirty="0" smtClean="0">
                <a:solidFill>
                  <a:schemeClr val="tx2"/>
                </a:solidFill>
                <a:latin typeface="+mj-lt"/>
              </a:rPr>
            </a:br>
            <a:r>
              <a:rPr lang="en-US" sz="3600" dirty="0" smtClean="0">
                <a:solidFill>
                  <a:schemeClr val="tx2"/>
                </a:solidFill>
                <a:latin typeface="+mj-lt"/>
              </a:rPr>
              <a:t> </a:t>
            </a:r>
            <a:endParaRPr lang="en-US" sz="3600" dirty="0">
              <a:solidFill>
                <a:schemeClr val="tx2"/>
              </a:solidFill>
              <a:latin typeface="+mj-lt"/>
            </a:endParaRPr>
          </a:p>
        </p:txBody>
      </p:sp>
      <p:sp>
        <p:nvSpPr>
          <p:cNvPr id="2" name="Date Placeholder 1"/>
          <p:cNvSpPr>
            <a:spLocks noGrp="1"/>
          </p:cNvSpPr>
          <p:nvPr>
            <p:ph type="dt" sz="quarter" idx="10"/>
          </p:nvPr>
        </p:nvSpPr>
        <p:spPr/>
        <p:txBody>
          <a:bodyPr/>
          <a:lstStyle/>
          <a:p>
            <a:pPr eaLnBrk="1" hangingPunct="1"/>
            <a:fld id="{5532E20A-21ED-46EC-89CA-3D5F75A1462D}" type="datetime1">
              <a:rPr lang="en-US" sz="1200" smtClean="0">
                <a:solidFill>
                  <a:schemeClr val="tx1"/>
                </a:solidFill>
              </a:rPr>
              <a:t>4/20/2015</a:t>
            </a:fld>
            <a:endParaRPr lang="en-US" sz="1200">
              <a:solidFill>
                <a:schemeClr val="tx1"/>
              </a:solidFill>
            </a:endParaRPr>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10" name="Slide Number Placeholder 9"/>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28</a:t>
            </a:fld>
            <a:endParaRPr lang="en-US">
              <a:solidFill>
                <a:schemeClr val="tx1"/>
              </a:solidFill>
            </a:endParaRPr>
          </a:p>
        </p:txBody>
      </p:sp>
      <p:sp>
        <p:nvSpPr>
          <p:cNvPr id="11" name="TextBox 10"/>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2" action="ppaction://hlinkfile"/>
              </a:rPr>
              <a:t>Program</a:t>
            </a:r>
            <a:endParaRPr lang="en-US" sz="1400" b="1" i="1" dirty="0" smtClean="0">
              <a:solidFill>
                <a:srgbClr val="0000FF"/>
              </a:solidFill>
            </a:endParaRPr>
          </a:p>
          <a:p>
            <a:pPr marL="58738" lvl="1"/>
            <a:endParaRPr lang="en-US" sz="1400" i="1" dirty="0">
              <a:solidFill>
                <a:srgbClr val="0000FF"/>
              </a:solidFill>
            </a:endParaRPr>
          </a:p>
          <a:p>
            <a:pPr marL="58738" lvl="1"/>
            <a:r>
              <a:rPr lang="en-US" sz="1400" b="1" i="1" dirty="0" smtClean="0">
                <a:solidFill>
                  <a:srgbClr val="0000FF"/>
                </a:solidFill>
                <a:hlinkClick r:id="rId3"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3745478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95400" y="1219200"/>
            <a:ext cx="7620000" cy="4524315"/>
          </a:xfrm>
          <a:prstGeom prst="rect">
            <a:avLst/>
          </a:prstGeom>
        </p:spPr>
        <p:txBody>
          <a:bodyPr wrap="square">
            <a:spAutoFit/>
          </a:bodyPr>
          <a:lstStyle/>
          <a:p>
            <a:r>
              <a:rPr lang="en-US" sz="2400" b="0" dirty="0" smtClean="0">
                <a:latin typeface="Courier New" panose="02070309020205020404" pitchFamily="49" charset="0"/>
                <a:cs typeface="Courier New" panose="02070309020205020404" pitchFamily="49" charset="0"/>
              </a:rPr>
              <a:t>For </a:t>
            </a:r>
            <a:r>
              <a:rPr lang="en-US" sz="2400" b="0" dirty="0" err="1" smtClean="0">
                <a:latin typeface="Courier New" panose="02070309020205020404" pitchFamily="49" charset="0"/>
                <a:cs typeface="Courier New" panose="02070309020205020404" pitchFamily="49" charset="0"/>
              </a:rPr>
              <a:t>i</a:t>
            </a:r>
            <a:r>
              <a:rPr lang="en-US" sz="2400" b="0" dirty="0" smtClean="0">
                <a:latin typeface="Courier New" panose="02070309020205020404" pitchFamily="49" charset="0"/>
                <a:cs typeface="Courier New" panose="02070309020205020404" pitchFamily="49" charset="0"/>
              </a:rPr>
              <a:t>=0 to n-1 in step 1</a:t>
            </a:r>
          </a:p>
          <a:p>
            <a:r>
              <a:rPr lang="en-US" sz="2400" b="0" dirty="0" smtClean="0">
                <a:latin typeface="Courier New" panose="02070309020205020404" pitchFamily="49" charset="0"/>
                <a:cs typeface="Courier New" panose="02070309020205020404" pitchFamily="49" charset="0"/>
              </a:rPr>
              <a:t>   begin</a:t>
            </a:r>
          </a:p>
          <a:p>
            <a:r>
              <a:rPr lang="en-US" sz="2400" b="0" dirty="0" smtClean="0">
                <a:latin typeface="Courier New" panose="02070309020205020404" pitchFamily="49" charset="0"/>
                <a:cs typeface="Courier New" panose="02070309020205020404" pitchFamily="49" charset="0"/>
              </a:rPr>
              <a:t>  </a:t>
            </a:r>
            <a:r>
              <a:rPr lang="en-US" sz="2400" b="0" dirty="0">
                <a:latin typeface="Courier New" panose="02070309020205020404" pitchFamily="49" charset="0"/>
                <a:cs typeface="Courier New" panose="02070309020205020404" pitchFamily="49" charset="0"/>
              </a:rPr>
              <a:t> </a:t>
            </a:r>
            <a:r>
              <a:rPr lang="en-US" sz="2400" b="0" dirty="0" smtClean="0">
                <a:latin typeface="Courier New" panose="02070309020205020404" pitchFamily="49" charset="0"/>
                <a:cs typeface="Courier New" panose="02070309020205020404" pitchFamily="49" charset="0"/>
              </a:rPr>
              <a:t> temp ← 1</a:t>
            </a:r>
          </a:p>
          <a:p>
            <a:r>
              <a:rPr lang="en-US" sz="2400" b="0" dirty="0" smtClean="0">
                <a:latin typeface="Courier New" panose="02070309020205020404" pitchFamily="49" charset="0"/>
                <a:cs typeface="Courier New" panose="02070309020205020404" pitchFamily="49" charset="0"/>
              </a:rPr>
              <a:t>  </a:t>
            </a:r>
            <a:r>
              <a:rPr lang="en-US" sz="2400" b="0" dirty="0">
                <a:latin typeface="Courier New" panose="02070309020205020404" pitchFamily="49" charset="0"/>
                <a:cs typeface="Courier New" panose="02070309020205020404" pitchFamily="49" charset="0"/>
              </a:rPr>
              <a:t> </a:t>
            </a:r>
            <a:r>
              <a:rPr lang="en-US" sz="2400" b="0" dirty="0" smtClean="0">
                <a:latin typeface="Courier New" panose="02070309020205020404" pitchFamily="49" charset="0"/>
                <a:cs typeface="Courier New" panose="02070309020205020404" pitchFamily="49" charset="0"/>
              </a:rPr>
              <a:t> for j=0 to </a:t>
            </a:r>
            <a:r>
              <a:rPr lang="en-US" sz="2400" b="0" dirty="0" err="1" smtClean="0">
                <a:latin typeface="Courier New" panose="02070309020205020404" pitchFamily="49" charset="0"/>
                <a:cs typeface="Courier New" panose="02070309020205020404" pitchFamily="49" charset="0"/>
              </a:rPr>
              <a:t>i</a:t>
            </a:r>
            <a:r>
              <a:rPr lang="en-US" sz="2400" b="0" dirty="0" smtClean="0">
                <a:latin typeface="Courier New" panose="02070309020205020404" pitchFamily="49" charset="0"/>
                <a:cs typeface="Courier New" panose="02070309020205020404" pitchFamily="49" charset="0"/>
              </a:rPr>
              <a:t> in step 1</a:t>
            </a:r>
          </a:p>
          <a:p>
            <a:r>
              <a:rPr lang="en-US" sz="2400" b="0" dirty="0" smtClean="0">
                <a:latin typeface="Courier New" panose="02070309020205020404" pitchFamily="49" charset="0"/>
                <a:cs typeface="Courier New" panose="02070309020205020404" pitchFamily="49" charset="0"/>
              </a:rPr>
              <a:t>   	 begin</a:t>
            </a:r>
          </a:p>
          <a:p>
            <a:r>
              <a:rPr lang="en-US" sz="2400" b="0" dirty="0" smtClean="0">
                <a:latin typeface="Courier New" panose="02070309020205020404" pitchFamily="49" charset="0"/>
                <a:cs typeface="Courier New" panose="02070309020205020404" pitchFamily="49" charset="0"/>
              </a:rPr>
              <a:t>   		 temp ← temp * (u - j)</a:t>
            </a:r>
          </a:p>
          <a:p>
            <a:r>
              <a:rPr lang="en-US" sz="2400" b="0" dirty="0" smtClean="0">
                <a:latin typeface="Courier New" panose="02070309020205020404" pitchFamily="49" charset="0"/>
                <a:cs typeface="Courier New" panose="02070309020205020404" pitchFamily="49" charset="0"/>
              </a:rPr>
              <a:t>   	 end</a:t>
            </a:r>
          </a:p>
          <a:p>
            <a:r>
              <a:rPr lang="en-US" sz="2400" b="0" dirty="0" smtClean="0">
                <a:latin typeface="Courier New" panose="02070309020205020404" pitchFamily="49" charset="0"/>
                <a:cs typeface="Courier New" panose="02070309020205020404" pitchFamily="49" charset="0"/>
              </a:rPr>
              <a:t>   	m ← fact(</a:t>
            </a:r>
            <a:r>
              <a:rPr lang="en-US" sz="2400" b="0" dirty="0" err="1" smtClean="0">
                <a:latin typeface="Courier New" panose="02070309020205020404" pitchFamily="49" charset="0"/>
                <a:cs typeface="Courier New" panose="02070309020205020404" pitchFamily="49" charset="0"/>
              </a:rPr>
              <a:t>i</a:t>
            </a:r>
            <a:r>
              <a:rPr lang="en-US" sz="2400" b="0" dirty="0" smtClean="0">
                <a:latin typeface="Courier New" panose="02070309020205020404" pitchFamily="49" charset="0"/>
                <a:cs typeface="Courier New" panose="02070309020205020404" pitchFamily="49" charset="0"/>
              </a:rPr>
              <a:t>) </a:t>
            </a:r>
            <a:r>
              <a:rPr lang="en-US" sz="2000" dirty="0" smtClean="0">
                <a:solidFill>
                  <a:schemeClr val="bg2">
                    <a:lumMod val="75000"/>
                  </a:schemeClr>
                </a:solidFill>
                <a:latin typeface="Courier New" panose="02070309020205020404" pitchFamily="49" charset="0"/>
                <a:cs typeface="Courier New" panose="02070309020205020404" pitchFamily="49" charset="0"/>
              </a:rPr>
              <a:t>// write </a:t>
            </a:r>
            <a:r>
              <a:rPr lang="en-US" sz="2000" dirty="0">
                <a:solidFill>
                  <a:schemeClr val="bg2">
                    <a:lumMod val="75000"/>
                  </a:schemeClr>
                </a:solidFill>
                <a:latin typeface="Courier New" panose="02070309020205020404" pitchFamily="49" charset="0"/>
                <a:cs typeface="Courier New" panose="02070309020205020404" pitchFamily="49" charset="0"/>
              </a:rPr>
              <a:t>a </a:t>
            </a:r>
            <a:r>
              <a:rPr lang="en-US" sz="2000" dirty="0" err="1" smtClean="0">
                <a:solidFill>
                  <a:schemeClr val="bg2">
                    <a:lumMod val="75000"/>
                  </a:schemeClr>
                </a:solidFill>
                <a:latin typeface="Courier New" panose="02070309020205020404" pitchFamily="49" charset="0"/>
                <a:cs typeface="Courier New" panose="02070309020205020404" pitchFamily="49" charset="0"/>
              </a:rPr>
              <a:t>fn</a:t>
            </a:r>
            <a:r>
              <a:rPr lang="en-US" sz="2000" dirty="0" smtClean="0">
                <a:solidFill>
                  <a:schemeClr val="bg2">
                    <a:lumMod val="75000"/>
                  </a:schemeClr>
                </a:solidFill>
                <a:latin typeface="Courier New" panose="02070309020205020404" pitchFamily="49" charset="0"/>
                <a:cs typeface="Courier New" panose="02070309020205020404" pitchFamily="49" charset="0"/>
              </a:rPr>
              <a:t> </a:t>
            </a:r>
            <a:r>
              <a:rPr lang="en-US" sz="2000" dirty="0">
                <a:solidFill>
                  <a:schemeClr val="bg2">
                    <a:lumMod val="75000"/>
                  </a:schemeClr>
                </a:solidFill>
                <a:latin typeface="Courier New" panose="02070309020205020404" pitchFamily="49" charset="0"/>
                <a:cs typeface="Courier New" panose="02070309020205020404" pitchFamily="49" charset="0"/>
              </a:rPr>
              <a:t>to </a:t>
            </a:r>
            <a:r>
              <a:rPr lang="en-US" sz="2000" dirty="0" smtClean="0">
                <a:solidFill>
                  <a:schemeClr val="bg2">
                    <a:lumMod val="75000"/>
                  </a:schemeClr>
                </a:solidFill>
                <a:latin typeface="Courier New" panose="02070309020205020404" pitchFamily="49" charset="0"/>
                <a:cs typeface="Courier New" panose="02070309020205020404" pitchFamily="49" charset="0"/>
              </a:rPr>
              <a:t>calculate     </a:t>
            </a:r>
          </a:p>
          <a:p>
            <a:r>
              <a:rPr lang="en-US" sz="2000" dirty="0">
                <a:solidFill>
                  <a:schemeClr val="bg2">
                    <a:lumMod val="75000"/>
                  </a:schemeClr>
                </a:solidFill>
                <a:latin typeface="Courier New" panose="02070309020205020404" pitchFamily="49" charset="0"/>
                <a:cs typeface="Courier New" panose="02070309020205020404" pitchFamily="49" charset="0"/>
              </a:rPr>
              <a:t> </a:t>
            </a:r>
            <a:r>
              <a:rPr lang="en-US" sz="2000" dirty="0" smtClean="0">
                <a:solidFill>
                  <a:schemeClr val="bg2">
                    <a:lumMod val="75000"/>
                  </a:schemeClr>
                </a:solidFill>
                <a:latin typeface="Courier New" panose="02070309020205020404" pitchFamily="49" charset="0"/>
                <a:cs typeface="Courier New" panose="02070309020205020404" pitchFamily="49" charset="0"/>
              </a:rPr>
              <a:t>                      factorial</a:t>
            </a:r>
            <a:endParaRPr lang="en-US" sz="2000" dirty="0">
              <a:solidFill>
                <a:schemeClr val="bg2">
                  <a:lumMod val="75000"/>
                </a:schemeClr>
              </a:solidFill>
              <a:latin typeface="Courier New" panose="02070309020205020404" pitchFamily="49" charset="0"/>
              <a:cs typeface="Courier New" panose="02070309020205020404" pitchFamily="49" charset="0"/>
            </a:endParaRPr>
          </a:p>
          <a:p>
            <a:r>
              <a:rPr lang="en-US" sz="2400" b="0" dirty="0" smtClean="0">
                <a:latin typeface="Courier New" panose="02070309020205020404" pitchFamily="49" charset="0"/>
                <a:cs typeface="Courier New" panose="02070309020205020404" pitchFamily="49" charset="0"/>
              </a:rPr>
              <a:t>    	sum ← sum + temp*(y[</a:t>
            </a:r>
            <a:r>
              <a:rPr lang="en-US" sz="2400" b="0" dirty="0" err="1" smtClean="0">
                <a:latin typeface="Courier New" panose="02070309020205020404" pitchFamily="49" charset="0"/>
                <a:cs typeface="Courier New" panose="02070309020205020404" pitchFamily="49" charset="0"/>
              </a:rPr>
              <a:t>i</a:t>
            </a:r>
            <a:r>
              <a:rPr lang="en-US" sz="2400" b="0" dirty="0" smtClean="0">
                <a:latin typeface="Courier New" panose="02070309020205020404" pitchFamily="49" charset="0"/>
                <a:cs typeface="Courier New" panose="02070309020205020404" pitchFamily="49" charset="0"/>
              </a:rPr>
              <a:t>][f]/m)</a:t>
            </a:r>
          </a:p>
          <a:p>
            <a:r>
              <a:rPr lang="en-US" sz="2400" b="0" dirty="0" smtClean="0">
                <a:latin typeface="Courier New" panose="02070309020205020404" pitchFamily="49" charset="0"/>
                <a:cs typeface="Courier New" panose="02070309020205020404" pitchFamily="49" charset="0"/>
              </a:rPr>
              <a:t>   end	</a:t>
            </a:r>
          </a:p>
          <a:p>
            <a:r>
              <a:rPr lang="pt-BR" sz="2400" b="0" dirty="0" smtClean="0">
                <a:latin typeface="Courier New" panose="02070309020205020404" pitchFamily="49" charset="0"/>
                <a:cs typeface="Courier New" panose="02070309020205020404" pitchFamily="49" charset="0"/>
              </a:rPr>
              <a:t>Print sum</a:t>
            </a:r>
          </a:p>
        </p:txBody>
      </p:sp>
      <p:sp>
        <p:nvSpPr>
          <p:cNvPr id="12" name="Title 2"/>
          <p:cNvSpPr txBox="1">
            <a:spLocks/>
          </p:cNvSpPr>
          <p:nvPr/>
        </p:nvSpPr>
        <p:spPr>
          <a:xfrm>
            <a:off x="1143000" y="228600"/>
            <a:ext cx="7239000" cy="867283"/>
          </a:xfrm>
          <a:prstGeom prst="rect">
            <a:avLst/>
          </a:prstGeom>
        </p:spPr>
        <p:txBody>
          <a:bodyPr vert="horz" lIns="91440" tIns="45720" rIns="91440" bIns="45720" rtlCol="0" anchor="ctr">
            <a:noAutofit/>
          </a:bodyPr>
          <a:lstStyle/>
          <a:p>
            <a:pPr marL="0" marR="0" lvl="1" indent="0"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0" cap="none" spc="0" normalizeH="0" baseline="0" noProof="0" dirty="0" smtClean="0">
                <a:ln>
                  <a:noFill/>
                </a:ln>
                <a:solidFill>
                  <a:schemeClr val="tx2"/>
                </a:solidFill>
                <a:effectLst/>
                <a:uLnTx/>
                <a:uFillTx/>
                <a:latin typeface="+mj-lt"/>
              </a:rPr>
              <a:t>Newton’s forward differences</a:t>
            </a:r>
            <a:br>
              <a:rPr kumimoji="0" lang="en-US" sz="3600" b="0" i="0" u="none" strike="noStrike" kern="0" cap="none" spc="0" normalizeH="0" baseline="0" noProof="0" dirty="0" smtClean="0">
                <a:ln>
                  <a:noFill/>
                </a:ln>
                <a:solidFill>
                  <a:schemeClr val="tx2"/>
                </a:solidFill>
                <a:effectLst/>
                <a:uLnTx/>
                <a:uFillTx/>
                <a:latin typeface="+mj-lt"/>
              </a:rPr>
            </a:br>
            <a:r>
              <a:rPr kumimoji="0" lang="en-US" sz="3600" b="0" i="0" u="none" strike="noStrike" kern="0" cap="none" spc="0" normalizeH="0" baseline="0" noProof="0" dirty="0" smtClean="0">
                <a:ln>
                  <a:noFill/>
                </a:ln>
                <a:solidFill>
                  <a:schemeClr val="tx2"/>
                </a:solidFill>
                <a:effectLst/>
                <a:uLnTx/>
                <a:uFillTx/>
                <a:latin typeface="+mj-lt"/>
              </a:rPr>
              <a:t> </a:t>
            </a:r>
            <a:endParaRPr kumimoji="0" lang="en-US" sz="3600" b="0" i="0" u="none" strike="noStrike" kern="0" cap="none" spc="0" normalizeH="0" baseline="0" noProof="0" dirty="0">
              <a:ln>
                <a:noFill/>
              </a:ln>
              <a:solidFill>
                <a:schemeClr val="tx2"/>
              </a:solidFill>
              <a:effectLst/>
              <a:uLnTx/>
              <a:uFillTx/>
              <a:latin typeface="+mj-lt"/>
            </a:endParaRPr>
          </a:p>
        </p:txBody>
      </p:sp>
      <p:sp>
        <p:nvSpPr>
          <p:cNvPr id="5" name="Date Placeholder 4"/>
          <p:cNvSpPr>
            <a:spLocks noGrp="1"/>
          </p:cNvSpPr>
          <p:nvPr>
            <p:ph type="dt" sz="quarter" idx="10"/>
          </p:nvPr>
        </p:nvSpPr>
        <p:spPr/>
        <p:txBody>
          <a:bodyPr/>
          <a:lstStyle/>
          <a:p>
            <a:pPr eaLnBrk="1" hangingPunct="1"/>
            <a:fld id="{07A17581-65C3-453A-A0FB-72E4B98E9010}" type="datetime1">
              <a:rPr lang="en-US" sz="1200" smtClean="0">
                <a:solidFill>
                  <a:schemeClr val="tx1"/>
                </a:solidFill>
              </a:rPr>
              <a:t>4/20/2015</a:t>
            </a:fld>
            <a:endParaRPr lang="en-US" sz="1200">
              <a:solidFill>
                <a:schemeClr val="tx1"/>
              </a:solidFill>
            </a:endParaRPr>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29</a:t>
            </a:fld>
            <a:endParaRPr lang="en-US">
              <a:solidFill>
                <a:schemeClr val="tx1"/>
              </a:solidFill>
            </a:endParaRPr>
          </a:p>
        </p:txBody>
      </p:sp>
      <p:sp>
        <p:nvSpPr>
          <p:cNvPr id="8" name="TextBox 7"/>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3" action="ppaction://hlinkfile"/>
              </a:rPr>
              <a:t>Program</a:t>
            </a:r>
            <a:endParaRPr lang="en-US" sz="1400" b="1" i="1" dirty="0" smtClean="0">
              <a:solidFill>
                <a:srgbClr val="0000FF"/>
              </a:solidFill>
            </a:endParaRPr>
          </a:p>
          <a:p>
            <a:pPr marL="58738" lvl="1"/>
            <a:endParaRPr lang="en-US" sz="1400" i="1" dirty="0">
              <a:solidFill>
                <a:srgbClr val="0000FF"/>
              </a:solidFill>
            </a:endParaRPr>
          </a:p>
          <a:p>
            <a:pPr marL="58738" lvl="1"/>
            <a:r>
              <a:rPr lang="en-US" sz="1400" b="1" i="1" dirty="0" smtClean="0">
                <a:solidFill>
                  <a:srgbClr val="0000FF"/>
                </a:solidFill>
                <a:hlinkClick r:id="rId4"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3549265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90000"/>
              </a:lnSpc>
              <a:buClr>
                <a:srgbClr val="993300"/>
              </a:buClr>
            </a:pPr>
            <a:r>
              <a:rPr lang="en-US" dirty="0" smtClean="0">
                <a:solidFill>
                  <a:srgbClr val="000099"/>
                </a:solidFill>
              </a:rPr>
              <a:t>At the end of session one will be able to understand</a:t>
            </a:r>
          </a:p>
          <a:p>
            <a:pPr algn="just">
              <a:lnSpc>
                <a:spcPct val="90000"/>
              </a:lnSpc>
              <a:buClr>
                <a:srgbClr val="993300"/>
              </a:buClr>
            </a:pPr>
            <a:endParaRPr lang="en-US" dirty="0" smtClean="0">
              <a:solidFill>
                <a:srgbClr val="000099"/>
              </a:solidFill>
            </a:endParaRPr>
          </a:p>
          <a:p>
            <a:pPr marL="514350" indent="-514350" algn="just">
              <a:lnSpc>
                <a:spcPct val="90000"/>
              </a:lnSpc>
              <a:buClr>
                <a:srgbClr val="993300"/>
              </a:buClr>
              <a:buAutoNum type="arabicPeriod"/>
            </a:pPr>
            <a:r>
              <a:rPr lang="en-US" dirty="0" smtClean="0">
                <a:solidFill>
                  <a:srgbClr val="000099"/>
                </a:solidFill>
              </a:rPr>
              <a:t>The overall ideology of parameter passing techniques </a:t>
            </a:r>
            <a:endParaRPr lang="en-US" dirty="0"/>
          </a:p>
        </p:txBody>
      </p:sp>
      <p:sp>
        <p:nvSpPr>
          <p:cNvPr id="3" name="Footer Placeholder 2"/>
          <p:cNvSpPr>
            <a:spLocks noGrp="1"/>
          </p:cNvSpPr>
          <p:nvPr>
            <p:ph type="ftr" sz="quarter" idx="11"/>
          </p:nvPr>
        </p:nvSpPr>
        <p:spPr/>
        <p:txBody>
          <a:bodyPr/>
          <a:lstStyle/>
          <a:p>
            <a:r>
              <a:rPr lang="en-US" smtClean="0"/>
              <a:t>CSE 1002                        Department of CSE</a:t>
            </a:r>
            <a:endParaRPr lang="en-US"/>
          </a:p>
        </p:txBody>
      </p:sp>
      <p:sp>
        <p:nvSpPr>
          <p:cNvPr id="4" name="Title 3"/>
          <p:cNvSpPr>
            <a:spLocks noGrp="1"/>
          </p:cNvSpPr>
          <p:nvPr>
            <p:ph type="title"/>
          </p:nvPr>
        </p:nvSpPr>
        <p:spPr/>
        <p:txBody>
          <a:bodyPr/>
          <a:lstStyle/>
          <a:p>
            <a:pPr algn="ctr"/>
            <a:r>
              <a:rPr lang="en-US" dirty="0" smtClean="0"/>
              <a:t>Session outcome</a:t>
            </a:r>
            <a:endParaRPr lang="en-US" dirty="0"/>
          </a:p>
        </p:txBody>
      </p:sp>
      <p:sp>
        <p:nvSpPr>
          <p:cNvPr id="5" name="Date Placeholder 4"/>
          <p:cNvSpPr>
            <a:spLocks noGrp="1"/>
          </p:cNvSpPr>
          <p:nvPr>
            <p:ph type="dt" sz="quarter" idx="10"/>
          </p:nvPr>
        </p:nvSpPr>
        <p:spPr/>
        <p:txBody>
          <a:bodyPr/>
          <a:lstStyle/>
          <a:p>
            <a:pPr eaLnBrk="1" hangingPunct="1"/>
            <a:fld id="{36F975B4-0353-4C99-918B-B036BC0911E5}" type="datetime1">
              <a:rPr lang="en-US" sz="1200" smtClean="0">
                <a:solidFill>
                  <a:schemeClr val="tx1"/>
                </a:solidFill>
              </a:rPr>
              <a:t>4/20/2015</a:t>
            </a:fld>
            <a:endParaRPr lang="en-US" sz="1200">
              <a:solidFill>
                <a:schemeClr val="tx1"/>
              </a:solidFill>
            </a:endParaRPr>
          </a:p>
        </p:txBody>
      </p:sp>
      <p:sp>
        <p:nvSpPr>
          <p:cNvPr id="6" name="Slide Number Placeholder 5"/>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3</a:t>
            </a:fld>
            <a:endParaRPr lang="en-US" sz="160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447800" y="1171575"/>
            <a:ext cx="7391400" cy="5232202"/>
          </a:xfrm>
          <a:prstGeom prst="rect">
            <a:avLst/>
          </a:prstGeom>
        </p:spPr>
        <p:txBody>
          <a:bodyPr wrap="square">
            <a:spAutoFit/>
          </a:bodyPr>
          <a:lstStyle/>
          <a:p>
            <a:r>
              <a:rPr lang="en-US" sz="2400" dirty="0" smtClean="0">
                <a:solidFill>
                  <a:srgbClr val="0070C0"/>
                </a:solidFill>
                <a:latin typeface="Arial" pitchFamily="34" charset="0"/>
                <a:cs typeface="Arial" pitchFamily="34" charset="0"/>
              </a:rPr>
              <a:t>Output:</a:t>
            </a:r>
            <a:endParaRPr lang="en-US" sz="2400" dirty="0">
              <a:solidFill>
                <a:srgbClr val="0070C0"/>
              </a:solidFill>
              <a:latin typeface="Arial" pitchFamily="34" charset="0"/>
              <a:cs typeface="Arial" pitchFamily="34" charset="0"/>
            </a:endParaRPr>
          </a:p>
          <a:p>
            <a:endParaRPr lang="en-US" sz="2400" dirty="0" smtClean="0">
              <a:latin typeface="Arial" pitchFamily="34" charset="0"/>
              <a:cs typeface="Arial" pitchFamily="34" charset="0"/>
            </a:endParaRPr>
          </a:p>
          <a:p>
            <a:r>
              <a:rPr lang="en-US" sz="2200" b="0" dirty="0" smtClean="0">
                <a:latin typeface="Courier New" panose="02070309020205020404" pitchFamily="49" charset="0"/>
                <a:cs typeface="Courier New" panose="02070309020205020404" pitchFamily="49" charset="0"/>
              </a:rPr>
              <a:t>how many records you will enter: 5</a:t>
            </a:r>
          </a:p>
          <a:p>
            <a:r>
              <a:rPr lang="en-US" sz="2200" b="0" dirty="0" smtClean="0">
                <a:latin typeface="Courier New" panose="02070309020205020404" pitchFamily="49" charset="0"/>
                <a:cs typeface="Courier New" panose="02070309020205020404" pitchFamily="49" charset="0"/>
              </a:rPr>
              <a:t>enter the value of x0: 2</a:t>
            </a:r>
          </a:p>
          <a:p>
            <a:r>
              <a:rPr lang="en-US" sz="2200" b="0" dirty="0" smtClean="0">
                <a:latin typeface="Courier New" panose="02070309020205020404" pitchFamily="49" charset="0"/>
                <a:cs typeface="Courier New" panose="02070309020205020404" pitchFamily="49" charset="0"/>
              </a:rPr>
              <a:t>enter the value of f(x0): 9</a:t>
            </a:r>
          </a:p>
          <a:p>
            <a:r>
              <a:rPr lang="en-US" sz="2200" b="0" dirty="0" smtClean="0">
                <a:latin typeface="Courier New" panose="02070309020205020404" pitchFamily="49" charset="0"/>
                <a:cs typeface="Courier New" panose="02070309020205020404" pitchFamily="49" charset="0"/>
              </a:rPr>
              <a:t>enter the value of x1: 2.25</a:t>
            </a:r>
          </a:p>
          <a:p>
            <a:r>
              <a:rPr lang="en-US" sz="2200" b="0" dirty="0" smtClean="0">
                <a:latin typeface="Courier New" panose="02070309020205020404" pitchFamily="49" charset="0"/>
                <a:cs typeface="Courier New" panose="02070309020205020404" pitchFamily="49" charset="0"/>
              </a:rPr>
              <a:t>enter the value of f(x1): 10.06</a:t>
            </a:r>
          </a:p>
          <a:p>
            <a:r>
              <a:rPr lang="en-US" sz="2200" b="0" dirty="0" smtClean="0">
                <a:latin typeface="Courier New" panose="02070309020205020404" pitchFamily="49" charset="0"/>
                <a:cs typeface="Courier New" panose="02070309020205020404" pitchFamily="49" charset="0"/>
              </a:rPr>
              <a:t>enter the value of x2: 2.5</a:t>
            </a:r>
          </a:p>
          <a:p>
            <a:r>
              <a:rPr lang="en-US" sz="2200" b="0" dirty="0" smtClean="0">
                <a:latin typeface="Courier New" panose="02070309020205020404" pitchFamily="49" charset="0"/>
                <a:cs typeface="Courier New" panose="02070309020205020404" pitchFamily="49" charset="0"/>
              </a:rPr>
              <a:t>enter the value of f(x2): 11.25</a:t>
            </a:r>
          </a:p>
          <a:p>
            <a:r>
              <a:rPr lang="en-US" sz="2200" b="0" dirty="0" smtClean="0">
                <a:latin typeface="Courier New" panose="02070309020205020404" pitchFamily="49" charset="0"/>
                <a:cs typeface="Courier New" panose="02070309020205020404" pitchFamily="49" charset="0"/>
              </a:rPr>
              <a:t>enter the value of x3: 2.75</a:t>
            </a:r>
          </a:p>
          <a:p>
            <a:r>
              <a:rPr lang="en-US" sz="2200" b="0" dirty="0" smtClean="0">
                <a:latin typeface="Courier New" panose="02070309020205020404" pitchFamily="49" charset="0"/>
                <a:cs typeface="Courier New" panose="02070309020205020404" pitchFamily="49" charset="0"/>
              </a:rPr>
              <a:t>enter the value of f(x3): 12.56</a:t>
            </a:r>
          </a:p>
          <a:p>
            <a:r>
              <a:rPr lang="en-US" sz="2200" b="0" dirty="0" smtClean="0">
                <a:latin typeface="Courier New" panose="02070309020205020404" pitchFamily="49" charset="0"/>
                <a:cs typeface="Courier New" panose="02070309020205020404" pitchFamily="49" charset="0"/>
              </a:rPr>
              <a:t>enter the value of x4: 3</a:t>
            </a:r>
          </a:p>
          <a:p>
            <a:r>
              <a:rPr lang="en-US" sz="2200" b="0" dirty="0" smtClean="0">
                <a:latin typeface="Courier New" panose="02070309020205020404" pitchFamily="49" charset="0"/>
                <a:cs typeface="Courier New" panose="02070309020205020404" pitchFamily="49" charset="0"/>
              </a:rPr>
              <a:t>enter the value of f(x4): 14</a:t>
            </a:r>
          </a:p>
          <a:p>
            <a:r>
              <a:rPr lang="en-US" sz="2200" b="0" dirty="0" smtClean="0">
                <a:latin typeface="Courier New" panose="02070309020205020404" pitchFamily="49" charset="0"/>
                <a:cs typeface="Courier New" panose="02070309020205020404" pitchFamily="49" charset="0"/>
              </a:rPr>
              <a:t>Enter X for finding f(x): 2.35</a:t>
            </a:r>
          </a:p>
          <a:p>
            <a:endParaRPr lang="en-US" sz="2200" dirty="0" smtClean="0">
              <a:latin typeface="Courier New" panose="02070309020205020404" pitchFamily="49" charset="0"/>
              <a:cs typeface="Courier New" panose="02070309020205020404" pitchFamily="49" charset="0"/>
            </a:endParaRPr>
          </a:p>
        </p:txBody>
      </p:sp>
      <p:sp>
        <p:nvSpPr>
          <p:cNvPr id="12" name="Title 2"/>
          <p:cNvSpPr>
            <a:spLocks noGrp="1"/>
          </p:cNvSpPr>
          <p:nvPr>
            <p:ph type="title"/>
          </p:nvPr>
        </p:nvSpPr>
        <p:spPr>
          <a:xfrm>
            <a:off x="1143000" y="228600"/>
            <a:ext cx="7239000" cy="868362"/>
          </a:xfrm>
        </p:spPr>
        <p:txBody>
          <a:bodyPr>
            <a:noAutofit/>
          </a:bodyPr>
          <a:lstStyle/>
          <a:p>
            <a:pPr lvl="1" algn="l" rtl="0">
              <a:spcBef>
                <a:spcPct val="0"/>
              </a:spcBef>
            </a:pPr>
            <a:r>
              <a:rPr lang="en-US" sz="3600" dirty="0" smtClean="0">
                <a:solidFill>
                  <a:schemeClr val="tx2"/>
                </a:solidFill>
                <a:latin typeface="+mj-lt"/>
              </a:rPr>
              <a:t>Newton’s forward differences</a:t>
            </a:r>
            <a:br>
              <a:rPr lang="en-US" sz="3600" dirty="0" smtClean="0">
                <a:solidFill>
                  <a:schemeClr val="tx2"/>
                </a:solidFill>
                <a:latin typeface="+mj-lt"/>
              </a:rPr>
            </a:br>
            <a:r>
              <a:rPr lang="en-US" sz="3600" dirty="0" smtClean="0">
                <a:solidFill>
                  <a:schemeClr val="tx2"/>
                </a:solidFill>
                <a:latin typeface="+mj-lt"/>
              </a:rPr>
              <a:t> </a:t>
            </a:r>
            <a:endParaRPr lang="en-US" sz="3600" dirty="0">
              <a:solidFill>
                <a:schemeClr val="tx2"/>
              </a:solidFill>
              <a:latin typeface="+mj-lt"/>
            </a:endParaRPr>
          </a:p>
        </p:txBody>
      </p:sp>
      <p:sp>
        <p:nvSpPr>
          <p:cNvPr id="5" name="Date Placeholder 4"/>
          <p:cNvSpPr>
            <a:spLocks noGrp="1"/>
          </p:cNvSpPr>
          <p:nvPr>
            <p:ph type="dt" sz="quarter" idx="10"/>
          </p:nvPr>
        </p:nvSpPr>
        <p:spPr/>
        <p:txBody>
          <a:bodyPr/>
          <a:lstStyle/>
          <a:p>
            <a:pPr eaLnBrk="1" hangingPunct="1"/>
            <a:fld id="{DDE54F25-02EB-4B41-9AA1-1FBE27E3010F}" type="datetime1">
              <a:rPr lang="en-US" sz="1200" smtClean="0">
                <a:solidFill>
                  <a:schemeClr val="tx1"/>
                </a:solidFill>
              </a:rPr>
              <a:t>4/20/2015</a:t>
            </a:fld>
            <a:endParaRPr lang="en-US" sz="1200">
              <a:solidFill>
                <a:schemeClr val="tx1"/>
              </a:solidFill>
            </a:endParaRPr>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30</a:t>
            </a:fld>
            <a:endParaRPr lang="en-US">
              <a:solidFill>
                <a:schemeClr val="tx1"/>
              </a:solidFill>
            </a:endParaRPr>
          </a:p>
        </p:txBody>
      </p:sp>
      <p:sp>
        <p:nvSpPr>
          <p:cNvPr id="8" name="TextBox 7"/>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3" action="ppaction://hlinkfile"/>
              </a:rPr>
              <a:t>Program</a:t>
            </a:r>
            <a:endParaRPr lang="en-US" sz="1400" b="1" i="1" dirty="0" smtClean="0">
              <a:solidFill>
                <a:srgbClr val="0000FF"/>
              </a:solidFill>
            </a:endParaRPr>
          </a:p>
          <a:p>
            <a:pPr marL="58738" lvl="1"/>
            <a:endParaRPr lang="en-US" sz="1400" i="1" dirty="0">
              <a:solidFill>
                <a:srgbClr val="0000FF"/>
              </a:solidFill>
            </a:endParaRPr>
          </a:p>
          <a:p>
            <a:pPr marL="58738" lvl="1"/>
            <a:r>
              <a:rPr lang="en-US" sz="1400" b="1" i="1" dirty="0" smtClean="0">
                <a:solidFill>
                  <a:srgbClr val="0000FF"/>
                </a:solidFill>
                <a:hlinkClick r:id="rId4"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3113783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295400" y="228600"/>
            <a:ext cx="7239000" cy="867283"/>
          </a:xfrm>
          <a:prstGeom prst="rect">
            <a:avLst/>
          </a:prstGeom>
        </p:spPr>
        <p:txBody>
          <a:bodyPr vert="horz" lIns="91440" tIns="45720" rIns="91440" bIns="45720" rtlCol="0" anchor="ctr">
            <a:noAutofit/>
          </a:bodyPr>
          <a:lstStyle/>
          <a:p>
            <a:pPr marL="0" marR="0" lvl="1" indent="0"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0" cap="none" spc="0" normalizeH="0" baseline="0" noProof="0" dirty="0" smtClean="0">
                <a:ln>
                  <a:noFill/>
                </a:ln>
                <a:solidFill>
                  <a:schemeClr val="tx2"/>
                </a:solidFill>
                <a:effectLst/>
                <a:uLnTx/>
                <a:uFillTx/>
                <a:latin typeface="+mj-lt"/>
              </a:rPr>
              <a:t>Newton’s forward differences</a:t>
            </a:r>
            <a:br>
              <a:rPr kumimoji="0" lang="en-US" sz="3600" b="0" i="0" u="none" strike="noStrike" kern="0" cap="none" spc="0" normalizeH="0" baseline="0" noProof="0" dirty="0" smtClean="0">
                <a:ln>
                  <a:noFill/>
                </a:ln>
                <a:solidFill>
                  <a:schemeClr val="tx2"/>
                </a:solidFill>
                <a:effectLst/>
                <a:uLnTx/>
                <a:uFillTx/>
                <a:latin typeface="+mj-lt"/>
              </a:rPr>
            </a:br>
            <a:r>
              <a:rPr kumimoji="0" lang="en-US" sz="3600" b="0" i="0" u="none" strike="noStrike" kern="0" cap="none" spc="0" normalizeH="0" baseline="0" noProof="0" dirty="0" smtClean="0">
                <a:ln>
                  <a:noFill/>
                </a:ln>
                <a:solidFill>
                  <a:schemeClr val="tx2"/>
                </a:solidFill>
                <a:effectLst/>
                <a:uLnTx/>
                <a:uFillTx/>
                <a:latin typeface="+mj-lt"/>
              </a:rPr>
              <a:t> </a:t>
            </a:r>
            <a:endParaRPr kumimoji="0" lang="en-US" sz="3600" b="0" i="0" u="none" strike="noStrike" kern="0" cap="none" spc="0" normalizeH="0" baseline="0" noProof="0" dirty="0">
              <a:ln>
                <a:noFill/>
              </a:ln>
              <a:solidFill>
                <a:schemeClr val="tx2"/>
              </a:solidFill>
              <a:effectLst/>
              <a:uLnTx/>
              <a:uFillTx/>
              <a:latin typeface="+mj-lt"/>
            </a:endParaRPr>
          </a:p>
        </p:txBody>
      </p:sp>
      <p:sp>
        <p:nvSpPr>
          <p:cNvPr id="2" name="Date Placeholder 1"/>
          <p:cNvSpPr>
            <a:spLocks noGrp="1"/>
          </p:cNvSpPr>
          <p:nvPr>
            <p:ph type="dt" sz="quarter" idx="10"/>
          </p:nvPr>
        </p:nvSpPr>
        <p:spPr/>
        <p:txBody>
          <a:bodyPr/>
          <a:lstStyle/>
          <a:p>
            <a:pPr eaLnBrk="1" hangingPunct="1"/>
            <a:fld id="{5B4C7D9A-112A-4F99-B1BB-8D3ADF7B3A89}" type="datetime1">
              <a:rPr lang="en-US" sz="1200" smtClean="0">
                <a:solidFill>
                  <a:schemeClr val="tx1"/>
                </a:solidFill>
              </a:rPr>
              <a:t>4/20/2015</a:t>
            </a:fld>
            <a:endParaRPr lang="en-US" sz="1200">
              <a:solidFill>
                <a:schemeClr val="tx1"/>
              </a:solidFill>
            </a:endParaRPr>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31</a:t>
            </a:fld>
            <a:endParaRPr lang="en-US">
              <a:solidFill>
                <a:schemeClr val="tx1"/>
              </a:solidFill>
            </a:endParaRPr>
          </a:p>
        </p:txBody>
      </p:sp>
      <p:pic>
        <p:nvPicPr>
          <p:cNvPr id="3" name="Picture 2"/>
          <p:cNvPicPr>
            <a:picLocks noChangeAspect="1"/>
          </p:cNvPicPr>
          <p:nvPr/>
        </p:nvPicPr>
        <p:blipFill>
          <a:blip r:embed="rId2"/>
          <a:stretch>
            <a:fillRect/>
          </a:stretch>
        </p:blipFill>
        <p:spPr>
          <a:xfrm>
            <a:off x="1536598" y="1304974"/>
            <a:ext cx="7172325" cy="4772025"/>
          </a:xfrm>
          <a:prstGeom prst="rect">
            <a:avLst/>
          </a:prstGeom>
        </p:spPr>
      </p:pic>
      <p:sp>
        <p:nvSpPr>
          <p:cNvPr id="9" name="TextBox 8"/>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3" action="ppaction://hlinkfile"/>
              </a:rPr>
              <a:t>Program</a:t>
            </a:r>
            <a:endParaRPr lang="en-US" sz="1400" b="1" i="1" dirty="0" smtClean="0">
              <a:solidFill>
                <a:srgbClr val="0000FF"/>
              </a:solidFill>
            </a:endParaRPr>
          </a:p>
          <a:p>
            <a:pPr marL="58738" lvl="1"/>
            <a:endParaRPr lang="en-US" sz="1400" i="1" dirty="0">
              <a:solidFill>
                <a:srgbClr val="0000FF"/>
              </a:solidFill>
            </a:endParaRPr>
          </a:p>
          <a:p>
            <a:pPr marL="58738" lvl="1"/>
            <a:r>
              <a:rPr lang="en-US" sz="1400" b="1" i="1" dirty="0" smtClean="0">
                <a:solidFill>
                  <a:srgbClr val="0000FF"/>
                </a:solidFill>
                <a:hlinkClick r:id="rId4"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3121144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sz="2800" dirty="0" smtClean="0"/>
              <a:t>Implement a C++ program to obtain the roots of the polynomial 1x</a:t>
            </a:r>
            <a:r>
              <a:rPr lang="en-US" baseline="30000" dirty="0" smtClean="0"/>
              <a:t>3</a:t>
            </a:r>
            <a:r>
              <a:rPr lang="en-US" dirty="0" smtClean="0"/>
              <a:t> - </a:t>
            </a:r>
            <a:r>
              <a:rPr lang="en-US" sz="2800" dirty="0" smtClean="0"/>
              <a:t>0x</a:t>
            </a:r>
            <a:r>
              <a:rPr lang="en-US" baseline="30000" dirty="0" smtClean="0"/>
              <a:t>2</a:t>
            </a:r>
            <a:r>
              <a:rPr lang="en-US" sz="2800" dirty="0" smtClean="0"/>
              <a:t> - 1x</a:t>
            </a:r>
            <a:r>
              <a:rPr lang="en-US" baseline="30000" dirty="0" smtClean="0"/>
              <a:t>1</a:t>
            </a:r>
            <a:r>
              <a:rPr lang="en-US" sz="2800" dirty="0" smtClean="0"/>
              <a:t> -3x</a:t>
            </a:r>
            <a:r>
              <a:rPr lang="en-US" baseline="30000" dirty="0" smtClean="0"/>
              <a:t>0</a:t>
            </a:r>
            <a:r>
              <a:rPr lang="en-US" sz="2800" dirty="0" smtClean="0"/>
              <a:t>, with maximum power of 3, having initial value x1=3 using Newton Raphson’s method.</a:t>
            </a:r>
            <a:endParaRPr lang="en-US" sz="2800" dirty="0"/>
          </a:p>
        </p:txBody>
      </p:sp>
      <p:sp>
        <p:nvSpPr>
          <p:cNvPr id="6" name="Title 5"/>
          <p:cNvSpPr>
            <a:spLocks noGrp="1"/>
          </p:cNvSpPr>
          <p:nvPr>
            <p:ph type="title"/>
          </p:nvPr>
        </p:nvSpPr>
        <p:spPr/>
        <p:txBody>
          <a:bodyPr/>
          <a:lstStyle/>
          <a:p>
            <a:r>
              <a:rPr lang="en-US" dirty="0" smtClean="0"/>
              <a:t>Newton-</a:t>
            </a:r>
            <a:r>
              <a:rPr lang="en-US" dirty="0" err="1" smtClean="0"/>
              <a:t>Raphson</a:t>
            </a:r>
            <a:r>
              <a:rPr lang="en-US" dirty="0" smtClean="0"/>
              <a:t> method</a:t>
            </a:r>
            <a:endParaRPr lang="en-US" dirty="0"/>
          </a:p>
        </p:txBody>
      </p:sp>
      <p:sp>
        <p:nvSpPr>
          <p:cNvPr id="7" name="Date Placeholder 6"/>
          <p:cNvSpPr>
            <a:spLocks noGrp="1"/>
          </p:cNvSpPr>
          <p:nvPr>
            <p:ph type="dt" sz="quarter" idx="10"/>
          </p:nvPr>
        </p:nvSpPr>
        <p:spPr/>
        <p:txBody>
          <a:bodyPr/>
          <a:lstStyle/>
          <a:p>
            <a:pPr eaLnBrk="1" hangingPunct="1"/>
            <a:fld id="{62B823A4-8F3F-419F-BDF7-78CC115B74E8}" type="datetime1">
              <a:rPr lang="en-US" sz="1200" smtClean="0">
                <a:solidFill>
                  <a:schemeClr val="tx1"/>
                </a:solidFill>
              </a:rPr>
              <a:t>4/20/2015</a:t>
            </a:fld>
            <a:endParaRPr lang="en-US" sz="1200">
              <a:solidFill>
                <a:schemeClr val="tx1"/>
              </a:solidFill>
            </a:endParaRPr>
          </a:p>
        </p:txBody>
      </p:sp>
      <p:sp>
        <p:nvSpPr>
          <p:cNvPr id="8" name="Footer Placeholder 7"/>
          <p:cNvSpPr>
            <a:spLocks noGrp="1"/>
          </p:cNvSpPr>
          <p:nvPr>
            <p:ph type="ftr" sz="quarter" idx="11"/>
          </p:nvPr>
        </p:nvSpPr>
        <p:spPr/>
        <p:txBody>
          <a:bodyPr/>
          <a:lstStyle/>
          <a:p>
            <a:r>
              <a:rPr lang="en-US" smtClean="0"/>
              <a:t>CSE 1002                        Department of CSE</a:t>
            </a:r>
            <a:endParaRPr lang="en-US"/>
          </a:p>
        </p:txBody>
      </p:sp>
      <p:sp>
        <p:nvSpPr>
          <p:cNvPr id="9" name="Slide Number Placeholder 8"/>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32</a:t>
            </a:fld>
            <a:endParaRPr lang="en-US">
              <a:solidFill>
                <a:schemeClr val="tx1"/>
              </a:solidFill>
            </a:endParaRPr>
          </a:p>
        </p:txBody>
      </p:sp>
      <p:sp>
        <p:nvSpPr>
          <p:cNvPr id="10" name="TextBox 9"/>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2" action="ppaction://hlinkfile"/>
              </a:rPr>
              <a:t>Program</a:t>
            </a:r>
            <a:endParaRPr lang="en-US" sz="1400" b="1" i="1" dirty="0" smtClean="0">
              <a:solidFill>
                <a:srgbClr val="0000FF"/>
              </a:solidFill>
            </a:endParaRPr>
          </a:p>
          <a:p>
            <a:pPr marL="58738" lvl="1"/>
            <a:endParaRPr lang="en-US" sz="1400" i="1" dirty="0">
              <a:solidFill>
                <a:srgbClr val="0000FF"/>
              </a:solidFill>
            </a:endParaRPr>
          </a:p>
          <a:p>
            <a:pPr marL="58738" lvl="1"/>
            <a:r>
              <a:rPr lang="en-US" sz="1400" b="1" i="1" dirty="0" smtClean="0">
                <a:solidFill>
                  <a:srgbClr val="0000FF"/>
                </a:solidFill>
                <a:hlinkClick r:id="rId3"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15309126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20667" y="228600"/>
            <a:ext cx="7823333" cy="867283"/>
          </a:xfrm>
        </p:spPr>
        <p:txBody>
          <a:bodyPr>
            <a:noAutofit/>
          </a:bodyPr>
          <a:lstStyle/>
          <a:p>
            <a:r>
              <a:rPr lang="en-US" dirty="0" smtClean="0"/>
              <a:t>Newton-</a:t>
            </a:r>
            <a:r>
              <a:rPr lang="en-US" dirty="0" err="1" smtClean="0"/>
              <a:t>Raphson</a:t>
            </a:r>
            <a:r>
              <a:rPr lang="en-US" dirty="0" smtClean="0"/>
              <a:t> method</a:t>
            </a:r>
            <a:r>
              <a:rPr lang="en-US" dirty="0" smtClean="0">
                <a:solidFill>
                  <a:srgbClr val="002060"/>
                </a:solidFill>
              </a:rPr>
              <a:t/>
            </a:r>
            <a:br>
              <a:rPr lang="en-US" dirty="0" smtClean="0">
                <a:solidFill>
                  <a:srgbClr val="002060"/>
                </a:solidFill>
              </a:rPr>
            </a:br>
            <a:endParaRPr lang="en-US" dirty="0"/>
          </a:p>
        </p:txBody>
      </p:sp>
      <p:sp>
        <p:nvSpPr>
          <p:cNvPr id="7" name="Rectangle 6"/>
          <p:cNvSpPr/>
          <p:nvPr/>
        </p:nvSpPr>
        <p:spPr>
          <a:xfrm>
            <a:off x="1219200" y="1363682"/>
            <a:ext cx="7924800" cy="3785652"/>
          </a:xfrm>
          <a:prstGeom prst="rect">
            <a:avLst/>
          </a:prstGeom>
        </p:spPr>
        <p:txBody>
          <a:bodyPr wrap="square">
            <a:spAutoFit/>
          </a:bodyPr>
          <a:lstStyle/>
          <a:p>
            <a:r>
              <a:rPr lang="en-US" sz="2400" b="0" dirty="0" smtClean="0">
                <a:latin typeface="Courier New" panose="02070309020205020404" pitchFamily="49" charset="0"/>
                <a:cs typeface="Courier New" panose="02070309020205020404" pitchFamily="49" charset="0"/>
              </a:rPr>
              <a:t>Input </a:t>
            </a:r>
            <a:r>
              <a:rPr lang="en-US" sz="2400" b="0" dirty="0" err="1" smtClean="0">
                <a:latin typeface="Courier New" panose="02070309020205020404" pitchFamily="49" charset="0"/>
                <a:cs typeface="Courier New" panose="02070309020205020404" pitchFamily="49" charset="0"/>
              </a:rPr>
              <a:t>user_power</a:t>
            </a:r>
            <a:r>
              <a:rPr lang="en-US" sz="2000" dirty="0">
                <a:solidFill>
                  <a:schemeClr val="bg2">
                    <a:lumMod val="75000"/>
                  </a:schemeClr>
                </a:solidFill>
                <a:latin typeface="Courier New" panose="02070309020205020404" pitchFamily="49" charset="0"/>
                <a:cs typeface="Courier New" panose="02070309020205020404" pitchFamily="49" charset="0"/>
              </a:rPr>
              <a:t>// enter the total no. of power</a:t>
            </a:r>
          </a:p>
          <a:p>
            <a:r>
              <a:rPr lang="en-US" sz="2400" b="0" dirty="0" smtClean="0">
                <a:latin typeface="Courier New" panose="02070309020205020404" pitchFamily="49" charset="0"/>
                <a:cs typeface="Courier New" panose="02070309020205020404" pitchFamily="49" charset="0"/>
              </a:rPr>
              <a:t>for </a:t>
            </a:r>
            <a:r>
              <a:rPr lang="en-US" sz="2400" b="0" dirty="0" err="1" smtClean="0">
                <a:latin typeface="Courier New" panose="02070309020205020404" pitchFamily="49" charset="0"/>
                <a:cs typeface="Courier New" panose="02070309020205020404" pitchFamily="49" charset="0"/>
              </a:rPr>
              <a:t>i</a:t>
            </a:r>
            <a:r>
              <a:rPr lang="en-US" sz="2400" b="0" dirty="0" smtClean="0">
                <a:latin typeface="Courier New" panose="02070309020205020404" pitchFamily="49" charset="0"/>
                <a:cs typeface="Courier New" panose="02070309020205020404" pitchFamily="49" charset="0"/>
              </a:rPr>
              <a:t>=0 to </a:t>
            </a:r>
            <a:r>
              <a:rPr lang="en-US" sz="2400" b="0" dirty="0" err="1" smtClean="0">
                <a:latin typeface="Courier New" panose="02070309020205020404" pitchFamily="49" charset="0"/>
                <a:cs typeface="Courier New" panose="02070309020205020404" pitchFamily="49" charset="0"/>
              </a:rPr>
              <a:t>user_power</a:t>
            </a:r>
            <a:r>
              <a:rPr lang="en-US" sz="2400" b="0" dirty="0" smtClean="0">
                <a:latin typeface="Courier New" panose="02070309020205020404" pitchFamily="49" charset="0"/>
                <a:cs typeface="Courier New" panose="02070309020205020404" pitchFamily="49" charset="0"/>
              </a:rPr>
              <a:t> in step 1</a:t>
            </a:r>
          </a:p>
          <a:p>
            <a:r>
              <a:rPr lang="en-US" sz="2400" b="0" dirty="0" smtClean="0">
                <a:latin typeface="Courier New" panose="02070309020205020404" pitchFamily="49" charset="0"/>
                <a:cs typeface="Courier New" panose="02070309020205020404" pitchFamily="49" charset="0"/>
              </a:rPr>
              <a:t>    begin</a:t>
            </a:r>
          </a:p>
          <a:p>
            <a:r>
              <a:rPr lang="en-US" sz="2400" b="0" dirty="0" smtClean="0">
                <a:latin typeface="Courier New" panose="02070309020205020404" pitchFamily="49" charset="0"/>
                <a:cs typeface="Courier New" panose="02070309020205020404" pitchFamily="49" charset="0"/>
              </a:rPr>
              <a:t>	input </a:t>
            </a:r>
            <a:r>
              <a:rPr lang="en-US" sz="2400" b="0" dirty="0" err="1" smtClean="0">
                <a:latin typeface="Courier New" panose="02070309020205020404" pitchFamily="49" charset="0"/>
                <a:cs typeface="Courier New" panose="02070309020205020404" pitchFamily="49" charset="0"/>
              </a:rPr>
              <a:t>coef</a:t>
            </a:r>
            <a:r>
              <a:rPr lang="en-US" sz="2400" b="0" dirty="0" smtClean="0">
                <a:latin typeface="Courier New" panose="02070309020205020404" pitchFamily="49" charset="0"/>
                <a:cs typeface="Courier New" panose="02070309020205020404" pitchFamily="49" charset="0"/>
              </a:rPr>
              <a:t>[</a:t>
            </a:r>
            <a:r>
              <a:rPr lang="en-US" sz="2400" b="0" dirty="0" err="1" smtClean="0">
                <a:latin typeface="Courier New" panose="02070309020205020404" pitchFamily="49" charset="0"/>
                <a:cs typeface="Courier New" panose="02070309020205020404" pitchFamily="49" charset="0"/>
              </a:rPr>
              <a:t>i</a:t>
            </a:r>
            <a:r>
              <a:rPr lang="en-US" sz="2400" b="0" dirty="0" smtClean="0">
                <a:latin typeface="Courier New" panose="02070309020205020404" pitchFamily="49" charset="0"/>
                <a:cs typeface="Courier New" panose="02070309020205020404" pitchFamily="49" charset="0"/>
              </a:rPr>
              <a:t>]</a:t>
            </a:r>
          </a:p>
          <a:p>
            <a:r>
              <a:rPr lang="en-US" sz="2400" b="0" dirty="0" smtClean="0">
                <a:latin typeface="Courier New" panose="02070309020205020404" pitchFamily="49" charset="0"/>
                <a:cs typeface="Courier New" panose="02070309020205020404" pitchFamily="49" charset="0"/>
              </a:rPr>
              <a:t>    end</a:t>
            </a:r>
          </a:p>
          <a:p>
            <a:r>
              <a:rPr lang="en-US" sz="2400" b="0" dirty="0" smtClean="0">
                <a:latin typeface="Courier New" panose="02070309020205020404" pitchFamily="49" charset="0"/>
                <a:cs typeface="Courier New" panose="02070309020205020404" pitchFamily="49" charset="0"/>
              </a:rPr>
              <a:t>for </a:t>
            </a:r>
            <a:r>
              <a:rPr lang="en-US" sz="2400" b="0" dirty="0" err="1" smtClean="0">
                <a:latin typeface="Courier New" panose="02070309020205020404" pitchFamily="49" charset="0"/>
                <a:cs typeface="Courier New" panose="02070309020205020404" pitchFamily="49" charset="0"/>
              </a:rPr>
              <a:t>i</a:t>
            </a:r>
            <a:r>
              <a:rPr lang="en-US" sz="2400" b="0" dirty="0" smtClean="0">
                <a:latin typeface="Courier New" panose="02070309020205020404" pitchFamily="49" charset="0"/>
                <a:cs typeface="Courier New" panose="02070309020205020404" pitchFamily="49" charset="0"/>
              </a:rPr>
              <a:t>=</a:t>
            </a:r>
            <a:r>
              <a:rPr lang="en-US" sz="2400" b="0" dirty="0" err="1" smtClean="0">
                <a:latin typeface="Courier New" panose="02070309020205020404" pitchFamily="49" charset="0"/>
                <a:cs typeface="Courier New" panose="02070309020205020404" pitchFamily="49" charset="0"/>
              </a:rPr>
              <a:t>user_power</a:t>
            </a:r>
            <a:r>
              <a:rPr lang="en-US" sz="2400" b="0" dirty="0" smtClean="0">
                <a:latin typeface="Courier New" panose="02070309020205020404" pitchFamily="49" charset="0"/>
                <a:cs typeface="Courier New" panose="02070309020205020404" pitchFamily="49" charset="0"/>
              </a:rPr>
              <a:t> to 0 in step -1</a:t>
            </a:r>
            <a:r>
              <a:rPr lang="en-US" sz="2000" dirty="0">
                <a:solidFill>
                  <a:schemeClr val="bg2">
                    <a:lumMod val="75000"/>
                  </a:schemeClr>
                </a:solidFill>
                <a:latin typeface="Courier New" panose="02070309020205020404" pitchFamily="49" charset="0"/>
                <a:cs typeface="Courier New" panose="02070309020205020404" pitchFamily="49" charset="0"/>
              </a:rPr>
              <a:t>//printing </a:t>
            </a:r>
            <a:r>
              <a:rPr lang="en-US" sz="2000" dirty="0" smtClean="0">
                <a:solidFill>
                  <a:schemeClr val="bg2">
                    <a:lumMod val="75000"/>
                  </a:schemeClr>
                </a:solidFill>
                <a:latin typeface="Courier New" panose="02070309020205020404" pitchFamily="49" charset="0"/>
                <a:cs typeface="Courier New" panose="02070309020205020404" pitchFamily="49" charset="0"/>
              </a:rPr>
              <a:t>							</a:t>
            </a:r>
            <a:r>
              <a:rPr lang="en-US" sz="2000" dirty="0" err="1" smtClean="0">
                <a:solidFill>
                  <a:schemeClr val="bg2">
                    <a:lumMod val="75000"/>
                  </a:schemeClr>
                </a:solidFill>
                <a:latin typeface="Courier New" panose="02070309020205020404" pitchFamily="49" charset="0"/>
                <a:cs typeface="Courier New" panose="02070309020205020404" pitchFamily="49" charset="0"/>
              </a:rPr>
              <a:t>coeff</a:t>
            </a:r>
            <a:endParaRPr lang="en-US" sz="2000" dirty="0">
              <a:solidFill>
                <a:schemeClr val="bg2">
                  <a:lumMod val="75000"/>
                </a:schemeClr>
              </a:solidFill>
              <a:latin typeface="Courier New" panose="02070309020205020404" pitchFamily="49" charset="0"/>
              <a:cs typeface="Courier New" panose="02070309020205020404" pitchFamily="49" charset="0"/>
            </a:endParaRPr>
          </a:p>
          <a:p>
            <a:r>
              <a:rPr lang="en-US" sz="2400" b="0" dirty="0" smtClean="0">
                <a:latin typeface="Courier New" panose="02070309020205020404" pitchFamily="49" charset="0"/>
                <a:cs typeface="Courier New" panose="02070309020205020404" pitchFamily="49" charset="0"/>
              </a:rPr>
              <a:t>      begin</a:t>
            </a:r>
          </a:p>
          <a:p>
            <a:r>
              <a:rPr lang="en-US" sz="2400" b="0" dirty="0" smtClean="0">
                <a:latin typeface="Courier New" panose="02070309020205020404" pitchFamily="49" charset="0"/>
                <a:cs typeface="Courier New" panose="02070309020205020404" pitchFamily="49" charset="0"/>
              </a:rPr>
              <a:t>        print " “,</a:t>
            </a:r>
            <a:r>
              <a:rPr lang="en-US" sz="2400" b="0" dirty="0" err="1" smtClean="0">
                <a:latin typeface="Courier New" panose="02070309020205020404" pitchFamily="49" charset="0"/>
                <a:cs typeface="Courier New" panose="02070309020205020404" pitchFamily="49" charset="0"/>
              </a:rPr>
              <a:t>coef</a:t>
            </a:r>
            <a:r>
              <a:rPr lang="en-US" sz="2400" b="0" dirty="0" smtClean="0">
                <a:latin typeface="Courier New" panose="02070309020205020404" pitchFamily="49" charset="0"/>
                <a:cs typeface="Courier New" panose="02070309020205020404" pitchFamily="49" charset="0"/>
              </a:rPr>
              <a:t>[</a:t>
            </a:r>
            <a:r>
              <a:rPr lang="en-US" sz="2400" b="0" dirty="0" err="1" smtClean="0">
                <a:latin typeface="Courier New" panose="02070309020205020404" pitchFamily="49" charset="0"/>
                <a:cs typeface="Courier New" panose="02070309020205020404" pitchFamily="49" charset="0"/>
              </a:rPr>
              <a:t>i</a:t>
            </a:r>
            <a:r>
              <a:rPr lang="en-US" sz="2400" b="0" dirty="0" smtClean="0">
                <a:latin typeface="Courier New" panose="02070309020205020404" pitchFamily="49" charset="0"/>
                <a:cs typeface="Courier New" panose="02070309020205020404" pitchFamily="49" charset="0"/>
              </a:rPr>
              <a:t>],"x^“,I," ";</a:t>
            </a:r>
          </a:p>
          <a:p>
            <a:r>
              <a:rPr lang="en-US" sz="2400" b="0" dirty="0" smtClean="0">
                <a:latin typeface="Courier New" panose="02070309020205020404" pitchFamily="49" charset="0"/>
                <a:cs typeface="Courier New" panose="02070309020205020404" pitchFamily="49" charset="0"/>
              </a:rPr>
              <a:t>      end</a:t>
            </a:r>
          </a:p>
        </p:txBody>
      </p:sp>
      <p:sp>
        <p:nvSpPr>
          <p:cNvPr id="8" name="Rectangle 7"/>
          <p:cNvSpPr/>
          <p:nvPr/>
        </p:nvSpPr>
        <p:spPr>
          <a:xfrm>
            <a:off x="1447800" y="5341203"/>
            <a:ext cx="7543800" cy="830997"/>
          </a:xfrm>
          <a:prstGeom prst="rect">
            <a:avLst/>
          </a:prstGeom>
        </p:spPr>
        <p:txBody>
          <a:bodyPr wrap="square">
            <a:spAutoFit/>
          </a:bodyPr>
          <a:lstStyle/>
          <a:p>
            <a:r>
              <a:rPr lang="en-US" sz="2400" b="0" dirty="0" smtClean="0">
                <a:latin typeface="Courier New" panose="02070309020205020404" pitchFamily="49" charset="0"/>
                <a:cs typeface="Courier New" panose="02070309020205020404" pitchFamily="49" charset="0"/>
              </a:rPr>
              <a:t>Input x1;</a:t>
            </a:r>
          </a:p>
          <a:p>
            <a:r>
              <a:rPr lang="en-US" sz="2400" b="0" dirty="0" smtClean="0">
                <a:latin typeface="Courier New" panose="02070309020205020404" pitchFamily="49" charset="0"/>
                <a:cs typeface="Courier New" panose="02070309020205020404" pitchFamily="49" charset="0"/>
              </a:rPr>
              <a:t>Print  </a:t>
            </a:r>
            <a:r>
              <a:rPr lang="fr-FR" sz="2400" b="0" dirty="0" smtClean="0">
                <a:latin typeface="Courier New" panose="02070309020205020404" pitchFamily="49" charset="0"/>
                <a:cs typeface="Courier New" panose="02070309020205020404" pitchFamily="49" charset="0"/>
              </a:rPr>
              <a:t> ITERATION   X1    FX1    F'X1  </a:t>
            </a:r>
          </a:p>
        </p:txBody>
      </p:sp>
      <p:sp>
        <p:nvSpPr>
          <p:cNvPr id="9" name="TextBox 8"/>
          <p:cNvSpPr txBox="1"/>
          <p:nvPr/>
        </p:nvSpPr>
        <p:spPr>
          <a:xfrm>
            <a:off x="1295400" y="909935"/>
            <a:ext cx="7696200" cy="461665"/>
          </a:xfrm>
          <a:prstGeom prst="rect">
            <a:avLst/>
          </a:prstGeom>
          <a:noFill/>
        </p:spPr>
        <p:txBody>
          <a:bodyPr wrap="square" rtlCol="0">
            <a:spAutoFit/>
          </a:bodyPr>
          <a:lstStyle/>
          <a:p>
            <a:r>
              <a:rPr lang="en-US" sz="2400" dirty="0">
                <a:solidFill>
                  <a:srgbClr val="0070C0"/>
                </a:solidFill>
              </a:rPr>
              <a:t>Pseudo code for Newton-</a:t>
            </a:r>
            <a:r>
              <a:rPr lang="en-US" sz="2400" dirty="0" err="1">
                <a:solidFill>
                  <a:srgbClr val="0070C0"/>
                </a:solidFill>
              </a:rPr>
              <a:t>Raphson</a:t>
            </a:r>
            <a:r>
              <a:rPr lang="en-US" sz="2400" dirty="0">
                <a:solidFill>
                  <a:srgbClr val="0070C0"/>
                </a:solidFill>
              </a:rPr>
              <a:t> method</a:t>
            </a:r>
          </a:p>
        </p:txBody>
      </p:sp>
      <p:sp>
        <p:nvSpPr>
          <p:cNvPr id="2" name="Date Placeholder 1"/>
          <p:cNvSpPr>
            <a:spLocks noGrp="1"/>
          </p:cNvSpPr>
          <p:nvPr>
            <p:ph type="dt" sz="quarter" idx="10"/>
          </p:nvPr>
        </p:nvSpPr>
        <p:spPr/>
        <p:txBody>
          <a:bodyPr/>
          <a:lstStyle/>
          <a:p>
            <a:pPr eaLnBrk="1" hangingPunct="1"/>
            <a:fld id="{05920964-7E39-4E4B-8AE9-226A0BA1CDAB}" type="datetime1">
              <a:rPr lang="en-US" sz="1200" smtClean="0">
                <a:solidFill>
                  <a:schemeClr val="tx1"/>
                </a:solidFill>
              </a:rPr>
              <a:t>4/20/2015</a:t>
            </a:fld>
            <a:endParaRPr lang="en-US" sz="1200">
              <a:solidFill>
                <a:schemeClr val="tx1"/>
              </a:solidFill>
            </a:endParaRPr>
          </a:p>
        </p:txBody>
      </p:sp>
      <p:sp>
        <p:nvSpPr>
          <p:cNvPr id="10" name="Footer Placeholder 9"/>
          <p:cNvSpPr>
            <a:spLocks noGrp="1"/>
          </p:cNvSpPr>
          <p:nvPr>
            <p:ph type="ftr" sz="quarter" idx="11"/>
          </p:nvPr>
        </p:nvSpPr>
        <p:spPr/>
        <p:txBody>
          <a:bodyPr/>
          <a:lstStyle/>
          <a:p>
            <a:r>
              <a:rPr lang="en-US" smtClean="0"/>
              <a:t>CSE 1002                        Department of CSE</a:t>
            </a:r>
            <a:endParaRPr lang="en-US"/>
          </a:p>
        </p:txBody>
      </p:sp>
      <p:sp>
        <p:nvSpPr>
          <p:cNvPr id="11" name="Slide Number Placeholder 10"/>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33</a:t>
            </a:fld>
            <a:endParaRPr lang="en-US">
              <a:solidFill>
                <a:schemeClr val="tx1"/>
              </a:solidFill>
            </a:endParaRPr>
          </a:p>
        </p:txBody>
      </p:sp>
      <p:sp>
        <p:nvSpPr>
          <p:cNvPr id="12" name="TextBox 11"/>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2" action="ppaction://hlinkfile"/>
              </a:rPr>
              <a:t>Program</a:t>
            </a:r>
            <a:endParaRPr lang="en-US" sz="1400" b="1" i="1" dirty="0" smtClean="0">
              <a:solidFill>
                <a:srgbClr val="0000FF"/>
              </a:solidFill>
            </a:endParaRPr>
          </a:p>
          <a:p>
            <a:pPr marL="58738" lvl="1"/>
            <a:endParaRPr lang="en-US" sz="1400" i="1" dirty="0">
              <a:solidFill>
                <a:srgbClr val="0000FF"/>
              </a:solidFill>
            </a:endParaRPr>
          </a:p>
          <a:p>
            <a:pPr marL="58738" lvl="1"/>
            <a:r>
              <a:rPr lang="en-US" sz="1400" b="1" i="1" dirty="0" smtClean="0">
                <a:solidFill>
                  <a:srgbClr val="0000FF"/>
                </a:solidFill>
                <a:hlinkClick r:id="rId3"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34911531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20667" y="228600"/>
            <a:ext cx="7823333" cy="867283"/>
          </a:xfrm>
        </p:spPr>
        <p:txBody>
          <a:bodyPr>
            <a:noAutofit/>
          </a:bodyPr>
          <a:lstStyle/>
          <a:p>
            <a:r>
              <a:rPr lang="en-US" dirty="0" smtClean="0"/>
              <a:t>Newton-</a:t>
            </a:r>
            <a:r>
              <a:rPr lang="en-US" dirty="0" err="1" smtClean="0"/>
              <a:t>Raphson</a:t>
            </a:r>
            <a:r>
              <a:rPr lang="en-US" dirty="0" smtClean="0"/>
              <a:t> method</a:t>
            </a:r>
            <a:r>
              <a:rPr lang="en-US" dirty="0" smtClean="0">
                <a:solidFill>
                  <a:srgbClr val="002060"/>
                </a:solidFill>
              </a:rPr>
              <a:t/>
            </a:r>
            <a:br>
              <a:rPr lang="en-US" dirty="0" smtClean="0">
                <a:solidFill>
                  <a:srgbClr val="002060"/>
                </a:solidFill>
              </a:rPr>
            </a:br>
            <a:endParaRPr lang="en-US" dirty="0"/>
          </a:p>
        </p:txBody>
      </p:sp>
      <p:sp>
        <p:nvSpPr>
          <p:cNvPr id="7" name="Rectangle 6"/>
          <p:cNvSpPr/>
          <p:nvPr/>
        </p:nvSpPr>
        <p:spPr>
          <a:xfrm>
            <a:off x="1295400" y="1373862"/>
            <a:ext cx="7772400" cy="4493538"/>
          </a:xfrm>
          <a:prstGeom prst="rect">
            <a:avLst/>
          </a:prstGeom>
        </p:spPr>
        <p:txBody>
          <a:bodyPr wrap="square">
            <a:spAutoFit/>
          </a:bodyPr>
          <a:lstStyle/>
          <a:p>
            <a:r>
              <a:rPr lang="en-US" sz="2200" b="0" dirty="0" smtClean="0">
                <a:latin typeface="Courier New" panose="02070309020205020404" pitchFamily="49" charset="0"/>
                <a:cs typeface="Courier New" panose="02070309020205020404" pitchFamily="49" charset="0"/>
              </a:rPr>
              <a:t>do</a:t>
            </a:r>
          </a:p>
          <a:p>
            <a:r>
              <a:rPr lang="en-US" sz="2200" b="0" dirty="0" smtClean="0">
                <a:latin typeface="Courier New" panose="02070309020205020404" pitchFamily="49" charset="0"/>
                <a:cs typeface="Courier New" panose="02070309020205020404" pitchFamily="49" charset="0"/>
              </a:rPr>
              <a:t>  begin</a:t>
            </a:r>
          </a:p>
          <a:p>
            <a:r>
              <a:rPr lang="en-US" sz="2200" b="0" dirty="0" smtClean="0">
                <a:latin typeface="Courier New" panose="02070309020205020404" pitchFamily="49" charset="0"/>
                <a:cs typeface="Courier New" panose="02070309020205020404" pitchFamily="49" charset="0"/>
              </a:rPr>
              <a:t>  </a:t>
            </a:r>
            <a:r>
              <a:rPr lang="en-US" sz="2200" b="0" dirty="0" err="1" smtClean="0">
                <a:latin typeface="Courier New" panose="02070309020205020404" pitchFamily="49" charset="0"/>
                <a:cs typeface="Courier New" panose="02070309020205020404" pitchFamily="49" charset="0"/>
              </a:rPr>
              <a:t>cnt</a:t>
            </a:r>
            <a:r>
              <a:rPr lang="en-US" sz="2200" b="0" dirty="0" smtClean="0">
                <a:latin typeface="Courier New" panose="02070309020205020404" pitchFamily="49" charset="0"/>
                <a:cs typeface="Courier New" panose="02070309020205020404" pitchFamily="49" charset="0"/>
              </a:rPr>
              <a:t>++</a:t>
            </a:r>
          </a:p>
          <a:p>
            <a:r>
              <a:rPr lang="en-US" sz="2200" b="0" dirty="0" smtClean="0">
                <a:latin typeface="Courier New" panose="02070309020205020404" pitchFamily="49" charset="0"/>
                <a:cs typeface="Courier New" panose="02070309020205020404" pitchFamily="49" charset="0"/>
              </a:rPr>
              <a:t>  fx1=fdx1=0;</a:t>
            </a:r>
          </a:p>
          <a:p>
            <a:r>
              <a:rPr lang="en-US" sz="2200" b="0" dirty="0" smtClean="0">
                <a:latin typeface="Courier New" panose="02070309020205020404" pitchFamily="49" charset="0"/>
                <a:cs typeface="Courier New" panose="02070309020205020404" pitchFamily="49" charset="0"/>
              </a:rPr>
              <a:t>   for(</a:t>
            </a:r>
            <a:r>
              <a:rPr lang="en-US" sz="2200" b="0" dirty="0" err="1" smtClean="0">
                <a:latin typeface="Courier New" panose="02070309020205020404" pitchFamily="49" charset="0"/>
                <a:cs typeface="Courier New" panose="02070309020205020404" pitchFamily="49" charset="0"/>
              </a:rPr>
              <a:t>i</a:t>
            </a:r>
            <a:r>
              <a:rPr lang="en-US" sz="2200" b="0" dirty="0" smtClean="0">
                <a:latin typeface="Courier New" panose="02070309020205020404" pitchFamily="49" charset="0"/>
                <a:cs typeface="Courier New" panose="02070309020205020404" pitchFamily="49" charset="0"/>
              </a:rPr>
              <a:t>=</a:t>
            </a:r>
            <a:r>
              <a:rPr lang="en-US" sz="2200" b="0" dirty="0" err="1" smtClean="0">
                <a:latin typeface="Courier New" panose="02070309020205020404" pitchFamily="49" charset="0"/>
                <a:cs typeface="Courier New" panose="02070309020205020404" pitchFamily="49" charset="0"/>
              </a:rPr>
              <a:t>user_power</a:t>
            </a:r>
            <a:r>
              <a:rPr lang="en-US" sz="2200" b="0" dirty="0" smtClean="0">
                <a:latin typeface="Courier New" panose="02070309020205020404" pitchFamily="49" charset="0"/>
                <a:cs typeface="Courier New" panose="02070309020205020404" pitchFamily="49" charset="0"/>
              </a:rPr>
              <a:t> to 1 in step -1</a:t>
            </a:r>
          </a:p>
          <a:p>
            <a:r>
              <a:rPr lang="en-US" sz="2200" b="0" dirty="0" smtClean="0">
                <a:latin typeface="Courier New" panose="02070309020205020404" pitchFamily="49" charset="0"/>
                <a:cs typeface="Courier New" panose="02070309020205020404" pitchFamily="49" charset="0"/>
              </a:rPr>
              <a:t>     begin</a:t>
            </a:r>
          </a:p>
          <a:p>
            <a:r>
              <a:rPr lang="en-US" sz="2200" b="0" dirty="0" smtClean="0">
                <a:latin typeface="Courier New" panose="02070309020205020404" pitchFamily="49" charset="0"/>
                <a:cs typeface="Courier New" panose="02070309020205020404" pitchFamily="49" charset="0"/>
              </a:rPr>
              <a:t>       fx1←fx1+coef[</a:t>
            </a:r>
            <a:r>
              <a:rPr lang="en-US" sz="2200" b="0" dirty="0" err="1" smtClean="0">
                <a:latin typeface="Courier New" panose="02070309020205020404" pitchFamily="49" charset="0"/>
                <a:cs typeface="Courier New" panose="02070309020205020404" pitchFamily="49" charset="0"/>
              </a:rPr>
              <a:t>i</a:t>
            </a:r>
            <a:r>
              <a:rPr lang="en-US" sz="2200" b="0" dirty="0" smtClean="0">
                <a:latin typeface="Courier New" panose="02070309020205020404" pitchFamily="49" charset="0"/>
                <a:cs typeface="Courier New" panose="02070309020205020404" pitchFamily="49" charset="0"/>
              </a:rPr>
              <a:t>] * (pow(x1,i)) </a:t>
            </a:r>
          </a:p>
          <a:p>
            <a:r>
              <a:rPr lang="en-US" sz="2200" b="0" dirty="0" smtClean="0">
                <a:latin typeface="Courier New" panose="02070309020205020404" pitchFamily="49" charset="0"/>
                <a:cs typeface="Courier New" panose="02070309020205020404" pitchFamily="49" charset="0"/>
              </a:rPr>
              <a:t>     end</a:t>
            </a:r>
          </a:p>
          <a:p>
            <a:r>
              <a:rPr lang="en-US" sz="2200" b="0" dirty="0" smtClean="0">
                <a:latin typeface="Courier New" panose="02070309020205020404" pitchFamily="49" charset="0"/>
                <a:cs typeface="Courier New" panose="02070309020205020404" pitchFamily="49" charset="0"/>
              </a:rPr>
              <a:t>     fx1 ← fx1 +</a:t>
            </a:r>
            <a:r>
              <a:rPr lang="en-US" sz="2200" b="0" dirty="0" err="1" smtClean="0">
                <a:latin typeface="Courier New" panose="02070309020205020404" pitchFamily="49" charset="0"/>
                <a:cs typeface="Courier New" panose="02070309020205020404" pitchFamily="49" charset="0"/>
              </a:rPr>
              <a:t>coef</a:t>
            </a:r>
            <a:r>
              <a:rPr lang="en-US" sz="2200" b="0" dirty="0" smtClean="0">
                <a:latin typeface="Courier New" panose="02070309020205020404" pitchFamily="49" charset="0"/>
                <a:cs typeface="Courier New" panose="02070309020205020404" pitchFamily="49" charset="0"/>
              </a:rPr>
              <a:t>[0];</a:t>
            </a:r>
          </a:p>
          <a:p>
            <a:r>
              <a:rPr lang="en-US" sz="2200" b="0" dirty="0" smtClean="0">
                <a:latin typeface="Courier New" panose="02070309020205020404" pitchFamily="49" charset="0"/>
                <a:cs typeface="Courier New" panose="02070309020205020404" pitchFamily="49" charset="0"/>
              </a:rPr>
              <a:t>   for </a:t>
            </a:r>
            <a:r>
              <a:rPr lang="en-US" sz="2200" b="0" dirty="0" err="1" smtClean="0">
                <a:latin typeface="Courier New" panose="02070309020205020404" pitchFamily="49" charset="0"/>
                <a:cs typeface="Courier New" panose="02070309020205020404" pitchFamily="49" charset="0"/>
              </a:rPr>
              <a:t>i</a:t>
            </a:r>
            <a:r>
              <a:rPr lang="en-US" sz="2200" b="0" dirty="0" smtClean="0">
                <a:latin typeface="Courier New" panose="02070309020205020404" pitchFamily="49" charset="0"/>
                <a:cs typeface="Courier New" panose="02070309020205020404" pitchFamily="49" charset="0"/>
              </a:rPr>
              <a:t>=</a:t>
            </a:r>
            <a:r>
              <a:rPr lang="en-US" sz="2200" b="0" dirty="0" err="1" smtClean="0">
                <a:latin typeface="Courier New" panose="02070309020205020404" pitchFamily="49" charset="0"/>
                <a:cs typeface="Courier New" panose="02070309020205020404" pitchFamily="49" charset="0"/>
              </a:rPr>
              <a:t>user_power</a:t>
            </a:r>
            <a:r>
              <a:rPr lang="en-US" sz="2200" b="0" dirty="0" smtClean="0">
                <a:latin typeface="Courier New" panose="02070309020205020404" pitchFamily="49" charset="0"/>
                <a:cs typeface="Courier New" panose="02070309020205020404" pitchFamily="49" charset="0"/>
              </a:rPr>
              <a:t> to 0 in step -1</a:t>
            </a:r>
          </a:p>
          <a:p>
            <a:r>
              <a:rPr lang="en-US" sz="2200" b="0" dirty="0" smtClean="0">
                <a:latin typeface="Courier New" panose="02070309020205020404" pitchFamily="49" charset="0"/>
                <a:cs typeface="Courier New" panose="02070309020205020404" pitchFamily="49" charset="0"/>
              </a:rPr>
              <a:t>     begin</a:t>
            </a:r>
          </a:p>
          <a:p>
            <a:r>
              <a:rPr lang="en-US" sz="2200" b="0" dirty="0" smtClean="0">
                <a:latin typeface="Courier New" panose="02070309020205020404" pitchFamily="49" charset="0"/>
                <a:cs typeface="Courier New" panose="02070309020205020404" pitchFamily="49" charset="0"/>
              </a:rPr>
              <a:t>      fdx1 ← fdx1 +</a:t>
            </a:r>
            <a:r>
              <a:rPr lang="en-US" sz="2200" b="0" dirty="0" err="1" smtClean="0">
                <a:latin typeface="Courier New" panose="02070309020205020404" pitchFamily="49" charset="0"/>
                <a:cs typeface="Courier New" panose="02070309020205020404" pitchFamily="49" charset="0"/>
              </a:rPr>
              <a:t>coef</a:t>
            </a:r>
            <a:r>
              <a:rPr lang="en-US" sz="2200" b="0" dirty="0" smtClean="0">
                <a:latin typeface="Courier New" panose="02070309020205020404" pitchFamily="49" charset="0"/>
                <a:cs typeface="Courier New" panose="02070309020205020404" pitchFamily="49" charset="0"/>
              </a:rPr>
              <a:t>[</a:t>
            </a:r>
            <a:r>
              <a:rPr lang="en-US" sz="2200" b="0" dirty="0" err="1" smtClean="0">
                <a:latin typeface="Courier New" panose="02070309020205020404" pitchFamily="49" charset="0"/>
                <a:cs typeface="Courier New" panose="02070309020205020404" pitchFamily="49" charset="0"/>
              </a:rPr>
              <a:t>i</a:t>
            </a:r>
            <a:r>
              <a:rPr lang="en-US" sz="2200" b="0" dirty="0" smtClean="0">
                <a:latin typeface="Courier New" panose="02070309020205020404" pitchFamily="49" charset="0"/>
                <a:cs typeface="Courier New" panose="02070309020205020404" pitchFamily="49" charset="0"/>
              </a:rPr>
              <a:t>]* (</a:t>
            </a:r>
            <a:r>
              <a:rPr lang="en-US" sz="2200" b="0" dirty="0" err="1" smtClean="0">
                <a:latin typeface="Courier New" panose="02070309020205020404" pitchFamily="49" charset="0"/>
                <a:cs typeface="Courier New" panose="02070309020205020404" pitchFamily="49" charset="0"/>
              </a:rPr>
              <a:t>i</a:t>
            </a:r>
            <a:r>
              <a:rPr lang="en-US" sz="2200" b="0" dirty="0" smtClean="0">
                <a:latin typeface="Courier New" panose="02070309020205020404" pitchFamily="49" charset="0"/>
                <a:cs typeface="Courier New" panose="02070309020205020404" pitchFamily="49" charset="0"/>
              </a:rPr>
              <a:t>*pow(x1,(i-1)))</a:t>
            </a:r>
          </a:p>
          <a:p>
            <a:r>
              <a:rPr lang="en-US" sz="2200" b="0" dirty="0" smtClean="0">
                <a:latin typeface="Courier New" panose="02070309020205020404" pitchFamily="49" charset="0"/>
                <a:cs typeface="Courier New" panose="02070309020205020404" pitchFamily="49" charset="0"/>
              </a:rPr>
              <a:t>     end</a:t>
            </a:r>
          </a:p>
        </p:txBody>
      </p:sp>
      <p:sp>
        <p:nvSpPr>
          <p:cNvPr id="2" name="Date Placeholder 1"/>
          <p:cNvSpPr>
            <a:spLocks noGrp="1"/>
          </p:cNvSpPr>
          <p:nvPr>
            <p:ph type="dt" sz="quarter" idx="10"/>
          </p:nvPr>
        </p:nvSpPr>
        <p:spPr/>
        <p:txBody>
          <a:bodyPr/>
          <a:lstStyle/>
          <a:p>
            <a:pPr eaLnBrk="1" hangingPunct="1"/>
            <a:fld id="{14AD9176-2047-4869-98B8-5A56F3895DB9}" type="datetime1">
              <a:rPr lang="en-US" sz="1200" smtClean="0">
                <a:solidFill>
                  <a:schemeClr val="tx1"/>
                </a:solidFill>
              </a:rPr>
              <a:t>4/20/2015</a:t>
            </a:fld>
            <a:endParaRPr lang="en-US" sz="1200">
              <a:solidFill>
                <a:schemeClr val="tx1"/>
              </a:solidFill>
            </a:endParaRPr>
          </a:p>
        </p:txBody>
      </p:sp>
      <p:sp>
        <p:nvSpPr>
          <p:cNvPr id="8" name="Footer Placeholder 7"/>
          <p:cNvSpPr>
            <a:spLocks noGrp="1"/>
          </p:cNvSpPr>
          <p:nvPr>
            <p:ph type="ftr" sz="quarter" idx="11"/>
          </p:nvPr>
        </p:nvSpPr>
        <p:spPr/>
        <p:txBody>
          <a:bodyPr/>
          <a:lstStyle/>
          <a:p>
            <a:r>
              <a:rPr lang="en-US" smtClean="0"/>
              <a:t>CSE 1002                        Department of CSE</a:t>
            </a:r>
            <a:endParaRPr lang="en-US"/>
          </a:p>
        </p:txBody>
      </p:sp>
      <p:sp>
        <p:nvSpPr>
          <p:cNvPr id="9" name="Slide Number Placeholder 8"/>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34</a:t>
            </a:fld>
            <a:endParaRPr lang="en-US">
              <a:solidFill>
                <a:schemeClr val="tx1"/>
              </a:solidFill>
            </a:endParaRPr>
          </a:p>
        </p:txBody>
      </p:sp>
      <p:sp>
        <p:nvSpPr>
          <p:cNvPr id="10" name="TextBox 9"/>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2" action="ppaction://hlinkfile"/>
              </a:rPr>
              <a:t>Program</a:t>
            </a:r>
            <a:endParaRPr lang="en-US" sz="1400" b="1" i="1" dirty="0" smtClean="0">
              <a:solidFill>
                <a:srgbClr val="0000FF"/>
              </a:solidFill>
            </a:endParaRPr>
          </a:p>
          <a:p>
            <a:pPr marL="58738" lvl="1"/>
            <a:endParaRPr lang="en-US" sz="1400" i="1" dirty="0">
              <a:solidFill>
                <a:srgbClr val="0000FF"/>
              </a:solidFill>
            </a:endParaRPr>
          </a:p>
          <a:p>
            <a:pPr marL="58738" lvl="1"/>
            <a:r>
              <a:rPr lang="en-US" sz="1400" b="1" i="1" dirty="0" smtClean="0">
                <a:solidFill>
                  <a:srgbClr val="0000FF"/>
                </a:solidFill>
                <a:hlinkClick r:id="rId3"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4238729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20667" y="228600"/>
            <a:ext cx="7823333" cy="867283"/>
          </a:xfrm>
        </p:spPr>
        <p:txBody>
          <a:bodyPr>
            <a:noAutofit/>
          </a:bodyPr>
          <a:lstStyle/>
          <a:p>
            <a:r>
              <a:rPr lang="en-US" dirty="0" smtClean="0"/>
              <a:t>Newton-</a:t>
            </a:r>
            <a:r>
              <a:rPr lang="en-US" dirty="0" err="1" smtClean="0"/>
              <a:t>Raphson</a:t>
            </a:r>
            <a:r>
              <a:rPr lang="en-US" dirty="0" smtClean="0"/>
              <a:t> method</a:t>
            </a:r>
            <a:r>
              <a:rPr lang="en-US" dirty="0" smtClean="0">
                <a:solidFill>
                  <a:srgbClr val="002060"/>
                </a:solidFill>
              </a:rPr>
              <a:t/>
            </a:r>
            <a:br>
              <a:rPr lang="en-US" dirty="0" smtClean="0">
                <a:solidFill>
                  <a:srgbClr val="002060"/>
                </a:solidFill>
              </a:rPr>
            </a:br>
            <a:endParaRPr lang="en-US" dirty="0"/>
          </a:p>
        </p:txBody>
      </p:sp>
      <p:sp>
        <p:nvSpPr>
          <p:cNvPr id="7" name="Rectangle 6"/>
          <p:cNvSpPr/>
          <p:nvPr/>
        </p:nvSpPr>
        <p:spPr>
          <a:xfrm>
            <a:off x="1320667" y="1295400"/>
            <a:ext cx="7670933" cy="2677656"/>
          </a:xfrm>
          <a:prstGeom prst="rect">
            <a:avLst/>
          </a:prstGeom>
        </p:spPr>
        <p:txBody>
          <a:bodyPr wrap="square">
            <a:spAutoFit/>
          </a:bodyPr>
          <a:lstStyle/>
          <a:p>
            <a:r>
              <a:rPr lang="en-US" sz="2400" b="0" dirty="0">
                <a:latin typeface="Courier New" panose="02070309020205020404" pitchFamily="49" charset="0"/>
                <a:cs typeface="Courier New" panose="02070309020205020404" pitchFamily="49" charset="0"/>
              </a:rPr>
              <a:t>	</a:t>
            </a:r>
            <a:r>
              <a:rPr lang="en-US" sz="2400" b="0" dirty="0" smtClean="0">
                <a:latin typeface="Courier New" panose="02070309020205020404" pitchFamily="49" charset="0"/>
                <a:cs typeface="Courier New" panose="02070309020205020404" pitchFamily="49" charset="0"/>
              </a:rPr>
              <a:t>t ← x2;</a:t>
            </a:r>
          </a:p>
          <a:p>
            <a:r>
              <a:rPr lang="en-US" sz="2400" b="0" dirty="0" smtClean="0">
                <a:latin typeface="Courier New" panose="02070309020205020404" pitchFamily="49" charset="0"/>
                <a:cs typeface="Courier New" panose="02070309020205020404" pitchFamily="49" charset="0"/>
              </a:rPr>
              <a:t>        x2 ←(x1-(fx1/fdx1));</a:t>
            </a:r>
          </a:p>
          <a:p>
            <a:r>
              <a:rPr lang="en-US" sz="2400" b="0" dirty="0" smtClean="0">
                <a:latin typeface="Courier New" panose="02070309020205020404" pitchFamily="49" charset="0"/>
                <a:cs typeface="Courier New" panose="02070309020205020404" pitchFamily="49" charset="0"/>
              </a:rPr>
              <a:t>        x1 ← x2;</a:t>
            </a:r>
          </a:p>
          <a:p>
            <a:r>
              <a:rPr lang="en-US" sz="2400" b="0" dirty="0" smtClean="0">
                <a:latin typeface="Courier New" panose="02070309020205020404" pitchFamily="49" charset="0"/>
                <a:cs typeface="Courier New" panose="02070309020205020404" pitchFamily="49" charset="0"/>
              </a:rPr>
              <a:t>Print </a:t>
            </a:r>
            <a:r>
              <a:rPr lang="fr-FR" sz="2400" b="0" dirty="0" err="1" smtClean="0">
                <a:latin typeface="Courier New" panose="02070309020205020404" pitchFamily="49" charset="0"/>
                <a:cs typeface="Courier New" panose="02070309020205020404" pitchFamily="49" charset="0"/>
              </a:rPr>
              <a:t>cnt</a:t>
            </a:r>
            <a:r>
              <a:rPr lang="fr-FR" sz="2400" b="0" dirty="0" smtClean="0">
                <a:latin typeface="Courier New" panose="02070309020205020404" pitchFamily="49" charset="0"/>
                <a:cs typeface="Courier New" panose="02070309020205020404" pitchFamily="49" charset="0"/>
              </a:rPr>
              <a:t>, " " ,x2," ",fx1," ",fdx1," ".</a:t>
            </a:r>
          </a:p>
          <a:p>
            <a:r>
              <a:rPr lang="en-US" sz="2400" b="0" dirty="0" smtClean="0">
                <a:latin typeface="Courier New" panose="02070309020205020404" pitchFamily="49" charset="0"/>
                <a:cs typeface="Courier New" panose="02070309020205020404" pitchFamily="49" charset="0"/>
              </a:rPr>
              <a:t>end  while((</a:t>
            </a:r>
            <a:r>
              <a:rPr lang="en-US" sz="2400" b="0" dirty="0" err="1" smtClean="0">
                <a:latin typeface="Courier New" panose="02070309020205020404" pitchFamily="49" charset="0"/>
                <a:cs typeface="Courier New" panose="02070309020205020404" pitchFamily="49" charset="0"/>
              </a:rPr>
              <a:t>fabs</a:t>
            </a:r>
            <a:r>
              <a:rPr lang="en-US" sz="2400" b="0" dirty="0" smtClean="0">
                <a:latin typeface="Courier New" panose="02070309020205020404" pitchFamily="49" charset="0"/>
                <a:cs typeface="Courier New" panose="02070309020205020404" pitchFamily="49" charset="0"/>
              </a:rPr>
              <a:t>(t - x1))&gt;=0.0001);</a:t>
            </a:r>
          </a:p>
          <a:p>
            <a:endParaRPr lang="en-US" sz="2400" b="0" dirty="0" smtClean="0">
              <a:latin typeface="Courier New" panose="02070309020205020404" pitchFamily="49" charset="0"/>
              <a:cs typeface="Courier New" panose="02070309020205020404" pitchFamily="49" charset="0"/>
            </a:endParaRPr>
          </a:p>
          <a:p>
            <a:r>
              <a:rPr lang="en-US" sz="2400" b="0" dirty="0" smtClean="0">
                <a:latin typeface="Courier New" panose="02070309020205020404" pitchFamily="49" charset="0"/>
                <a:cs typeface="Courier New" panose="02070309020205020404" pitchFamily="49" charset="0"/>
              </a:rPr>
              <a:t>Print “ THE ROOT OF EQUATION IS “, x2</a:t>
            </a:r>
            <a:endParaRPr lang="en-US" sz="2400" b="0"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quarter" idx="10"/>
          </p:nvPr>
        </p:nvSpPr>
        <p:spPr/>
        <p:txBody>
          <a:bodyPr/>
          <a:lstStyle/>
          <a:p>
            <a:pPr eaLnBrk="1" hangingPunct="1"/>
            <a:fld id="{87938D51-2319-4632-82FC-FC8582E6418C}" type="datetime1">
              <a:rPr lang="en-US" sz="1200" smtClean="0">
                <a:solidFill>
                  <a:schemeClr val="tx1"/>
                </a:solidFill>
              </a:rPr>
              <a:t>4/20/2015</a:t>
            </a:fld>
            <a:endParaRPr lang="en-US" sz="1200">
              <a:solidFill>
                <a:schemeClr val="tx1"/>
              </a:solidFill>
            </a:endParaRPr>
          </a:p>
        </p:txBody>
      </p:sp>
      <p:sp>
        <p:nvSpPr>
          <p:cNvPr id="8" name="Footer Placeholder 7"/>
          <p:cNvSpPr>
            <a:spLocks noGrp="1"/>
          </p:cNvSpPr>
          <p:nvPr>
            <p:ph type="ftr" sz="quarter" idx="11"/>
          </p:nvPr>
        </p:nvSpPr>
        <p:spPr/>
        <p:txBody>
          <a:bodyPr/>
          <a:lstStyle/>
          <a:p>
            <a:r>
              <a:rPr lang="en-US" smtClean="0"/>
              <a:t>CSE 1002                        Department of CSE</a:t>
            </a:r>
            <a:endParaRPr lang="en-US"/>
          </a:p>
        </p:txBody>
      </p:sp>
      <p:sp>
        <p:nvSpPr>
          <p:cNvPr id="9" name="Slide Number Placeholder 8"/>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35</a:t>
            </a:fld>
            <a:endParaRPr lang="en-US">
              <a:solidFill>
                <a:schemeClr val="tx1"/>
              </a:solidFill>
            </a:endParaRPr>
          </a:p>
        </p:txBody>
      </p:sp>
      <p:sp>
        <p:nvSpPr>
          <p:cNvPr id="10" name="TextBox 9"/>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2" action="ppaction://hlinkfile"/>
              </a:rPr>
              <a:t>Program</a:t>
            </a:r>
            <a:endParaRPr lang="en-US" sz="1400" b="1" i="1" dirty="0" smtClean="0">
              <a:solidFill>
                <a:srgbClr val="0000FF"/>
              </a:solidFill>
            </a:endParaRPr>
          </a:p>
          <a:p>
            <a:pPr marL="58738" lvl="1"/>
            <a:endParaRPr lang="en-US" sz="1400" i="1" dirty="0">
              <a:solidFill>
                <a:srgbClr val="0000FF"/>
              </a:solidFill>
            </a:endParaRPr>
          </a:p>
          <a:p>
            <a:pPr marL="58738" lvl="1"/>
            <a:r>
              <a:rPr lang="en-US" sz="1400" b="1" i="1" dirty="0" smtClean="0">
                <a:solidFill>
                  <a:srgbClr val="0000FF"/>
                </a:solidFill>
                <a:hlinkClick r:id="rId3"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24739596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524000" y="1219200"/>
            <a:ext cx="7286593" cy="4965051"/>
          </a:xfrm>
          <a:prstGeom prst="rect">
            <a:avLst/>
          </a:prstGeom>
          <a:noFill/>
          <a:ln w="9525">
            <a:noFill/>
            <a:miter lim="800000"/>
            <a:headEnd/>
            <a:tailEnd/>
          </a:ln>
          <a:effectLst/>
        </p:spPr>
      </p:pic>
      <p:sp>
        <p:nvSpPr>
          <p:cNvPr id="8" name="Title 5"/>
          <p:cNvSpPr>
            <a:spLocks noGrp="1"/>
          </p:cNvSpPr>
          <p:nvPr>
            <p:ph type="title"/>
          </p:nvPr>
        </p:nvSpPr>
        <p:spPr>
          <a:xfrm>
            <a:off x="1143000" y="351917"/>
            <a:ext cx="7823333" cy="867283"/>
          </a:xfrm>
        </p:spPr>
        <p:txBody>
          <a:bodyPr>
            <a:noAutofit/>
          </a:bodyPr>
          <a:lstStyle/>
          <a:p>
            <a:r>
              <a:rPr lang="en-US" dirty="0" smtClean="0"/>
              <a:t>Newton-</a:t>
            </a:r>
            <a:r>
              <a:rPr lang="en-US" dirty="0" err="1" smtClean="0"/>
              <a:t>Raphson</a:t>
            </a:r>
            <a:r>
              <a:rPr lang="en-US" dirty="0" smtClean="0"/>
              <a:t> method</a:t>
            </a:r>
            <a:r>
              <a:rPr lang="en-US" dirty="0" smtClean="0">
                <a:solidFill>
                  <a:srgbClr val="002060"/>
                </a:solidFill>
              </a:rPr>
              <a:t/>
            </a:r>
            <a:br>
              <a:rPr lang="en-US" dirty="0" smtClean="0">
                <a:solidFill>
                  <a:srgbClr val="002060"/>
                </a:solidFill>
              </a:rPr>
            </a:br>
            <a:endParaRPr lang="en-US" dirty="0"/>
          </a:p>
        </p:txBody>
      </p:sp>
      <p:sp>
        <p:nvSpPr>
          <p:cNvPr id="9" name="TextBox 8"/>
          <p:cNvSpPr txBox="1"/>
          <p:nvPr/>
        </p:nvSpPr>
        <p:spPr>
          <a:xfrm>
            <a:off x="7467600" y="1524000"/>
            <a:ext cx="1293944" cy="461665"/>
          </a:xfrm>
          <a:prstGeom prst="rect">
            <a:avLst/>
          </a:prstGeom>
          <a:noFill/>
        </p:spPr>
        <p:txBody>
          <a:bodyPr wrap="none" rtlCol="0">
            <a:spAutoFit/>
          </a:bodyPr>
          <a:lstStyle/>
          <a:p>
            <a:r>
              <a:rPr lang="en-US" sz="2400" dirty="0">
                <a:solidFill>
                  <a:srgbClr val="0070C0"/>
                </a:solidFill>
                <a:latin typeface="Arial" pitchFamily="34" charset="0"/>
                <a:cs typeface="Arial" pitchFamily="34" charset="0"/>
              </a:rPr>
              <a:t>Output:</a:t>
            </a:r>
          </a:p>
        </p:txBody>
      </p:sp>
      <p:sp>
        <p:nvSpPr>
          <p:cNvPr id="2" name="Date Placeholder 1"/>
          <p:cNvSpPr>
            <a:spLocks noGrp="1"/>
          </p:cNvSpPr>
          <p:nvPr>
            <p:ph type="dt" sz="quarter" idx="10"/>
          </p:nvPr>
        </p:nvSpPr>
        <p:spPr/>
        <p:txBody>
          <a:bodyPr/>
          <a:lstStyle/>
          <a:p>
            <a:pPr eaLnBrk="1" hangingPunct="1"/>
            <a:fld id="{C9C3A3DB-EF4E-483A-B393-6B99C67DF01E}" type="datetime1">
              <a:rPr lang="en-US" sz="1200" smtClean="0">
                <a:solidFill>
                  <a:schemeClr val="tx1"/>
                </a:solidFill>
              </a:rPr>
              <a:t>4/20/2015</a:t>
            </a:fld>
            <a:endParaRPr lang="en-US" sz="1200">
              <a:solidFill>
                <a:schemeClr val="tx1"/>
              </a:solidFill>
            </a:endParaRPr>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36</a:t>
            </a:fld>
            <a:endParaRPr lang="en-US">
              <a:solidFill>
                <a:schemeClr val="tx1"/>
              </a:solidFill>
            </a:endParaRPr>
          </a:p>
        </p:txBody>
      </p:sp>
      <p:sp>
        <p:nvSpPr>
          <p:cNvPr id="11" name="TextBox 10"/>
          <p:cNvSpPr txBox="1"/>
          <p:nvPr/>
        </p:nvSpPr>
        <p:spPr>
          <a:xfrm>
            <a:off x="-14614" y="3657600"/>
            <a:ext cx="1233813" cy="954107"/>
          </a:xfrm>
          <a:prstGeom prst="rect">
            <a:avLst/>
          </a:prstGeom>
          <a:noFill/>
        </p:spPr>
        <p:txBody>
          <a:bodyPr wrap="square" rtlCol="0">
            <a:spAutoFit/>
          </a:bodyPr>
          <a:lstStyle/>
          <a:p>
            <a:pPr marL="58738" lvl="1"/>
            <a:r>
              <a:rPr lang="en-US" sz="1400" b="1" i="1" dirty="0" smtClean="0">
                <a:solidFill>
                  <a:srgbClr val="0000FF"/>
                </a:solidFill>
                <a:hlinkClick r:id="rId3" action="ppaction://hlinkfile"/>
              </a:rPr>
              <a:t>Program</a:t>
            </a:r>
            <a:endParaRPr lang="en-US" sz="1400" b="1" i="1" dirty="0" smtClean="0">
              <a:solidFill>
                <a:srgbClr val="0000FF"/>
              </a:solidFill>
            </a:endParaRPr>
          </a:p>
          <a:p>
            <a:pPr marL="58738" lvl="1"/>
            <a:endParaRPr lang="en-US" sz="1400" i="1" dirty="0">
              <a:solidFill>
                <a:srgbClr val="0000FF"/>
              </a:solidFill>
            </a:endParaRPr>
          </a:p>
          <a:p>
            <a:pPr marL="58738" lvl="1"/>
            <a:r>
              <a:rPr lang="en-US" sz="1400" b="1" i="1" dirty="0" smtClean="0">
                <a:solidFill>
                  <a:srgbClr val="0000FF"/>
                </a:solidFill>
                <a:hlinkClick r:id="rId4" action="ppaction://hlinkfile"/>
              </a:rPr>
              <a:t>Additional Information</a:t>
            </a:r>
            <a:endParaRPr lang="en-US" sz="1400" b="1" i="1" dirty="0">
              <a:solidFill>
                <a:srgbClr val="0000FF"/>
              </a:solidFill>
            </a:endParaRPr>
          </a:p>
        </p:txBody>
      </p:sp>
    </p:spTree>
    <p:extLst>
      <p:ext uri="{BB962C8B-B14F-4D97-AF65-F5344CB8AC3E}">
        <p14:creationId xmlns:p14="http://schemas.microsoft.com/office/powerpoint/2010/main" val="12919289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 name="Title 1"/>
          <p:cNvSpPr>
            <a:spLocks noGrp="1"/>
          </p:cNvSpPr>
          <p:nvPr>
            <p:ph type="title"/>
          </p:nvPr>
        </p:nvSpPr>
        <p:spPr/>
        <p:txBody>
          <a:bodyPr>
            <a:normAutofit/>
          </a:bodyPr>
          <a:lstStyle/>
          <a:p>
            <a:r>
              <a:rPr lang="en-US" dirty="0"/>
              <a:t>Summary</a:t>
            </a:r>
          </a:p>
        </p:txBody>
      </p:sp>
      <p:sp>
        <p:nvSpPr>
          <p:cNvPr id="6" name="Text Box 4"/>
          <p:cNvSpPr txBox="1">
            <a:spLocks noChangeArrowheads="1"/>
          </p:cNvSpPr>
          <p:nvPr/>
        </p:nvSpPr>
        <p:spPr bwMode="auto">
          <a:xfrm>
            <a:off x="1524000" y="1684338"/>
            <a:ext cx="7467600" cy="4074449"/>
          </a:xfrm>
          <a:prstGeom prst="rect">
            <a:avLst/>
          </a:prstGeom>
          <a:noFill/>
          <a:ln w="12700" cap="sq">
            <a:noFill/>
            <a:miter lim="800000"/>
            <a:headEnd type="none" w="sm" len="sm"/>
            <a:tailEnd type="none" w="sm" len="sm"/>
          </a:ln>
        </p:spPr>
        <p:txBody>
          <a:bodyPr wrap="square">
            <a:spAutoFit/>
          </a:bodyPr>
          <a:lstStyle/>
          <a:p>
            <a:pPr algn="just" eaLnBrk="0" hangingPunct="0">
              <a:lnSpc>
                <a:spcPct val="114000"/>
              </a:lnSpc>
              <a:spcBef>
                <a:spcPts val="0"/>
              </a:spcBef>
              <a:buFont typeface="Wingdings" pitchFamily="2" charset="2"/>
              <a:buChar char="§"/>
              <a:defRPr/>
            </a:pPr>
            <a:r>
              <a:rPr lang="en-US" sz="2400" b="0" dirty="0" smtClean="0">
                <a:latin typeface="Arial" pitchFamily="34" charset="0"/>
                <a:cs typeface="Arial" pitchFamily="34" charset="0"/>
              </a:rPr>
              <a:t> </a:t>
            </a:r>
            <a:r>
              <a:rPr lang="en-US" sz="2400" b="0" dirty="0">
                <a:latin typeface="Arial" pitchFamily="34" charset="0"/>
                <a:cs typeface="Arial" pitchFamily="34" charset="0"/>
              </a:rPr>
              <a:t>P</a:t>
            </a:r>
            <a:r>
              <a:rPr lang="en-US" sz="2400" b="0" dirty="0" smtClean="0">
                <a:latin typeface="Arial" pitchFamily="34" charset="0"/>
                <a:cs typeface="Arial" pitchFamily="34" charset="0"/>
              </a:rPr>
              <a:t>arameter passing techniques</a:t>
            </a:r>
            <a:endParaRPr lang="en-US" sz="1050" b="0" dirty="0" smtClean="0">
              <a:latin typeface="Arial" pitchFamily="34" charset="0"/>
              <a:cs typeface="Arial" pitchFamily="34" charset="0"/>
            </a:endParaRPr>
          </a:p>
          <a:p>
            <a:pPr lvl="1" algn="just" eaLnBrk="0" hangingPunct="0">
              <a:lnSpc>
                <a:spcPct val="114000"/>
              </a:lnSpc>
              <a:spcBef>
                <a:spcPts val="0"/>
              </a:spcBef>
              <a:buFont typeface="Wingdings" pitchFamily="2" charset="2"/>
              <a:buChar char="§"/>
              <a:defRPr/>
            </a:pPr>
            <a:r>
              <a:rPr lang="en-US" sz="2400" b="0" dirty="0" smtClean="0">
                <a:latin typeface="Arial" pitchFamily="34" charset="0"/>
                <a:cs typeface="Arial" pitchFamily="34" charset="0"/>
              </a:rPr>
              <a:t> pass by value</a:t>
            </a:r>
          </a:p>
          <a:p>
            <a:pPr lvl="2" algn="just" eaLnBrk="0" hangingPunct="0">
              <a:lnSpc>
                <a:spcPct val="114000"/>
              </a:lnSpc>
              <a:spcBef>
                <a:spcPts val="0"/>
              </a:spcBef>
              <a:defRPr/>
            </a:pPr>
            <a:r>
              <a:rPr lang="en-US" sz="2400" b="0" dirty="0" smtClean="0">
                <a:latin typeface="Arial Rounded MT Bold" pitchFamily="34" charset="0"/>
              </a:rPr>
              <a:t>void swap(</a:t>
            </a:r>
            <a:r>
              <a:rPr lang="en-US" sz="2400" b="0" dirty="0" err="1" smtClean="0">
                <a:latin typeface="Arial Rounded MT Bold" pitchFamily="34" charset="0"/>
              </a:rPr>
              <a:t>int</a:t>
            </a:r>
            <a:r>
              <a:rPr lang="en-US" sz="2400" b="0" dirty="0" smtClean="0">
                <a:latin typeface="Arial Rounded MT Bold" pitchFamily="34" charset="0"/>
              </a:rPr>
              <a:t> x, </a:t>
            </a:r>
            <a:r>
              <a:rPr lang="en-US" sz="2400" b="0" dirty="0" err="1" smtClean="0">
                <a:latin typeface="Arial Rounded MT Bold" pitchFamily="34" charset="0"/>
              </a:rPr>
              <a:t>int</a:t>
            </a:r>
            <a:r>
              <a:rPr lang="en-US" sz="2400" b="0" dirty="0" smtClean="0">
                <a:latin typeface="Arial Rounded MT Bold" pitchFamily="34" charset="0"/>
              </a:rPr>
              <a:t> y )</a:t>
            </a:r>
            <a:endParaRPr lang="en-US" sz="2400" b="0" dirty="0" smtClean="0">
              <a:latin typeface="Arial" pitchFamily="34" charset="0"/>
              <a:cs typeface="Arial" pitchFamily="34" charset="0"/>
            </a:endParaRPr>
          </a:p>
          <a:p>
            <a:pPr lvl="1" algn="just" eaLnBrk="0" hangingPunct="0">
              <a:lnSpc>
                <a:spcPct val="114000"/>
              </a:lnSpc>
              <a:spcBef>
                <a:spcPts val="0"/>
              </a:spcBef>
              <a:buFont typeface="Wingdings" pitchFamily="2" charset="2"/>
              <a:buChar char="§"/>
              <a:defRPr/>
            </a:pPr>
            <a:r>
              <a:rPr lang="en-US" sz="2400" b="0" dirty="0" smtClean="0">
                <a:latin typeface="Arial" pitchFamily="34" charset="0"/>
                <a:cs typeface="Arial" pitchFamily="34" charset="0"/>
              </a:rPr>
              <a:t> pass by reference</a:t>
            </a:r>
          </a:p>
          <a:p>
            <a:pPr lvl="1" algn="just" eaLnBrk="0" hangingPunct="0">
              <a:lnSpc>
                <a:spcPct val="114000"/>
              </a:lnSpc>
              <a:spcBef>
                <a:spcPts val="0"/>
              </a:spcBef>
              <a:defRPr/>
            </a:pPr>
            <a:r>
              <a:rPr lang="en-US" sz="2400" b="0" dirty="0">
                <a:latin typeface="Arial" pitchFamily="34" charset="0"/>
                <a:cs typeface="Arial" pitchFamily="34" charset="0"/>
              </a:rPr>
              <a:t>	</a:t>
            </a:r>
            <a:r>
              <a:rPr lang="en-US" sz="2400" b="0" dirty="0" smtClean="0">
                <a:latin typeface="Arial Rounded MT Bold" pitchFamily="34" charset="0"/>
              </a:rPr>
              <a:t>void </a:t>
            </a:r>
            <a:r>
              <a:rPr lang="en-US" sz="2400" b="0" dirty="0">
                <a:latin typeface="Arial Rounded MT Bold" pitchFamily="34" charset="0"/>
              </a:rPr>
              <a:t>swap(</a:t>
            </a:r>
            <a:r>
              <a:rPr lang="en-US" sz="2400" b="0" dirty="0" err="1">
                <a:latin typeface="Arial Rounded MT Bold" pitchFamily="34" charset="0"/>
              </a:rPr>
              <a:t>int</a:t>
            </a:r>
            <a:r>
              <a:rPr lang="en-US" sz="2400" b="0" dirty="0">
                <a:latin typeface="Arial Rounded MT Bold" pitchFamily="34" charset="0"/>
              </a:rPr>
              <a:t> </a:t>
            </a:r>
            <a:r>
              <a:rPr lang="en-US" sz="2400" b="0" dirty="0" smtClean="0">
                <a:latin typeface="Arial Rounded MT Bold" pitchFamily="34" charset="0"/>
              </a:rPr>
              <a:t> *</a:t>
            </a:r>
            <a:r>
              <a:rPr lang="en-US" sz="2400" b="0" dirty="0">
                <a:latin typeface="Arial Rounded MT Bold" pitchFamily="34" charset="0"/>
              </a:rPr>
              <a:t>x, </a:t>
            </a:r>
            <a:r>
              <a:rPr lang="en-US" sz="2400" b="0" dirty="0" err="1" smtClean="0">
                <a:latin typeface="Arial Rounded MT Bold" pitchFamily="34" charset="0"/>
              </a:rPr>
              <a:t>int</a:t>
            </a:r>
            <a:r>
              <a:rPr lang="en-US" sz="2400" b="0" dirty="0" smtClean="0">
                <a:latin typeface="Arial Rounded MT Bold" pitchFamily="34" charset="0"/>
              </a:rPr>
              <a:t>  </a:t>
            </a:r>
            <a:r>
              <a:rPr lang="en-US" sz="2400" b="0" dirty="0">
                <a:latin typeface="Arial Rounded MT Bold" pitchFamily="34" charset="0"/>
              </a:rPr>
              <a:t>*y )</a:t>
            </a:r>
            <a:endParaRPr lang="en-US" sz="2400" b="0" dirty="0">
              <a:latin typeface="Arial" pitchFamily="34" charset="0"/>
              <a:cs typeface="Arial" pitchFamily="34" charset="0"/>
            </a:endParaRPr>
          </a:p>
          <a:p>
            <a:pPr algn="just" eaLnBrk="0" hangingPunct="0">
              <a:lnSpc>
                <a:spcPct val="114000"/>
              </a:lnSpc>
              <a:spcBef>
                <a:spcPts val="0"/>
              </a:spcBef>
              <a:defRPr/>
            </a:pPr>
            <a:endParaRPr lang="en-US" sz="1100" b="0" dirty="0">
              <a:latin typeface="Arial" pitchFamily="34" charset="0"/>
              <a:cs typeface="Arial" pitchFamily="34" charset="0"/>
            </a:endParaRPr>
          </a:p>
          <a:p>
            <a:pPr algn="just" eaLnBrk="0" hangingPunct="0">
              <a:lnSpc>
                <a:spcPct val="114000"/>
              </a:lnSpc>
              <a:spcBef>
                <a:spcPts val="0"/>
              </a:spcBef>
              <a:buFont typeface="Wingdings" pitchFamily="2" charset="2"/>
              <a:buChar char="§"/>
              <a:defRPr/>
            </a:pPr>
            <a:r>
              <a:rPr lang="en-US" sz="2400" b="0" dirty="0">
                <a:latin typeface="Arial" pitchFamily="34" charset="0"/>
                <a:cs typeface="Arial" pitchFamily="34" charset="0"/>
              </a:rPr>
              <a:t> </a:t>
            </a:r>
            <a:r>
              <a:rPr lang="en-US" sz="2400" b="0" dirty="0" smtClean="0">
                <a:latin typeface="Arial" pitchFamily="34" charset="0"/>
                <a:cs typeface="Arial" pitchFamily="34" charset="0"/>
              </a:rPr>
              <a:t>Passing 1 D array</a:t>
            </a:r>
          </a:p>
          <a:p>
            <a:pPr lvl="1" algn="just" eaLnBrk="0" hangingPunct="0">
              <a:lnSpc>
                <a:spcPct val="114000"/>
              </a:lnSpc>
              <a:spcBef>
                <a:spcPts val="0"/>
              </a:spcBef>
              <a:defRPr/>
            </a:pPr>
            <a:r>
              <a:rPr lang="en-US" sz="2400" dirty="0" err="1">
                <a:latin typeface="Garamond" pitchFamily="18" charset="0"/>
              </a:rPr>
              <a:t>int</a:t>
            </a:r>
            <a:r>
              <a:rPr lang="en-US" sz="2400" dirty="0">
                <a:latin typeface="Garamond" pitchFamily="18" charset="0"/>
              </a:rPr>
              <a:t> </a:t>
            </a:r>
            <a:r>
              <a:rPr lang="en-US" sz="2400" dirty="0" err="1">
                <a:latin typeface="Garamond" pitchFamily="18" charset="0"/>
              </a:rPr>
              <a:t>fnParr</a:t>
            </a:r>
            <a:r>
              <a:rPr lang="en-US" sz="2400" dirty="0">
                <a:latin typeface="Garamond" pitchFamily="18" charset="0"/>
              </a:rPr>
              <a:t>( </a:t>
            </a:r>
            <a:r>
              <a:rPr lang="en-US" sz="2400" dirty="0" err="1">
                <a:latin typeface="Garamond" pitchFamily="18" charset="0"/>
              </a:rPr>
              <a:t>int</a:t>
            </a:r>
            <a:r>
              <a:rPr lang="en-US" sz="2400" dirty="0">
                <a:latin typeface="Garamond" pitchFamily="18" charset="0"/>
              </a:rPr>
              <a:t> a[ ], </a:t>
            </a:r>
            <a:r>
              <a:rPr lang="en-US" sz="2400" dirty="0" err="1">
                <a:latin typeface="Garamond" pitchFamily="18" charset="0"/>
              </a:rPr>
              <a:t>int</a:t>
            </a:r>
            <a:r>
              <a:rPr lang="en-US" sz="2400" dirty="0">
                <a:latin typeface="Garamond" pitchFamily="18" charset="0"/>
              </a:rPr>
              <a:t> n)</a:t>
            </a:r>
            <a:endParaRPr lang="en-US" sz="2400" b="0" dirty="0">
              <a:latin typeface="Arial Rounded MT Bold" pitchFamily="34" charset="0"/>
            </a:endParaRPr>
          </a:p>
          <a:p>
            <a:pPr algn="just" eaLnBrk="0" hangingPunct="0">
              <a:lnSpc>
                <a:spcPct val="114000"/>
              </a:lnSpc>
              <a:spcBef>
                <a:spcPts val="0"/>
              </a:spcBef>
              <a:buFont typeface="Wingdings" pitchFamily="2" charset="2"/>
              <a:buChar char="§"/>
              <a:defRPr/>
            </a:pPr>
            <a:r>
              <a:rPr lang="en-US" sz="2400" b="0" dirty="0" smtClean="0">
                <a:latin typeface="Arial" pitchFamily="34" charset="0"/>
                <a:cs typeface="Arial" pitchFamily="34" charset="0"/>
              </a:rPr>
              <a:t> Passing 2 D array</a:t>
            </a:r>
          </a:p>
          <a:p>
            <a:pPr lvl="1" algn="just" eaLnBrk="0" hangingPunct="0">
              <a:lnSpc>
                <a:spcPct val="114000"/>
              </a:lnSpc>
              <a:spcBef>
                <a:spcPts val="0"/>
              </a:spcBef>
              <a:defRPr/>
            </a:pPr>
            <a:r>
              <a:rPr lang="nn-NO" sz="2400" dirty="0">
                <a:latin typeface="Garamond" pitchFamily="18" charset="0"/>
              </a:rPr>
              <a:t>int fn2d</a:t>
            </a:r>
            <a:r>
              <a:rPr lang="nn-NO" sz="2400" dirty="0" smtClean="0">
                <a:latin typeface="Garamond" pitchFamily="18" charset="0"/>
              </a:rPr>
              <a:t>( int </a:t>
            </a:r>
            <a:r>
              <a:rPr lang="nn-NO" sz="2400" dirty="0">
                <a:latin typeface="Garamond" pitchFamily="18" charset="0"/>
              </a:rPr>
              <a:t>x[ ][10], int m, int n)</a:t>
            </a:r>
            <a:endParaRPr lang="en-US" sz="2400" b="0" dirty="0">
              <a:latin typeface="Arial" pitchFamily="34" charset="0"/>
              <a:cs typeface="Arial" pitchFamily="34" charset="0"/>
            </a:endParaRPr>
          </a:p>
        </p:txBody>
      </p:sp>
      <p:sp>
        <p:nvSpPr>
          <p:cNvPr id="5" name="Date Placeholder 4"/>
          <p:cNvSpPr>
            <a:spLocks noGrp="1"/>
          </p:cNvSpPr>
          <p:nvPr>
            <p:ph type="dt" sz="quarter" idx="10"/>
          </p:nvPr>
        </p:nvSpPr>
        <p:spPr/>
        <p:txBody>
          <a:bodyPr/>
          <a:lstStyle/>
          <a:p>
            <a:pPr eaLnBrk="1" hangingPunct="1"/>
            <a:fld id="{B16941CA-CA15-4A9E-9C61-A9DE37A79372}" type="datetime1">
              <a:rPr lang="en-US" sz="1200" smtClean="0">
                <a:solidFill>
                  <a:schemeClr val="tx1"/>
                </a:solidFill>
              </a:rPr>
              <a:t>4/20/2015</a:t>
            </a:fld>
            <a:endParaRPr lang="en-US" sz="1200">
              <a:solidFill>
                <a:schemeClr val="tx1"/>
              </a:solidFill>
            </a:endParaRPr>
          </a:p>
        </p:txBody>
      </p:sp>
      <p:sp>
        <p:nvSpPr>
          <p:cNvPr id="7" name="Slide Number Placeholder 6"/>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37</a:t>
            </a:fld>
            <a:endParaRPr lang="en-US" sz="16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1"/>
          </p:nvPr>
        </p:nvSpPr>
        <p:spPr>
          <a:noFill/>
        </p:spPr>
        <p:txBody>
          <a:bodyPr/>
          <a:lstStyle/>
          <a:p>
            <a:r>
              <a:rPr lang="en-US" smtClean="0"/>
              <a:t>CSE 1002                        Department of CSE</a:t>
            </a:r>
            <a:endParaRPr lang="en-US" dirty="0" smtClean="0"/>
          </a:p>
        </p:txBody>
      </p:sp>
      <p:sp>
        <p:nvSpPr>
          <p:cNvPr id="4103" name="Rectangle 2"/>
          <p:cNvSpPr>
            <a:spLocks noGrp="1" noChangeArrowheads="1"/>
          </p:cNvSpPr>
          <p:nvPr>
            <p:ph type="title"/>
          </p:nvPr>
        </p:nvSpPr>
        <p:spPr>
          <a:xfrm>
            <a:off x="1219199" y="914400"/>
            <a:ext cx="7162801" cy="685800"/>
          </a:xfrm>
        </p:spPr>
        <p:txBody>
          <a:bodyPr>
            <a:normAutofit/>
          </a:bodyPr>
          <a:lstStyle/>
          <a:p>
            <a:pPr algn="l" eaLnBrk="1" hangingPunct="1"/>
            <a:r>
              <a:rPr lang="en-US" sz="3200" b="1" dirty="0" smtClean="0">
                <a:solidFill>
                  <a:srgbClr val="003399"/>
                </a:solidFill>
                <a:latin typeface="Tempus Sans ITC" pitchFamily="82" charset="0"/>
              </a:rPr>
              <a:t>Parameters/Arguments</a:t>
            </a:r>
          </a:p>
        </p:txBody>
      </p:sp>
      <p:sp>
        <p:nvSpPr>
          <p:cNvPr id="4099" name="Line 8"/>
          <p:cNvSpPr>
            <a:spLocks noChangeShapeType="1"/>
          </p:cNvSpPr>
          <p:nvPr/>
        </p:nvSpPr>
        <p:spPr bwMode="auto">
          <a:xfrm flipH="1">
            <a:off x="2819400" y="1371600"/>
            <a:ext cx="914400" cy="914400"/>
          </a:xfrm>
          <a:prstGeom prst="line">
            <a:avLst/>
          </a:prstGeom>
          <a:noFill/>
          <a:ln w="38100" cap="sq">
            <a:noFill/>
            <a:round/>
            <a:headEnd type="none" w="sm" len="sm"/>
            <a:tailEnd type="triangle" w="med" len="lg"/>
          </a:ln>
        </p:spPr>
        <p:txBody>
          <a:bodyPr wrap="none" anchor="ctr"/>
          <a:lstStyle/>
          <a:p>
            <a:endParaRPr lang="en-US"/>
          </a:p>
        </p:txBody>
      </p:sp>
      <p:grpSp>
        <p:nvGrpSpPr>
          <p:cNvPr id="4100" name="Group 14"/>
          <p:cNvGrpSpPr>
            <a:grpSpLocks/>
          </p:cNvGrpSpPr>
          <p:nvPr/>
        </p:nvGrpSpPr>
        <p:grpSpPr bwMode="auto">
          <a:xfrm>
            <a:off x="1553368" y="2649538"/>
            <a:ext cx="410369" cy="3141662"/>
            <a:chOff x="384" y="1392"/>
            <a:chExt cx="517" cy="2016"/>
          </a:xfrm>
        </p:grpSpPr>
        <p:sp>
          <p:nvSpPr>
            <p:cNvPr id="4112" name="Line 15"/>
            <p:cNvSpPr>
              <a:spLocks noChangeShapeType="1"/>
            </p:cNvSpPr>
            <p:nvPr/>
          </p:nvSpPr>
          <p:spPr bwMode="auto">
            <a:xfrm flipH="1">
              <a:off x="384" y="3408"/>
              <a:ext cx="384" cy="0"/>
            </a:xfrm>
            <a:prstGeom prst="line">
              <a:avLst/>
            </a:prstGeom>
            <a:noFill/>
            <a:ln w="38100" cap="sq">
              <a:solidFill>
                <a:schemeClr val="accent2"/>
              </a:solidFill>
              <a:round/>
              <a:headEnd type="none" w="sm" len="sm"/>
              <a:tailEnd type="none" w="sm" len="sm"/>
            </a:ln>
          </p:spPr>
          <p:txBody>
            <a:bodyPr wrap="none" anchor="ctr"/>
            <a:lstStyle/>
            <a:p>
              <a:endParaRPr lang="en-US"/>
            </a:p>
          </p:txBody>
        </p:sp>
        <p:sp>
          <p:nvSpPr>
            <p:cNvPr id="4113" name="Line 16"/>
            <p:cNvSpPr>
              <a:spLocks noChangeShapeType="1"/>
            </p:cNvSpPr>
            <p:nvPr/>
          </p:nvSpPr>
          <p:spPr bwMode="auto">
            <a:xfrm flipV="1">
              <a:off x="384" y="1392"/>
              <a:ext cx="0" cy="2016"/>
            </a:xfrm>
            <a:prstGeom prst="line">
              <a:avLst/>
            </a:prstGeom>
            <a:noFill/>
            <a:ln w="38100" cap="sq">
              <a:solidFill>
                <a:schemeClr val="accent2"/>
              </a:solidFill>
              <a:round/>
              <a:headEnd type="none" w="sm" len="sm"/>
              <a:tailEnd type="none" w="sm" len="sm"/>
            </a:ln>
          </p:spPr>
          <p:txBody>
            <a:bodyPr wrap="none" anchor="ctr"/>
            <a:lstStyle/>
            <a:p>
              <a:endParaRPr lang="en-US"/>
            </a:p>
          </p:txBody>
        </p:sp>
        <p:sp>
          <p:nvSpPr>
            <p:cNvPr id="4114" name="Line 17"/>
            <p:cNvSpPr>
              <a:spLocks noChangeShapeType="1"/>
            </p:cNvSpPr>
            <p:nvPr/>
          </p:nvSpPr>
          <p:spPr bwMode="auto">
            <a:xfrm>
              <a:off x="384" y="1392"/>
              <a:ext cx="517" cy="0"/>
            </a:xfrm>
            <a:prstGeom prst="line">
              <a:avLst/>
            </a:prstGeom>
            <a:noFill/>
            <a:ln w="38100" cap="sq">
              <a:solidFill>
                <a:schemeClr val="accent2"/>
              </a:solidFill>
              <a:round/>
              <a:headEnd type="none" w="sm" len="sm"/>
              <a:tailEnd type="arrow" w="lg" len="med"/>
            </a:ln>
          </p:spPr>
          <p:txBody>
            <a:bodyPr wrap="none" anchor="ctr"/>
            <a:lstStyle/>
            <a:p>
              <a:endParaRPr lang="en-US"/>
            </a:p>
          </p:txBody>
        </p:sp>
      </p:grpSp>
      <p:sp>
        <p:nvSpPr>
          <p:cNvPr id="4104" name="Rectangle 20"/>
          <p:cNvSpPr>
            <a:spLocks noChangeArrowheads="1"/>
          </p:cNvSpPr>
          <p:nvPr/>
        </p:nvSpPr>
        <p:spPr bwMode="auto">
          <a:xfrm>
            <a:off x="1905000" y="2392363"/>
            <a:ext cx="7010400" cy="1570037"/>
          </a:xfrm>
          <a:prstGeom prst="rect">
            <a:avLst/>
          </a:prstGeom>
          <a:noFill/>
          <a:ln w="9525">
            <a:noFill/>
            <a:miter lim="800000"/>
            <a:headEnd/>
            <a:tailEnd/>
          </a:ln>
        </p:spPr>
        <p:txBody>
          <a:bodyPr>
            <a:spAutoFit/>
          </a:bodyPr>
          <a:lstStyle/>
          <a:p>
            <a:r>
              <a:rPr lang="en-US" sz="2400" b="0" dirty="0">
                <a:latin typeface="Arial Rounded MT Bold" pitchFamily="34" charset="0"/>
              </a:rPr>
              <a:t>void </a:t>
            </a:r>
            <a:r>
              <a:rPr lang="en-US" sz="2400" b="0" dirty="0" err="1">
                <a:latin typeface="Arial Rounded MT Bold" pitchFamily="34" charset="0"/>
              </a:rPr>
              <a:t>dispChar</a:t>
            </a:r>
            <a:r>
              <a:rPr lang="en-US" sz="2400" b="0" dirty="0">
                <a:latin typeface="Arial Rounded MT Bold" pitchFamily="34" charset="0"/>
              </a:rPr>
              <a:t>(</a:t>
            </a:r>
            <a:r>
              <a:rPr lang="en-US" sz="2400" b="0" dirty="0" err="1">
                <a:latin typeface="Arial Rounded MT Bold" pitchFamily="34" charset="0"/>
              </a:rPr>
              <a:t>int</a:t>
            </a:r>
            <a:r>
              <a:rPr lang="en-US" sz="2400" b="0" dirty="0">
                <a:latin typeface="Arial Rounded MT Bold" pitchFamily="34" charset="0"/>
              </a:rPr>
              <a:t> n, char c)</a:t>
            </a:r>
            <a:r>
              <a:rPr lang="en-US" sz="2000" b="0" dirty="0">
                <a:latin typeface="Arial Rounded MT Bold" pitchFamily="34" charset="0"/>
              </a:rPr>
              <a:t> </a:t>
            </a:r>
            <a:r>
              <a:rPr lang="en-US" sz="2000" dirty="0">
                <a:solidFill>
                  <a:schemeClr val="bg2"/>
                </a:solidFill>
                <a:latin typeface="Tempus Sans ITC" pitchFamily="82" charset="0"/>
              </a:rPr>
              <a:t>// function definition</a:t>
            </a:r>
            <a:endParaRPr lang="en-US" sz="2400" dirty="0">
              <a:solidFill>
                <a:schemeClr val="bg2"/>
              </a:solidFill>
              <a:latin typeface="Tempus Sans ITC" pitchFamily="82" charset="0"/>
            </a:endParaRPr>
          </a:p>
          <a:p>
            <a:r>
              <a:rPr lang="en-US" sz="2400" b="0" dirty="0">
                <a:latin typeface="Arial Rounded MT Bold" pitchFamily="34" charset="0"/>
              </a:rPr>
              <a:t>    {</a:t>
            </a:r>
          </a:p>
          <a:p>
            <a:r>
              <a:rPr lang="en-US" sz="2400" b="0" dirty="0">
                <a:latin typeface="Arial Rounded MT Bold" pitchFamily="34" charset="0"/>
              </a:rPr>
              <a:t>      </a:t>
            </a:r>
            <a:r>
              <a:rPr lang="en-US" sz="2400" b="0" dirty="0" err="1">
                <a:latin typeface="Arial Rounded MT Bold" pitchFamily="34" charset="0"/>
              </a:rPr>
              <a:t>cout</a:t>
            </a:r>
            <a:r>
              <a:rPr lang="en-US" sz="2400" b="0" dirty="0">
                <a:latin typeface="Arial Rounded MT Bold" pitchFamily="34" charset="0"/>
              </a:rPr>
              <a:t>&lt;&lt;" You have entered  "&lt;&lt; n&lt;&lt; “&amp;” &lt;&lt;c;</a:t>
            </a:r>
          </a:p>
          <a:p>
            <a:r>
              <a:rPr lang="en-US" sz="2400" b="0" dirty="0">
                <a:latin typeface="Arial Rounded MT Bold" pitchFamily="34" charset="0"/>
              </a:rPr>
              <a:t>    }</a:t>
            </a:r>
          </a:p>
        </p:txBody>
      </p:sp>
      <p:sp>
        <p:nvSpPr>
          <p:cNvPr id="4105" name="Rectangle 21"/>
          <p:cNvSpPr>
            <a:spLocks noChangeArrowheads="1"/>
          </p:cNvSpPr>
          <p:nvPr/>
        </p:nvSpPr>
        <p:spPr bwMode="auto">
          <a:xfrm>
            <a:off x="1981200" y="1595438"/>
            <a:ext cx="7162800" cy="461962"/>
          </a:xfrm>
          <a:prstGeom prst="rect">
            <a:avLst/>
          </a:prstGeom>
          <a:noFill/>
          <a:ln w="9525">
            <a:noFill/>
            <a:miter lim="800000"/>
            <a:headEnd/>
            <a:tailEnd/>
          </a:ln>
        </p:spPr>
        <p:txBody>
          <a:bodyPr>
            <a:spAutoFit/>
          </a:bodyPr>
          <a:lstStyle/>
          <a:p>
            <a:r>
              <a:rPr lang="en-US" sz="2400" b="0" dirty="0">
                <a:solidFill>
                  <a:srgbClr val="C00000"/>
                </a:solidFill>
                <a:latin typeface="Arial Rounded MT Bold" pitchFamily="34" charset="0"/>
              </a:rPr>
              <a:t>void </a:t>
            </a:r>
            <a:r>
              <a:rPr lang="en-US" sz="2400" b="0" dirty="0" err="1">
                <a:solidFill>
                  <a:srgbClr val="C00000"/>
                </a:solidFill>
                <a:latin typeface="Arial Rounded MT Bold" pitchFamily="34" charset="0"/>
              </a:rPr>
              <a:t>dispChar</a:t>
            </a:r>
            <a:r>
              <a:rPr lang="en-US" sz="2400" b="0" dirty="0">
                <a:solidFill>
                  <a:srgbClr val="C00000"/>
                </a:solidFill>
                <a:latin typeface="Arial Rounded MT Bold" pitchFamily="34" charset="0"/>
              </a:rPr>
              <a:t>(</a:t>
            </a:r>
            <a:r>
              <a:rPr lang="en-US" sz="2400" b="0" dirty="0" err="1">
                <a:solidFill>
                  <a:srgbClr val="C00000"/>
                </a:solidFill>
                <a:latin typeface="Arial Rounded MT Bold" pitchFamily="34" charset="0"/>
              </a:rPr>
              <a:t>int</a:t>
            </a:r>
            <a:r>
              <a:rPr lang="en-US" sz="2400" b="0" dirty="0">
                <a:solidFill>
                  <a:srgbClr val="C00000"/>
                </a:solidFill>
                <a:latin typeface="Arial Rounded MT Bold" pitchFamily="34" charset="0"/>
              </a:rPr>
              <a:t> n, char c</a:t>
            </a:r>
            <a:r>
              <a:rPr lang="en-US" sz="2400" dirty="0">
                <a:solidFill>
                  <a:srgbClr val="C00000"/>
                </a:solidFill>
                <a:latin typeface="Tempus Sans ITC" pitchFamily="82" charset="0"/>
              </a:rPr>
              <a:t>);</a:t>
            </a:r>
            <a:r>
              <a:rPr lang="en-US" sz="2000" dirty="0">
                <a:solidFill>
                  <a:schemeClr val="bg2"/>
                </a:solidFill>
                <a:latin typeface="Tempus Sans ITC" pitchFamily="82" charset="0"/>
              </a:rPr>
              <a:t>//proto-type declaration</a:t>
            </a:r>
            <a:endParaRPr lang="en-US" sz="2400" dirty="0">
              <a:solidFill>
                <a:schemeClr val="bg2"/>
              </a:solidFill>
              <a:latin typeface="Tempus Sans ITC" pitchFamily="82" charset="0"/>
            </a:endParaRPr>
          </a:p>
        </p:txBody>
      </p:sp>
      <p:sp>
        <p:nvSpPr>
          <p:cNvPr id="4106" name="Rectangle 23"/>
          <p:cNvSpPr>
            <a:spLocks noChangeArrowheads="1"/>
          </p:cNvSpPr>
          <p:nvPr/>
        </p:nvSpPr>
        <p:spPr bwMode="auto">
          <a:xfrm>
            <a:off x="1828800" y="4092575"/>
            <a:ext cx="6781800" cy="2308225"/>
          </a:xfrm>
          <a:prstGeom prst="rect">
            <a:avLst/>
          </a:prstGeom>
          <a:noFill/>
          <a:ln w="9525">
            <a:noFill/>
            <a:miter lim="800000"/>
            <a:headEnd/>
            <a:tailEnd/>
          </a:ln>
        </p:spPr>
        <p:txBody>
          <a:bodyPr>
            <a:spAutoFit/>
          </a:bodyPr>
          <a:lstStyle/>
          <a:p>
            <a:r>
              <a:rPr lang="en-US" sz="2400" b="0" dirty="0">
                <a:latin typeface="Arial Rounded MT Bold" pitchFamily="34" charset="0"/>
              </a:rPr>
              <a:t>void main(){   </a:t>
            </a:r>
            <a:r>
              <a:rPr lang="en-US" sz="2400" dirty="0">
                <a:solidFill>
                  <a:schemeClr val="bg2"/>
                </a:solidFill>
                <a:latin typeface="Tempus Sans ITC" pitchFamily="82" charset="0"/>
              </a:rPr>
              <a:t>//calling program</a:t>
            </a:r>
          </a:p>
          <a:p>
            <a:r>
              <a:rPr lang="en-US" sz="2400" b="0" dirty="0">
                <a:latin typeface="Arial Rounded MT Bold" pitchFamily="34" charset="0"/>
              </a:rPr>
              <a:t> </a:t>
            </a:r>
            <a:r>
              <a:rPr lang="en-US" sz="2400" b="0" dirty="0" err="1" smtClean="0">
                <a:latin typeface="Arial Rounded MT Bold" pitchFamily="34" charset="0"/>
              </a:rPr>
              <a:t>int</a:t>
            </a:r>
            <a:r>
              <a:rPr lang="en-US" sz="2400" b="0" dirty="0" smtClean="0">
                <a:latin typeface="Arial Rounded MT Bold" pitchFamily="34" charset="0"/>
              </a:rPr>
              <a:t> </a:t>
            </a:r>
            <a:r>
              <a:rPr lang="en-US" sz="2400" b="0" dirty="0">
                <a:latin typeface="Arial Rounded MT Bold" pitchFamily="34" charset="0"/>
              </a:rPr>
              <a:t>no; char </a:t>
            </a:r>
            <a:r>
              <a:rPr lang="en-US" sz="2400" b="0" dirty="0" err="1">
                <a:latin typeface="Arial Rounded MT Bold" pitchFamily="34" charset="0"/>
              </a:rPr>
              <a:t>ch</a:t>
            </a:r>
            <a:r>
              <a:rPr lang="en-US" sz="2400" b="0" dirty="0">
                <a:latin typeface="Arial Rounded MT Bold" pitchFamily="34" charset="0"/>
              </a:rPr>
              <a:t>; </a:t>
            </a:r>
          </a:p>
          <a:p>
            <a:r>
              <a:rPr lang="en-US" sz="2400" b="0" dirty="0">
                <a:latin typeface="Arial Rounded MT Bold" pitchFamily="34" charset="0"/>
              </a:rPr>
              <a:t> cout&lt;&lt;"\</a:t>
            </a:r>
            <a:r>
              <a:rPr lang="en-US" sz="2400" b="0" dirty="0" err="1">
                <a:latin typeface="Arial Rounded MT Bold" pitchFamily="34" charset="0"/>
              </a:rPr>
              <a:t>nEnter</a:t>
            </a:r>
            <a:r>
              <a:rPr lang="en-US" sz="2400" b="0" dirty="0">
                <a:latin typeface="Arial Rounded MT Bold" pitchFamily="34" charset="0"/>
              </a:rPr>
              <a:t> a number &amp; a character: \n";</a:t>
            </a:r>
          </a:p>
          <a:p>
            <a:r>
              <a:rPr lang="en-US" sz="2400" b="0" dirty="0">
                <a:latin typeface="Arial Rounded MT Bold" pitchFamily="34" charset="0"/>
              </a:rPr>
              <a:t> </a:t>
            </a:r>
            <a:r>
              <a:rPr lang="en-US" sz="2400" b="0" dirty="0" err="1">
                <a:latin typeface="Arial Rounded MT Bold" pitchFamily="34" charset="0"/>
              </a:rPr>
              <a:t>cin</a:t>
            </a:r>
            <a:r>
              <a:rPr lang="en-US" sz="2400" b="0" dirty="0">
                <a:latin typeface="Arial Rounded MT Bold" pitchFamily="34" charset="0"/>
              </a:rPr>
              <a:t>&gt;&gt;no&gt;&gt;</a:t>
            </a:r>
            <a:r>
              <a:rPr lang="en-US" sz="2400" b="0" dirty="0" err="1">
                <a:latin typeface="Arial Rounded MT Bold" pitchFamily="34" charset="0"/>
              </a:rPr>
              <a:t>ch</a:t>
            </a:r>
            <a:r>
              <a:rPr lang="en-US" sz="2400" b="0" dirty="0">
                <a:latin typeface="Arial Rounded MT Bold" pitchFamily="34" charset="0"/>
              </a:rPr>
              <a:t>;</a:t>
            </a:r>
          </a:p>
          <a:p>
            <a:r>
              <a:rPr lang="en-US" sz="2400" dirty="0">
                <a:solidFill>
                  <a:srgbClr val="C00000"/>
                </a:solidFill>
                <a:latin typeface="Tempus Sans ITC" pitchFamily="82" charset="0"/>
              </a:rPr>
              <a:t> </a:t>
            </a:r>
            <a:r>
              <a:rPr lang="en-US" sz="2400" dirty="0" err="1">
                <a:solidFill>
                  <a:srgbClr val="C00000"/>
                </a:solidFill>
                <a:latin typeface="Tempus Sans ITC" pitchFamily="82" charset="0"/>
              </a:rPr>
              <a:t>dispChar</a:t>
            </a:r>
            <a:r>
              <a:rPr lang="en-US" sz="2400" dirty="0">
                <a:solidFill>
                  <a:srgbClr val="C00000"/>
                </a:solidFill>
                <a:latin typeface="Tempus Sans ITC" pitchFamily="82" charset="0"/>
              </a:rPr>
              <a:t>( no, </a:t>
            </a:r>
            <a:r>
              <a:rPr lang="en-US" sz="2400" dirty="0" err="1">
                <a:solidFill>
                  <a:srgbClr val="C00000"/>
                </a:solidFill>
                <a:latin typeface="Tempus Sans ITC" pitchFamily="82" charset="0"/>
              </a:rPr>
              <a:t>ch</a:t>
            </a:r>
            <a:r>
              <a:rPr lang="en-US" sz="2400" dirty="0">
                <a:solidFill>
                  <a:srgbClr val="C00000"/>
                </a:solidFill>
                <a:latin typeface="Tempus Sans ITC" pitchFamily="82" charset="0"/>
              </a:rPr>
              <a:t>); </a:t>
            </a:r>
            <a:r>
              <a:rPr lang="en-US" sz="2400" dirty="0">
                <a:solidFill>
                  <a:schemeClr val="bg2"/>
                </a:solidFill>
                <a:latin typeface="Tempus Sans ITC" pitchFamily="82" charset="0"/>
              </a:rPr>
              <a:t>//Function reference</a:t>
            </a:r>
          </a:p>
          <a:p>
            <a:r>
              <a:rPr lang="en-US" sz="2400" b="0" dirty="0">
                <a:latin typeface="Arial Rounded MT Bold" pitchFamily="34" charset="0"/>
              </a:rPr>
              <a:t>}</a:t>
            </a:r>
          </a:p>
        </p:txBody>
      </p:sp>
      <p:sp>
        <p:nvSpPr>
          <p:cNvPr id="4107" name="Rectangle 24"/>
          <p:cNvSpPr>
            <a:spLocks noChangeArrowheads="1"/>
          </p:cNvSpPr>
          <p:nvPr/>
        </p:nvSpPr>
        <p:spPr bwMode="auto">
          <a:xfrm>
            <a:off x="5504329" y="1981388"/>
            <a:ext cx="2667000" cy="460375"/>
          </a:xfrm>
          <a:prstGeom prst="rect">
            <a:avLst/>
          </a:prstGeom>
          <a:noFill/>
          <a:ln w="28575">
            <a:solidFill>
              <a:srgbClr val="FF0000"/>
            </a:solidFill>
            <a:miter lim="800000"/>
            <a:headEnd/>
            <a:tailEnd/>
          </a:ln>
        </p:spPr>
        <p:txBody>
          <a:bodyPr>
            <a:spAutoFit/>
          </a:bodyPr>
          <a:lstStyle/>
          <a:p>
            <a:r>
              <a:rPr lang="en-US" sz="2400">
                <a:solidFill>
                  <a:srgbClr val="002060"/>
                </a:solidFill>
                <a:latin typeface="Tempus Sans ITC" pitchFamily="82" charset="0"/>
              </a:rPr>
              <a:t>Formal parameters</a:t>
            </a:r>
            <a:endParaRPr lang="en-US" sz="2400">
              <a:solidFill>
                <a:schemeClr val="bg2"/>
              </a:solidFill>
              <a:latin typeface="Tempus Sans ITC" pitchFamily="82" charset="0"/>
            </a:endParaRPr>
          </a:p>
        </p:txBody>
      </p:sp>
      <p:sp>
        <p:nvSpPr>
          <p:cNvPr id="4108" name="Rectangle 25"/>
          <p:cNvSpPr>
            <a:spLocks noChangeArrowheads="1"/>
          </p:cNvSpPr>
          <p:nvPr/>
        </p:nvSpPr>
        <p:spPr bwMode="auto">
          <a:xfrm>
            <a:off x="6172200" y="5243513"/>
            <a:ext cx="2667000" cy="461962"/>
          </a:xfrm>
          <a:prstGeom prst="rect">
            <a:avLst/>
          </a:prstGeom>
          <a:noFill/>
          <a:ln w="28575">
            <a:solidFill>
              <a:srgbClr val="FF0000"/>
            </a:solidFill>
            <a:miter lim="800000"/>
            <a:headEnd/>
            <a:tailEnd/>
          </a:ln>
        </p:spPr>
        <p:txBody>
          <a:bodyPr>
            <a:spAutoFit/>
          </a:bodyPr>
          <a:lstStyle/>
          <a:p>
            <a:r>
              <a:rPr lang="en-US" sz="2400">
                <a:solidFill>
                  <a:srgbClr val="002060"/>
                </a:solidFill>
                <a:latin typeface="Tempus Sans ITC" pitchFamily="82" charset="0"/>
              </a:rPr>
              <a:t>Actual parameters</a:t>
            </a:r>
            <a:endParaRPr lang="en-US" sz="2400">
              <a:solidFill>
                <a:schemeClr val="bg2"/>
              </a:solidFill>
              <a:latin typeface="Tempus Sans ITC" pitchFamily="82" charset="0"/>
            </a:endParaRPr>
          </a:p>
        </p:txBody>
      </p:sp>
      <p:sp>
        <p:nvSpPr>
          <p:cNvPr id="4109" name="Line 10"/>
          <p:cNvSpPr>
            <a:spLocks noChangeShapeType="1"/>
          </p:cNvSpPr>
          <p:nvPr/>
        </p:nvSpPr>
        <p:spPr bwMode="auto">
          <a:xfrm flipH="1">
            <a:off x="4800598" y="2211574"/>
            <a:ext cx="703729" cy="379225"/>
          </a:xfrm>
          <a:prstGeom prst="line">
            <a:avLst/>
          </a:prstGeom>
          <a:noFill/>
          <a:ln w="38100" cap="sq">
            <a:solidFill>
              <a:schemeClr val="accent2"/>
            </a:solidFill>
            <a:round/>
            <a:headEnd type="none" w="sm" len="sm"/>
            <a:tailEnd type="triangle" w="med" len="lg"/>
          </a:ln>
        </p:spPr>
        <p:txBody>
          <a:bodyPr wrap="none" anchor="ctr"/>
          <a:lstStyle/>
          <a:p>
            <a:endParaRPr lang="en-US"/>
          </a:p>
        </p:txBody>
      </p:sp>
      <p:sp>
        <p:nvSpPr>
          <p:cNvPr id="4110" name="Line 10"/>
          <p:cNvSpPr>
            <a:spLocks noChangeShapeType="1"/>
          </p:cNvSpPr>
          <p:nvPr/>
        </p:nvSpPr>
        <p:spPr bwMode="auto">
          <a:xfrm flipH="1">
            <a:off x="3733800" y="5334000"/>
            <a:ext cx="2438400" cy="304800"/>
          </a:xfrm>
          <a:prstGeom prst="line">
            <a:avLst/>
          </a:prstGeom>
          <a:noFill/>
          <a:ln w="38100" cap="sq">
            <a:solidFill>
              <a:schemeClr val="accent2"/>
            </a:solidFill>
            <a:round/>
            <a:headEnd type="none" w="sm" len="sm"/>
            <a:tailEnd type="triangle" w="med" len="lg"/>
          </a:ln>
        </p:spPr>
        <p:txBody>
          <a:bodyPr wrap="none" anchor="ctr"/>
          <a:lstStyle/>
          <a:p>
            <a:endParaRPr lang="en-US"/>
          </a:p>
        </p:txBody>
      </p:sp>
      <p:sp>
        <p:nvSpPr>
          <p:cNvPr id="18" name="Rectangle 2"/>
          <p:cNvSpPr txBox="1">
            <a:spLocks noChangeArrowheads="1"/>
          </p:cNvSpPr>
          <p:nvPr/>
        </p:nvSpPr>
        <p:spPr bwMode="auto">
          <a:xfrm>
            <a:off x="1295402" y="258763"/>
            <a:ext cx="5943598" cy="685800"/>
          </a:xfrm>
          <a:prstGeom prst="rect">
            <a:avLst/>
          </a:prstGeom>
          <a:noFill/>
          <a:ln w="9525">
            <a:noFill/>
            <a:miter lim="800000"/>
            <a:headEnd/>
            <a:tailEnd/>
          </a:ln>
        </p:spPr>
        <p:txBody>
          <a:bodyPr anchor="ctr"/>
          <a:lstStyle/>
          <a:p>
            <a:pPr>
              <a:defRPr/>
            </a:pPr>
            <a:r>
              <a:rPr lang="en-US" sz="4000" b="0" kern="0" dirty="0">
                <a:solidFill>
                  <a:schemeClr val="tx1"/>
                </a:solidFill>
                <a:latin typeface="+mj-lt"/>
                <a:ea typeface="+mj-ea"/>
                <a:cs typeface="+mj-cs"/>
              </a:rPr>
              <a:t>Functions-Overview</a:t>
            </a:r>
          </a:p>
        </p:txBody>
      </p:sp>
      <p:sp>
        <p:nvSpPr>
          <p:cNvPr id="17" name="Date Placeholder 16"/>
          <p:cNvSpPr>
            <a:spLocks noGrp="1"/>
          </p:cNvSpPr>
          <p:nvPr>
            <p:ph type="dt" sz="quarter" idx="10"/>
          </p:nvPr>
        </p:nvSpPr>
        <p:spPr/>
        <p:txBody>
          <a:bodyPr/>
          <a:lstStyle/>
          <a:p>
            <a:pPr eaLnBrk="1" hangingPunct="1"/>
            <a:fld id="{84A288A7-29CF-4713-8155-B856914A0385}" type="datetime1">
              <a:rPr lang="en-US" sz="1200" smtClean="0">
                <a:solidFill>
                  <a:schemeClr val="tx1"/>
                </a:solidFill>
              </a:rPr>
              <a:t>4/20/2015</a:t>
            </a:fld>
            <a:endParaRPr lang="en-US" sz="1200">
              <a:solidFill>
                <a:schemeClr val="tx1"/>
              </a:solidFill>
            </a:endParaRPr>
          </a:p>
        </p:txBody>
      </p:sp>
      <p:sp>
        <p:nvSpPr>
          <p:cNvPr id="19" name="Slide Number Placeholder 18"/>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4</a:t>
            </a:fld>
            <a:endParaRPr lang="en-US" sz="1600">
              <a:solidFill>
                <a:schemeClr val="tx1"/>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1"/>
          </p:nvPr>
        </p:nvSpPr>
        <p:spPr>
          <a:noFill/>
        </p:spPr>
        <p:txBody>
          <a:bodyPr/>
          <a:lstStyle/>
          <a:p>
            <a:r>
              <a:rPr lang="en-US" smtClean="0"/>
              <a:t>CSE 1002                        Department of CSE</a:t>
            </a:r>
          </a:p>
        </p:txBody>
      </p:sp>
      <p:sp>
        <p:nvSpPr>
          <p:cNvPr id="5125" name="Rectangle 2"/>
          <p:cNvSpPr>
            <a:spLocks noGrp="1" noChangeArrowheads="1"/>
          </p:cNvSpPr>
          <p:nvPr>
            <p:ph type="title"/>
          </p:nvPr>
        </p:nvSpPr>
        <p:spPr/>
        <p:txBody>
          <a:bodyPr>
            <a:noAutofit/>
          </a:bodyPr>
          <a:lstStyle/>
          <a:p>
            <a:pPr algn="l" eaLnBrk="1" hangingPunct="1"/>
            <a:r>
              <a:rPr lang="en-US" sz="4000" dirty="0" smtClean="0"/>
              <a:t>Functions-</a:t>
            </a:r>
            <a:r>
              <a:rPr lang="en-US" sz="4000" dirty="0" smtClean="0">
                <a:solidFill>
                  <a:schemeClr val="accent2"/>
                </a:solidFill>
              </a:rPr>
              <a:t> </a:t>
            </a:r>
            <a:r>
              <a:rPr lang="en-US" sz="3600" b="1" dirty="0" smtClean="0">
                <a:solidFill>
                  <a:srgbClr val="C00000"/>
                </a:solidFill>
                <a:latin typeface="Tempus Sans ITC" pitchFamily="82" charset="0"/>
              </a:rPr>
              <a:t>Parameter Passing</a:t>
            </a:r>
          </a:p>
        </p:txBody>
      </p:sp>
      <p:sp>
        <p:nvSpPr>
          <p:cNvPr id="24" name="Rectangle 23"/>
          <p:cNvSpPr/>
          <p:nvPr/>
        </p:nvSpPr>
        <p:spPr>
          <a:xfrm>
            <a:off x="1295402" y="1739900"/>
            <a:ext cx="7619998" cy="2062103"/>
          </a:xfrm>
          <a:prstGeom prst="rect">
            <a:avLst/>
          </a:prstGeom>
        </p:spPr>
        <p:txBody>
          <a:bodyPr wrap="square">
            <a:spAutoFit/>
          </a:bodyPr>
          <a:lstStyle/>
          <a:p>
            <a:pPr marL="457200" indent="-457200" algn="just">
              <a:lnSpc>
                <a:spcPct val="200000"/>
              </a:lnSpc>
              <a:spcBef>
                <a:spcPts val="0"/>
              </a:spcBef>
              <a:buFont typeface="Wingdings" pitchFamily="2" charset="2"/>
              <a:buChar char="§"/>
              <a:defRPr/>
            </a:pPr>
            <a:r>
              <a:rPr lang="en-US" sz="3200" b="0" dirty="0">
                <a:solidFill>
                  <a:srgbClr val="003399"/>
                </a:solidFill>
                <a:latin typeface="+mn-lt"/>
              </a:rPr>
              <a:t>Pass by value (call by value)</a:t>
            </a:r>
          </a:p>
          <a:p>
            <a:pPr marL="457200" indent="-457200" algn="just">
              <a:lnSpc>
                <a:spcPct val="200000"/>
              </a:lnSpc>
              <a:spcBef>
                <a:spcPts val="0"/>
              </a:spcBef>
              <a:buFont typeface="Wingdings" pitchFamily="2" charset="2"/>
              <a:buChar char="§"/>
              <a:defRPr/>
            </a:pPr>
            <a:r>
              <a:rPr lang="en-US" sz="3200" b="0" dirty="0">
                <a:solidFill>
                  <a:srgbClr val="003399"/>
                </a:solidFill>
                <a:latin typeface="+mn-lt"/>
              </a:rPr>
              <a:t>Pass by reference (call by reference)</a:t>
            </a:r>
            <a:endParaRPr lang="en-US" sz="3200" b="0" dirty="0">
              <a:solidFill>
                <a:srgbClr val="003399"/>
              </a:solidFill>
            </a:endParaRPr>
          </a:p>
        </p:txBody>
      </p:sp>
      <p:sp>
        <p:nvSpPr>
          <p:cNvPr id="5" name="Date Placeholder 4"/>
          <p:cNvSpPr>
            <a:spLocks noGrp="1"/>
          </p:cNvSpPr>
          <p:nvPr>
            <p:ph type="dt" sz="quarter" idx="10"/>
          </p:nvPr>
        </p:nvSpPr>
        <p:spPr/>
        <p:txBody>
          <a:bodyPr/>
          <a:lstStyle/>
          <a:p>
            <a:pPr eaLnBrk="1" hangingPunct="1"/>
            <a:fld id="{80CD27A0-8B48-4178-911C-7E60DB3DBA8F}" type="datetime1">
              <a:rPr lang="en-US" sz="1200" smtClean="0">
                <a:solidFill>
                  <a:schemeClr val="tx1"/>
                </a:solidFill>
              </a:rPr>
              <a:t>4/20/2015</a:t>
            </a:fld>
            <a:endParaRPr lang="en-US" sz="1200">
              <a:solidFill>
                <a:schemeClr val="tx1"/>
              </a:solidFill>
            </a:endParaRPr>
          </a:p>
        </p:txBody>
      </p:sp>
      <p:sp>
        <p:nvSpPr>
          <p:cNvPr id="6" name="Slide Number Placeholder 5"/>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5</a:t>
            </a:fld>
            <a:endParaRPr lang="en-US" sz="1600">
              <a:solidFill>
                <a:schemeClr val="tx1"/>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2"/>
          <p:cNvSpPr>
            <a:spLocks noGrp="1"/>
          </p:cNvSpPr>
          <p:nvPr>
            <p:ph type="ftr" sz="quarter" idx="11"/>
          </p:nvPr>
        </p:nvSpPr>
        <p:spPr>
          <a:noFill/>
        </p:spPr>
        <p:txBody>
          <a:bodyPr/>
          <a:lstStyle/>
          <a:p>
            <a:r>
              <a:rPr lang="en-US" smtClean="0"/>
              <a:t>CSE 1002                        Department of CSE</a:t>
            </a:r>
          </a:p>
        </p:txBody>
      </p:sp>
      <p:sp>
        <p:nvSpPr>
          <p:cNvPr id="2" name="Title 1"/>
          <p:cNvSpPr>
            <a:spLocks noGrp="1"/>
          </p:cNvSpPr>
          <p:nvPr>
            <p:ph type="title"/>
          </p:nvPr>
        </p:nvSpPr>
        <p:spPr/>
        <p:txBody>
          <a:bodyPr>
            <a:normAutofit/>
          </a:bodyPr>
          <a:lstStyle/>
          <a:p>
            <a:r>
              <a:rPr lang="en-US" dirty="0"/>
              <a:t>Pass by value</a:t>
            </a:r>
          </a:p>
        </p:txBody>
      </p:sp>
      <p:sp>
        <p:nvSpPr>
          <p:cNvPr id="10244" name="Text Box 3"/>
          <p:cNvSpPr txBox="1">
            <a:spLocks noChangeArrowheads="1"/>
          </p:cNvSpPr>
          <p:nvPr/>
        </p:nvSpPr>
        <p:spPr bwMode="auto">
          <a:xfrm>
            <a:off x="1981200" y="1371600"/>
            <a:ext cx="7010400" cy="2289175"/>
          </a:xfrm>
          <a:prstGeom prst="rect">
            <a:avLst/>
          </a:prstGeom>
          <a:noFill/>
          <a:ln w="12700" cap="sq">
            <a:noFill/>
            <a:miter lim="800000"/>
            <a:headEnd type="none" w="sm" len="sm"/>
            <a:tailEnd type="none" w="sm" len="sm"/>
          </a:ln>
        </p:spPr>
        <p:txBody>
          <a:bodyPr wrap="square">
            <a:spAutoFit/>
          </a:bodyPr>
          <a:lstStyle/>
          <a:p>
            <a:pPr eaLnBrk="0" hangingPunct="0">
              <a:lnSpc>
                <a:spcPct val="70000"/>
              </a:lnSpc>
              <a:spcBef>
                <a:spcPct val="35000"/>
              </a:spcBef>
            </a:pPr>
            <a:r>
              <a:rPr lang="en-US" sz="2400" b="0" dirty="0">
                <a:latin typeface="Arial Rounded MT Bold" pitchFamily="34" charset="0"/>
              </a:rPr>
              <a:t>void swap(</a:t>
            </a:r>
            <a:r>
              <a:rPr lang="en-US" sz="2400" b="0" dirty="0" err="1">
                <a:latin typeface="Arial Rounded MT Bold" pitchFamily="34" charset="0"/>
              </a:rPr>
              <a:t>int</a:t>
            </a:r>
            <a:r>
              <a:rPr lang="en-US" sz="2400" b="0" dirty="0">
                <a:latin typeface="Arial Rounded MT Bold" pitchFamily="34" charset="0"/>
              </a:rPr>
              <a:t> x, </a:t>
            </a:r>
            <a:r>
              <a:rPr lang="en-US" sz="2400" b="0" dirty="0" err="1">
                <a:latin typeface="Arial Rounded MT Bold" pitchFamily="34" charset="0"/>
              </a:rPr>
              <a:t>int</a:t>
            </a:r>
            <a:r>
              <a:rPr lang="en-US" sz="2400" b="0" dirty="0">
                <a:latin typeface="Arial Rounded MT Bold" pitchFamily="34" charset="0"/>
              </a:rPr>
              <a:t> y ){</a:t>
            </a:r>
          </a:p>
          <a:p>
            <a:pPr eaLnBrk="0" hangingPunct="0">
              <a:lnSpc>
                <a:spcPct val="70000"/>
              </a:lnSpc>
              <a:spcBef>
                <a:spcPct val="35000"/>
              </a:spcBef>
            </a:pPr>
            <a:r>
              <a:rPr lang="en-US" sz="2400" b="0" dirty="0">
                <a:latin typeface="Arial Rounded MT Bold" pitchFamily="34" charset="0"/>
              </a:rPr>
              <a:t>	</a:t>
            </a:r>
            <a:r>
              <a:rPr lang="en-US" sz="2400" b="0" dirty="0" err="1">
                <a:latin typeface="Arial Rounded MT Bold" pitchFamily="34" charset="0"/>
              </a:rPr>
              <a:t>int</a:t>
            </a:r>
            <a:r>
              <a:rPr lang="en-US" sz="2400" b="0" dirty="0">
                <a:latin typeface="Arial Rounded MT Bold" pitchFamily="34" charset="0"/>
              </a:rPr>
              <a:t> t=x;</a:t>
            </a:r>
          </a:p>
          <a:p>
            <a:pPr eaLnBrk="0" hangingPunct="0">
              <a:lnSpc>
                <a:spcPct val="70000"/>
              </a:lnSpc>
              <a:spcBef>
                <a:spcPct val="35000"/>
              </a:spcBef>
            </a:pPr>
            <a:r>
              <a:rPr lang="en-US" sz="2400" b="0" dirty="0">
                <a:latin typeface="Arial Rounded MT Bold" pitchFamily="34" charset="0"/>
              </a:rPr>
              <a:t>	x=y;</a:t>
            </a:r>
          </a:p>
          <a:p>
            <a:pPr eaLnBrk="0" hangingPunct="0">
              <a:lnSpc>
                <a:spcPct val="70000"/>
              </a:lnSpc>
              <a:spcBef>
                <a:spcPct val="35000"/>
              </a:spcBef>
            </a:pPr>
            <a:r>
              <a:rPr lang="en-US" sz="2400" b="0" dirty="0">
                <a:latin typeface="Arial Rounded MT Bold" pitchFamily="34" charset="0"/>
              </a:rPr>
              <a:t>	y=t;</a:t>
            </a:r>
          </a:p>
          <a:p>
            <a:pPr eaLnBrk="0" hangingPunct="0">
              <a:lnSpc>
                <a:spcPct val="70000"/>
              </a:lnSpc>
              <a:spcBef>
                <a:spcPct val="35000"/>
              </a:spcBef>
            </a:pPr>
            <a:r>
              <a:rPr lang="en-US" sz="2400" b="0" dirty="0" smtClean="0">
                <a:latin typeface="Arial Rounded MT Bold" pitchFamily="34" charset="0"/>
              </a:rPr>
              <a:t>	cout</a:t>
            </a:r>
            <a:r>
              <a:rPr lang="en-US" sz="2400" b="0" dirty="0">
                <a:latin typeface="Arial Rounded MT Bold" pitchFamily="34" charset="0"/>
              </a:rPr>
              <a:t>&lt;&lt;"\</a:t>
            </a:r>
            <a:r>
              <a:rPr lang="en-US" sz="2400" b="0" dirty="0" err="1">
                <a:latin typeface="Arial Rounded MT Bold" pitchFamily="34" charset="0"/>
              </a:rPr>
              <a:t>nIn</a:t>
            </a:r>
            <a:r>
              <a:rPr lang="en-US" sz="2400" b="0" dirty="0">
                <a:latin typeface="Arial Rounded MT Bold" pitchFamily="34" charset="0"/>
              </a:rPr>
              <a:t> </a:t>
            </a:r>
            <a:r>
              <a:rPr lang="en-US" sz="2400" b="0" dirty="0" err="1">
                <a:latin typeface="Arial Rounded MT Bold" pitchFamily="34" charset="0"/>
              </a:rPr>
              <a:t>fn</a:t>
            </a:r>
            <a:r>
              <a:rPr lang="en-US" sz="2400" b="0" dirty="0">
                <a:latin typeface="Arial Rounded MT Bold" pitchFamily="34" charset="0"/>
              </a:rPr>
              <a:t>: x= "&lt;&lt;x &lt;&lt;" &amp; y= "&lt;&lt;y;</a:t>
            </a:r>
          </a:p>
          <a:p>
            <a:pPr eaLnBrk="0" hangingPunct="0">
              <a:lnSpc>
                <a:spcPct val="70000"/>
              </a:lnSpc>
              <a:spcBef>
                <a:spcPct val="35000"/>
              </a:spcBef>
            </a:pPr>
            <a:r>
              <a:rPr lang="en-US" sz="2400" b="0" dirty="0">
                <a:latin typeface="Arial Rounded MT Bold" pitchFamily="34" charset="0"/>
              </a:rPr>
              <a:t>	}</a:t>
            </a:r>
          </a:p>
        </p:txBody>
      </p:sp>
      <p:sp>
        <p:nvSpPr>
          <p:cNvPr id="10245" name="Text Box 4"/>
          <p:cNvSpPr txBox="1">
            <a:spLocks noChangeArrowheads="1"/>
          </p:cNvSpPr>
          <p:nvPr/>
        </p:nvSpPr>
        <p:spPr bwMode="auto">
          <a:xfrm>
            <a:off x="1295402" y="3863975"/>
            <a:ext cx="7467598" cy="2308225"/>
          </a:xfrm>
          <a:prstGeom prst="rect">
            <a:avLst/>
          </a:prstGeom>
          <a:noFill/>
          <a:ln w="12700" cap="sq">
            <a:noFill/>
            <a:miter lim="800000"/>
            <a:headEnd type="none" w="sm" len="sm"/>
            <a:tailEnd type="none" w="sm" len="sm"/>
          </a:ln>
        </p:spPr>
        <p:txBody>
          <a:bodyPr wrap="square">
            <a:spAutoFit/>
          </a:bodyPr>
          <a:lstStyle/>
          <a:p>
            <a:pPr eaLnBrk="0" hangingPunct="0">
              <a:lnSpc>
                <a:spcPct val="75000"/>
              </a:lnSpc>
              <a:spcBef>
                <a:spcPct val="30000"/>
              </a:spcBef>
              <a:defRPr/>
            </a:pPr>
            <a:r>
              <a:rPr lang="en-US" sz="2400" b="0" dirty="0">
                <a:latin typeface="Arial Rounded MT Bold" pitchFamily="34" charset="0"/>
              </a:rPr>
              <a:t>void swap(</a:t>
            </a:r>
            <a:r>
              <a:rPr lang="en-US" sz="2400" b="0" dirty="0" err="1">
                <a:latin typeface="Arial Rounded MT Bold" pitchFamily="34" charset="0"/>
              </a:rPr>
              <a:t>int</a:t>
            </a:r>
            <a:r>
              <a:rPr lang="en-US" sz="2400" b="0" dirty="0">
                <a:latin typeface="Arial Rounded MT Bold" pitchFamily="34" charset="0"/>
              </a:rPr>
              <a:t> , </a:t>
            </a:r>
            <a:r>
              <a:rPr lang="en-US" sz="2400" b="0" dirty="0" err="1">
                <a:latin typeface="Arial Rounded MT Bold" pitchFamily="34" charset="0"/>
              </a:rPr>
              <a:t>int</a:t>
            </a:r>
            <a:r>
              <a:rPr lang="en-US" sz="2400" b="0" dirty="0">
                <a:latin typeface="Arial Rounded MT Bold" pitchFamily="34" charset="0"/>
              </a:rPr>
              <a:t>); </a:t>
            </a:r>
            <a:r>
              <a:rPr lang="en-US" sz="2400" dirty="0">
                <a:latin typeface="Tempus Sans ITC" pitchFamily="82" charset="0"/>
              </a:rPr>
              <a:t>// prototype</a:t>
            </a:r>
          </a:p>
          <a:p>
            <a:pPr eaLnBrk="0" hangingPunct="0">
              <a:lnSpc>
                <a:spcPct val="75000"/>
              </a:lnSpc>
              <a:spcBef>
                <a:spcPct val="30000"/>
              </a:spcBef>
              <a:defRPr/>
            </a:pPr>
            <a:r>
              <a:rPr lang="en-US" sz="2400" b="0" dirty="0">
                <a:latin typeface="Arial Rounded MT Bold" pitchFamily="34" charset="0"/>
              </a:rPr>
              <a:t>void main(){</a:t>
            </a:r>
          </a:p>
          <a:p>
            <a:pPr eaLnBrk="0" hangingPunct="0">
              <a:lnSpc>
                <a:spcPct val="75000"/>
              </a:lnSpc>
              <a:spcBef>
                <a:spcPct val="30000"/>
              </a:spcBef>
              <a:defRPr/>
            </a:pPr>
            <a:r>
              <a:rPr lang="en-US" sz="2400" b="0" dirty="0">
                <a:latin typeface="Arial Rounded MT Bold" pitchFamily="34" charset="0"/>
              </a:rPr>
              <a:t>  </a:t>
            </a:r>
            <a:r>
              <a:rPr lang="en-US" sz="2400" b="0" dirty="0" smtClean="0">
                <a:latin typeface="Arial Rounded MT Bold" pitchFamily="34" charset="0"/>
              </a:rPr>
              <a:t>     </a:t>
            </a:r>
            <a:r>
              <a:rPr lang="en-US" sz="2400" b="0" dirty="0" err="1" smtClean="0">
                <a:latin typeface="Arial Rounded MT Bold" pitchFamily="34" charset="0"/>
              </a:rPr>
              <a:t>int</a:t>
            </a:r>
            <a:r>
              <a:rPr lang="en-US" sz="2400" b="0" dirty="0" smtClean="0">
                <a:latin typeface="Arial Rounded MT Bold" pitchFamily="34" charset="0"/>
              </a:rPr>
              <a:t> </a:t>
            </a:r>
            <a:r>
              <a:rPr lang="en-US" sz="2400" b="0" dirty="0">
                <a:latin typeface="Arial Rounded MT Bold" pitchFamily="34" charset="0"/>
              </a:rPr>
              <a:t>a=5,b=7;</a:t>
            </a:r>
          </a:p>
          <a:p>
            <a:pPr eaLnBrk="0" hangingPunct="0">
              <a:lnSpc>
                <a:spcPct val="75000"/>
              </a:lnSpc>
              <a:spcBef>
                <a:spcPct val="30000"/>
              </a:spcBef>
              <a:defRPr/>
            </a:pPr>
            <a:r>
              <a:rPr lang="en-US" sz="2400" b="0" dirty="0">
                <a:latin typeface="Arial Rounded MT Bold" pitchFamily="34" charset="0"/>
              </a:rPr>
              <a:t> </a:t>
            </a:r>
            <a:r>
              <a:rPr lang="en-US" sz="2400" b="0" dirty="0" smtClean="0">
                <a:latin typeface="Arial Rounded MT Bold" pitchFamily="34" charset="0"/>
              </a:rPr>
              <a:t>      swap(a</a:t>
            </a:r>
            <a:r>
              <a:rPr lang="en-US" sz="2400" b="0" dirty="0">
                <a:latin typeface="Arial Rounded MT Bold" pitchFamily="34" charset="0"/>
              </a:rPr>
              <a:t>, b);</a:t>
            </a:r>
          </a:p>
          <a:p>
            <a:pPr eaLnBrk="0" hangingPunct="0">
              <a:lnSpc>
                <a:spcPct val="75000"/>
              </a:lnSpc>
              <a:spcBef>
                <a:spcPct val="30000"/>
              </a:spcBef>
              <a:defRPr/>
            </a:pPr>
            <a:r>
              <a:rPr lang="en-US" sz="2400" b="0" dirty="0">
                <a:latin typeface="Arial Rounded MT Bold" pitchFamily="34" charset="0"/>
              </a:rPr>
              <a:t>   </a:t>
            </a:r>
            <a:r>
              <a:rPr lang="en-US" sz="2400" b="0" dirty="0" smtClean="0">
                <a:latin typeface="Arial Rounded MT Bold" pitchFamily="34" charset="0"/>
              </a:rPr>
              <a:t>    cout</a:t>
            </a:r>
            <a:r>
              <a:rPr lang="en-US" sz="2400" b="0" dirty="0">
                <a:latin typeface="Arial Rounded MT Bold" pitchFamily="34" charset="0"/>
              </a:rPr>
              <a:t>&lt;&lt;"\</a:t>
            </a:r>
            <a:r>
              <a:rPr lang="en-US" sz="2400" b="0" dirty="0" err="1">
                <a:latin typeface="Arial Rounded MT Bold" pitchFamily="34" charset="0"/>
              </a:rPr>
              <a:t>nAfter</a:t>
            </a:r>
            <a:r>
              <a:rPr lang="en-US" sz="2400" b="0" dirty="0">
                <a:latin typeface="Arial Rounded MT Bold" pitchFamily="34" charset="0"/>
              </a:rPr>
              <a:t> swap:  a= " &lt;&lt;a &lt;&lt;" &amp; b= "&lt;&lt;b;</a:t>
            </a:r>
          </a:p>
          <a:p>
            <a:pPr eaLnBrk="0" hangingPunct="0">
              <a:lnSpc>
                <a:spcPct val="75000"/>
              </a:lnSpc>
              <a:spcBef>
                <a:spcPct val="30000"/>
              </a:spcBef>
              <a:defRPr/>
            </a:pPr>
            <a:r>
              <a:rPr lang="en-US" sz="2400" b="0" dirty="0">
                <a:latin typeface="Arial Rounded MT Bold" pitchFamily="34" charset="0"/>
              </a:rPr>
              <a:t>}</a:t>
            </a:r>
          </a:p>
        </p:txBody>
      </p:sp>
      <p:sp>
        <p:nvSpPr>
          <p:cNvPr id="8" name="Text Box 3"/>
          <p:cNvSpPr txBox="1">
            <a:spLocks noChangeArrowheads="1"/>
          </p:cNvSpPr>
          <p:nvPr/>
        </p:nvSpPr>
        <p:spPr bwMode="auto">
          <a:xfrm>
            <a:off x="5105400" y="4231341"/>
            <a:ext cx="4006850" cy="1127125"/>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a:latin typeface="Tempus Sans ITC" pitchFamily="82" charset="0"/>
              </a:rPr>
              <a:t>Output:</a:t>
            </a:r>
          </a:p>
          <a:p>
            <a:pPr algn="just" eaLnBrk="0" hangingPunct="0">
              <a:lnSpc>
                <a:spcPct val="70000"/>
              </a:lnSpc>
              <a:spcBef>
                <a:spcPct val="35000"/>
              </a:spcBef>
            </a:pPr>
            <a:r>
              <a:rPr lang="en-US" sz="2400">
                <a:latin typeface="Tempus Sans ITC" pitchFamily="82" charset="0"/>
              </a:rPr>
              <a:t>     In fn: x = 7 &amp; y = 5</a:t>
            </a:r>
          </a:p>
          <a:p>
            <a:pPr algn="just" eaLnBrk="0" hangingPunct="0">
              <a:lnSpc>
                <a:spcPct val="70000"/>
              </a:lnSpc>
              <a:spcBef>
                <a:spcPct val="35000"/>
              </a:spcBef>
            </a:pPr>
            <a:r>
              <a:rPr lang="en-US" sz="2400">
                <a:latin typeface="Tempus Sans ITC" pitchFamily="82" charset="0"/>
              </a:rPr>
              <a:t>     After swap: a = 5 &amp; b = 7</a:t>
            </a:r>
          </a:p>
        </p:txBody>
      </p:sp>
      <p:sp>
        <p:nvSpPr>
          <p:cNvPr id="7" name="Date Placeholder 6"/>
          <p:cNvSpPr>
            <a:spLocks noGrp="1"/>
          </p:cNvSpPr>
          <p:nvPr>
            <p:ph type="dt" sz="quarter" idx="10"/>
          </p:nvPr>
        </p:nvSpPr>
        <p:spPr/>
        <p:txBody>
          <a:bodyPr/>
          <a:lstStyle/>
          <a:p>
            <a:pPr eaLnBrk="1" hangingPunct="1"/>
            <a:fld id="{7354F7A6-57BC-4625-8E19-9E1B8CE41871}" type="datetime1">
              <a:rPr lang="en-US" sz="1200" smtClean="0">
                <a:solidFill>
                  <a:schemeClr val="tx1"/>
                </a:solidFill>
              </a:rPr>
              <a:t>4/20/2015</a:t>
            </a:fld>
            <a:endParaRPr lang="en-US" sz="1200">
              <a:solidFill>
                <a:schemeClr val="tx1"/>
              </a:solidFill>
            </a:endParaRPr>
          </a:p>
        </p:txBody>
      </p:sp>
      <p:sp>
        <p:nvSpPr>
          <p:cNvPr id="9" name="Slide Number Placeholder 8"/>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6</a:t>
            </a:fld>
            <a:endParaRPr lang="en-US" sz="16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blinds(horizontal)">
                                      <p:cBhvr>
                                        <p:cTn id="7" dur="500"/>
                                        <p:tgtEl>
                                          <p:spTgt spid="102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blinds(horizontal)">
                                      <p:cBhvr>
                                        <p:cTn id="12" dur="500"/>
                                        <p:tgtEl>
                                          <p:spTgt spid="102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45"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2"/>
          <p:cNvSpPr>
            <a:spLocks noGrp="1"/>
          </p:cNvSpPr>
          <p:nvPr>
            <p:ph type="ftr" sz="quarter" idx="11"/>
          </p:nvPr>
        </p:nvSpPr>
        <p:spPr>
          <a:noFill/>
        </p:spPr>
        <p:txBody>
          <a:bodyPr/>
          <a:lstStyle/>
          <a:p>
            <a:r>
              <a:rPr lang="en-US" smtClean="0"/>
              <a:t>CSE 1002                        Department of CSE</a:t>
            </a:r>
            <a:endParaRPr lang="en-US" dirty="0" smtClean="0"/>
          </a:p>
        </p:txBody>
      </p:sp>
      <p:sp>
        <p:nvSpPr>
          <p:cNvPr id="2" name="Title 1"/>
          <p:cNvSpPr>
            <a:spLocks noGrp="1"/>
          </p:cNvSpPr>
          <p:nvPr>
            <p:ph type="title"/>
          </p:nvPr>
        </p:nvSpPr>
        <p:spPr/>
        <p:txBody>
          <a:bodyPr>
            <a:normAutofit/>
          </a:bodyPr>
          <a:lstStyle/>
          <a:p>
            <a:r>
              <a:rPr lang="en-US" dirty="0"/>
              <a:t>Pass by Reference</a:t>
            </a:r>
          </a:p>
        </p:txBody>
      </p:sp>
      <p:sp>
        <p:nvSpPr>
          <p:cNvPr id="8" name="Text Box 3"/>
          <p:cNvSpPr txBox="1">
            <a:spLocks noChangeArrowheads="1"/>
          </p:cNvSpPr>
          <p:nvPr/>
        </p:nvSpPr>
        <p:spPr bwMode="auto">
          <a:xfrm>
            <a:off x="1447800" y="1371600"/>
            <a:ext cx="7772400" cy="1979613"/>
          </a:xfrm>
          <a:prstGeom prst="rect">
            <a:avLst/>
          </a:prstGeom>
          <a:noFill/>
          <a:ln w="12700" cap="sq">
            <a:noFill/>
            <a:miter lim="800000"/>
            <a:headEnd type="none" w="sm" len="sm"/>
            <a:tailEnd type="none" w="sm" len="sm"/>
          </a:ln>
        </p:spPr>
        <p:txBody>
          <a:bodyPr>
            <a:spAutoFit/>
          </a:bodyPr>
          <a:lstStyle/>
          <a:p>
            <a:pPr eaLnBrk="0" hangingPunct="0">
              <a:lnSpc>
                <a:spcPct val="70000"/>
              </a:lnSpc>
              <a:spcBef>
                <a:spcPct val="35000"/>
              </a:spcBef>
            </a:pPr>
            <a:r>
              <a:rPr lang="en-US" sz="2500" b="0" dirty="0">
                <a:latin typeface="Arial Rounded MT Bold" pitchFamily="34" charset="0"/>
              </a:rPr>
              <a:t>void swap(</a:t>
            </a:r>
            <a:r>
              <a:rPr lang="en-US" sz="2500" b="0" dirty="0" err="1">
                <a:latin typeface="Arial Rounded MT Bold" pitchFamily="34" charset="0"/>
              </a:rPr>
              <a:t>int</a:t>
            </a:r>
            <a:r>
              <a:rPr lang="en-US" sz="2500" b="0" dirty="0">
                <a:latin typeface="Arial Rounded MT Bold" pitchFamily="34" charset="0"/>
              </a:rPr>
              <a:t> &amp;x, </a:t>
            </a:r>
            <a:r>
              <a:rPr lang="en-US" sz="2500" b="0" dirty="0" err="1">
                <a:latin typeface="Arial Rounded MT Bold" pitchFamily="34" charset="0"/>
              </a:rPr>
              <a:t>int</a:t>
            </a:r>
            <a:r>
              <a:rPr lang="en-US" sz="2500" b="0" dirty="0">
                <a:latin typeface="Arial Rounded MT Bold" pitchFamily="34" charset="0"/>
              </a:rPr>
              <a:t> &amp;y ){</a:t>
            </a:r>
          </a:p>
          <a:p>
            <a:pPr eaLnBrk="0" hangingPunct="0">
              <a:lnSpc>
                <a:spcPct val="70000"/>
              </a:lnSpc>
              <a:spcBef>
                <a:spcPct val="35000"/>
              </a:spcBef>
            </a:pPr>
            <a:r>
              <a:rPr lang="en-US" sz="2500" b="0" dirty="0">
                <a:latin typeface="Arial Rounded MT Bold" pitchFamily="34" charset="0"/>
              </a:rPr>
              <a:t>	</a:t>
            </a:r>
            <a:r>
              <a:rPr lang="en-US" sz="2500" b="0" dirty="0" err="1">
                <a:latin typeface="Arial Rounded MT Bold" pitchFamily="34" charset="0"/>
              </a:rPr>
              <a:t>int</a:t>
            </a:r>
            <a:r>
              <a:rPr lang="en-US" sz="2500" b="0" dirty="0">
                <a:latin typeface="Arial Rounded MT Bold" pitchFamily="34" charset="0"/>
              </a:rPr>
              <a:t> t=x;</a:t>
            </a:r>
          </a:p>
          <a:p>
            <a:pPr eaLnBrk="0" hangingPunct="0">
              <a:lnSpc>
                <a:spcPct val="70000"/>
              </a:lnSpc>
              <a:spcBef>
                <a:spcPct val="35000"/>
              </a:spcBef>
            </a:pPr>
            <a:r>
              <a:rPr lang="en-US" sz="2500" b="0" dirty="0">
                <a:latin typeface="Arial Rounded MT Bold" pitchFamily="34" charset="0"/>
              </a:rPr>
              <a:t>	x=y;</a:t>
            </a:r>
          </a:p>
          <a:p>
            <a:pPr eaLnBrk="0" hangingPunct="0">
              <a:lnSpc>
                <a:spcPct val="70000"/>
              </a:lnSpc>
              <a:spcBef>
                <a:spcPct val="35000"/>
              </a:spcBef>
            </a:pPr>
            <a:r>
              <a:rPr lang="en-US" sz="2500" b="0" dirty="0">
                <a:latin typeface="Arial Rounded MT Bold" pitchFamily="34" charset="0"/>
              </a:rPr>
              <a:t>	y=t;</a:t>
            </a:r>
          </a:p>
          <a:p>
            <a:pPr eaLnBrk="0" hangingPunct="0">
              <a:lnSpc>
                <a:spcPct val="70000"/>
              </a:lnSpc>
              <a:spcBef>
                <a:spcPct val="35000"/>
              </a:spcBef>
            </a:pPr>
            <a:r>
              <a:rPr lang="en-US" sz="2500" b="0" dirty="0">
                <a:latin typeface="Arial Rounded MT Bold" pitchFamily="34" charset="0"/>
              </a:rPr>
              <a:t>	}</a:t>
            </a:r>
          </a:p>
        </p:txBody>
      </p:sp>
      <p:sp>
        <p:nvSpPr>
          <p:cNvPr id="9" name="Text Box 4"/>
          <p:cNvSpPr txBox="1">
            <a:spLocks noChangeArrowheads="1"/>
          </p:cNvSpPr>
          <p:nvPr/>
        </p:nvSpPr>
        <p:spPr bwMode="auto">
          <a:xfrm>
            <a:off x="1295400" y="3863975"/>
            <a:ext cx="8305800" cy="2400300"/>
          </a:xfrm>
          <a:prstGeom prst="rect">
            <a:avLst/>
          </a:prstGeom>
          <a:noFill/>
          <a:ln w="12700" cap="sq">
            <a:noFill/>
            <a:miter lim="800000"/>
            <a:headEnd type="none" w="sm" len="sm"/>
            <a:tailEnd type="none" w="sm" len="sm"/>
          </a:ln>
        </p:spPr>
        <p:txBody>
          <a:bodyPr>
            <a:spAutoFit/>
          </a:bodyPr>
          <a:lstStyle/>
          <a:p>
            <a:pPr eaLnBrk="0" hangingPunct="0">
              <a:lnSpc>
                <a:spcPct val="75000"/>
              </a:lnSpc>
              <a:spcBef>
                <a:spcPct val="30000"/>
              </a:spcBef>
              <a:defRPr/>
            </a:pPr>
            <a:r>
              <a:rPr lang="en-US" sz="2500" b="0" dirty="0">
                <a:latin typeface="Arial Rounded MT Bold" pitchFamily="34" charset="0"/>
              </a:rPr>
              <a:t>void swap(</a:t>
            </a:r>
            <a:r>
              <a:rPr lang="en-US" sz="2500" b="0" dirty="0" err="1">
                <a:latin typeface="Arial Rounded MT Bold" pitchFamily="34" charset="0"/>
              </a:rPr>
              <a:t>int</a:t>
            </a:r>
            <a:r>
              <a:rPr lang="en-US" sz="2500" b="0" dirty="0">
                <a:latin typeface="Arial Rounded MT Bold" pitchFamily="34" charset="0"/>
              </a:rPr>
              <a:t> &amp;, </a:t>
            </a:r>
            <a:r>
              <a:rPr lang="en-US" sz="2500" b="0" dirty="0" err="1">
                <a:latin typeface="Arial Rounded MT Bold" pitchFamily="34" charset="0"/>
              </a:rPr>
              <a:t>int</a:t>
            </a:r>
            <a:r>
              <a:rPr lang="en-US" sz="2500" b="0" dirty="0">
                <a:latin typeface="Arial Rounded MT Bold" pitchFamily="34" charset="0"/>
              </a:rPr>
              <a:t> &amp; ); </a:t>
            </a:r>
            <a:r>
              <a:rPr lang="en-US" sz="2500" dirty="0">
                <a:latin typeface="Tempus Sans ITC" pitchFamily="82" charset="0"/>
              </a:rPr>
              <a:t>// prototype</a:t>
            </a:r>
          </a:p>
          <a:p>
            <a:pPr eaLnBrk="0" hangingPunct="0">
              <a:lnSpc>
                <a:spcPct val="75000"/>
              </a:lnSpc>
              <a:spcBef>
                <a:spcPct val="30000"/>
              </a:spcBef>
              <a:defRPr/>
            </a:pPr>
            <a:r>
              <a:rPr lang="en-US" sz="2500" b="0" dirty="0">
                <a:latin typeface="Arial Rounded MT Bold" pitchFamily="34" charset="0"/>
              </a:rPr>
              <a:t>void main(){</a:t>
            </a:r>
          </a:p>
          <a:p>
            <a:pPr eaLnBrk="0" hangingPunct="0">
              <a:lnSpc>
                <a:spcPct val="75000"/>
              </a:lnSpc>
              <a:spcBef>
                <a:spcPct val="30000"/>
              </a:spcBef>
              <a:defRPr/>
            </a:pPr>
            <a:r>
              <a:rPr lang="en-US" sz="2500" b="0" dirty="0">
                <a:latin typeface="Arial Rounded MT Bold" pitchFamily="34" charset="0"/>
              </a:rPr>
              <a:t> </a:t>
            </a:r>
            <a:r>
              <a:rPr lang="en-US" sz="2500" b="0" dirty="0" smtClean="0">
                <a:latin typeface="Arial Rounded MT Bold" pitchFamily="34" charset="0"/>
              </a:rPr>
              <a:t>   </a:t>
            </a:r>
            <a:r>
              <a:rPr lang="en-US" sz="2500" b="0" dirty="0" err="1" smtClean="0">
                <a:latin typeface="Arial Rounded MT Bold" pitchFamily="34" charset="0"/>
              </a:rPr>
              <a:t>int</a:t>
            </a:r>
            <a:r>
              <a:rPr lang="en-US" sz="2500" b="0" dirty="0" smtClean="0">
                <a:latin typeface="Arial Rounded MT Bold" pitchFamily="34" charset="0"/>
              </a:rPr>
              <a:t> </a:t>
            </a:r>
            <a:r>
              <a:rPr lang="en-US" sz="2500" b="0" dirty="0">
                <a:latin typeface="Arial Rounded MT Bold" pitchFamily="34" charset="0"/>
              </a:rPr>
              <a:t>a=5,b=7;</a:t>
            </a:r>
          </a:p>
          <a:p>
            <a:pPr eaLnBrk="0" hangingPunct="0">
              <a:lnSpc>
                <a:spcPct val="75000"/>
              </a:lnSpc>
              <a:spcBef>
                <a:spcPct val="30000"/>
              </a:spcBef>
              <a:defRPr/>
            </a:pPr>
            <a:r>
              <a:rPr lang="en-US" sz="2500" b="0" dirty="0" smtClean="0">
                <a:latin typeface="Arial Rounded MT Bold" pitchFamily="34" charset="0"/>
              </a:rPr>
              <a:t>    swap(a</a:t>
            </a:r>
            <a:r>
              <a:rPr lang="en-US" sz="2500" b="0" dirty="0">
                <a:latin typeface="Arial Rounded MT Bold" pitchFamily="34" charset="0"/>
              </a:rPr>
              <a:t>, b);</a:t>
            </a:r>
          </a:p>
          <a:p>
            <a:pPr eaLnBrk="0" hangingPunct="0">
              <a:lnSpc>
                <a:spcPct val="75000"/>
              </a:lnSpc>
              <a:spcBef>
                <a:spcPct val="30000"/>
              </a:spcBef>
              <a:defRPr/>
            </a:pPr>
            <a:r>
              <a:rPr lang="en-US" sz="2500" b="0" dirty="0">
                <a:latin typeface="Arial Rounded MT Bold" pitchFamily="34" charset="0"/>
              </a:rPr>
              <a:t>  </a:t>
            </a:r>
            <a:r>
              <a:rPr lang="en-US" sz="2500" b="0" dirty="0" smtClean="0">
                <a:latin typeface="Arial Rounded MT Bold" pitchFamily="34" charset="0"/>
              </a:rPr>
              <a:t>  cout</a:t>
            </a:r>
            <a:r>
              <a:rPr lang="en-US" sz="2500" b="0" dirty="0">
                <a:latin typeface="Arial Rounded MT Bold" pitchFamily="34" charset="0"/>
              </a:rPr>
              <a:t>&lt;&lt;"\</a:t>
            </a:r>
            <a:r>
              <a:rPr lang="en-US" sz="2500" b="0" dirty="0" err="1">
                <a:latin typeface="Arial Rounded MT Bold" pitchFamily="34" charset="0"/>
              </a:rPr>
              <a:t>nAfter</a:t>
            </a:r>
            <a:r>
              <a:rPr lang="en-US" sz="2500" b="0" dirty="0">
                <a:latin typeface="Arial Rounded MT Bold" pitchFamily="34" charset="0"/>
              </a:rPr>
              <a:t> swap are:  a= " &lt;&lt;a &lt;&lt;" &amp; b= "&lt;&lt;b;</a:t>
            </a:r>
          </a:p>
          <a:p>
            <a:pPr eaLnBrk="0" hangingPunct="0">
              <a:lnSpc>
                <a:spcPct val="75000"/>
              </a:lnSpc>
              <a:spcBef>
                <a:spcPct val="30000"/>
              </a:spcBef>
              <a:defRPr/>
            </a:pPr>
            <a:r>
              <a:rPr lang="en-US" sz="2500" b="0" dirty="0">
                <a:latin typeface="Arial Rounded MT Bold" pitchFamily="34" charset="0"/>
              </a:rPr>
              <a:t>}</a:t>
            </a:r>
          </a:p>
        </p:txBody>
      </p:sp>
      <p:sp>
        <p:nvSpPr>
          <p:cNvPr id="10" name="Text Box 3"/>
          <p:cNvSpPr txBox="1">
            <a:spLocks noChangeArrowheads="1"/>
          </p:cNvSpPr>
          <p:nvPr/>
        </p:nvSpPr>
        <p:spPr bwMode="auto">
          <a:xfrm>
            <a:off x="3429000" y="2403475"/>
            <a:ext cx="5635625" cy="1025525"/>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dirty="0">
                <a:latin typeface="Tempus Sans ITC" pitchFamily="82" charset="0"/>
              </a:rPr>
              <a:t>Using alias name for the variable. </a:t>
            </a:r>
          </a:p>
          <a:p>
            <a:pPr algn="just" eaLnBrk="0" hangingPunct="0">
              <a:lnSpc>
                <a:spcPct val="70000"/>
              </a:lnSpc>
              <a:spcBef>
                <a:spcPct val="35000"/>
              </a:spcBef>
            </a:pPr>
            <a:r>
              <a:rPr lang="en-US" sz="2400" dirty="0">
                <a:latin typeface="Tempus Sans ITC" pitchFamily="82" charset="0"/>
              </a:rPr>
              <a:t>Value assignment is done to actual variables a &amp; b using alias names x &amp; y. </a:t>
            </a:r>
          </a:p>
        </p:txBody>
      </p:sp>
      <p:sp>
        <p:nvSpPr>
          <p:cNvPr id="11" name="Text Box 3"/>
          <p:cNvSpPr txBox="1">
            <a:spLocks noChangeArrowheads="1"/>
          </p:cNvSpPr>
          <p:nvPr/>
        </p:nvSpPr>
        <p:spPr bwMode="auto">
          <a:xfrm>
            <a:off x="5867400" y="4338638"/>
            <a:ext cx="3092450" cy="766762"/>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a:latin typeface="Tempus Sans ITC" pitchFamily="82" charset="0"/>
              </a:rPr>
              <a:t>Output:</a:t>
            </a:r>
          </a:p>
          <a:p>
            <a:pPr algn="just" eaLnBrk="0" hangingPunct="0">
              <a:lnSpc>
                <a:spcPct val="70000"/>
              </a:lnSpc>
              <a:spcBef>
                <a:spcPct val="35000"/>
              </a:spcBef>
            </a:pPr>
            <a:r>
              <a:rPr lang="en-US" sz="2400">
                <a:latin typeface="Tempus Sans ITC" pitchFamily="82" charset="0"/>
              </a:rPr>
              <a:t>	a = 7 &amp; b = 5</a:t>
            </a:r>
          </a:p>
        </p:txBody>
      </p:sp>
      <p:sp>
        <p:nvSpPr>
          <p:cNvPr id="12" name="Date Placeholder 11"/>
          <p:cNvSpPr>
            <a:spLocks noGrp="1"/>
          </p:cNvSpPr>
          <p:nvPr>
            <p:ph type="dt" sz="quarter" idx="10"/>
          </p:nvPr>
        </p:nvSpPr>
        <p:spPr/>
        <p:txBody>
          <a:bodyPr/>
          <a:lstStyle/>
          <a:p>
            <a:pPr eaLnBrk="1" hangingPunct="1"/>
            <a:fld id="{38272E29-1884-48BF-A611-9A4CD1AD07F4}" type="datetime1">
              <a:rPr lang="en-US" sz="1200" smtClean="0">
                <a:solidFill>
                  <a:schemeClr val="tx1"/>
                </a:solidFill>
              </a:rPr>
              <a:t>4/20/2015</a:t>
            </a:fld>
            <a:endParaRPr lang="en-US" sz="1200">
              <a:solidFill>
                <a:schemeClr val="tx1"/>
              </a:solidFill>
            </a:endParaRPr>
          </a:p>
        </p:txBody>
      </p:sp>
      <p:sp>
        <p:nvSpPr>
          <p:cNvPr id="13" name="Slide Number Placeholder 12"/>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7</a:t>
            </a:fld>
            <a:endParaRPr lang="en-US" sz="16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2"/>
          <p:cNvSpPr>
            <a:spLocks noGrp="1"/>
          </p:cNvSpPr>
          <p:nvPr>
            <p:ph type="ftr" sz="quarter" idx="11"/>
          </p:nvPr>
        </p:nvSpPr>
        <p:spPr>
          <a:noFill/>
        </p:spPr>
        <p:txBody>
          <a:bodyPr/>
          <a:lstStyle/>
          <a:p>
            <a:r>
              <a:rPr lang="en-US" smtClean="0"/>
              <a:t>CSE 1002                        Department of CSE</a:t>
            </a:r>
            <a:endParaRPr lang="en-US" dirty="0" smtClean="0"/>
          </a:p>
        </p:txBody>
      </p:sp>
      <p:sp>
        <p:nvSpPr>
          <p:cNvPr id="2" name="Title 1"/>
          <p:cNvSpPr>
            <a:spLocks noGrp="1"/>
          </p:cNvSpPr>
          <p:nvPr>
            <p:ph type="title"/>
          </p:nvPr>
        </p:nvSpPr>
        <p:spPr/>
        <p:txBody>
          <a:bodyPr>
            <a:normAutofit/>
          </a:bodyPr>
          <a:lstStyle/>
          <a:p>
            <a:r>
              <a:rPr lang="en-US" dirty="0"/>
              <a:t>Pass by Reference</a:t>
            </a:r>
          </a:p>
        </p:txBody>
      </p:sp>
      <p:sp>
        <p:nvSpPr>
          <p:cNvPr id="8" name="Text Box 3"/>
          <p:cNvSpPr txBox="1">
            <a:spLocks noChangeArrowheads="1"/>
          </p:cNvSpPr>
          <p:nvPr/>
        </p:nvSpPr>
        <p:spPr bwMode="auto">
          <a:xfrm>
            <a:off x="1524000" y="4192588"/>
            <a:ext cx="7772400" cy="1979612"/>
          </a:xfrm>
          <a:prstGeom prst="rect">
            <a:avLst/>
          </a:prstGeom>
          <a:noFill/>
          <a:ln w="12700" cap="sq">
            <a:noFill/>
            <a:miter lim="800000"/>
            <a:headEnd type="none" w="sm" len="sm"/>
            <a:tailEnd type="none" w="sm" len="sm"/>
          </a:ln>
        </p:spPr>
        <p:txBody>
          <a:bodyPr>
            <a:spAutoFit/>
          </a:bodyPr>
          <a:lstStyle/>
          <a:p>
            <a:pPr eaLnBrk="0" hangingPunct="0">
              <a:lnSpc>
                <a:spcPct val="70000"/>
              </a:lnSpc>
              <a:spcBef>
                <a:spcPct val="35000"/>
              </a:spcBef>
            </a:pPr>
            <a:r>
              <a:rPr lang="en-US" sz="2500" b="0" dirty="0">
                <a:latin typeface="Arial Rounded MT Bold" pitchFamily="34" charset="0"/>
              </a:rPr>
              <a:t>void swap(</a:t>
            </a:r>
            <a:r>
              <a:rPr lang="en-US" sz="2500" b="0" dirty="0" err="1">
                <a:latin typeface="Arial Rounded MT Bold" pitchFamily="34" charset="0"/>
              </a:rPr>
              <a:t>int</a:t>
            </a:r>
            <a:r>
              <a:rPr lang="en-US" sz="2500" b="0" dirty="0">
                <a:latin typeface="Arial Rounded MT Bold" pitchFamily="34" charset="0"/>
              </a:rPr>
              <a:t> *x, </a:t>
            </a:r>
            <a:r>
              <a:rPr lang="en-US" sz="2500" b="0" dirty="0" err="1">
                <a:latin typeface="Arial Rounded MT Bold" pitchFamily="34" charset="0"/>
              </a:rPr>
              <a:t>int</a:t>
            </a:r>
            <a:r>
              <a:rPr lang="en-US" sz="2500" b="0" dirty="0">
                <a:latin typeface="Arial Rounded MT Bold" pitchFamily="34" charset="0"/>
              </a:rPr>
              <a:t> *y ){</a:t>
            </a:r>
          </a:p>
          <a:p>
            <a:pPr eaLnBrk="0" hangingPunct="0">
              <a:lnSpc>
                <a:spcPct val="70000"/>
              </a:lnSpc>
              <a:spcBef>
                <a:spcPct val="35000"/>
              </a:spcBef>
            </a:pPr>
            <a:r>
              <a:rPr lang="en-US" sz="2500" b="0" dirty="0">
                <a:latin typeface="Arial Rounded MT Bold" pitchFamily="34" charset="0"/>
              </a:rPr>
              <a:t>	</a:t>
            </a:r>
            <a:r>
              <a:rPr lang="en-US" sz="2500" b="0" dirty="0" err="1">
                <a:latin typeface="Arial Rounded MT Bold" pitchFamily="34" charset="0"/>
              </a:rPr>
              <a:t>int</a:t>
            </a:r>
            <a:r>
              <a:rPr lang="en-US" sz="2500" b="0" dirty="0">
                <a:latin typeface="Arial Rounded MT Bold" pitchFamily="34" charset="0"/>
              </a:rPr>
              <a:t> t=*x;</a:t>
            </a:r>
          </a:p>
          <a:p>
            <a:pPr eaLnBrk="0" hangingPunct="0">
              <a:lnSpc>
                <a:spcPct val="70000"/>
              </a:lnSpc>
              <a:spcBef>
                <a:spcPct val="35000"/>
              </a:spcBef>
            </a:pPr>
            <a:r>
              <a:rPr lang="en-US" sz="2500" b="0" dirty="0">
                <a:latin typeface="Arial Rounded MT Bold" pitchFamily="34" charset="0"/>
              </a:rPr>
              <a:t>	*x=*y;</a:t>
            </a:r>
          </a:p>
          <a:p>
            <a:pPr eaLnBrk="0" hangingPunct="0">
              <a:lnSpc>
                <a:spcPct val="70000"/>
              </a:lnSpc>
              <a:spcBef>
                <a:spcPct val="35000"/>
              </a:spcBef>
            </a:pPr>
            <a:r>
              <a:rPr lang="en-US" sz="2500" b="0" dirty="0">
                <a:latin typeface="Arial Rounded MT Bold" pitchFamily="34" charset="0"/>
              </a:rPr>
              <a:t>	*y=t;</a:t>
            </a:r>
          </a:p>
          <a:p>
            <a:pPr eaLnBrk="0" hangingPunct="0">
              <a:lnSpc>
                <a:spcPct val="70000"/>
              </a:lnSpc>
              <a:spcBef>
                <a:spcPct val="35000"/>
              </a:spcBef>
            </a:pPr>
            <a:r>
              <a:rPr lang="en-US" sz="2500" b="0" dirty="0">
                <a:latin typeface="Arial Rounded MT Bold" pitchFamily="34" charset="0"/>
              </a:rPr>
              <a:t>	}</a:t>
            </a:r>
          </a:p>
        </p:txBody>
      </p:sp>
      <p:sp>
        <p:nvSpPr>
          <p:cNvPr id="9" name="Text Box 4"/>
          <p:cNvSpPr txBox="1">
            <a:spLocks noChangeArrowheads="1"/>
          </p:cNvSpPr>
          <p:nvPr/>
        </p:nvSpPr>
        <p:spPr bwMode="auto">
          <a:xfrm>
            <a:off x="1295400" y="1828800"/>
            <a:ext cx="8305800" cy="1997075"/>
          </a:xfrm>
          <a:prstGeom prst="rect">
            <a:avLst/>
          </a:prstGeom>
          <a:noFill/>
          <a:ln w="12700" cap="sq">
            <a:noFill/>
            <a:miter lim="800000"/>
            <a:headEnd type="none" w="sm" len="sm"/>
            <a:tailEnd type="none" w="sm" len="sm"/>
          </a:ln>
        </p:spPr>
        <p:txBody>
          <a:bodyPr>
            <a:spAutoFit/>
          </a:bodyPr>
          <a:lstStyle/>
          <a:p>
            <a:pPr eaLnBrk="0" hangingPunct="0">
              <a:lnSpc>
                <a:spcPct val="75000"/>
              </a:lnSpc>
              <a:spcBef>
                <a:spcPct val="30000"/>
              </a:spcBef>
            </a:pPr>
            <a:r>
              <a:rPr lang="en-US" sz="2500" b="0" dirty="0">
                <a:latin typeface="Arial Rounded MT Bold" pitchFamily="34" charset="0"/>
              </a:rPr>
              <a:t>void main(){</a:t>
            </a:r>
          </a:p>
          <a:p>
            <a:pPr eaLnBrk="0" hangingPunct="0">
              <a:lnSpc>
                <a:spcPct val="75000"/>
              </a:lnSpc>
              <a:spcBef>
                <a:spcPct val="30000"/>
              </a:spcBef>
            </a:pPr>
            <a:r>
              <a:rPr lang="en-US" sz="2500" b="0" dirty="0">
                <a:latin typeface="Arial Rounded MT Bold" pitchFamily="34" charset="0"/>
              </a:rPr>
              <a:t> </a:t>
            </a:r>
            <a:r>
              <a:rPr lang="en-US" sz="2500" b="0" dirty="0" err="1">
                <a:latin typeface="Arial Rounded MT Bold" pitchFamily="34" charset="0"/>
              </a:rPr>
              <a:t>int</a:t>
            </a:r>
            <a:r>
              <a:rPr lang="en-US" sz="2500" b="0" dirty="0">
                <a:latin typeface="Arial Rounded MT Bold" pitchFamily="34" charset="0"/>
              </a:rPr>
              <a:t> a=5,b=7;</a:t>
            </a:r>
          </a:p>
          <a:p>
            <a:pPr eaLnBrk="0" hangingPunct="0">
              <a:lnSpc>
                <a:spcPct val="75000"/>
              </a:lnSpc>
              <a:spcBef>
                <a:spcPct val="30000"/>
              </a:spcBef>
            </a:pPr>
            <a:r>
              <a:rPr lang="en-US" sz="2500" b="0" dirty="0">
                <a:latin typeface="Arial Rounded MT Bold" pitchFamily="34" charset="0"/>
              </a:rPr>
              <a:t>swap(&amp;a, &amp;b);</a:t>
            </a:r>
          </a:p>
          <a:p>
            <a:pPr eaLnBrk="0" hangingPunct="0">
              <a:lnSpc>
                <a:spcPct val="75000"/>
              </a:lnSpc>
              <a:spcBef>
                <a:spcPct val="30000"/>
              </a:spcBef>
            </a:pPr>
            <a:r>
              <a:rPr lang="en-US" sz="2500" b="0" dirty="0">
                <a:latin typeface="Arial Rounded MT Bold" pitchFamily="34" charset="0"/>
              </a:rPr>
              <a:t>   </a:t>
            </a:r>
            <a:r>
              <a:rPr lang="en-US" sz="2500" b="0" dirty="0" err="1">
                <a:latin typeface="Arial Rounded MT Bold" pitchFamily="34" charset="0"/>
              </a:rPr>
              <a:t>cout</a:t>
            </a:r>
            <a:r>
              <a:rPr lang="en-US" sz="2500" b="0" dirty="0">
                <a:latin typeface="Arial Rounded MT Bold" pitchFamily="34" charset="0"/>
              </a:rPr>
              <a:t>&lt;&lt;"\</a:t>
            </a:r>
            <a:r>
              <a:rPr lang="en-US" sz="2500" b="0" dirty="0" err="1">
                <a:latin typeface="Arial Rounded MT Bold" pitchFamily="34" charset="0"/>
              </a:rPr>
              <a:t>nAfter</a:t>
            </a:r>
            <a:r>
              <a:rPr lang="en-US" sz="2500" b="0" dirty="0">
                <a:latin typeface="Arial Rounded MT Bold" pitchFamily="34" charset="0"/>
              </a:rPr>
              <a:t> swap are:  a= " &lt;&lt;a &lt;&lt;" &amp; b= "&lt;&lt;b;</a:t>
            </a:r>
          </a:p>
          <a:p>
            <a:pPr eaLnBrk="0" hangingPunct="0">
              <a:lnSpc>
                <a:spcPct val="75000"/>
              </a:lnSpc>
              <a:spcBef>
                <a:spcPct val="30000"/>
              </a:spcBef>
            </a:pPr>
            <a:r>
              <a:rPr lang="en-US" sz="2500" b="0" dirty="0">
                <a:latin typeface="Arial Rounded MT Bold" pitchFamily="34" charset="0"/>
              </a:rPr>
              <a:t>}</a:t>
            </a:r>
          </a:p>
        </p:txBody>
      </p:sp>
      <p:sp>
        <p:nvSpPr>
          <p:cNvPr id="10" name="Text Box 3"/>
          <p:cNvSpPr txBox="1">
            <a:spLocks noChangeArrowheads="1"/>
          </p:cNvSpPr>
          <p:nvPr/>
        </p:nvSpPr>
        <p:spPr bwMode="auto">
          <a:xfrm>
            <a:off x="5867400" y="3892550"/>
            <a:ext cx="3092450" cy="766763"/>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a:latin typeface="Tempus Sans ITC" pitchFamily="82" charset="0"/>
              </a:rPr>
              <a:t>Output:</a:t>
            </a:r>
          </a:p>
          <a:p>
            <a:pPr algn="just" eaLnBrk="0" hangingPunct="0">
              <a:lnSpc>
                <a:spcPct val="70000"/>
              </a:lnSpc>
              <a:spcBef>
                <a:spcPct val="35000"/>
              </a:spcBef>
            </a:pPr>
            <a:r>
              <a:rPr lang="en-US" sz="2400">
                <a:latin typeface="Tempus Sans ITC" pitchFamily="82" charset="0"/>
              </a:rPr>
              <a:t>	a = 7 &amp; b = 5</a:t>
            </a:r>
          </a:p>
        </p:txBody>
      </p:sp>
      <p:sp>
        <p:nvSpPr>
          <p:cNvPr id="11" name="Rectangle 10"/>
          <p:cNvSpPr/>
          <p:nvPr/>
        </p:nvSpPr>
        <p:spPr>
          <a:xfrm>
            <a:off x="1295400" y="1371600"/>
            <a:ext cx="6248400" cy="401841"/>
          </a:xfrm>
          <a:prstGeom prst="rect">
            <a:avLst/>
          </a:prstGeom>
        </p:spPr>
        <p:txBody>
          <a:bodyPr>
            <a:spAutoFit/>
          </a:bodyPr>
          <a:lstStyle/>
          <a:p>
            <a:pPr eaLnBrk="0" hangingPunct="0">
              <a:lnSpc>
                <a:spcPct val="75000"/>
              </a:lnSpc>
              <a:spcBef>
                <a:spcPct val="30000"/>
              </a:spcBef>
              <a:defRPr/>
            </a:pPr>
            <a:r>
              <a:rPr lang="en-US" sz="2500" b="0" dirty="0">
                <a:latin typeface="Arial Rounded MT Bold" pitchFamily="34" charset="0"/>
              </a:rPr>
              <a:t>void swap(</a:t>
            </a:r>
            <a:r>
              <a:rPr lang="en-US" sz="2500" b="0" dirty="0" err="1">
                <a:latin typeface="Arial Rounded MT Bold" pitchFamily="34" charset="0"/>
              </a:rPr>
              <a:t>int</a:t>
            </a:r>
            <a:r>
              <a:rPr lang="en-US" sz="2500" b="0" dirty="0">
                <a:latin typeface="Arial Rounded MT Bold" pitchFamily="34" charset="0"/>
              </a:rPr>
              <a:t>  *x, </a:t>
            </a:r>
            <a:r>
              <a:rPr lang="en-US" sz="2500" b="0" dirty="0" err="1">
                <a:latin typeface="Arial Rounded MT Bold" pitchFamily="34" charset="0"/>
              </a:rPr>
              <a:t>int</a:t>
            </a:r>
            <a:r>
              <a:rPr lang="en-US" sz="2500" b="0" dirty="0">
                <a:latin typeface="Arial Rounded MT Bold" pitchFamily="34" charset="0"/>
              </a:rPr>
              <a:t> *y); </a:t>
            </a:r>
            <a:r>
              <a:rPr lang="en-US" sz="2500" dirty="0">
                <a:latin typeface="Tempus Sans ITC" pitchFamily="82" charset="0"/>
              </a:rPr>
              <a:t>// prototype</a:t>
            </a:r>
          </a:p>
        </p:txBody>
      </p:sp>
      <p:sp>
        <p:nvSpPr>
          <p:cNvPr id="12" name="Date Placeholder 11"/>
          <p:cNvSpPr>
            <a:spLocks noGrp="1"/>
          </p:cNvSpPr>
          <p:nvPr>
            <p:ph type="dt" sz="quarter" idx="10"/>
          </p:nvPr>
        </p:nvSpPr>
        <p:spPr/>
        <p:txBody>
          <a:bodyPr/>
          <a:lstStyle/>
          <a:p>
            <a:pPr eaLnBrk="1" hangingPunct="1"/>
            <a:fld id="{A83F8C07-7960-4A76-85E1-451D70635686}" type="datetime1">
              <a:rPr lang="en-US" sz="1200" smtClean="0">
                <a:solidFill>
                  <a:schemeClr val="tx1"/>
                </a:solidFill>
              </a:rPr>
              <a:t>4/20/2015</a:t>
            </a:fld>
            <a:endParaRPr lang="en-US" sz="1200">
              <a:solidFill>
                <a:schemeClr val="tx1"/>
              </a:solidFill>
            </a:endParaRPr>
          </a:p>
        </p:txBody>
      </p:sp>
      <p:sp>
        <p:nvSpPr>
          <p:cNvPr id="13" name="Slide Number Placeholder 12"/>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8</a:t>
            </a:fld>
            <a:endParaRPr lang="en-US" sz="16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2"/>
          <p:cNvSpPr>
            <a:spLocks noGrp="1"/>
          </p:cNvSpPr>
          <p:nvPr>
            <p:ph type="ftr" sz="quarter" idx="11"/>
          </p:nvPr>
        </p:nvSpPr>
        <p:spPr>
          <a:noFill/>
        </p:spPr>
        <p:txBody>
          <a:bodyPr/>
          <a:lstStyle/>
          <a:p>
            <a:r>
              <a:rPr lang="en-US" smtClean="0"/>
              <a:t>CSE 1002                        Department of CSE</a:t>
            </a:r>
          </a:p>
        </p:txBody>
      </p:sp>
      <p:sp>
        <p:nvSpPr>
          <p:cNvPr id="2" name="Title 1"/>
          <p:cNvSpPr>
            <a:spLocks noGrp="1"/>
          </p:cNvSpPr>
          <p:nvPr>
            <p:ph type="title"/>
          </p:nvPr>
        </p:nvSpPr>
        <p:spPr/>
        <p:txBody>
          <a:bodyPr>
            <a:normAutofit/>
          </a:bodyPr>
          <a:lstStyle/>
          <a:p>
            <a:r>
              <a:rPr lang="en-US" dirty="0"/>
              <a:t>Pass by Reference</a:t>
            </a:r>
          </a:p>
        </p:txBody>
      </p:sp>
      <p:sp>
        <p:nvSpPr>
          <p:cNvPr id="9220" name="Text Box 4"/>
          <p:cNvSpPr txBox="1">
            <a:spLocks noChangeArrowheads="1"/>
          </p:cNvSpPr>
          <p:nvPr/>
        </p:nvSpPr>
        <p:spPr bwMode="auto">
          <a:xfrm>
            <a:off x="1295400" y="1066800"/>
            <a:ext cx="7696200" cy="5281446"/>
          </a:xfrm>
          <a:prstGeom prst="rect">
            <a:avLst/>
          </a:prstGeom>
          <a:noFill/>
          <a:ln w="12700" cap="sq">
            <a:noFill/>
            <a:miter lim="800000"/>
            <a:headEnd type="none" w="sm" len="sm"/>
            <a:tailEnd type="none" w="sm" len="sm"/>
          </a:ln>
        </p:spPr>
        <p:txBody>
          <a:bodyPr wrap="square">
            <a:spAutoFit/>
          </a:bodyPr>
          <a:lstStyle/>
          <a:p>
            <a:pPr algn="just" eaLnBrk="0" hangingPunct="0">
              <a:lnSpc>
                <a:spcPct val="75000"/>
              </a:lnSpc>
              <a:spcBef>
                <a:spcPct val="30000"/>
              </a:spcBef>
            </a:pPr>
            <a:r>
              <a:rPr lang="en-US" sz="2300" b="0" dirty="0">
                <a:cs typeface="Arial" charset="0"/>
              </a:rPr>
              <a:t>We use two operators to achieve parameter passing by </a:t>
            </a:r>
            <a:r>
              <a:rPr lang="en-US" sz="2300" dirty="0">
                <a:latin typeface="Tempus Sans ITC" pitchFamily="82" charset="0"/>
                <a:cs typeface="Arial" charset="0"/>
              </a:rPr>
              <a:t>reference</a:t>
            </a:r>
            <a:r>
              <a:rPr lang="en-US" sz="2300" b="0" dirty="0">
                <a:cs typeface="Arial" charset="0"/>
              </a:rPr>
              <a:t>.</a:t>
            </a:r>
          </a:p>
          <a:p>
            <a:pPr lvl="1" algn="just" eaLnBrk="0" hangingPunct="0">
              <a:lnSpc>
                <a:spcPct val="75000"/>
              </a:lnSpc>
              <a:spcBef>
                <a:spcPct val="30000"/>
              </a:spcBef>
              <a:buFont typeface="Wingdings" pitchFamily="2" charset="2"/>
              <a:buChar char="ü"/>
            </a:pPr>
            <a:r>
              <a:rPr lang="en-US" sz="2300" b="0" dirty="0">
                <a:cs typeface="Arial" charset="0"/>
              </a:rPr>
              <a:t>	</a:t>
            </a:r>
            <a:r>
              <a:rPr lang="en-US" sz="2300" dirty="0">
                <a:latin typeface="Tempus Sans ITC" pitchFamily="82" charset="0"/>
                <a:cs typeface="Arial" charset="0"/>
              </a:rPr>
              <a:t>address operator ‘&amp;’</a:t>
            </a:r>
            <a:r>
              <a:rPr lang="en-US" sz="2300" b="0" dirty="0">
                <a:cs typeface="Arial" charset="0"/>
              </a:rPr>
              <a:t> and</a:t>
            </a:r>
          </a:p>
          <a:p>
            <a:pPr lvl="1" algn="just" eaLnBrk="0" hangingPunct="0">
              <a:lnSpc>
                <a:spcPct val="75000"/>
              </a:lnSpc>
              <a:spcBef>
                <a:spcPct val="30000"/>
              </a:spcBef>
              <a:buFont typeface="Wingdings" pitchFamily="2" charset="2"/>
              <a:buChar char="ü"/>
            </a:pPr>
            <a:r>
              <a:rPr lang="en-US" sz="2300" b="0" dirty="0">
                <a:cs typeface="Arial" charset="0"/>
              </a:rPr>
              <a:t>	</a:t>
            </a:r>
            <a:r>
              <a:rPr lang="en-US" sz="2300" dirty="0">
                <a:latin typeface="Tempus Sans ITC" pitchFamily="82" charset="0"/>
                <a:cs typeface="Arial" charset="0"/>
              </a:rPr>
              <a:t>indirection operator ‘*’</a:t>
            </a:r>
          </a:p>
          <a:p>
            <a:pPr algn="just" eaLnBrk="0" hangingPunct="0">
              <a:lnSpc>
                <a:spcPct val="75000"/>
              </a:lnSpc>
              <a:spcBef>
                <a:spcPct val="30000"/>
              </a:spcBef>
            </a:pPr>
            <a:r>
              <a:rPr lang="en-US" sz="2300" b="0" dirty="0">
                <a:cs typeface="Arial" charset="0"/>
              </a:rPr>
              <a:t>Here </a:t>
            </a:r>
          </a:p>
          <a:p>
            <a:pPr algn="just" eaLnBrk="0" hangingPunct="0">
              <a:lnSpc>
                <a:spcPct val="75000"/>
              </a:lnSpc>
              <a:spcBef>
                <a:spcPct val="30000"/>
              </a:spcBef>
            </a:pPr>
            <a:r>
              <a:rPr lang="en-US" sz="2300" b="0" dirty="0">
                <a:cs typeface="Arial" charset="0"/>
              </a:rPr>
              <a:t>The actual arguments (arguments in function call) are </a:t>
            </a:r>
            <a:r>
              <a:rPr lang="en-US" sz="2300" dirty="0">
                <a:latin typeface="Tempus Sans ITC" pitchFamily="82" charset="0"/>
                <a:cs typeface="Arial" charset="0"/>
              </a:rPr>
              <a:t>input arguments</a:t>
            </a:r>
            <a:r>
              <a:rPr lang="en-US" sz="2300" b="0" dirty="0">
                <a:cs typeface="Arial" charset="0"/>
              </a:rPr>
              <a:t> and</a:t>
            </a:r>
          </a:p>
          <a:p>
            <a:pPr algn="just" eaLnBrk="0" hangingPunct="0">
              <a:lnSpc>
                <a:spcPct val="75000"/>
              </a:lnSpc>
              <a:spcBef>
                <a:spcPct val="30000"/>
              </a:spcBef>
            </a:pPr>
            <a:r>
              <a:rPr lang="en-US" sz="2300" b="0" dirty="0">
                <a:cs typeface="Arial" charset="0"/>
              </a:rPr>
              <a:t>The formal arguments (those in function definition) are </a:t>
            </a:r>
            <a:r>
              <a:rPr lang="en-US" sz="2300" dirty="0">
                <a:latin typeface="Tempus Sans ITC" pitchFamily="82" charset="0"/>
                <a:cs typeface="Arial" charset="0"/>
              </a:rPr>
              <a:t>output arguments</a:t>
            </a:r>
            <a:r>
              <a:rPr lang="en-US" sz="2300" b="0" dirty="0">
                <a:cs typeface="Arial" charset="0"/>
              </a:rPr>
              <a:t>.</a:t>
            </a:r>
          </a:p>
          <a:p>
            <a:pPr algn="just" eaLnBrk="0" hangingPunct="0">
              <a:lnSpc>
                <a:spcPct val="75000"/>
              </a:lnSpc>
              <a:spcBef>
                <a:spcPct val="30000"/>
              </a:spcBef>
            </a:pPr>
            <a:endParaRPr lang="en-US" sz="1200" b="0" dirty="0">
              <a:cs typeface="Arial" charset="0"/>
            </a:endParaRPr>
          </a:p>
          <a:p>
            <a:pPr algn="just" eaLnBrk="0" hangingPunct="0">
              <a:lnSpc>
                <a:spcPct val="75000"/>
              </a:lnSpc>
              <a:spcBef>
                <a:spcPct val="30000"/>
              </a:spcBef>
            </a:pPr>
            <a:r>
              <a:rPr lang="en-US" sz="2300" dirty="0">
                <a:latin typeface="Tempus Sans ITC" pitchFamily="82" charset="0"/>
                <a:cs typeface="Arial" charset="0"/>
              </a:rPr>
              <a:t>How its working!</a:t>
            </a:r>
          </a:p>
          <a:p>
            <a:pPr algn="just" eaLnBrk="0" hangingPunct="0">
              <a:lnSpc>
                <a:spcPct val="75000"/>
              </a:lnSpc>
              <a:spcBef>
                <a:spcPct val="30000"/>
              </a:spcBef>
              <a:buFont typeface="Wingdings" pitchFamily="2" charset="2"/>
              <a:buChar char="§"/>
            </a:pPr>
            <a:r>
              <a:rPr lang="en-US" sz="2300" b="0" dirty="0">
                <a:cs typeface="Arial" charset="0"/>
              </a:rPr>
              <a:t> </a:t>
            </a:r>
            <a:r>
              <a:rPr lang="en-US" sz="2100" b="0" dirty="0">
                <a:cs typeface="Arial" charset="0"/>
              </a:rPr>
              <a:t>In the </a:t>
            </a:r>
            <a:r>
              <a:rPr lang="en-US" sz="2100" b="0" dirty="0" err="1">
                <a:cs typeface="Arial" charset="0"/>
              </a:rPr>
              <a:t>fn</a:t>
            </a:r>
            <a:r>
              <a:rPr lang="en-US" sz="2100" b="0" dirty="0">
                <a:cs typeface="Arial" charset="0"/>
              </a:rPr>
              <a:t> call when we pass the actual values to function, we pass the address of locations where the values are stored in the memory (thus the &amp; is called </a:t>
            </a:r>
            <a:r>
              <a:rPr lang="en-US" sz="2100" dirty="0">
                <a:latin typeface="Tempus Sans ITC" pitchFamily="82" charset="0"/>
                <a:cs typeface="Arial" charset="0"/>
              </a:rPr>
              <a:t>address operator</a:t>
            </a:r>
            <a:r>
              <a:rPr lang="en-US" sz="2100" b="0" dirty="0">
                <a:cs typeface="Arial" charset="0"/>
              </a:rPr>
              <a:t>).</a:t>
            </a:r>
          </a:p>
          <a:p>
            <a:pPr algn="just" eaLnBrk="0" hangingPunct="0">
              <a:lnSpc>
                <a:spcPct val="75000"/>
              </a:lnSpc>
              <a:spcBef>
                <a:spcPct val="30000"/>
              </a:spcBef>
              <a:buFont typeface="Wingdings" pitchFamily="2" charset="2"/>
              <a:buChar char="§"/>
            </a:pPr>
            <a:r>
              <a:rPr lang="en-US" sz="2100" b="0" dirty="0">
                <a:cs typeface="Arial" charset="0"/>
              </a:rPr>
              <a:t> The operator * is known as </a:t>
            </a:r>
            <a:r>
              <a:rPr lang="en-US" sz="2100" dirty="0">
                <a:latin typeface="Tempus Sans ITC" pitchFamily="82" charset="0"/>
                <a:cs typeface="Arial" charset="0"/>
              </a:rPr>
              <a:t>indirection operator </a:t>
            </a:r>
            <a:r>
              <a:rPr lang="en-US" sz="2100" b="0" dirty="0">
                <a:cs typeface="Arial" charset="0"/>
              </a:rPr>
              <a:t>because it gives an indirect reference to a variable through its address stored in i</a:t>
            </a:r>
            <a:r>
              <a:rPr lang="en-US" sz="2300" b="0" dirty="0">
                <a:cs typeface="Arial" charset="0"/>
              </a:rPr>
              <a:t>t. </a:t>
            </a:r>
          </a:p>
        </p:txBody>
      </p:sp>
      <p:sp>
        <p:nvSpPr>
          <p:cNvPr id="5" name="Date Placeholder 4"/>
          <p:cNvSpPr>
            <a:spLocks noGrp="1"/>
          </p:cNvSpPr>
          <p:nvPr>
            <p:ph type="dt" sz="quarter" idx="10"/>
          </p:nvPr>
        </p:nvSpPr>
        <p:spPr/>
        <p:txBody>
          <a:bodyPr/>
          <a:lstStyle/>
          <a:p>
            <a:pPr eaLnBrk="1" hangingPunct="1"/>
            <a:fld id="{B6A0F224-21BC-4F6E-B260-2671B0DEF7B8}" type="datetime1">
              <a:rPr lang="en-US" sz="1200" smtClean="0">
                <a:solidFill>
                  <a:schemeClr val="tx1"/>
                </a:solidFill>
              </a:rPr>
              <a:t>4/20/2015</a:t>
            </a:fld>
            <a:endParaRPr lang="en-US" sz="1200">
              <a:solidFill>
                <a:schemeClr val="tx1"/>
              </a:solidFill>
            </a:endParaRPr>
          </a:p>
        </p:txBody>
      </p:sp>
      <p:sp>
        <p:nvSpPr>
          <p:cNvPr id="6" name="Slide Number Placeholder 5"/>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9</a:t>
            </a:fld>
            <a:endParaRPr lang="en-US" sz="1600">
              <a:solidFill>
                <a:schemeClr val="tx1"/>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lide Format - CSE">
  <a:themeElements>
    <a:clrScheme name="CSE">
      <a:dk1>
        <a:sysClr val="windowText" lastClr="00000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1922</TotalTime>
  <Words>3393</Words>
  <Application>Microsoft Office PowerPoint</Application>
  <PresentationFormat>On-screen Show (4:3)</PresentationFormat>
  <Paragraphs>618</Paragraphs>
  <Slides>37</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Arial Rounded MT Bold</vt:lpstr>
      <vt:lpstr>Baskerville Old Face</vt:lpstr>
      <vt:lpstr>Calibri</vt:lpstr>
      <vt:lpstr>Courier New</vt:lpstr>
      <vt:lpstr>Garamond</vt:lpstr>
      <vt:lpstr>Tempus Sans ITC</vt:lpstr>
      <vt:lpstr>Times New Roman</vt:lpstr>
      <vt:lpstr>Wingdings</vt:lpstr>
      <vt:lpstr>Slide Format - CSE</vt:lpstr>
      <vt:lpstr>PowerPoint Presentation</vt:lpstr>
      <vt:lpstr>Objectives </vt:lpstr>
      <vt:lpstr>Session outcome</vt:lpstr>
      <vt:lpstr>Parameters/Arguments</vt:lpstr>
      <vt:lpstr>Functions- Parameter Passing</vt:lpstr>
      <vt:lpstr>Pass by value</vt:lpstr>
      <vt:lpstr>Pass by Reference</vt:lpstr>
      <vt:lpstr>Pass by Reference</vt:lpstr>
      <vt:lpstr>Pass by Reference</vt:lpstr>
      <vt:lpstr>Pass by Reference</vt:lpstr>
      <vt:lpstr>Pass by Reference</vt:lpstr>
      <vt:lpstr>Fn that return multiple values</vt:lpstr>
      <vt:lpstr>Function that return multiple values</vt:lpstr>
      <vt:lpstr>Nesting of Functions</vt:lpstr>
      <vt:lpstr>Passing 1D-Array to Function</vt:lpstr>
      <vt:lpstr>Passing 1D-Array to Function</vt:lpstr>
      <vt:lpstr>Passing 1D-Array to Function</vt:lpstr>
      <vt:lpstr>Passing 2D-Array to Function</vt:lpstr>
      <vt:lpstr>Passing 2D-Array to Function</vt:lpstr>
      <vt:lpstr>More Numerical Analysis Problems </vt:lpstr>
      <vt:lpstr>Taylor’s series</vt:lpstr>
      <vt:lpstr>Taylor’s series</vt:lpstr>
      <vt:lpstr>Taylor’s series</vt:lpstr>
      <vt:lpstr>Newton’s forward differences</vt:lpstr>
      <vt:lpstr>Newton’s forward differences  </vt:lpstr>
      <vt:lpstr>Newton’s forward differences  </vt:lpstr>
      <vt:lpstr>Newton’s forward differences  </vt:lpstr>
      <vt:lpstr>Newton’s forward differences  </vt:lpstr>
      <vt:lpstr>PowerPoint Presentation</vt:lpstr>
      <vt:lpstr>Newton’s forward differences  </vt:lpstr>
      <vt:lpstr>PowerPoint Presentation</vt:lpstr>
      <vt:lpstr>Newton-Raphson method</vt:lpstr>
      <vt:lpstr>Newton-Raphson method </vt:lpstr>
      <vt:lpstr>Newton-Raphson method </vt:lpstr>
      <vt:lpstr>Newton-Raphson method </vt:lpstr>
      <vt:lpstr>Newton-Raphson method </vt:lpstr>
      <vt:lpstr>Summary</vt:lpstr>
    </vt:vector>
  </TitlesOfParts>
  <Company>M.I.T. MANIPAL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RAJ</dc:creator>
  <cp:lastModifiedBy>Rajesh G</cp:lastModifiedBy>
  <cp:revision>130</cp:revision>
  <dcterms:created xsi:type="dcterms:W3CDTF">2006-06-12T05:09:00Z</dcterms:created>
  <dcterms:modified xsi:type="dcterms:W3CDTF">2015-04-20T01:31:18Z</dcterms:modified>
</cp:coreProperties>
</file>