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98" r:id="rId1"/>
  </p:sldMasterIdLst>
  <p:notesMasterIdLst>
    <p:notesMasterId r:id="rId27"/>
  </p:notesMasterIdLst>
  <p:handoutMasterIdLst>
    <p:handoutMasterId r:id="rId28"/>
  </p:handoutMasterIdLst>
  <p:sldIdLst>
    <p:sldId id="361" r:id="rId2"/>
    <p:sldId id="363" r:id="rId3"/>
    <p:sldId id="377" r:id="rId4"/>
    <p:sldId id="329" r:id="rId5"/>
    <p:sldId id="365" r:id="rId6"/>
    <p:sldId id="370" r:id="rId7"/>
    <p:sldId id="373" r:id="rId8"/>
    <p:sldId id="380" r:id="rId9"/>
    <p:sldId id="320" r:id="rId10"/>
    <p:sldId id="274" r:id="rId11"/>
    <p:sldId id="332" r:id="rId12"/>
    <p:sldId id="327" r:id="rId13"/>
    <p:sldId id="322" r:id="rId14"/>
    <p:sldId id="374" r:id="rId15"/>
    <p:sldId id="326" r:id="rId16"/>
    <p:sldId id="381" r:id="rId17"/>
    <p:sldId id="325" r:id="rId18"/>
    <p:sldId id="324" r:id="rId19"/>
    <p:sldId id="328" r:id="rId20"/>
    <p:sldId id="379" r:id="rId21"/>
    <p:sldId id="375" r:id="rId22"/>
    <p:sldId id="330" r:id="rId23"/>
    <p:sldId id="366" r:id="rId24"/>
    <p:sldId id="378" r:id="rId25"/>
    <p:sldId id="362" r:id="rId26"/>
  </p:sldIdLst>
  <p:sldSz cx="9144000" cy="6858000" type="screen4x3"/>
  <p:notesSz cx="6858000" cy="9144000"/>
  <p:defaultTextStyle>
    <a:defPPr>
      <a:defRPr lang="en-US"/>
    </a:defPPr>
    <a:lvl1pPr algn="l" rtl="0" fontAlgn="base">
      <a:spcBef>
        <a:spcPct val="0"/>
      </a:spcBef>
      <a:spcAft>
        <a:spcPct val="0"/>
      </a:spcAft>
      <a:defRPr sz="2800" b="1" kern="1200">
        <a:solidFill>
          <a:schemeClr val="tx2"/>
        </a:solidFill>
        <a:latin typeface="Arial" charset="0"/>
        <a:ea typeface="+mn-ea"/>
        <a:cs typeface="+mn-cs"/>
      </a:defRPr>
    </a:lvl1pPr>
    <a:lvl2pPr marL="457200" algn="l" rtl="0" fontAlgn="base">
      <a:spcBef>
        <a:spcPct val="0"/>
      </a:spcBef>
      <a:spcAft>
        <a:spcPct val="0"/>
      </a:spcAft>
      <a:defRPr sz="2800" b="1" kern="1200">
        <a:solidFill>
          <a:schemeClr val="tx2"/>
        </a:solidFill>
        <a:latin typeface="Arial" charset="0"/>
        <a:ea typeface="+mn-ea"/>
        <a:cs typeface="+mn-cs"/>
      </a:defRPr>
    </a:lvl2pPr>
    <a:lvl3pPr marL="914400" algn="l" rtl="0" fontAlgn="base">
      <a:spcBef>
        <a:spcPct val="0"/>
      </a:spcBef>
      <a:spcAft>
        <a:spcPct val="0"/>
      </a:spcAft>
      <a:defRPr sz="2800" b="1" kern="1200">
        <a:solidFill>
          <a:schemeClr val="tx2"/>
        </a:solidFill>
        <a:latin typeface="Arial" charset="0"/>
        <a:ea typeface="+mn-ea"/>
        <a:cs typeface="+mn-cs"/>
      </a:defRPr>
    </a:lvl3pPr>
    <a:lvl4pPr marL="1371600" algn="l" rtl="0" fontAlgn="base">
      <a:spcBef>
        <a:spcPct val="0"/>
      </a:spcBef>
      <a:spcAft>
        <a:spcPct val="0"/>
      </a:spcAft>
      <a:defRPr sz="2800" b="1" kern="1200">
        <a:solidFill>
          <a:schemeClr val="tx2"/>
        </a:solidFill>
        <a:latin typeface="Arial" charset="0"/>
        <a:ea typeface="+mn-ea"/>
        <a:cs typeface="+mn-cs"/>
      </a:defRPr>
    </a:lvl4pPr>
    <a:lvl5pPr marL="1828800" algn="l" rtl="0" fontAlgn="base">
      <a:spcBef>
        <a:spcPct val="0"/>
      </a:spcBef>
      <a:spcAft>
        <a:spcPct val="0"/>
      </a:spcAft>
      <a:defRPr sz="2800" b="1" kern="1200">
        <a:solidFill>
          <a:schemeClr val="tx2"/>
        </a:solidFill>
        <a:latin typeface="Arial" charset="0"/>
        <a:ea typeface="+mn-ea"/>
        <a:cs typeface="+mn-cs"/>
      </a:defRPr>
    </a:lvl5pPr>
    <a:lvl6pPr marL="2286000" algn="l" defTabSz="914400" rtl="0" eaLnBrk="1" latinLnBrk="0" hangingPunct="1">
      <a:defRPr sz="2800" b="1" kern="1200">
        <a:solidFill>
          <a:schemeClr val="tx2"/>
        </a:solidFill>
        <a:latin typeface="Arial" charset="0"/>
        <a:ea typeface="+mn-ea"/>
        <a:cs typeface="+mn-cs"/>
      </a:defRPr>
    </a:lvl6pPr>
    <a:lvl7pPr marL="2743200" algn="l" defTabSz="914400" rtl="0" eaLnBrk="1" latinLnBrk="0" hangingPunct="1">
      <a:defRPr sz="2800" b="1" kern="1200">
        <a:solidFill>
          <a:schemeClr val="tx2"/>
        </a:solidFill>
        <a:latin typeface="Arial" charset="0"/>
        <a:ea typeface="+mn-ea"/>
        <a:cs typeface="+mn-cs"/>
      </a:defRPr>
    </a:lvl7pPr>
    <a:lvl8pPr marL="3200400" algn="l" defTabSz="914400" rtl="0" eaLnBrk="1" latinLnBrk="0" hangingPunct="1">
      <a:defRPr sz="2800" b="1" kern="1200">
        <a:solidFill>
          <a:schemeClr val="tx2"/>
        </a:solidFill>
        <a:latin typeface="Arial" charset="0"/>
        <a:ea typeface="+mn-ea"/>
        <a:cs typeface="+mn-cs"/>
      </a:defRPr>
    </a:lvl8pPr>
    <a:lvl9pPr marL="3657600" algn="l" defTabSz="914400" rtl="0" eaLnBrk="1" latinLnBrk="0" hangingPunct="1">
      <a:defRPr sz="2800" b="1" kern="1200">
        <a:solidFill>
          <a:schemeClr val="tx2"/>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3399"/>
    <a:srgbClr val="66FFFF"/>
    <a:srgbClr val="CCECFF"/>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65432" autoAdjust="0"/>
  </p:normalViewPr>
  <p:slideViewPr>
    <p:cSldViewPr>
      <p:cViewPr varScale="1">
        <p:scale>
          <a:sx n="49" d="100"/>
          <a:sy n="49" d="100"/>
        </p:scale>
        <p:origin x="1986" y="54"/>
      </p:cViewPr>
      <p:guideLst>
        <p:guide orient="horz" pos="2160"/>
        <p:guide pos="2880"/>
      </p:guideLst>
    </p:cSldViewPr>
  </p:slideViewPr>
  <p:outlineViewPr>
    <p:cViewPr>
      <p:scale>
        <a:sx n="33" d="100"/>
        <a:sy n="33" d="100"/>
      </p:scale>
      <p:origin x="0" y="2874"/>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864" y="327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9E44B062-0BB9-417E-8B6D-B73CE0C27C08}" type="datetimeFigureOut">
              <a:rPr lang="en-US"/>
              <a:pPr>
                <a:defRPr/>
              </a:pPr>
              <a:t>3/27/2015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FA9A3547-3954-4EDF-A015-58875CBDDE78}" type="slidenum">
              <a:rPr lang="en-US"/>
              <a:pPr>
                <a:defRPr/>
              </a:pPr>
              <a:t>‹#›</a:t>
            </a:fld>
            <a:endParaRPr lang="en-US"/>
          </a:p>
        </p:txBody>
      </p:sp>
    </p:spTree>
    <p:extLst>
      <p:ext uri="{BB962C8B-B14F-4D97-AF65-F5344CB8AC3E}">
        <p14:creationId xmlns:p14="http://schemas.microsoft.com/office/powerpoint/2010/main" val="12029040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solidFill>
                  <a:schemeClr val="tx1"/>
                </a:solidFill>
              </a:defRPr>
            </a:lvl1pPr>
          </a:lstStyle>
          <a:p>
            <a:pPr>
              <a:defRPr/>
            </a:pPr>
            <a:endParaRPr lang="en-US"/>
          </a:p>
        </p:txBody>
      </p:sp>
      <p:sp>
        <p:nvSpPr>
          <p:cNvPr id="624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defRPr>
            </a:lvl1pPr>
          </a:lstStyle>
          <a:p>
            <a:pPr>
              <a:defRPr/>
            </a:pPr>
            <a:endParaRPr lang="en-US"/>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24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24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solidFill>
                  <a:schemeClr val="tx1"/>
                </a:solidFill>
              </a:defRPr>
            </a:lvl1pPr>
          </a:lstStyle>
          <a:p>
            <a:pPr>
              <a:defRPr/>
            </a:pPr>
            <a:endParaRPr lang="en-US"/>
          </a:p>
        </p:txBody>
      </p:sp>
      <p:sp>
        <p:nvSpPr>
          <p:cNvPr id="624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defRPr>
            </a:lvl1pPr>
          </a:lstStyle>
          <a:p>
            <a:pPr>
              <a:defRPr/>
            </a:pPr>
            <a:fld id="{4964FB9E-E0FC-45BD-ABD2-3D44B2BC469C}" type="slidenum">
              <a:rPr lang="en-US"/>
              <a:pPr>
                <a:defRPr/>
              </a:pPr>
              <a:t>‹#›</a:t>
            </a:fld>
            <a:endParaRPr lang="en-US"/>
          </a:p>
        </p:txBody>
      </p:sp>
    </p:spTree>
    <p:extLst>
      <p:ext uri="{BB962C8B-B14F-4D97-AF65-F5344CB8AC3E}">
        <p14:creationId xmlns:p14="http://schemas.microsoft.com/office/powerpoint/2010/main" val="31442912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2</a:t>
            </a:fld>
            <a:endParaRPr lang="en-US"/>
          </a:p>
        </p:txBody>
      </p:sp>
    </p:spTree>
    <p:extLst>
      <p:ext uri="{BB962C8B-B14F-4D97-AF65-F5344CB8AC3E}">
        <p14:creationId xmlns:p14="http://schemas.microsoft.com/office/powerpoint/2010/main" val="533705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Program</a:t>
            </a:r>
            <a:r>
              <a:rPr lang="en-IN" baseline="0" dirty="0" smtClean="0"/>
              <a:t> to generate </a:t>
            </a:r>
            <a:r>
              <a:rPr lang="en-IN" baseline="0" dirty="0" err="1" smtClean="0"/>
              <a:t>fibonacci</a:t>
            </a:r>
            <a:r>
              <a:rPr lang="en-IN" baseline="0" dirty="0" smtClean="0"/>
              <a:t> series </a:t>
            </a:r>
            <a:r>
              <a:rPr lang="en-IN" baseline="0" dirty="0" err="1" smtClean="0"/>
              <a:t>upto</a:t>
            </a:r>
            <a:r>
              <a:rPr lang="en-IN" baseline="0" dirty="0" smtClean="0"/>
              <a:t> n using recursive </a:t>
            </a:r>
            <a:r>
              <a:rPr lang="en-IN" baseline="0" dirty="0" err="1" smtClean="0"/>
              <a:t>fibonacci</a:t>
            </a:r>
            <a:r>
              <a:rPr lang="en-IN" baseline="0" dirty="0" smtClean="0"/>
              <a:t> function </a:t>
            </a:r>
            <a:r>
              <a:rPr lang="en-IN" baseline="0" dirty="0" err="1" smtClean="0"/>
              <a:t>rfibo</a:t>
            </a:r>
            <a:r>
              <a:rPr lang="en-IN" baseline="0" dirty="0" smtClean="0"/>
              <a:t>(</a:t>
            </a:r>
            <a:r>
              <a:rPr lang="en-IN" baseline="0" dirty="0" err="1" smtClean="0"/>
              <a:t>int</a:t>
            </a:r>
            <a:r>
              <a:rPr lang="en-IN" baseline="0" dirty="0" smtClean="0"/>
              <a:t>).</a:t>
            </a:r>
            <a:endParaRPr lang="en-IN" dirty="0"/>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15</a:t>
            </a:fld>
            <a:endParaRPr lang="en-US"/>
          </a:p>
        </p:txBody>
      </p:sp>
    </p:spTree>
    <p:extLst>
      <p:ext uri="{BB962C8B-B14F-4D97-AF65-F5344CB8AC3E}">
        <p14:creationId xmlns:p14="http://schemas.microsoft.com/office/powerpoint/2010/main" val="4155924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eaLnBrk="1" hangingPunct="1">
              <a:buFontTx/>
              <a:buNone/>
              <a:defRPr/>
            </a:pPr>
            <a:r>
              <a:rPr lang="en-US" sz="1200" dirty="0" smtClean="0"/>
              <a:t>A storage class is an attribute that changes the behavior of a variable. It controls the </a:t>
            </a:r>
            <a:r>
              <a:rPr lang="en-US" sz="1200" b="1" dirty="0" smtClean="0"/>
              <a:t>lifetime</a:t>
            </a:r>
            <a:r>
              <a:rPr lang="en-US" sz="1200" dirty="0" smtClean="0"/>
              <a:t>, </a:t>
            </a:r>
            <a:r>
              <a:rPr lang="en-US" sz="1200" b="1" dirty="0" smtClean="0"/>
              <a:t>scope</a:t>
            </a:r>
            <a:r>
              <a:rPr lang="en-US" sz="1200" dirty="0" smtClean="0"/>
              <a:t> and </a:t>
            </a:r>
            <a:r>
              <a:rPr lang="en-US" sz="1200" b="1" dirty="0" smtClean="0"/>
              <a:t>linkage</a:t>
            </a:r>
            <a:r>
              <a:rPr lang="en-US" sz="1200" dirty="0" smtClean="0"/>
              <a:t>.</a:t>
            </a:r>
          </a:p>
          <a:p>
            <a:pPr algn="just" eaLnBrk="1" hangingPunct="1">
              <a:buFontTx/>
              <a:buNone/>
              <a:defRPr/>
            </a:pPr>
            <a:endParaRPr lang="en-US" sz="800" dirty="0" smtClean="0">
              <a:solidFill>
                <a:schemeClr val="accent2"/>
              </a:solidFill>
            </a:endParaRPr>
          </a:p>
          <a:p>
            <a:pPr algn="just" eaLnBrk="1" hangingPunct="1">
              <a:buFont typeface="Wingdings" pitchFamily="2" charset="2"/>
              <a:buChar char="§"/>
              <a:defRPr/>
            </a:pPr>
            <a:r>
              <a:rPr lang="en-US" sz="1200" b="1" dirty="0" smtClean="0">
                <a:solidFill>
                  <a:schemeClr val="accent2"/>
                </a:solidFill>
              </a:rPr>
              <a:t>Auto</a:t>
            </a:r>
            <a:r>
              <a:rPr lang="en-US" sz="1200" dirty="0" smtClean="0"/>
              <a:t>(Automatic variable) default type, automatic variables are the ones we’ve have been using.</a:t>
            </a:r>
          </a:p>
          <a:p>
            <a:pPr algn="just" eaLnBrk="1" hangingPunct="1">
              <a:buFont typeface="Wingdings" pitchFamily="2" charset="2"/>
              <a:buChar char="§"/>
              <a:defRPr/>
            </a:pPr>
            <a:r>
              <a:rPr lang="en-US" sz="1200" b="1" dirty="0" smtClean="0">
                <a:solidFill>
                  <a:schemeClr val="accent2"/>
                </a:solidFill>
              </a:rPr>
              <a:t>Extern</a:t>
            </a:r>
            <a:r>
              <a:rPr lang="en-US" sz="1200" dirty="0" smtClean="0">
                <a:solidFill>
                  <a:schemeClr val="accent2"/>
                </a:solidFill>
              </a:rPr>
              <a:t> </a:t>
            </a:r>
            <a:r>
              <a:rPr lang="en-US" sz="1200" dirty="0" smtClean="0"/>
              <a:t>(External variable) tells the computer that the variable is defined  elsewhere in the program.</a:t>
            </a:r>
          </a:p>
          <a:p>
            <a:pPr algn="just" eaLnBrk="1" hangingPunct="1">
              <a:buFont typeface="Wingdings" pitchFamily="2" charset="2"/>
              <a:buChar char="§"/>
              <a:defRPr/>
            </a:pPr>
            <a:r>
              <a:rPr lang="en-US" sz="1200" b="1" dirty="0" smtClean="0">
                <a:solidFill>
                  <a:schemeClr val="accent2"/>
                </a:solidFill>
              </a:rPr>
              <a:t>Register</a:t>
            </a:r>
            <a:r>
              <a:rPr lang="en-US" sz="1200" dirty="0" smtClean="0"/>
              <a:t>  tells the computer to use one of the CPU’s registers.</a:t>
            </a:r>
          </a:p>
          <a:p>
            <a:pPr algn="just" eaLnBrk="1" hangingPunct="1">
              <a:buFont typeface="Wingdings" pitchFamily="2" charset="2"/>
              <a:buChar char="§"/>
              <a:defRPr/>
            </a:pPr>
            <a:r>
              <a:rPr lang="en-US" sz="1200" b="1" dirty="0" smtClean="0">
                <a:solidFill>
                  <a:schemeClr val="accent2"/>
                </a:solidFill>
              </a:rPr>
              <a:t>Static </a:t>
            </a:r>
            <a:r>
              <a:rPr lang="en-US" sz="1200" dirty="0" smtClean="0"/>
              <a:t>persists (it’s value remains) even after leaving function.</a:t>
            </a:r>
          </a:p>
          <a:p>
            <a:endParaRPr lang="en-US" dirty="0"/>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16</a:t>
            </a:fld>
            <a:endParaRPr lang="en-US"/>
          </a:p>
        </p:txBody>
      </p:sp>
    </p:spTree>
    <p:extLst>
      <p:ext uri="{BB962C8B-B14F-4D97-AF65-F5344CB8AC3E}">
        <p14:creationId xmlns:p14="http://schemas.microsoft.com/office/powerpoint/2010/main" val="2195414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A</a:t>
            </a:r>
            <a:r>
              <a:rPr lang="en-IN" baseline="0" dirty="0" smtClean="0"/>
              <a:t> </a:t>
            </a:r>
            <a:r>
              <a:rPr lang="en-IN" baseline="0" dirty="0" smtClean="0"/>
              <a:t>recursive function to reverse a given number is given. It makes use static variable n initialized to 0.  If the num&gt;0, n is set to n*10 + num%10; then again the same function is called with num = num/10. Between the recursive calls, the value of n persists. When num = 0, the function returns the value of n to main function.</a:t>
            </a:r>
          </a:p>
          <a:p>
            <a:r>
              <a:rPr lang="en-IN" baseline="0" dirty="0" smtClean="0"/>
              <a:t>For </a:t>
            </a:r>
            <a:r>
              <a:rPr lang="en-IN" baseline="0" dirty="0" err="1" smtClean="0"/>
              <a:t>eg</a:t>
            </a:r>
            <a:r>
              <a:rPr lang="en-IN" baseline="0" dirty="0" smtClean="0"/>
              <a:t>, the function call rev(234)  results in:</a:t>
            </a:r>
          </a:p>
          <a:p>
            <a:endParaRPr lang="en-IN" baseline="0" dirty="0" smtClean="0"/>
          </a:p>
          <a:p>
            <a:r>
              <a:rPr lang="en-IN" baseline="0" dirty="0" smtClean="0"/>
              <a:t>  num	n		recursive call</a:t>
            </a:r>
          </a:p>
          <a:p>
            <a:r>
              <a:rPr lang="en-IN" baseline="0" dirty="0" smtClean="0"/>
              <a:t>  234	0*10+234%10= 4       	rev(23)</a:t>
            </a:r>
          </a:p>
          <a:p>
            <a:r>
              <a:rPr lang="en-IN" baseline="0" dirty="0" smtClean="0"/>
              <a:t>  23	4*10+23%10=43	rev(2)</a:t>
            </a:r>
          </a:p>
          <a:p>
            <a:r>
              <a:rPr lang="en-IN" baseline="0" dirty="0" smtClean="0"/>
              <a:t>  2	43*10+2%10=432	rev(0)</a:t>
            </a:r>
          </a:p>
          <a:p>
            <a:r>
              <a:rPr lang="en-IN" baseline="0" dirty="0" smtClean="0"/>
              <a:t>  0	return(432)</a:t>
            </a:r>
          </a:p>
          <a:p>
            <a:r>
              <a:rPr lang="en-IN" dirty="0" smtClean="0"/>
              <a:t>This value is returned to the intermediate calls and finally returned to main. </a:t>
            </a:r>
            <a:endParaRPr lang="en-IN" baseline="0" dirty="0" smtClean="0"/>
          </a:p>
          <a:p>
            <a:endParaRPr lang="en-IN" baseline="0" dirty="0" smtClean="0"/>
          </a:p>
          <a:p>
            <a:endParaRPr lang="en-IN" baseline="0" dirty="0" smtClean="0"/>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17</a:t>
            </a:fld>
            <a:endParaRPr lang="en-US"/>
          </a:p>
        </p:txBody>
      </p:sp>
    </p:spTree>
    <p:extLst>
      <p:ext uri="{BB962C8B-B14F-4D97-AF65-F5344CB8AC3E}">
        <p14:creationId xmlns:p14="http://schemas.microsoft.com/office/powerpoint/2010/main" val="1720111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1200" b="0" i="0" kern="1200" dirty="0" smtClean="0">
                <a:solidFill>
                  <a:schemeClr val="tx1"/>
                </a:solidFill>
                <a:effectLst/>
                <a:latin typeface="Arial" charset="0"/>
                <a:ea typeface="+mn-ea"/>
                <a:cs typeface="+mn-cs"/>
              </a:rPr>
              <a:t>The Euclidean algorithm is based on the principle that the greatest common divisor of two numbers does not change if the larger number is replaced by its difference with the smaller number. For example, 21 is the GCD of 252 and 105 (252 = 21 × 12 and 105 = 21 × 5), and the same number 21 is also the GCD of 105 and 147 = 252 − 105. Since this replacement reduces the larger of the two numbers, repeating this process gives successively smaller pairs of numbers until one of the two numbers reaches zero. When that occurs, the other number (the one that is not zero) is the GCD of the original two numbers.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221E1F"/>
              </a:solidFill>
              <a:effectLst/>
              <a:latin typeface="Calibri" pitchFamily="34" charset="0"/>
              <a:cs typeface="Calibri"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21E1F"/>
                </a:solidFill>
                <a:effectLst/>
                <a:latin typeface="Calibri" pitchFamily="34" charset="0"/>
                <a:cs typeface="Calibri" pitchFamily="34" charset="0"/>
              </a:rPr>
              <a:t>The </a:t>
            </a:r>
            <a:r>
              <a:rPr kumimoji="0" lang="en-US" sz="1200" b="0" i="1" u="none" strike="noStrike" cap="none" normalizeH="0" baseline="0" dirty="0" smtClean="0">
                <a:ln>
                  <a:noFill/>
                </a:ln>
                <a:solidFill>
                  <a:srgbClr val="221E1F"/>
                </a:solidFill>
                <a:effectLst/>
                <a:latin typeface="Calibri" pitchFamily="34" charset="0"/>
                <a:cs typeface="Calibri" pitchFamily="34" charset="0"/>
              </a:rPr>
              <a:t>greatest common divisor</a:t>
            </a:r>
            <a:r>
              <a:rPr kumimoji="0" lang="en-US" sz="1200" b="0" i="0" u="none" strike="noStrike" cap="none" normalizeH="0" baseline="0" dirty="0" smtClean="0">
                <a:ln>
                  <a:noFill/>
                </a:ln>
                <a:solidFill>
                  <a:srgbClr val="221E1F"/>
                </a:solidFill>
                <a:effectLst/>
                <a:latin typeface="Calibri" pitchFamily="34" charset="0"/>
                <a:cs typeface="Calibri" pitchFamily="34" charset="0"/>
              </a:rPr>
              <a:t> (</a:t>
            </a:r>
            <a:r>
              <a:rPr kumimoji="0" lang="en-US" sz="1400" i="0" u="none" strike="noStrike" cap="none" normalizeH="0" baseline="0" dirty="0" err="1" smtClean="0">
                <a:ln>
                  <a:noFill/>
                </a:ln>
                <a:solidFill>
                  <a:srgbClr val="221E1F"/>
                </a:solidFill>
                <a:effectLst/>
                <a:latin typeface="Tempus Sans ITC" pitchFamily="82" charset="0"/>
                <a:cs typeface="Calibri" pitchFamily="34" charset="0"/>
              </a:rPr>
              <a:t>gcd</a:t>
            </a:r>
            <a:r>
              <a:rPr kumimoji="0" lang="en-US" sz="1200" b="0" i="0" u="none" strike="noStrike" cap="none" normalizeH="0" baseline="0" dirty="0" smtClean="0">
                <a:ln>
                  <a:noFill/>
                </a:ln>
                <a:solidFill>
                  <a:srgbClr val="221E1F"/>
                </a:solidFill>
                <a:effectLst/>
                <a:latin typeface="Calibri" pitchFamily="34" charset="0"/>
                <a:cs typeface="Calibri" pitchFamily="34" charset="0"/>
              </a:rPr>
              <a:t>) of two positive integers is the largest integer that divides evenly into both of them. For example, the greatest common divisor of 24 and 9 is 3 since both 24 and 9 are multiples of 3, but no integer larger than 3 divides evenly into 24 and 9. </a:t>
            </a:r>
            <a:endParaRPr kumimoji="0" lang="en-US" sz="1200" b="0" i="0" u="none" strike="noStrike" cap="none" normalizeH="0" baseline="0" dirty="0" smtClean="0">
              <a:ln>
                <a:noFill/>
              </a:ln>
              <a:solidFill>
                <a:schemeClr val="tx1"/>
              </a:solidFill>
              <a:effectLst/>
              <a:latin typeface="Calibri" pitchFamily="34" charset="0"/>
              <a:cs typeface="Calibri" pitchFamily="34" charset="0"/>
            </a:endParaRPr>
          </a:p>
          <a:p>
            <a:pPr lvl="0" algn="just" eaLnBrk="0" hangingPunct="0"/>
            <a:r>
              <a:rPr kumimoji="0" lang="en-US" sz="1200" b="0" i="0" u="none" strike="noStrike" cap="none" normalizeH="0" baseline="0" dirty="0" smtClean="0">
                <a:ln>
                  <a:noFill/>
                </a:ln>
                <a:solidFill>
                  <a:srgbClr val="221E1F"/>
                </a:solidFill>
                <a:effectLst/>
                <a:latin typeface="Calibri" pitchFamily="34" charset="0"/>
                <a:cs typeface="Calibri" pitchFamily="34" charset="0"/>
              </a:rPr>
              <a:t>We can efficiently compute the </a:t>
            </a:r>
            <a:r>
              <a:rPr lang="en-US" sz="1200" dirty="0" err="1" smtClean="0">
                <a:solidFill>
                  <a:srgbClr val="221E1F"/>
                </a:solidFill>
                <a:latin typeface="Tempus Sans ITC" pitchFamily="82" charset="0"/>
                <a:cs typeface="Calibri" pitchFamily="34" charset="0"/>
              </a:rPr>
              <a:t>gcd</a:t>
            </a:r>
            <a:r>
              <a:rPr kumimoji="0" lang="en-US" sz="1200" b="0" i="0" u="none" strike="noStrike" cap="none" normalizeH="0" baseline="0" dirty="0" smtClean="0">
                <a:ln>
                  <a:noFill/>
                </a:ln>
                <a:solidFill>
                  <a:srgbClr val="221E1F"/>
                </a:solidFill>
                <a:effectLst/>
                <a:latin typeface="Calibri" pitchFamily="34" charset="0"/>
                <a:cs typeface="Calibri" pitchFamily="34" charset="0"/>
              </a:rPr>
              <a:t> using the following property, which holds for positive integers </a:t>
            </a:r>
            <a:r>
              <a:rPr kumimoji="0" lang="en-US" sz="1200" b="0" i="1" u="none" strike="noStrike" cap="none" normalizeH="0" baseline="0" dirty="0" smtClean="0">
                <a:ln>
                  <a:noFill/>
                </a:ln>
                <a:solidFill>
                  <a:srgbClr val="221E1F"/>
                </a:solidFill>
                <a:effectLst/>
                <a:latin typeface="Calibri" pitchFamily="34" charset="0"/>
                <a:cs typeface="Calibri" pitchFamily="34" charset="0"/>
              </a:rPr>
              <a:t>p</a:t>
            </a:r>
            <a:r>
              <a:rPr kumimoji="0" lang="en-US" sz="1200" b="0" i="0" u="none" strike="noStrike" cap="none" normalizeH="0" baseline="0" dirty="0" smtClean="0">
                <a:ln>
                  <a:noFill/>
                </a:ln>
                <a:solidFill>
                  <a:srgbClr val="221E1F"/>
                </a:solidFill>
                <a:effectLst/>
                <a:latin typeface="Calibri" pitchFamily="34" charset="0"/>
                <a:cs typeface="Calibri" pitchFamily="34" charset="0"/>
              </a:rPr>
              <a:t> and </a:t>
            </a:r>
            <a:r>
              <a:rPr kumimoji="0" lang="en-US" sz="1200" b="0" i="1" u="none" strike="noStrike" cap="none" normalizeH="0" baseline="0" dirty="0" smtClean="0">
                <a:ln>
                  <a:noFill/>
                </a:ln>
                <a:solidFill>
                  <a:srgbClr val="221E1F"/>
                </a:solidFill>
                <a:effectLst/>
                <a:latin typeface="Calibri" pitchFamily="34" charset="0"/>
                <a:cs typeface="Calibri" pitchFamily="34" charset="0"/>
              </a:rPr>
              <a:t>q</a:t>
            </a:r>
            <a:r>
              <a:rPr kumimoji="0" lang="en-US" sz="1200" b="0" i="0" u="none" strike="noStrike" cap="none" normalizeH="0" baseline="0" dirty="0" smtClean="0">
                <a:ln>
                  <a:noFill/>
                </a:ln>
                <a:solidFill>
                  <a:srgbClr val="221E1F"/>
                </a:solidFill>
                <a:effectLst/>
                <a:latin typeface="Calibri" pitchFamily="34" charset="0"/>
                <a:cs typeface="Calibri" pitchFamily="34" charset="0"/>
              </a:rPr>
              <a:t>:</a:t>
            </a:r>
            <a:endParaRPr kumimoji="0" lang="en-US" sz="1200" b="0" i="0" u="none" strike="noStrike" cap="none" normalizeH="0" baseline="0" dirty="0" smtClean="0">
              <a:ln>
                <a:noFill/>
              </a:ln>
              <a:solidFill>
                <a:schemeClr val="tx1"/>
              </a:solidFill>
              <a:effectLst/>
              <a:latin typeface="Calibri" pitchFamily="34" charset="0"/>
              <a:cs typeface="Calibri"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Baskerville Old Face" pitchFamily="18" charset="0"/>
                <a:cs typeface="Calibri" pitchFamily="34" charset="0"/>
              </a:rPr>
              <a:t>	If </a:t>
            </a:r>
            <a:r>
              <a:rPr kumimoji="0" lang="en-US" sz="1400" b="0" i="1" u="none" strike="noStrike" cap="none" normalizeH="0" baseline="0" dirty="0" smtClean="0">
                <a:ln>
                  <a:noFill/>
                </a:ln>
                <a:solidFill>
                  <a:schemeClr val="tx1"/>
                </a:solidFill>
                <a:effectLst/>
                <a:latin typeface="Baskerville Old Face" pitchFamily="18" charset="0"/>
                <a:cs typeface="Calibri" pitchFamily="34" charset="0"/>
              </a:rPr>
              <a:t>p</a:t>
            </a:r>
            <a:r>
              <a:rPr kumimoji="0" lang="en-US" sz="1400" b="0" i="0" u="none" strike="noStrike" cap="none" normalizeH="0" baseline="0" dirty="0" smtClean="0">
                <a:ln>
                  <a:noFill/>
                </a:ln>
                <a:solidFill>
                  <a:schemeClr val="tx1"/>
                </a:solidFill>
                <a:effectLst/>
                <a:latin typeface="Baskerville Old Face" pitchFamily="18" charset="0"/>
                <a:cs typeface="Calibri" pitchFamily="34" charset="0"/>
              </a:rPr>
              <a:t> &gt; </a:t>
            </a:r>
            <a:r>
              <a:rPr kumimoji="0" lang="en-US" sz="1400" b="0" i="1" u="none" strike="noStrike" cap="none" normalizeH="0" baseline="0" dirty="0" smtClean="0">
                <a:ln>
                  <a:noFill/>
                </a:ln>
                <a:solidFill>
                  <a:schemeClr val="tx1"/>
                </a:solidFill>
                <a:effectLst/>
                <a:latin typeface="Baskerville Old Face" pitchFamily="18" charset="0"/>
                <a:cs typeface="Calibri" pitchFamily="34" charset="0"/>
              </a:rPr>
              <a:t>q</a:t>
            </a:r>
            <a:r>
              <a:rPr kumimoji="0" lang="en-US" sz="1400" b="0" i="0" u="none" strike="noStrike" cap="none" normalizeH="0" baseline="0" dirty="0" smtClean="0">
                <a:ln>
                  <a:noFill/>
                </a:ln>
                <a:solidFill>
                  <a:schemeClr val="tx1"/>
                </a:solidFill>
                <a:effectLst/>
                <a:latin typeface="Baskerville Old Face" pitchFamily="18" charset="0"/>
                <a:cs typeface="Calibri"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Baskerville Old Face" pitchFamily="18" charset="0"/>
                <a:cs typeface="Calibri" pitchFamily="34" charset="0"/>
              </a:rPr>
              <a:t>	the </a:t>
            </a:r>
            <a:r>
              <a:rPr kumimoji="0" lang="en-US" sz="1400" b="0" i="0" u="none" strike="noStrike" cap="none" normalizeH="0" baseline="0" dirty="0" err="1" smtClean="0">
                <a:ln>
                  <a:noFill/>
                </a:ln>
                <a:solidFill>
                  <a:schemeClr val="tx1"/>
                </a:solidFill>
                <a:effectLst/>
                <a:latin typeface="Baskerville Old Face" pitchFamily="18" charset="0"/>
                <a:cs typeface="Calibri" pitchFamily="34" charset="0"/>
              </a:rPr>
              <a:t>gcd</a:t>
            </a:r>
            <a:r>
              <a:rPr kumimoji="0" lang="en-US" sz="1400" b="0" i="0" u="none" strike="noStrike" cap="none" normalizeH="0" baseline="0" dirty="0" smtClean="0">
                <a:ln>
                  <a:noFill/>
                </a:ln>
                <a:solidFill>
                  <a:schemeClr val="tx1"/>
                </a:solidFill>
                <a:effectLst/>
                <a:latin typeface="Baskerville Old Face" pitchFamily="18" charset="0"/>
                <a:cs typeface="Calibri" pitchFamily="34" charset="0"/>
              </a:rPr>
              <a:t> of </a:t>
            </a:r>
            <a:r>
              <a:rPr kumimoji="0" lang="en-US" sz="1400" b="0" i="1" u="none" strike="noStrike" cap="none" normalizeH="0" baseline="0" dirty="0" smtClean="0">
                <a:ln>
                  <a:noFill/>
                </a:ln>
                <a:solidFill>
                  <a:schemeClr val="tx1"/>
                </a:solidFill>
                <a:effectLst/>
                <a:latin typeface="Baskerville Old Face" pitchFamily="18" charset="0"/>
                <a:cs typeface="Calibri" pitchFamily="34" charset="0"/>
              </a:rPr>
              <a:t>p</a:t>
            </a:r>
            <a:r>
              <a:rPr kumimoji="0" lang="en-US" sz="1400" b="0" i="0" u="none" strike="noStrike" cap="none" normalizeH="0" baseline="0" dirty="0" smtClean="0">
                <a:ln>
                  <a:noFill/>
                </a:ln>
                <a:solidFill>
                  <a:schemeClr val="tx1"/>
                </a:solidFill>
                <a:effectLst/>
                <a:latin typeface="Baskerville Old Face" pitchFamily="18" charset="0"/>
                <a:cs typeface="Calibri" pitchFamily="34" charset="0"/>
              </a:rPr>
              <a:t> and </a:t>
            </a:r>
            <a:r>
              <a:rPr kumimoji="0" lang="en-US" sz="1400" b="0" i="1" u="none" strike="noStrike" cap="none" normalizeH="0" baseline="0" dirty="0" smtClean="0">
                <a:ln>
                  <a:noFill/>
                </a:ln>
                <a:solidFill>
                  <a:schemeClr val="tx1"/>
                </a:solidFill>
                <a:effectLst/>
                <a:latin typeface="Baskerville Old Face" pitchFamily="18" charset="0"/>
                <a:cs typeface="Calibri" pitchFamily="34" charset="0"/>
              </a:rPr>
              <a:t>q</a:t>
            </a:r>
            <a:r>
              <a:rPr kumimoji="0" lang="en-US" sz="1400" b="0" i="0" u="none" strike="noStrike" cap="none" normalizeH="0" baseline="0" dirty="0" smtClean="0">
                <a:ln>
                  <a:noFill/>
                </a:ln>
                <a:solidFill>
                  <a:schemeClr val="tx1"/>
                </a:solidFill>
                <a:effectLst/>
                <a:latin typeface="Baskerville Old Face" pitchFamily="18" charset="0"/>
                <a:cs typeface="Calibri" pitchFamily="34" charset="0"/>
              </a:rPr>
              <a:t> is the same as </a:t>
            </a:r>
          </a:p>
          <a:p>
            <a:pPr marL="0" marR="0" lvl="0" indent="0" algn="just" defTabSz="914400" rtl="0" eaLnBrk="0" fontAlgn="base" latinLnBrk="0" hangingPunct="0">
              <a:lnSpc>
                <a:spcPct val="100000"/>
              </a:lnSpc>
              <a:spcBef>
                <a:spcPct val="0"/>
              </a:spcBef>
              <a:spcAft>
                <a:spcPct val="0"/>
              </a:spcAft>
              <a:buClrTx/>
              <a:buSzTx/>
              <a:buFontTx/>
              <a:buNone/>
              <a:tabLst/>
            </a:pPr>
            <a:r>
              <a:rPr lang="en-US" sz="1400" b="0" dirty="0" smtClean="0">
                <a:solidFill>
                  <a:schemeClr val="tx1"/>
                </a:solidFill>
                <a:latin typeface="Baskerville Old Face" pitchFamily="18" charset="0"/>
                <a:cs typeface="Calibri" pitchFamily="34" charset="0"/>
              </a:rPr>
              <a:t>	</a:t>
            </a:r>
            <a:r>
              <a:rPr kumimoji="0" lang="en-US" sz="1400" b="0" i="0" u="none" strike="noStrike" cap="none" normalizeH="0" baseline="0" dirty="0" smtClean="0">
                <a:ln>
                  <a:noFill/>
                </a:ln>
                <a:solidFill>
                  <a:schemeClr val="tx1"/>
                </a:solidFill>
                <a:effectLst/>
                <a:latin typeface="Baskerville Old Face" pitchFamily="18" charset="0"/>
                <a:cs typeface="Calibri" pitchFamily="34" charset="0"/>
              </a:rPr>
              <a:t>the </a:t>
            </a:r>
            <a:r>
              <a:rPr kumimoji="0" lang="en-US" sz="1400" b="0" i="0" u="none" strike="noStrike" cap="none" normalizeH="0" baseline="0" dirty="0" err="1" smtClean="0">
                <a:ln>
                  <a:noFill/>
                </a:ln>
                <a:solidFill>
                  <a:schemeClr val="tx1"/>
                </a:solidFill>
                <a:effectLst/>
                <a:latin typeface="Baskerville Old Face" pitchFamily="18" charset="0"/>
                <a:cs typeface="Calibri" pitchFamily="34" charset="0"/>
              </a:rPr>
              <a:t>gcd</a:t>
            </a:r>
            <a:r>
              <a:rPr kumimoji="0" lang="en-US" sz="1400" b="0" i="0" u="none" strike="noStrike" cap="none" normalizeH="0" baseline="0" dirty="0" smtClean="0">
                <a:ln>
                  <a:noFill/>
                </a:ln>
                <a:solidFill>
                  <a:schemeClr val="tx1"/>
                </a:solidFill>
                <a:effectLst/>
                <a:latin typeface="Baskerville Old Face" pitchFamily="18" charset="0"/>
                <a:cs typeface="Calibri" pitchFamily="34" charset="0"/>
              </a:rPr>
              <a:t> of </a:t>
            </a:r>
            <a:r>
              <a:rPr kumimoji="0" lang="en-US" sz="1400" u="none" strike="noStrike" cap="none" normalizeH="0" baseline="0" dirty="0" smtClean="0">
                <a:ln>
                  <a:noFill/>
                </a:ln>
                <a:solidFill>
                  <a:schemeClr val="tx1"/>
                </a:solidFill>
                <a:effectLst/>
                <a:latin typeface="Baskerville Old Face" pitchFamily="18" charset="0"/>
                <a:cs typeface="Calibri" pitchFamily="34" charset="0"/>
              </a:rPr>
              <a:t>q </a:t>
            </a:r>
            <a:r>
              <a:rPr kumimoji="0" lang="en-US" sz="1400" b="0" u="none" strike="noStrike" cap="none" normalizeH="0" baseline="0" dirty="0" smtClean="0">
                <a:ln>
                  <a:noFill/>
                </a:ln>
                <a:solidFill>
                  <a:schemeClr val="accent2"/>
                </a:solidFill>
                <a:effectLst/>
                <a:latin typeface="Baskerville Old Face" pitchFamily="18" charset="0"/>
                <a:cs typeface="Calibri" pitchFamily="34" charset="0"/>
              </a:rPr>
              <a:t>and</a:t>
            </a:r>
            <a:r>
              <a:rPr kumimoji="0" lang="en-US" sz="1400" u="none" strike="noStrike" cap="none" normalizeH="0" baseline="0" dirty="0" smtClean="0">
                <a:ln>
                  <a:noFill/>
                </a:ln>
                <a:solidFill>
                  <a:schemeClr val="tx1"/>
                </a:solidFill>
                <a:effectLst/>
                <a:latin typeface="Baskerville Old Face" pitchFamily="18" charset="0"/>
                <a:cs typeface="Calibri" pitchFamily="34" charset="0"/>
              </a:rPr>
              <a:t> p % q</a:t>
            </a:r>
          </a:p>
          <a:p>
            <a:r>
              <a:rPr lang="en-IN" dirty="0" smtClean="0"/>
              <a:t>Using this we can write the recursive definition of GCD</a:t>
            </a:r>
            <a:r>
              <a:rPr lang="en-IN" baseline="0" dirty="0" smtClean="0"/>
              <a:t> as:</a:t>
            </a:r>
          </a:p>
          <a:p>
            <a:r>
              <a:rPr lang="en-IN" baseline="0" dirty="0" smtClean="0"/>
              <a:t>    </a:t>
            </a:r>
          </a:p>
          <a:p>
            <a:r>
              <a:rPr lang="en-IN" baseline="0" dirty="0" err="1" smtClean="0"/>
              <a:t>gcd</a:t>
            </a:r>
            <a:r>
              <a:rPr lang="en-IN" baseline="0" dirty="0" smtClean="0"/>
              <a:t>(</a:t>
            </a:r>
            <a:r>
              <a:rPr lang="en-IN" baseline="0" dirty="0" err="1" smtClean="0"/>
              <a:t>x,y</a:t>
            </a:r>
            <a:r>
              <a:rPr lang="en-IN" baseline="0" dirty="0" smtClean="0"/>
              <a:t>) =    x    	if y =0</a:t>
            </a:r>
          </a:p>
          <a:p>
            <a:r>
              <a:rPr lang="en-IN" baseline="0" dirty="0" smtClean="0"/>
              <a:t>                   y                  if x=0</a:t>
            </a:r>
          </a:p>
          <a:p>
            <a:r>
              <a:rPr lang="en-IN" baseline="0" dirty="0" smtClean="0"/>
              <a:t>	</a:t>
            </a:r>
            <a:r>
              <a:rPr lang="en-IN" baseline="0" dirty="0" err="1" smtClean="0"/>
              <a:t>gcd</a:t>
            </a:r>
            <a:r>
              <a:rPr lang="en-IN" baseline="0" dirty="0" smtClean="0"/>
              <a:t>(</a:t>
            </a:r>
            <a:r>
              <a:rPr lang="en-IN" baseline="0" dirty="0" err="1" smtClean="0"/>
              <a:t>y,x%y</a:t>
            </a:r>
            <a:r>
              <a:rPr lang="en-IN" baseline="0" dirty="0" smtClean="0"/>
              <a:t>)   otherwise</a:t>
            </a:r>
          </a:p>
          <a:p>
            <a:endParaRPr lang="en-IN" baseline="0" dirty="0" smtClean="0"/>
          </a:p>
          <a:p>
            <a:endParaRPr lang="en-IN" dirty="0" smtClean="0"/>
          </a:p>
          <a:p>
            <a:endParaRPr lang="en-IN" dirty="0"/>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18</a:t>
            </a:fld>
            <a:endParaRPr lang="en-US"/>
          </a:p>
        </p:txBody>
      </p:sp>
    </p:spTree>
    <p:extLst>
      <p:ext uri="{BB962C8B-B14F-4D97-AF65-F5344CB8AC3E}">
        <p14:creationId xmlns:p14="http://schemas.microsoft.com/office/powerpoint/2010/main" val="1038264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In this recursive sort function, if the length of the list =</a:t>
            </a:r>
            <a:r>
              <a:rPr lang="en-IN" baseline="0" dirty="0" smtClean="0"/>
              <a:t> 1, we return(only one element, no sorting). Otherwise, we find the minimum element and place in 0</a:t>
            </a:r>
            <a:r>
              <a:rPr lang="en-IN" baseline="30000" dirty="0" smtClean="0"/>
              <a:t>th</a:t>
            </a:r>
            <a:r>
              <a:rPr lang="en-IN" baseline="0" dirty="0" smtClean="0"/>
              <a:t> position. Next, we call the same function as sort(&amp;list[1], length-1). Now, we sort the list </a:t>
            </a:r>
            <a:r>
              <a:rPr lang="en-IN" baseline="0" dirty="0" err="1" smtClean="0"/>
              <a:t>list</a:t>
            </a:r>
            <a:r>
              <a:rPr lang="en-IN" baseline="0" dirty="0" smtClean="0"/>
              <a:t>[1], list[2]...list[n-1]  by finding and placing the smallest element in list[1]. Again, the process is repeated with the new list and length  of list =1.</a:t>
            </a:r>
          </a:p>
          <a:p>
            <a:endParaRPr lang="en-IN" baseline="0" dirty="0" smtClean="0"/>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19</a:t>
            </a:fld>
            <a:endParaRPr lang="en-US"/>
          </a:p>
        </p:txBody>
      </p:sp>
    </p:spTree>
    <p:extLst>
      <p:ext uri="{BB962C8B-B14F-4D97-AF65-F5344CB8AC3E}">
        <p14:creationId xmlns:p14="http://schemas.microsoft.com/office/powerpoint/2010/main" val="4044780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20</a:t>
            </a:fld>
            <a:endParaRPr lang="en-US"/>
          </a:p>
        </p:txBody>
      </p:sp>
    </p:spTree>
    <p:extLst>
      <p:ext uri="{BB962C8B-B14F-4D97-AF65-F5344CB8AC3E}">
        <p14:creationId xmlns:p14="http://schemas.microsoft.com/office/powerpoint/2010/main" val="1214112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dirty="0" smtClean="0">
                <a:solidFill>
                  <a:schemeClr val="tx1"/>
                </a:solidFill>
                <a:latin typeface="Arial" charset="0"/>
                <a:ea typeface="+mn-ea"/>
                <a:cs typeface="+mn-cs"/>
              </a:rPr>
              <a:t>For </a:t>
            </a:r>
            <a:r>
              <a:rPr lang="en-IN" sz="1200" kern="1200" dirty="0" err="1" smtClean="0">
                <a:solidFill>
                  <a:schemeClr val="tx1"/>
                </a:solidFill>
                <a:latin typeface="Arial" charset="0"/>
                <a:ea typeface="+mn-ea"/>
                <a:cs typeface="+mn-cs"/>
              </a:rPr>
              <a:t>eg</a:t>
            </a:r>
            <a:r>
              <a:rPr lang="en-IN" sz="1200" kern="1200" dirty="0" smtClean="0">
                <a:solidFill>
                  <a:schemeClr val="tx1"/>
                </a:solidFill>
                <a:latin typeface="Arial" charset="0"/>
                <a:ea typeface="+mn-ea"/>
                <a:cs typeface="+mn-cs"/>
              </a:rPr>
              <a:t>: list [] = {33,-2,0,2,4}   n=5</a:t>
            </a:r>
          </a:p>
          <a:p>
            <a:r>
              <a:rPr lang="en-IN" sz="1200" kern="1200" dirty="0" smtClean="0">
                <a:solidFill>
                  <a:schemeClr val="tx1"/>
                </a:solidFill>
                <a:latin typeface="Arial" charset="0"/>
                <a:ea typeface="+mn-ea"/>
                <a:cs typeface="+mn-cs"/>
              </a:rPr>
              <a:t>s</a:t>
            </a:r>
            <a:r>
              <a:rPr lang="en-IN" sz="1200" kern="1200" smtClean="0">
                <a:solidFill>
                  <a:schemeClr val="tx1"/>
                </a:solidFill>
                <a:latin typeface="Arial" charset="0"/>
                <a:ea typeface="+mn-ea"/>
                <a:cs typeface="+mn-cs"/>
              </a:rPr>
              <a:t>ort(</a:t>
            </a:r>
            <a:r>
              <a:rPr lang="en-IN" sz="1200" kern="1200" dirty="0" err="1" smtClean="0">
                <a:solidFill>
                  <a:schemeClr val="tx1"/>
                </a:solidFill>
                <a:latin typeface="Arial" charset="0"/>
                <a:ea typeface="+mn-ea"/>
                <a:cs typeface="+mn-cs"/>
              </a:rPr>
              <a:t>list,ln</a:t>
            </a:r>
            <a:r>
              <a:rPr lang="en-IN" sz="1200" kern="1200" dirty="0" smtClean="0">
                <a:solidFill>
                  <a:schemeClr val="tx1"/>
                </a:solidFill>
                <a:latin typeface="Arial" charset="0"/>
                <a:ea typeface="+mn-ea"/>
                <a:cs typeface="+mn-cs"/>
              </a:rPr>
              <a:t>) will result in:</a:t>
            </a:r>
          </a:p>
          <a:p>
            <a:r>
              <a:rPr lang="en-IN" sz="1200" b="1" kern="1200" dirty="0" smtClean="0">
                <a:solidFill>
                  <a:schemeClr val="tx1"/>
                </a:solidFill>
                <a:latin typeface="Arial" charset="0"/>
                <a:ea typeface="+mn-ea"/>
                <a:cs typeface="+mn-cs"/>
              </a:rPr>
              <a:t>List (beginning of fn)	List (end of fn)     n 	function call</a:t>
            </a:r>
          </a:p>
          <a:p>
            <a:r>
              <a:rPr lang="en-IN" sz="1200" kern="1200" dirty="0" smtClean="0">
                <a:solidFill>
                  <a:schemeClr val="tx1"/>
                </a:solidFill>
                <a:latin typeface="Arial" charset="0"/>
                <a:ea typeface="+mn-ea"/>
                <a:cs typeface="+mn-cs"/>
              </a:rPr>
              <a:t>33 -2 0 2 4		-2 33 0 2 4 	       5           sort(&amp;list[1], 4)</a:t>
            </a:r>
          </a:p>
          <a:p>
            <a:r>
              <a:rPr lang="en-IN" sz="1200" kern="1200" dirty="0" smtClean="0">
                <a:solidFill>
                  <a:schemeClr val="tx1"/>
                </a:solidFill>
                <a:latin typeface="Arial" charset="0"/>
                <a:ea typeface="+mn-ea"/>
                <a:cs typeface="+mn-cs"/>
              </a:rPr>
              <a:t>33 0 2 4		0 33 2 4	       4 	sort(&amp;list[1],3)</a:t>
            </a:r>
          </a:p>
          <a:p>
            <a:r>
              <a:rPr lang="en-IN" sz="1200" kern="1200" dirty="0" smtClean="0">
                <a:solidFill>
                  <a:schemeClr val="tx1"/>
                </a:solidFill>
                <a:latin typeface="Arial" charset="0"/>
                <a:ea typeface="+mn-ea"/>
                <a:cs typeface="+mn-cs"/>
              </a:rPr>
              <a:t>33 2 4		2 33 4	       3	sort(&amp;list[1],2)</a:t>
            </a:r>
          </a:p>
          <a:p>
            <a:r>
              <a:rPr lang="en-IN" sz="1200" kern="1200" dirty="0" smtClean="0">
                <a:solidFill>
                  <a:schemeClr val="tx1"/>
                </a:solidFill>
                <a:latin typeface="Arial" charset="0"/>
                <a:ea typeface="+mn-ea"/>
                <a:cs typeface="+mn-cs"/>
              </a:rPr>
              <a:t>33 4		4 33	       2	sort(&amp;list[1],1)</a:t>
            </a:r>
          </a:p>
          <a:p>
            <a:r>
              <a:rPr lang="en-IN" sz="1200" kern="1200" dirty="0" smtClean="0">
                <a:solidFill>
                  <a:schemeClr val="tx1"/>
                </a:solidFill>
                <a:latin typeface="Arial" charset="0"/>
                <a:ea typeface="+mn-ea"/>
                <a:cs typeface="+mn-cs"/>
              </a:rPr>
              <a:t>33		33	       1	no recursive call as base case is reached, return.</a:t>
            </a:r>
          </a:p>
          <a:p>
            <a:r>
              <a:rPr lang="en-IN" sz="1200" kern="1200" dirty="0" smtClean="0">
                <a:solidFill>
                  <a:schemeClr val="tx1"/>
                </a:solidFill>
                <a:latin typeface="Arial" charset="0"/>
                <a:ea typeface="+mn-ea"/>
                <a:cs typeface="+mn-cs"/>
              </a:rPr>
              <a:t>From here, after a series of returns, control is transferred to main and the array is now sorted.</a:t>
            </a:r>
          </a:p>
          <a:p>
            <a:r>
              <a:rPr lang="en-IN" sz="1200" kern="1200" dirty="0" smtClean="0">
                <a:solidFill>
                  <a:schemeClr val="tx1"/>
                </a:solidFill>
                <a:latin typeface="Arial" charset="0"/>
                <a:ea typeface="+mn-ea"/>
                <a:cs typeface="+mn-cs"/>
              </a:rPr>
              <a:t>	  </a:t>
            </a:r>
            <a:endParaRPr lang="en-IN"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21</a:t>
            </a:fld>
            <a:endParaRPr lang="en-US"/>
          </a:p>
        </p:txBody>
      </p:sp>
    </p:spTree>
    <p:extLst>
      <p:ext uri="{BB962C8B-B14F-4D97-AF65-F5344CB8AC3E}">
        <p14:creationId xmlns:p14="http://schemas.microsoft.com/office/powerpoint/2010/main" val="1809947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1" i="1" kern="1200" baseline="0" dirty="0" smtClean="0">
                <a:solidFill>
                  <a:schemeClr val="tx1"/>
                </a:solidFill>
                <a:latin typeface="Arial" charset="0"/>
                <a:ea typeface="+mn-ea"/>
                <a:cs typeface="+mn-cs"/>
              </a:rPr>
              <a:t>Performance concern</a:t>
            </a:r>
          </a:p>
          <a:p>
            <a:pPr algn="just"/>
            <a:r>
              <a:rPr lang="en-IN" sz="1200" kern="1200" baseline="0" dirty="0" smtClean="0">
                <a:solidFill>
                  <a:schemeClr val="tx1"/>
                </a:solidFill>
                <a:latin typeface="Arial" charset="0"/>
                <a:ea typeface="+mn-ea"/>
                <a:cs typeface="+mn-cs"/>
              </a:rPr>
              <a:t>If you are concerned about your program’s performance, avoid using recursion, because it takes more time and consumes more memory than iteration.</a:t>
            </a:r>
          </a:p>
          <a:p>
            <a:pPr algn="just"/>
            <a:endParaRPr lang="en-IN" sz="1200" kern="1200" baseline="0" dirty="0" smtClean="0">
              <a:solidFill>
                <a:schemeClr val="tx1"/>
              </a:solidFill>
              <a:latin typeface="Arial" charset="0"/>
              <a:ea typeface="+mn-ea"/>
              <a:cs typeface="+mn-cs"/>
            </a:endParaRPr>
          </a:p>
          <a:p>
            <a:pPr algn="just"/>
            <a:r>
              <a:rPr lang="en-IN" sz="1200" kern="1200" baseline="0" dirty="0" smtClean="0">
                <a:solidFill>
                  <a:schemeClr val="tx1"/>
                </a:solidFill>
                <a:latin typeface="Arial" charset="0"/>
                <a:ea typeface="+mn-ea"/>
                <a:cs typeface="+mn-cs"/>
              </a:rPr>
              <a:t>The decision whether to use recursion or iteration should be based on the nature of the problem you are trying to solve and your understanding of the problem. The rule of thumb is to use whichever of the two approaches can best develop an intuitive solution that naturally mirrors the problem. If an iterative solution is obvious, use it. It will generally be more efficient than the recursive option.</a:t>
            </a:r>
            <a:endParaRPr lang="en-IN" dirty="0"/>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22</a:t>
            </a:fld>
            <a:endParaRPr lang="en-US"/>
          </a:p>
        </p:txBody>
      </p:sp>
    </p:spTree>
    <p:extLst>
      <p:ext uri="{BB962C8B-B14F-4D97-AF65-F5344CB8AC3E}">
        <p14:creationId xmlns:p14="http://schemas.microsoft.com/office/powerpoint/2010/main" val="1511133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algn="just"/>
            <a:r>
              <a:rPr lang="en-IN" sz="1200" kern="1200" baseline="0" dirty="0" smtClean="0">
                <a:solidFill>
                  <a:schemeClr val="tx1"/>
                </a:solidFill>
                <a:latin typeface="+mn-lt"/>
                <a:ea typeface="+mn-ea"/>
                <a:cs typeface="+mn-cs"/>
              </a:rPr>
              <a:t>Recursion is an alternative form of program control. It is essentially repetition without a loop control. When you use</a:t>
            </a:r>
          </a:p>
          <a:p>
            <a:pPr algn="just"/>
            <a:r>
              <a:rPr lang="en-IN" sz="1200" kern="1200" baseline="0" dirty="0" smtClean="0">
                <a:solidFill>
                  <a:schemeClr val="tx1"/>
                </a:solidFill>
                <a:latin typeface="+mn-lt"/>
                <a:ea typeface="+mn-ea"/>
                <a:cs typeface="+mn-cs"/>
              </a:rPr>
              <a:t>loops, you specify a loop body. The repetition of the loop body is controlled by the loop-control structure. In recursion, the function itself is called repeatedly. A selection statement must be used to control whether to call the function recursively or not.</a:t>
            </a:r>
          </a:p>
          <a:p>
            <a:pPr algn="just"/>
            <a:r>
              <a:rPr lang="en-IN" sz="1200" kern="1200" baseline="0" dirty="0" smtClean="0">
                <a:solidFill>
                  <a:schemeClr val="tx1"/>
                </a:solidFill>
                <a:latin typeface="+mn-lt"/>
                <a:ea typeface="+mn-ea"/>
                <a:cs typeface="+mn-cs"/>
              </a:rPr>
              <a:t>Recursion bears substantial overhead. Each time the program calls a function, the system must assign space for all of the function’s local variables and parameters. This can consume considerable memory and requires extra time to</a:t>
            </a:r>
          </a:p>
          <a:p>
            <a:pPr algn="just"/>
            <a:r>
              <a:rPr lang="en-IN" sz="1200" kern="1200" baseline="0" dirty="0" smtClean="0">
                <a:solidFill>
                  <a:schemeClr val="tx1"/>
                </a:solidFill>
                <a:latin typeface="+mn-lt"/>
                <a:ea typeface="+mn-ea"/>
                <a:cs typeface="+mn-cs"/>
              </a:rPr>
              <a:t>manage the additional space.</a:t>
            </a:r>
          </a:p>
          <a:p>
            <a:pPr algn="just"/>
            <a:r>
              <a:rPr lang="en-IN" sz="1200" kern="1200" baseline="0" dirty="0" smtClean="0">
                <a:solidFill>
                  <a:schemeClr val="tx1"/>
                </a:solidFill>
                <a:latin typeface="+mn-lt"/>
                <a:ea typeface="+mn-ea"/>
                <a:cs typeface="+mn-cs"/>
              </a:rPr>
              <a:t>Any problem that can be solved recursively can be solved </a:t>
            </a:r>
            <a:r>
              <a:rPr lang="en-IN" sz="1200" kern="1200" baseline="0" dirty="0" err="1" smtClean="0">
                <a:solidFill>
                  <a:schemeClr val="tx1"/>
                </a:solidFill>
                <a:latin typeface="+mn-lt"/>
                <a:ea typeface="+mn-ea"/>
                <a:cs typeface="+mn-cs"/>
              </a:rPr>
              <a:t>nonrecursively</a:t>
            </a:r>
            <a:r>
              <a:rPr lang="en-IN" sz="1200" kern="1200" baseline="0" dirty="0" smtClean="0">
                <a:solidFill>
                  <a:schemeClr val="tx1"/>
                </a:solidFill>
                <a:latin typeface="+mn-lt"/>
                <a:ea typeface="+mn-ea"/>
                <a:cs typeface="+mn-cs"/>
              </a:rPr>
              <a:t> with iterations. Recursion has many negative aspects: it uses up too much time and too much memory. Why, then, should you use it? In some cases, using recursion enables you to specify a clear, simple solution that would otherwise be difficult to obtain. The decision whether to use recursion or iteration should be based on the nature of the problem you are trying to solve</a:t>
            </a:r>
          </a:p>
          <a:p>
            <a:pPr algn="just"/>
            <a:r>
              <a:rPr lang="en-IN" sz="1200" kern="1200" baseline="0" dirty="0" smtClean="0">
                <a:solidFill>
                  <a:schemeClr val="tx1"/>
                </a:solidFill>
                <a:latin typeface="+mn-lt"/>
                <a:ea typeface="+mn-ea"/>
                <a:cs typeface="+mn-cs"/>
              </a:rPr>
              <a:t>and your understanding of the problem. The rule of thumb is to use whichever of the two approaches can best develop an intuitive solution that naturally mirrors the problem. If an iterative solution is obvious, use it. It will generally be more efficient than the recursive option.</a:t>
            </a:r>
          </a:p>
          <a:p>
            <a:pPr algn="just"/>
            <a:endParaRPr lang="en-IN" u="sng" dirty="0" smtClean="0">
              <a:latin typeface="+mn-lt"/>
            </a:endParaRPr>
          </a:p>
          <a:p>
            <a:pPr algn="just"/>
            <a:r>
              <a:rPr lang="en-IN" u="sng" dirty="0" smtClean="0">
                <a:latin typeface="+mn-lt"/>
              </a:rPr>
              <a:t>Recursion Vs Iteration</a:t>
            </a:r>
          </a:p>
          <a:p>
            <a:pPr algn="just"/>
            <a:endParaRPr lang="en-IN" sz="1200" kern="1200" baseline="0" dirty="0" smtClean="0">
              <a:solidFill>
                <a:schemeClr val="tx1"/>
              </a:solidFill>
              <a:latin typeface="+mn-lt"/>
              <a:ea typeface="+mn-ea"/>
              <a:cs typeface="+mn-cs"/>
            </a:endParaRPr>
          </a:p>
          <a:p>
            <a:pPr algn="just"/>
            <a:r>
              <a:rPr lang="en-IN" sz="1200" kern="1200" baseline="0" dirty="0" smtClean="0">
                <a:solidFill>
                  <a:schemeClr val="tx1"/>
                </a:solidFill>
                <a:latin typeface="+mn-lt"/>
                <a:ea typeface="+mn-ea"/>
                <a:cs typeface="+mn-cs"/>
              </a:rPr>
              <a:t>A recursive version of a method typically executes less efficiently than the corresponding iterative version. This is because the computer must keep track of the recursive calls and the suspended computations. However, it can be much easier to write a recursive method than it is to write a corresponding iterative method.</a:t>
            </a:r>
          </a:p>
          <a:p>
            <a:pPr algn="just"/>
            <a:endParaRPr lang="en-IN" dirty="0" smtClean="0">
              <a:latin typeface="+mn-lt"/>
            </a:endParaRPr>
          </a:p>
          <a:p>
            <a:pPr algn="just"/>
            <a:r>
              <a:rPr lang="en-IN" sz="1200" kern="1200" baseline="0" dirty="0" smtClean="0">
                <a:solidFill>
                  <a:schemeClr val="tx1"/>
                </a:solidFill>
                <a:latin typeface="+mn-lt"/>
                <a:ea typeface="+mn-ea"/>
                <a:cs typeface="+mn-cs"/>
              </a:rPr>
              <a:t>A recursive version of a method typically executes less efficiently than the corresponding iterative version. This is because the computer must keep track of the recursive calls and the suspended computations. However, it can be much easier to write a recursive method(for recursive problems) than it is to write a corresponding iterative method.</a:t>
            </a:r>
          </a:p>
          <a:p>
            <a:pPr marL="320040" indent="-320040" fontAlgn="auto">
              <a:spcAft>
                <a:spcPts val="0"/>
              </a:spcAft>
              <a:buFont typeface="Wingdings"/>
              <a:buNone/>
              <a:defRPr/>
            </a:pPr>
            <a:endParaRPr lang="en-IN" sz="1200" kern="1200" baseline="0" dirty="0" smtClean="0">
              <a:solidFill>
                <a:schemeClr val="tx1"/>
              </a:solidFill>
              <a:latin typeface="+mn-lt"/>
              <a:ea typeface="+mn-ea"/>
              <a:cs typeface="+mn-cs"/>
            </a:endParaRPr>
          </a:p>
          <a:p>
            <a:pPr marL="320040" indent="-320040" fontAlgn="auto">
              <a:spcAft>
                <a:spcPts val="0"/>
              </a:spcAft>
              <a:buFont typeface="Wingdings"/>
              <a:buNone/>
              <a:defRPr/>
            </a:pPr>
            <a:r>
              <a:rPr lang="en-US" u="sng" dirty="0" smtClean="0"/>
              <a:t>Similarities between recursion and iteration</a:t>
            </a:r>
          </a:p>
          <a:p>
            <a:pPr marL="320040" indent="-320040" fontAlgn="auto">
              <a:spcAft>
                <a:spcPts val="0"/>
              </a:spcAft>
              <a:buFont typeface="Wingdings"/>
              <a:buChar char=""/>
              <a:defRPr/>
            </a:pPr>
            <a:r>
              <a:rPr lang="en-US" dirty="0" smtClean="0"/>
              <a:t>Iteration</a:t>
            </a:r>
          </a:p>
          <a:p>
            <a:pPr marL="640715" lvl="1" indent="-320040" fontAlgn="auto">
              <a:spcAft>
                <a:spcPts val="0"/>
              </a:spcAft>
              <a:buFont typeface="Wingdings"/>
              <a:buChar char=""/>
              <a:defRPr/>
            </a:pPr>
            <a:r>
              <a:rPr lang="en-US" dirty="0" smtClean="0"/>
              <a:t>Loop repetition condition determines whether to repeat the loop body or exit from the loop</a:t>
            </a:r>
          </a:p>
          <a:p>
            <a:pPr marL="320040" indent="-320040" fontAlgn="auto">
              <a:spcAft>
                <a:spcPts val="0"/>
              </a:spcAft>
              <a:buFont typeface="Wingdings"/>
              <a:buChar char=""/>
              <a:defRPr/>
            </a:pPr>
            <a:r>
              <a:rPr lang="en-US" dirty="0" smtClean="0"/>
              <a:t>Recursion </a:t>
            </a:r>
          </a:p>
          <a:p>
            <a:pPr marL="640715" lvl="1" indent="-320040" fontAlgn="auto">
              <a:spcAft>
                <a:spcPts val="0"/>
              </a:spcAft>
              <a:buFont typeface="Wingdings"/>
              <a:buChar char=""/>
              <a:defRPr/>
            </a:pPr>
            <a:r>
              <a:rPr lang="en-US" dirty="0" smtClean="0"/>
              <a:t>The condition usually tests for a base case </a:t>
            </a:r>
          </a:p>
          <a:p>
            <a:pPr marL="320040" indent="-320040" fontAlgn="auto">
              <a:spcAft>
                <a:spcPts val="0"/>
              </a:spcAft>
              <a:buFont typeface="Wingdings"/>
              <a:buChar char=""/>
              <a:defRPr/>
            </a:pPr>
            <a:r>
              <a:rPr lang="en-US" dirty="0" smtClean="0"/>
              <a:t>You can always write an iterative solution to a recursion</a:t>
            </a:r>
          </a:p>
          <a:p>
            <a:pPr marL="320040" indent="-320040" fontAlgn="auto">
              <a:spcAft>
                <a:spcPts val="0"/>
              </a:spcAft>
              <a:buFont typeface="Wingdings"/>
              <a:buChar char=""/>
              <a:defRPr/>
            </a:pPr>
            <a:r>
              <a:rPr lang="en-US" dirty="0" smtClean="0"/>
              <a:t>But can you always write a recursion for an iteration problem?</a:t>
            </a:r>
          </a:p>
          <a:p>
            <a:pPr marL="320040" indent="-320040" fontAlgn="auto">
              <a:spcAft>
                <a:spcPts val="0"/>
              </a:spcAft>
              <a:buFont typeface="Wingdings"/>
              <a:buChar char=""/>
              <a:defRPr/>
            </a:pPr>
            <a:r>
              <a:rPr lang="en-US" dirty="0" smtClean="0"/>
              <a:t>Which one is best? </a:t>
            </a:r>
          </a:p>
          <a:p>
            <a:endParaRPr lang="en-US" dirty="0" smtClean="0"/>
          </a:p>
          <a:p>
            <a:r>
              <a:rPr lang="en-US" u="sng" dirty="0" smtClean="0"/>
              <a:t>Difference between iteration and recursion is:</a:t>
            </a:r>
          </a:p>
          <a:p>
            <a:r>
              <a:rPr lang="en-US" b="0" dirty="0" smtClean="0"/>
              <a:t>With iteration, each step clearly leads onto the next, like stepping stones across a river.</a:t>
            </a:r>
          </a:p>
          <a:p>
            <a:endParaRPr lang="en-US" b="0" dirty="0" smtClean="0"/>
          </a:p>
          <a:p>
            <a:r>
              <a:rPr lang="en-US" b="0" dirty="0" smtClean="0"/>
              <a:t>In recursion, each step replicates itself at a smaller scale, so that all of them combined together eventually solve the problem. </a:t>
            </a:r>
          </a:p>
          <a:p>
            <a:pPr algn="just"/>
            <a:endParaRPr lang="en-IN" b="0" dirty="0" smtClean="0">
              <a:latin typeface="+mn-lt"/>
            </a:endParaRPr>
          </a:p>
          <a:p>
            <a:pPr algn="just"/>
            <a:endParaRPr lang="en-IN" b="0" dirty="0" smtClean="0">
              <a:latin typeface="+mn-lt"/>
            </a:endParaRPr>
          </a:p>
          <a:p>
            <a:r>
              <a:rPr lang="en-IN" sz="1200" b="1" kern="1200" baseline="0" dirty="0" smtClean="0">
                <a:solidFill>
                  <a:schemeClr val="tx1"/>
                </a:solidFill>
                <a:latin typeface="Arial" charset="0"/>
                <a:ea typeface="+mn-ea"/>
                <a:cs typeface="+mn-cs"/>
              </a:rPr>
              <a:t>Recursion vs. Iteration</a:t>
            </a:r>
          </a:p>
          <a:p>
            <a:r>
              <a:rPr lang="en-IN" sz="1200" kern="1200" baseline="0" dirty="0" smtClean="0">
                <a:solidFill>
                  <a:schemeClr val="tx1"/>
                </a:solidFill>
                <a:latin typeface="Arial" charset="0"/>
                <a:ea typeface="+mn-ea"/>
                <a:cs typeface="+mn-cs"/>
              </a:rPr>
              <a:t>Both iteration and recursion are based on a control structure</a:t>
            </a:r>
          </a:p>
          <a:p>
            <a:r>
              <a:rPr lang="en-IN" sz="1200" kern="1200" baseline="0" dirty="0" smtClean="0">
                <a:solidFill>
                  <a:schemeClr val="tx1"/>
                </a:solidFill>
                <a:latin typeface="Arial" charset="0"/>
                <a:ea typeface="+mn-ea"/>
                <a:cs typeface="+mn-cs"/>
              </a:rPr>
              <a:t> Iteration uses a repetition structure; recursion uses a selection structure</a:t>
            </a:r>
          </a:p>
          <a:p>
            <a:r>
              <a:rPr lang="en-IN" sz="1200" kern="1200" baseline="0" dirty="0" smtClean="0">
                <a:solidFill>
                  <a:schemeClr val="tx1"/>
                </a:solidFill>
                <a:latin typeface="Arial" charset="0"/>
                <a:ea typeface="+mn-ea"/>
                <a:cs typeface="+mn-cs"/>
              </a:rPr>
              <a:t> Both recursion and iteration involve repetition: iteration explicitly uses a repetition structure; recursion</a:t>
            </a:r>
          </a:p>
          <a:p>
            <a:r>
              <a:rPr lang="en-IN" sz="1200" kern="1200" baseline="0" dirty="0" smtClean="0">
                <a:solidFill>
                  <a:schemeClr val="tx1"/>
                </a:solidFill>
                <a:latin typeface="Arial" charset="0"/>
                <a:ea typeface="+mn-ea"/>
                <a:cs typeface="+mn-cs"/>
              </a:rPr>
              <a:t>achieve repetition trough repeated function calls</a:t>
            </a:r>
          </a:p>
          <a:p>
            <a:r>
              <a:rPr lang="en-IN" sz="1200" kern="1200" baseline="0" dirty="0" smtClean="0">
                <a:solidFill>
                  <a:schemeClr val="tx1"/>
                </a:solidFill>
                <a:latin typeface="Arial" charset="0"/>
                <a:ea typeface="+mn-ea"/>
                <a:cs typeface="+mn-cs"/>
              </a:rPr>
              <a:t> Iteration and recursion each involve a termination test: iteration terminates when the loop condition fails;</a:t>
            </a:r>
          </a:p>
          <a:p>
            <a:r>
              <a:rPr lang="en-IN" sz="1200" kern="1200" baseline="0" dirty="0" smtClean="0">
                <a:solidFill>
                  <a:schemeClr val="tx1"/>
                </a:solidFill>
                <a:latin typeface="Arial" charset="0"/>
                <a:ea typeface="+mn-ea"/>
                <a:cs typeface="+mn-cs"/>
              </a:rPr>
              <a:t>recursion terminates when a base case is recognized.</a:t>
            </a:r>
          </a:p>
          <a:p>
            <a:r>
              <a:rPr lang="en-IN" sz="1200" b="1" kern="1200" baseline="0" dirty="0" smtClean="0">
                <a:solidFill>
                  <a:schemeClr val="tx1"/>
                </a:solidFill>
                <a:latin typeface="Arial" charset="0"/>
                <a:ea typeface="+mn-ea"/>
                <a:cs typeface="+mn-cs"/>
              </a:rPr>
              <a:t>Why choose recursion?</a:t>
            </a:r>
          </a:p>
          <a:p>
            <a:r>
              <a:rPr lang="en-IN" sz="1200" kern="1200" baseline="0" dirty="0" smtClean="0">
                <a:solidFill>
                  <a:schemeClr val="tx1"/>
                </a:solidFill>
                <a:latin typeface="Arial" charset="0"/>
                <a:ea typeface="+mn-ea"/>
                <a:cs typeface="+mn-cs"/>
              </a:rPr>
              <a:t>Any problem, that can be solved recursively can also be solved iteratively (</a:t>
            </a:r>
            <a:r>
              <a:rPr lang="en-IN" sz="1200" kern="1200" baseline="0" dirty="0" err="1" smtClean="0">
                <a:solidFill>
                  <a:schemeClr val="tx1"/>
                </a:solidFill>
                <a:latin typeface="Arial" charset="0"/>
                <a:ea typeface="+mn-ea"/>
                <a:cs typeface="+mn-cs"/>
              </a:rPr>
              <a:t>nonrecursively</a:t>
            </a:r>
            <a:r>
              <a:rPr lang="en-IN" sz="1200" kern="1200" baseline="0" dirty="0" smtClean="0">
                <a:solidFill>
                  <a:schemeClr val="tx1"/>
                </a:solidFill>
                <a:latin typeface="Arial" charset="0"/>
                <a:ea typeface="+mn-ea"/>
                <a:cs typeface="+mn-cs"/>
              </a:rPr>
              <a:t>). Recursive calls</a:t>
            </a:r>
          </a:p>
          <a:p>
            <a:r>
              <a:rPr lang="en-IN" sz="1200" kern="1200" baseline="0" dirty="0" smtClean="0">
                <a:solidFill>
                  <a:schemeClr val="tx1"/>
                </a:solidFill>
                <a:latin typeface="Arial" charset="0"/>
                <a:ea typeface="+mn-ea"/>
                <a:cs typeface="+mn-cs"/>
              </a:rPr>
              <a:t>take time and consume additional memory.</a:t>
            </a:r>
          </a:p>
          <a:p>
            <a:r>
              <a:rPr lang="en-IN" sz="1200" kern="1200" baseline="0" dirty="0" smtClean="0">
                <a:solidFill>
                  <a:schemeClr val="tx1"/>
                </a:solidFill>
                <a:latin typeface="Arial" charset="0"/>
                <a:ea typeface="+mn-ea"/>
                <a:cs typeface="+mn-cs"/>
              </a:rPr>
              <a:t>So why choose recursion ?</a:t>
            </a:r>
          </a:p>
          <a:p>
            <a:r>
              <a:rPr lang="en-IN" sz="1200" kern="1200" baseline="0" dirty="0" smtClean="0">
                <a:solidFill>
                  <a:schemeClr val="tx1"/>
                </a:solidFill>
                <a:latin typeface="Arial" charset="0"/>
                <a:ea typeface="+mn-ea"/>
                <a:cs typeface="+mn-cs"/>
              </a:rPr>
              <a:t> When the recursive approach more naturally mirrors the problem and results in program that is easier to</a:t>
            </a:r>
          </a:p>
          <a:p>
            <a:r>
              <a:rPr lang="en-IN" sz="1200" kern="1200" baseline="0" dirty="0" smtClean="0">
                <a:solidFill>
                  <a:schemeClr val="tx1"/>
                </a:solidFill>
                <a:latin typeface="Arial" charset="0"/>
                <a:ea typeface="+mn-ea"/>
                <a:cs typeface="+mn-cs"/>
              </a:rPr>
              <a:t>understand and debug.</a:t>
            </a:r>
          </a:p>
          <a:p>
            <a:r>
              <a:rPr lang="en-IN" sz="1200" kern="1200" baseline="0" dirty="0" smtClean="0">
                <a:solidFill>
                  <a:schemeClr val="tx1"/>
                </a:solidFill>
                <a:latin typeface="Arial" charset="0"/>
                <a:ea typeface="+mn-ea"/>
                <a:cs typeface="+mn-cs"/>
              </a:rPr>
              <a:t> An iterative solution may not be apparent.</a:t>
            </a:r>
            <a:endParaRPr lang="en-IN" b="0" dirty="0">
              <a:latin typeface="+mn-lt"/>
            </a:endParaRPr>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23</a:t>
            </a:fld>
            <a:endParaRPr lang="en-US"/>
          </a:p>
        </p:txBody>
      </p:sp>
    </p:spTree>
    <p:extLst>
      <p:ext uri="{BB962C8B-B14F-4D97-AF65-F5344CB8AC3E}">
        <p14:creationId xmlns:p14="http://schemas.microsoft.com/office/powerpoint/2010/main" val="2466333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IN" sz="1200" kern="1200" baseline="0" dirty="0" smtClean="0">
                <a:solidFill>
                  <a:schemeClr val="tx1"/>
                </a:solidFill>
                <a:latin typeface="+mn-lt"/>
                <a:ea typeface="+mn-ea"/>
                <a:cs typeface="+mn-cs"/>
              </a:rPr>
              <a:t>A recursive function is a function that invokes itself directly or indirectly. </a:t>
            </a:r>
          </a:p>
          <a:p>
            <a:pPr algn="just"/>
            <a:r>
              <a:rPr lang="en-IN" sz="1200" kern="1200" baseline="0" dirty="0" smtClean="0">
                <a:solidFill>
                  <a:schemeClr val="tx1"/>
                </a:solidFill>
                <a:latin typeface="+mn-lt"/>
                <a:ea typeface="+mn-ea"/>
                <a:cs typeface="+mn-cs"/>
              </a:rPr>
              <a:t>For a recursive function to terminate, there must be one or more base cases.</a:t>
            </a:r>
          </a:p>
          <a:p>
            <a:pPr algn="just"/>
            <a:r>
              <a:rPr lang="en-IN" sz="1200" kern="1200" baseline="0" dirty="0" smtClean="0">
                <a:solidFill>
                  <a:schemeClr val="tx1"/>
                </a:solidFill>
                <a:latin typeface="+mn-lt"/>
                <a:ea typeface="+mn-ea"/>
                <a:cs typeface="+mn-cs"/>
              </a:rPr>
              <a:t>• Recursion is an alternative form of program control. It is essentially repetition without a loop control. </a:t>
            </a:r>
          </a:p>
          <a:p>
            <a:pPr algn="just"/>
            <a:r>
              <a:rPr lang="en-IN" sz="1200" kern="1200" baseline="0" dirty="0" smtClean="0">
                <a:solidFill>
                  <a:schemeClr val="tx1"/>
                </a:solidFill>
                <a:latin typeface="+mn-lt"/>
                <a:ea typeface="+mn-ea"/>
                <a:cs typeface="+mn-cs"/>
              </a:rPr>
              <a:t>It can be used to specify simple, clear solutions for inherently recursive problems that would otherwise be</a:t>
            </a:r>
          </a:p>
          <a:p>
            <a:pPr algn="just"/>
            <a:r>
              <a:rPr lang="en-IN" sz="1200" kern="1200" baseline="0" dirty="0" smtClean="0">
                <a:solidFill>
                  <a:schemeClr val="tx1"/>
                </a:solidFill>
                <a:latin typeface="+mn-lt"/>
                <a:ea typeface="+mn-ea"/>
                <a:cs typeface="+mn-cs"/>
              </a:rPr>
              <a:t>difficult to solve.</a:t>
            </a:r>
          </a:p>
          <a:p>
            <a:pPr algn="just"/>
            <a:r>
              <a:rPr lang="en-IN" sz="1200" kern="1200" baseline="0" dirty="0" smtClean="0">
                <a:solidFill>
                  <a:schemeClr val="tx1"/>
                </a:solidFill>
                <a:latin typeface="+mn-lt"/>
                <a:ea typeface="+mn-ea"/>
                <a:cs typeface="+mn-cs"/>
              </a:rPr>
              <a:t>• Sometimes the original function needs to be modified to receive additional parameters in order to be invoked</a:t>
            </a:r>
          </a:p>
          <a:p>
            <a:pPr algn="just"/>
            <a:r>
              <a:rPr lang="en-IN" sz="1200" kern="1200" baseline="0" dirty="0" smtClean="0">
                <a:solidFill>
                  <a:schemeClr val="tx1"/>
                </a:solidFill>
                <a:latin typeface="+mn-lt"/>
                <a:ea typeface="+mn-ea"/>
                <a:cs typeface="+mn-cs"/>
              </a:rPr>
              <a:t>recursively. A recursive helper function can be declared for this purpose.</a:t>
            </a:r>
          </a:p>
          <a:p>
            <a:pPr algn="just"/>
            <a:r>
              <a:rPr lang="en-IN" sz="1200" kern="1200" baseline="0" dirty="0" smtClean="0">
                <a:solidFill>
                  <a:schemeClr val="tx1"/>
                </a:solidFill>
                <a:latin typeface="+mn-lt"/>
                <a:ea typeface="+mn-ea"/>
                <a:cs typeface="+mn-cs"/>
              </a:rPr>
              <a:t>• Recursion bears substantial overhead. Each time the program calls a function, the system must assign space</a:t>
            </a:r>
          </a:p>
          <a:p>
            <a:pPr algn="just"/>
            <a:r>
              <a:rPr lang="en-IN" sz="1200" kern="1200" baseline="0" dirty="0" smtClean="0">
                <a:solidFill>
                  <a:schemeClr val="tx1"/>
                </a:solidFill>
                <a:latin typeface="+mn-lt"/>
                <a:ea typeface="+mn-ea"/>
                <a:cs typeface="+mn-cs"/>
              </a:rPr>
              <a:t>for all of the function’s local variables and parameters. This can consume considerable memory and </a:t>
            </a:r>
            <a:r>
              <a:rPr lang="en-IN" sz="1200" kern="1200" baseline="0" dirty="0" smtClean="0">
                <a:solidFill>
                  <a:schemeClr val="tx1"/>
                </a:solidFill>
                <a:latin typeface="Arial" charset="0"/>
                <a:ea typeface="+mn-ea"/>
                <a:cs typeface="+mn-cs"/>
              </a:rPr>
              <a:t>requires extra time to manage the additional space.</a:t>
            </a:r>
            <a:endParaRPr lang="en-IN" dirty="0">
              <a:latin typeface="+mn-lt"/>
            </a:endParaRPr>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25</a:t>
            </a:fld>
            <a:endParaRPr lang="en-US"/>
          </a:p>
        </p:txBody>
      </p:sp>
    </p:spTree>
    <p:extLst>
      <p:ext uri="{BB962C8B-B14F-4D97-AF65-F5344CB8AC3E}">
        <p14:creationId xmlns:p14="http://schemas.microsoft.com/office/powerpoint/2010/main" val="697614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dirty="0" smtClean="0"/>
              <a:t>A </a:t>
            </a:r>
            <a:r>
              <a:rPr lang="en-IN" sz="1200" i="1" dirty="0" smtClean="0"/>
              <a:t>recursive function is a function that invokes itself </a:t>
            </a:r>
            <a:r>
              <a:rPr lang="en-IN" sz="1200" dirty="0" smtClean="0"/>
              <a:t>directly or indirectly. </a:t>
            </a:r>
          </a:p>
          <a:p>
            <a:r>
              <a:rPr lang="en-IN" sz="1200" dirty="0" smtClean="0"/>
              <a:t>Recursion is a useful programming technique. </a:t>
            </a:r>
          </a:p>
          <a:p>
            <a:r>
              <a:rPr lang="en-IN" sz="1200" dirty="0" smtClean="0"/>
              <a:t>In some cases, using recursion enables you to develop a natural, straightforward, simple solution to a problem that would otherwise be difficult to solve.</a:t>
            </a:r>
          </a:p>
          <a:p>
            <a:endParaRPr lang="en-IN" dirty="0" smtClean="0"/>
          </a:p>
          <a:p>
            <a:pPr algn="just"/>
            <a:r>
              <a:rPr lang="en-IN" sz="1200" b="0" kern="1200" baseline="0" dirty="0" smtClean="0">
                <a:solidFill>
                  <a:schemeClr val="tx1"/>
                </a:solidFill>
                <a:latin typeface="Arial" charset="0"/>
                <a:ea typeface="+mn-ea"/>
                <a:cs typeface="+mn-cs"/>
              </a:rPr>
              <a:t>What is recursion? Recursion is a programming method in which a function calls itself. Recursion is a powerful concept for programmers. Some programming languages, such as LISP and </a:t>
            </a:r>
            <a:r>
              <a:rPr lang="en-IN" sz="1200" b="0" kern="1200" baseline="0" dirty="0" err="1" smtClean="0">
                <a:solidFill>
                  <a:schemeClr val="tx1"/>
                </a:solidFill>
                <a:latin typeface="Arial" charset="0"/>
                <a:ea typeface="+mn-ea"/>
                <a:cs typeface="+mn-cs"/>
              </a:rPr>
              <a:t>Prolog</a:t>
            </a:r>
            <a:r>
              <a:rPr lang="en-IN" sz="1200" b="0" kern="1200" baseline="0" dirty="0" smtClean="0">
                <a:solidFill>
                  <a:schemeClr val="tx1"/>
                </a:solidFill>
                <a:latin typeface="Arial" charset="0"/>
                <a:ea typeface="+mn-ea"/>
                <a:cs typeface="+mn-cs"/>
              </a:rPr>
              <a:t>, are </a:t>
            </a:r>
            <a:r>
              <a:rPr lang="en-IN" sz="1200" b="0" kern="1200" baseline="0" dirty="0" err="1" smtClean="0">
                <a:solidFill>
                  <a:schemeClr val="tx1"/>
                </a:solidFill>
                <a:latin typeface="Arial" charset="0"/>
                <a:ea typeface="+mn-ea"/>
                <a:cs typeface="+mn-cs"/>
              </a:rPr>
              <a:t>specificallydesigned</a:t>
            </a:r>
            <a:r>
              <a:rPr lang="en-IN" sz="1200" b="0" kern="1200" baseline="0" dirty="0" smtClean="0">
                <a:solidFill>
                  <a:schemeClr val="tx1"/>
                </a:solidFill>
                <a:latin typeface="Arial" charset="0"/>
                <a:ea typeface="+mn-ea"/>
                <a:cs typeface="+mn-cs"/>
              </a:rPr>
              <a:t> to use recursive methods.</a:t>
            </a:r>
          </a:p>
          <a:p>
            <a:pPr algn="just"/>
            <a:endParaRPr lang="en-IN" sz="1200" b="0" kern="1200" baseline="0" dirty="0" smtClean="0">
              <a:solidFill>
                <a:schemeClr val="tx1"/>
              </a:solidFill>
              <a:latin typeface="Arial" charset="0"/>
              <a:ea typeface="+mn-ea"/>
              <a:cs typeface="+mn-cs"/>
            </a:endParaRPr>
          </a:p>
          <a:p>
            <a:pPr algn="just"/>
            <a:r>
              <a:rPr lang="en-IN" sz="1200" b="0" kern="1200" baseline="0" dirty="0" smtClean="0">
                <a:solidFill>
                  <a:schemeClr val="tx1"/>
                </a:solidFill>
                <a:latin typeface="Arial" charset="0"/>
                <a:ea typeface="+mn-ea"/>
                <a:cs typeface="+mn-cs"/>
              </a:rPr>
              <a:t>recursion </a:t>
            </a:r>
            <a:r>
              <a:rPr lang="en-IN" sz="1200" b="0" i="1" kern="1200" baseline="0" dirty="0" smtClean="0">
                <a:solidFill>
                  <a:schemeClr val="tx1"/>
                </a:solidFill>
                <a:latin typeface="Arial" charset="0"/>
                <a:ea typeface="+mn-ea"/>
                <a:cs typeface="+mn-cs"/>
              </a:rPr>
              <a:t>n. 1 the act of returning. 2 (Math) the repeated application of a mathematical procedure to a</a:t>
            </a:r>
          </a:p>
          <a:p>
            <a:pPr algn="just"/>
            <a:r>
              <a:rPr lang="en-IN" sz="1200" b="0" kern="1200" baseline="0" dirty="0" smtClean="0">
                <a:solidFill>
                  <a:schemeClr val="tx1"/>
                </a:solidFill>
                <a:latin typeface="Arial" charset="0"/>
                <a:ea typeface="+mn-ea"/>
                <a:cs typeface="+mn-cs"/>
              </a:rPr>
              <a:t>preceding result to generate a sequence of values.</a:t>
            </a:r>
            <a:endParaRPr lang="en-IN" b="0" dirty="0"/>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5</a:t>
            </a:fld>
            <a:endParaRPr lang="en-US"/>
          </a:p>
        </p:txBody>
      </p:sp>
    </p:spTree>
    <p:extLst>
      <p:ext uri="{BB962C8B-B14F-4D97-AF65-F5344CB8AC3E}">
        <p14:creationId xmlns:p14="http://schemas.microsoft.com/office/powerpoint/2010/main" val="1747592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6</a:t>
            </a:fld>
            <a:endParaRPr lang="en-US"/>
          </a:p>
        </p:txBody>
      </p:sp>
    </p:spTree>
    <p:extLst>
      <p:ext uri="{BB962C8B-B14F-4D97-AF65-F5344CB8AC3E}">
        <p14:creationId xmlns:p14="http://schemas.microsoft.com/office/powerpoint/2010/main" val="1108545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IN" sz="1200" kern="1200" baseline="0" dirty="0" smtClean="0">
                <a:solidFill>
                  <a:schemeClr val="tx1"/>
                </a:solidFill>
                <a:latin typeface="Arial" charset="0"/>
                <a:ea typeface="+mn-ea"/>
                <a:cs typeface="+mn-cs"/>
              </a:rPr>
              <a:t>Many mathematical functions are defined using recursion. The factorial of a number n can be recursively defined as</a:t>
            </a:r>
          </a:p>
          <a:p>
            <a:pPr algn="just"/>
            <a:r>
              <a:rPr lang="en-IN" sz="1200" kern="1200" baseline="0" dirty="0" smtClean="0">
                <a:solidFill>
                  <a:schemeClr val="tx1"/>
                </a:solidFill>
                <a:latin typeface="Arial" charset="0"/>
                <a:ea typeface="+mn-ea"/>
                <a:cs typeface="+mn-cs"/>
              </a:rPr>
              <a:t>follows:</a:t>
            </a:r>
          </a:p>
          <a:p>
            <a:pPr algn="just"/>
            <a:r>
              <a:rPr lang="en-IN" sz="1200" kern="1200" baseline="0" dirty="0" smtClean="0">
                <a:solidFill>
                  <a:schemeClr val="tx1"/>
                </a:solidFill>
                <a:latin typeface="Arial" charset="0"/>
                <a:ea typeface="+mn-ea"/>
                <a:cs typeface="+mn-cs"/>
              </a:rPr>
              <a:t>	0! = 1;</a:t>
            </a:r>
          </a:p>
          <a:p>
            <a:pPr algn="just"/>
            <a:r>
              <a:rPr lang="pt-BR" sz="1200" kern="1200" baseline="0" dirty="0" smtClean="0">
                <a:solidFill>
                  <a:schemeClr val="tx1"/>
                </a:solidFill>
                <a:latin typeface="Arial" charset="0"/>
                <a:ea typeface="+mn-ea"/>
                <a:cs typeface="+mn-cs"/>
              </a:rPr>
              <a:t>	n! = n × (n - 1)!; n &gt; 0</a:t>
            </a:r>
          </a:p>
          <a:p>
            <a:pPr algn="just"/>
            <a:r>
              <a:rPr lang="en-IN" sz="1200" kern="1200" baseline="0" dirty="0" smtClean="0">
                <a:solidFill>
                  <a:schemeClr val="tx1"/>
                </a:solidFill>
                <a:latin typeface="Arial" charset="0"/>
                <a:ea typeface="+mn-ea"/>
                <a:cs typeface="+mn-cs"/>
              </a:rPr>
              <a:t>How do you find n! for a given n? It is easy to find 1! because you know 0! and 1! is 1 × 0!. Assuming that you know (n-1)!, n! can be obtained immediately using n × (n-1)!. Thus, the problem of computing n! is reduced to computing (n-1)!. When computing (n-1)!, you can apply the same idea recursively until n is reduced to 0.</a:t>
            </a:r>
          </a:p>
          <a:p>
            <a:pPr algn="just"/>
            <a:endParaRPr lang="en-IN" sz="1200" kern="1200" baseline="0" dirty="0" smtClean="0">
              <a:solidFill>
                <a:schemeClr val="tx1"/>
              </a:solidFill>
              <a:latin typeface="Arial" charset="0"/>
              <a:ea typeface="+mn-ea"/>
              <a:cs typeface="+mn-cs"/>
            </a:endParaRPr>
          </a:p>
          <a:p>
            <a:pPr algn="just"/>
            <a:r>
              <a:rPr lang="en-IN" sz="1200" kern="1200" baseline="0" dirty="0" smtClean="0">
                <a:solidFill>
                  <a:schemeClr val="tx1"/>
                </a:solidFill>
                <a:latin typeface="Arial" charset="0"/>
                <a:ea typeface="+mn-ea"/>
                <a:cs typeface="+mn-cs"/>
              </a:rPr>
              <a:t>Let factorial(n) be the function for computing n!. If you call the function with n = 0, it immediately returns the result. The function knows how to solve the simplest case, which is referred to as the </a:t>
            </a:r>
            <a:r>
              <a:rPr lang="en-IN" sz="1200" i="1" kern="1200" baseline="0" dirty="0" smtClean="0">
                <a:solidFill>
                  <a:schemeClr val="tx1"/>
                </a:solidFill>
                <a:latin typeface="Arial" charset="0"/>
                <a:ea typeface="+mn-ea"/>
                <a:cs typeface="+mn-cs"/>
              </a:rPr>
              <a:t>base case or the stopping condition. If you call the function with n &gt; 0, it reduces </a:t>
            </a:r>
            <a:r>
              <a:rPr lang="en-IN" sz="1200" kern="1200" baseline="0" dirty="0" smtClean="0">
                <a:solidFill>
                  <a:schemeClr val="tx1"/>
                </a:solidFill>
                <a:latin typeface="Arial" charset="0"/>
                <a:ea typeface="+mn-ea"/>
                <a:cs typeface="+mn-cs"/>
              </a:rPr>
              <a:t>the problem into a </a:t>
            </a:r>
            <a:r>
              <a:rPr lang="en-IN" sz="1200" kern="1200" baseline="0" dirty="0" err="1" smtClean="0">
                <a:solidFill>
                  <a:schemeClr val="tx1"/>
                </a:solidFill>
                <a:latin typeface="Arial" charset="0"/>
                <a:ea typeface="+mn-ea"/>
                <a:cs typeface="+mn-cs"/>
              </a:rPr>
              <a:t>subproblem</a:t>
            </a:r>
            <a:r>
              <a:rPr lang="en-IN" sz="1200" kern="1200" baseline="0" dirty="0" smtClean="0">
                <a:solidFill>
                  <a:schemeClr val="tx1"/>
                </a:solidFill>
                <a:latin typeface="Arial" charset="0"/>
                <a:ea typeface="+mn-ea"/>
                <a:cs typeface="+mn-cs"/>
              </a:rPr>
              <a:t> for computing the factorial of n - 1. The </a:t>
            </a:r>
            <a:r>
              <a:rPr lang="en-IN" sz="1200" kern="1200" baseline="0" dirty="0" err="1" smtClean="0">
                <a:solidFill>
                  <a:schemeClr val="tx1"/>
                </a:solidFill>
                <a:latin typeface="Arial" charset="0"/>
                <a:ea typeface="+mn-ea"/>
                <a:cs typeface="+mn-cs"/>
              </a:rPr>
              <a:t>subproblem</a:t>
            </a:r>
            <a:r>
              <a:rPr lang="en-IN" sz="1200" kern="1200" baseline="0" dirty="0" smtClean="0">
                <a:solidFill>
                  <a:schemeClr val="tx1"/>
                </a:solidFill>
                <a:latin typeface="Arial" charset="0"/>
                <a:ea typeface="+mn-ea"/>
                <a:cs typeface="+mn-cs"/>
              </a:rPr>
              <a:t> is essentially the same as the original problem, but is simpler or smaller than the original. Because the </a:t>
            </a:r>
            <a:r>
              <a:rPr lang="en-IN" sz="1200" kern="1200" baseline="0" dirty="0" err="1" smtClean="0">
                <a:solidFill>
                  <a:schemeClr val="tx1"/>
                </a:solidFill>
                <a:latin typeface="Arial" charset="0"/>
                <a:ea typeface="+mn-ea"/>
                <a:cs typeface="+mn-cs"/>
              </a:rPr>
              <a:t>subproblem</a:t>
            </a:r>
            <a:r>
              <a:rPr lang="en-IN" sz="1200" kern="1200" baseline="0" dirty="0" smtClean="0">
                <a:solidFill>
                  <a:schemeClr val="tx1"/>
                </a:solidFill>
                <a:latin typeface="Arial" charset="0"/>
                <a:ea typeface="+mn-ea"/>
                <a:cs typeface="+mn-cs"/>
              </a:rPr>
              <a:t> has the same property as the original, you can call the function with a different argument, which is referred to as a </a:t>
            </a:r>
            <a:r>
              <a:rPr lang="en-IN" sz="1200" i="1" kern="1200" baseline="0" dirty="0" smtClean="0">
                <a:solidFill>
                  <a:schemeClr val="tx1"/>
                </a:solidFill>
                <a:latin typeface="Arial" charset="0"/>
                <a:ea typeface="+mn-ea"/>
                <a:cs typeface="+mn-cs"/>
              </a:rPr>
              <a:t>recursive call.</a:t>
            </a:r>
            <a:endParaRPr lang="en-IN" dirty="0"/>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9</a:t>
            </a:fld>
            <a:endParaRPr lang="en-US"/>
          </a:p>
        </p:txBody>
      </p:sp>
    </p:spTree>
    <p:extLst>
      <p:ext uri="{BB962C8B-B14F-4D97-AF65-F5344CB8AC3E}">
        <p14:creationId xmlns:p14="http://schemas.microsoft.com/office/powerpoint/2010/main" val="1822159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E2F4CAA2-9DAB-46D1-B37F-87DFB3CDBCBF}" type="slidenum">
              <a:rPr lang="en-US" smtClean="0"/>
              <a:pPr/>
              <a:t>10</a:t>
            </a:fld>
            <a:endParaRPr lang="en-US"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algn="just"/>
            <a:r>
              <a:rPr lang="en-IN" sz="1200" b="0" kern="1200" baseline="0" dirty="0" smtClean="0">
                <a:solidFill>
                  <a:schemeClr val="tx1"/>
                </a:solidFill>
                <a:latin typeface="+mn-lt"/>
                <a:ea typeface="+mn-ea"/>
                <a:cs typeface="+mn-cs"/>
              </a:rPr>
              <a:t>The recursive algorithm for computing factorial(n) can be</a:t>
            </a:r>
          </a:p>
          <a:p>
            <a:pPr algn="just"/>
            <a:r>
              <a:rPr lang="en-IN" sz="1200" b="0" kern="1200" baseline="0" dirty="0" smtClean="0">
                <a:solidFill>
                  <a:schemeClr val="tx1"/>
                </a:solidFill>
                <a:latin typeface="+mn-lt"/>
                <a:ea typeface="+mn-ea"/>
                <a:cs typeface="+mn-cs"/>
              </a:rPr>
              <a:t>simply described as follows:</a:t>
            </a:r>
          </a:p>
          <a:p>
            <a:pPr algn="just"/>
            <a:r>
              <a:rPr lang="en-IN" sz="1200" b="0" kern="1200" baseline="0" dirty="0" smtClean="0">
                <a:solidFill>
                  <a:schemeClr val="tx1"/>
                </a:solidFill>
                <a:latin typeface="+mn-lt"/>
                <a:ea typeface="+mn-ea"/>
                <a:cs typeface="+mn-cs"/>
              </a:rPr>
              <a:t>if (n == 0)</a:t>
            </a:r>
          </a:p>
          <a:p>
            <a:pPr algn="just"/>
            <a:r>
              <a:rPr lang="en-IN" sz="1200" b="0" kern="1200" baseline="0" dirty="0" smtClean="0">
                <a:solidFill>
                  <a:schemeClr val="tx1"/>
                </a:solidFill>
                <a:latin typeface="+mn-lt"/>
                <a:ea typeface="+mn-ea"/>
                <a:cs typeface="+mn-cs"/>
              </a:rPr>
              <a:t>return 1;</a:t>
            </a:r>
          </a:p>
          <a:p>
            <a:pPr algn="just"/>
            <a:r>
              <a:rPr lang="en-IN" sz="1200" b="0" kern="1200" baseline="0" dirty="0" smtClean="0">
                <a:solidFill>
                  <a:schemeClr val="tx1"/>
                </a:solidFill>
                <a:latin typeface="+mn-lt"/>
                <a:ea typeface="+mn-ea"/>
                <a:cs typeface="+mn-cs"/>
              </a:rPr>
              <a:t>else</a:t>
            </a:r>
          </a:p>
          <a:p>
            <a:pPr algn="just"/>
            <a:r>
              <a:rPr lang="en-IN" sz="1200" b="0" kern="1200" baseline="0" dirty="0" smtClean="0">
                <a:solidFill>
                  <a:schemeClr val="tx1"/>
                </a:solidFill>
                <a:latin typeface="+mn-lt"/>
                <a:ea typeface="+mn-ea"/>
                <a:cs typeface="+mn-cs"/>
              </a:rPr>
              <a:t>return n * factorial(n - 1);</a:t>
            </a:r>
          </a:p>
          <a:p>
            <a:pPr algn="just"/>
            <a:r>
              <a:rPr lang="en-IN" sz="1200" b="0" kern="1200" baseline="0" dirty="0" smtClean="0">
                <a:solidFill>
                  <a:schemeClr val="tx1"/>
                </a:solidFill>
                <a:latin typeface="+mn-lt"/>
                <a:ea typeface="+mn-ea"/>
                <a:cs typeface="+mn-cs"/>
              </a:rPr>
              <a:t>A recursive call can result in many more recursive calls because the function is dividing a </a:t>
            </a:r>
            <a:r>
              <a:rPr lang="en-IN" sz="1200" b="0" kern="1200" baseline="0" dirty="0" err="1" smtClean="0">
                <a:solidFill>
                  <a:schemeClr val="tx1"/>
                </a:solidFill>
                <a:latin typeface="+mn-lt"/>
                <a:ea typeface="+mn-ea"/>
                <a:cs typeface="+mn-cs"/>
              </a:rPr>
              <a:t>subproblem</a:t>
            </a:r>
            <a:r>
              <a:rPr lang="en-IN" sz="1200" b="0" kern="1200" baseline="0" dirty="0" smtClean="0">
                <a:solidFill>
                  <a:schemeClr val="tx1"/>
                </a:solidFill>
                <a:latin typeface="+mn-lt"/>
                <a:ea typeface="+mn-ea"/>
                <a:cs typeface="+mn-cs"/>
              </a:rPr>
              <a:t> into new </a:t>
            </a:r>
            <a:r>
              <a:rPr lang="en-IN" sz="1200" b="0" kern="1200" baseline="0" dirty="0" err="1" smtClean="0">
                <a:solidFill>
                  <a:schemeClr val="tx1"/>
                </a:solidFill>
                <a:latin typeface="+mn-lt"/>
                <a:ea typeface="+mn-ea"/>
                <a:cs typeface="+mn-cs"/>
              </a:rPr>
              <a:t>subproblems</a:t>
            </a:r>
            <a:r>
              <a:rPr lang="en-IN" sz="1200" b="0" kern="1200" baseline="0" dirty="0" smtClean="0">
                <a:solidFill>
                  <a:schemeClr val="tx1"/>
                </a:solidFill>
                <a:latin typeface="+mn-lt"/>
                <a:ea typeface="+mn-ea"/>
                <a:cs typeface="+mn-cs"/>
              </a:rPr>
              <a:t>. For a recursive function to terminate, the problem must eventually be reduced to a stopping case. When it reaches a stopping case, the function returns a result to its caller. The caller then performs a computation and returns the result to its own caller. This process continues until the result is passed back to the original caller. The original problem can now be solved by multiplying n with the result of factorial(n-1).</a:t>
            </a:r>
          </a:p>
          <a:p>
            <a:endParaRPr lang="en-IN" sz="1200" b="0" kern="1200" baseline="0" dirty="0" smtClean="0">
              <a:solidFill>
                <a:schemeClr val="tx1"/>
              </a:solidFill>
              <a:latin typeface="Arial" charset="0"/>
              <a:ea typeface="+mn-ea"/>
              <a:cs typeface="+mn-cs"/>
            </a:endParaRPr>
          </a:p>
          <a:p>
            <a:pPr algn="just"/>
            <a:r>
              <a:rPr lang="en-IN" sz="1200" b="0" kern="1200" baseline="0" dirty="0" smtClean="0">
                <a:solidFill>
                  <a:schemeClr val="tx1"/>
                </a:solidFill>
                <a:latin typeface="Arial" charset="0"/>
                <a:ea typeface="+mn-ea"/>
                <a:cs typeface="+mn-cs"/>
              </a:rPr>
              <a:t>The factorial function (lines 19–24) is essentially a direct translation of the recursive mathematical definition for the factorial into C++ code. The call to factorial is recursive because it calls itself. The parameter passed to factorial is decremented until it reaches the base case of 0.</a:t>
            </a:r>
            <a:endParaRPr lang="en-US" b="0" dirty="0" smtClean="0">
              <a:latin typeface="+mn-lt"/>
            </a:endParaRPr>
          </a:p>
        </p:txBody>
      </p:sp>
    </p:spTree>
    <p:extLst>
      <p:ext uri="{BB962C8B-B14F-4D97-AF65-F5344CB8AC3E}">
        <p14:creationId xmlns:p14="http://schemas.microsoft.com/office/powerpoint/2010/main" val="1142622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smtClean="0">
                <a:solidFill>
                  <a:schemeClr val="tx1"/>
                </a:solidFill>
                <a:latin typeface="Arial" charset="0"/>
                <a:ea typeface="+mn-ea"/>
                <a:cs typeface="+mn-cs"/>
              </a:rPr>
              <a:t>Figure 8.1 illustrates the execution of the recursive calls, starting with n=5. </a:t>
            </a:r>
          </a:p>
          <a:p>
            <a:endParaRPr lang="en-IN" sz="1200" kern="1200" baseline="0" dirty="0" smtClean="0">
              <a:solidFill>
                <a:schemeClr val="tx1"/>
              </a:solidFill>
              <a:latin typeface="Arial" charset="0"/>
              <a:ea typeface="+mn-ea"/>
              <a:cs typeface="+mn-cs"/>
            </a:endParaRPr>
          </a:p>
          <a:p>
            <a:pPr algn="just"/>
            <a:r>
              <a:rPr lang="en-IN" sz="1200" kern="1200" baseline="0" dirty="0" smtClean="0">
                <a:solidFill>
                  <a:schemeClr val="tx1"/>
                </a:solidFill>
                <a:latin typeface="Arial" charset="0"/>
                <a:ea typeface="+mn-ea"/>
                <a:cs typeface="+mn-cs"/>
              </a:rPr>
              <a:t>Infinite recursion can occur if recursion does not reduce the problem in a manner that allows it to eventually converge into the base case. For example, if you mistakenly write the factorial function as follows:</a:t>
            </a:r>
          </a:p>
          <a:p>
            <a:pPr algn="just"/>
            <a:r>
              <a:rPr lang="en-IN" sz="1200" b="1" kern="1200" baseline="0" dirty="0" err="1" smtClean="0">
                <a:solidFill>
                  <a:schemeClr val="tx1"/>
                </a:solidFill>
                <a:latin typeface="Arial" charset="0"/>
                <a:ea typeface="+mn-ea"/>
                <a:cs typeface="+mn-cs"/>
              </a:rPr>
              <a:t>int</a:t>
            </a:r>
            <a:r>
              <a:rPr lang="en-IN" sz="1200" b="1" kern="1200" baseline="0" dirty="0" smtClean="0">
                <a:solidFill>
                  <a:schemeClr val="tx1"/>
                </a:solidFill>
                <a:latin typeface="Arial" charset="0"/>
                <a:ea typeface="+mn-ea"/>
                <a:cs typeface="+mn-cs"/>
              </a:rPr>
              <a:t> factorial(</a:t>
            </a:r>
            <a:r>
              <a:rPr lang="en-IN" sz="1200" b="1" kern="1200" baseline="0" dirty="0" err="1" smtClean="0">
                <a:solidFill>
                  <a:schemeClr val="tx1"/>
                </a:solidFill>
                <a:latin typeface="Arial" charset="0"/>
                <a:ea typeface="+mn-ea"/>
                <a:cs typeface="+mn-cs"/>
              </a:rPr>
              <a:t>int</a:t>
            </a:r>
            <a:r>
              <a:rPr lang="en-IN" sz="1200" b="1" kern="1200" baseline="0" dirty="0" smtClean="0">
                <a:solidFill>
                  <a:schemeClr val="tx1"/>
                </a:solidFill>
                <a:latin typeface="Arial" charset="0"/>
                <a:ea typeface="+mn-ea"/>
                <a:cs typeface="+mn-cs"/>
              </a:rPr>
              <a:t> n)</a:t>
            </a:r>
          </a:p>
          <a:p>
            <a:pPr algn="just"/>
            <a:r>
              <a:rPr lang="en-IN" sz="1200" kern="1200" baseline="0" dirty="0" smtClean="0">
                <a:solidFill>
                  <a:schemeClr val="tx1"/>
                </a:solidFill>
                <a:latin typeface="Arial" charset="0"/>
                <a:ea typeface="+mn-ea"/>
                <a:cs typeface="+mn-cs"/>
              </a:rPr>
              <a:t>{</a:t>
            </a:r>
          </a:p>
          <a:p>
            <a:pPr algn="just"/>
            <a:r>
              <a:rPr lang="en-IN" sz="1200" b="1" kern="1200" baseline="0" dirty="0" smtClean="0">
                <a:solidFill>
                  <a:schemeClr val="tx1"/>
                </a:solidFill>
                <a:latin typeface="Arial" charset="0"/>
                <a:ea typeface="+mn-ea"/>
                <a:cs typeface="+mn-cs"/>
              </a:rPr>
              <a:t>return n * factorial(n - 1);</a:t>
            </a:r>
          </a:p>
          <a:p>
            <a:pPr algn="just"/>
            <a:r>
              <a:rPr lang="en-IN" sz="1200" kern="1200" baseline="0" dirty="0" smtClean="0">
                <a:solidFill>
                  <a:schemeClr val="tx1"/>
                </a:solidFill>
                <a:latin typeface="Arial" charset="0"/>
                <a:ea typeface="+mn-ea"/>
                <a:cs typeface="+mn-cs"/>
              </a:rPr>
              <a:t>}</a:t>
            </a:r>
          </a:p>
          <a:p>
            <a:pPr algn="just"/>
            <a:r>
              <a:rPr lang="en-IN" sz="1200" kern="1200" baseline="0" dirty="0" smtClean="0">
                <a:solidFill>
                  <a:schemeClr val="tx1"/>
                </a:solidFill>
                <a:latin typeface="Arial" charset="0"/>
                <a:ea typeface="+mn-ea"/>
                <a:cs typeface="+mn-cs"/>
              </a:rPr>
              <a:t>The function runs infinitely and causes the stack overflow.</a:t>
            </a:r>
          </a:p>
          <a:p>
            <a:pPr algn="just"/>
            <a:endParaRPr lang="en-IN" sz="1200" b="1" i="1" kern="1200" baseline="0" dirty="0" smtClean="0">
              <a:solidFill>
                <a:schemeClr val="tx1"/>
              </a:solidFill>
              <a:latin typeface="Arial" charset="0"/>
              <a:ea typeface="+mn-ea"/>
              <a:cs typeface="+mn-cs"/>
            </a:endParaRPr>
          </a:p>
          <a:p>
            <a:pPr algn="just"/>
            <a:r>
              <a:rPr lang="en-IN" sz="1200" b="1" kern="1200" baseline="0" dirty="0" smtClean="0">
                <a:solidFill>
                  <a:schemeClr val="tx1"/>
                </a:solidFill>
                <a:latin typeface="Arial" charset="0"/>
                <a:ea typeface="+mn-ea"/>
                <a:cs typeface="+mn-cs"/>
              </a:rPr>
              <a:t>NOTE:</a:t>
            </a:r>
          </a:p>
          <a:p>
            <a:pPr algn="just"/>
            <a:r>
              <a:rPr lang="en-IN" sz="1200" kern="1200" baseline="0" dirty="0" smtClean="0">
                <a:solidFill>
                  <a:schemeClr val="tx1"/>
                </a:solidFill>
                <a:latin typeface="Arial" charset="0"/>
                <a:ea typeface="+mn-ea"/>
                <a:cs typeface="+mn-cs"/>
              </a:rPr>
              <a:t>It is simpler and more efficient to implement the factorial function using a loop. However, the recursive factorial function is a good example to demonstrate the concept of recursion.</a:t>
            </a:r>
            <a:endParaRPr lang="en-IN" dirty="0"/>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11</a:t>
            </a:fld>
            <a:endParaRPr lang="en-US"/>
          </a:p>
        </p:txBody>
      </p:sp>
    </p:spTree>
    <p:extLst>
      <p:ext uri="{BB962C8B-B14F-4D97-AF65-F5344CB8AC3E}">
        <p14:creationId xmlns:p14="http://schemas.microsoft.com/office/powerpoint/2010/main" val="603899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algn="just"/>
            <a:r>
              <a:rPr lang="en-IN" sz="1200" kern="1200" baseline="0" dirty="0" smtClean="0">
                <a:solidFill>
                  <a:schemeClr val="tx1"/>
                </a:solidFill>
                <a:latin typeface="+mn-lt"/>
                <a:ea typeface="+mn-ea"/>
                <a:cs typeface="+mn-cs"/>
              </a:rPr>
              <a:t>The factorial function in the preceding section could easily be rewritten without using recursion. In some cases, however, using recursion enables you to give a natural, straightforward, simple solution to a program that would otherwise be difficult to solve. Consider the well-known Fibonacci series problem, as follows:</a:t>
            </a:r>
          </a:p>
          <a:p>
            <a:pPr algn="just"/>
            <a:r>
              <a:rPr lang="en-IN" sz="1200" kern="1200" baseline="0" dirty="0" smtClean="0">
                <a:solidFill>
                  <a:schemeClr val="tx1"/>
                </a:solidFill>
                <a:latin typeface="+mn-lt"/>
                <a:ea typeface="+mn-ea"/>
                <a:cs typeface="+mn-cs"/>
              </a:rPr>
              <a:t> The series: 0 1 1 2 3 5 8 13 21 34 55 89 . . .</a:t>
            </a:r>
          </a:p>
          <a:p>
            <a:pPr algn="just"/>
            <a:r>
              <a:rPr lang="en-IN" sz="1200" kern="1200" baseline="0" dirty="0" smtClean="0">
                <a:solidFill>
                  <a:schemeClr val="tx1"/>
                </a:solidFill>
                <a:latin typeface="+mn-lt"/>
                <a:ea typeface="+mn-ea"/>
                <a:cs typeface="+mn-cs"/>
              </a:rPr>
              <a:t>  indices(n): 0 1 2 3 4 5 6 7 8 9 10 11</a:t>
            </a:r>
          </a:p>
          <a:p>
            <a:pPr algn="just"/>
            <a:endParaRPr lang="en-IN" sz="1200" kern="1200" baseline="0" dirty="0" smtClean="0">
              <a:solidFill>
                <a:schemeClr val="tx1"/>
              </a:solidFill>
              <a:latin typeface="+mn-lt"/>
              <a:ea typeface="+mn-ea"/>
              <a:cs typeface="+mn-cs"/>
            </a:endParaRPr>
          </a:p>
          <a:p>
            <a:pPr algn="just"/>
            <a:r>
              <a:rPr lang="en-IN" sz="1200" kern="1200" baseline="0" dirty="0" smtClean="0">
                <a:solidFill>
                  <a:schemeClr val="tx1"/>
                </a:solidFill>
                <a:latin typeface="+mn-lt"/>
                <a:ea typeface="+mn-ea"/>
                <a:cs typeface="+mn-cs"/>
              </a:rPr>
              <a:t>The Fibonacci series begins with 0 and 1, and each subsequent number is the sum of the preceding two numbers in the series. The series can be recursively defined as follows:</a:t>
            </a:r>
          </a:p>
          <a:p>
            <a:pPr algn="just"/>
            <a:r>
              <a:rPr lang="en-IN" sz="1200" kern="1200" baseline="0" dirty="0" smtClean="0">
                <a:solidFill>
                  <a:schemeClr val="tx1"/>
                </a:solidFill>
                <a:latin typeface="+mn-lt"/>
                <a:ea typeface="+mn-ea"/>
                <a:cs typeface="+mn-cs"/>
              </a:rPr>
              <a:t>fib(0) = 0;</a:t>
            </a:r>
          </a:p>
          <a:p>
            <a:pPr algn="just"/>
            <a:r>
              <a:rPr lang="en-IN" sz="1200" kern="1200" baseline="0" dirty="0" smtClean="0">
                <a:solidFill>
                  <a:schemeClr val="tx1"/>
                </a:solidFill>
                <a:latin typeface="+mn-lt"/>
                <a:ea typeface="+mn-ea"/>
                <a:cs typeface="+mn-cs"/>
              </a:rPr>
              <a:t>fib(1) = 1;</a:t>
            </a:r>
          </a:p>
          <a:p>
            <a:pPr algn="just"/>
            <a:r>
              <a:rPr lang="en-IN" sz="1200" kern="1200" baseline="0" dirty="0" smtClean="0">
                <a:solidFill>
                  <a:schemeClr val="tx1"/>
                </a:solidFill>
                <a:latin typeface="+mn-lt"/>
                <a:ea typeface="+mn-ea"/>
                <a:cs typeface="+mn-cs"/>
              </a:rPr>
              <a:t>fib(index) = fib(index - 2) + fib(index - 1); index &gt;= 2</a:t>
            </a:r>
          </a:p>
          <a:p>
            <a:pPr algn="just"/>
            <a:endParaRPr lang="en-IN" sz="1200" kern="1200" baseline="0" dirty="0" smtClean="0">
              <a:solidFill>
                <a:schemeClr val="tx1"/>
              </a:solidFill>
              <a:latin typeface="+mn-lt"/>
              <a:ea typeface="+mn-ea"/>
              <a:cs typeface="+mn-cs"/>
            </a:endParaRPr>
          </a:p>
          <a:p>
            <a:pPr algn="just"/>
            <a:r>
              <a:rPr lang="en-IN" sz="1200" kern="1200" baseline="0" dirty="0" smtClean="0">
                <a:solidFill>
                  <a:schemeClr val="tx1"/>
                </a:solidFill>
                <a:latin typeface="+mn-lt"/>
                <a:ea typeface="+mn-ea"/>
                <a:cs typeface="+mn-cs"/>
              </a:rPr>
              <a:t>The Fibonacci series was named for Leonardo Fibonacci, a medieval mathematician, who originated it to model the growth of the rabbit population. It can be applied in numeric optimization and in various other areas.</a:t>
            </a:r>
          </a:p>
          <a:p>
            <a:pPr algn="just"/>
            <a:endParaRPr lang="en-IN" sz="1200" kern="1200" baseline="0" dirty="0" smtClean="0">
              <a:solidFill>
                <a:schemeClr val="tx1"/>
              </a:solidFill>
              <a:latin typeface="+mn-lt"/>
              <a:ea typeface="+mn-ea"/>
              <a:cs typeface="+mn-cs"/>
            </a:endParaRPr>
          </a:p>
          <a:p>
            <a:pPr algn="just"/>
            <a:r>
              <a:rPr lang="en-IN" sz="1200" kern="1200" baseline="0" dirty="0" smtClean="0">
                <a:solidFill>
                  <a:schemeClr val="tx1"/>
                </a:solidFill>
                <a:latin typeface="+mn-lt"/>
                <a:ea typeface="+mn-ea"/>
                <a:cs typeface="+mn-cs"/>
              </a:rPr>
              <a:t>How do you find fib(index) for a given index? It is easy to find fib(2) because you know fib(0) and fib(1). Assuming</a:t>
            </a:r>
          </a:p>
          <a:p>
            <a:pPr algn="just"/>
            <a:r>
              <a:rPr lang="en-IN" sz="1200" kern="1200" baseline="0" dirty="0" smtClean="0">
                <a:solidFill>
                  <a:schemeClr val="tx1"/>
                </a:solidFill>
                <a:latin typeface="+mn-lt"/>
                <a:ea typeface="+mn-ea"/>
                <a:cs typeface="+mn-cs"/>
              </a:rPr>
              <a:t>that you know fib(index-2) and fib(index-1), fib(index) can be obtained immediately. Thus, the problem of computing fib(index) is reduced to computing fib(index-2) and fib(index-1). When computing fib(index-2) and fib(index-1), you apply the idea recursively until index is reduced to 0 or 1.</a:t>
            </a:r>
          </a:p>
          <a:p>
            <a:pPr algn="just"/>
            <a:endParaRPr lang="en-IN" sz="1200" kern="1200" baseline="0" dirty="0" smtClean="0">
              <a:solidFill>
                <a:schemeClr val="tx1"/>
              </a:solidFill>
              <a:latin typeface="+mn-lt"/>
              <a:ea typeface="+mn-ea"/>
              <a:cs typeface="+mn-cs"/>
            </a:endParaRPr>
          </a:p>
          <a:p>
            <a:pPr algn="just"/>
            <a:r>
              <a:rPr lang="en-IN" sz="1200" kern="1200" baseline="0" dirty="0" smtClean="0">
                <a:solidFill>
                  <a:schemeClr val="tx1"/>
                </a:solidFill>
                <a:latin typeface="+mn-lt"/>
                <a:ea typeface="+mn-ea"/>
                <a:cs typeface="+mn-cs"/>
              </a:rPr>
              <a:t>The base case is index=0 or index=1. If you call the function with index=0 or index=1, it immediately returns the result. If you call the function with index&gt;=2, it divides the problem into two </a:t>
            </a:r>
            <a:r>
              <a:rPr lang="en-IN" sz="1200" kern="1200" baseline="0" dirty="0" err="1" smtClean="0">
                <a:solidFill>
                  <a:schemeClr val="tx1"/>
                </a:solidFill>
                <a:latin typeface="+mn-lt"/>
                <a:ea typeface="+mn-ea"/>
                <a:cs typeface="+mn-cs"/>
              </a:rPr>
              <a:t>subproblems</a:t>
            </a:r>
            <a:r>
              <a:rPr lang="en-IN" sz="1200" kern="1200" baseline="0" dirty="0" smtClean="0">
                <a:solidFill>
                  <a:schemeClr val="tx1"/>
                </a:solidFill>
                <a:latin typeface="+mn-lt"/>
                <a:ea typeface="+mn-ea"/>
                <a:cs typeface="+mn-cs"/>
              </a:rPr>
              <a:t> for computing fib(index-1) and fib(index-2) using recursive calls.</a:t>
            </a:r>
            <a:endParaRPr lang="en-IN" dirty="0">
              <a:latin typeface="+mn-lt"/>
            </a:endParaRPr>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12</a:t>
            </a:fld>
            <a:endParaRPr lang="en-US"/>
          </a:p>
        </p:txBody>
      </p:sp>
    </p:spTree>
    <p:extLst>
      <p:ext uri="{BB962C8B-B14F-4D97-AF65-F5344CB8AC3E}">
        <p14:creationId xmlns:p14="http://schemas.microsoft.com/office/powerpoint/2010/main" val="2194224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smtClean="0">
                <a:solidFill>
                  <a:schemeClr val="tx1"/>
                </a:solidFill>
                <a:latin typeface="Arial" charset="0"/>
                <a:ea typeface="+mn-ea"/>
                <a:cs typeface="+mn-cs"/>
              </a:rPr>
              <a:t>The recursive algorithm for computing fib(index) is given. When this recursive function is called with n = 4, the function returns 3.</a:t>
            </a:r>
          </a:p>
          <a:p>
            <a:r>
              <a:rPr lang="en-US" sz="1200" b="0" i="0" kern="1200" dirty="0" smtClean="0">
                <a:solidFill>
                  <a:schemeClr val="tx1"/>
                </a:solidFill>
                <a:effectLst/>
                <a:latin typeface="Arial" charset="0"/>
                <a:ea typeface="+mn-ea"/>
                <a:cs typeface="+mn-cs"/>
              </a:rPr>
              <a:t>The Fibonacci Sequence is numbered </a:t>
            </a:r>
            <a:r>
              <a:rPr lang="en-US" sz="1200" b="1" i="0" kern="1200" dirty="0" smtClean="0">
                <a:solidFill>
                  <a:schemeClr val="tx1"/>
                </a:solidFill>
                <a:effectLst/>
                <a:latin typeface="Arial" charset="0"/>
                <a:ea typeface="+mn-ea"/>
                <a:cs typeface="+mn-cs"/>
              </a:rPr>
              <a:t>from 0 onwards</a:t>
            </a:r>
            <a:r>
              <a:rPr lang="en-US" sz="1200" b="0" i="0" kern="1200" dirty="0" smtClean="0">
                <a:solidFill>
                  <a:schemeClr val="tx1"/>
                </a:solidFill>
                <a:effectLst/>
                <a:latin typeface="Arial" charset="0"/>
                <a:ea typeface="+mn-ea"/>
                <a:cs typeface="+mn-cs"/>
              </a:rPr>
              <a:t> like this:</a:t>
            </a:r>
          </a:p>
          <a:p>
            <a:r>
              <a:rPr lang="en-US" sz="1200" b="0" i="1" kern="1200" dirty="0" smtClean="0">
                <a:solidFill>
                  <a:schemeClr val="tx1"/>
                </a:solidFill>
                <a:effectLst/>
                <a:latin typeface="Arial" charset="0"/>
                <a:ea typeface="+mn-ea"/>
                <a:cs typeface="+mn-cs"/>
              </a:rPr>
              <a:t>n = 0 1 2 3 4 5 6  7    8  9 10  11  12   13   14...</a:t>
            </a:r>
          </a:p>
          <a:p>
            <a:r>
              <a:rPr lang="en-US" sz="1200" b="0" i="0" kern="1200" dirty="0" err="1" smtClean="0">
                <a:solidFill>
                  <a:schemeClr val="tx1"/>
                </a:solidFill>
                <a:effectLst/>
                <a:latin typeface="Arial" charset="0"/>
                <a:ea typeface="+mn-ea"/>
                <a:cs typeface="+mn-cs"/>
              </a:rPr>
              <a:t>x</a:t>
            </a:r>
            <a:r>
              <a:rPr lang="en-US" sz="1200" b="0" i="0" kern="1200" baseline="-25000" dirty="0" err="1" smtClean="0">
                <a:solidFill>
                  <a:schemeClr val="tx1"/>
                </a:solidFill>
                <a:effectLst/>
                <a:latin typeface="Arial" charset="0"/>
                <a:ea typeface="+mn-ea"/>
                <a:cs typeface="+mn-cs"/>
              </a:rPr>
              <a:t>n</a:t>
            </a:r>
            <a:r>
              <a:rPr lang="en-US" sz="1200" b="0" i="0" kern="1200" dirty="0" smtClean="0">
                <a:solidFill>
                  <a:schemeClr val="tx1"/>
                </a:solidFill>
                <a:effectLst/>
                <a:latin typeface="Arial" charset="0"/>
                <a:ea typeface="+mn-ea"/>
                <a:cs typeface="+mn-cs"/>
              </a:rPr>
              <a:t> =0 1 1 2 3 5 8 13 21 34 55 89 144 233 377...</a:t>
            </a:r>
          </a:p>
          <a:p>
            <a:endParaRPr lang="en-IN" sz="1200" kern="1200" baseline="0" dirty="0" smtClean="0">
              <a:solidFill>
                <a:schemeClr val="tx1"/>
              </a:solidFill>
              <a:latin typeface="Arial" charset="0"/>
              <a:ea typeface="+mn-ea"/>
              <a:cs typeface="+mn-cs"/>
            </a:endParaRPr>
          </a:p>
          <a:p>
            <a:pPr algn="just"/>
            <a:endParaRPr lang="en-IN" dirty="0"/>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13</a:t>
            </a:fld>
            <a:endParaRPr lang="en-US"/>
          </a:p>
        </p:txBody>
      </p:sp>
    </p:spTree>
    <p:extLst>
      <p:ext uri="{BB962C8B-B14F-4D97-AF65-F5344CB8AC3E}">
        <p14:creationId xmlns:p14="http://schemas.microsoft.com/office/powerpoint/2010/main" val="96198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IN" sz="1200" kern="1200" baseline="0" dirty="0" smtClean="0">
                <a:solidFill>
                  <a:schemeClr val="tx1"/>
                </a:solidFill>
                <a:latin typeface="Arial" charset="0"/>
                <a:ea typeface="+mn-ea"/>
                <a:cs typeface="+mn-cs"/>
              </a:rPr>
              <a:t>The program does not show the considerable amount of work done behind the scenes by the computer.  however,</a:t>
            </a:r>
          </a:p>
          <a:p>
            <a:pPr algn="just"/>
            <a:r>
              <a:rPr lang="en-IN" sz="1200" kern="1200" baseline="0" dirty="0" smtClean="0">
                <a:solidFill>
                  <a:schemeClr val="tx1"/>
                </a:solidFill>
                <a:latin typeface="Arial" charset="0"/>
                <a:ea typeface="+mn-ea"/>
                <a:cs typeface="+mn-cs"/>
              </a:rPr>
              <a:t>shows successive recursive calls for evaluating fib(4). The original function, fib(4), makes two recursive calls, fib(3)</a:t>
            </a:r>
          </a:p>
          <a:p>
            <a:pPr algn="just"/>
            <a:r>
              <a:rPr lang="en-IN" sz="1200" kern="1200" baseline="0" dirty="0" smtClean="0">
                <a:solidFill>
                  <a:schemeClr val="tx1"/>
                </a:solidFill>
                <a:latin typeface="Arial" charset="0"/>
                <a:ea typeface="+mn-ea"/>
                <a:cs typeface="+mn-cs"/>
              </a:rPr>
              <a:t>and fib(2), and then returns fib(3) + fib(2). But in what order are these functions called? Operands for the binary +</a:t>
            </a:r>
          </a:p>
          <a:p>
            <a:pPr algn="just"/>
            <a:r>
              <a:rPr lang="en-IN" sz="1200" kern="1200" baseline="0" dirty="0" smtClean="0">
                <a:solidFill>
                  <a:schemeClr val="tx1"/>
                </a:solidFill>
                <a:latin typeface="Arial" charset="0"/>
                <a:ea typeface="+mn-ea"/>
                <a:cs typeface="+mn-cs"/>
              </a:rPr>
              <a:t>operator are evaluated from left to right. The labels in Figure show the order in which functions are called.</a:t>
            </a:r>
          </a:p>
          <a:p>
            <a:pPr algn="just"/>
            <a:endParaRPr lang="en-IN" sz="1200" kern="1200" baseline="0" dirty="0" smtClean="0">
              <a:solidFill>
                <a:schemeClr val="tx1"/>
              </a:solidFill>
              <a:latin typeface="Arial" charset="0"/>
              <a:ea typeface="+mn-ea"/>
              <a:cs typeface="+mn-cs"/>
            </a:endParaRPr>
          </a:p>
          <a:p>
            <a:pPr algn="just"/>
            <a:r>
              <a:rPr lang="en-IN" sz="1200" kern="1200" baseline="0" dirty="0" smtClean="0">
                <a:solidFill>
                  <a:schemeClr val="tx1"/>
                </a:solidFill>
                <a:latin typeface="Arial" charset="0"/>
                <a:ea typeface="+mn-ea"/>
                <a:cs typeface="+mn-cs"/>
              </a:rPr>
              <a:t>As shown in Figure, there are many duplicated recursive calls. For instance, fib(2) is called twice, fib(1) is called three times, and fib(0) is called twice. In general, computing fib(index) requires twice as many recursive calls as are needed for computing fib(index - 1). As you try larger index values, the number of calls substantially increases. Besides the large number of recursive calls, the computer requires more time and space to run recursive </a:t>
            </a:r>
            <a:r>
              <a:rPr lang="en-IN" sz="1200" kern="1200" baseline="0" dirty="0" err="1" smtClean="0">
                <a:solidFill>
                  <a:schemeClr val="tx1"/>
                </a:solidFill>
                <a:latin typeface="Arial" charset="0"/>
                <a:ea typeface="+mn-ea"/>
                <a:cs typeface="+mn-cs"/>
              </a:rPr>
              <a:t>functsions</a:t>
            </a:r>
            <a:r>
              <a:rPr lang="en-IN" sz="1200" kern="1200" baseline="0" dirty="0" smtClean="0">
                <a:solidFill>
                  <a:schemeClr val="tx1"/>
                </a:solidFill>
                <a:latin typeface="Arial" charset="0"/>
                <a:ea typeface="+mn-ea"/>
                <a:cs typeface="+mn-cs"/>
              </a:rPr>
              <a:t>.</a:t>
            </a:r>
            <a:endParaRPr lang="en-IN" dirty="0"/>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14</a:t>
            </a:fld>
            <a:endParaRPr lang="en-US"/>
          </a:p>
        </p:txBody>
      </p:sp>
    </p:spTree>
    <p:extLst>
      <p:ext uri="{BB962C8B-B14F-4D97-AF65-F5344CB8AC3E}">
        <p14:creationId xmlns:p14="http://schemas.microsoft.com/office/powerpoint/2010/main" val="2421862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lvl1pPr>
              <a:defRPr/>
            </a:lvl1pPr>
          </a:lstStyle>
          <a:p>
            <a:r>
              <a:rPr lang="en-US" dirty="0" smtClean="0"/>
              <a:t>Click to edit Master title</a:t>
            </a:r>
            <a:endParaRPr lang="en-US" dirty="0"/>
          </a:p>
        </p:txBody>
      </p:sp>
      <p:sp>
        <p:nvSpPr>
          <p:cNvPr id="20" name="Text Placeholder 19"/>
          <p:cNvSpPr>
            <a:spLocks noGrp="1"/>
          </p:cNvSpPr>
          <p:nvPr>
            <p:ph type="body" sz="quarter" idx="13"/>
          </p:nvPr>
        </p:nvSpPr>
        <p:spPr>
          <a:xfrm>
            <a:off x="2971800" y="1981200"/>
            <a:ext cx="4191000" cy="609600"/>
          </a:xfrm>
          <a:prstGeom prst="rect">
            <a:avLst/>
          </a:prstGeom>
        </p:spPr>
        <p:txBody>
          <a:bodyPr/>
          <a:lstStyle/>
          <a:p>
            <a:pPr lvl="0"/>
            <a:r>
              <a:rPr lang="en-US" smtClean="0"/>
              <a:t>Click to edit Master text styles</a:t>
            </a:r>
          </a:p>
        </p:txBody>
      </p:sp>
    </p:spTree>
    <p:extLst>
      <p:ext uri="{BB962C8B-B14F-4D97-AF65-F5344CB8AC3E}">
        <p14:creationId xmlns:p14="http://schemas.microsoft.com/office/powerpoint/2010/main" val="164873842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19200" y="1066800"/>
            <a:ext cx="74676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400800" y="6363222"/>
            <a:ext cx="1371600" cy="365125"/>
          </a:xfrm>
          <a:prstGeom prst="rect">
            <a:avLst/>
          </a:prstGeom>
        </p:spPr>
        <p:txBody>
          <a:bodyPr/>
          <a:lstStyle/>
          <a:p>
            <a:pPr>
              <a:defRPr/>
            </a:pPr>
            <a:fld id="{651CA6F1-BD5F-4F6F-BB3B-25D0504EE5C8}" type="datetime1">
              <a:rPr lang="en-US" smtClean="0"/>
              <a:t>3/27/2015</a:t>
            </a:fld>
            <a:endParaRPr lang="en-US"/>
          </a:p>
        </p:txBody>
      </p:sp>
      <p:sp>
        <p:nvSpPr>
          <p:cNvPr id="5" name="Footer Placeholder 4"/>
          <p:cNvSpPr>
            <a:spLocks noGrp="1"/>
          </p:cNvSpPr>
          <p:nvPr>
            <p:ph type="ftr" sz="quarter" idx="11"/>
          </p:nvPr>
        </p:nvSpPr>
        <p:spPr>
          <a:xfrm>
            <a:off x="1295400" y="6356350"/>
            <a:ext cx="4724400" cy="365125"/>
          </a:xfrm>
          <a:prstGeom prst="rect">
            <a:avLst/>
          </a:prstGeom>
        </p:spPr>
        <p:txBody>
          <a:bodyPr/>
          <a:lstStyle/>
          <a:p>
            <a:pPr>
              <a:defRPr/>
            </a:pPr>
            <a:r>
              <a:rPr lang="en-US" smtClean="0"/>
              <a:t>CSE 1002                             Department of CSE</a:t>
            </a:r>
            <a:endParaRPr lang="en-US">
              <a:solidFill>
                <a:schemeClr val="bg1"/>
              </a:solidFill>
            </a:endParaRPr>
          </a:p>
        </p:txBody>
      </p:sp>
      <p:sp>
        <p:nvSpPr>
          <p:cNvPr id="6" name="Slide Number Placeholder 5"/>
          <p:cNvSpPr>
            <a:spLocks noGrp="1"/>
          </p:cNvSpPr>
          <p:nvPr>
            <p:ph type="sldNum" sz="quarter" idx="12"/>
          </p:nvPr>
        </p:nvSpPr>
        <p:spPr>
          <a:xfrm>
            <a:off x="8001000" y="6356350"/>
            <a:ext cx="685800" cy="365125"/>
          </a:xfrm>
          <a:prstGeom prst="rect">
            <a:avLst/>
          </a:prstGeom>
        </p:spPr>
        <p:txBody>
          <a:bodyPr/>
          <a:lstStyle/>
          <a:p>
            <a:pPr>
              <a:defRPr/>
            </a:pPr>
            <a:fld id="{CE8BC6A8-3B97-4686-8C5F-AE25D47F33C2}" type="slidenum">
              <a:rPr lang="en-US" smtClean="0"/>
              <a:pPr>
                <a:defRPr/>
              </a:pPr>
              <a:t>‹#›</a:t>
            </a:fld>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345007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66800"/>
            <a:ext cx="2057400" cy="5059363"/>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1066800"/>
            <a:ext cx="51054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400800" y="6363222"/>
            <a:ext cx="1371600" cy="365125"/>
          </a:xfrm>
          <a:prstGeom prst="rect">
            <a:avLst/>
          </a:prstGeom>
        </p:spPr>
        <p:txBody>
          <a:bodyPr/>
          <a:lstStyle/>
          <a:p>
            <a:pPr>
              <a:defRPr/>
            </a:pPr>
            <a:fld id="{4C17C0FD-DFA5-495A-95AA-85B1E47A150E}" type="datetime1">
              <a:rPr lang="en-US" smtClean="0"/>
              <a:t>3/27/2015</a:t>
            </a:fld>
            <a:endParaRPr lang="en-US"/>
          </a:p>
        </p:txBody>
      </p:sp>
      <p:sp>
        <p:nvSpPr>
          <p:cNvPr id="5" name="Footer Placeholder 4"/>
          <p:cNvSpPr>
            <a:spLocks noGrp="1"/>
          </p:cNvSpPr>
          <p:nvPr>
            <p:ph type="ftr" sz="quarter" idx="11"/>
          </p:nvPr>
        </p:nvSpPr>
        <p:spPr>
          <a:xfrm>
            <a:off x="1295400" y="6356350"/>
            <a:ext cx="4724400" cy="365125"/>
          </a:xfrm>
          <a:prstGeom prst="rect">
            <a:avLst/>
          </a:prstGeom>
        </p:spPr>
        <p:txBody>
          <a:bodyPr/>
          <a:lstStyle/>
          <a:p>
            <a:pPr>
              <a:defRPr/>
            </a:pPr>
            <a:r>
              <a:rPr lang="en-US" smtClean="0"/>
              <a:t>CSE 1002                             Department of CSE</a:t>
            </a:r>
            <a:endParaRPr lang="en-US">
              <a:solidFill>
                <a:schemeClr val="bg1"/>
              </a:solidFill>
            </a:endParaRPr>
          </a:p>
        </p:txBody>
      </p:sp>
      <p:sp>
        <p:nvSpPr>
          <p:cNvPr id="6" name="Slide Number Placeholder 5"/>
          <p:cNvSpPr>
            <a:spLocks noGrp="1"/>
          </p:cNvSpPr>
          <p:nvPr>
            <p:ph type="sldNum" sz="quarter" idx="12"/>
          </p:nvPr>
        </p:nvSpPr>
        <p:spPr>
          <a:xfrm>
            <a:off x="8001000" y="6356350"/>
            <a:ext cx="685800" cy="365125"/>
          </a:xfrm>
          <a:prstGeom prst="rect">
            <a:avLst/>
          </a:prstGeom>
        </p:spPr>
        <p:txBody>
          <a:bodyPr/>
          <a:lstStyle/>
          <a:p>
            <a:pPr>
              <a:defRPr/>
            </a:pPr>
            <a:fld id="{BEAE7326-9DC1-4CFB-9188-3F3691671D3F}" type="slidenum">
              <a:rPr lang="en-US" smtClean="0"/>
              <a:pPr>
                <a:defRPr/>
              </a:pPr>
              <a:t>‹#›</a:t>
            </a:fld>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47295628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6400800" y="6363222"/>
            <a:ext cx="1600200" cy="365125"/>
          </a:xfrm>
          <a:prstGeom prst="rect">
            <a:avLst/>
          </a:prstGeom>
        </p:spPr>
        <p:txBody>
          <a:bodyPr/>
          <a:lstStyle>
            <a:lvl1pPr>
              <a:defRPr sz="1400"/>
            </a:lvl1pPr>
          </a:lstStyle>
          <a:p>
            <a:pPr>
              <a:defRPr/>
            </a:pPr>
            <a:fld id="{AFD29BE0-CEEE-4F95-A20E-E39A008C4C49}" type="datetime1">
              <a:rPr lang="en-US" smtClean="0"/>
              <a:t>3/27/2015</a:t>
            </a:fld>
            <a:endParaRPr lang="en-US"/>
          </a:p>
        </p:txBody>
      </p:sp>
      <p:sp>
        <p:nvSpPr>
          <p:cNvPr id="6" name="Slide Number Placeholder 5"/>
          <p:cNvSpPr>
            <a:spLocks noGrp="1"/>
          </p:cNvSpPr>
          <p:nvPr>
            <p:ph type="sldNum" sz="quarter" idx="12"/>
          </p:nvPr>
        </p:nvSpPr>
        <p:spPr>
          <a:xfrm>
            <a:off x="8001000" y="6356350"/>
            <a:ext cx="685800" cy="365125"/>
          </a:xfrm>
          <a:prstGeom prst="rect">
            <a:avLst/>
          </a:prstGeom>
        </p:spPr>
        <p:txBody>
          <a:bodyPr/>
          <a:lstStyle>
            <a:lvl1pPr>
              <a:defRPr sz="1400"/>
            </a:lvl1pPr>
          </a:lstStyle>
          <a:p>
            <a:pPr>
              <a:defRPr/>
            </a:pPr>
            <a:fld id="{734E517F-EEB4-4889-9A6A-9CA8A08D6087}" type="slidenum">
              <a:rPr lang="en-US" smtClean="0"/>
              <a:pPr>
                <a:defRPr/>
              </a:pPr>
              <a:t>‹#›</a:t>
            </a:fld>
            <a:endParaRPr lang="en-US"/>
          </a:p>
        </p:txBody>
      </p:sp>
      <p:sp>
        <p:nvSpPr>
          <p:cNvPr id="10" name="Footer Placeholder 14"/>
          <p:cNvSpPr>
            <a:spLocks noGrp="1"/>
          </p:cNvSpPr>
          <p:nvPr>
            <p:ph type="ftr" sz="quarter" idx="11"/>
          </p:nvPr>
        </p:nvSpPr>
        <p:spPr>
          <a:xfrm>
            <a:off x="1295400" y="6356350"/>
            <a:ext cx="4419600" cy="365125"/>
          </a:xfrm>
          <a:prstGeom prst="rect">
            <a:avLst/>
          </a:prstGeom>
        </p:spPr>
        <p:txBody>
          <a:bodyPr/>
          <a:lstStyle>
            <a:lvl1pPr>
              <a:defRPr sz="1400"/>
            </a:lvl1pPr>
          </a:lstStyle>
          <a:p>
            <a:pPr>
              <a:defRPr/>
            </a:pPr>
            <a:r>
              <a:rPr lang="en-US" smtClean="0"/>
              <a:t>CSE 1002                             Department of CSE</a:t>
            </a:r>
            <a:endParaRPr lang="en-US" dirty="0">
              <a:solidFill>
                <a:schemeClr val="bg1"/>
              </a:solidFill>
            </a:endParaRPr>
          </a:p>
        </p:txBody>
      </p:sp>
      <p:sp>
        <p:nvSpPr>
          <p:cNvPr id="11" name="Title 10"/>
          <p:cNvSpPr>
            <a:spLocks noGrp="1"/>
          </p:cNvSpPr>
          <p:nvPr>
            <p:ph type="title"/>
          </p:nvPr>
        </p:nvSpPr>
        <p:spPr>
          <a:xfrm>
            <a:off x="1219199" y="152400"/>
            <a:ext cx="7162801" cy="685800"/>
          </a:xfrm>
        </p:spPr>
        <p:txBody>
          <a:bodyPr>
            <a:noAutofit/>
          </a:bodyPr>
          <a:lstStyle>
            <a:lvl1pPr>
              <a:defRPr sz="4000" b="1"/>
            </a:lvl1pPr>
          </a:lstStyle>
          <a:p>
            <a:r>
              <a:rPr lang="en-US" smtClean="0"/>
              <a:t>Click to edit Master title style</a:t>
            </a:r>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0407348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199" y="4406900"/>
            <a:ext cx="7275513" cy="1362075"/>
          </a:xfrm>
          <a:prstGeom prst="rect">
            <a:avLst/>
          </a:prstGeo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219199" y="2906713"/>
            <a:ext cx="7275513"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400800" y="6363222"/>
            <a:ext cx="1371600" cy="365125"/>
          </a:xfrm>
          <a:prstGeom prst="rect">
            <a:avLst/>
          </a:prstGeom>
        </p:spPr>
        <p:txBody>
          <a:bodyPr/>
          <a:lstStyle>
            <a:lvl1pPr>
              <a:defRPr sz="1400"/>
            </a:lvl1pPr>
          </a:lstStyle>
          <a:p>
            <a:pPr>
              <a:defRPr/>
            </a:pPr>
            <a:fld id="{C38A55EA-FBF3-4236-8EA5-9C469FC9112E}" type="datetime1">
              <a:rPr lang="en-US" smtClean="0"/>
              <a:t>3/27/2015</a:t>
            </a:fld>
            <a:endParaRPr lang="en-US"/>
          </a:p>
        </p:txBody>
      </p:sp>
      <p:sp>
        <p:nvSpPr>
          <p:cNvPr id="5" name="Footer Placeholder 4"/>
          <p:cNvSpPr>
            <a:spLocks noGrp="1"/>
          </p:cNvSpPr>
          <p:nvPr>
            <p:ph type="ftr" sz="quarter" idx="11"/>
          </p:nvPr>
        </p:nvSpPr>
        <p:spPr>
          <a:xfrm>
            <a:off x="1295400" y="6356350"/>
            <a:ext cx="4724400" cy="365125"/>
          </a:xfrm>
          <a:prstGeom prst="rect">
            <a:avLst/>
          </a:prstGeom>
        </p:spPr>
        <p:txBody>
          <a:bodyPr/>
          <a:lstStyle>
            <a:lvl1pPr>
              <a:defRPr sz="1400"/>
            </a:lvl1pPr>
          </a:lstStyle>
          <a:p>
            <a:pPr>
              <a:defRPr/>
            </a:pPr>
            <a:r>
              <a:rPr lang="en-US" smtClean="0"/>
              <a:t>CSE 1002                             Department of CSE</a:t>
            </a:r>
            <a:endParaRPr lang="en-US" dirty="0">
              <a:solidFill>
                <a:schemeClr val="bg1"/>
              </a:solidFill>
            </a:endParaRPr>
          </a:p>
        </p:txBody>
      </p:sp>
      <p:sp>
        <p:nvSpPr>
          <p:cNvPr id="6" name="Slide Number Placeholder 5"/>
          <p:cNvSpPr>
            <a:spLocks noGrp="1"/>
          </p:cNvSpPr>
          <p:nvPr>
            <p:ph type="sldNum" sz="quarter" idx="12"/>
          </p:nvPr>
        </p:nvSpPr>
        <p:spPr>
          <a:xfrm>
            <a:off x="8001000" y="6356350"/>
            <a:ext cx="685800" cy="365125"/>
          </a:xfrm>
          <a:prstGeom prst="rect">
            <a:avLst/>
          </a:prstGeom>
        </p:spPr>
        <p:txBody>
          <a:bodyPr/>
          <a:lstStyle>
            <a:lvl1pPr>
              <a:defRPr sz="1400"/>
            </a:lvl1pPr>
          </a:lstStyle>
          <a:p>
            <a:pPr>
              <a:defRPr/>
            </a:pPr>
            <a:fld id="{9C31DC0B-1891-4F26-8209-D741E670C64D}" type="slidenum">
              <a:rPr lang="en-US" smtClean="0"/>
              <a:pPr>
                <a:defRPr/>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2430087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447800" y="1600200"/>
            <a:ext cx="3581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81600" y="1600200"/>
            <a:ext cx="3657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9" name="Date Placeholder 3"/>
          <p:cNvSpPr>
            <a:spLocks noGrp="1"/>
          </p:cNvSpPr>
          <p:nvPr>
            <p:ph type="dt" sz="half" idx="10"/>
          </p:nvPr>
        </p:nvSpPr>
        <p:spPr>
          <a:xfrm>
            <a:off x="6400800" y="6363222"/>
            <a:ext cx="1371600" cy="365125"/>
          </a:xfrm>
          <a:prstGeom prst="rect">
            <a:avLst/>
          </a:prstGeom>
        </p:spPr>
        <p:txBody>
          <a:bodyPr/>
          <a:lstStyle>
            <a:lvl1pPr>
              <a:defRPr sz="1400"/>
            </a:lvl1pPr>
          </a:lstStyle>
          <a:p>
            <a:pPr>
              <a:defRPr/>
            </a:pPr>
            <a:fld id="{09A4E12D-F4DE-4A65-81FE-78276975EF2B}" type="datetime1">
              <a:rPr lang="en-US" smtClean="0"/>
              <a:t>3/27/2015</a:t>
            </a:fld>
            <a:endParaRPr lang="en-US"/>
          </a:p>
        </p:txBody>
      </p:sp>
      <p:sp>
        <p:nvSpPr>
          <p:cNvPr id="10" name="Footer Placeholder 4"/>
          <p:cNvSpPr>
            <a:spLocks noGrp="1"/>
          </p:cNvSpPr>
          <p:nvPr>
            <p:ph type="ftr" sz="quarter" idx="11"/>
          </p:nvPr>
        </p:nvSpPr>
        <p:spPr>
          <a:xfrm>
            <a:off x="1295400" y="6356350"/>
            <a:ext cx="4724400" cy="365125"/>
          </a:xfrm>
          <a:prstGeom prst="rect">
            <a:avLst/>
          </a:prstGeom>
        </p:spPr>
        <p:txBody>
          <a:bodyPr/>
          <a:lstStyle>
            <a:lvl1pPr>
              <a:defRPr sz="1400"/>
            </a:lvl1pPr>
          </a:lstStyle>
          <a:p>
            <a:pPr>
              <a:defRPr/>
            </a:pPr>
            <a:r>
              <a:rPr lang="en-US" smtClean="0"/>
              <a:t>CSE 1002                             Department of CSE</a:t>
            </a:r>
            <a:endParaRPr lang="en-US" dirty="0">
              <a:solidFill>
                <a:schemeClr val="bg1"/>
              </a:solidFill>
            </a:endParaRPr>
          </a:p>
        </p:txBody>
      </p:sp>
      <p:sp>
        <p:nvSpPr>
          <p:cNvPr id="11" name="Slide Number Placeholder 5"/>
          <p:cNvSpPr>
            <a:spLocks noGrp="1"/>
          </p:cNvSpPr>
          <p:nvPr>
            <p:ph type="sldNum" sz="quarter" idx="12"/>
          </p:nvPr>
        </p:nvSpPr>
        <p:spPr>
          <a:xfrm>
            <a:off x="8001000" y="6356350"/>
            <a:ext cx="685800" cy="365125"/>
          </a:xfrm>
          <a:prstGeom prst="rect">
            <a:avLst/>
          </a:prstGeom>
        </p:spPr>
        <p:txBody>
          <a:bodyPr/>
          <a:lstStyle>
            <a:lvl1pPr>
              <a:defRPr sz="1400"/>
            </a:lvl1pPr>
          </a:lstStyle>
          <a:p>
            <a:pPr>
              <a:defRPr/>
            </a:pPr>
            <a:fld id="{9C31DC0B-1891-4F26-8209-D741E670C64D}" type="slidenum">
              <a:rPr lang="en-US" smtClean="0"/>
              <a:pPr>
                <a:defRPr/>
              </a:pPr>
              <a:t>‹#›</a:t>
            </a:fld>
            <a:endParaRPr lang="en-US"/>
          </a:p>
        </p:txBody>
      </p:sp>
    </p:spTree>
    <p:extLst>
      <p:ext uri="{BB962C8B-B14F-4D97-AF65-F5344CB8AC3E}">
        <p14:creationId xmlns:p14="http://schemas.microsoft.com/office/powerpoint/2010/main" val="3965485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47800" y="1600199"/>
            <a:ext cx="3201988"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800" y="2576863"/>
            <a:ext cx="3201988"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35954" y="1600199"/>
            <a:ext cx="3203246"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35954" y="2576863"/>
            <a:ext cx="3203246"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Rectangle 9"/>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11" name="Date Placeholder 3"/>
          <p:cNvSpPr>
            <a:spLocks noGrp="1"/>
          </p:cNvSpPr>
          <p:nvPr>
            <p:ph type="dt" sz="half" idx="10"/>
          </p:nvPr>
        </p:nvSpPr>
        <p:spPr>
          <a:xfrm>
            <a:off x="6400800" y="6331472"/>
            <a:ext cx="1371600" cy="365125"/>
          </a:xfrm>
          <a:prstGeom prst="rect">
            <a:avLst/>
          </a:prstGeom>
        </p:spPr>
        <p:txBody>
          <a:bodyPr/>
          <a:lstStyle>
            <a:lvl1pPr>
              <a:defRPr sz="1400"/>
            </a:lvl1pPr>
          </a:lstStyle>
          <a:p>
            <a:pPr>
              <a:defRPr/>
            </a:pPr>
            <a:fld id="{D42482EC-64A0-4221-A45B-29D9743D6F83}" type="datetime1">
              <a:rPr lang="en-US" smtClean="0"/>
              <a:t>3/27/2015</a:t>
            </a:fld>
            <a:endParaRPr lang="en-US"/>
          </a:p>
        </p:txBody>
      </p:sp>
      <p:sp>
        <p:nvSpPr>
          <p:cNvPr id="12" name="Footer Placeholder 4"/>
          <p:cNvSpPr>
            <a:spLocks noGrp="1"/>
          </p:cNvSpPr>
          <p:nvPr>
            <p:ph type="ftr" sz="quarter" idx="11"/>
          </p:nvPr>
        </p:nvSpPr>
        <p:spPr>
          <a:xfrm>
            <a:off x="1295400" y="6324600"/>
            <a:ext cx="4724400" cy="365125"/>
          </a:xfrm>
          <a:prstGeom prst="rect">
            <a:avLst/>
          </a:prstGeom>
        </p:spPr>
        <p:txBody>
          <a:bodyPr/>
          <a:lstStyle>
            <a:lvl1pPr>
              <a:defRPr sz="1400"/>
            </a:lvl1pPr>
          </a:lstStyle>
          <a:p>
            <a:pPr>
              <a:defRPr/>
            </a:pPr>
            <a:r>
              <a:rPr lang="en-US" smtClean="0"/>
              <a:t>CSE 1002                             Department of CSE</a:t>
            </a:r>
            <a:endParaRPr lang="en-US" dirty="0">
              <a:solidFill>
                <a:schemeClr val="bg1"/>
              </a:solidFill>
            </a:endParaRPr>
          </a:p>
        </p:txBody>
      </p:sp>
      <p:sp>
        <p:nvSpPr>
          <p:cNvPr id="13" name="Slide Number Placeholder 5"/>
          <p:cNvSpPr>
            <a:spLocks noGrp="1"/>
          </p:cNvSpPr>
          <p:nvPr>
            <p:ph type="sldNum" sz="quarter" idx="12"/>
          </p:nvPr>
        </p:nvSpPr>
        <p:spPr>
          <a:xfrm>
            <a:off x="8001000" y="6324600"/>
            <a:ext cx="685800" cy="365125"/>
          </a:xfrm>
          <a:prstGeom prst="rect">
            <a:avLst/>
          </a:prstGeom>
        </p:spPr>
        <p:txBody>
          <a:bodyPr/>
          <a:lstStyle>
            <a:lvl1pPr>
              <a:defRPr sz="1400"/>
            </a:lvl1pPr>
          </a:lstStyle>
          <a:p>
            <a:pPr>
              <a:defRPr/>
            </a:pPr>
            <a:fld id="{9C31DC0B-1891-4F26-8209-D741E670C64D}" type="slidenum">
              <a:rPr lang="en-US" smtClean="0"/>
              <a:pPr>
                <a:defRPr/>
              </a:pPr>
              <a:t>‹#›</a:t>
            </a:fld>
            <a:endParaRPr lang="en-US"/>
          </a:p>
        </p:txBody>
      </p:sp>
    </p:spTree>
    <p:extLst>
      <p:ext uri="{BB962C8B-B14F-4D97-AF65-F5344CB8AC3E}">
        <p14:creationId xmlns:p14="http://schemas.microsoft.com/office/powerpoint/2010/main" val="334330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6" name="Rectangle 5"/>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7" name="Date Placeholder 3"/>
          <p:cNvSpPr>
            <a:spLocks noGrp="1"/>
          </p:cNvSpPr>
          <p:nvPr>
            <p:ph type="dt" sz="half" idx="10"/>
          </p:nvPr>
        </p:nvSpPr>
        <p:spPr>
          <a:xfrm>
            <a:off x="6400800" y="6363222"/>
            <a:ext cx="1371600" cy="365125"/>
          </a:xfrm>
          <a:prstGeom prst="rect">
            <a:avLst/>
          </a:prstGeom>
        </p:spPr>
        <p:txBody>
          <a:bodyPr/>
          <a:lstStyle>
            <a:lvl1pPr>
              <a:defRPr sz="1400"/>
            </a:lvl1pPr>
          </a:lstStyle>
          <a:p>
            <a:pPr>
              <a:defRPr/>
            </a:pPr>
            <a:fld id="{D0909E96-12A2-4062-BA9E-731EBC910929}" type="datetime1">
              <a:rPr lang="en-US" smtClean="0"/>
              <a:t>3/27/2015</a:t>
            </a:fld>
            <a:endParaRPr lang="en-US"/>
          </a:p>
        </p:txBody>
      </p:sp>
      <p:sp>
        <p:nvSpPr>
          <p:cNvPr id="8" name="Footer Placeholder 4"/>
          <p:cNvSpPr>
            <a:spLocks noGrp="1"/>
          </p:cNvSpPr>
          <p:nvPr>
            <p:ph type="ftr" sz="quarter" idx="11"/>
          </p:nvPr>
        </p:nvSpPr>
        <p:spPr>
          <a:xfrm>
            <a:off x="1295400" y="6356350"/>
            <a:ext cx="4724400" cy="365125"/>
          </a:xfrm>
          <a:prstGeom prst="rect">
            <a:avLst/>
          </a:prstGeom>
        </p:spPr>
        <p:txBody>
          <a:bodyPr/>
          <a:lstStyle>
            <a:lvl1pPr>
              <a:defRPr sz="1400"/>
            </a:lvl1pPr>
          </a:lstStyle>
          <a:p>
            <a:pPr>
              <a:defRPr/>
            </a:pPr>
            <a:r>
              <a:rPr lang="en-US" smtClean="0"/>
              <a:t>CSE 1002                             Department of CSE</a:t>
            </a:r>
            <a:endParaRPr lang="en-US" dirty="0">
              <a:solidFill>
                <a:schemeClr val="bg1"/>
              </a:solidFill>
            </a:endParaRPr>
          </a:p>
        </p:txBody>
      </p:sp>
      <p:sp>
        <p:nvSpPr>
          <p:cNvPr id="9" name="Slide Number Placeholder 5"/>
          <p:cNvSpPr>
            <a:spLocks noGrp="1"/>
          </p:cNvSpPr>
          <p:nvPr>
            <p:ph type="sldNum" sz="quarter" idx="12"/>
          </p:nvPr>
        </p:nvSpPr>
        <p:spPr>
          <a:xfrm>
            <a:off x="8001000" y="6356350"/>
            <a:ext cx="685800" cy="365125"/>
          </a:xfrm>
          <a:prstGeom prst="rect">
            <a:avLst/>
          </a:prstGeom>
        </p:spPr>
        <p:txBody>
          <a:bodyPr/>
          <a:lstStyle>
            <a:lvl1pPr>
              <a:defRPr sz="1400"/>
            </a:lvl1pPr>
          </a:lstStyle>
          <a:p>
            <a:pPr>
              <a:defRPr/>
            </a:pPr>
            <a:fld id="{9C31DC0B-1891-4F26-8209-D741E670C64D}" type="slidenum">
              <a:rPr lang="en-US" smtClean="0"/>
              <a:pPr>
                <a:defRPr/>
              </a:pPr>
              <a:t>‹#›</a:t>
            </a:fld>
            <a:endParaRPr lang="en-US"/>
          </a:p>
        </p:txBody>
      </p:sp>
    </p:spTree>
    <p:extLst>
      <p:ext uri="{BB962C8B-B14F-4D97-AF65-F5344CB8AC3E}">
        <p14:creationId xmlns:p14="http://schemas.microsoft.com/office/powerpoint/2010/main" val="1248850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6" name="Date Placeholder 3"/>
          <p:cNvSpPr>
            <a:spLocks noGrp="1"/>
          </p:cNvSpPr>
          <p:nvPr>
            <p:ph type="dt" sz="half" idx="10"/>
          </p:nvPr>
        </p:nvSpPr>
        <p:spPr>
          <a:xfrm>
            <a:off x="6400800" y="6363222"/>
            <a:ext cx="1371600" cy="365125"/>
          </a:xfrm>
          <a:prstGeom prst="rect">
            <a:avLst/>
          </a:prstGeom>
        </p:spPr>
        <p:txBody>
          <a:bodyPr/>
          <a:lstStyle>
            <a:lvl1pPr>
              <a:defRPr sz="1400"/>
            </a:lvl1pPr>
          </a:lstStyle>
          <a:p>
            <a:pPr>
              <a:defRPr/>
            </a:pPr>
            <a:fld id="{4F571770-4870-40B6-93D6-4DD35967C630}" type="datetime1">
              <a:rPr lang="en-US" smtClean="0"/>
              <a:t>3/27/2015</a:t>
            </a:fld>
            <a:endParaRPr lang="en-US"/>
          </a:p>
        </p:txBody>
      </p:sp>
      <p:sp>
        <p:nvSpPr>
          <p:cNvPr id="7" name="Footer Placeholder 4"/>
          <p:cNvSpPr>
            <a:spLocks noGrp="1"/>
          </p:cNvSpPr>
          <p:nvPr>
            <p:ph type="ftr" sz="quarter" idx="11"/>
          </p:nvPr>
        </p:nvSpPr>
        <p:spPr>
          <a:xfrm>
            <a:off x="1295400" y="6356350"/>
            <a:ext cx="4724400" cy="365125"/>
          </a:xfrm>
          <a:prstGeom prst="rect">
            <a:avLst/>
          </a:prstGeom>
        </p:spPr>
        <p:txBody>
          <a:bodyPr/>
          <a:lstStyle>
            <a:lvl1pPr>
              <a:defRPr sz="1400"/>
            </a:lvl1pPr>
          </a:lstStyle>
          <a:p>
            <a:pPr>
              <a:defRPr/>
            </a:pPr>
            <a:r>
              <a:rPr lang="en-US" smtClean="0"/>
              <a:t>CSE 1002                             Department of CSE</a:t>
            </a:r>
            <a:endParaRPr lang="en-US" dirty="0">
              <a:solidFill>
                <a:schemeClr val="bg1"/>
              </a:solidFill>
            </a:endParaRPr>
          </a:p>
        </p:txBody>
      </p:sp>
      <p:sp>
        <p:nvSpPr>
          <p:cNvPr id="8" name="Slide Number Placeholder 5"/>
          <p:cNvSpPr>
            <a:spLocks noGrp="1"/>
          </p:cNvSpPr>
          <p:nvPr>
            <p:ph type="sldNum" sz="quarter" idx="12"/>
          </p:nvPr>
        </p:nvSpPr>
        <p:spPr>
          <a:xfrm>
            <a:off x="8001000" y="6356350"/>
            <a:ext cx="685800" cy="365125"/>
          </a:xfrm>
          <a:prstGeom prst="rect">
            <a:avLst/>
          </a:prstGeom>
        </p:spPr>
        <p:txBody>
          <a:bodyPr/>
          <a:lstStyle>
            <a:lvl1pPr>
              <a:defRPr sz="1400"/>
            </a:lvl1pPr>
          </a:lstStyle>
          <a:p>
            <a:pPr>
              <a:defRPr/>
            </a:pPr>
            <a:fld id="{9C31DC0B-1891-4F26-8209-D741E670C64D}" type="slidenum">
              <a:rPr lang="en-US" smtClean="0"/>
              <a:pPr>
                <a:defRPr/>
              </a:pPr>
              <a:t>‹#›</a:t>
            </a:fld>
            <a:endParaRPr lang="en-US"/>
          </a:p>
        </p:txBody>
      </p:sp>
    </p:spTree>
    <p:extLst>
      <p:ext uri="{BB962C8B-B14F-4D97-AF65-F5344CB8AC3E}">
        <p14:creationId xmlns:p14="http://schemas.microsoft.com/office/powerpoint/2010/main" val="4261727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7801" y="1036259"/>
            <a:ext cx="2425336" cy="1041023"/>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565650" y="1036259"/>
            <a:ext cx="4121150" cy="52435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47801" y="2198310"/>
            <a:ext cx="2425336" cy="420249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9" name="Date Placeholder 3"/>
          <p:cNvSpPr>
            <a:spLocks noGrp="1"/>
          </p:cNvSpPr>
          <p:nvPr>
            <p:ph type="dt" sz="half" idx="10"/>
          </p:nvPr>
        </p:nvSpPr>
        <p:spPr>
          <a:xfrm>
            <a:off x="6400800" y="6363222"/>
            <a:ext cx="1371600" cy="365125"/>
          </a:xfrm>
          <a:prstGeom prst="rect">
            <a:avLst/>
          </a:prstGeom>
        </p:spPr>
        <p:txBody>
          <a:bodyPr/>
          <a:lstStyle>
            <a:lvl1pPr>
              <a:defRPr sz="1400"/>
            </a:lvl1pPr>
          </a:lstStyle>
          <a:p>
            <a:pPr>
              <a:defRPr/>
            </a:pPr>
            <a:fld id="{D88B6BE5-5FA5-4679-905F-5B4CB034DD2C}" type="datetime1">
              <a:rPr lang="en-US" smtClean="0"/>
              <a:t>3/27/2015</a:t>
            </a:fld>
            <a:endParaRPr lang="en-US"/>
          </a:p>
        </p:txBody>
      </p:sp>
      <p:sp>
        <p:nvSpPr>
          <p:cNvPr id="10" name="Footer Placeholder 4"/>
          <p:cNvSpPr>
            <a:spLocks noGrp="1"/>
          </p:cNvSpPr>
          <p:nvPr>
            <p:ph type="ftr" sz="quarter" idx="11"/>
          </p:nvPr>
        </p:nvSpPr>
        <p:spPr>
          <a:xfrm>
            <a:off x="1295400" y="6356350"/>
            <a:ext cx="4724400" cy="365125"/>
          </a:xfrm>
          <a:prstGeom prst="rect">
            <a:avLst/>
          </a:prstGeom>
        </p:spPr>
        <p:txBody>
          <a:bodyPr/>
          <a:lstStyle>
            <a:lvl1pPr>
              <a:defRPr sz="1400"/>
            </a:lvl1pPr>
          </a:lstStyle>
          <a:p>
            <a:pPr>
              <a:defRPr/>
            </a:pPr>
            <a:r>
              <a:rPr lang="en-US" smtClean="0"/>
              <a:t>CSE 1002                             Department of CSE</a:t>
            </a:r>
            <a:endParaRPr lang="en-US" dirty="0">
              <a:solidFill>
                <a:schemeClr val="bg1"/>
              </a:solidFill>
            </a:endParaRPr>
          </a:p>
        </p:txBody>
      </p:sp>
      <p:sp>
        <p:nvSpPr>
          <p:cNvPr id="11" name="Slide Number Placeholder 5"/>
          <p:cNvSpPr>
            <a:spLocks noGrp="1"/>
          </p:cNvSpPr>
          <p:nvPr>
            <p:ph type="sldNum" sz="quarter" idx="12"/>
          </p:nvPr>
        </p:nvSpPr>
        <p:spPr>
          <a:xfrm>
            <a:off x="8001000" y="6356350"/>
            <a:ext cx="685800" cy="365125"/>
          </a:xfrm>
          <a:prstGeom prst="rect">
            <a:avLst/>
          </a:prstGeom>
        </p:spPr>
        <p:txBody>
          <a:bodyPr/>
          <a:lstStyle>
            <a:lvl1pPr>
              <a:defRPr sz="1400"/>
            </a:lvl1pPr>
          </a:lstStyle>
          <a:p>
            <a:pPr>
              <a:defRPr/>
            </a:pPr>
            <a:fld id="{9C31DC0B-1891-4F26-8209-D741E670C64D}" type="slidenum">
              <a:rPr lang="en-US" smtClean="0"/>
              <a:pPr>
                <a:defRPr/>
              </a:pPr>
              <a:t>‹#›</a:t>
            </a:fld>
            <a:endParaRPr lang="en-US"/>
          </a:p>
        </p:txBody>
      </p:sp>
    </p:spTree>
    <p:extLst>
      <p:ext uri="{BB962C8B-B14F-4D97-AF65-F5344CB8AC3E}">
        <p14:creationId xmlns:p14="http://schemas.microsoft.com/office/powerpoint/2010/main" val="3943192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2999"/>
            <a:ext cx="5486400" cy="35845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9" name="Date Placeholder 3"/>
          <p:cNvSpPr>
            <a:spLocks noGrp="1"/>
          </p:cNvSpPr>
          <p:nvPr>
            <p:ph type="dt" sz="half" idx="10"/>
          </p:nvPr>
        </p:nvSpPr>
        <p:spPr>
          <a:xfrm>
            <a:off x="6400800" y="6363222"/>
            <a:ext cx="1371600" cy="365125"/>
          </a:xfrm>
          <a:prstGeom prst="rect">
            <a:avLst/>
          </a:prstGeom>
        </p:spPr>
        <p:txBody>
          <a:bodyPr/>
          <a:lstStyle>
            <a:lvl1pPr>
              <a:defRPr sz="1400"/>
            </a:lvl1pPr>
          </a:lstStyle>
          <a:p>
            <a:pPr>
              <a:defRPr/>
            </a:pPr>
            <a:fld id="{1AF52E8E-DA29-470E-B9E6-C35625427284}" type="datetime1">
              <a:rPr lang="en-US" smtClean="0"/>
              <a:t>3/27/2015</a:t>
            </a:fld>
            <a:endParaRPr lang="en-US"/>
          </a:p>
        </p:txBody>
      </p:sp>
      <p:sp>
        <p:nvSpPr>
          <p:cNvPr id="10" name="Footer Placeholder 4"/>
          <p:cNvSpPr>
            <a:spLocks noGrp="1"/>
          </p:cNvSpPr>
          <p:nvPr>
            <p:ph type="ftr" sz="quarter" idx="11"/>
          </p:nvPr>
        </p:nvSpPr>
        <p:spPr>
          <a:xfrm>
            <a:off x="1295400" y="6356350"/>
            <a:ext cx="4724400" cy="365125"/>
          </a:xfrm>
          <a:prstGeom prst="rect">
            <a:avLst/>
          </a:prstGeom>
        </p:spPr>
        <p:txBody>
          <a:bodyPr/>
          <a:lstStyle>
            <a:lvl1pPr>
              <a:defRPr sz="1400"/>
            </a:lvl1pPr>
          </a:lstStyle>
          <a:p>
            <a:pPr>
              <a:defRPr/>
            </a:pPr>
            <a:r>
              <a:rPr lang="en-US" smtClean="0"/>
              <a:t>CSE 1002                             Department of CSE</a:t>
            </a:r>
            <a:endParaRPr lang="en-US" dirty="0">
              <a:solidFill>
                <a:schemeClr val="bg1"/>
              </a:solidFill>
            </a:endParaRPr>
          </a:p>
        </p:txBody>
      </p:sp>
      <p:sp>
        <p:nvSpPr>
          <p:cNvPr id="11" name="Slide Number Placeholder 5"/>
          <p:cNvSpPr>
            <a:spLocks noGrp="1"/>
          </p:cNvSpPr>
          <p:nvPr>
            <p:ph type="sldNum" sz="quarter" idx="12"/>
          </p:nvPr>
        </p:nvSpPr>
        <p:spPr>
          <a:xfrm>
            <a:off x="8001000" y="6356350"/>
            <a:ext cx="685800" cy="365125"/>
          </a:xfrm>
          <a:prstGeom prst="rect">
            <a:avLst/>
          </a:prstGeom>
        </p:spPr>
        <p:txBody>
          <a:bodyPr/>
          <a:lstStyle>
            <a:lvl1pPr>
              <a:defRPr sz="1400"/>
            </a:lvl1pPr>
          </a:lstStyle>
          <a:p>
            <a:pPr>
              <a:defRPr/>
            </a:pPr>
            <a:fld id="{9C31DC0B-1891-4F26-8209-D741E670C64D}" type="slidenum">
              <a:rPr lang="en-US" smtClean="0"/>
              <a:pPr>
                <a:defRPr/>
              </a:pPr>
              <a:t>‹#›</a:t>
            </a:fld>
            <a:endParaRPr lang="en-US"/>
          </a:p>
        </p:txBody>
      </p:sp>
    </p:spTree>
    <p:extLst>
      <p:ext uri="{BB962C8B-B14F-4D97-AF65-F5344CB8AC3E}">
        <p14:creationId xmlns:p14="http://schemas.microsoft.com/office/powerpoint/2010/main" val="297750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itle Placeholder 21"/>
          <p:cNvSpPr>
            <a:spLocks noGrp="1"/>
          </p:cNvSpPr>
          <p:nvPr>
            <p:ph type="title"/>
          </p:nvPr>
        </p:nvSpPr>
        <p:spPr>
          <a:xfrm>
            <a:off x="1219199" y="3048000"/>
            <a:ext cx="782333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extLst>
      <p:ext uri="{BB962C8B-B14F-4D97-AF65-F5344CB8AC3E}">
        <p14:creationId xmlns:p14="http://schemas.microsoft.com/office/powerpoint/2010/main" val="1323827225"/>
      </p:ext>
    </p:extLst>
  </p:cSld>
  <p:clrMap bg1="lt1" tx1="dk1" bg2="lt2" tx2="dk2" accent1="accent1" accent2="accent2" accent3="accent3" accent4="accent4" accent5="accent5" accent6="accent6" hlink="hlink" folHlink="folHlink"/>
  <p:sldLayoutIdLst>
    <p:sldLayoutId id="2147484199" r:id="rId1"/>
    <p:sldLayoutId id="2147484200" r:id="rId2"/>
    <p:sldLayoutId id="2147484201" r:id="rId3"/>
    <p:sldLayoutId id="2147484202" r:id="rId4"/>
    <p:sldLayoutId id="2147484203" r:id="rId5"/>
    <p:sldLayoutId id="2147484204" r:id="rId6"/>
    <p:sldLayoutId id="2147484205" r:id="rId7"/>
    <p:sldLayoutId id="2147484206" r:id="rId8"/>
    <p:sldLayoutId id="2147484207" r:id="rId9"/>
    <p:sldLayoutId id="2147484208" r:id="rId10"/>
    <p:sldLayoutId id="2147484209" r:id="rId11"/>
  </p:sldLayoutIdLst>
  <p:timing>
    <p:tnLst>
      <p:par>
        <p:cTn id="1" dur="indefinite" restart="never" nodeType="tmRoot"/>
      </p:par>
    </p:tnLst>
  </p:timing>
  <p:hf hdr="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MCQ-Recursion.pptx" TargetMode="External"/><Relationship Id="rId3" Type="http://schemas.openxmlformats.org/officeDocument/2006/relationships/hyperlink" Target="AI-Recursion.pdf" TargetMode="External"/><Relationship Id="rId7" Type="http://schemas.openxmlformats.org/officeDocument/2006/relationships/hyperlink" Target="DOIT-Recursion.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CS-Recursion.pdf" TargetMode="External"/><Relationship Id="rId5" Type="http://schemas.openxmlformats.org/officeDocument/2006/relationships/hyperlink" Target="Factorial%20-%20Animation.pptx" TargetMode="External"/><Relationship Id="rId4" Type="http://schemas.openxmlformats.org/officeDocument/2006/relationships/slide" Target="slide6.xml"/></Relationships>
</file>

<file path=ppt/slides/_rels/slide11.xml.rels><?xml version="1.0" encoding="UTF-8" standalone="yes"?>
<Relationships xmlns="http://schemas.openxmlformats.org/package/2006/relationships"><Relationship Id="rId8" Type="http://schemas.openxmlformats.org/officeDocument/2006/relationships/hyperlink" Target="MCQ-Recursion.pptx" TargetMode="External"/><Relationship Id="rId3" Type="http://schemas.openxmlformats.org/officeDocument/2006/relationships/hyperlink" Target="AI-Recursion.pdf" TargetMode="External"/><Relationship Id="rId7" Type="http://schemas.openxmlformats.org/officeDocument/2006/relationships/hyperlink" Target="DOIT-Recursion.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CS-Recursion.pdf" TargetMode="External"/><Relationship Id="rId5" Type="http://schemas.openxmlformats.org/officeDocument/2006/relationships/hyperlink" Target="Factorial%20-%20Animation.pptx" TargetMode="External"/><Relationship Id="rId4" Type="http://schemas.openxmlformats.org/officeDocument/2006/relationships/slide" Target="slide6.xml"/></Relationships>
</file>

<file path=ppt/slides/_rels/slide12.xml.rels><?xml version="1.0" encoding="UTF-8" standalone="yes"?>
<Relationships xmlns="http://schemas.openxmlformats.org/package/2006/relationships"><Relationship Id="rId8" Type="http://schemas.openxmlformats.org/officeDocument/2006/relationships/hyperlink" Target="MCQ-Recursion.pptx" TargetMode="External"/><Relationship Id="rId3" Type="http://schemas.openxmlformats.org/officeDocument/2006/relationships/hyperlink" Target="AI-Recursion.pdf" TargetMode="External"/><Relationship Id="rId7" Type="http://schemas.openxmlformats.org/officeDocument/2006/relationships/hyperlink" Target="DOIT-Recursion.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CS-Recursion.pdf" TargetMode="External"/><Relationship Id="rId5" Type="http://schemas.openxmlformats.org/officeDocument/2006/relationships/hyperlink" Target="Factorial%20-%20Animation.pptx" TargetMode="External"/><Relationship Id="rId4" Type="http://schemas.openxmlformats.org/officeDocument/2006/relationships/slide" Target="slide6.xml"/></Relationships>
</file>

<file path=ppt/slides/_rels/slide13.xml.rels><?xml version="1.0" encoding="UTF-8" standalone="yes"?>
<Relationships xmlns="http://schemas.openxmlformats.org/package/2006/relationships"><Relationship Id="rId8" Type="http://schemas.openxmlformats.org/officeDocument/2006/relationships/hyperlink" Target="DOIT-Recursion.pdf" TargetMode="External"/><Relationship Id="rId3" Type="http://schemas.openxmlformats.org/officeDocument/2006/relationships/image" Target="../media/image2.png"/><Relationship Id="rId7" Type="http://schemas.openxmlformats.org/officeDocument/2006/relationships/hyperlink" Target="CS-Recursion.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Factorial%20-%20Animation.pptx" TargetMode="External"/><Relationship Id="rId5" Type="http://schemas.openxmlformats.org/officeDocument/2006/relationships/slide" Target="slide6.xml"/><Relationship Id="rId4" Type="http://schemas.openxmlformats.org/officeDocument/2006/relationships/hyperlink" Target="AI-Recursion.pdf" TargetMode="External"/><Relationship Id="rId9" Type="http://schemas.openxmlformats.org/officeDocument/2006/relationships/hyperlink" Target="MCQ-Recursion.pptx"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MCQ-Recursion.pptx" TargetMode="External"/><Relationship Id="rId3" Type="http://schemas.openxmlformats.org/officeDocument/2006/relationships/hyperlink" Target="AI-Recursion.pdf" TargetMode="External"/><Relationship Id="rId7" Type="http://schemas.openxmlformats.org/officeDocument/2006/relationships/hyperlink" Target="DOIT-Recursion.pd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CS-Recursion.pdf" TargetMode="External"/><Relationship Id="rId5" Type="http://schemas.openxmlformats.org/officeDocument/2006/relationships/hyperlink" Target="Factorial%20-%20Animation.pptx" TargetMode="External"/><Relationship Id="rId4" Type="http://schemas.openxmlformats.org/officeDocument/2006/relationships/slide" Target="slide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MCQ-Recursion.pptx" TargetMode="External"/><Relationship Id="rId3" Type="http://schemas.openxmlformats.org/officeDocument/2006/relationships/hyperlink" Target="AI-Recursion.pdf" TargetMode="External"/><Relationship Id="rId7" Type="http://schemas.openxmlformats.org/officeDocument/2006/relationships/hyperlink" Target="DOIT-Recursion.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CS-Recursion.pdf" TargetMode="External"/><Relationship Id="rId5" Type="http://schemas.openxmlformats.org/officeDocument/2006/relationships/hyperlink" Target="Factorial%20-%20Animation.pptx" TargetMode="External"/><Relationship Id="rId4" Type="http://schemas.openxmlformats.org/officeDocument/2006/relationships/slide" Target="slide6.xml"/></Relationships>
</file>

<file path=ppt/slides/_rels/slide18.xml.rels><?xml version="1.0" encoding="UTF-8" standalone="yes"?>
<Relationships xmlns="http://schemas.openxmlformats.org/package/2006/relationships"><Relationship Id="rId8" Type="http://schemas.openxmlformats.org/officeDocument/2006/relationships/hyperlink" Target="CS-Recursion.pdf" TargetMode="External"/><Relationship Id="rId3" Type="http://schemas.openxmlformats.org/officeDocument/2006/relationships/image" Target="../media/image4.png"/><Relationship Id="rId7" Type="http://schemas.openxmlformats.org/officeDocument/2006/relationships/slide" Target="slide2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Factorial%20-%20Animation.pptx" TargetMode="External"/><Relationship Id="rId5" Type="http://schemas.openxmlformats.org/officeDocument/2006/relationships/slide" Target="slide6.xml"/><Relationship Id="rId10" Type="http://schemas.openxmlformats.org/officeDocument/2006/relationships/hyperlink" Target="MCQ-Recursion.pptx" TargetMode="External"/><Relationship Id="rId4" Type="http://schemas.openxmlformats.org/officeDocument/2006/relationships/hyperlink" Target="AI-Recursion.pdf" TargetMode="External"/><Relationship Id="rId9" Type="http://schemas.openxmlformats.org/officeDocument/2006/relationships/hyperlink" Target="DOIT-Recursion.pdf"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MCQ-Recursion.pptx" TargetMode="External"/><Relationship Id="rId3" Type="http://schemas.openxmlformats.org/officeDocument/2006/relationships/hyperlink" Target="AI-Recursion.pdf" TargetMode="External"/><Relationship Id="rId7" Type="http://schemas.openxmlformats.org/officeDocument/2006/relationships/hyperlink" Target="DOIT-Recursion.pd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CS-Recursion.pdf" TargetMode="External"/><Relationship Id="rId5" Type="http://schemas.openxmlformats.org/officeDocument/2006/relationships/hyperlink" Target="Factorial%20-%20Animation.pptx" TargetMode="External"/><Relationship Id="rId4" Type="http://schemas.openxmlformats.org/officeDocument/2006/relationships/slide" Target="slide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MCQ-Recursion.pptx" TargetMode="External"/><Relationship Id="rId3" Type="http://schemas.openxmlformats.org/officeDocument/2006/relationships/hyperlink" Target="AI-Recursion.pdf" TargetMode="External"/><Relationship Id="rId7" Type="http://schemas.openxmlformats.org/officeDocument/2006/relationships/hyperlink" Target="DOIT-Recursion.pdf"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CS-Recursion.pdf" TargetMode="External"/><Relationship Id="rId5" Type="http://schemas.openxmlformats.org/officeDocument/2006/relationships/hyperlink" Target="Factorial%20-%20Animation.pptx" TargetMode="External"/><Relationship Id="rId4" Type="http://schemas.openxmlformats.org/officeDocument/2006/relationships/slide" Target="slide6.xml"/></Relationships>
</file>

<file path=ppt/slides/_rels/slide21.xml.rels><?xml version="1.0" encoding="UTF-8" standalone="yes"?>
<Relationships xmlns="http://schemas.openxmlformats.org/package/2006/relationships"><Relationship Id="rId8" Type="http://schemas.openxmlformats.org/officeDocument/2006/relationships/hyperlink" Target="MCQ-Recursion.pptx" TargetMode="External"/><Relationship Id="rId3" Type="http://schemas.openxmlformats.org/officeDocument/2006/relationships/hyperlink" Target="AI-Recursion.pdf" TargetMode="External"/><Relationship Id="rId7" Type="http://schemas.openxmlformats.org/officeDocument/2006/relationships/hyperlink" Target="DOIT-Recursion.pdf"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CS-Recursion.pdf" TargetMode="External"/><Relationship Id="rId5" Type="http://schemas.openxmlformats.org/officeDocument/2006/relationships/hyperlink" Target="Factorial%20-%20Animation.pptx" TargetMode="External"/><Relationship Id="rId4" Type="http://schemas.openxmlformats.org/officeDocument/2006/relationships/slide" Target="slide6.xml"/></Relationships>
</file>

<file path=ppt/slides/_rels/slide22.xml.rels><?xml version="1.0" encoding="UTF-8" standalone="yes"?>
<Relationships xmlns="http://schemas.openxmlformats.org/package/2006/relationships"><Relationship Id="rId8" Type="http://schemas.openxmlformats.org/officeDocument/2006/relationships/hyperlink" Target="MCQ-Recursion.pptx" TargetMode="External"/><Relationship Id="rId3" Type="http://schemas.openxmlformats.org/officeDocument/2006/relationships/hyperlink" Target="AI-Recursion.pdf" TargetMode="External"/><Relationship Id="rId7" Type="http://schemas.openxmlformats.org/officeDocument/2006/relationships/hyperlink" Target="DOIT-Recursion.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CS-Recursion.pdf" TargetMode="External"/><Relationship Id="rId5" Type="http://schemas.openxmlformats.org/officeDocument/2006/relationships/hyperlink" Target="Factorial%20-%20Animation.pptx" TargetMode="External"/><Relationship Id="rId4" Type="http://schemas.openxmlformats.org/officeDocument/2006/relationships/slide" Target="slide6.xml"/></Relationships>
</file>

<file path=ppt/slides/_rels/slide23.xml.rels><?xml version="1.0" encoding="UTF-8" standalone="yes"?>
<Relationships xmlns="http://schemas.openxmlformats.org/package/2006/relationships"><Relationship Id="rId8" Type="http://schemas.openxmlformats.org/officeDocument/2006/relationships/hyperlink" Target="MCQ-Recursion.pptx" TargetMode="External"/><Relationship Id="rId3" Type="http://schemas.openxmlformats.org/officeDocument/2006/relationships/hyperlink" Target="AI-Recursion.pdf" TargetMode="External"/><Relationship Id="rId7" Type="http://schemas.openxmlformats.org/officeDocument/2006/relationships/hyperlink" Target="DOIT-Recursion.pdf"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CS-Recursion.pdf" TargetMode="External"/><Relationship Id="rId5" Type="http://schemas.openxmlformats.org/officeDocument/2006/relationships/hyperlink" Target="Factorial%20-%20Animation.pptx" TargetMode="External"/><Relationship Id="rId4" Type="http://schemas.openxmlformats.org/officeDocument/2006/relationships/slide" Target="slid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MCQ-Recursion.pptx" TargetMode="External"/><Relationship Id="rId3" Type="http://schemas.openxmlformats.org/officeDocument/2006/relationships/hyperlink" Target="AI-Recursion.pdf" TargetMode="External"/><Relationship Id="rId7" Type="http://schemas.openxmlformats.org/officeDocument/2006/relationships/hyperlink" Target="DOIT-Recursion.pdf"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CS-Recursion.pdf" TargetMode="External"/><Relationship Id="rId5" Type="http://schemas.openxmlformats.org/officeDocument/2006/relationships/hyperlink" Target="Factorial%20-%20Animation.pptx" TargetMode="External"/><Relationship Id="rId4" Type="http://schemas.openxmlformats.org/officeDocument/2006/relationships/slide" Target="slid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hyperlink" Target="MCQ-Recursion.pptx" TargetMode="External"/><Relationship Id="rId2" Type="http://schemas.openxmlformats.org/officeDocument/2006/relationships/hyperlink" Target="AI-Recursion.pdf" TargetMode="External"/><Relationship Id="rId1" Type="http://schemas.openxmlformats.org/officeDocument/2006/relationships/slideLayout" Target="../slideLayouts/slideLayout2.xml"/><Relationship Id="rId6" Type="http://schemas.openxmlformats.org/officeDocument/2006/relationships/hyperlink" Target="DOIT-Recursion.pdf" TargetMode="External"/><Relationship Id="rId5" Type="http://schemas.openxmlformats.org/officeDocument/2006/relationships/hyperlink" Target="CS-Recursion.pdf" TargetMode="External"/><Relationship Id="rId4" Type="http://schemas.openxmlformats.org/officeDocument/2006/relationships/hyperlink" Target="Factorial%20-%20Animation.pptx"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MCQ-Recursion.pptx" TargetMode="External"/><Relationship Id="rId3" Type="http://schemas.openxmlformats.org/officeDocument/2006/relationships/hyperlink" Target="AI-Recursion.pdf" TargetMode="External"/><Relationship Id="rId7" Type="http://schemas.openxmlformats.org/officeDocument/2006/relationships/hyperlink" Target="DOIT-Recursion.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CS-Recursion.pdf" TargetMode="External"/><Relationship Id="rId5" Type="http://schemas.openxmlformats.org/officeDocument/2006/relationships/hyperlink" Target="Factorial%20-%20Animation.pptx" TargetMode="External"/><Relationship Id="rId4" Type="http://schemas.openxmlformats.org/officeDocument/2006/relationships/slide" Target="slide6.xml"/></Relationships>
</file>

<file path=ppt/slides/_rels/slide6.xml.rels><?xml version="1.0" encoding="UTF-8" standalone="yes"?>
<Relationships xmlns="http://schemas.openxmlformats.org/package/2006/relationships"><Relationship Id="rId8" Type="http://schemas.openxmlformats.org/officeDocument/2006/relationships/hyperlink" Target="MCQ-Recursion.pptx" TargetMode="External"/><Relationship Id="rId3" Type="http://schemas.openxmlformats.org/officeDocument/2006/relationships/hyperlink" Target="AI-Recursion.pdf" TargetMode="External"/><Relationship Id="rId7" Type="http://schemas.openxmlformats.org/officeDocument/2006/relationships/hyperlink" Target="DOIT-Recursion.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CS-Recursion.pdf" TargetMode="External"/><Relationship Id="rId5" Type="http://schemas.openxmlformats.org/officeDocument/2006/relationships/hyperlink" Target="Factorial%20-%20Animation.pptx" TargetMode="External"/><Relationship Id="rId4" Type="http://schemas.openxmlformats.org/officeDocument/2006/relationships/slide" Target="slide6.xml"/></Relationships>
</file>

<file path=ppt/slides/_rels/slide7.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hyperlink" Target="MCQ-Recursion.pptx" TargetMode="External"/><Relationship Id="rId2" Type="http://schemas.openxmlformats.org/officeDocument/2006/relationships/hyperlink" Target="AI-Recursion.pdf" TargetMode="External"/><Relationship Id="rId1" Type="http://schemas.openxmlformats.org/officeDocument/2006/relationships/slideLayout" Target="../slideLayouts/slideLayout2.xml"/><Relationship Id="rId6" Type="http://schemas.openxmlformats.org/officeDocument/2006/relationships/hyperlink" Target="DOIT-Recursion.pdf" TargetMode="External"/><Relationship Id="rId5" Type="http://schemas.openxmlformats.org/officeDocument/2006/relationships/hyperlink" Target="CS-Recursion.pdf" TargetMode="External"/><Relationship Id="rId4" Type="http://schemas.openxmlformats.org/officeDocument/2006/relationships/hyperlink" Target="Factorial%20-%20Animation.pptx" TargetMode="External"/></Relationships>
</file>

<file path=ppt/slides/_rels/slide8.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hyperlink" Target="MCQ-Recursion.pptx" TargetMode="External"/><Relationship Id="rId2" Type="http://schemas.openxmlformats.org/officeDocument/2006/relationships/hyperlink" Target="AI-Recursion.pdf" TargetMode="External"/><Relationship Id="rId1" Type="http://schemas.openxmlformats.org/officeDocument/2006/relationships/slideLayout" Target="../slideLayouts/slideLayout2.xml"/><Relationship Id="rId6" Type="http://schemas.openxmlformats.org/officeDocument/2006/relationships/hyperlink" Target="DOIT-Recursion.pdf" TargetMode="External"/><Relationship Id="rId5" Type="http://schemas.openxmlformats.org/officeDocument/2006/relationships/hyperlink" Target="CS-Recursion.pdf" TargetMode="External"/><Relationship Id="rId4" Type="http://schemas.openxmlformats.org/officeDocument/2006/relationships/hyperlink" Target="Factorial%20-%20Animation.pptx"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DOIT-Recursion.pdf" TargetMode="External"/><Relationship Id="rId3" Type="http://schemas.openxmlformats.org/officeDocument/2006/relationships/image" Target="../media/image1.png"/><Relationship Id="rId7" Type="http://schemas.openxmlformats.org/officeDocument/2006/relationships/hyperlink" Target="CS-Recursion.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Factorial%20-%20Animation.pptx" TargetMode="External"/><Relationship Id="rId5" Type="http://schemas.openxmlformats.org/officeDocument/2006/relationships/slide" Target="slide6.xml"/><Relationship Id="rId4" Type="http://schemas.openxmlformats.org/officeDocument/2006/relationships/hyperlink" Target="AI-Recursion.pdf" TargetMode="External"/><Relationship Id="rId9" Type="http://schemas.openxmlformats.org/officeDocument/2006/relationships/hyperlink" Target="MCQ-Recursion.ppt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body" sz="quarter" idx="13"/>
          </p:nvPr>
        </p:nvSpPr>
        <p:spPr>
          <a:xfrm>
            <a:off x="1295400" y="4114800"/>
            <a:ext cx="5791200" cy="838200"/>
          </a:xfrm>
        </p:spPr>
        <p:txBody>
          <a:bodyPr/>
          <a:lstStyle/>
          <a:p>
            <a:pPr marL="457200" indent="-457200">
              <a:buNone/>
            </a:pPr>
            <a:r>
              <a:rPr lang="en-US" sz="4400" dirty="0" smtClean="0">
                <a:solidFill>
                  <a:srgbClr val="003399"/>
                </a:solidFill>
                <a:effectLst>
                  <a:outerShdw blurRad="38100" dist="38100" dir="2700000" algn="tl">
                    <a:srgbClr val="000000">
                      <a:alpha val="43137"/>
                    </a:srgbClr>
                  </a:outerShdw>
                </a:effectLst>
              </a:rPr>
              <a:t>RECURSION</a:t>
            </a:r>
            <a:endParaRPr lang="en-US" sz="4400" dirty="0">
              <a:solidFill>
                <a:srgbClr val="003399"/>
              </a:solidFill>
              <a:effectLst>
                <a:outerShdw blurRad="38100" dist="38100" dir="2700000" algn="tl">
                  <a:srgbClr val="000000">
                    <a:alpha val="43137"/>
                  </a:srgbClr>
                </a:outerShdw>
              </a:effectLst>
            </a:endParaRPr>
          </a:p>
        </p:txBody>
      </p:sp>
      <p:sp>
        <p:nvSpPr>
          <p:cNvPr id="3" name="Rectangle 2"/>
          <p:cNvSpPr>
            <a:spLocks noGrp="1" noChangeArrowheads="1"/>
          </p:cNvSpPr>
          <p:nvPr/>
        </p:nvSpPr>
        <p:spPr bwMode="auto">
          <a:xfrm>
            <a:off x="1371600" y="4988943"/>
            <a:ext cx="41910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indent="0" eaLnBrk="1" hangingPunct="1">
              <a:buNone/>
            </a:pPr>
            <a:r>
              <a:rPr lang="en-US" altLang="en-US" sz="3200" b="0" dirty="0" smtClean="0">
                <a:latin typeface="+mj-lt"/>
              </a:rPr>
              <a:t>L26-L27</a:t>
            </a:r>
          </a:p>
          <a:p>
            <a:pPr eaLnBrk="1" hangingPunct="1"/>
            <a:endParaRPr lang="en-US" altLang="en-US" sz="3200" b="0" dirty="0" smtClean="0">
              <a:latin typeface="+mj-lt"/>
            </a:endParaRPr>
          </a:p>
        </p:txBody>
      </p:sp>
    </p:spTree>
    <p:extLst>
      <p:ext uri="{BB962C8B-B14F-4D97-AF65-F5344CB8AC3E}">
        <p14:creationId xmlns:p14="http://schemas.microsoft.com/office/powerpoint/2010/main" val="28224702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BF01FBF-FB85-421D-A5C9-E54EE11F22D6}" type="datetime1">
              <a:rPr lang="en-US" smtClean="0"/>
              <a:t>3/27/2015</a:t>
            </a:fld>
            <a:endParaRPr lang="en-US"/>
          </a:p>
        </p:txBody>
      </p:sp>
      <p:sp>
        <p:nvSpPr>
          <p:cNvPr id="8197" name="Slide Number Placeholder 4"/>
          <p:cNvSpPr>
            <a:spLocks noGrp="1"/>
          </p:cNvSpPr>
          <p:nvPr>
            <p:ph type="sldNum" sz="quarter" idx="12"/>
          </p:nvPr>
        </p:nvSpPr>
        <p:spPr>
          <a:noFill/>
        </p:spPr>
        <p:txBody>
          <a:bodyPr/>
          <a:lstStyle/>
          <a:p>
            <a:fld id="{53648592-92B6-4DA1-8B9B-3524A63D2A87}" type="slidenum">
              <a:rPr lang="en-US" smtClean="0"/>
              <a:pPr/>
              <a:t>10</a:t>
            </a:fld>
            <a:endParaRPr lang="en-US" smtClean="0"/>
          </a:p>
        </p:txBody>
      </p:sp>
      <p:sp>
        <p:nvSpPr>
          <p:cNvPr id="8196" name="Footer Placeholder 3"/>
          <p:cNvSpPr>
            <a:spLocks noGrp="1"/>
          </p:cNvSpPr>
          <p:nvPr>
            <p:ph type="ftr" sz="quarter" idx="11"/>
          </p:nvPr>
        </p:nvSpPr>
        <p:spPr>
          <a:noFill/>
        </p:spPr>
        <p:txBody>
          <a:bodyPr/>
          <a:lstStyle/>
          <a:p>
            <a:r>
              <a:rPr lang="en-US" smtClean="0"/>
              <a:t>CSE 1002                             Department of CSE</a:t>
            </a:r>
            <a:endParaRPr lang="en-US" smtClean="0">
              <a:solidFill>
                <a:schemeClr val="bg1"/>
              </a:solidFill>
            </a:endParaRPr>
          </a:p>
        </p:txBody>
      </p:sp>
      <p:sp>
        <p:nvSpPr>
          <p:cNvPr id="8194" name="Rectangle 2"/>
          <p:cNvSpPr>
            <a:spLocks noGrp="1" noChangeArrowheads="1"/>
          </p:cNvSpPr>
          <p:nvPr>
            <p:ph type="title"/>
          </p:nvPr>
        </p:nvSpPr>
        <p:spPr/>
        <p:txBody>
          <a:bodyPr>
            <a:noAutofit/>
          </a:bodyPr>
          <a:lstStyle/>
          <a:p>
            <a:pPr algn="l" eaLnBrk="1" hangingPunct="1"/>
            <a:r>
              <a:rPr lang="en-US" sz="4000" dirty="0" smtClean="0"/>
              <a:t>Factorial-</a:t>
            </a:r>
            <a:r>
              <a:rPr lang="en-US" sz="4000" dirty="0" smtClean="0">
                <a:solidFill>
                  <a:schemeClr val="accent2"/>
                </a:solidFill>
              </a:rPr>
              <a:t> </a:t>
            </a:r>
            <a:r>
              <a:rPr lang="en-US" sz="3600" b="1" dirty="0" smtClean="0">
                <a:solidFill>
                  <a:srgbClr val="C00000"/>
                </a:solidFill>
                <a:latin typeface="Tempus Sans ITC" pitchFamily="82" charset="0"/>
              </a:rPr>
              <a:t>recursive procedure </a:t>
            </a:r>
            <a:endParaRPr lang="en-US" sz="4000" b="1" dirty="0" smtClean="0">
              <a:solidFill>
                <a:srgbClr val="C00000"/>
              </a:solidFill>
              <a:latin typeface="Tempus Sans ITC" pitchFamily="82" charset="0"/>
            </a:endParaRPr>
          </a:p>
        </p:txBody>
      </p:sp>
      <p:sp>
        <p:nvSpPr>
          <p:cNvPr id="8198" name="Rectangle 5"/>
          <p:cNvSpPr>
            <a:spLocks noChangeArrowheads="1"/>
          </p:cNvSpPr>
          <p:nvPr/>
        </p:nvSpPr>
        <p:spPr bwMode="auto">
          <a:xfrm>
            <a:off x="1295400" y="1143000"/>
            <a:ext cx="7848600" cy="4524315"/>
          </a:xfrm>
          <a:prstGeom prst="rect">
            <a:avLst/>
          </a:prstGeom>
          <a:noFill/>
          <a:ln w="9525">
            <a:noFill/>
            <a:miter lim="800000"/>
            <a:headEnd/>
            <a:tailEnd/>
          </a:ln>
        </p:spPr>
        <p:txBody>
          <a:bodyPr wrap="square">
            <a:spAutoFit/>
          </a:bodyPr>
          <a:lstStyle/>
          <a:p>
            <a:pPr>
              <a:lnSpc>
                <a:spcPct val="80000"/>
              </a:lnSpc>
            </a:pPr>
            <a:r>
              <a:rPr lang="en-US" sz="2400" b="0" dirty="0">
                <a:latin typeface="+mj-lt"/>
              </a:rPr>
              <a:t>#include &lt;</a:t>
            </a:r>
            <a:r>
              <a:rPr lang="en-US" sz="2400" b="0" dirty="0" err="1">
                <a:latin typeface="+mj-lt"/>
              </a:rPr>
              <a:t>iostream.h</a:t>
            </a:r>
            <a:r>
              <a:rPr lang="en-US" sz="2400" b="0" dirty="0" smtClean="0">
                <a:latin typeface="+mj-lt"/>
              </a:rPr>
              <a:t>&gt;</a:t>
            </a:r>
          </a:p>
          <a:p>
            <a:pPr>
              <a:lnSpc>
                <a:spcPct val="80000"/>
              </a:lnSpc>
            </a:pPr>
            <a:endParaRPr lang="en-US" sz="2400" b="0" dirty="0" smtClean="0">
              <a:latin typeface="+mj-lt"/>
            </a:endParaRPr>
          </a:p>
          <a:p>
            <a:pPr eaLnBrk="1" hangingPunct="1">
              <a:lnSpc>
                <a:spcPct val="80000"/>
              </a:lnSpc>
              <a:buFontTx/>
              <a:buNone/>
            </a:pPr>
            <a:r>
              <a:rPr lang="en-US" sz="2400" b="0" dirty="0" smtClean="0">
                <a:latin typeface="+mj-lt"/>
              </a:rPr>
              <a:t>long factorial (long a) { </a:t>
            </a:r>
          </a:p>
          <a:p>
            <a:pPr eaLnBrk="1" hangingPunct="1">
              <a:lnSpc>
                <a:spcPct val="80000"/>
              </a:lnSpc>
              <a:buFontTx/>
              <a:buNone/>
            </a:pPr>
            <a:r>
              <a:rPr lang="en-US" sz="2400" b="0" dirty="0" smtClean="0">
                <a:latin typeface="+mj-lt"/>
              </a:rPr>
              <a:t>	if (a ==0) //base case</a:t>
            </a:r>
          </a:p>
          <a:p>
            <a:pPr eaLnBrk="1" hangingPunct="1">
              <a:lnSpc>
                <a:spcPct val="80000"/>
              </a:lnSpc>
              <a:buFontTx/>
              <a:buNone/>
            </a:pPr>
            <a:r>
              <a:rPr lang="en-US" sz="2400" b="0" dirty="0" smtClean="0">
                <a:latin typeface="+mj-lt"/>
              </a:rPr>
              <a:t>	   return (1); </a:t>
            </a:r>
          </a:p>
          <a:p>
            <a:pPr eaLnBrk="1" hangingPunct="1">
              <a:lnSpc>
                <a:spcPct val="80000"/>
              </a:lnSpc>
              <a:buFontTx/>
              <a:buNone/>
            </a:pPr>
            <a:r>
              <a:rPr lang="en-US" sz="2400" b="0" dirty="0" smtClean="0">
                <a:latin typeface="+mj-lt"/>
              </a:rPr>
              <a:t>     return (a * factorial (a-1));</a:t>
            </a:r>
          </a:p>
          <a:p>
            <a:pPr eaLnBrk="1" hangingPunct="1">
              <a:lnSpc>
                <a:spcPct val="80000"/>
              </a:lnSpc>
              <a:buFontTx/>
              <a:buNone/>
            </a:pPr>
            <a:r>
              <a:rPr lang="en-US" sz="2400" b="0" dirty="0" smtClean="0">
                <a:latin typeface="+mj-lt"/>
              </a:rPr>
              <a:t> }</a:t>
            </a:r>
          </a:p>
          <a:p>
            <a:pPr>
              <a:lnSpc>
                <a:spcPct val="80000"/>
              </a:lnSpc>
            </a:pPr>
            <a:endParaRPr lang="en-US" sz="2400" b="0" dirty="0">
              <a:latin typeface="+mj-lt"/>
            </a:endParaRPr>
          </a:p>
          <a:p>
            <a:pPr>
              <a:lnSpc>
                <a:spcPct val="80000"/>
              </a:lnSpc>
            </a:pPr>
            <a:r>
              <a:rPr lang="en-US" sz="2400" b="0" dirty="0">
                <a:latin typeface="+mj-lt"/>
              </a:rPr>
              <a:t>void main () { </a:t>
            </a:r>
            <a:endParaRPr lang="en-US" sz="2400" b="0" dirty="0" smtClean="0">
              <a:latin typeface="+mj-lt"/>
            </a:endParaRPr>
          </a:p>
          <a:p>
            <a:pPr>
              <a:lnSpc>
                <a:spcPct val="80000"/>
              </a:lnSpc>
            </a:pPr>
            <a:endParaRPr lang="en-US" sz="2400" b="0" dirty="0">
              <a:latin typeface="+mj-lt"/>
            </a:endParaRPr>
          </a:p>
          <a:p>
            <a:pPr lvl="1">
              <a:lnSpc>
                <a:spcPct val="80000"/>
              </a:lnSpc>
            </a:pPr>
            <a:r>
              <a:rPr lang="en-US" sz="2400" b="0" dirty="0">
                <a:latin typeface="+mj-lt"/>
              </a:rPr>
              <a:t> long number;</a:t>
            </a:r>
          </a:p>
          <a:p>
            <a:pPr lvl="1">
              <a:lnSpc>
                <a:spcPct val="80000"/>
              </a:lnSpc>
            </a:pPr>
            <a:r>
              <a:rPr lang="en-US" sz="2400" b="0" dirty="0">
                <a:latin typeface="+mj-lt"/>
              </a:rPr>
              <a:t> </a:t>
            </a:r>
            <a:r>
              <a:rPr lang="en-US" sz="2400" b="0" dirty="0" err="1">
                <a:latin typeface="+mj-lt"/>
              </a:rPr>
              <a:t>cout</a:t>
            </a:r>
            <a:r>
              <a:rPr lang="en-US" sz="2400" b="0" dirty="0">
                <a:latin typeface="+mj-lt"/>
              </a:rPr>
              <a:t> &lt;&lt; "Please type a number: "; </a:t>
            </a:r>
          </a:p>
          <a:p>
            <a:pPr lvl="1">
              <a:lnSpc>
                <a:spcPct val="80000"/>
              </a:lnSpc>
            </a:pPr>
            <a:r>
              <a:rPr lang="en-US" sz="2400" b="0" dirty="0">
                <a:latin typeface="+mj-lt"/>
              </a:rPr>
              <a:t> </a:t>
            </a:r>
            <a:r>
              <a:rPr lang="en-US" sz="2400" b="0" dirty="0" err="1">
                <a:latin typeface="+mj-lt"/>
              </a:rPr>
              <a:t>cin</a:t>
            </a:r>
            <a:r>
              <a:rPr lang="en-US" sz="2400" b="0" dirty="0">
                <a:latin typeface="+mj-lt"/>
              </a:rPr>
              <a:t> &gt;&gt; number; </a:t>
            </a:r>
          </a:p>
          <a:p>
            <a:pPr lvl="1">
              <a:lnSpc>
                <a:spcPct val="80000"/>
              </a:lnSpc>
            </a:pPr>
            <a:r>
              <a:rPr lang="en-US" sz="2400" b="0" dirty="0">
                <a:latin typeface="+mj-lt"/>
              </a:rPr>
              <a:t> </a:t>
            </a:r>
            <a:r>
              <a:rPr lang="en-US" sz="2400" b="0" dirty="0" err="1">
                <a:latin typeface="+mj-lt"/>
              </a:rPr>
              <a:t>cout</a:t>
            </a:r>
            <a:r>
              <a:rPr lang="en-US" sz="2400" b="0" dirty="0">
                <a:latin typeface="+mj-lt"/>
              </a:rPr>
              <a:t> &lt;&lt; number &lt;&lt; "! = " &lt;&lt; factorial (number);</a:t>
            </a:r>
          </a:p>
          <a:p>
            <a:pPr>
              <a:lnSpc>
                <a:spcPct val="80000"/>
              </a:lnSpc>
            </a:pPr>
            <a:r>
              <a:rPr lang="en-US" sz="2400" b="0" dirty="0">
                <a:latin typeface="+mj-lt"/>
              </a:rPr>
              <a:t>} </a:t>
            </a:r>
          </a:p>
        </p:txBody>
      </p:sp>
      <p:sp>
        <p:nvSpPr>
          <p:cNvPr id="7" name="TextBox 6"/>
          <p:cNvSpPr txBox="1"/>
          <p:nvPr/>
        </p:nvSpPr>
        <p:spPr>
          <a:xfrm>
            <a:off x="0" y="1436906"/>
            <a:ext cx="1371599" cy="40934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8738" lvl="1"/>
            <a:r>
              <a:rPr lang="en-US" sz="1400" b="1" i="1" dirty="0" smtClean="0">
                <a:solidFill>
                  <a:srgbClr val="0000FF"/>
                </a:solidFill>
                <a:hlinkClick r:id="rId3" action="ppaction://hlinkfile"/>
              </a:rPr>
              <a:t>Additional </a:t>
            </a:r>
            <a:r>
              <a:rPr lang="en-US" sz="1400" b="1" i="1" dirty="0">
                <a:solidFill>
                  <a:srgbClr val="0000FF"/>
                </a:solidFill>
                <a:hlinkClick r:id="rId3" action="ppaction://hlinkfile"/>
              </a:rPr>
              <a:t>Information </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hlinkClick r:id="rId4" action="ppaction://hlinksldjump"/>
              </a:rPr>
              <a:t>Related Story</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hlinkClick r:id="rId5" action="ppaction://hlinkpres?slideindex=1&amp;slidetitle="/>
              </a:rPr>
              <a:t>Animation</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i="1" dirty="0" smtClean="0">
                <a:solidFill>
                  <a:srgbClr val="0000FF"/>
                </a:solidFill>
              </a:rPr>
              <a:t>Do’s</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rPr>
              <a:t>Don’ts</a:t>
            </a:r>
          </a:p>
          <a:p>
            <a:pPr marL="58738" lvl="1"/>
            <a:endParaRPr lang="en-US" sz="1100" b="1" i="1" dirty="0">
              <a:solidFill>
                <a:srgbClr val="0000FF"/>
              </a:solidFill>
            </a:endParaRPr>
          </a:p>
          <a:p>
            <a:pPr marL="58738" lvl="1"/>
            <a:r>
              <a:rPr lang="en-US" sz="1400" b="1" i="1" dirty="0" smtClean="0">
                <a:solidFill>
                  <a:srgbClr val="0000FF"/>
                </a:solidFill>
              </a:rPr>
              <a:t>Control Flow</a:t>
            </a:r>
          </a:p>
          <a:p>
            <a:pPr marL="58738" lvl="1"/>
            <a:endParaRPr lang="en-US" sz="1200" b="1" i="1" dirty="0">
              <a:solidFill>
                <a:srgbClr val="0000FF"/>
              </a:solidFill>
            </a:endParaRPr>
          </a:p>
          <a:p>
            <a:pPr marL="58738" lvl="1"/>
            <a:r>
              <a:rPr lang="en-US" sz="1400" b="1" i="1" dirty="0" smtClean="0">
                <a:solidFill>
                  <a:srgbClr val="0000FF"/>
                </a:solidFill>
              </a:rPr>
              <a:t>Applications</a:t>
            </a:r>
          </a:p>
          <a:p>
            <a:pPr marL="58738" lvl="1"/>
            <a:endParaRPr lang="en-US" sz="1400" b="1" i="1" dirty="0">
              <a:solidFill>
                <a:srgbClr val="0000FF"/>
              </a:solidFill>
            </a:endParaRPr>
          </a:p>
          <a:p>
            <a:pPr marL="58738" lvl="1"/>
            <a:r>
              <a:rPr lang="en-US" sz="1400" b="1" i="1" dirty="0" smtClean="0">
                <a:solidFill>
                  <a:srgbClr val="0000FF"/>
                </a:solidFill>
                <a:hlinkClick r:id="rId6" action="ppaction://hlinkfile"/>
              </a:rPr>
              <a:t>Case studies</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a:solidFill>
                  <a:srgbClr val="0000FF"/>
                </a:solidFill>
                <a:hlinkClick r:id="rId7" action="ppaction://hlinkfile"/>
              </a:rPr>
              <a:t>Do it </a:t>
            </a:r>
            <a:r>
              <a:rPr lang="en-US" sz="1400" b="1" i="1" dirty="0" smtClean="0">
                <a:solidFill>
                  <a:srgbClr val="0000FF"/>
                </a:solidFill>
                <a:hlinkClick r:id="rId7" action="ppaction://hlinkfile"/>
              </a:rPr>
              <a:t>yourself</a:t>
            </a:r>
            <a:endParaRPr lang="en-US" sz="1400" b="1" i="1" dirty="0" smtClean="0">
              <a:solidFill>
                <a:srgbClr val="0000FF"/>
              </a:solidFill>
            </a:endParaRPr>
          </a:p>
          <a:p>
            <a:pPr marL="58738" lvl="1"/>
            <a:endParaRPr lang="en-US" sz="1400" i="1" dirty="0" smtClean="0">
              <a:solidFill>
                <a:srgbClr val="0000FF"/>
              </a:solidFill>
            </a:endParaRPr>
          </a:p>
          <a:p>
            <a:pPr marL="58738" lvl="1"/>
            <a:r>
              <a:rPr lang="en-US" sz="1400" i="1" dirty="0" smtClean="0">
                <a:solidFill>
                  <a:srgbClr val="0000FF"/>
                </a:solidFill>
                <a:hlinkClick r:id="rId8" action="ppaction://hlinkpres?slideindex=1&amp;slidetitle="/>
              </a:rPr>
              <a:t>MCQs</a:t>
            </a:r>
            <a:endParaRPr lang="en-US" sz="1400" b="1" i="1" dirty="0" smtClean="0">
              <a:solidFill>
                <a:srgbClr val="0000FF"/>
              </a:solidFill>
            </a:endParaRPr>
          </a:p>
        </p:txBody>
      </p:sp>
      <p:sp>
        <p:nvSpPr>
          <p:cNvPr id="8" name="Left Arrow 7">
            <a:hlinkClick r:id="" action="ppaction://hlinkshowjump?jump=lastslideviewed"/>
          </p:cNvPr>
          <p:cNvSpPr/>
          <p:nvPr/>
        </p:nvSpPr>
        <p:spPr>
          <a:xfrm>
            <a:off x="152400" y="5791200"/>
            <a:ext cx="762000" cy="838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819900" y="6147322"/>
            <a:ext cx="1600200" cy="365125"/>
          </a:xfrm>
        </p:spPr>
        <p:txBody>
          <a:bodyPr/>
          <a:lstStyle/>
          <a:p>
            <a:pPr>
              <a:defRPr/>
            </a:pPr>
            <a:fld id="{3724AF13-67F8-4AC8-8FB1-E57E11EB360F}" type="datetime1">
              <a:rPr lang="en-US" b="0" smtClean="0">
                <a:latin typeface="+mj-lt"/>
              </a:rPr>
              <a:t>3/27/2015</a:t>
            </a:fld>
            <a:endParaRPr lang="en-US" b="0">
              <a:latin typeface="+mj-lt"/>
            </a:endParaRPr>
          </a:p>
        </p:txBody>
      </p:sp>
      <p:sp>
        <p:nvSpPr>
          <p:cNvPr id="9219" name="Slide Number Placeholder 4"/>
          <p:cNvSpPr>
            <a:spLocks noGrp="1"/>
          </p:cNvSpPr>
          <p:nvPr>
            <p:ph type="sldNum" sz="quarter" idx="12"/>
          </p:nvPr>
        </p:nvSpPr>
        <p:spPr>
          <a:xfrm>
            <a:off x="8420100" y="6140450"/>
            <a:ext cx="685800" cy="365125"/>
          </a:xfrm>
          <a:noFill/>
        </p:spPr>
        <p:txBody>
          <a:bodyPr/>
          <a:lstStyle/>
          <a:p>
            <a:fld id="{93948E26-8288-4808-B3C3-E3DAE69A3E67}" type="slidenum">
              <a:rPr lang="en-US" b="0" smtClean="0">
                <a:latin typeface="+mj-lt"/>
              </a:rPr>
              <a:pPr/>
              <a:t>11</a:t>
            </a:fld>
            <a:endParaRPr lang="en-US" b="0" smtClean="0">
              <a:latin typeface="+mj-lt"/>
            </a:endParaRPr>
          </a:p>
        </p:txBody>
      </p:sp>
      <p:sp>
        <p:nvSpPr>
          <p:cNvPr id="9218" name="Footer Placeholder 3"/>
          <p:cNvSpPr>
            <a:spLocks noGrp="1"/>
          </p:cNvSpPr>
          <p:nvPr>
            <p:ph type="ftr" sz="quarter" idx="11"/>
          </p:nvPr>
        </p:nvSpPr>
        <p:spPr>
          <a:xfrm>
            <a:off x="1714500" y="6140450"/>
            <a:ext cx="4419600" cy="365125"/>
          </a:xfrm>
          <a:noFill/>
        </p:spPr>
        <p:txBody>
          <a:bodyPr/>
          <a:lstStyle/>
          <a:p>
            <a:r>
              <a:rPr lang="en-US" b="0" smtClean="0">
                <a:latin typeface="+mj-lt"/>
              </a:rPr>
              <a:t>CSE 1002                             Department of CSE</a:t>
            </a:r>
            <a:endParaRPr lang="en-US" b="0" smtClean="0">
              <a:solidFill>
                <a:schemeClr val="bg1"/>
              </a:solidFill>
              <a:latin typeface="+mj-lt"/>
            </a:endParaRPr>
          </a:p>
        </p:txBody>
      </p:sp>
      <p:sp>
        <p:nvSpPr>
          <p:cNvPr id="3" name="Title 2"/>
          <p:cNvSpPr>
            <a:spLocks noGrp="1"/>
          </p:cNvSpPr>
          <p:nvPr>
            <p:ph type="title"/>
          </p:nvPr>
        </p:nvSpPr>
        <p:spPr/>
        <p:txBody>
          <a:bodyPr>
            <a:normAutofit fontScale="90000"/>
          </a:bodyPr>
          <a:lstStyle/>
          <a:p>
            <a:r>
              <a:rPr lang="en-US" dirty="0"/>
              <a:t>Recursion - How is it doing!</a:t>
            </a:r>
          </a:p>
        </p:txBody>
      </p:sp>
      <p:sp>
        <p:nvSpPr>
          <p:cNvPr id="7" name="Rectangle 3"/>
          <p:cNvSpPr txBox="1">
            <a:spLocks noChangeArrowheads="1"/>
          </p:cNvSpPr>
          <p:nvPr/>
        </p:nvSpPr>
        <p:spPr bwMode="auto">
          <a:xfrm>
            <a:off x="1295400" y="4127500"/>
            <a:ext cx="3200400" cy="1905000"/>
          </a:xfrm>
          <a:prstGeom prst="rect">
            <a:avLst/>
          </a:prstGeom>
          <a:noFill/>
          <a:ln w="9525">
            <a:solidFill>
              <a:schemeClr val="accent2"/>
            </a:solidFill>
            <a:miter lim="800000"/>
            <a:headEnd/>
            <a:tailEnd/>
          </a:ln>
        </p:spPr>
        <p:txBody>
          <a:bodyPr/>
          <a:lstStyle/>
          <a:p>
            <a:pPr>
              <a:defRPr/>
            </a:pPr>
            <a:r>
              <a:rPr lang="pt-BR" sz="1400" b="0" dirty="0">
                <a:latin typeface="+mj-lt"/>
              </a:rPr>
              <a:t>factorial(0) = 1 </a:t>
            </a:r>
          </a:p>
          <a:p>
            <a:pPr>
              <a:defRPr/>
            </a:pPr>
            <a:r>
              <a:rPr lang="pt-BR" sz="1400" b="0" dirty="0">
                <a:latin typeface="+mj-lt"/>
              </a:rPr>
              <a:t>factorial(n) = n * factorial(n-1) [for n&gt;0]</a:t>
            </a:r>
            <a:endParaRPr lang="en-US" sz="1400" b="0" kern="0" dirty="0">
              <a:solidFill>
                <a:schemeClr val="tx1"/>
              </a:solidFill>
              <a:latin typeface="+mj-lt"/>
            </a:endParaRPr>
          </a:p>
          <a:p>
            <a:pPr>
              <a:lnSpc>
                <a:spcPct val="80000"/>
              </a:lnSpc>
              <a:defRPr/>
            </a:pPr>
            <a:endParaRPr lang="en-US" sz="1400" b="0" dirty="0">
              <a:latin typeface="+mj-lt"/>
            </a:endParaRPr>
          </a:p>
          <a:p>
            <a:pPr>
              <a:lnSpc>
                <a:spcPct val="80000"/>
              </a:lnSpc>
              <a:defRPr/>
            </a:pPr>
            <a:r>
              <a:rPr lang="en-US" sz="1400" b="0" dirty="0">
                <a:latin typeface="+mj-lt"/>
              </a:rPr>
              <a:t>long </a:t>
            </a:r>
            <a:r>
              <a:rPr lang="en-US" sz="1400" b="0" dirty="0" err="1">
                <a:latin typeface="+mj-lt"/>
              </a:rPr>
              <a:t>rFact</a:t>
            </a:r>
            <a:r>
              <a:rPr lang="en-US" sz="1400" b="0" dirty="0">
                <a:latin typeface="+mj-lt"/>
              </a:rPr>
              <a:t> (long a) { </a:t>
            </a:r>
          </a:p>
          <a:p>
            <a:pPr>
              <a:lnSpc>
                <a:spcPct val="80000"/>
              </a:lnSpc>
              <a:defRPr/>
            </a:pPr>
            <a:r>
              <a:rPr lang="en-US" sz="1400" b="0" dirty="0">
                <a:latin typeface="+mj-lt"/>
              </a:rPr>
              <a:t>	if (a ==0) </a:t>
            </a:r>
          </a:p>
          <a:p>
            <a:pPr>
              <a:lnSpc>
                <a:spcPct val="80000"/>
              </a:lnSpc>
              <a:defRPr/>
            </a:pPr>
            <a:r>
              <a:rPr lang="en-US" sz="1400" b="0" dirty="0">
                <a:latin typeface="+mj-lt"/>
              </a:rPr>
              <a:t>	   return (1); </a:t>
            </a:r>
          </a:p>
          <a:p>
            <a:pPr>
              <a:lnSpc>
                <a:spcPct val="80000"/>
              </a:lnSpc>
              <a:defRPr/>
            </a:pPr>
            <a:r>
              <a:rPr lang="en-US" sz="1400" b="0" dirty="0">
                <a:latin typeface="+mj-lt"/>
              </a:rPr>
              <a:t>     return (a * </a:t>
            </a:r>
            <a:r>
              <a:rPr lang="en-US" sz="1400" b="0" dirty="0" err="1">
                <a:latin typeface="+mj-lt"/>
              </a:rPr>
              <a:t>rFact</a:t>
            </a:r>
            <a:r>
              <a:rPr lang="en-US" sz="1400" b="0" dirty="0">
                <a:latin typeface="+mj-lt"/>
              </a:rPr>
              <a:t> (a-1));</a:t>
            </a:r>
          </a:p>
          <a:p>
            <a:pPr>
              <a:lnSpc>
                <a:spcPct val="80000"/>
              </a:lnSpc>
              <a:defRPr/>
            </a:pPr>
            <a:r>
              <a:rPr lang="en-US" sz="1400" b="0" dirty="0">
                <a:latin typeface="+mj-lt"/>
              </a:rPr>
              <a:t> }</a:t>
            </a:r>
          </a:p>
          <a:p>
            <a:pPr>
              <a:defRPr/>
            </a:pPr>
            <a:endParaRPr lang="en-US" sz="1400" b="0" dirty="0">
              <a:latin typeface="+mj-lt"/>
            </a:endParaRPr>
          </a:p>
        </p:txBody>
      </p:sp>
      <p:sp>
        <p:nvSpPr>
          <p:cNvPr id="8" name="Text Box 4"/>
          <p:cNvSpPr txBox="1">
            <a:spLocks noChangeArrowheads="1"/>
          </p:cNvSpPr>
          <p:nvPr/>
        </p:nvSpPr>
        <p:spPr bwMode="auto">
          <a:xfrm>
            <a:off x="1638300" y="1066800"/>
            <a:ext cx="1485900" cy="307777"/>
          </a:xfrm>
          <a:prstGeom prst="rect">
            <a:avLst/>
          </a:prstGeom>
          <a:noFill/>
          <a:ln w="6350">
            <a:solidFill>
              <a:schemeClr val="tx1"/>
            </a:solidFill>
            <a:miter lim="800000"/>
            <a:headEnd/>
            <a:tailEnd/>
          </a:ln>
        </p:spPr>
        <p:txBody>
          <a:bodyPr>
            <a:spAutoFit/>
          </a:bodyPr>
          <a:lstStyle/>
          <a:p>
            <a:pPr>
              <a:spcBef>
                <a:spcPct val="50000"/>
              </a:spcBef>
            </a:pPr>
            <a:r>
              <a:rPr lang="en-US" sz="1400" b="0" dirty="0" err="1">
                <a:latin typeface="+mj-lt"/>
              </a:rPr>
              <a:t>rFact</a:t>
            </a:r>
            <a:r>
              <a:rPr lang="en-US" sz="1400" b="0" dirty="0">
                <a:latin typeface="+mj-lt"/>
              </a:rPr>
              <a:t>(5) </a:t>
            </a:r>
          </a:p>
        </p:txBody>
      </p:sp>
      <p:sp>
        <p:nvSpPr>
          <p:cNvPr id="9" name="Text Box 5"/>
          <p:cNvSpPr txBox="1">
            <a:spLocks noChangeArrowheads="1"/>
          </p:cNvSpPr>
          <p:nvPr/>
        </p:nvSpPr>
        <p:spPr bwMode="auto">
          <a:xfrm>
            <a:off x="3429000" y="1714500"/>
            <a:ext cx="1333500" cy="307777"/>
          </a:xfrm>
          <a:prstGeom prst="rect">
            <a:avLst/>
          </a:prstGeom>
          <a:noFill/>
          <a:ln w="6350">
            <a:solidFill>
              <a:schemeClr val="tx1"/>
            </a:solidFill>
            <a:miter lim="800000"/>
            <a:headEnd/>
            <a:tailEnd/>
          </a:ln>
        </p:spPr>
        <p:txBody>
          <a:bodyPr>
            <a:spAutoFit/>
          </a:bodyPr>
          <a:lstStyle/>
          <a:p>
            <a:pPr>
              <a:spcBef>
                <a:spcPct val="50000"/>
              </a:spcBef>
            </a:pPr>
            <a:r>
              <a:rPr lang="en-US" sz="1400" b="0" dirty="0" err="1">
                <a:latin typeface="+mj-lt"/>
              </a:rPr>
              <a:t>rFact</a:t>
            </a:r>
            <a:r>
              <a:rPr lang="en-US" sz="1400" b="0" dirty="0">
                <a:latin typeface="+mj-lt"/>
              </a:rPr>
              <a:t>(4) </a:t>
            </a:r>
            <a:r>
              <a:rPr lang="en-US" sz="1400" b="0" dirty="0" smtClean="0">
                <a:latin typeface="+mj-lt"/>
              </a:rPr>
              <a:t>   </a:t>
            </a:r>
            <a:endParaRPr lang="en-US" sz="1400" b="0" dirty="0">
              <a:latin typeface="+mj-lt"/>
            </a:endParaRPr>
          </a:p>
        </p:txBody>
      </p:sp>
      <p:cxnSp>
        <p:nvCxnSpPr>
          <p:cNvPr id="17" name="AutoShape 16"/>
          <p:cNvCxnSpPr>
            <a:cxnSpLocks noChangeShapeType="1"/>
            <a:stCxn id="8" idx="2"/>
            <a:endCxn id="9" idx="0"/>
          </p:cNvCxnSpPr>
          <p:nvPr/>
        </p:nvCxnSpPr>
        <p:spPr bwMode="auto">
          <a:xfrm rot="16200000" flipH="1">
            <a:off x="3068539" y="687288"/>
            <a:ext cx="339923" cy="1714500"/>
          </a:xfrm>
          <a:prstGeom prst="curvedConnector3">
            <a:avLst>
              <a:gd name="adj1" fmla="val 50000"/>
            </a:avLst>
          </a:prstGeom>
          <a:noFill/>
          <a:ln w="9525">
            <a:solidFill>
              <a:schemeClr val="tx1"/>
            </a:solidFill>
            <a:round/>
            <a:headEnd/>
            <a:tailEnd type="triangle" w="med" len="med"/>
          </a:ln>
        </p:spPr>
      </p:cxnSp>
      <p:sp>
        <p:nvSpPr>
          <p:cNvPr id="26" name="Text Box 25"/>
          <p:cNvSpPr txBox="1">
            <a:spLocks noChangeArrowheads="1"/>
          </p:cNvSpPr>
          <p:nvPr/>
        </p:nvSpPr>
        <p:spPr bwMode="auto">
          <a:xfrm>
            <a:off x="3035300" y="1612900"/>
            <a:ext cx="355600" cy="307777"/>
          </a:xfrm>
          <a:prstGeom prst="rect">
            <a:avLst/>
          </a:prstGeom>
          <a:noFill/>
          <a:ln w="9525">
            <a:noFill/>
            <a:miter lim="800000"/>
            <a:headEnd/>
            <a:tailEnd/>
          </a:ln>
        </p:spPr>
        <p:txBody>
          <a:bodyPr>
            <a:spAutoFit/>
          </a:bodyPr>
          <a:lstStyle/>
          <a:p>
            <a:pPr>
              <a:spcBef>
                <a:spcPct val="50000"/>
              </a:spcBef>
            </a:pPr>
            <a:r>
              <a:rPr lang="en-US" sz="1400" b="0">
                <a:latin typeface="+mj-lt"/>
              </a:rPr>
              <a:t>x</a:t>
            </a:r>
          </a:p>
        </p:txBody>
      </p:sp>
      <p:cxnSp>
        <p:nvCxnSpPr>
          <p:cNvPr id="39" name="AutoShape 41"/>
          <p:cNvCxnSpPr>
            <a:cxnSpLocks noChangeShapeType="1"/>
            <a:stCxn id="101" idx="0"/>
          </p:cNvCxnSpPr>
          <p:nvPr/>
        </p:nvCxnSpPr>
        <p:spPr bwMode="auto">
          <a:xfrm rot="16200000" flipV="1">
            <a:off x="8209658" y="4809431"/>
            <a:ext cx="808235" cy="387350"/>
          </a:xfrm>
          <a:prstGeom prst="curvedConnector3">
            <a:avLst>
              <a:gd name="adj1" fmla="val 101230"/>
            </a:avLst>
          </a:prstGeom>
          <a:noFill/>
          <a:ln w="9525">
            <a:solidFill>
              <a:schemeClr val="accent2"/>
            </a:solidFill>
            <a:round/>
            <a:headEnd/>
            <a:tailEnd type="triangle" w="med" len="med"/>
          </a:ln>
        </p:spPr>
      </p:cxnSp>
      <p:sp>
        <p:nvSpPr>
          <p:cNvPr id="42" name="Text Box 60"/>
          <p:cNvSpPr txBox="1">
            <a:spLocks noChangeArrowheads="1"/>
          </p:cNvSpPr>
          <p:nvPr/>
        </p:nvSpPr>
        <p:spPr bwMode="auto">
          <a:xfrm>
            <a:off x="1295400" y="2025640"/>
            <a:ext cx="1790700" cy="1708160"/>
          </a:xfrm>
          <a:prstGeom prst="rect">
            <a:avLst/>
          </a:prstGeom>
          <a:noFill/>
          <a:ln w="9525">
            <a:noFill/>
            <a:miter lim="800000"/>
            <a:headEnd/>
            <a:tailEnd/>
          </a:ln>
        </p:spPr>
        <p:txBody>
          <a:bodyPr>
            <a:spAutoFit/>
          </a:bodyPr>
          <a:lstStyle/>
          <a:p>
            <a:pPr>
              <a:spcBef>
                <a:spcPct val="50000"/>
              </a:spcBef>
            </a:pPr>
            <a:r>
              <a:rPr lang="en-US" sz="1400" b="0">
                <a:latin typeface="+mj-lt"/>
              </a:rPr>
              <a:t>Notice that the recursion isn’t finished at the bottom --</a:t>
            </a:r>
          </a:p>
          <a:p>
            <a:pPr algn="r">
              <a:spcBef>
                <a:spcPct val="50000"/>
              </a:spcBef>
            </a:pPr>
            <a:r>
              <a:rPr lang="en-US" sz="1400" b="0">
                <a:latin typeface="+mj-lt"/>
              </a:rPr>
              <a:t>It must unwind all the way back to the top in order to be done.</a:t>
            </a:r>
          </a:p>
        </p:txBody>
      </p:sp>
      <p:sp>
        <p:nvSpPr>
          <p:cNvPr id="55" name="Text Box 13"/>
          <p:cNvSpPr txBox="1">
            <a:spLocks noChangeArrowheads="1"/>
          </p:cNvSpPr>
          <p:nvPr/>
        </p:nvSpPr>
        <p:spPr bwMode="auto">
          <a:xfrm>
            <a:off x="2628900" y="1720850"/>
            <a:ext cx="365125" cy="307777"/>
          </a:xfrm>
          <a:prstGeom prst="rect">
            <a:avLst/>
          </a:prstGeom>
          <a:noFill/>
          <a:ln w="6350">
            <a:solidFill>
              <a:schemeClr val="accent2"/>
            </a:solidFill>
            <a:miter lim="800000"/>
            <a:headEnd/>
            <a:tailEnd/>
          </a:ln>
        </p:spPr>
        <p:txBody>
          <a:bodyPr>
            <a:spAutoFit/>
          </a:bodyPr>
          <a:lstStyle/>
          <a:p>
            <a:pPr algn="ctr">
              <a:spcBef>
                <a:spcPct val="50000"/>
              </a:spcBef>
            </a:pPr>
            <a:r>
              <a:rPr lang="en-US" sz="1400" b="0">
                <a:latin typeface="+mj-lt"/>
              </a:rPr>
              <a:t>5</a:t>
            </a:r>
            <a:endParaRPr lang="en-US" sz="1400" b="0">
              <a:solidFill>
                <a:srgbClr val="212187"/>
              </a:solidFill>
              <a:latin typeface="+mj-lt"/>
            </a:endParaRPr>
          </a:p>
        </p:txBody>
      </p:sp>
      <p:sp>
        <p:nvSpPr>
          <p:cNvPr id="56" name="Text Box 5"/>
          <p:cNvSpPr txBox="1">
            <a:spLocks noChangeArrowheads="1"/>
          </p:cNvSpPr>
          <p:nvPr/>
        </p:nvSpPr>
        <p:spPr bwMode="auto">
          <a:xfrm>
            <a:off x="4419600" y="2628900"/>
            <a:ext cx="1333500" cy="307777"/>
          </a:xfrm>
          <a:prstGeom prst="rect">
            <a:avLst/>
          </a:prstGeom>
          <a:noFill/>
          <a:ln w="6350">
            <a:solidFill>
              <a:schemeClr val="tx1"/>
            </a:solidFill>
            <a:miter lim="800000"/>
            <a:headEnd/>
            <a:tailEnd/>
          </a:ln>
        </p:spPr>
        <p:txBody>
          <a:bodyPr>
            <a:spAutoFit/>
          </a:bodyPr>
          <a:lstStyle/>
          <a:p>
            <a:pPr>
              <a:spcBef>
                <a:spcPct val="50000"/>
              </a:spcBef>
            </a:pPr>
            <a:r>
              <a:rPr lang="en-US" sz="1400" b="0" dirty="0" err="1">
                <a:latin typeface="+mj-lt"/>
              </a:rPr>
              <a:t>rFact</a:t>
            </a:r>
            <a:r>
              <a:rPr lang="en-US" sz="1400" b="0" dirty="0">
                <a:latin typeface="+mj-lt"/>
              </a:rPr>
              <a:t>(3) </a:t>
            </a:r>
            <a:r>
              <a:rPr lang="en-US" sz="1400" b="0" dirty="0" smtClean="0">
                <a:latin typeface="+mj-lt"/>
              </a:rPr>
              <a:t>   </a:t>
            </a:r>
            <a:endParaRPr lang="en-US" sz="1400" b="0" dirty="0">
              <a:latin typeface="+mj-lt"/>
            </a:endParaRPr>
          </a:p>
        </p:txBody>
      </p:sp>
      <p:sp>
        <p:nvSpPr>
          <p:cNvPr id="62" name="Text Box 25"/>
          <p:cNvSpPr txBox="1">
            <a:spLocks noChangeArrowheads="1"/>
          </p:cNvSpPr>
          <p:nvPr/>
        </p:nvSpPr>
        <p:spPr bwMode="auto">
          <a:xfrm>
            <a:off x="4025900" y="2527300"/>
            <a:ext cx="355600" cy="307777"/>
          </a:xfrm>
          <a:prstGeom prst="rect">
            <a:avLst/>
          </a:prstGeom>
          <a:noFill/>
          <a:ln w="9525">
            <a:noFill/>
            <a:miter lim="800000"/>
            <a:headEnd/>
            <a:tailEnd/>
          </a:ln>
        </p:spPr>
        <p:txBody>
          <a:bodyPr>
            <a:spAutoFit/>
          </a:bodyPr>
          <a:lstStyle/>
          <a:p>
            <a:pPr>
              <a:spcBef>
                <a:spcPct val="50000"/>
              </a:spcBef>
            </a:pPr>
            <a:r>
              <a:rPr lang="en-US" sz="1400" b="0">
                <a:latin typeface="+mj-lt"/>
              </a:rPr>
              <a:t>x</a:t>
            </a:r>
          </a:p>
        </p:txBody>
      </p:sp>
      <p:sp>
        <p:nvSpPr>
          <p:cNvPr id="63" name="Text Box 13"/>
          <p:cNvSpPr txBox="1">
            <a:spLocks noChangeArrowheads="1"/>
          </p:cNvSpPr>
          <p:nvPr/>
        </p:nvSpPr>
        <p:spPr bwMode="auto">
          <a:xfrm>
            <a:off x="3619500" y="2649538"/>
            <a:ext cx="365125" cy="307777"/>
          </a:xfrm>
          <a:prstGeom prst="rect">
            <a:avLst/>
          </a:prstGeom>
          <a:noFill/>
          <a:ln w="6350">
            <a:solidFill>
              <a:schemeClr val="accent2"/>
            </a:solidFill>
            <a:miter lim="800000"/>
            <a:headEnd/>
            <a:tailEnd/>
          </a:ln>
        </p:spPr>
        <p:txBody>
          <a:bodyPr>
            <a:spAutoFit/>
          </a:bodyPr>
          <a:lstStyle/>
          <a:p>
            <a:pPr algn="ctr">
              <a:spcBef>
                <a:spcPct val="50000"/>
              </a:spcBef>
            </a:pPr>
            <a:r>
              <a:rPr lang="en-US" sz="1400" b="0">
                <a:latin typeface="+mj-lt"/>
              </a:rPr>
              <a:t>4</a:t>
            </a:r>
            <a:endParaRPr lang="en-US" sz="1400" b="0">
              <a:solidFill>
                <a:srgbClr val="212187"/>
              </a:solidFill>
              <a:latin typeface="+mj-lt"/>
            </a:endParaRPr>
          </a:p>
        </p:txBody>
      </p:sp>
      <p:cxnSp>
        <p:nvCxnSpPr>
          <p:cNvPr id="64" name="AutoShape 16"/>
          <p:cNvCxnSpPr>
            <a:cxnSpLocks noChangeShapeType="1"/>
            <a:stCxn id="9" idx="2"/>
            <a:endCxn id="56" idx="0"/>
          </p:cNvCxnSpPr>
          <p:nvPr/>
        </p:nvCxnSpPr>
        <p:spPr bwMode="auto">
          <a:xfrm rot="16200000" flipH="1">
            <a:off x="4287739" y="1830288"/>
            <a:ext cx="606623" cy="990600"/>
          </a:xfrm>
          <a:prstGeom prst="curvedConnector3">
            <a:avLst>
              <a:gd name="adj1" fmla="val 50000"/>
            </a:avLst>
          </a:prstGeom>
          <a:noFill/>
          <a:ln w="9525">
            <a:solidFill>
              <a:schemeClr val="tx1"/>
            </a:solidFill>
            <a:round/>
            <a:headEnd/>
            <a:tailEnd type="triangle" w="med" len="med"/>
          </a:ln>
        </p:spPr>
      </p:cxnSp>
      <p:sp>
        <p:nvSpPr>
          <p:cNvPr id="81" name="Text Box 5"/>
          <p:cNvSpPr txBox="1">
            <a:spLocks noChangeArrowheads="1"/>
          </p:cNvSpPr>
          <p:nvPr/>
        </p:nvSpPr>
        <p:spPr bwMode="auto">
          <a:xfrm>
            <a:off x="5410200" y="3529013"/>
            <a:ext cx="1333500" cy="307777"/>
          </a:xfrm>
          <a:prstGeom prst="rect">
            <a:avLst/>
          </a:prstGeom>
          <a:noFill/>
          <a:ln w="6350">
            <a:solidFill>
              <a:schemeClr val="tx1"/>
            </a:solidFill>
            <a:miter lim="800000"/>
            <a:headEnd/>
            <a:tailEnd/>
          </a:ln>
        </p:spPr>
        <p:txBody>
          <a:bodyPr>
            <a:spAutoFit/>
          </a:bodyPr>
          <a:lstStyle/>
          <a:p>
            <a:pPr>
              <a:spcBef>
                <a:spcPct val="50000"/>
              </a:spcBef>
            </a:pPr>
            <a:r>
              <a:rPr lang="en-US" sz="1400" b="0" dirty="0" err="1">
                <a:latin typeface="+mj-lt"/>
              </a:rPr>
              <a:t>rFact</a:t>
            </a:r>
            <a:r>
              <a:rPr lang="en-US" sz="1400" b="0" dirty="0">
                <a:latin typeface="+mj-lt"/>
              </a:rPr>
              <a:t>(2) </a:t>
            </a:r>
            <a:r>
              <a:rPr lang="en-US" sz="1400" b="0" dirty="0" smtClean="0">
                <a:latin typeface="+mj-lt"/>
              </a:rPr>
              <a:t>   </a:t>
            </a:r>
            <a:endParaRPr lang="en-US" sz="1400" b="0" dirty="0">
              <a:latin typeface="+mj-lt"/>
            </a:endParaRPr>
          </a:p>
        </p:txBody>
      </p:sp>
      <p:sp>
        <p:nvSpPr>
          <p:cNvPr id="82" name="Text Box 25"/>
          <p:cNvSpPr txBox="1">
            <a:spLocks noChangeArrowheads="1"/>
          </p:cNvSpPr>
          <p:nvPr/>
        </p:nvSpPr>
        <p:spPr bwMode="auto">
          <a:xfrm>
            <a:off x="5016500" y="3427413"/>
            <a:ext cx="355600" cy="307777"/>
          </a:xfrm>
          <a:prstGeom prst="rect">
            <a:avLst/>
          </a:prstGeom>
          <a:noFill/>
          <a:ln w="9525">
            <a:noFill/>
            <a:miter lim="800000"/>
            <a:headEnd/>
            <a:tailEnd/>
          </a:ln>
        </p:spPr>
        <p:txBody>
          <a:bodyPr>
            <a:spAutoFit/>
          </a:bodyPr>
          <a:lstStyle/>
          <a:p>
            <a:pPr>
              <a:spcBef>
                <a:spcPct val="50000"/>
              </a:spcBef>
            </a:pPr>
            <a:r>
              <a:rPr lang="en-US" sz="1400" b="0">
                <a:latin typeface="+mj-lt"/>
              </a:rPr>
              <a:t>x</a:t>
            </a:r>
          </a:p>
        </p:txBody>
      </p:sp>
      <p:sp>
        <p:nvSpPr>
          <p:cNvPr id="83" name="Text Box 13"/>
          <p:cNvSpPr txBox="1">
            <a:spLocks noChangeArrowheads="1"/>
          </p:cNvSpPr>
          <p:nvPr/>
        </p:nvSpPr>
        <p:spPr bwMode="auto">
          <a:xfrm>
            <a:off x="4610100" y="3551238"/>
            <a:ext cx="365125" cy="307777"/>
          </a:xfrm>
          <a:prstGeom prst="rect">
            <a:avLst/>
          </a:prstGeom>
          <a:noFill/>
          <a:ln w="6350">
            <a:solidFill>
              <a:schemeClr val="accent2"/>
            </a:solidFill>
            <a:miter lim="800000"/>
            <a:headEnd/>
            <a:tailEnd/>
          </a:ln>
        </p:spPr>
        <p:txBody>
          <a:bodyPr>
            <a:spAutoFit/>
          </a:bodyPr>
          <a:lstStyle/>
          <a:p>
            <a:pPr algn="ctr">
              <a:spcBef>
                <a:spcPct val="50000"/>
              </a:spcBef>
            </a:pPr>
            <a:r>
              <a:rPr lang="en-US" sz="1400" b="0">
                <a:latin typeface="+mj-lt"/>
              </a:rPr>
              <a:t>3</a:t>
            </a:r>
            <a:endParaRPr lang="en-US" sz="1400" b="0">
              <a:solidFill>
                <a:srgbClr val="212187"/>
              </a:solidFill>
              <a:latin typeface="+mj-lt"/>
            </a:endParaRPr>
          </a:p>
        </p:txBody>
      </p:sp>
      <p:cxnSp>
        <p:nvCxnSpPr>
          <p:cNvPr id="84" name="AutoShape 16"/>
          <p:cNvCxnSpPr>
            <a:cxnSpLocks noChangeShapeType="1"/>
            <a:stCxn id="56" idx="2"/>
            <a:endCxn id="81" idx="0"/>
          </p:cNvCxnSpPr>
          <p:nvPr/>
        </p:nvCxnSpPr>
        <p:spPr bwMode="auto">
          <a:xfrm rot="16200000" flipH="1">
            <a:off x="5285482" y="2737545"/>
            <a:ext cx="592336" cy="990600"/>
          </a:xfrm>
          <a:prstGeom prst="curvedConnector3">
            <a:avLst>
              <a:gd name="adj1" fmla="val 50000"/>
            </a:avLst>
          </a:prstGeom>
          <a:noFill/>
          <a:ln w="9525">
            <a:solidFill>
              <a:schemeClr val="tx1"/>
            </a:solidFill>
            <a:round/>
            <a:headEnd/>
            <a:tailEnd type="triangle" w="med" len="med"/>
          </a:ln>
        </p:spPr>
      </p:cxnSp>
      <p:sp>
        <p:nvSpPr>
          <p:cNvPr id="85" name="Text Box 5"/>
          <p:cNvSpPr txBox="1">
            <a:spLocks noChangeArrowheads="1"/>
          </p:cNvSpPr>
          <p:nvPr/>
        </p:nvSpPr>
        <p:spPr bwMode="auto">
          <a:xfrm>
            <a:off x="6477000" y="4443413"/>
            <a:ext cx="1333500" cy="307777"/>
          </a:xfrm>
          <a:prstGeom prst="rect">
            <a:avLst/>
          </a:prstGeom>
          <a:noFill/>
          <a:ln w="6350">
            <a:solidFill>
              <a:schemeClr val="tx1"/>
            </a:solidFill>
            <a:miter lim="800000"/>
            <a:headEnd/>
            <a:tailEnd/>
          </a:ln>
        </p:spPr>
        <p:txBody>
          <a:bodyPr>
            <a:spAutoFit/>
          </a:bodyPr>
          <a:lstStyle/>
          <a:p>
            <a:pPr>
              <a:spcBef>
                <a:spcPct val="50000"/>
              </a:spcBef>
            </a:pPr>
            <a:r>
              <a:rPr lang="en-US" sz="1400" b="0" dirty="0" err="1">
                <a:latin typeface="+mj-lt"/>
              </a:rPr>
              <a:t>rFact</a:t>
            </a:r>
            <a:r>
              <a:rPr lang="en-US" sz="1400" b="0" dirty="0">
                <a:latin typeface="+mj-lt"/>
              </a:rPr>
              <a:t>(1</a:t>
            </a:r>
            <a:r>
              <a:rPr lang="en-US" sz="1400" b="0" dirty="0" smtClean="0">
                <a:latin typeface="+mj-lt"/>
              </a:rPr>
              <a:t>)   </a:t>
            </a:r>
            <a:endParaRPr lang="en-US" sz="1400" b="0" dirty="0">
              <a:latin typeface="+mj-lt"/>
            </a:endParaRPr>
          </a:p>
        </p:txBody>
      </p:sp>
      <p:sp>
        <p:nvSpPr>
          <p:cNvPr id="86" name="Text Box 25"/>
          <p:cNvSpPr txBox="1">
            <a:spLocks noChangeArrowheads="1"/>
          </p:cNvSpPr>
          <p:nvPr/>
        </p:nvSpPr>
        <p:spPr bwMode="auto">
          <a:xfrm>
            <a:off x="6083300" y="4341813"/>
            <a:ext cx="355600" cy="307777"/>
          </a:xfrm>
          <a:prstGeom prst="rect">
            <a:avLst/>
          </a:prstGeom>
          <a:noFill/>
          <a:ln w="9525">
            <a:noFill/>
            <a:miter lim="800000"/>
            <a:headEnd/>
            <a:tailEnd/>
          </a:ln>
        </p:spPr>
        <p:txBody>
          <a:bodyPr>
            <a:spAutoFit/>
          </a:bodyPr>
          <a:lstStyle/>
          <a:p>
            <a:pPr>
              <a:spcBef>
                <a:spcPct val="50000"/>
              </a:spcBef>
            </a:pPr>
            <a:r>
              <a:rPr lang="en-US" sz="1400" b="0">
                <a:latin typeface="+mj-lt"/>
              </a:rPr>
              <a:t>x</a:t>
            </a:r>
          </a:p>
        </p:txBody>
      </p:sp>
      <p:sp>
        <p:nvSpPr>
          <p:cNvPr id="87" name="Text Box 13"/>
          <p:cNvSpPr txBox="1">
            <a:spLocks noChangeArrowheads="1"/>
          </p:cNvSpPr>
          <p:nvPr/>
        </p:nvSpPr>
        <p:spPr bwMode="auto">
          <a:xfrm>
            <a:off x="5676900" y="4465638"/>
            <a:ext cx="365125" cy="307777"/>
          </a:xfrm>
          <a:prstGeom prst="rect">
            <a:avLst/>
          </a:prstGeom>
          <a:noFill/>
          <a:ln w="6350">
            <a:solidFill>
              <a:schemeClr val="accent2"/>
            </a:solidFill>
            <a:miter lim="800000"/>
            <a:headEnd/>
            <a:tailEnd/>
          </a:ln>
        </p:spPr>
        <p:txBody>
          <a:bodyPr>
            <a:spAutoFit/>
          </a:bodyPr>
          <a:lstStyle/>
          <a:p>
            <a:pPr algn="ctr">
              <a:spcBef>
                <a:spcPct val="50000"/>
              </a:spcBef>
            </a:pPr>
            <a:r>
              <a:rPr lang="en-US" sz="1400" b="0">
                <a:latin typeface="+mj-lt"/>
              </a:rPr>
              <a:t>2</a:t>
            </a:r>
            <a:endParaRPr lang="en-US" sz="1400" b="0">
              <a:solidFill>
                <a:srgbClr val="212187"/>
              </a:solidFill>
              <a:latin typeface="+mj-lt"/>
            </a:endParaRPr>
          </a:p>
        </p:txBody>
      </p:sp>
      <p:cxnSp>
        <p:nvCxnSpPr>
          <p:cNvPr id="88" name="AutoShape 16"/>
          <p:cNvCxnSpPr>
            <a:cxnSpLocks noChangeShapeType="1"/>
            <a:stCxn id="81" idx="2"/>
            <a:endCxn id="85" idx="0"/>
          </p:cNvCxnSpPr>
          <p:nvPr/>
        </p:nvCxnSpPr>
        <p:spPr bwMode="auto">
          <a:xfrm rot="16200000" flipH="1">
            <a:off x="6307039" y="3606701"/>
            <a:ext cx="606623" cy="1066800"/>
          </a:xfrm>
          <a:prstGeom prst="curvedConnector3">
            <a:avLst>
              <a:gd name="adj1" fmla="val 50000"/>
            </a:avLst>
          </a:prstGeom>
          <a:noFill/>
          <a:ln w="9525">
            <a:solidFill>
              <a:schemeClr val="tx1"/>
            </a:solidFill>
            <a:round/>
            <a:headEnd/>
            <a:tailEnd type="triangle" w="med" len="med"/>
          </a:ln>
        </p:spPr>
      </p:cxnSp>
      <p:sp>
        <p:nvSpPr>
          <p:cNvPr id="90" name="Text Box 5"/>
          <p:cNvSpPr txBox="1">
            <a:spLocks noChangeArrowheads="1"/>
          </p:cNvSpPr>
          <p:nvPr/>
        </p:nvSpPr>
        <p:spPr bwMode="auto">
          <a:xfrm>
            <a:off x="7086600" y="5397500"/>
            <a:ext cx="1333500" cy="307777"/>
          </a:xfrm>
          <a:prstGeom prst="rect">
            <a:avLst/>
          </a:prstGeom>
          <a:noFill/>
          <a:ln w="6350">
            <a:solidFill>
              <a:schemeClr val="tx1"/>
            </a:solidFill>
            <a:miter lim="800000"/>
            <a:headEnd/>
            <a:tailEnd/>
          </a:ln>
        </p:spPr>
        <p:txBody>
          <a:bodyPr>
            <a:spAutoFit/>
          </a:bodyPr>
          <a:lstStyle/>
          <a:p>
            <a:pPr>
              <a:spcBef>
                <a:spcPct val="50000"/>
              </a:spcBef>
            </a:pPr>
            <a:r>
              <a:rPr lang="en-US" sz="1400" b="0" dirty="0" err="1">
                <a:latin typeface="+mj-lt"/>
              </a:rPr>
              <a:t>rFact</a:t>
            </a:r>
            <a:r>
              <a:rPr lang="en-US" sz="1400" b="0" dirty="0">
                <a:latin typeface="+mj-lt"/>
              </a:rPr>
              <a:t>(0) </a:t>
            </a:r>
          </a:p>
        </p:txBody>
      </p:sp>
      <p:sp>
        <p:nvSpPr>
          <p:cNvPr id="91" name="Text Box 25"/>
          <p:cNvSpPr txBox="1">
            <a:spLocks noChangeArrowheads="1"/>
          </p:cNvSpPr>
          <p:nvPr/>
        </p:nvSpPr>
        <p:spPr bwMode="auto">
          <a:xfrm>
            <a:off x="6692900" y="5295900"/>
            <a:ext cx="355600" cy="307777"/>
          </a:xfrm>
          <a:prstGeom prst="rect">
            <a:avLst/>
          </a:prstGeom>
          <a:noFill/>
          <a:ln w="9525">
            <a:noFill/>
            <a:miter lim="800000"/>
            <a:headEnd/>
            <a:tailEnd/>
          </a:ln>
        </p:spPr>
        <p:txBody>
          <a:bodyPr>
            <a:spAutoFit/>
          </a:bodyPr>
          <a:lstStyle/>
          <a:p>
            <a:pPr>
              <a:spcBef>
                <a:spcPct val="50000"/>
              </a:spcBef>
            </a:pPr>
            <a:r>
              <a:rPr lang="en-US" sz="1400" b="0">
                <a:latin typeface="+mj-lt"/>
              </a:rPr>
              <a:t>x</a:t>
            </a:r>
          </a:p>
        </p:txBody>
      </p:sp>
      <p:sp>
        <p:nvSpPr>
          <p:cNvPr id="92" name="Text Box 13"/>
          <p:cNvSpPr txBox="1">
            <a:spLocks noChangeArrowheads="1"/>
          </p:cNvSpPr>
          <p:nvPr/>
        </p:nvSpPr>
        <p:spPr bwMode="auto">
          <a:xfrm>
            <a:off x="6286500" y="5418138"/>
            <a:ext cx="365125" cy="307777"/>
          </a:xfrm>
          <a:prstGeom prst="rect">
            <a:avLst/>
          </a:prstGeom>
          <a:noFill/>
          <a:ln w="6350">
            <a:solidFill>
              <a:schemeClr val="accent2"/>
            </a:solidFill>
            <a:miter lim="800000"/>
            <a:headEnd/>
            <a:tailEnd/>
          </a:ln>
        </p:spPr>
        <p:txBody>
          <a:bodyPr>
            <a:spAutoFit/>
          </a:bodyPr>
          <a:lstStyle/>
          <a:p>
            <a:pPr algn="ctr">
              <a:spcBef>
                <a:spcPct val="50000"/>
              </a:spcBef>
            </a:pPr>
            <a:r>
              <a:rPr lang="en-US" sz="1400" b="0">
                <a:latin typeface="+mj-lt"/>
              </a:rPr>
              <a:t>1</a:t>
            </a:r>
            <a:endParaRPr lang="en-US" sz="1400" b="0">
              <a:solidFill>
                <a:srgbClr val="212187"/>
              </a:solidFill>
              <a:latin typeface="+mj-lt"/>
            </a:endParaRPr>
          </a:p>
        </p:txBody>
      </p:sp>
      <p:cxnSp>
        <p:nvCxnSpPr>
          <p:cNvPr id="93" name="AutoShape 16"/>
          <p:cNvCxnSpPr>
            <a:cxnSpLocks noChangeShapeType="1"/>
            <a:stCxn id="85" idx="2"/>
            <a:endCxn id="90" idx="0"/>
          </p:cNvCxnSpPr>
          <p:nvPr/>
        </p:nvCxnSpPr>
        <p:spPr bwMode="auto">
          <a:xfrm rot="16200000" flipH="1">
            <a:off x="7125395" y="4769545"/>
            <a:ext cx="646310" cy="609600"/>
          </a:xfrm>
          <a:prstGeom prst="curvedConnector3">
            <a:avLst>
              <a:gd name="adj1" fmla="val 50000"/>
            </a:avLst>
          </a:prstGeom>
          <a:noFill/>
          <a:ln w="9525">
            <a:solidFill>
              <a:schemeClr val="tx1"/>
            </a:solidFill>
            <a:round/>
            <a:headEnd/>
            <a:tailEnd type="triangle" w="med" len="med"/>
          </a:ln>
        </p:spPr>
      </p:cxnSp>
      <p:sp>
        <p:nvSpPr>
          <p:cNvPr id="94" name="Text Box 13"/>
          <p:cNvSpPr txBox="1">
            <a:spLocks noChangeArrowheads="1"/>
          </p:cNvSpPr>
          <p:nvPr/>
        </p:nvSpPr>
        <p:spPr bwMode="auto">
          <a:xfrm>
            <a:off x="8054975" y="5403757"/>
            <a:ext cx="365125" cy="307777"/>
          </a:xfrm>
          <a:prstGeom prst="rect">
            <a:avLst/>
          </a:prstGeom>
          <a:noFill/>
          <a:ln w="6350">
            <a:noFill/>
            <a:miter lim="800000"/>
            <a:headEnd/>
            <a:tailEnd/>
          </a:ln>
        </p:spPr>
        <p:txBody>
          <a:bodyPr>
            <a:spAutoFit/>
          </a:bodyPr>
          <a:lstStyle/>
          <a:p>
            <a:pPr algn="ctr">
              <a:spcBef>
                <a:spcPct val="50000"/>
              </a:spcBef>
            </a:pPr>
            <a:r>
              <a:rPr lang="en-US" sz="1400" b="0" dirty="0" smtClean="0">
                <a:solidFill>
                  <a:srgbClr val="003399"/>
                </a:solidFill>
                <a:latin typeface="+mj-lt"/>
              </a:rPr>
              <a:t>=1</a:t>
            </a:r>
            <a:endParaRPr lang="en-US" sz="1400" b="0" dirty="0">
              <a:solidFill>
                <a:srgbClr val="003399"/>
              </a:solidFill>
              <a:latin typeface="+mj-lt"/>
            </a:endParaRPr>
          </a:p>
        </p:txBody>
      </p:sp>
      <p:sp>
        <p:nvSpPr>
          <p:cNvPr id="95" name="Text Box 13"/>
          <p:cNvSpPr txBox="1">
            <a:spLocks noChangeArrowheads="1"/>
          </p:cNvSpPr>
          <p:nvPr/>
        </p:nvSpPr>
        <p:spPr bwMode="auto">
          <a:xfrm>
            <a:off x="7429500" y="4444160"/>
            <a:ext cx="365125" cy="307777"/>
          </a:xfrm>
          <a:prstGeom prst="rect">
            <a:avLst/>
          </a:prstGeom>
          <a:noFill/>
          <a:ln w="6350">
            <a:noFill/>
            <a:miter lim="800000"/>
            <a:headEnd/>
            <a:tailEnd/>
          </a:ln>
        </p:spPr>
        <p:txBody>
          <a:bodyPr>
            <a:spAutoFit/>
          </a:bodyPr>
          <a:lstStyle/>
          <a:p>
            <a:pPr algn="ctr">
              <a:spcBef>
                <a:spcPct val="50000"/>
              </a:spcBef>
            </a:pPr>
            <a:r>
              <a:rPr lang="en-US" sz="1400" b="0" dirty="0" smtClean="0">
                <a:solidFill>
                  <a:srgbClr val="003399"/>
                </a:solidFill>
                <a:latin typeface="+mj-lt"/>
              </a:rPr>
              <a:t>=1</a:t>
            </a:r>
            <a:endParaRPr lang="en-US" sz="1400" b="0" dirty="0">
              <a:solidFill>
                <a:srgbClr val="003399"/>
              </a:solidFill>
              <a:latin typeface="+mj-lt"/>
            </a:endParaRPr>
          </a:p>
        </p:txBody>
      </p:sp>
      <p:sp>
        <p:nvSpPr>
          <p:cNvPr id="96" name="Text Box 13"/>
          <p:cNvSpPr txBox="1">
            <a:spLocks noChangeArrowheads="1"/>
          </p:cNvSpPr>
          <p:nvPr/>
        </p:nvSpPr>
        <p:spPr bwMode="auto">
          <a:xfrm>
            <a:off x="6362700" y="3545541"/>
            <a:ext cx="365125" cy="307777"/>
          </a:xfrm>
          <a:prstGeom prst="rect">
            <a:avLst/>
          </a:prstGeom>
          <a:noFill/>
          <a:ln w="6350">
            <a:noFill/>
            <a:miter lim="800000"/>
            <a:headEnd/>
            <a:tailEnd/>
          </a:ln>
        </p:spPr>
        <p:txBody>
          <a:bodyPr>
            <a:spAutoFit/>
          </a:bodyPr>
          <a:lstStyle/>
          <a:p>
            <a:pPr algn="ctr">
              <a:spcBef>
                <a:spcPct val="50000"/>
              </a:spcBef>
            </a:pPr>
            <a:r>
              <a:rPr lang="en-US" sz="1400" b="0" dirty="0" smtClean="0">
                <a:solidFill>
                  <a:srgbClr val="003399"/>
                </a:solidFill>
                <a:latin typeface="+mj-lt"/>
              </a:rPr>
              <a:t>=2</a:t>
            </a:r>
            <a:endParaRPr lang="en-US" sz="1400" b="0" dirty="0">
              <a:solidFill>
                <a:srgbClr val="003399"/>
              </a:solidFill>
              <a:latin typeface="+mj-lt"/>
            </a:endParaRPr>
          </a:p>
        </p:txBody>
      </p:sp>
      <p:sp>
        <p:nvSpPr>
          <p:cNvPr id="97" name="Text Box 13"/>
          <p:cNvSpPr txBox="1">
            <a:spLocks noChangeArrowheads="1"/>
          </p:cNvSpPr>
          <p:nvPr/>
        </p:nvSpPr>
        <p:spPr bwMode="auto">
          <a:xfrm>
            <a:off x="5387975" y="2628807"/>
            <a:ext cx="365125" cy="307777"/>
          </a:xfrm>
          <a:prstGeom prst="rect">
            <a:avLst/>
          </a:prstGeom>
          <a:noFill/>
          <a:ln w="6350">
            <a:noFill/>
            <a:miter lim="800000"/>
            <a:headEnd/>
            <a:tailEnd/>
          </a:ln>
        </p:spPr>
        <p:txBody>
          <a:bodyPr>
            <a:spAutoFit/>
          </a:bodyPr>
          <a:lstStyle/>
          <a:p>
            <a:pPr algn="ctr">
              <a:spcBef>
                <a:spcPct val="50000"/>
              </a:spcBef>
            </a:pPr>
            <a:r>
              <a:rPr lang="en-US" sz="1400" b="0" dirty="0" smtClean="0">
                <a:solidFill>
                  <a:srgbClr val="003399"/>
                </a:solidFill>
                <a:latin typeface="+mj-lt"/>
              </a:rPr>
              <a:t>=6</a:t>
            </a:r>
            <a:endParaRPr lang="en-US" sz="1400" b="0" dirty="0">
              <a:solidFill>
                <a:srgbClr val="003399"/>
              </a:solidFill>
              <a:latin typeface="+mj-lt"/>
            </a:endParaRPr>
          </a:p>
        </p:txBody>
      </p:sp>
      <p:sp>
        <p:nvSpPr>
          <p:cNvPr id="98" name="Text Box 13"/>
          <p:cNvSpPr txBox="1">
            <a:spLocks noChangeArrowheads="1"/>
          </p:cNvSpPr>
          <p:nvPr/>
        </p:nvSpPr>
        <p:spPr bwMode="auto">
          <a:xfrm>
            <a:off x="4381501" y="1700960"/>
            <a:ext cx="457200" cy="307777"/>
          </a:xfrm>
          <a:prstGeom prst="rect">
            <a:avLst/>
          </a:prstGeom>
          <a:noFill/>
          <a:ln w="6350">
            <a:noFill/>
            <a:miter lim="800000"/>
            <a:headEnd/>
            <a:tailEnd/>
          </a:ln>
        </p:spPr>
        <p:txBody>
          <a:bodyPr wrap="square">
            <a:spAutoFit/>
          </a:bodyPr>
          <a:lstStyle/>
          <a:p>
            <a:pPr algn="ctr">
              <a:spcBef>
                <a:spcPct val="50000"/>
              </a:spcBef>
            </a:pPr>
            <a:r>
              <a:rPr lang="en-US" sz="1400" b="0" dirty="0" smtClean="0">
                <a:solidFill>
                  <a:srgbClr val="003399"/>
                </a:solidFill>
                <a:latin typeface="+mj-lt"/>
              </a:rPr>
              <a:t>=24</a:t>
            </a:r>
            <a:endParaRPr lang="en-US" sz="1400" b="0" dirty="0">
              <a:solidFill>
                <a:srgbClr val="003399"/>
              </a:solidFill>
              <a:latin typeface="+mj-lt"/>
            </a:endParaRPr>
          </a:p>
        </p:txBody>
      </p:sp>
      <p:sp>
        <p:nvSpPr>
          <p:cNvPr id="99" name="Text Box 13"/>
          <p:cNvSpPr txBox="1">
            <a:spLocks noChangeArrowheads="1"/>
          </p:cNvSpPr>
          <p:nvPr/>
        </p:nvSpPr>
        <p:spPr bwMode="auto">
          <a:xfrm>
            <a:off x="2628900" y="1066800"/>
            <a:ext cx="533400" cy="307777"/>
          </a:xfrm>
          <a:prstGeom prst="rect">
            <a:avLst/>
          </a:prstGeom>
          <a:noFill/>
          <a:ln w="6350">
            <a:noFill/>
            <a:miter lim="800000"/>
            <a:headEnd/>
            <a:tailEnd/>
          </a:ln>
        </p:spPr>
        <p:txBody>
          <a:bodyPr>
            <a:spAutoFit/>
          </a:bodyPr>
          <a:lstStyle/>
          <a:p>
            <a:pPr algn="ctr">
              <a:spcBef>
                <a:spcPct val="50000"/>
              </a:spcBef>
            </a:pPr>
            <a:r>
              <a:rPr lang="en-US" sz="1400" b="0">
                <a:solidFill>
                  <a:srgbClr val="003399"/>
                </a:solidFill>
                <a:latin typeface="+mj-lt"/>
              </a:rPr>
              <a:t>120</a:t>
            </a:r>
          </a:p>
        </p:txBody>
      </p:sp>
      <p:sp>
        <p:nvSpPr>
          <p:cNvPr id="100" name="Text Box 24"/>
          <p:cNvSpPr txBox="1">
            <a:spLocks noChangeArrowheads="1"/>
          </p:cNvSpPr>
          <p:nvPr/>
        </p:nvSpPr>
        <p:spPr bwMode="auto">
          <a:xfrm>
            <a:off x="8466138" y="5407223"/>
            <a:ext cx="355600" cy="307777"/>
          </a:xfrm>
          <a:prstGeom prst="rect">
            <a:avLst/>
          </a:prstGeom>
          <a:noFill/>
          <a:ln w="9525">
            <a:noFill/>
            <a:miter lim="800000"/>
            <a:headEnd/>
            <a:tailEnd/>
          </a:ln>
        </p:spPr>
        <p:txBody>
          <a:bodyPr>
            <a:spAutoFit/>
          </a:bodyPr>
          <a:lstStyle/>
          <a:p>
            <a:pPr>
              <a:spcBef>
                <a:spcPct val="50000"/>
              </a:spcBef>
            </a:pPr>
            <a:r>
              <a:rPr lang="en-US" sz="1400" b="0">
                <a:latin typeface="+mj-lt"/>
              </a:rPr>
              <a:t>=</a:t>
            </a:r>
          </a:p>
        </p:txBody>
      </p:sp>
      <p:sp>
        <p:nvSpPr>
          <p:cNvPr id="101" name="Text Box 35"/>
          <p:cNvSpPr txBox="1">
            <a:spLocks noChangeArrowheads="1"/>
          </p:cNvSpPr>
          <p:nvPr/>
        </p:nvSpPr>
        <p:spPr bwMode="auto">
          <a:xfrm>
            <a:off x="8610600" y="5407223"/>
            <a:ext cx="393700" cy="307777"/>
          </a:xfrm>
          <a:prstGeom prst="rect">
            <a:avLst/>
          </a:prstGeom>
          <a:noFill/>
          <a:ln w="9525">
            <a:noFill/>
            <a:miter lim="800000"/>
            <a:headEnd/>
            <a:tailEnd/>
          </a:ln>
        </p:spPr>
        <p:txBody>
          <a:bodyPr>
            <a:spAutoFit/>
          </a:bodyPr>
          <a:lstStyle/>
          <a:p>
            <a:pPr>
              <a:spcBef>
                <a:spcPct val="50000"/>
              </a:spcBef>
            </a:pPr>
            <a:r>
              <a:rPr lang="en-US" sz="1400" b="0" dirty="0">
                <a:solidFill>
                  <a:schemeClr val="accent2"/>
                </a:solidFill>
                <a:latin typeface="+mj-lt"/>
              </a:rPr>
              <a:t>1</a:t>
            </a:r>
            <a:endParaRPr lang="en-US" sz="1400" b="0" dirty="0">
              <a:latin typeface="+mj-lt"/>
            </a:endParaRPr>
          </a:p>
        </p:txBody>
      </p:sp>
      <p:sp>
        <p:nvSpPr>
          <p:cNvPr id="102" name="Text Box 24"/>
          <p:cNvSpPr txBox="1">
            <a:spLocks noChangeArrowheads="1"/>
          </p:cNvSpPr>
          <p:nvPr/>
        </p:nvSpPr>
        <p:spPr bwMode="auto">
          <a:xfrm>
            <a:off x="7810500" y="4416623"/>
            <a:ext cx="355600" cy="307777"/>
          </a:xfrm>
          <a:prstGeom prst="rect">
            <a:avLst/>
          </a:prstGeom>
          <a:noFill/>
          <a:ln w="9525">
            <a:noFill/>
            <a:miter lim="800000"/>
            <a:headEnd/>
            <a:tailEnd/>
          </a:ln>
        </p:spPr>
        <p:txBody>
          <a:bodyPr>
            <a:spAutoFit/>
          </a:bodyPr>
          <a:lstStyle/>
          <a:p>
            <a:pPr>
              <a:spcBef>
                <a:spcPct val="50000"/>
              </a:spcBef>
            </a:pPr>
            <a:r>
              <a:rPr lang="en-US" sz="1400" b="0" dirty="0">
                <a:latin typeface="+mj-lt"/>
              </a:rPr>
              <a:t>=</a:t>
            </a:r>
          </a:p>
        </p:txBody>
      </p:sp>
      <p:sp>
        <p:nvSpPr>
          <p:cNvPr id="103" name="Text Box 35"/>
          <p:cNvSpPr txBox="1">
            <a:spLocks noChangeArrowheads="1"/>
          </p:cNvSpPr>
          <p:nvPr/>
        </p:nvSpPr>
        <p:spPr bwMode="auto">
          <a:xfrm>
            <a:off x="8077200" y="4416623"/>
            <a:ext cx="393700" cy="307777"/>
          </a:xfrm>
          <a:prstGeom prst="rect">
            <a:avLst/>
          </a:prstGeom>
          <a:noFill/>
          <a:ln w="9525">
            <a:noFill/>
            <a:miter lim="800000"/>
            <a:headEnd/>
            <a:tailEnd/>
          </a:ln>
        </p:spPr>
        <p:txBody>
          <a:bodyPr>
            <a:spAutoFit/>
          </a:bodyPr>
          <a:lstStyle/>
          <a:p>
            <a:pPr>
              <a:spcBef>
                <a:spcPct val="50000"/>
              </a:spcBef>
            </a:pPr>
            <a:r>
              <a:rPr lang="en-US" sz="1400" b="0">
                <a:solidFill>
                  <a:schemeClr val="accent2"/>
                </a:solidFill>
                <a:latin typeface="+mj-lt"/>
              </a:rPr>
              <a:t>2</a:t>
            </a:r>
            <a:endParaRPr lang="en-US" sz="1400" b="0">
              <a:latin typeface="+mj-lt"/>
            </a:endParaRPr>
          </a:p>
        </p:txBody>
      </p:sp>
      <p:cxnSp>
        <p:nvCxnSpPr>
          <p:cNvPr id="109" name="AutoShape 41"/>
          <p:cNvCxnSpPr>
            <a:cxnSpLocks noChangeShapeType="1"/>
          </p:cNvCxnSpPr>
          <p:nvPr/>
        </p:nvCxnSpPr>
        <p:spPr bwMode="auto">
          <a:xfrm rot="10800000">
            <a:off x="6362700" y="2649538"/>
            <a:ext cx="1069976" cy="1006476"/>
          </a:xfrm>
          <a:prstGeom prst="curvedConnector3">
            <a:avLst>
              <a:gd name="adj1" fmla="val -33847"/>
            </a:avLst>
          </a:prstGeom>
          <a:noFill/>
          <a:ln w="9525">
            <a:solidFill>
              <a:schemeClr val="accent2"/>
            </a:solidFill>
            <a:round/>
            <a:headEnd/>
            <a:tailEnd type="triangle" w="med" len="med"/>
          </a:ln>
        </p:spPr>
      </p:cxnSp>
      <p:sp>
        <p:nvSpPr>
          <p:cNvPr id="110" name="Text Box 24"/>
          <p:cNvSpPr txBox="1">
            <a:spLocks noChangeArrowheads="1"/>
          </p:cNvSpPr>
          <p:nvPr/>
        </p:nvSpPr>
        <p:spPr bwMode="auto">
          <a:xfrm>
            <a:off x="6756400" y="3451225"/>
            <a:ext cx="355600" cy="307777"/>
          </a:xfrm>
          <a:prstGeom prst="rect">
            <a:avLst/>
          </a:prstGeom>
          <a:noFill/>
          <a:ln w="9525">
            <a:noFill/>
            <a:miter lim="800000"/>
            <a:headEnd/>
            <a:tailEnd/>
          </a:ln>
        </p:spPr>
        <p:txBody>
          <a:bodyPr>
            <a:spAutoFit/>
          </a:bodyPr>
          <a:lstStyle/>
          <a:p>
            <a:pPr>
              <a:spcBef>
                <a:spcPct val="50000"/>
              </a:spcBef>
            </a:pPr>
            <a:r>
              <a:rPr lang="en-US" sz="1400" b="0">
                <a:latin typeface="+mj-lt"/>
              </a:rPr>
              <a:t>=</a:t>
            </a:r>
          </a:p>
        </p:txBody>
      </p:sp>
      <p:sp>
        <p:nvSpPr>
          <p:cNvPr id="111" name="Text Box 35"/>
          <p:cNvSpPr txBox="1">
            <a:spLocks noChangeArrowheads="1"/>
          </p:cNvSpPr>
          <p:nvPr/>
        </p:nvSpPr>
        <p:spPr bwMode="auto">
          <a:xfrm>
            <a:off x="7112000" y="3486150"/>
            <a:ext cx="393700" cy="307777"/>
          </a:xfrm>
          <a:prstGeom prst="rect">
            <a:avLst/>
          </a:prstGeom>
          <a:noFill/>
          <a:ln w="9525">
            <a:noFill/>
            <a:miter lim="800000"/>
            <a:headEnd/>
            <a:tailEnd/>
          </a:ln>
        </p:spPr>
        <p:txBody>
          <a:bodyPr>
            <a:spAutoFit/>
          </a:bodyPr>
          <a:lstStyle/>
          <a:p>
            <a:pPr>
              <a:spcBef>
                <a:spcPct val="50000"/>
              </a:spcBef>
            </a:pPr>
            <a:r>
              <a:rPr lang="en-US" sz="1400" b="0">
                <a:solidFill>
                  <a:schemeClr val="accent2"/>
                </a:solidFill>
                <a:latin typeface="+mj-lt"/>
              </a:rPr>
              <a:t>6</a:t>
            </a:r>
            <a:endParaRPr lang="en-US" sz="1400" b="0">
              <a:latin typeface="+mj-lt"/>
            </a:endParaRPr>
          </a:p>
        </p:txBody>
      </p:sp>
      <p:cxnSp>
        <p:nvCxnSpPr>
          <p:cNvPr id="112" name="AutoShape 41"/>
          <p:cNvCxnSpPr>
            <a:cxnSpLocks noChangeShapeType="1"/>
          </p:cNvCxnSpPr>
          <p:nvPr/>
        </p:nvCxnSpPr>
        <p:spPr bwMode="auto">
          <a:xfrm rot="10800000">
            <a:off x="5505451" y="1857375"/>
            <a:ext cx="933455" cy="746128"/>
          </a:xfrm>
          <a:prstGeom prst="curvedConnector3">
            <a:avLst>
              <a:gd name="adj1" fmla="val -60897"/>
            </a:avLst>
          </a:prstGeom>
          <a:noFill/>
          <a:ln w="9525">
            <a:solidFill>
              <a:schemeClr val="accent2"/>
            </a:solidFill>
            <a:round/>
            <a:headEnd/>
            <a:tailEnd type="triangle" w="med" len="med"/>
          </a:ln>
        </p:spPr>
      </p:cxnSp>
      <p:sp>
        <p:nvSpPr>
          <p:cNvPr id="113" name="Text Box 24"/>
          <p:cNvSpPr txBox="1">
            <a:spLocks noChangeArrowheads="1"/>
          </p:cNvSpPr>
          <p:nvPr/>
        </p:nvSpPr>
        <p:spPr bwMode="auto">
          <a:xfrm>
            <a:off x="5753100" y="2630685"/>
            <a:ext cx="355600" cy="307777"/>
          </a:xfrm>
          <a:prstGeom prst="rect">
            <a:avLst/>
          </a:prstGeom>
          <a:noFill/>
          <a:ln w="9525">
            <a:noFill/>
            <a:miter lim="800000"/>
            <a:headEnd/>
            <a:tailEnd/>
          </a:ln>
        </p:spPr>
        <p:txBody>
          <a:bodyPr>
            <a:spAutoFit/>
          </a:bodyPr>
          <a:lstStyle/>
          <a:p>
            <a:pPr>
              <a:spcBef>
                <a:spcPct val="50000"/>
              </a:spcBef>
            </a:pPr>
            <a:r>
              <a:rPr lang="en-US" sz="1400" b="0">
                <a:latin typeface="+mj-lt"/>
              </a:rPr>
              <a:t>=</a:t>
            </a:r>
          </a:p>
        </p:txBody>
      </p:sp>
      <p:sp>
        <p:nvSpPr>
          <p:cNvPr id="114" name="Text Box 35"/>
          <p:cNvSpPr txBox="1">
            <a:spLocks noChangeArrowheads="1"/>
          </p:cNvSpPr>
          <p:nvPr/>
        </p:nvSpPr>
        <p:spPr bwMode="auto">
          <a:xfrm>
            <a:off x="5981700" y="2664023"/>
            <a:ext cx="520700" cy="307777"/>
          </a:xfrm>
          <a:prstGeom prst="rect">
            <a:avLst/>
          </a:prstGeom>
          <a:noFill/>
          <a:ln w="9525">
            <a:noFill/>
            <a:miter lim="800000"/>
            <a:headEnd/>
            <a:tailEnd/>
          </a:ln>
        </p:spPr>
        <p:txBody>
          <a:bodyPr>
            <a:spAutoFit/>
          </a:bodyPr>
          <a:lstStyle/>
          <a:p>
            <a:pPr>
              <a:spcBef>
                <a:spcPct val="50000"/>
              </a:spcBef>
            </a:pPr>
            <a:r>
              <a:rPr lang="en-US" sz="1400" b="0">
                <a:solidFill>
                  <a:schemeClr val="accent2"/>
                </a:solidFill>
                <a:latin typeface="+mj-lt"/>
              </a:rPr>
              <a:t>24</a:t>
            </a:r>
            <a:endParaRPr lang="en-US" sz="1400" b="0">
              <a:latin typeface="+mj-lt"/>
            </a:endParaRPr>
          </a:p>
        </p:txBody>
      </p:sp>
      <p:cxnSp>
        <p:nvCxnSpPr>
          <p:cNvPr id="115" name="AutoShape 41"/>
          <p:cNvCxnSpPr>
            <a:cxnSpLocks noChangeShapeType="1"/>
          </p:cNvCxnSpPr>
          <p:nvPr/>
        </p:nvCxnSpPr>
        <p:spPr bwMode="auto">
          <a:xfrm flipH="1" flipV="1">
            <a:off x="3162300" y="1222375"/>
            <a:ext cx="2514600" cy="635000"/>
          </a:xfrm>
          <a:prstGeom prst="curvedConnector3">
            <a:avLst>
              <a:gd name="adj1" fmla="val -21995"/>
            </a:avLst>
          </a:prstGeom>
          <a:noFill/>
          <a:ln w="9525">
            <a:solidFill>
              <a:schemeClr val="accent2"/>
            </a:solidFill>
            <a:round/>
            <a:headEnd/>
            <a:tailEnd type="triangle" w="med" len="med"/>
          </a:ln>
        </p:spPr>
      </p:cxnSp>
      <p:sp>
        <p:nvSpPr>
          <p:cNvPr id="116" name="Text Box 24"/>
          <p:cNvSpPr txBox="1">
            <a:spLocks noChangeArrowheads="1"/>
          </p:cNvSpPr>
          <p:nvPr/>
        </p:nvSpPr>
        <p:spPr bwMode="auto">
          <a:xfrm>
            <a:off x="4762500" y="1680192"/>
            <a:ext cx="355600" cy="307777"/>
          </a:xfrm>
          <a:prstGeom prst="rect">
            <a:avLst/>
          </a:prstGeom>
          <a:noFill/>
          <a:ln w="9525">
            <a:noFill/>
            <a:miter lim="800000"/>
            <a:headEnd/>
            <a:tailEnd/>
          </a:ln>
        </p:spPr>
        <p:txBody>
          <a:bodyPr>
            <a:spAutoFit/>
          </a:bodyPr>
          <a:lstStyle/>
          <a:p>
            <a:pPr>
              <a:spcBef>
                <a:spcPct val="50000"/>
              </a:spcBef>
            </a:pPr>
            <a:r>
              <a:rPr lang="en-US" sz="1400" b="0" dirty="0">
                <a:latin typeface="+mj-lt"/>
              </a:rPr>
              <a:t>=</a:t>
            </a:r>
          </a:p>
        </p:txBody>
      </p:sp>
      <p:sp>
        <p:nvSpPr>
          <p:cNvPr id="117" name="Text Box 35"/>
          <p:cNvSpPr txBox="1">
            <a:spLocks noChangeArrowheads="1"/>
          </p:cNvSpPr>
          <p:nvPr/>
        </p:nvSpPr>
        <p:spPr bwMode="auto">
          <a:xfrm>
            <a:off x="4991100" y="1715117"/>
            <a:ext cx="685800" cy="307777"/>
          </a:xfrm>
          <a:prstGeom prst="rect">
            <a:avLst/>
          </a:prstGeom>
          <a:noFill/>
          <a:ln w="9525">
            <a:noFill/>
            <a:miter lim="800000"/>
            <a:headEnd/>
            <a:tailEnd/>
          </a:ln>
        </p:spPr>
        <p:txBody>
          <a:bodyPr>
            <a:spAutoFit/>
          </a:bodyPr>
          <a:lstStyle/>
          <a:p>
            <a:pPr>
              <a:spcBef>
                <a:spcPct val="50000"/>
              </a:spcBef>
            </a:pPr>
            <a:r>
              <a:rPr lang="en-US" sz="1400" b="0" dirty="0">
                <a:solidFill>
                  <a:schemeClr val="accent2"/>
                </a:solidFill>
                <a:latin typeface="+mj-lt"/>
              </a:rPr>
              <a:t>120</a:t>
            </a:r>
            <a:endParaRPr lang="en-US" sz="1400" b="0" dirty="0">
              <a:latin typeface="+mj-lt"/>
            </a:endParaRPr>
          </a:p>
        </p:txBody>
      </p:sp>
      <p:cxnSp>
        <p:nvCxnSpPr>
          <p:cNvPr id="126" name="AutoShape 41"/>
          <p:cNvCxnSpPr>
            <a:cxnSpLocks noChangeShapeType="1"/>
          </p:cNvCxnSpPr>
          <p:nvPr/>
        </p:nvCxnSpPr>
        <p:spPr bwMode="auto">
          <a:xfrm rot="10800000">
            <a:off x="7429500" y="3716338"/>
            <a:ext cx="1036638" cy="765175"/>
          </a:xfrm>
          <a:prstGeom prst="curvedConnector3">
            <a:avLst>
              <a:gd name="adj1" fmla="val -28199"/>
            </a:avLst>
          </a:prstGeom>
          <a:noFill/>
          <a:ln w="9525">
            <a:solidFill>
              <a:schemeClr val="accent2"/>
            </a:solidFill>
            <a:round/>
            <a:headEnd/>
            <a:tailEnd type="triangle" w="med" len="med"/>
          </a:ln>
        </p:spPr>
      </p:cxnSp>
      <p:sp>
        <p:nvSpPr>
          <p:cNvPr id="50" name="TextBox 6"/>
          <p:cNvSpPr txBox="1"/>
          <p:nvPr/>
        </p:nvSpPr>
        <p:spPr>
          <a:xfrm>
            <a:off x="0" y="1436906"/>
            <a:ext cx="1371599" cy="40934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8738" lvl="1"/>
            <a:r>
              <a:rPr lang="en-US" sz="1400" b="1" i="1" dirty="0" smtClean="0">
                <a:solidFill>
                  <a:srgbClr val="0000FF"/>
                </a:solidFill>
                <a:hlinkClick r:id="rId3" action="ppaction://hlinkfile"/>
              </a:rPr>
              <a:t>Additional </a:t>
            </a:r>
            <a:r>
              <a:rPr lang="en-US" sz="1400" b="1" i="1" dirty="0">
                <a:solidFill>
                  <a:srgbClr val="0000FF"/>
                </a:solidFill>
                <a:hlinkClick r:id="rId3" action="ppaction://hlinkfile"/>
              </a:rPr>
              <a:t>Information </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hlinkClick r:id="rId4" action="ppaction://hlinksldjump"/>
              </a:rPr>
              <a:t>Related Story</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hlinkClick r:id="rId5" action="ppaction://hlinkpres?slideindex=1&amp;slidetitle="/>
              </a:rPr>
              <a:t>Animation</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i="1" dirty="0" smtClean="0">
                <a:solidFill>
                  <a:srgbClr val="0000FF"/>
                </a:solidFill>
              </a:rPr>
              <a:t>Do’s</a:t>
            </a:r>
          </a:p>
          <a:p>
            <a:pPr marL="58738" lvl="1"/>
            <a:endParaRPr lang="en-US" sz="1100" b="1" i="1" dirty="0">
              <a:solidFill>
                <a:srgbClr val="0000FF"/>
              </a:solidFill>
            </a:endParaRPr>
          </a:p>
          <a:p>
            <a:pPr marL="58738" lvl="1"/>
            <a:r>
              <a:rPr lang="en-US" sz="1400" b="1" i="1" dirty="0" smtClean="0">
                <a:solidFill>
                  <a:srgbClr val="0000FF"/>
                </a:solidFill>
              </a:rPr>
              <a:t>Don’ts</a:t>
            </a:r>
          </a:p>
          <a:p>
            <a:pPr marL="58738" lvl="1"/>
            <a:endParaRPr lang="en-US" sz="1100" b="1" i="1" dirty="0">
              <a:solidFill>
                <a:srgbClr val="0000FF"/>
              </a:solidFill>
            </a:endParaRPr>
          </a:p>
          <a:p>
            <a:pPr marL="58738" lvl="1"/>
            <a:r>
              <a:rPr lang="en-US" sz="1400" b="1" i="1" dirty="0" smtClean="0">
                <a:solidFill>
                  <a:srgbClr val="0000FF"/>
                </a:solidFill>
              </a:rPr>
              <a:t>Control Flow</a:t>
            </a:r>
          </a:p>
          <a:p>
            <a:pPr marL="58738" lvl="1"/>
            <a:endParaRPr lang="en-US" sz="1200" b="1" i="1" dirty="0">
              <a:solidFill>
                <a:srgbClr val="0000FF"/>
              </a:solidFill>
            </a:endParaRPr>
          </a:p>
          <a:p>
            <a:pPr marL="58738" lvl="1"/>
            <a:r>
              <a:rPr lang="en-US" sz="1400" b="1" i="1" dirty="0" smtClean="0">
                <a:solidFill>
                  <a:srgbClr val="0000FF"/>
                </a:solidFill>
              </a:rPr>
              <a:t>Applications</a:t>
            </a:r>
          </a:p>
          <a:p>
            <a:pPr marL="58738" lvl="1"/>
            <a:endParaRPr lang="en-US" sz="1400" b="1" i="1" dirty="0">
              <a:solidFill>
                <a:srgbClr val="0000FF"/>
              </a:solidFill>
            </a:endParaRPr>
          </a:p>
          <a:p>
            <a:pPr marL="58738" lvl="1"/>
            <a:r>
              <a:rPr lang="en-US" sz="1400" b="1" i="1" dirty="0" smtClean="0">
                <a:solidFill>
                  <a:srgbClr val="0000FF"/>
                </a:solidFill>
                <a:hlinkClick r:id="rId6" action="ppaction://hlinkfile"/>
              </a:rPr>
              <a:t>Case studies</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a:solidFill>
                  <a:srgbClr val="0000FF"/>
                </a:solidFill>
                <a:hlinkClick r:id="rId7" action="ppaction://hlinkfile"/>
              </a:rPr>
              <a:t>Do it </a:t>
            </a:r>
            <a:r>
              <a:rPr lang="en-US" sz="1400" b="1" i="1" dirty="0" smtClean="0">
                <a:solidFill>
                  <a:srgbClr val="0000FF"/>
                </a:solidFill>
                <a:hlinkClick r:id="rId7" action="ppaction://hlinkfile"/>
              </a:rPr>
              <a:t>yourself</a:t>
            </a:r>
            <a:endParaRPr lang="en-US" sz="1400" b="1" i="1" dirty="0" smtClean="0">
              <a:solidFill>
                <a:srgbClr val="0000FF"/>
              </a:solidFill>
            </a:endParaRPr>
          </a:p>
          <a:p>
            <a:pPr marL="58738" lvl="1"/>
            <a:endParaRPr lang="en-US" sz="1400" i="1" dirty="0" smtClean="0">
              <a:solidFill>
                <a:srgbClr val="0000FF"/>
              </a:solidFill>
            </a:endParaRPr>
          </a:p>
          <a:p>
            <a:pPr marL="58738" lvl="1"/>
            <a:r>
              <a:rPr lang="en-US" sz="1400" i="1" dirty="0" smtClean="0">
                <a:solidFill>
                  <a:srgbClr val="0000FF"/>
                </a:solidFill>
                <a:hlinkClick r:id="rId8" action="ppaction://hlinkpres?slideindex=1&amp;slidetitle="/>
              </a:rPr>
              <a:t>MCQs</a:t>
            </a:r>
            <a:endParaRPr lang="en-US" sz="1400" b="1" i="1" dirty="0" smtClean="0">
              <a:solidFill>
                <a:srgbClr val="0000FF"/>
              </a:solidFill>
            </a:endParaRPr>
          </a:p>
        </p:txBody>
      </p:sp>
      <p:sp>
        <p:nvSpPr>
          <p:cNvPr id="51" name="Left Arrow 50">
            <a:hlinkClick r:id="" action="ppaction://hlinkshowjump?jump=lastslideviewed"/>
          </p:cNvPr>
          <p:cNvSpPr/>
          <p:nvPr/>
        </p:nvSpPr>
        <p:spPr>
          <a:xfrm>
            <a:off x="152400" y="5791200"/>
            <a:ext cx="762000" cy="838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blinds(horizontal)">
                                      <p:cBhvr>
                                        <p:cTn id="15" dur="500"/>
                                        <p:tgtEl>
                                          <p:spTgt spid="5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linds(horizontal)">
                                      <p:cBhvr>
                                        <p:cTn id="18" dur="500"/>
                                        <p:tgtEl>
                                          <p:spTgt spid="2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blinds(horizontal)">
                                      <p:cBhvr>
                                        <p:cTn id="26" dur="500"/>
                                        <p:tgtEl>
                                          <p:spTgt spid="64"/>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63"/>
                                        </p:tgtEl>
                                        <p:attrNameLst>
                                          <p:attrName>style.visibility</p:attrName>
                                        </p:attrNameLst>
                                      </p:cBhvr>
                                      <p:to>
                                        <p:strVal val="visible"/>
                                      </p:to>
                                    </p:set>
                                    <p:animEffect transition="in" filter="blinds(horizontal)">
                                      <p:cBhvr>
                                        <p:cTn id="29" dur="500"/>
                                        <p:tgtEl>
                                          <p:spTgt spid="6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blinds(horizontal)">
                                      <p:cBhvr>
                                        <p:cTn id="32" dur="500"/>
                                        <p:tgtEl>
                                          <p:spTgt spid="62"/>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blinds(horizontal)">
                                      <p:cBhvr>
                                        <p:cTn id="35" dur="500"/>
                                        <p:tgtEl>
                                          <p:spTgt spid="56"/>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84"/>
                                        </p:tgtEl>
                                        <p:attrNameLst>
                                          <p:attrName>style.visibility</p:attrName>
                                        </p:attrNameLst>
                                      </p:cBhvr>
                                      <p:to>
                                        <p:strVal val="visible"/>
                                      </p:to>
                                    </p:set>
                                    <p:animEffect transition="in" filter="blinds(horizontal)">
                                      <p:cBhvr>
                                        <p:cTn id="40" dur="500"/>
                                        <p:tgtEl>
                                          <p:spTgt spid="84"/>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83"/>
                                        </p:tgtEl>
                                        <p:attrNameLst>
                                          <p:attrName>style.visibility</p:attrName>
                                        </p:attrNameLst>
                                      </p:cBhvr>
                                      <p:to>
                                        <p:strVal val="visible"/>
                                      </p:to>
                                    </p:set>
                                    <p:animEffect transition="in" filter="blinds(horizontal)">
                                      <p:cBhvr>
                                        <p:cTn id="43" dur="500"/>
                                        <p:tgtEl>
                                          <p:spTgt spid="83"/>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blinds(horizontal)">
                                      <p:cBhvr>
                                        <p:cTn id="46" dur="500"/>
                                        <p:tgtEl>
                                          <p:spTgt spid="82"/>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81"/>
                                        </p:tgtEl>
                                        <p:attrNameLst>
                                          <p:attrName>style.visibility</p:attrName>
                                        </p:attrNameLst>
                                      </p:cBhvr>
                                      <p:to>
                                        <p:strVal val="visible"/>
                                      </p:to>
                                    </p:set>
                                    <p:animEffect transition="in" filter="blinds(horizontal)">
                                      <p:cBhvr>
                                        <p:cTn id="49" dur="500"/>
                                        <p:tgtEl>
                                          <p:spTgt spid="81"/>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88"/>
                                        </p:tgtEl>
                                        <p:attrNameLst>
                                          <p:attrName>style.visibility</p:attrName>
                                        </p:attrNameLst>
                                      </p:cBhvr>
                                      <p:to>
                                        <p:strVal val="visible"/>
                                      </p:to>
                                    </p:set>
                                    <p:animEffect transition="in" filter="blinds(horizontal)">
                                      <p:cBhvr>
                                        <p:cTn id="54" dur="500"/>
                                        <p:tgtEl>
                                          <p:spTgt spid="88"/>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87"/>
                                        </p:tgtEl>
                                        <p:attrNameLst>
                                          <p:attrName>style.visibility</p:attrName>
                                        </p:attrNameLst>
                                      </p:cBhvr>
                                      <p:to>
                                        <p:strVal val="visible"/>
                                      </p:to>
                                    </p:set>
                                    <p:animEffect transition="in" filter="blinds(horizontal)">
                                      <p:cBhvr>
                                        <p:cTn id="57" dur="500"/>
                                        <p:tgtEl>
                                          <p:spTgt spid="87"/>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86"/>
                                        </p:tgtEl>
                                        <p:attrNameLst>
                                          <p:attrName>style.visibility</p:attrName>
                                        </p:attrNameLst>
                                      </p:cBhvr>
                                      <p:to>
                                        <p:strVal val="visible"/>
                                      </p:to>
                                    </p:set>
                                    <p:animEffect transition="in" filter="blinds(horizontal)">
                                      <p:cBhvr>
                                        <p:cTn id="60" dur="500"/>
                                        <p:tgtEl>
                                          <p:spTgt spid="86"/>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85"/>
                                        </p:tgtEl>
                                        <p:attrNameLst>
                                          <p:attrName>style.visibility</p:attrName>
                                        </p:attrNameLst>
                                      </p:cBhvr>
                                      <p:to>
                                        <p:strVal val="visible"/>
                                      </p:to>
                                    </p:set>
                                    <p:animEffect transition="in" filter="blinds(horizontal)">
                                      <p:cBhvr>
                                        <p:cTn id="63" dur="500"/>
                                        <p:tgtEl>
                                          <p:spTgt spid="85"/>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93"/>
                                        </p:tgtEl>
                                        <p:attrNameLst>
                                          <p:attrName>style.visibility</p:attrName>
                                        </p:attrNameLst>
                                      </p:cBhvr>
                                      <p:to>
                                        <p:strVal val="visible"/>
                                      </p:to>
                                    </p:set>
                                    <p:animEffect transition="in" filter="blinds(horizontal)">
                                      <p:cBhvr>
                                        <p:cTn id="68" dur="500"/>
                                        <p:tgtEl>
                                          <p:spTgt spid="93"/>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92"/>
                                        </p:tgtEl>
                                        <p:attrNameLst>
                                          <p:attrName>style.visibility</p:attrName>
                                        </p:attrNameLst>
                                      </p:cBhvr>
                                      <p:to>
                                        <p:strVal val="visible"/>
                                      </p:to>
                                    </p:set>
                                    <p:animEffect transition="in" filter="blinds(horizontal)">
                                      <p:cBhvr>
                                        <p:cTn id="71" dur="500"/>
                                        <p:tgtEl>
                                          <p:spTgt spid="92"/>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91"/>
                                        </p:tgtEl>
                                        <p:attrNameLst>
                                          <p:attrName>style.visibility</p:attrName>
                                        </p:attrNameLst>
                                      </p:cBhvr>
                                      <p:to>
                                        <p:strVal val="visible"/>
                                      </p:to>
                                    </p:set>
                                    <p:animEffect transition="in" filter="blinds(horizontal)">
                                      <p:cBhvr>
                                        <p:cTn id="74" dur="500"/>
                                        <p:tgtEl>
                                          <p:spTgt spid="91"/>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90"/>
                                        </p:tgtEl>
                                        <p:attrNameLst>
                                          <p:attrName>style.visibility</p:attrName>
                                        </p:attrNameLst>
                                      </p:cBhvr>
                                      <p:to>
                                        <p:strVal val="visible"/>
                                      </p:to>
                                    </p:set>
                                    <p:animEffect transition="in" filter="blinds(horizontal)">
                                      <p:cBhvr>
                                        <p:cTn id="77" dur="500"/>
                                        <p:tgtEl>
                                          <p:spTgt spid="90"/>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42">
                                            <p:txEl>
                                              <p:pRg st="0" end="0"/>
                                            </p:txEl>
                                          </p:spTgt>
                                        </p:tgtEl>
                                        <p:attrNameLst>
                                          <p:attrName>style.visibility</p:attrName>
                                        </p:attrNameLst>
                                      </p:cBhvr>
                                      <p:to>
                                        <p:strVal val="visible"/>
                                      </p:to>
                                    </p:set>
                                    <p:animEffect transition="in" filter="blinds(horizontal)">
                                      <p:cBhvr>
                                        <p:cTn id="82" dur="500"/>
                                        <p:tgtEl>
                                          <p:spTgt spid="42">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42">
                                            <p:txEl>
                                              <p:pRg st="1" end="1"/>
                                            </p:txEl>
                                          </p:spTgt>
                                        </p:tgtEl>
                                        <p:attrNameLst>
                                          <p:attrName>style.visibility</p:attrName>
                                        </p:attrNameLst>
                                      </p:cBhvr>
                                      <p:to>
                                        <p:strVal val="visible"/>
                                      </p:to>
                                    </p:set>
                                    <p:animEffect transition="in" filter="blinds(horizontal)">
                                      <p:cBhvr>
                                        <p:cTn id="87" dur="500"/>
                                        <p:tgtEl>
                                          <p:spTgt spid="42">
                                            <p:txEl>
                                              <p:pRg st="1" end="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8" presetClass="emph" presetSubtype="0" fill="hold" nodeType="clickEffect">
                                  <p:stCondLst>
                                    <p:cond delay="0"/>
                                  </p:stCondLst>
                                  <p:childTnLst>
                                    <p:animRot by="21600000">
                                      <p:cBhvr>
                                        <p:cTn id="91" dur="2000" fill="hold"/>
                                        <p:tgtEl>
                                          <p:spTgt spid="7">
                                            <p:txEl>
                                              <p:pRg st="4" end="4"/>
                                            </p:txEl>
                                          </p:spTgt>
                                        </p:tgtEl>
                                        <p:attrNameLst>
                                          <p:attrName>r</p:attrName>
                                        </p:attrNameLst>
                                      </p:cBhvr>
                                    </p:animRot>
                                  </p:childTnLst>
                                </p:cTn>
                              </p:par>
                              <p:par>
                                <p:cTn id="92" presetID="8" presetClass="emph" presetSubtype="0" fill="hold" nodeType="withEffect">
                                  <p:stCondLst>
                                    <p:cond delay="0"/>
                                  </p:stCondLst>
                                  <p:childTnLst>
                                    <p:animRot by="21600000">
                                      <p:cBhvr>
                                        <p:cTn id="93" dur="2000" fill="hold"/>
                                        <p:tgtEl>
                                          <p:spTgt spid="7">
                                            <p:txEl>
                                              <p:pRg st="5" end="5"/>
                                            </p:txEl>
                                          </p:spTgt>
                                        </p:tgtEl>
                                        <p:attrNameLst>
                                          <p:attrName>r</p:attrName>
                                        </p:attrNameLst>
                                      </p:cBhvr>
                                    </p:animRo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94"/>
                                        </p:tgtEl>
                                        <p:attrNameLst>
                                          <p:attrName>style.visibility</p:attrName>
                                        </p:attrNameLst>
                                      </p:cBhvr>
                                      <p:to>
                                        <p:strVal val="visible"/>
                                      </p:to>
                                    </p:set>
                                    <p:animEffect transition="in" filter="blinds(horizontal)">
                                      <p:cBhvr>
                                        <p:cTn id="98" dur="500"/>
                                        <p:tgtEl>
                                          <p:spTgt spid="94"/>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100"/>
                                        </p:tgtEl>
                                        <p:attrNameLst>
                                          <p:attrName>style.visibility</p:attrName>
                                        </p:attrNameLst>
                                      </p:cBhvr>
                                      <p:to>
                                        <p:strVal val="visible"/>
                                      </p:to>
                                    </p:set>
                                    <p:animEffect transition="in" filter="blinds(horizontal)">
                                      <p:cBhvr>
                                        <p:cTn id="103" dur="500"/>
                                        <p:tgtEl>
                                          <p:spTgt spid="100"/>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101"/>
                                        </p:tgtEl>
                                        <p:attrNameLst>
                                          <p:attrName>style.visibility</p:attrName>
                                        </p:attrNameLst>
                                      </p:cBhvr>
                                      <p:to>
                                        <p:strVal val="visible"/>
                                      </p:to>
                                    </p:set>
                                    <p:animEffect transition="in" filter="blinds(horizontal)">
                                      <p:cBhvr>
                                        <p:cTn id="106" dur="500"/>
                                        <p:tgtEl>
                                          <p:spTgt spid="101"/>
                                        </p:tgtEl>
                                      </p:cBhvr>
                                    </p:animEffect>
                                  </p:childTnLst>
                                </p:cTn>
                              </p:par>
                              <p:par>
                                <p:cTn id="107" presetID="3" presetClass="entr" presetSubtype="10" fill="hold" nodeType="with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blinds(horizontal)">
                                      <p:cBhvr>
                                        <p:cTn id="109" dur="500"/>
                                        <p:tgtEl>
                                          <p:spTgt spid="39"/>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grpId="0" nodeType="clickEffect">
                                  <p:stCondLst>
                                    <p:cond delay="0"/>
                                  </p:stCondLst>
                                  <p:childTnLst>
                                    <p:set>
                                      <p:cBhvr>
                                        <p:cTn id="113" dur="1" fill="hold">
                                          <p:stCondLst>
                                            <p:cond delay="0"/>
                                          </p:stCondLst>
                                        </p:cTn>
                                        <p:tgtEl>
                                          <p:spTgt spid="95"/>
                                        </p:tgtEl>
                                        <p:attrNameLst>
                                          <p:attrName>style.visibility</p:attrName>
                                        </p:attrNameLst>
                                      </p:cBhvr>
                                      <p:to>
                                        <p:strVal val="visible"/>
                                      </p:to>
                                    </p:set>
                                    <p:animEffect transition="in" filter="blinds(horizontal)">
                                      <p:cBhvr>
                                        <p:cTn id="114" dur="500"/>
                                        <p:tgtEl>
                                          <p:spTgt spid="95"/>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grpId="0" nodeType="clickEffect">
                                  <p:stCondLst>
                                    <p:cond delay="0"/>
                                  </p:stCondLst>
                                  <p:childTnLst>
                                    <p:set>
                                      <p:cBhvr>
                                        <p:cTn id="118" dur="1" fill="hold">
                                          <p:stCondLst>
                                            <p:cond delay="0"/>
                                          </p:stCondLst>
                                        </p:cTn>
                                        <p:tgtEl>
                                          <p:spTgt spid="102"/>
                                        </p:tgtEl>
                                        <p:attrNameLst>
                                          <p:attrName>style.visibility</p:attrName>
                                        </p:attrNameLst>
                                      </p:cBhvr>
                                      <p:to>
                                        <p:strVal val="visible"/>
                                      </p:to>
                                    </p:set>
                                    <p:animEffect transition="in" filter="blinds(horizontal)">
                                      <p:cBhvr>
                                        <p:cTn id="119" dur="500"/>
                                        <p:tgtEl>
                                          <p:spTgt spid="102"/>
                                        </p:tgtEl>
                                      </p:cBhvr>
                                    </p:animEffect>
                                  </p:childTnLst>
                                </p:cTn>
                              </p:par>
                              <p:par>
                                <p:cTn id="120" presetID="3" presetClass="entr" presetSubtype="10" fill="hold" grpId="0" nodeType="withEffect">
                                  <p:stCondLst>
                                    <p:cond delay="0"/>
                                  </p:stCondLst>
                                  <p:childTnLst>
                                    <p:set>
                                      <p:cBhvr>
                                        <p:cTn id="121" dur="1" fill="hold">
                                          <p:stCondLst>
                                            <p:cond delay="0"/>
                                          </p:stCondLst>
                                        </p:cTn>
                                        <p:tgtEl>
                                          <p:spTgt spid="103"/>
                                        </p:tgtEl>
                                        <p:attrNameLst>
                                          <p:attrName>style.visibility</p:attrName>
                                        </p:attrNameLst>
                                      </p:cBhvr>
                                      <p:to>
                                        <p:strVal val="visible"/>
                                      </p:to>
                                    </p:set>
                                    <p:animEffect transition="in" filter="blinds(horizontal)">
                                      <p:cBhvr>
                                        <p:cTn id="122" dur="500"/>
                                        <p:tgtEl>
                                          <p:spTgt spid="103"/>
                                        </p:tgtEl>
                                      </p:cBhvr>
                                    </p:animEffect>
                                  </p:childTnLst>
                                </p:cTn>
                              </p:par>
                              <p:par>
                                <p:cTn id="123" presetID="3" presetClass="entr" presetSubtype="10" fill="hold" nodeType="withEffect">
                                  <p:stCondLst>
                                    <p:cond delay="0"/>
                                  </p:stCondLst>
                                  <p:childTnLst>
                                    <p:set>
                                      <p:cBhvr>
                                        <p:cTn id="124" dur="1" fill="hold">
                                          <p:stCondLst>
                                            <p:cond delay="0"/>
                                          </p:stCondLst>
                                        </p:cTn>
                                        <p:tgtEl>
                                          <p:spTgt spid="126"/>
                                        </p:tgtEl>
                                        <p:attrNameLst>
                                          <p:attrName>style.visibility</p:attrName>
                                        </p:attrNameLst>
                                      </p:cBhvr>
                                      <p:to>
                                        <p:strVal val="visible"/>
                                      </p:to>
                                    </p:set>
                                    <p:animEffect transition="in" filter="blinds(horizontal)">
                                      <p:cBhvr>
                                        <p:cTn id="125" dur="500"/>
                                        <p:tgtEl>
                                          <p:spTgt spid="126"/>
                                        </p:tgtEl>
                                      </p:cBhvr>
                                    </p:animEffect>
                                  </p:childTnLst>
                                </p:cTn>
                              </p:par>
                            </p:childTnLst>
                          </p:cTn>
                        </p:par>
                      </p:childTnLst>
                    </p:cTn>
                  </p:par>
                  <p:par>
                    <p:cTn id="126" fill="hold">
                      <p:stCondLst>
                        <p:cond delay="indefinite"/>
                      </p:stCondLst>
                      <p:childTnLst>
                        <p:par>
                          <p:cTn id="127" fill="hold">
                            <p:stCondLst>
                              <p:cond delay="0"/>
                            </p:stCondLst>
                            <p:childTnLst>
                              <p:par>
                                <p:cTn id="128" presetID="3" presetClass="entr" presetSubtype="10" fill="hold" grpId="0" nodeType="clickEffect">
                                  <p:stCondLst>
                                    <p:cond delay="0"/>
                                  </p:stCondLst>
                                  <p:childTnLst>
                                    <p:set>
                                      <p:cBhvr>
                                        <p:cTn id="129" dur="1" fill="hold">
                                          <p:stCondLst>
                                            <p:cond delay="0"/>
                                          </p:stCondLst>
                                        </p:cTn>
                                        <p:tgtEl>
                                          <p:spTgt spid="96"/>
                                        </p:tgtEl>
                                        <p:attrNameLst>
                                          <p:attrName>style.visibility</p:attrName>
                                        </p:attrNameLst>
                                      </p:cBhvr>
                                      <p:to>
                                        <p:strVal val="visible"/>
                                      </p:to>
                                    </p:set>
                                    <p:animEffect transition="in" filter="blinds(horizontal)">
                                      <p:cBhvr>
                                        <p:cTn id="130" dur="500"/>
                                        <p:tgtEl>
                                          <p:spTgt spid="96"/>
                                        </p:tgtEl>
                                      </p:cBhvr>
                                    </p:animEffect>
                                  </p:childTnLst>
                                </p:cTn>
                              </p:par>
                            </p:childTnLst>
                          </p:cTn>
                        </p:par>
                      </p:childTnLst>
                    </p:cTn>
                  </p:par>
                  <p:par>
                    <p:cTn id="131" fill="hold">
                      <p:stCondLst>
                        <p:cond delay="indefinite"/>
                      </p:stCondLst>
                      <p:childTnLst>
                        <p:par>
                          <p:cTn id="132" fill="hold">
                            <p:stCondLst>
                              <p:cond delay="0"/>
                            </p:stCondLst>
                            <p:childTnLst>
                              <p:par>
                                <p:cTn id="133" presetID="3" presetClass="entr" presetSubtype="10" fill="hold" grpId="0" nodeType="clickEffect">
                                  <p:stCondLst>
                                    <p:cond delay="0"/>
                                  </p:stCondLst>
                                  <p:childTnLst>
                                    <p:set>
                                      <p:cBhvr>
                                        <p:cTn id="134" dur="1" fill="hold">
                                          <p:stCondLst>
                                            <p:cond delay="0"/>
                                          </p:stCondLst>
                                        </p:cTn>
                                        <p:tgtEl>
                                          <p:spTgt spid="110"/>
                                        </p:tgtEl>
                                        <p:attrNameLst>
                                          <p:attrName>style.visibility</p:attrName>
                                        </p:attrNameLst>
                                      </p:cBhvr>
                                      <p:to>
                                        <p:strVal val="visible"/>
                                      </p:to>
                                    </p:set>
                                    <p:animEffect transition="in" filter="blinds(horizontal)">
                                      <p:cBhvr>
                                        <p:cTn id="135" dur="500"/>
                                        <p:tgtEl>
                                          <p:spTgt spid="110"/>
                                        </p:tgtEl>
                                      </p:cBhvr>
                                    </p:animEffect>
                                  </p:childTnLst>
                                </p:cTn>
                              </p:par>
                              <p:par>
                                <p:cTn id="136" presetID="3" presetClass="entr" presetSubtype="10" fill="hold" grpId="0" nodeType="withEffect">
                                  <p:stCondLst>
                                    <p:cond delay="0"/>
                                  </p:stCondLst>
                                  <p:childTnLst>
                                    <p:set>
                                      <p:cBhvr>
                                        <p:cTn id="137" dur="1" fill="hold">
                                          <p:stCondLst>
                                            <p:cond delay="0"/>
                                          </p:stCondLst>
                                        </p:cTn>
                                        <p:tgtEl>
                                          <p:spTgt spid="111"/>
                                        </p:tgtEl>
                                        <p:attrNameLst>
                                          <p:attrName>style.visibility</p:attrName>
                                        </p:attrNameLst>
                                      </p:cBhvr>
                                      <p:to>
                                        <p:strVal val="visible"/>
                                      </p:to>
                                    </p:set>
                                    <p:animEffect transition="in" filter="blinds(horizontal)">
                                      <p:cBhvr>
                                        <p:cTn id="138" dur="500"/>
                                        <p:tgtEl>
                                          <p:spTgt spid="111"/>
                                        </p:tgtEl>
                                      </p:cBhvr>
                                    </p:animEffect>
                                  </p:childTnLst>
                                </p:cTn>
                              </p:par>
                              <p:par>
                                <p:cTn id="139" presetID="3" presetClass="entr" presetSubtype="10" fill="hold" nodeType="withEffect">
                                  <p:stCondLst>
                                    <p:cond delay="0"/>
                                  </p:stCondLst>
                                  <p:childTnLst>
                                    <p:set>
                                      <p:cBhvr>
                                        <p:cTn id="140" dur="1" fill="hold">
                                          <p:stCondLst>
                                            <p:cond delay="0"/>
                                          </p:stCondLst>
                                        </p:cTn>
                                        <p:tgtEl>
                                          <p:spTgt spid="109"/>
                                        </p:tgtEl>
                                        <p:attrNameLst>
                                          <p:attrName>style.visibility</p:attrName>
                                        </p:attrNameLst>
                                      </p:cBhvr>
                                      <p:to>
                                        <p:strVal val="visible"/>
                                      </p:to>
                                    </p:set>
                                    <p:animEffect transition="in" filter="blinds(horizontal)">
                                      <p:cBhvr>
                                        <p:cTn id="141" dur="500"/>
                                        <p:tgtEl>
                                          <p:spTgt spid="109"/>
                                        </p:tgtEl>
                                      </p:cBhvr>
                                    </p:animEffect>
                                  </p:childTnLst>
                                </p:cTn>
                              </p:par>
                            </p:childTnLst>
                          </p:cTn>
                        </p:par>
                      </p:childTnLst>
                    </p:cTn>
                  </p:par>
                  <p:par>
                    <p:cTn id="142" fill="hold">
                      <p:stCondLst>
                        <p:cond delay="indefinite"/>
                      </p:stCondLst>
                      <p:childTnLst>
                        <p:par>
                          <p:cTn id="143" fill="hold">
                            <p:stCondLst>
                              <p:cond delay="0"/>
                            </p:stCondLst>
                            <p:childTnLst>
                              <p:par>
                                <p:cTn id="144" presetID="3" presetClass="entr" presetSubtype="10" fill="hold" grpId="0" nodeType="clickEffect">
                                  <p:stCondLst>
                                    <p:cond delay="0"/>
                                  </p:stCondLst>
                                  <p:childTnLst>
                                    <p:set>
                                      <p:cBhvr>
                                        <p:cTn id="145" dur="1" fill="hold">
                                          <p:stCondLst>
                                            <p:cond delay="0"/>
                                          </p:stCondLst>
                                        </p:cTn>
                                        <p:tgtEl>
                                          <p:spTgt spid="97"/>
                                        </p:tgtEl>
                                        <p:attrNameLst>
                                          <p:attrName>style.visibility</p:attrName>
                                        </p:attrNameLst>
                                      </p:cBhvr>
                                      <p:to>
                                        <p:strVal val="visible"/>
                                      </p:to>
                                    </p:set>
                                    <p:animEffect transition="in" filter="blinds(horizontal)">
                                      <p:cBhvr>
                                        <p:cTn id="146" dur="500"/>
                                        <p:tgtEl>
                                          <p:spTgt spid="97"/>
                                        </p:tgtEl>
                                      </p:cBhvr>
                                    </p:animEffect>
                                  </p:childTnLst>
                                </p:cTn>
                              </p:par>
                            </p:childTnLst>
                          </p:cTn>
                        </p:par>
                      </p:childTnLst>
                    </p:cTn>
                  </p:par>
                  <p:par>
                    <p:cTn id="147" fill="hold">
                      <p:stCondLst>
                        <p:cond delay="indefinite"/>
                      </p:stCondLst>
                      <p:childTnLst>
                        <p:par>
                          <p:cTn id="148" fill="hold">
                            <p:stCondLst>
                              <p:cond delay="0"/>
                            </p:stCondLst>
                            <p:childTnLst>
                              <p:par>
                                <p:cTn id="149" presetID="3" presetClass="entr" presetSubtype="10" fill="hold" grpId="0" nodeType="clickEffect">
                                  <p:stCondLst>
                                    <p:cond delay="0"/>
                                  </p:stCondLst>
                                  <p:childTnLst>
                                    <p:set>
                                      <p:cBhvr>
                                        <p:cTn id="150" dur="1" fill="hold">
                                          <p:stCondLst>
                                            <p:cond delay="0"/>
                                          </p:stCondLst>
                                        </p:cTn>
                                        <p:tgtEl>
                                          <p:spTgt spid="113"/>
                                        </p:tgtEl>
                                        <p:attrNameLst>
                                          <p:attrName>style.visibility</p:attrName>
                                        </p:attrNameLst>
                                      </p:cBhvr>
                                      <p:to>
                                        <p:strVal val="visible"/>
                                      </p:to>
                                    </p:set>
                                    <p:animEffect transition="in" filter="blinds(horizontal)">
                                      <p:cBhvr>
                                        <p:cTn id="151" dur="500"/>
                                        <p:tgtEl>
                                          <p:spTgt spid="113"/>
                                        </p:tgtEl>
                                      </p:cBhvr>
                                    </p:animEffect>
                                  </p:childTnLst>
                                </p:cTn>
                              </p:par>
                              <p:par>
                                <p:cTn id="152" presetID="3" presetClass="entr" presetSubtype="10" fill="hold" grpId="0" nodeType="withEffect">
                                  <p:stCondLst>
                                    <p:cond delay="0"/>
                                  </p:stCondLst>
                                  <p:childTnLst>
                                    <p:set>
                                      <p:cBhvr>
                                        <p:cTn id="153" dur="1" fill="hold">
                                          <p:stCondLst>
                                            <p:cond delay="0"/>
                                          </p:stCondLst>
                                        </p:cTn>
                                        <p:tgtEl>
                                          <p:spTgt spid="114"/>
                                        </p:tgtEl>
                                        <p:attrNameLst>
                                          <p:attrName>style.visibility</p:attrName>
                                        </p:attrNameLst>
                                      </p:cBhvr>
                                      <p:to>
                                        <p:strVal val="visible"/>
                                      </p:to>
                                    </p:set>
                                    <p:animEffect transition="in" filter="blinds(horizontal)">
                                      <p:cBhvr>
                                        <p:cTn id="154" dur="500"/>
                                        <p:tgtEl>
                                          <p:spTgt spid="114"/>
                                        </p:tgtEl>
                                      </p:cBhvr>
                                    </p:animEffect>
                                  </p:childTnLst>
                                </p:cTn>
                              </p:par>
                              <p:par>
                                <p:cTn id="155" presetID="3" presetClass="entr" presetSubtype="10" fill="hold" nodeType="withEffect">
                                  <p:stCondLst>
                                    <p:cond delay="0"/>
                                  </p:stCondLst>
                                  <p:childTnLst>
                                    <p:set>
                                      <p:cBhvr>
                                        <p:cTn id="156" dur="1" fill="hold">
                                          <p:stCondLst>
                                            <p:cond delay="0"/>
                                          </p:stCondLst>
                                        </p:cTn>
                                        <p:tgtEl>
                                          <p:spTgt spid="112"/>
                                        </p:tgtEl>
                                        <p:attrNameLst>
                                          <p:attrName>style.visibility</p:attrName>
                                        </p:attrNameLst>
                                      </p:cBhvr>
                                      <p:to>
                                        <p:strVal val="visible"/>
                                      </p:to>
                                    </p:set>
                                    <p:animEffect transition="in" filter="blinds(horizontal)">
                                      <p:cBhvr>
                                        <p:cTn id="157" dur="500"/>
                                        <p:tgtEl>
                                          <p:spTgt spid="112"/>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grpId="0" nodeType="clickEffect">
                                  <p:stCondLst>
                                    <p:cond delay="0"/>
                                  </p:stCondLst>
                                  <p:childTnLst>
                                    <p:set>
                                      <p:cBhvr>
                                        <p:cTn id="161" dur="1" fill="hold">
                                          <p:stCondLst>
                                            <p:cond delay="0"/>
                                          </p:stCondLst>
                                        </p:cTn>
                                        <p:tgtEl>
                                          <p:spTgt spid="98"/>
                                        </p:tgtEl>
                                        <p:attrNameLst>
                                          <p:attrName>style.visibility</p:attrName>
                                        </p:attrNameLst>
                                      </p:cBhvr>
                                      <p:to>
                                        <p:strVal val="visible"/>
                                      </p:to>
                                    </p:set>
                                    <p:animEffect transition="in" filter="blinds(horizontal)">
                                      <p:cBhvr>
                                        <p:cTn id="162" dur="500"/>
                                        <p:tgtEl>
                                          <p:spTgt spid="98"/>
                                        </p:tgtEl>
                                      </p:cBhvr>
                                    </p:animEffect>
                                  </p:childTnLst>
                                </p:cTn>
                              </p:par>
                            </p:childTnLst>
                          </p:cTn>
                        </p:par>
                      </p:childTnLst>
                    </p:cTn>
                  </p:par>
                  <p:par>
                    <p:cTn id="163" fill="hold">
                      <p:stCondLst>
                        <p:cond delay="indefinite"/>
                      </p:stCondLst>
                      <p:childTnLst>
                        <p:par>
                          <p:cTn id="164" fill="hold">
                            <p:stCondLst>
                              <p:cond delay="0"/>
                            </p:stCondLst>
                            <p:childTnLst>
                              <p:par>
                                <p:cTn id="165" presetID="3" presetClass="entr" presetSubtype="10" fill="hold" grpId="0" nodeType="clickEffect">
                                  <p:stCondLst>
                                    <p:cond delay="0"/>
                                  </p:stCondLst>
                                  <p:childTnLst>
                                    <p:set>
                                      <p:cBhvr>
                                        <p:cTn id="166" dur="1" fill="hold">
                                          <p:stCondLst>
                                            <p:cond delay="0"/>
                                          </p:stCondLst>
                                        </p:cTn>
                                        <p:tgtEl>
                                          <p:spTgt spid="116"/>
                                        </p:tgtEl>
                                        <p:attrNameLst>
                                          <p:attrName>style.visibility</p:attrName>
                                        </p:attrNameLst>
                                      </p:cBhvr>
                                      <p:to>
                                        <p:strVal val="visible"/>
                                      </p:to>
                                    </p:set>
                                    <p:animEffect transition="in" filter="blinds(horizontal)">
                                      <p:cBhvr>
                                        <p:cTn id="167" dur="500"/>
                                        <p:tgtEl>
                                          <p:spTgt spid="116"/>
                                        </p:tgtEl>
                                      </p:cBhvr>
                                    </p:animEffect>
                                  </p:childTnLst>
                                </p:cTn>
                              </p:par>
                              <p:par>
                                <p:cTn id="168" presetID="3" presetClass="entr" presetSubtype="10" fill="hold" grpId="0" nodeType="withEffect">
                                  <p:stCondLst>
                                    <p:cond delay="0"/>
                                  </p:stCondLst>
                                  <p:childTnLst>
                                    <p:set>
                                      <p:cBhvr>
                                        <p:cTn id="169" dur="1" fill="hold">
                                          <p:stCondLst>
                                            <p:cond delay="0"/>
                                          </p:stCondLst>
                                        </p:cTn>
                                        <p:tgtEl>
                                          <p:spTgt spid="117"/>
                                        </p:tgtEl>
                                        <p:attrNameLst>
                                          <p:attrName>style.visibility</p:attrName>
                                        </p:attrNameLst>
                                      </p:cBhvr>
                                      <p:to>
                                        <p:strVal val="visible"/>
                                      </p:to>
                                    </p:set>
                                    <p:animEffect transition="in" filter="blinds(horizontal)">
                                      <p:cBhvr>
                                        <p:cTn id="170" dur="500"/>
                                        <p:tgtEl>
                                          <p:spTgt spid="117"/>
                                        </p:tgtEl>
                                      </p:cBhvr>
                                    </p:animEffect>
                                  </p:childTnLst>
                                </p:cTn>
                              </p:par>
                              <p:par>
                                <p:cTn id="171" presetID="3" presetClass="entr" presetSubtype="10" fill="hold" nodeType="withEffect">
                                  <p:stCondLst>
                                    <p:cond delay="0"/>
                                  </p:stCondLst>
                                  <p:childTnLst>
                                    <p:set>
                                      <p:cBhvr>
                                        <p:cTn id="172" dur="1" fill="hold">
                                          <p:stCondLst>
                                            <p:cond delay="0"/>
                                          </p:stCondLst>
                                        </p:cTn>
                                        <p:tgtEl>
                                          <p:spTgt spid="115"/>
                                        </p:tgtEl>
                                        <p:attrNameLst>
                                          <p:attrName>style.visibility</p:attrName>
                                        </p:attrNameLst>
                                      </p:cBhvr>
                                      <p:to>
                                        <p:strVal val="visible"/>
                                      </p:to>
                                    </p:set>
                                    <p:animEffect transition="in" filter="blinds(horizontal)">
                                      <p:cBhvr>
                                        <p:cTn id="173" dur="500"/>
                                        <p:tgtEl>
                                          <p:spTgt spid="115"/>
                                        </p:tgtEl>
                                      </p:cBhvr>
                                    </p:animEffect>
                                  </p:childTnLst>
                                </p:cTn>
                              </p:par>
                            </p:childTnLst>
                          </p:cTn>
                        </p:par>
                      </p:childTnLst>
                    </p:cTn>
                  </p:par>
                  <p:par>
                    <p:cTn id="174" fill="hold">
                      <p:stCondLst>
                        <p:cond delay="indefinite"/>
                      </p:stCondLst>
                      <p:childTnLst>
                        <p:par>
                          <p:cTn id="175" fill="hold">
                            <p:stCondLst>
                              <p:cond delay="0"/>
                            </p:stCondLst>
                            <p:childTnLst>
                              <p:par>
                                <p:cTn id="176" presetID="3" presetClass="entr" presetSubtype="10" fill="hold" grpId="0" nodeType="clickEffect">
                                  <p:stCondLst>
                                    <p:cond delay="0"/>
                                  </p:stCondLst>
                                  <p:childTnLst>
                                    <p:set>
                                      <p:cBhvr>
                                        <p:cTn id="177" dur="1" fill="hold">
                                          <p:stCondLst>
                                            <p:cond delay="0"/>
                                          </p:stCondLst>
                                        </p:cTn>
                                        <p:tgtEl>
                                          <p:spTgt spid="99"/>
                                        </p:tgtEl>
                                        <p:attrNameLst>
                                          <p:attrName>style.visibility</p:attrName>
                                        </p:attrNameLst>
                                      </p:cBhvr>
                                      <p:to>
                                        <p:strVal val="visible"/>
                                      </p:to>
                                    </p:set>
                                    <p:animEffect transition="in" filter="blinds(horizontal)">
                                      <p:cBhvr>
                                        <p:cTn id="178" dur="500"/>
                                        <p:tgtEl>
                                          <p:spTgt spid="99"/>
                                        </p:tgtEl>
                                      </p:cBhvr>
                                    </p:animEffect>
                                  </p:childTnLst>
                                </p:cTn>
                              </p:par>
                            </p:childTnLst>
                          </p:cTn>
                        </p:par>
                      </p:childTnLst>
                    </p:cTn>
                  </p:par>
                  <p:par>
                    <p:cTn id="179" fill="hold">
                      <p:stCondLst>
                        <p:cond delay="indefinite"/>
                      </p:stCondLst>
                      <p:childTnLst>
                        <p:par>
                          <p:cTn id="180" fill="hold">
                            <p:stCondLst>
                              <p:cond delay="0"/>
                            </p:stCondLst>
                            <p:childTnLst>
                              <p:par>
                                <p:cTn id="181" presetID="6" presetClass="emph" presetSubtype="0" fill="hold" grpId="1" nodeType="clickEffect">
                                  <p:stCondLst>
                                    <p:cond delay="0"/>
                                  </p:stCondLst>
                                  <p:childTnLst>
                                    <p:animScale>
                                      <p:cBhvr>
                                        <p:cTn id="182" dur="2000" fill="hold"/>
                                        <p:tgtEl>
                                          <p:spTgt spid="9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6" grpId="0"/>
      <p:bldP spid="55" grpId="0" animBg="1"/>
      <p:bldP spid="56" grpId="0" animBg="1"/>
      <p:bldP spid="62" grpId="0"/>
      <p:bldP spid="63" grpId="0" animBg="1"/>
      <p:bldP spid="81" grpId="0" animBg="1"/>
      <p:bldP spid="82" grpId="0"/>
      <p:bldP spid="83" grpId="0" animBg="1"/>
      <p:bldP spid="85" grpId="0" animBg="1"/>
      <p:bldP spid="86" grpId="0"/>
      <p:bldP spid="87" grpId="0" animBg="1"/>
      <p:bldP spid="90" grpId="0" animBg="1"/>
      <p:bldP spid="91" grpId="0"/>
      <p:bldP spid="92" grpId="0" animBg="1"/>
      <p:bldP spid="94" grpId="0"/>
      <p:bldP spid="95" grpId="0"/>
      <p:bldP spid="96" grpId="0"/>
      <p:bldP spid="97" grpId="0"/>
      <p:bldP spid="98" grpId="0"/>
      <p:bldP spid="99" grpId="0"/>
      <p:bldP spid="99" grpId="1"/>
      <p:bldP spid="100" grpId="0"/>
      <p:bldP spid="101" grpId="0"/>
      <p:bldP spid="102" grpId="0"/>
      <p:bldP spid="103" grpId="0"/>
      <p:bldP spid="110" grpId="0"/>
      <p:bldP spid="111" grpId="0"/>
      <p:bldP spid="113" grpId="0"/>
      <p:bldP spid="114" grpId="0"/>
      <p:bldP spid="116" grpId="0"/>
      <p:bldP spid="117"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77EA10B-08BD-416C-ADB3-1C9B9409F7AE}" type="datetime1">
              <a:rPr lang="en-US" smtClean="0"/>
              <a:t>3/27/2015</a:t>
            </a:fld>
            <a:endParaRPr lang="en-US"/>
          </a:p>
        </p:txBody>
      </p:sp>
      <p:sp>
        <p:nvSpPr>
          <p:cNvPr id="17411" name="Slide Number Placeholder 4"/>
          <p:cNvSpPr>
            <a:spLocks noGrp="1"/>
          </p:cNvSpPr>
          <p:nvPr>
            <p:ph type="sldNum" sz="quarter" idx="12"/>
          </p:nvPr>
        </p:nvSpPr>
        <p:spPr>
          <a:noFill/>
        </p:spPr>
        <p:txBody>
          <a:bodyPr/>
          <a:lstStyle/>
          <a:p>
            <a:fld id="{454D4B4E-BE61-4177-A31C-45179F6C0B78}" type="slidenum">
              <a:rPr lang="en-US" smtClean="0"/>
              <a:pPr/>
              <a:t>12</a:t>
            </a:fld>
            <a:endParaRPr lang="en-US" smtClean="0"/>
          </a:p>
        </p:txBody>
      </p:sp>
      <p:sp>
        <p:nvSpPr>
          <p:cNvPr id="17410" name="Footer Placeholder 3"/>
          <p:cNvSpPr>
            <a:spLocks noGrp="1"/>
          </p:cNvSpPr>
          <p:nvPr>
            <p:ph type="ftr" sz="quarter" idx="11"/>
          </p:nvPr>
        </p:nvSpPr>
        <p:spPr>
          <a:noFill/>
        </p:spPr>
        <p:txBody>
          <a:bodyPr/>
          <a:lstStyle/>
          <a:p>
            <a:r>
              <a:rPr lang="en-US" smtClean="0"/>
              <a:t>CSE 1002                             Department of CSE</a:t>
            </a:r>
            <a:endParaRPr lang="en-US" smtClean="0">
              <a:solidFill>
                <a:schemeClr val="bg1"/>
              </a:solidFill>
            </a:endParaRPr>
          </a:p>
        </p:txBody>
      </p:sp>
      <p:sp>
        <p:nvSpPr>
          <p:cNvPr id="17412" name="Rectangle 2"/>
          <p:cNvSpPr>
            <a:spLocks noGrp="1" noChangeArrowheads="1"/>
          </p:cNvSpPr>
          <p:nvPr>
            <p:ph type="title"/>
          </p:nvPr>
        </p:nvSpPr>
        <p:spPr/>
        <p:txBody>
          <a:bodyPr>
            <a:noAutofit/>
          </a:bodyPr>
          <a:lstStyle/>
          <a:p>
            <a:pPr algn="l" eaLnBrk="1" hangingPunct="1"/>
            <a:r>
              <a:rPr lang="en-US" sz="4000" dirty="0" smtClean="0"/>
              <a:t>Fibonacci Numbers: Recursion</a:t>
            </a:r>
          </a:p>
        </p:txBody>
      </p:sp>
      <p:sp>
        <p:nvSpPr>
          <p:cNvPr id="8" name="Rectangle 3"/>
          <p:cNvSpPr txBox="1">
            <a:spLocks noChangeArrowheads="1"/>
          </p:cNvSpPr>
          <p:nvPr/>
        </p:nvSpPr>
        <p:spPr bwMode="auto">
          <a:xfrm>
            <a:off x="1295400" y="1219200"/>
            <a:ext cx="7848600" cy="4800600"/>
          </a:xfrm>
          <a:prstGeom prst="rect">
            <a:avLst/>
          </a:prstGeom>
          <a:noFill/>
          <a:ln w="9525">
            <a:noFill/>
            <a:miter lim="800000"/>
            <a:headEnd/>
            <a:tailEnd/>
          </a:ln>
        </p:spPr>
        <p:txBody>
          <a:bodyPr/>
          <a:lstStyle/>
          <a:p>
            <a:pPr marL="342900" indent="-342900">
              <a:spcBef>
                <a:spcPct val="20000"/>
              </a:spcBef>
              <a:defRPr/>
            </a:pPr>
            <a:r>
              <a:rPr lang="en-US" sz="2400" b="0" dirty="0" err="1">
                <a:latin typeface="+mn-lt"/>
              </a:rPr>
              <a:t>fibonacci</a:t>
            </a:r>
            <a:r>
              <a:rPr lang="en-US" sz="2400" b="0" dirty="0">
                <a:latin typeface="+mn-lt"/>
              </a:rPr>
              <a:t>(0) = 0 </a:t>
            </a:r>
          </a:p>
          <a:p>
            <a:pPr marL="342900" indent="-342900">
              <a:spcBef>
                <a:spcPct val="20000"/>
              </a:spcBef>
              <a:defRPr/>
            </a:pPr>
            <a:r>
              <a:rPr lang="en-US" sz="2400" b="0" dirty="0" err="1">
                <a:latin typeface="+mn-lt"/>
              </a:rPr>
              <a:t>fibonacci</a:t>
            </a:r>
            <a:r>
              <a:rPr lang="en-US" sz="2400" b="0" dirty="0">
                <a:latin typeface="+mn-lt"/>
              </a:rPr>
              <a:t>(1) = 1 </a:t>
            </a:r>
          </a:p>
          <a:p>
            <a:pPr marL="342900" indent="-342900">
              <a:spcBef>
                <a:spcPct val="20000"/>
              </a:spcBef>
              <a:defRPr/>
            </a:pPr>
            <a:r>
              <a:rPr lang="en-US" sz="2400" b="0" dirty="0" err="1">
                <a:latin typeface="+mn-lt"/>
              </a:rPr>
              <a:t>fibonacci</a:t>
            </a:r>
            <a:r>
              <a:rPr lang="en-US" sz="2400" b="0" dirty="0">
                <a:latin typeface="+mn-lt"/>
              </a:rPr>
              <a:t>(n) = </a:t>
            </a:r>
            <a:r>
              <a:rPr lang="en-US" sz="2400" b="0" dirty="0" err="1">
                <a:latin typeface="+mn-lt"/>
              </a:rPr>
              <a:t>fibonacci</a:t>
            </a:r>
            <a:r>
              <a:rPr lang="en-US" sz="2400" b="0" dirty="0">
                <a:latin typeface="+mn-lt"/>
              </a:rPr>
              <a:t>(n-1) + </a:t>
            </a:r>
            <a:r>
              <a:rPr lang="en-US" sz="2400" b="0" dirty="0" err="1">
                <a:latin typeface="+mn-lt"/>
              </a:rPr>
              <a:t>fibonacci</a:t>
            </a:r>
            <a:r>
              <a:rPr lang="en-US" sz="2400" b="0" dirty="0">
                <a:latin typeface="+mn-lt"/>
              </a:rPr>
              <a:t>(n-2) [for n&gt;1]</a:t>
            </a:r>
            <a:endParaRPr lang="en-US" sz="2400" b="0" kern="0" dirty="0">
              <a:solidFill>
                <a:schemeClr val="tx1"/>
              </a:solidFill>
              <a:latin typeface="+mn-lt"/>
            </a:endParaRPr>
          </a:p>
          <a:p>
            <a:pPr marL="342900" indent="-342900">
              <a:spcBef>
                <a:spcPct val="20000"/>
              </a:spcBef>
              <a:defRPr/>
            </a:pPr>
            <a:endParaRPr lang="en-US" sz="2400" b="0" kern="0" dirty="0">
              <a:solidFill>
                <a:schemeClr val="tx1"/>
              </a:solidFill>
              <a:latin typeface="+mn-lt"/>
            </a:endParaRPr>
          </a:p>
          <a:p>
            <a:pPr marL="342900" indent="-342900">
              <a:spcBef>
                <a:spcPct val="20000"/>
              </a:spcBef>
              <a:defRPr/>
            </a:pPr>
            <a:r>
              <a:rPr lang="en-US" sz="2400" b="0" kern="0" dirty="0">
                <a:solidFill>
                  <a:schemeClr val="tx1"/>
                </a:solidFill>
                <a:latin typeface="+mn-lt"/>
              </a:rPr>
              <a:t>So </a:t>
            </a:r>
            <a:r>
              <a:rPr lang="en-US" sz="2400" b="0" kern="0" dirty="0" err="1">
                <a:solidFill>
                  <a:srgbClr val="003399"/>
                </a:solidFill>
                <a:latin typeface="+mn-lt"/>
              </a:rPr>
              <a:t>fibonacci</a:t>
            </a:r>
            <a:r>
              <a:rPr lang="en-US" sz="2400" b="0" kern="0" dirty="0">
                <a:solidFill>
                  <a:srgbClr val="003399"/>
                </a:solidFill>
                <a:latin typeface="+mn-lt"/>
              </a:rPr>
              <a:t>(4)</a:t>
            </a:r>
          </a:p>
          <a:p>
            <a:pPr marL="342900" indent="-342900">
              <a:spcBef>
                <a:spcPct val="20000"/>
              </a:spcBef>
              <a:defRPr/>
            </a:pPr>
            <a:r>
              <a:rPr lang="it-IT" sz="2400" b="0" dirty="0">
                <a:latin typeface="+mn-lt"/>
              </a:rPr>
              <a:t>= fibonacci(3) + fibonacci(2) </a:t>
            </a:r>
          </a:p>
          <a:p>
            <a:pPr marL="342900" indent="-342900">
              <a:spcBef>
                <a:spcPct val="20000"/>
              </a:spcBef>
              <a:defRPr/>
            </a:pPr>
            <a:r>
              <a:rPr lang="it-IT" sz="2400" b="0" dirty="0">
                <a:latin typeface="+mn-lt"/>
              </a:rPr>
              <a:t>= (fibonacci(2) + fibonacci(1)) + (fibonacci(1) + fibonacci(0)) </a:t>
            </a:r>
          </a:p>
          <a:p>
            <a:pPr marL="342900" indent="-342900">
              <a:spcBef>
                <a:spcPct val="20000"/>
              </a:spcBef>
              <a:defRPr/>
            </a:pPr>
            <a:r>
              <a:rPr lang="it-IT" sz="2400" b="0" dirty="0">
                <a:latin typeface="+mn-lt"/>
              </a:rPr>
              <a:t>= ((fibonacci(1) + fibonacci(0)) + 1) + (1 + 0) </a:t>
            </a:r>
          </a:p>
          <a:p>
            <a:pPr marL="342900" indent="-342900">
              <a:spcBef>
                <a:spcPct val="20000"/>
              </a:spcBef>
              <a:defRPr/>
            </a:pPr>
            <a:r>
              <a:rPr lang="it-IT" sz="2400" b="0" dirty="0">
                <a:latin typeface="+mn-lt"/>
              </a:rPr>
              <a:t>= ( 1 + 0 ) + 1) + (1 + 0) </a:t>
            </a:r>
          </a:p>
          <a:p>
            <a:pPr marL="342900" indent="-342900">
              <a:spcBef>
                <a:spcPct val="20000"/>
              </a:spcBef>
              <a:defRPr/>
            </a:pPr>
            <a:r>
              <a:rPr lang="it-IT" sz="2400" b="0" dirty="0">
                <a:latin typeface="+mn-lt"/>
              </a:rPr>
              <a:t>= 3</a:t>
            </a:r>
            <a:endParaRPr lang="en-US" sz="2400" b="0" kern="0" dirty="0">
              <a:solidFill>
                <a:schemeClr val="tx1"/>
              </a:solidFill>
              <a:latin typeface="+mn-lt"/>
            </a:endParaRPr>
          </a:p>
        </p:txBody>
      </p:sp>
      <p:sp>
        <p:nvSpPr>
          <p:cNvPr id="7" name="TextBox 6"/>
          <p:cNvSpPr txBox="1"/>
          <p:nvPr/>
        </p:nvSpPr>
        <p:spPr>
          <a:xfrm>
            <a:off x="0" y="1436906"/>
            <a:ext cx="1371599" cy="40934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8738" lvl="1"/>
            <a:r>
              <a:rPr lang="en-US" sz="1400" b="1" i="1" dirty="0" smtClean="0">
                <a:solidFill>
                  <a:srgbClr val="0000FF"/>
                </a:solidFill>
                <a:hlinkClick r:id="rId3" action="ppaction://hlinkfile"/>
              </a:rPr>
              <a:t>Additional </a:t>
            </a:r>
            <a:r>
              <a:rPr lang="en-US" sz="1400" b="1" i="1" dirty="0">
                <a:solidFill>
                  <a:srgbClr val="0000FF"/>
                </a:solidFill>
                <a:hlinkClick r:id="rId3" action="ppaction://hlinkfile"/>
              </a:rPr>
              <a:t>Information </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hlinkClick r:id="rId4" action="ppaction://hlinksldjump"/>
              </a:rPr>
              <a:t>Related Story</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hlinkClick r:id="rId5" action="ppaction://hlinkpres?slideindex=1&amp;slidetitle="/>
              </a:rPr>
              <a:t>Animation</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i="1" dirty="0" smtClean="0">
                <a:solidFill>
                  <a:srgbClr val="0000FF"/>
                </a:solidFill>
              </a:rPr>
              <a:t>Do’s</a:t>
            </a:r>
          </a:p>
          <a:p>
            <a:pPr marL="58738" lvl="1"/>
            <a:endParaRPr lang="en-US" sz="1100" b="1" i="1" dirty="0">
              <a:solidFill>
                <a:srgbClr val="0000FF"/>
              </a:solidFill>
            </a:endParaRPr>
          </a:p>
          <a:p>
            <a:pPr marL="58738" lvl="1"/>
            <a:r>
              <a:rPr lang="en-US" sz="1400" b="1" i="1" dirty="0" smtClean="0">
                <a:solidFill>
                  <a:srgbClr val="0000FF"/>
                </a:solidFill>
              </a:rPr>
              <a:t>Don’ts</a:t>
            </a:r>
          </a:p>
          <a:p>
            <a:pPr marL="58738" lvl="1"/>
            <a:endParaRPr lang="en-US" sz="1100" b="1" i="1" dirty="0">
              <a:solidFill>
                <a:srgbClr val="0000FF"/>
              </a:solidFill>
            </a:endParaRPr>
          </a:p>
          <a:p>
            <a:pPr marL="58738" lvl="1"/>
            <a:r>
              <a:rPr lang="en-US" sz="1400" b="1" i="1" dirty="0" smtClean="0">
                <a:solidFill>
                  <a:srgbClr val="0000FF"/>
                </a:solidFill>
              </a:rPr>
              <a:t>Control Flow</a:t>
            </a:r>
          </a:p>
          <a:p>
            <a:pPr marL="58738" lvl="1"/>
            <a:endParaRPr lang="en-US" sz="1200" b="1" i="1" dirty="0">
              <a:solidFill>
                <a:srgbClr val="0000FF"/>
              </a:solidFill>
            </a:endParaRPr>
          </a:p>
          <a:p>
            <a:pPr marL="58738" lvl="1"/>
            <a:r>
              <a:rPr lang="en-US" sz="1400" b="1" i="1" dirty="0" smtClean="0">
                <a:solidFill>
                  <a:srgbClr val="0000FF"/>
                </a:solidFill>
              </a:rPr>
              <a:t>Applications</a:t>
            </a:r>
          </a:p>
          <a:p>
            <a:pPr marL="58738" lvl="1"/>
            <a:endParaRPr lang="en-US" sz="1400" b="1" i="1" dirty="0">
              <a:solidFill>
                <a:srgbClr val="0000FF"/>
              </a:solidFill>
            </a:endParaRPr>
          </a:p>
          <a:p>
            <a:pPr marL="58738" lvl="1"/>
            <a:r>
              <a:rPr lang="en-US" sz="1400" b="1" i="1" dirty="0" smtClean="0">
                <a:solidFill>
                  <a:srgbClr val="0000FF"/>
                </a:solidFill>
                <a:hlinkClick r:id="rId6" action="ppaction://hlinkfile"/>
              </a:rPr>
              <a:t>Case studies</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a:solidFill>
                  <a:srgbClr val="0000FF"/>
                </a:solidFill>
                <a:hlinkClick r:id="rId7" action="ppaction://hlinkfile"/>
              </a:rPr>
              <a:t>Do it </a:t>
            </a:r>
            <a:r>
              <a:rPr lang="en-US" sz="1400" b="1" i="1" dirty="0" smtClean="0">
                <a:solidFill>
                  <a:srgbClr val="0000FF"/>
                </a:solidFill>
                <a:hlinkClick r:id="rId7" action="ppaction://hlinkfile"/>
              </a:rPr>
              <a:t>yourself</a:t>
            </a:r>
            <a:endParaRPr lang="en-US" sz="1400" b="1" i="1" dirty="0" smtClean="0">
              <a:solidFill>
                <a:srgbClr val="0000FF"/>
              </a:solidFill>
            </a:endParaRPr>
          </a:p>
          <a:p>
            <a:pPr marL="58738" lvl="1"/>
            <a:endParaRPr lang="en-US" sz="1400" i="1" dirty="0" smtClean="0">
              <a:solidFill>
                <a:srgbClr val="0000FF"/>
              </a:solidFill>
            </a:endParaRPr>
          </a:p>
          <a:p>
            <a:pPr marL="58738" lvl="1"/>
            <a:r>
              <a:rPr lang="en-US" sz="1400" i="1" dirty="0" smtClean="0">
                <a:solidFill>
                  <a:srgbClr val="0000FF"/>
                </a:solidFill>
                <a:hlinkClick r:id="rId8" action="ppaction://hlinkpres?slideindex=1&amp;slidetitle="/>
              </a:rPr>
              <a:t>MCQs</a:t>
            </a:r>
            <a:endParaRPr lang="en-US" sz="1400" b="1" i="1" dirty="0" smtClean="0">
              <a:solidFill>
                <a:srgbClr val="0000FF"/>
              </a:solidFill>
            </a:endParaRPr>
          </a:p>
        </p:txBody>
      </p:sp>
      <p:sp>
        <p:nvSpPr>
          <p:cNvPr id="9" name="Left Arrow 8">
            <a:hlinkClick r:id="" action="ppaction://hlinkshowjump?jump=lastslideviewed"/>
          </p:cNvPr>
          <p:cNvSpPr/>
          <p:nvPr/>
        </p:nvSpPr>
        <p:spPr>
          <a:xfrm>
            <a:off x="152400" y="5791200"/>
            <a:ext cx="762000" cy="838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idx="1"/>
          </p:nvPr>
        </p:nvSpPr>
        <p:spPr>
          <a:xfrm>
            <a:off x="1219200" y="1752600"/>
            <a:ext cx="7924800" cy="4525963"/>
          </a:xfrm>
        </p:spPr>
        <p:txBody>
          <a:bodyPr/>
          <a:lstStyle/>
          <a:p>
            <a:pPr eaLnBrk="1" hangingPunct="1">
              <a:buFontTx/>
              <a:buNone/>
            </a:pPr>
            <a:r>
              <a:rPr lang="en-US" sz="2400" dirty="0" err="1" smtClean="0">
                <a:latin typeface="+mj-lt"/>
              </a:rPr>
              <a:t>int</a:t>
            </a:r>
            <a:r>
              <a:rPr lang="en-US" sz="2400" dirty="0" smtClean="0">
                <a:latin typeface="+mj-lt"/>
              </a:rPr>
              <a:t> </a:t>
            </a:r>
            <a:r>
              <a:rPr lang="en-US" sz="2400" b="1" dirty="0" err="1" smtClean="0">
                <a:latin typeface="+mj-lt"/>
              </a:rPr>
              <a:t>rfibo</a:t>
            </a:r>
            <a:r>
              <a:rPr lang="en-US" sz="2400" dirty="0" smtClean="0">
                <a:latin typeface="+mj-lt"/>
              </a:rPr>
              <a:t>(</a:t>
            </a:r>
            <a:r>
              <a:rPr lang="en-US" sz="2400" dirty="0" err="1" smtClean="0">
                <a:latin typeface="+mj-lt"/>
              </a:rPr>
              <a:t>int</a:t>
            </a:r>
            <a:r>
              <a:rPr lang="en-US" sz="2400" dirty="0" smtClean="0">
                <a:latin typeface="+mj-lt"/>
              </a:rPr>
              <a:t> n) </a:t>
            </a:r>
          </a:p>
          <a:p>
            <a:pPr eaLnBrk="1" hangingPunct="1">
              <a:buFontTx/>
              <a:buNone/>
            </a:pPr>
            <a:r>
              <a:rPr lang="en-US" sz="2400" dirty="0" smtClean="0">
                <a:latin typeface="+mj-lt"/>
              </a:rPr>
              <a:t>{ </a:t>
            </a:r>
          </a:p>
          <a:p>
            <a:pPr eaLnBrk="1" hangingPunct="1">
              <a:buFontTx/>
              <a:buNone/>
            </a:pPr>
            <a:r>
              <a:rPr lang="en-US" sz="2400" dirty="0" smtClean="0">
                <a:latin typeface="+mj-lt"/>
              </a:rPr>
              <a:t>	if (n &lt;= 1) </a:t>
            </a:r>
          </a:p>
          <a:p>
            <a:pPr eaLnBrk="1" hangingPunct="1">
              <a:buFontTx/>
              <a:buNone/>
            </a:pPr>
            <a:r>
              <a:rPr lang="en-US" sz="2400" dirty="0" smtClean="0">
                <a:latin typeface="+mj-lt"/>
              </a:rPr>
              <a:t>       return n; </a:t>
            </a:r>
          </a:p>
          <a:p>
            <a:pPr eaLnBrk="1" hangingPunct="1">
              <a:buFontTx/>
              <a:buNone/>
            </a:pPr>
            <a:r>
              <a:rPr lang="en-US" sz="2400" dirty="0" smtClean="0">
                <a:latin typeface="+mj-lt"/>
              </a:rPr>
              <a:t>   	else </a:t>
            </a:r>
          </a:p>
          <a:p>
            <a:pPr eaLnBrk="1" hangingPunct="1">
              <a:buFontTx/>
              <a:buNone/>
            </a:pPr>
            <a:r>
              <a:rPr lang="en-US" sz="2400" dirty="0" smtClean="0">
                <a:latin typeface="+mj-lt"/>
              </a:rPr>
              <a:t>       return (</a:t>
            </a:r>
            <a:r>
              <a:rPr lang="en-US" sz="2400" b="1" dirty="0" err="1" smtClean="0">
                <a:latin typeface="+mj-lt"/>
              </a:rPr>
              <a:t>rfibo</a:t>
            </a:r>
            <a:r>
              <a:rPr lang="en-US" sz="2400" dirty="0" smtClean="0">
                <a:latin typeface="+mj-lt"/>
              </a:rPr>
              <a:t>(n-1) + </a:t>
            </a:r>
            <a:r>
              <a:rPr lang="en-US" sz="2400" b="1" dirty="0" err="1" smtClean="0">
                <a:latin typeface="+mj-lt"/>
              </a:rPr>
              <a:t>rfibo</a:t>
            </a:r>
            <a:r>
              <a:rPr lang="en-US" sz="2400" dirty="0" smtClean="0">
                <a:latin typeface="+mj-lt"/>
              </a:rPr>
              <a:t>(n-2)); </a:t>
            </a:r>
          </a:p>
          <a:p>
            <a:pPr eaLnBrk="1" hangingPunct="1">
              <a:buFontTx/>
              <a:buNone/>
            </a:pPr>
            <a:r>
              <a:rPr lang="en-US" sz="2400" dirty="0" smtClean="0">
                <a:latin typeface="+mj-lt"/>
              </a:rPr>
              <a:t> } </a:t>
            </a:r>
          </a:p>
        </p:txBody>
      </p:sp>
      <p:sp>
        <p:nvSpPr>
          <p:cNvPr id="2" name="Date Placeholder 1"/>
          <p:cNvSpPr>
            <a:spLocks noGrp="1"/>
          </p:cNvSpPr>
          <p:nvPr>
            <p:ph type="dt" sz="half" idx="10"/>
          </p:nvPr>
        </p:nvSpPr>
        <p:spPr/>
        <p:txBody>
          <a:bodyPr/>
          <a:lstStyle/>
          <a:p>
            <a:pPr>
              <a:defRPr/>
            </a:pPr>
            <a:fld id="{7F79028A-C4E3-4BF8-9B9D-0DA3C8DD8EE3}" type="datetime1">
              <a:rPr lang="en-US" smtClean="0"/>
              <a:t>3/27/2015</a:t>
            </a:fld>
            <a:endParaRPr lang="en-US"/>
          </a:p>
        </p:txBody>
      </p:sp>
      <p:sp>
        <p:nvSpPr>
          <p:cNvPr id="18437" name="Slide Number Placeholder 5"/>
          <p:cNvSpPr>
            <a:spLocks noGrp="1"/>
          </p:cNvSpPr>
          <p:nvPr>
            <p:ph type="sldNum" sz="quarter" idx="12"/>
          </p:nvPr>
        </p:nvSpPr>
        <p:spPr>
          <a:noFill/>
        </p:spPr>
        <p:txBody>
          <a:bodyPr/>
          <a:lstStyle/>
          <a:p>
            <a:fld id="{75628AE6-AD2A-4CA5-9240-FB3FFC7D6C9A}" type="slidenum">
              <a:rPr lang="en-US" smtClean="0"/>
              <a:pPr/>
              <a:t>13</a:t>
            </a:fld>
            <a:endParaRPr lang="en-US" smtClean="0"/>
          </a:p>
        </p:txBody>
      </p:sp>
      <p:sp>
        <p:nvSpPr>
          <p:cNvPr id="18434" name="Footer Placeholder 3"/>
          <p:cNvSpPr>
            <a:spLocks noGrp="1"/>
          </p:cNvSpPr>
          <p:nvPr>
            <p:ph type="ftr" sz="quarter" idx="11"/>
          </p:nvPr>
        </p:nvSpPr>
        <p:spPr>
          <a:noFill/>
        </p:spPr>
        <p:txBody>
          <a:bodyPr/>
          <a:lstStyle/>
          <a:p>
            <a:r>
              <a:rPr lang="en-US" smtClean="0"/>
              <a:t>CSE 1002                             Department of CSE</a:t>
            </a:r>
            <a:endParaRPr lang="en-US" smtClean="0">
              <a:solidFill>
                <a:schemeClr val="bg1"/>
              </a:solidFill>
            </a:endParaRPr>
          </a:p>
        </p:txBody>
      </p:sp>
      <p:sp>
        <p:nvSpPr>
          <p:cNvPr id="18435" name="Rectangle 2"/>
          <p:cNvSpPr>
            <a:spLocks noGrp="1" noChangeArrowheads="1"/>
          </p:cNvSpPr>
          <p:nvPr>
            <p:ph type="title"/>
          </p:nvPr>
        </p:nvSpPr>
        <p:spPr/>
        <p:txBody>
          <a:bodyPr>
            <a:noAutofit/>
          </a:bodyPr>
          <a:lstStyle/>
          <a:p>
            <a:pPr algn="l" eaLnBrk="1" hangingPunct="1"/>
            <a:r>
              <a:rPr lang="en-US" sz="4000" smtClean="0"/>
              <a:t>Fibonacci Numbers: Recursion</a:t>
            </a:r>
          </a:p>
        </p:txBody>
      </p:sp>
      <p:sp>
        <p:nvSpPr>
          <p:cNvPr id="7" name="Text Box 3"/>
          <p:cNvSpPr txBox="1">
            <a:spLocks noChangeArrowheads="1"/>
          </p:cNvSpPr>
          <p:nvPr/>
        </p:nvSpPr>
        <p:spPr bwMode="auto">
          <a:xfrm>
            <a:off x="5410200" y="4876800"/>
            <a:ext cx="3048000" cy="1154162"/>
          </a:xfrm>
          <a:prstGeom prst="rect">
            <a:avLst/>
          </a:prstGeom>
          <a:noFill/>
          <a:ln w="28575" cap="sq">
            <a:solidFill>
              <a:srgbClr val="FF0000"/>
            </a:solidFill>
            <a:miter lim="800000"/>
            <a:headEnd type="none" w="sm" len="sm"/>
            <a:tailEnd type="none" w="sm" len="sm"/>
          </a:ln>
        </p:spPr>
        <p:txBody>
          <a:bodyPr>
            <a:spAutoFit/>
          </a:bodyPr>
          <a:lstStyle/>
          <a:p>
            <a:pPr algn="just" eaLnBrk="0" hangingPunct="0">
              <a:lnSpc>
                <a:spcPct val="70000"/>
              </a:lnSpc>
              <a:spcBef>
                <a:spcPct val="35000"/>
              </a:spcBef>
            </a:pPr>
            <a:r>
              <a:rPr lang="en-US" sz="2400" dirty="0">
                <a:solidFill>
                  <a:srgbClr val="C00000"/>
                </a:solidFill>
                <a:latin typeface="Tempus Sans ITC" pitchFamily="82" charset="0"/>
              </a:rPr>
              <a:t>Output:</a:t>
            </a:r>
          </a:p>
          <a:p>
            <a:pPr algn="just" eaLnBrk="0" hangingPunct="0">
              <a:lnSpc>
                <a:spcPct val="70000"/>
              </a:lnSpc>
              <a:spcBef>
                <a:spcPct val="35000"/>
              </a:spcBef>
            </a:pPr>
            <a:r>
              <a:rPr lang="en-US" sz="2400" dirty="0">
                <a:solidFill>
                  <a:srgbClr val="C00000"/>
                </a:solidFill>
                <a:latin typeface="Tempus Sans ITC" pitchFamily="82" charset="0"/>
              </a:rPr>
              <a:t>     	</a:t>
            </a:r>
            <a:r>
              <a:rPr lang="en-US" sz="2400" dirty="0">
                <a:solidFill>
                  <a:schemeClr val="tx1"/>
                </a:solidFill>
                <a:latin typeface="Tempus Sans ITC" pitchFamily="82" charset="0"/>
              </a:rPr>
              <a:t>n = 4</a:t>
            </a:r>
          </a:p>
          <a:p>
            <a:pPr algn="just" eaLnBrk="0" hangingPunct="0">
              <a:lnSpc>
                <a:spcPct val="70000"/>
              </a:lnSpc>
              <a:spcBef>
                <a:spcPct val="35000"/>
              </a:spcBef>
            </a:pPr>
            <a:r>
              <a:rPr lang="en-US" sz="2400" dirty="0">
                <a:solidFill>
                  <a:schemeClr val="tx1"/>
                </a:solidFill>
                <a:latin typeface="Tempus Sans ITC" pitchFamily="82" charset="0"/>
              </a:rPr>
              <a:t>	fib = </a:t>
            </a:r>
            <a:r>
              <a:rPr lang="en-US" sz="2400" dirty="0" smtClean="0">
                <a:solidFill>
                  <a:schemeClr val="tx1"/>
                </a:solidFill>
                <a:latin typeface="Tempus Sans ITC" pitchFamily="82" charset="0"/>
              </a:rPr>
              <a:t>3</a:t>
            </a:r>
            <a:endParaRPr lang="en-US" sz="2400" dirty="0">
              <a:solidFill>
                <a:schemeClr val="tx1"/>
              </a:solidFill>
              <a:latin typeface="Tempus Sans ITC" pitchFamily="82" charset="0"/>
            </a:endParaRPr>
          </a:p>
        </p:txBody>
      </p:sp>
      <p:pic>
        <p:nvPicPr>
          <p:cNvPr id="18439" name="Picture 9" descr=" \operatorname{fib}(n) =&#10; \begin{cases}&#10; 0 &amp; \mbox{if } n = 0 \\&#10; 1 &amp; \mbox{if } n = 1 \\&#10; \operatorname{fib}(n-1) + \operatorname{fib}(n-2) &amp; \mbox{if } n &gt;= 2  \\&#10; \end{cases}&#10;"/>
          <p:cNvPicPr>
            <a:picLocks noChangeAspect="1" noChangeArrowheads="1"/>
          </p:cNvPicPr>
          <p:nvPr/>
        </p:nvPicPr>
        <p:blipFill>
          <a:blip r:embed="rId3" cstate="print">
            <a:lum bright="10000" contrast="20000"/>
          </a:blip>
          <a:srcRect/>
          <a:stretch>
            <a:fillRect/>
          </a:stretch>
        </p:blipFill>
        <p:spPr bwMode="auto">
          <a:xfrm>
            <a:off x="4224338" y="2255837"/>
            <a:ext cx="4843462" cy="1371600"/>
          </a:xfrm>
          <a:prstGeom prst="rect">
            <a:avLst/>
          </a:prstGeom>
          <a:noFill/>
          <a:ln w="9525">
            <a:noFill/>
            <a:miter lim="800000"/>
            <a:headEnd/>
            <a:tailEnd/>
          </a:ln>
        </p:spPr>
      </p:pic>
      <p:sp>
        <p:nvSpPr>
          <p:cNvPr id="9" name="Rectangle 8"/>
          <p:cNvSpPr/>
          <p:nvPr/>
        </p:nvSpPr>
        <p:spPr>
          <a:xfrm>
            <a:off x="1305345" y="1143000"/>
            <a:ext cx="7305255" cy="523220"/>
          </a:xfrm>
          <a:prstGeom prst="rect">
            <a:avLst/>
          </a:prstGeom>
        </p:spPr>
        <p:txBody>
          <a:bodyPr wrap="square">
            <a:spAutoFit/>
          </a:bodyPr>
          <a:lstStyle/>
          <a:p>
            <a:r>
              <a:rPr lang="en-US" b="0" dirty="0"/>
              <a:t>Fibonacci series is  0,1, 1, 2, 3, 5, 8 … </a:t>
            </a:r>
          </a:p>
        </p:txBody>
      </p:sp>
      <p:sp>
        <p:nvSpPr>
          <p:cNvPr id="10" name="TextBox 6"/>
          <p:cNvSpPr txBox="1"/>
          <p:nvPr/>
        </p:nvSpPr>
        <p:spPr>
          <a:xfrm>
            <a:off x="0" y="1436906"/>
            <a:ext cx="1371599" cy="40934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8738" lvl="1"/>
            <a:r>
              <a:rPr lang="en-US" sz="1400" b="1" i="1" dirty="0" smtClean="0">
                <a:solidFill>
                  <a:srgbClr val="0000FF"/>
                </a:solidFill>
                <a:hlinkClick r:id="rId4" action="ppaction://hlinkfile"/>
              </a:rPr>
              <a:t>Additional </a:t>
            </a:r>
            <a:r>
              <a:rPr lang="en-US" sz="1400" b="1" i="1" dirty="0">
                <a:solidFill>
                  <a:srgbClr val="0000FF"/>
                </a:solidFill>
                <a:hlinkClick r:id="rId4" action="ppaction://hlinkfile"/>
              </a:rPr>
              <a:t>Information </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hlinkClick r:id="rId5" action="ppaction://hlinksldjump"/>
              </a:rPr>
              <a:t>Related Story</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hlinkClick r:id="rId6" action="ppaction://hlinkpres?slideindex=1&amp;slidetitle="/>
              </a:rPr>
              <a:t>Animation</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i="1" dirty="0" smtClean="0">
                <a:solidFill>
                  <a:srgbClr val="0000FF"/>
                </a:solidFill>
              </a:rPr>
              <a:t>Do’s</a:t>
            </a:r>
          </a:p>
          <a:p>
            <a:pPr marL="58738" lvl="1"/>
            <a:endParaRPr lang="en-US" sz="1100" b="1" i="1" dirty="0">
              <a:solidFill>
                <a:srgbClr val="0000FF"/>
              </a:solidFill>
            </a:endParaRPr>
          </a:p>
          <a:p>
            <a:pPr marL="58738" lvl="1"/>
            <a:r>
              <a:rPr lang="en-US" sz="1400" b="1" i="1" dirty="0" smtClean="0">
                <a:solidFill>
                  <a:srgbClr val="0000FF"/>
                </a:solidFill>
              </a:rPr>
              <a:t>Don’ts</a:t>
            </a:r>
          </a:p>
          <a:p>
            <a:pPr marL="58738" lvl="1"/>
            <a:endParaRPr lang="en-US" sz="1100" b="1" i="1" dirty="0">
              <a:solidFill>
                <a:srgbClr val="0000FF"/>
              </a:solidFill>
            </a:endParaRPr>
          </a:p>
          <a:p>
            <a:pPr marL="58738" lvl="1"/>
            <a:r>
              <a:rPr lang="en-US" sz="1400" b="1" i="1" dirty="0" smtClean="0">
                <a:solidFill>
                  <a:srgbClr val="0000FF"/>
                </a:solidFill>
              </a:rPr>
              <a:t>Control Flow</a:t>
            </a:r>
          </a:p>
          <a:p>
            <a:pPr marL="58738" lvl="1"/>
            <a:endParaRPr lang="en-US" sz="1200" b="1" i="1" dirty="0">
              <a:solidFill>
                <a:srgbClr val="0000FF"/>
              </a:solidFill>
            </a:endParaRPr>
          </a:p>
          <a:p>
            <a:pPr marL="58738" lvl="1"/>
            <a:r>
              <a:rPr lang="en-US" sz="1400" b="1" i="1" dirty="0" smtClean="0">
                <a:solidFill>
                  <a:srgbClr val="0000FF"/>
                </a:solidFill>
              </a:rPr>
              <a:t>Applications</a:t>
            </a:r>
          </a:p>
          <a:p>
            <a:pPr marL="58738" lvl="1"/>
            <a:endParaRPr lang="en-US" sz="1400" b="1" i="1" dirty="0">
              <a:solidFill>
                <a:srgbClr val="0000FF"/>
              </a:solidFill>
            </a:endParaRPr>
          </a:p>
          <a:p>
            <a:pPr marL="58738" lvl="1"/>
            <a:r>
              <a:rPr lang="en-US" sz="1400" b="1" i="1" dirty="0" smtClean="0">
                <a:solidFill>
                  <a:srgbClr val="0000FF"/>
                </a:solidFill>
                <a:hlinkClick r:id="rId7" action="ppaction://hlinkfile"/>
              </a:rPr>
              <a:t>Case studies</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a:solidFill>
                  <a:srgbClr val="0000FF"/>
                </a:solidFill>
                <a:hlinkClick r:id="rId8" action="ppaction://hlinkfile"/>
              </a:rPr>
              <a:t>Do it </a:t>
            </a:r>
            <a:r>
              <a:rPr lang="en-US" sz="1400" b="1" i="1" dirty="0" smtClean="0">
                <a:solidFill>
                  <a:srgbClr val="0000FF"/>
                </a:solidFill>
                <a:hlinkClick r:id="rId8" action="ppaction://hlinkfile"/>
              </a:rPr>
              <a:t>yourself</a:t>
            </a:r>
            <a:endParaRPr lang="en-US" sz="1400" b="1" i="1" dirty="0" smtClean="0">
              <a:solidFill>
                <a:srgbClr val="0000FF"/>
              </a:solidFill>
            </a:endParaRPr>
          </a:p>
          <a:p>
            <a:pPr marL="58738" lvl="1"/>
            <a:endParaRPr lang="en-US" sz="1400" i="1" dirty="0" smtClean="0">
              <a:solidFill>
                <a:srgbClr val="0000FF"/>
              </a:solidFill>
            </a:endParaRPr>
          </a:p>
          <a:p>
            <a:pPr marL="58738" lvl="1"/>
            <a:r>
              <a:rPr lang="en-US" sz="1400" i="1" dirty="0" smtClean="0">
                <a:solidFill>
                  <a:srgbClr val="0000FF"/>
                </a:solidFill>
                <a:hlinkClick r:id="rId9" action="ppaction://hlinkpres?slideindex=1&amp;slidetitle="/>
              </a:rPr>
              <a:t>MCQs</a:t>
            </a:r>
            <a:endParaRPr lang="en-US" sz="1400" b="1" i="1" dirty="0" smtClean="0">
              <a:solidFill>
                <a:srgbClr val="0000FF"/>
              </a:solidFill>
            </a:endParaRPr>
          </a:p>
        </p:txBody>
      </p:sp>
      <p:sp>
        <p:nvSpPr>
          <p:cNvPr id="11" name="Left Arrow 10">
            <a:hlinkClick r:id="" action="ppaction://hlinkshowjump?jump=lastslideviewed"/>
          </p:cNvPr>
          <p:cNvSpPr/>
          <p:nvPr/>
        </p:nvSpPr>
        <p:spPr>
          <a:xfrm>
            <a:off x="152400" y="5791200"/>
            <a:ext cx="762000" cy="838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fade">
                                      <p:cBhvr>
                                        <p:cTn id="7" dur="500"/>
                                        <p:tgtEl>
                                          <p:spTgt spid="184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p:bldP spid="7"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ADF9D170-9061-4499-8C2C-8E96FE71E9B8}" type="datetime1">
              <a:rPr lang="en-US" smtClean="0"/>
              <a:t>3/27/2015</a:t>
            </a:fld>
            <a:endParaRPr lang="en-US"/>
          </a:p>
        </p:txBody>
      </p:sp>
      <p:sp>
        <p:nvSpPr>
          <p:cNvPr id="4" name="Slide Number Placeholder 3"/>
          <p:cNvSpPr>
            <a:spLocks noGrp="1"/>
          </p:cNvSpPr>
          <p:nvPr>
            <p:ph type="sldNum" sz="quarter" idx="12"/>
          </p:nvPr>
        </p:nvSpPr>
        <p:spPr/>
        <p:txBody>
          <a:bodyPr/>
          <a:lstStyle/>
          <a:p>
            <a:pPr>
              <a:defRPr/>
            </a:pPr>
            <a:fld id="{734E517F-EEB4-4889-9A6A-9CA8A08D6087}"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6" name="Title 5"/>
          <p:cNvSpPr>
            <a:spLocks noGrp="1"/>
          </p:cNvSpPr>
          <p:nvPr>
            <p:ph type="title"/>
          </p:nvPr>
        </p:nvSpPr>
        <p:spPr/>
        <p:txBody>
          <a:bodyPr/>
          <a:lstStyle/>
          <a:p>
            <a:r>
              <a:rPr lang="en-IN" dirty="0" smtClean="0"/>
              <a:t>Recursive Calls initiated by Fib(4)</a:t>
            </a:r>
            <a:endParaRPr lang="en-IN" dirty="0"/>
          </a:p>
        </p:txBody>
      </p:sp>
      <p:pic>
        <p:nvPicPr>
          <p:cNvPr id="1026" name="Picture 2"/>
          <p:cNvPicPr>
            <a:picLocks noChangeAspect="1" noChangeArrowheads="1"/>
          </p:cNvPicPr>
          <p:nvPr/>
        </p:nvPicPr>
        <p:blipFill>
          <a:blip r:embed="rId3" cstate="print"/>
          <a:srcRect/>
          <a:stretch>
            <a:fillRect/>
          </a:stretch>
        </p:blipFill>
        <p:spPr bwMode="auto">
          <a:xfrm>
            <a:off x="0" y="1371600"/>
            <a:ext cx="9144000" cy="4495800"/>
          </a:xfrm>
          <a:prstGeom prst="rect">
            <a:avLst/>
          </a:prstGeom>
          <a:noFill/>
          <a:ln w="9525">
            <a:noFill/>
            <a:miter lim="800000"/>
            <a:headEnd/>
            <a:tailEnd/>
          </a:ln>
        </p:spPr>
      </p:pic>
      <p:sp>
        <p:nvSpPr>
          <p:cNvPr id="7" name="Left Arrow 6">
            <a:hlinkClick r:id="" action="ppaction://hlinkshowjump?jump=lastslideviewed"/>
          </p:cNvPr>
          <p:cNvSpPr/>
          <p:nvPr/>
        </p:nvSpPr>
        <p:spPr>
          <a:xfrm>
            <a:off x="152400" y="5791200"/>
            <a:ext cx="762000" cy="838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74F4012B-CA2C-42C2-972B-9C060FA789A2}" type="datetime1">
              <a:rPr lang="en-US" smtClean="0"/>
              <a:t>3/27/2015</a:t>
            </a:fld>
            <a:endParaRPr lang="en-US"/>
          </a:p>
        </p:txBody>
      </p:sp>
      <p:sp>
        <p:nvSpPr>
          <p:cNvPr id="19459" name="Slide Number Placeholder 4"/>
          <p:cNvSpPr>
            <a:spLocks noGrp="1"/>
          </p:cNvSpPr>
          <p:nvPr>
            <p:ph type="sldNum" sz="quarter" idx="12"/>
          </p:nvPr>
        </p:nvSpPr>
        <p:spPr>
          <a:noFill/>
        </p:spPr>
        <p:txBody>
          <a:bodyPr/>
          <a:lstStyle/>
          <a:p>
            <a:fld id="{AD794BD8-63B2-450E-A23B-F469619A50A2}" type="slidenum">
              <a:rPr lang="en-US" smtClean="0"/>
              <a:pPr/>
              <a:t>15</a:t>
            </a:fld>
            <a:endParaRPr lang="en-US" smtClean="0"/>
          </a:p>
        </p:txBody>
      </p:sp>
      <p:sp>
        <p:nvSpPr>
          <p:cNvPr id="19458" name="Footer Placeholder 3"/>
          <p:cNvSpPr>
            <a:spLocks noGrp="1"/>
          </p:cNvSpPr>
          <p:nvPr>
            <p:ph type="ftr" sz="quarter" idx="11"/>
          </p:nvPr>
        </p:nvSpPr>
        <p:spPr>
          <a:noFill/>
        </p:spPr>
        <p:txBody>
          <a:bodyPr/>
          <a:lstStyle/>
          <a:p>
            <a:r>
              <a:rPr lang="en-US" smtClean="0"/>
              <a:t>CSE 1002                             Department of CSE</a:t>
            </a:r>
            <a:endParaRPr lang="en-US" smtClean="0">
              <a:solidFill>
                <a:schemeClr val="bg1"/>
              </a:solidFill>
            </a:endParaRPr>
          </a:p>
        </p:txBody>
      </p:sp>
      <p:sp>
        <p:nvSpPr>
          <p:cNvPr id="19462" name="Rectangle 2"/>
          <p:cNvSpPr>
            <a:spLocks noGrp="1" noChangeArrowheads="1"/>
          </p:cNvSpPr>
          <p:nvPr>
            <p:ph type="title"/>
          </p:nvPr>
        </p:nvSpPr>
        <p:spPr>
          <a:xfrm>
            <a:off x="1219199" y="152400"/>
            <a:ext cx="7924801" cy="685800"/>
          </a:xfrm>
        </p:spPr>
        <p:txBody>
          <a:bodyPr>
            <a:noAutofit/>
          </a:bodyPr>
          <a:lstStyle/>
          <a:p>
            <a:pPr algn="l" eaLnBrk="1" hangingPunct="1"/>
            <a:r>
              <a:rPr lang="en-US" sz="4000" dirty="0" smtClean="0"/>
              <a:t>Fibonacci Series using Recursion</a:t>
            </a:r>
          </a:p>
        </p:txBody>
      </p:sp>
      <p:sp>
        <p:nvSpPr>
          <p:cNvPr id="19460" name="Rectangle 5"/>
          <p:cNvSpPr>
            <a:spLocks noChangeArrowheads="1"/>
          </p:cNvSpPr>
          <p:nvPr/>
        </p:nvSpPr>
        <p:spPr bwMode="auto">
          <a:xfrm>
            <a:off x="1295400" y="990601"/>
            <a:ext cx="7848600" cy="6001643"/>
          </a:xfrm>
          <a:prstGeom prst="rect">
            <a:avLst/>
          </a:prstGeom>
          <a:noFill/>
          <a:ln w="9525">
            <a:noFill/>
            <a:miter lim="800000"/>
            <a:headEnd/>
            <a:tailEnd/>
          </a:ln>
        </p:spPr>
        <p:txBody>
          <a:bodyPr wrap="square">
            <a:spAutoFit/>
          </a:bodyPr>
          <a:lstStyle/>
          <a:p>
            <a:r>
              <a:rPr lang="en-US" sz="2400" b="0" dirty="0" err="1">
                <a:solidFill>
                  <a:schemeClr val="tx1"/>
                </a:solidFill>
                <a:latin typeface="+mn-lt"/>
              </a:rPr>
              <a:t>int</a:t>
            </a:r>
            <a:r>
              <a:rPr lang="en-US" sz="2400" b="0" dirty="0">
                <a:solidFill>
                  <a:schemeClr val="tx1"/>
                </a:solidFill>
                <a:latin typeface="+mn-lt"/>
              </a:rPr>
              <a:t> </a:t>
            </a:r>
            <a:r>
              <a:rPr lang="en-US" sz="2400" dirty="0" err="1">
                <a:solidFill>
                  <a:schemeClr val="tx1"/>
                </a:solidFill>
                <a:latin typeface="+mn-lt"/>
              </a:rPr>
              <a:t>rfibo</a:t>
            </a:r>
            <a:r>
              <a:rPr lang="en-US" sz="2400" b="0" dirty="0">
                <a:solidFill>
                  <a:schemeClr val="tx1"/>
                </a:solidFill>
                <a:latin typeface="+mn-lt"/>
              </a:rPr>
              <a:t>(</a:t>
            </a:r>
            <a:r>
              <a:rPr lang="en-US" sz="2400" b="0" dirty="0" err="1">
                <a:solidFill>
                  <a:schemeClr val="tx1"/>
                </a:solidFill>
                <a:latin typeface="+mn-lt"/>
              </a:rPr>
              <a:t>int</a:t>
            </a:r>
            <a:r>
              <a:rPr lang="en-US" sz="2400" b="0" dirty="0">
                <a:solidFill>
                  <a:schemeClr val="tx1"/>
                </a:solidFill>
                <a:latin typeface="+mn-lt"/>
              </a:rPr>
              <a:t>);</a:t>
            </a:r>
          </a:p>
          <a:p>
            <a:endParaRPr lang="en-US" sz="2400" b="0" dirty="0">
              <a:solidFill>
                <a:schemeClr val="tx1"/>
              </a:solidFill>
              <a:latin typeface="+mn-lt"/>
            </a:endParaRPr>
          </a:p>
          <a:p>
            <a:r>
              <a:rPr lang="en-US" sz="2400" b="0" dirty="0">
                <a:solidFill>
                  <a:schemeClr val="tx1"/>
                </a:solidFill>
                <a:latin typeface="+mn-lt"/>
              </a:rPr>
              <a:t>void main(void){</a:t>
            </a:r>
          </a:p>
          <a:p>
            <a:r>
              <a:rPr lang="en-US" sz="2400" b="0" dirty="0">
                <a:solidFill>
                  <a:schemeClr val="tx1"/>
                </a:solidFill>
                <a:latin typeface="+mn-lt"/>
              </a:rPr>
              <a:t>  </a:t>
            </a:r>
            <a:r>
              <a:rPr lang="en-US" sz="2400" b="0" dirty="0" err="1">
                <a:solidFill>
                  <a:schemeClr val="tx1"/>
                </a:solidFill>
                <a:latin typeface="+mn-lt"/>
              </a:rPr>
              <a:t>int</a:t>
            </a:r>
            <a:r>
              <a:rPr lang="en-US" sz="2400" b="0" dirty="0">
                <a:solidFill>
                  <a:schemeClr val="tx1"/>
                </a:solidFill>
                <a:latin typeface="+mn-lt"/>
              </a:rPr>
              <a:t> </a:t>
            </a:r>
            <a:r>
              <a:rPr lang="en-US" sz="2400" b="0" dirty="0" err="1">
                <a:solidFill>
                  <a:schemeClr val="tx1"/>
                </a:solidFill>
                <a:latin typeface="+mn-lt"/>
              </a:rPr>
              <a:t>n,i</a:t>
            </a:r>
            <a:r>
              <a:rPr lang="en-US" sz="2400" b="0" dirty="0">
                <a:solidFill>
                  <a:schemeClr val="tx1"/>
                </a:solidFill>
                <a:latin typeface="+mn-lt"/>
              </a:rPr>
              <a:t>, a[20], </a:t>
            </a:r>
            <a:r>
              <a:rPr lang="en-US" sz="2400" b="0" dirty="0" err="1">
                <a:solidFill>
                  <a:schemeClr val="tx1"/>
                </a:solidFill>
                <a:latin typeface="+mn-lt"/>
              </a:rPr>
              <a:t>fibo</a:t>
            </a:r>
            <a:r>
              <a:rPr lang="en-US" sz="2400" b="0" dirty="0">
                <a:solidFill>
                  <a:schemeClr val="tx1"/>
                </a:solidFill>
                <a:latin typeface="+mn-lt"/>
              </a:rPr>
              <a:t>; </a:t>
            </a:r>
          </a:p>
          <a:p>
            <a:r>
              <a:rPr lang="en-US" sz="2400" b="0" dirty="0">
                <a:solidFill>
                  <a:schemeClr val="tx1"/>
                </a:solidFill>
                <a:latin typeface="+mn-lt"/>
              </a:rPr>
              <a:t>  </a:t>
            </a:r>
            <a:r>
              <a:rPr lang="en-US" sz="2400" b="0" dirty="0" err="1">
                <a:solidFill>
                  <a:schemeClr val="tx1"/>
                </a:solidFill>
                <a:latin typeface="+mn-lt"/>
              </a:rPr>
              <a:t>cout</a:t>
            </a:r>
            <a:r>
              <a:rPr lang="en-US" sz="2400" b="0" dirty="0">
                <a:solidFill>
                  <a:schemeClr val="tx1"/>
                </a:solidFill>
                <a:latin typeface="+mn-lt"/>
              </a:rPr>
              <a:t>&lt;&lt;"enter any num to n\n";</a:t>
            </a:r>
          </a:p>
          <a:p>
            <a:r>
              <a:rPr lang="en-US" sz="2400" b="0" dirty="0">
                <a:solidFill>
                  <a:schemeClr val="tx1"/>
                </a:solidFill>
                <a:latin typeface="+mn-lt"/>
              </a:rPr>
              <a:t>  </a:t>
            </a:r>
            <a:r>
              <a:rPr lang="en-US" sz="2400" b="0" dirty="0" err="1">
                <a:solidFill>
                  <a:schemeClr val="tx1"/>
                </a:solidFill>
                <a:latin typeface="+mn-lt"/>
              </a:rPr>
              <a:t>cin</a:t>
            </a:r>
            <a:r>
              <a:rPr lang="en-US" sz="2400" b="0" dirty="0">
                <a:solidFill>
                  <a:schemeClr val="tx1"/>
                </a:solidFill>
                <a:latin typeface="+mn-lt"/>
              </a:rPr>
              <a:t>&gt;&gt;n</a:t>
            </a:r>
            <a:r>
              <a:rPr lang="en-US" sz="2400" b="0" dirty="0" smtClean="0">
                <a:solidFill>
                  <a:schemeClr val="tx1"/>
                </a:solidFill>
                <a:latin typeface="+mn-lt"/>
              </a:rPr>
              <a:t>;</a:t>
            </a:r>
          </a:p>
          <a:p>
            <a:r>
              <a:rPr lang="en-US" sz="2400" b="0" dirty="0" smtClean="0">
                <a:solidFill>
                  <a:schemeClr val="tx1"/>
                </a:solidFill>
                <a:latin typeface="+mn-lt"/>
              </a:rPr>
              <a:t>  </a:t>
            </a:r>
            <a:r>
              <a:rPr lang="en-US" sz="2400" b="0" dirty="0" err="1" smtClean="0">
                <a:solidFill>
                  <a:schemeClr val="tx1"/>
                </a:solidFill>
                <a:latin typeface="+mn-lt"/>
              </a:rPr>
              <a:t>cout</a:t>
            </a:r>
            <a:r>
              <a:rPr lang="en-US" sz="2400" b="0" dirty="0" smtClean="0">
                <a:solidFill>
                  <a:schemeClr val="tx1"/>
                </a:solidFill>
                <a:latin typeface="+mn-lt"/>
              </a:rPr>
              <a:t>&lt;&lt;“Fibonacci series “;</a:t>
            </a:r>
            <a:endParaRPr lang="en-US" sz="2400" b="0" dirty="0">
              <a:solidFill>
                <a:schemeClr val="tx1"/>
              </a:solidFill>
              <a:latin typeface="+mn-lt"/>
            </a:endParaRPr>
          </a:p>
          <a:p>
            <a:r>
              <a:rPr lang="en-US" sz="2400" b="0" dirty="0">
                <a:solidFill>
                  <a:schemeClr val="tx1"/>
                </a:solidFill>
                <a:latin typeface="+mn-lt"/>
              </a:rPr>
              <a:t>  for (</a:t>
            </a:r>
            <a:r>
              <a:rPr lang="en-US" sz="2400" b="0" dirty="0" err="1">
                <a:solidFill>
                  <a:schemeClr val="tx1"/>
                </a:solidFill>
                <a:latin typeface="+mn-lt"/>
              </a:rPr>
              <a:t>i</a:t>
            </a:r>
            <a:r>
              <a:rPr lang="en-US" sz="2400" b="0" dirty="0">
                <a:solidFill>
                  <a:schemeClr val="tx1"/>
                </a:solidFill>
                <a:latin typeface="+mn-lt"/>
              </a:rPr>
              <a:t>=1; </a:t>
            </a:r>
            <a:r>
              <a:rPr lang="en-US" sz="2400" b="0" dirty="0" err="1">
                <a:solidFill>
                  <a:schemeClr val="tx1"/>
                </a:solidFill>
                <a:latin typeface="+mn-lt"/>
              </a:rPr>
              <a:t>i</a:t>
            </a:r>
            <a:r>
              <a:rPr lang="en-US" sz="2400" b="0" dirty="0">
                <a:solidFill>
                  <a:schemeClr val="tx1"/>
                </a:solidFill>
                <a:latin typeface="+mn-lt"/>
              </a:rPr>
              <a:t>&lt;=n; </a:t>
            </a:r>
            <a:r>
              <a:rPr lang="en-US" sz="2400" b="0" dirty="0" err="1">
                <a:solidFill>
                  <a:schemeClr val="tx1"/>
                </a:solidFill>
                <a:latin typeface="+mn-lt"/>
              </a:rPr>
              <a:t>i</a:t>
            </a:r>
            <a:r>
              <a:rPr lang="en-US" sz="2400" b="0" dirty="0" smtClean="0">
                <a:solidFill>
                  <a:schemeClr val="tx1"/>
                </a:solidFill>
                <a:latin typeface="+mn-lt"/>
              </a:rPr>
              <a:t>++)</a:t>
            </a:r>
          </a:p>
          <a:p>
            <a:r>
              <a:rPr lang="en-US" sz="2400" b="0" dirty="0" smtClean="0">
                <a:solidFill>
                  <a:schemeClr val="tx1"/>
                </a:solidFill>
                <a:latin typeface="+mn-lt"/>
              </a:rPr>
              <a:t>  {</a:t>
            </a:r>
          </a:p>
          <a:p>
            <a:r>
              <a:rPr lang="en-US" sz="2400" b="0" dirty="0" smtClean="0">
                <a:solidFill>
                  <a:schemeClr val="tx1"/>
                </a:solidFill>
                <a:latin typeface="+mn-lt"/>
              </a:rPr>
              <a:t>    </a:t>
            </a:r>
            <a:r>
              <a:rPr lang="en-US" sz="2400" b="0" dirty="0" err="1" smtClean="0">
                <a:solidFill>
                  <a:schemeClr val="tx1"/>
                </a:solidFill>
                <a:latin typeface="+mn-lt"/>
              </a:rPr>
              <a:t>fibo</a:t>
            </a:r>
            <a:r>
              <a:rPr lang="en-US" sz="2400" b="0" dirty="0" smtClean="0">
                <a:solidFill>
                  <a:schemeClr val="tx1"/>
                </a:solidFill>
                <a:latin typeface="+mn-lt"/>
              </a:rPr>
              <a:t> = </a:t>
            </a:r>
            <a:r>
              <a:rPr lang="en-US" sz="2400" dirty="0" err="1" smtClean="0">
                <a:solidFill>
                  <a:schemeClr val="tx1"/>
                </a:solidFill>
                <a:latin typeface="+mn-lt"/>
              </a:rPr>
              <a:t>rfibo</a:t>
            </a:r>
            <a:r>
              <a:rPr lang="en-US" sz="2400" b="0" dirty="0" smtClean="0">
                <a:solidFill>
                  <a:schemeClr val="tx1"/>
                </a:solidFill>
                <a:latin typeface="+mn-lt"/>
              </a:rPr>
              <a:t>(</a:t>
            </a:r>
            <a:r>
              <a:rPr lang="en-US" sz="2400" b="0" dirty="0" err="1" smtClean="0">
                <a:solidFill>
                  <a:schemeClr val="tx1"/>
                </a:solidFill>
                <a:latin typeface="+mn-lt"/>
              </a:rPr>
              <a:t>i</a:t>
            </a:r>
            <a:r>
              <a:rPr lang="en-US" sz="2400" b="0" dirty="0" smtClean="0">
                <a:solidFill>
                  <a:schemeClr val="tx1"/>
                </a:solidFill>
                <a:latin typeface="+mn-lt"/>
              </a:rPr>
              <a:t>);</a:t>
            </a:r>
          </a:p>
          <a:p>
            <a:r>
              <a:rPr lang="en-US" sz="2400" b="0" dirty="0" smtClean="0">
                <a:solidFill>
                  <a:schemeClr val="tx1"/>
                </a:solidFill>
                <a:latin typeface="+mn-lt"/>
              </a:rPr>
              <a:t>    </a:t>
            </a:r>
            <a:r>
              <a:rPr lang="en-US" sz="2400" b="0" dirty="0" err="1" smtClean="0">
                <a:solidFill>
                  <a:schemeClr val="tx1"/>
                </a:solidFill>
                <a:latin typeface="+mn-lt"/>
              </a:rPr>
              <a:t>cout</a:t>
            </a:r>
            <a:r>
              <a:rPr lang="en-US" sz="2400" b="0" dirty="0" smtClean="0">
                <a:solidFill>
                  <a:schemeClr val="tx1"/>
                </a:solidFill>
                <a:latin typeface="+mn-lt"/>
              </a:rPr>
              <a:t>&lt;&lt;"\n"&lt;&lt;</a:t>
            </a:r>
            <a:r>
              <a:rPr lang="en-US" sz="2400" b="0" dirty="0" err="1" smtClean="0">
                <a:solidFill>
                  <a:schemeClr val="tx1"/>
                </a:solidFill>
                <a:latin typeface="+mn-lt"/>
              </a:rPr>
              <a:t>fibo</a:t>
            </a:r>
            <a:r>
              <a:rPr lang="en-US" sz="2400" b="0" dirty="0" smtClean="0">
                <a:solidFill>
                  <a:schemeClr val="tx1"/>
                </a:solidFill>
                <a:latin typeface="+mn-lt"/>
              </a:rPr>
              <a:t>;</a:t>
            </a:r>
          </a:p>
          <a:p>
            <a:r>
              <a:rPr lang="en-US" sz="2400" b="0" dirty="0" smtClean="0">
                <a:solidFill>
                  <a:schemeClr val="tx1"/>
                </a:solidFill>
                <a:latin typeface="+mn-lt"/>
              </a:rPr>
              <a:t>   }</a:t>
            </a:r>
          </a:p>
          <a:p>
            <a:r>
              <a:rPr lang="en-US" sz="2400" b="0" dirty="0" smtClean="0">
                <a:solidFill>
                  <a:schemeClr val="tx1"/>
                </a:solidFill>
                <a:latin typeface="+mn-lt"/>
              </a:rPr>
              <a:t>}</a:t>
            </a:r>
          </a:p>
          <a:p>
            <a:r>
              <a:rPr lang="en-US" sz="2400" b="0" dirty="0" smtClean="0">
                <a:solidFill>
                  <a:schemeClr val="tx1"/>
                </a:solidFill>
                <a:latin typeface="+mn-lt"/>
              </a:rPr>
              <a:t> </a:t>
            </a:r>
          </a:p>
          <a:p>
            <a:r>
              <a:rPr lang="en-US" sz="2400" b="0" dirty="0" smtClean="0">
                <a:solidFill>
                  <a:schemeClr val="tx1"/>
                </a:solidFill>
                <a:latin typeface="+mn-lt"/>
              </a:rPr>
              <a:t>   </a:t>
            </a:r>
          </a:p>
          <a:p>
            <a:endParaRPr lang="en-US" sz="2400" b="0" dirty="0">
              <a:solidFill>
                <a:schemeClr val="tx1"/>
              </a:solidFill>
              <a:latin typeface="+mn-lt"/>
            </a:endParaRPr>
          </a:p>
        </p:txBody>
      </p:sp>
      <p:sp>
        <p:nvSpPr>
          <p:cNvPr id="7" name="TextBox 6"/>
          <p:cNvSpPr txBox="1"/>
          <p:nvPr/>
        </p:nvSpPr>
        <p:spPr>
          <a:xfrm>
            <a:off x="0" y="1436906"/>
            <a:ext cx="1371599" cy="40934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8738" lvl="1"/>
            <a:r>
              <a:rPr lang="en-US" sz="1400" b="1" i="1" dirty="0" smtClean="0">
                <a:solidFill>
                  <a:srgbClr val="0000FF"/>
                </a:solidFill>
                <a:hlinkClick r:id="rId3" action="ppaction://hlinkfile"/>
              </a:rPr>
              <a:t>Additional </a:t>
            </a:r>
            <a:r>
              <a:rPr lang="en-US" sz="1400" b="1" i="1" dirty="0">
                <a:solidFill>
                  <a:srgbClr val="0000FF"/>
                </a:solidFill>
                <a:hlinkClick r:id="rId3" action="ppaction://hlinkfile"/>
              </a:rPr>
              <a:t>Information </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hlinkClick r:id="rId4" action="ppaction://hlinksldjump"/>
              </a:rPr>
              <a:t>Related Story</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hlinkClick r:id="rId5" action="ppaction://hlinkpres?slideindex=1&amp;slidetitle="/>
              </a:rPr>
              <a:t>Animation</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i="1" dirty="0" smtClean="0">
                <a:solidFill>
                  <a:srgbClr val="0000FF"/>
                </a:solidFill>
              </a:rPr>
              <a:t>Do’s</a:t>
            </a:r>
          </a:p>
          <a:p>
            <a:pPr marL="58738" lvl="1"/>
            <a:endParaRPr lang="en-US" sz="1100" b="1" i="1" dirty="0">
              <a:solidFill>
                <a:srgbClr val="0000FF"/>
              </a:solidFill>
            </a:endParaRPr>
          </a:p>
          <a:p>
            <a:pPr marL="58738" lvl="1"/>
            <a:r>
              <a:rPr lang="en-US" sz="1400" b="1" i="1" dirty="0" smtClean="0">
                <a:solidFill>
                  <a:srgbClr val="0000FF"/>
                </a:solidFill>
              </a:rPr>
              <a:t>Don’ts</a:t>
            </a:r>
          </a:p>
          <a:p>
            <a:pPr marL="58738" lvl="1"/>
            <a:endParaRPr lang="en-US" sz="1100" b="1" i="1" dirty="0">
              <a:solidFill>
                <a:srgbClr val="0000FF"/>
              </a:solidFill>
            </a:endParaRPr>
          </a:p>
          <a:p>
            <a:pPr marL="58738" lvl="1"/>
            <a:r>
              <a:rPr lang="en-US" sz="1400" b="1" i="1" dirty="0" smtClean="0">
                <a:solidFill>
                  <a:srgbClr val="0000FF"/>
                </a:solidFill>
              </a:rPr>
              <a:t>Control Flow</a:t>
            </a:r>
          </a:p>
          <a:p>
            <a:pPr marL="58738" lvl="1"/>
            <a:endParaRPr lang="en-US" sz="1200" b="1" i="1" dirty="0">
              <a:solidFill>
                <a:srgbClr val="0000FF"/>
              </a:solidFill>
            </a:endParaRPr>
          </a:p>
          <a:p>
            <a:pPr marL="58738" lvl="1"/>
            <a:r>
              <a:rPr lang="en-US" sz="1400" b="1" i="1" dirty="0" smtClean="0">
                <a:solidFill>
                  <a:srgbClr val="0000FF"/>
                </a:solidFill>
              </a:rPr>
              <a:t>Applications</a:t>
            </a:r>
          </a:p>
          <a:p>
            <a:pPr marL="58738" lvl="1"/>
            <a:endParaRPr lang="en-US" sz="1400" b="1" i="1" dirty="0">
              <a:solidFill>
                <a:srgbClr val="0000FF"/>
              </a:solidFill>
            </a:endParaRPr>
          </a:p>
          <a:p>
            <a:pPr marL="58738" lvl="1"/>
            <a:r>
              <a:rPr lang="en-US" sz="1400" b="1" i="1" dirty="0" smtClean="0">
                <a:solidFill>
                  <a:srgbClr val="0000FF"/>
                </a:solidFill>
                <a:hlinkClick r:id="rId6" action="ppaction://hlinkfile"/>
              </a:rPr>
              <a:t>Case studies</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a:solidFill>
                  <a:srgbClr val="0000FF"/>
                </a:solidFill>
                <a:hlinkClick r:id="rId7" action="ppaction://hlinkfile"/>
              </a:rPr>
              <a:t>Do it </a:t>
            </a:r>
            <a:r>
              <a:rPr lang="en-US" sz="1400" b="1" i="1" dirty="0" smtClean="0">
                <a:solidFill>
                  <a:srgbClr val="0000FF"/>
                </a:solidFill>
                <a:hlinkClick r:id="rId7" action="ppaction://hlinkfile"/>
              </a:rPr>
              <a:t>yourself</a:t>
            </a:r>
            <a:endParaRPr lang="en-US" sz="1400" b="1" i="1" dirty="0" smtClean="0">
              <a:solidFill>
                <a:srgbClr val="0000FF"/>
              </a:solidFill>
            </a:endParaRPr>
          </a:p>
          <a:p>
            <a:pPr marL="58738" lvl="1"/>
            <a:endParaRPr lang="en-US" sz="1400" i="1" dirty="0" smtClean="0">
              <a:solidFill>
                <a:srgbClr val="0000FF"/>
              </a:solidFill>
            </a:endParaRPr>
          </a:p>
          <a:p>
            <a:pPr marL="58738" lvl="1"/>
            <a:r>
              <a:rPr lang="en-US" sz="1400" i="1" dirty="0" smtClean="0">
                <a:solidFill>
                  <a:srgbClr val="0000FF"/>
                </a:solidFill>
                <a:hlinkClick r:id="rId8" action="ppaction://hlinkpres?slideindex=1&amp;slidetitle="/>
              </a:rPr>
              <a:t>MCQs</a:t>
            </a:r>
            <a:endParaRPr lang="en-US" sz="1400" b="1" i="1" dirty="0" smtClean="0">
              <a:solidFill>
                <a:srgbClr val="0000FF"/>
              </a:solidFill>
            </a:endParaRPr>
          </a:p>
        </p:txBody>
      </p:sp>
      <p:sp>
        <p:nvSpPr>
          <p:cNvPr id="8" name="Left Arrow 7">
            <a:hlinkClick r:id="" action="ppaction://hlinkshowjump?jump=lastslideviewed"/>
          </p:cNvPr>
          <p:cNvSpPr/>
          <p:nvPr/>
        </p:nvSpPr>
        <p:spPr>
          <a:xfrm>
            <a:off x="152400" y="5791200"/>
            <a:ext cx="762000" cy="838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AFD29BE0-CEEE-4F95-A20E-E39A008C4C49}" type="datetime1">
              <a:rPr lang="en-US" smtClean="0"/>
              <a:t>3/27/2015</a:t>
            </a:fld>
            <a:endParaRPr lang="en-US"/>
          </a:p>
        </p:txBody>
      </p:sp>
      <p:sp>
        <p:nvSpPr>
          <p:cNvPr id="4" name="Slide Number Placeholder 3"/>
          <p:cNvSpPr>
            <a:spLocks noGrp="1"/>
          </p:cNvSpPr>
          <p:nvPr>
            <p:ph type="sldNum" sz="quarter" idx="12"/>
          </p:nvPr>
        </p:nvSpPr>
        <p:spPr/>
        <p:txBody>
          <a:bodyPr/>
          <a:lstStyle/>
          <a:p>
            <a:pPr>
              <a:defRPr/>
            </a:pPr>
            <a:fld id="{734E517F-EEB4-4889-9A6A-9CA8A08D6087}"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7" name="Rectangle 6"/>
          <p:cNvSpPr>
            <a:spLocks noChangeArrowheads="1"/>
          </p:cNvSpPr>
          <p:nvPr/>
        </p:nvSpPr>
        <p:spPr bwMode="auto">
          <a:xfrm>
            <a:off x="1485900" y="4054997"/>
            <a:ext cx="2819400" cy="2308225"/>
          </a:xfrm>
          <a:prstGeom prst="rect">
            <a:avLst/>
          </a:prstGeom>
          <a:noFill/>
          <a:ln w="9525">
            <a:noFill/>
            <a:miter lim="800000"/>
            <a:headEnd/>
            <a:tailEnd/>
          </a:ln>
        </p:spPr>
        <p:txBody>
          <a:bodyPr>
            <a:spAutoFit/>
          </a:bodyPr>
          <a:lstStyle/>
          <a:p>
            <a:r>
              <a:rPr lang="en-US" sz="2400" b="0" dirty="0">
                <a:latin typeface="Baskerville Old Face" pitchFamily="18" charset="0"/>
              </a:rPr>
              <a:t>void </a:t>
            </a:r>
            <a:r>
              <a:rPr lang="en-US" sz="2400" b="0" dirty="0" err="1">
                <a:latin typeface="Baskerville Old Face" pitchFamily="18" charset="0"/>
              </a:rPr>
              <a:t>fnStat</a:t>
            </a:r>
            <a:r>
              <a:rPr lang="en-US" sz="2400" b="0" dirty="0">
                <a:latin typeface="Baskerville Old Face" pitchFamily="18" charset="0"/>
              </a:rPr>
              <a:t>( );</a:t>
            </a:r>
          </a:p>
          <a:p>
            <a:r>
              <a:rPr lang="en-US" sz="2400" b="0" dirty="0">
                <a:latin typeface="Baskerville Old Face" pitchFamily="18" charset="0"/>
              </a:rPr>
              <a:t>void main() {</a:t>
            </a:r>
          </a:p>
          <a:p>
            <a:r>
              <a:rPr lang="en-US" sz="2400" b="0" dirty="0" err="1">
                <a:latin typeface="Baskerville Old Face" pitchFamily="18" charset="0"/>
              </a:rPr>
              <a:t>int</a:t>
            </a:r>
            <a:r>
              <a:rPr lang="en-US" sz="2400" b="0" dirty="0">
                <a:latin typeface="Baskerville Old Face" pitchFamily="18" charset="0"/>
              </a:rPr>
              <a:t>  </a:t>
            </a:r>
            <a:r>
              <a:rPr lang="en-US" sz="2400" b="0" dirty="0" err="1">
                <a:latin typeface="Baskerville Old Face" pitchFamily="18" charset="0"/>
              </a:rPr>
              <a:t>i</a:t>
            </a:r>
            <a:r>
              <a:rPr lang="en-US" sz="2400" b="0" dirty="0">
                <a:latin typeface="Baskerville Old Face" pitchFamily="18" charset="0"/>
              </a:rPr>
              <a:t>;</a:t>
            </a:r>
          </a:p>
          <a:p>
            <a:r>
              <a:rPr lang="en-US" sz="2400" b="0" dirty="0">
                <a:latin typeface="Baskerville Old Face" pitchFamily="18" charset="0"/>
              </a:rPr>
              <a:t>for( </a:t>
            </a:r>
            <a:r>
              <a:rPr lang="en-US" sz="2400" b="0" dirty="0" err="1">
                <a:latin typeface="Baskerville Old Face" pitchFamily="18" charset="0"/>
              </a:rPr>
              <a:t>i</a:t>
            </a:r>
            <a:r>
              <a:rPr lang="en-US" sz="2400" b="0" dirty="0">
                <a:latin typeface="Baskerville Old Face" pitchFamily="18" charset="0"/>
              </a:rPr>
              <a:t>= 1; </a:t>
            </a:r>
            <a:r>
              <a:rPr lang="en-US" sz="2400" b="0" dirty="0" err="1">
                <a:latin typeface="Baskerville Old Face" pitchFamily="18" charset="0"/>
              </a:rPr>
              <a:t>i</a:t>
            </a:r>
            <a:r>
              <a:rPr lang="en-US" sz="2400" b="0" dirty="0">
                <a:latin typeface="Baskerville Old Face" pitchFamily="18" charset="0"/>
              </a:rPr>
              <a:t>&lt;=3; </a:t>
            </a:r>
            <a:r>
              <a:rPr lang="en-US" sz="2400" b="0" dirty="0" err="1">
                <a:latin typeface="Baskerville Old Face" pitchFamily="18" charset="0"/>
              </a:rPr>
              <a:t>i</a:t>
            </a:r>
            <a:r>
              <a:rPr lang="en-US" sz="2400" b="0" dirty="0">
                <a:latin typeface="Baskerville Old Face" pitchFamily="18" charset="0"/>
              </a:rPr>
              <a:t>++)</a:t>
            </a:r>
          </a:p>
          <a:p>
            <a:r>
              <a:rPr lang="en-US" sz="2400" b="0" dirty="0" err="1">
                <a:latin typeface="Baskerville Old Face" pitchFamily="18" charset="0"/>
              </a:rPr>
              <a:t>fnStat</a:t>
            </a:r>
            <a:r>
              <a:rPr lang="en-US" sz="2400" b="0" dirty="0">
                <a:latin typeface="Baskerville Old Face" pitchFamily="18" charset="0"/>
              </a:rPr>
              <a:t>( );</a:t>
            </a:r>
          </a:p>
          <a:p>
            <a:r>
              <a:rPr lang="en-US" sz="2400" b="0" dirty="0">
                <a:latin typeface="Baskerville Old Face" pitchFamily="18" charset="0"/>
              </a:rPr>
              <a:t>}</a:t>
            </a:r>
          </a:p>
        </p:txBody>
      </p:sp>
      <p:sp>
        <p:nvSpPr>
          <p:cNvPr id="8" name="Rectangle 7"/>
          <p:cNvSpPr>
            <a:spLocks noChangeArrowheads="1"/>
          </p:cNvSpPr>
          <p:nvPr/>
        </p:nvSpPr>
        <p:spPr bwMode="auto">
          <a:xfrm>
            <a:off x="4572000" y="4538663"/>
            <a:ext cx="2819400" cy="1938337"/>
          </a:xfrm>
          <a:prstGeom prst="rect">
            <a:avLst/>
          </a:prstGeom>
          <a:noFill/>
          <a:ln w="9525">
            <a:noFill/>
            <a:miter lim="800000"/>
            <a:headEnd/>
            <a:tailEnd/>
          </a:ln>
        </p:spPr>
        <p:txBody>
          <a:bodyPr>
            <a:spAutoFit/>
          </a:bodyPr>
          <a:lstStyle/>
          <a:p>
            <a:r>
              <a:rPr lang="en-US" sz="2400" b="0" dirty="0">
                <a:latin typeface="Baskerville Old Face" pitchFamily="18" charset="0"/>
              </a:rPr>
              <a:t>void </a:t>
            </a:r>
            <a:r>
              <a:rPr lang="en-US" sz="2400" b="0" dirty="0" err="1">
                <a:latin typeface="Baskerville Old Face" pitchFamily="18" charset="0"/>
              </a:rPr>
              <a:t>fnStat</a:t>
            </a:r>
            <a:r>
              <a:rPr lang="en-US" sz="2400" b="0" dirty="0">
                <a:latin typeface="Baskerville Old Face" pitchFamily="18" charset="0"/>
              </a:rPr>
              <a:t>( ){</a:t>
            </a:r>
          </a:p>
          <a:p>
            <a:r>
              <a:rPr lang="en-US" sz="2400" b="0" dirty="0">
                <a:solidFill>
                  <a:schemeClr val="bg1"/>
                </a:solidFill>
                <a:latin typeface="Baskerville Old Face" pitchFamily="18" charset="0"/>
              </a:rPr>
              <a:t>static</a:t>
            </a:r>
            <a:r>
              <a:rPr lang="en-US" sz="2400" b="0" dirty="0">
                <a:latin typeface="Baskerville Old Face" pitchFamily="18" charset="0"/>
              </a:rPr>
              <a:t> </a:t>
            </a:r>
            <a:r>
              <a:rPr lang="en-US" sz="2400" b="0" dirty="0" err="1">
                <a:latin typeface="Baskerville Old Face" pitchFamily="18" charset="0"/>
              </a:rPr>
              <a:t>int</a:t>
            </a:r>
            <a:r>
              <a:rPr lang="en-US" sz="2400" b="0" dirty="0">
                <a:latin typeface="Baskerville Old Face" pitchFamily="18" charset="0"/>
              </a:rPr>
              <a:t> x = 0;</a:t>
            </a:r>
          </a:p>
          <a:p>
            <a:r>
              <a:rPr lang="en-US" sz="2400" b="0" dirty="0">
                <a:latin typeface="Baskerville Old Face" pitchFamily="18" charset="0"/>
              </a:rPr>
              <a:t>x = x + 1;</a:t>
            </a:r>
          </a:p>
          <a:p>
            <a:r>
              <a:rPr lang="en-US" sz="2400" b="0" dirty="0" err="1">
                <a:latin typeface="Baskerville Old Face" pitchFamily="18" charset="0"/>
              </a:rPr>
              <a:t>cout</a:t>
            </a:r>
            <a:r>
              <a:rPr lang="en-US" sz="2400" b="0" dirty="0">
                <a:latin typeface="Baskerville Old Face" pitchFamily="18" charset="0"/>
              </a:rPr>
              <a:t>&lt;&lt;\</a:t>
            </a:r>
            <a:r>
              <a:rPr lang="en-US" sz="2400" b="0" dirty="0" err="1">
                <a:latin typeface="Baskerville Old Face" pitchFamily="18" charset="0"/>
              </a:rPr>
              <a:t>nx</a:t>
            </a:r>
            <a:r>
              <a:rPr lang="en-US" sz="2400" b="0" dirty="0">
                <a:latin typeface="Baskerville Old Face" pitchFamily="18" charset="0"/>
              </a:rPr>
              <a:t>= “&lt;&lt;x;</a:t>
            </a:r>
          </a:p>
          <a:p>
            <a:r>
              <a:rPr lang="en-US" sz="2400" b="0" dirty="0">
                <a:latin typeface="Baskerville Old Face" pitchFamily="18" charset="0"/>
              </a:rPr>
              <a:t>}</a:t>
            </a:r>
          </a:p>
        </p:txBody>
      </p:sp>
      <p:sp>
        <p:nvSpPr>
          <p:cNvPr id="9" name="Text Box 3"/>
          <p:cNvSpPr txBox="1">
            <a:spLocks noChangeArrowheads="1"/>
          </p:cNvSpPr>
          <p:nvPr/>
        </p:nvSpPr>
        <p:spPr bwMode="auto">
          <a:xfrm>
            <a:off x="7086600" y="4325937"/>
            <a:ext cx="1981200" cy="1541463"/>
          </a:xfrm>
          <a:prstGeom prst="rect">
            <a:avLst/>
          </a:prstGeom>
          <a:noFill/>
          <a:ln w="28575" cap="sq">
            <a:solidFill>
              <a:srgbClr val="FF0000"/>
            </a:solidFill>
            <a:miter lim="800000"/>
            <a:headEnd type="none" w="sm" len="sm"/>
            <a:tailEnd type="none" w="sm" len="sm"/>
          </a:ln>
        </p:spPr>
        <p:txBody>
          <a:bodyPr wrap="square">
            <a:spAutoFit/>
          </a:bodyPr>
          <a:lstStyle/>
          <a:p>
            <a:pPr algn="just" eaLnBrk="0" hangingPunct="0">
              <a:lnSpc>
                <a:spcPct val="70000"/>
              </a:lnSpc>
              <a:spcBef>
                <a:spcPct val="35000"/>
              </a:spcBef>
            </a:pPr>
            <a:r>
              <a:rPr lang="en-US" sz="2400">
                <a:solidFill>
                  <a:schemeClr val="tx1"/>
                </a:solidFill>
                <a:latin typeface="Tempus Sans ITC" pitchFamily="82" charset="0"/>
              </a:rPr>
              <a:t>Output:</a:t>
            </a:r>
          </a:p>
          <a:p>
            <a:pPr algn="just" eaLnBrk="0" hangingPunct="0">
              <a:lnSpc>
                <a:spcPct val="70000"/>
              </a:lnSpc>
              <a:spcBef>
                <a:spcPct val="35000"/>
              </a:spcBef>
            </a:pPr>
            <a:r>
              <a:rPr lang="en-US" sz="2400">
                <a:solidFill>
                  <a:schemeClr val="tx1"/>
                </a:solidFill>
                <a:latin typeface="Tempus Sans ITC" pitchFamily="82" charset="0"/>
              </a:rPr>
              <a:t>	x = 1</a:t>
            </a:r>
          </a:p>
          <a:p>
            <a:pPr algn="just" eaLnBrk="0" hangingPunct="0">
              <a:lnSpc>
                <a:spcPct val="70000"/>
              </a:lnSpc>
              <a:spcBef>
                <a:spcPct val="35000"/>
              </a:spcBef>
            </a:pPr>
            <a:r>
              <a:rPr lang="en-US" sz="2400">
                <a:solidFill>
                  <a:schemeClr val="tx1"/>
                </a:solidFill>
                <a:latin typeface="Tempus Sans ITC" pitchFamily="82" charset="0"/>
              </a:rPr>
              <a:t>	x = 2</a:t>
            </a:r>
          </a:p>
          <a:p>
            <a:pPr algn="just" eaLnBrk="0" hangingPunct="0">
              <a:lnSpc>
                <a:spcPct val="70000"/>
              </a:lnSpc>
              <a:spcBef>
                <a:spcPct val="35000"/>
              </a:spcBef>
            </a:pPr>
            <a:r>
              <a:rPr lang="en-US" sz="2400">
                <a:solidFill>
                  <a:schemeClr val="tx1"/>
                </a:solidFill>
                <a:latin typeface="Tempus Sans ITC" pitchFamily="82" charset="0"/>
              </a:rPr>
              <a:t>	x = 3</a:t>
            </a:r>
          </a:p>
        </p:txBody>
      </p:sp>
      <p:sp>
        <p:nvSpPr>
          <p:cNvPr id="10" name="Text Box 3"/>
          <p:cNvSpPr txBox="1">
            <a:spLocks noChangeArrowheads="1"/>
          </p:cNvSpPr>
          <p:nvPr/>
        </p:nvSpPr>
        <p:spPr bwMode="auto">
          <a:xfrm>
            <a:off x="7086600" y="4325937"/>
            <a:ext cx="1981200" cy="1514475"/>
          </a:xfrm>
          <a:prstGeom prst="rect">
            <a:avLst/>
          </a:prstGeom>
          <a:noFill/>
          <a:ln w="28575" cap="sq">
            <a:solidFill>
              <a:srgbClr val="FF0000"/>
            </a:solidFill>
            <a:miter lim="800000"/>
            <a:headEnd type="none" w="sm" len="sm"/>
            <a:tailEnd type="none" w="sm" len="sm"/>
          </a:ln>
        </p:spPr>
        <p:txBody>
          <a:bodyPr wrap="square">
            <a:spAutoFit/>
          </a:bodyPr>
          <a:lstStyle/>
          <a:p>
            <a:pPr algn="just" eaLnBrk="0" hangingPunct="0">
              <a:lnSpc>
                <a:spcPct val="70000"/>
              </a:lnSpc>
              <a:spcBef>
                <a:spcPct val="35000"/>
              </a:spcBef>
            </a:pPr>
            <a:r>
              <a:rPr lang="en-US" sz="2400" dirty="0">
                <a:solidFill>
                  <a:srgbClr val="C00000"/>
                </a:solidFill>
                <a:latin typeface="Tempus Sans ITC" pitchFamily="82" charset="0"/>
              </a:rPr>
              <a:t>Output:</a:t>
            </a:r>
          </a:p>
          <a:p>
            <a:pPr algn="just" eaLnBrk="0" hangingPunct="0">
              <a:lnSpc>
                <a:spcPct val="70000"/>
              </a:lnSpc>
              <a:spcBef>
                <a:spcPct val="35000"/>
              </a:spcBef>
            </a:pPr>
            <a:r>
              <a:rPr lang="en-US" sz="2400" dirty="0">
                <a:solidFill>
                  <a:srgbClr val="C00000"/>
                </a:solidFill>
                <a:latin typeface="Tempus Sans ITC" pitchFamily="82" charset="0"/>
              </a:rPr>
              <a:t>	</a:t>
            </a:r>
            <a:r>
              <a:rPr lang="en-US" sz="2400" dirty="0">
                <a:solidFill>
                  <a:schemeClr val="tx1"/>
                </a:solidFill>
                <a:latin typeface="Tempus Sans ITC" pitchFamily="82" charset="0"/>
              </a:rPr>
              <a:t>x = 1</a:t>
            </a:r>
          </a:p>
          <a:p>
            <a:pPr algn="just" eaLnBrk="0" hangingPunct="0">
              <a:lnSpc>
                <a:spcPct val="70000"/>
              </a:lnSpc>
              <a:spcBef>
                <a:spcPct val="35000"/>
              </a:spcBef>
            </a:pPr>
            <a:r>
              <a:rPr lang="en-US" sz="2400" dirty="0">
                <a:solidFill>
                  <a:schemeClr val="tx1"/>
                </a:solidFill>
                <a:latin typeface="Tempus Sans ITC" pitchFamily="82" charset="0"/>
              </a:rPr>
              <a:t>	x = 1</a:t>
            </a:r>
          </a:p>
          <a:p>
            <a:pPr algn="just" eaLnBrk="0" hangingPunct="0">
              <a:lnSpc>
                <a:spcPct val="70000"/>
              </a:lnSpc>
              <a:spcBef>
                <a:spcPct val="35000"/>
              </a:spcBef>
            </a:pPr>
            <a:r>
              <a:rPr lang="en-US" sz="2400" dirty="0">
                <a:solidFill>
                  <a:schemeClr val="tx1"/>
                </a:solidFill>
                <a:latin typeface="Tempus Sans ITC" pitchFamily="82" charset="0"/>
              </a:rPr>
              <a:t>	x = 1</a:t>
            </a:r>
          </a:p>
        </p:txBody>
      </p:sp>
      <p:sp>
        <p:nvSpPr>
          <p:cNvPr id="11" name="Rectangle 10"/>
          <p:cNvSpPr>
            <a:spLocks noChangeArrowheads="1"/>
          </p:cNvSpPr>
          <p:nvPr/>
        </p:nvSpPr>
        <p:spPr bwMode="auto">
          <a:xfrm>
            <a:off x="4572000" y="4891506"/>
            <a:ext cx="1925638" cy="460375"/>
          </a:xfrm>
          <a:prstGeom prst="rect">
            <a:avLst/>
          </a:prstGeom>
          <a:noFill/>
          <a:ln w="9525">
            <a:noFill/>
            <a:miter lim="800000"/>
            <a:headEnd/>
            <a:tailEnd/>
          </a:ln>
        </p:spPr>
        <p:txBody>
          <a:bodyPr wrap="none">
            <a:spAutoFit/>
          </a:bodyPr>
          <a:lstStyle/>
          <a:p>
            <a:r>
              <a:rPr lang="en-US" sz="2400" dirty="0">
                <a:solidFill>
                  <a:schemeClr val="tx1"/>
                </a:solidFill>
                <a:latin typeface="Baskerville Old Face" pitchFamily="18" charset="0"/>
              </a:rPr>
              <a:t>static </a:t>
            </a:r>
            <a:r>
              <a:rPr lang="en-US" sz="2400" dirty="0" err="1">
                <a:solidFill>
                  <a:schemeClr val="tx1"/>
                </a:solidFill>
                <a:latin typeface="Baskerville Old Face" pitchFamily="18" charset="0"/>
              </a:rPr>
              <a:t>int</a:t>
            </a:r>
            <a:r>
              <a:rPr lang="en-US" sz="2400" dirty="0">
                <a:solidFill>
                  <a:schemeClr val="tx1"/>
                </a:solidFill>
                <a:latin typeface="Baskerville Old Face" pitchFamily="18" charset="0"/>
              </a:rPr>
              <a:t> x = 0;</a:t>
            </a:r>
          </a:p>
        </p:txBody>
      </p:sp>
      <p:sp>
        <p:nvSpPr>
          <p:cNvPr id="12" name="Title 1"/>
          <p:cNvSpPr>
            <a:spLocks noGrp="1"/>
          </p:cNvSpPr>
          <p:nvPr>
            <p:ph type="title"/>
          </p:nvPr>
        </p:nvSpPr>
        <p:spPr>
          <a:xfrm>
            <a:off x="1219199" y="152400"/>
            <a:ext cx="7162801" cy="685800"/>
          </a:xfrm>
        </p:spPr>
        <p:txBody>
          <a:bodyPr>
            <a:normAutofit fontScale="90000"/>
          </a:bodyPr>
          <a:lstStyle/>
          <a:p>
            <a:r>
              <a:rPr lang="en-US" b="0" dirty="0"/>
              <a:t>Static </a:t>
            </a:r>
            <a:r>
              <a:rPr lang="en-US" b="0" dirty="0" smtClean="0"/>
              <a:t>Variable</a:t>
            </a:r>
            <a:endParaRPr lang="en-US" b="0" dirty="0"/>
          </a:p>
        </p:txBody>
      </p:sp>
      <p:sp>
        <p:nvSpPr>
          <p:cNvPr id="13" name="Rectangle 12"/>
          <p:cNvSpPr/>
          <p:nvPr/>
        </p:nvSpPr>
        <p:spPr>
          <a:xfrm>
            <a:off x="1295400" y="960632"/>
            <a:ext cx="7696200" cy="2779222"/>
          </a:xfrm>
          <a:prstGeom prst="rect">
            <a:avLst/>
          </a:prstGeom>
        </p:spPr>
        <p:txBody>
          <a:bodyPr wrap="square">
            <a:spAutoFit/>
          </a:bodyPr>
          <a:lstStyle/>
          <a:p>
            <a:pPr algn="just" eaLnBrk="0" hangingPunct="0">
              <a:spcBef>
                <a:spcPct val="35000"/>
              </a:spcBef>
              <a:defRPr/>
            </a:pPr>
            <a:r>
              <a:rPr lang="en-US" sz="2400" b="0" dirty="0">
                <a:solidFill>
                  <a:schemeClr val="tx1"/>
                </a:solidFill>
                <a:cs typeface="Arial" charset="0"/>
              </a:rPr>
              <a:t>The value of static variable persists until the end of the program.</a:t>
            </a:r>
          </a:p>
          <a:p>
            <a:pPr algn="just" eaLnBrk="0" hangingPunct="0">
              <a:spcBef>
                <a:spcPct val="35000"/>
              </a:spcBef>
              <a:defRPr/>
            </a:pPr>
            <a:r>
              <a:rPr lang="en-US" sz="2400" b="0" dirty="0">
                <a:solidFill>
                  <a:schemeClr val="tx1"/>
                </a:solidFill>
                <a:cs typeface="Arial" charset="0"/>
              </a:rPr>
              <a:t>Static variables can be declared as</a:t>
            </a:r>
            <a:r>
              <a:rPr lang="en-US" sz="2400" dirty="0">
                <a:solidFill>
                  <a:schemeClr val="accent2"/>
                </a:solidFill>
                <a:latin typeface="Tempus Sans ITC" pitchFamily="82" charset="0"/>
                <a:cs typeface="Arial" charset="0"/>
              </a:rPr>
              <a:t>       </a:t>
            </a:r>
          </a:p>
          <a:p>
            <a:pPr algn="just" eaLnBrk="0" hangingPunct="0">
              <a:spcBef>
                <a:spcPct val="35000"/>
              </a:spcBef>
              <a:defRPr/>
            </a:pPr>
            <a:r>
              <a:rPr lang="en-US" sz="2400" dirty="0">
                <a:solidFill>
                  <a:schemeClr val="accent2"/>
                </a:solidFill>
                <a:latin typeface="Tempus Sans ITC" pitchFamily="82" charset="0"/>
                <a:cs typeface="Arial" charset="0"/>
              </a:rPr>
              <a:t>		</a:t>
            </a:r>
            <a:r>
              <a:rPr lang="en-US" dirty="0">
                <a:solidFill>
                  <a:srgbClr val="C00000"/>
                </a:solidFill>
                <a:latin typeface="Tempus Sans ITC" pitchFamily="82" charset="0"/>
                <a:cs typeface="Arial" charset="0"/>
              </a:rPr>
              <a:t>static</a:t>
            </a:r>
            <a:r>
              <a:rPr lang="en-US" dirty="0">
                <a:solidFill>
                  <a:schemeClr val="accent2"/>
                </a:solidFill>
                <a:latin typeface="Tempus Sans ITC" pitchFamily="82" charset="0"/>
                <a:cs typeface="Arial" charset="0"/>
              </a:rPr>
              <a:t> </a:t>
            </a:r>
            <a:r>
              <a:rPr lang="en-US" dirty="0" err="1">
                <a:solidFill>
                  <a:schemeClr val="accent2"/>
                </a:solidFill>
                <a:latin typeface="Tempus Sans ITC" pitchFamily="82" charset="0"/>
                <a:cs typeface="Arial" charset="0"/>
              </a:rPr>
              <a:t>int</a:t>
            </a:r>
            <a:r>
              <a:rPr lang="en-US" dirty="0">
                <a:solidFill>
                  <a:schemeClr val="accent2"/>
                </a:solidFill>
                <a:latin typeface="Tempus Sans ITC" pitchFamily="82" charset="0"/>
                <a:cs typeface="Arial" charset="0"/>
              </a:rPr>
              <a:t> x;</a:t>
            </a:r>
          </a:p>
          <a:p>
            <a:pPr algn="just" eaLnBrk="0" hangingPunct="0">
              <a:spcBef>
                <a:spcPct val="35000"/>
              </a:spcBef>
              <a:defRPr/>
            </a:pPr>
            <a:r>
              <a:rPr lang="en-US" sz="2400" b="0" dirty="0">
                <a:solidFill>
                  <a:schemeClr val="tx1"/>
                </a:solidFill>
                <a:cs typeface="Arial" charset="0"/>
              </a:rPr>
              <a:t>A static variable can be either an internal or external type depending on the place of declaration.</a:t>
            </a:r>
          </a:p>
        </p:txBody>
      </p:sp>
    </p:spTree>
    <p:extLst>
      <p:ext uri="{BB962C8B-B14F-4D97-AF65-F5344CB8AC3E}">
        <p14:creationId xmlns:p14="http://schemas.microsoft.com/office/powerpoint/2010/main" val="189533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1"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p:cNvSpPr>
            <a:spLocks noGrp="1" noChangeArrowheads="1"/>
          </p:cNvSpPr>
          <p:nvPr>
            <p:ph idx="1"/>
          </p:nvPr>
        </p:nvSpPr>
        <p:spPr>
          <a:xfrm>
            <a:off x="1600200" y="2364303"/>
            <a:ext cx="3962401" cy="3655497"/>
          </a:xfrm>
        </p:spPr>
        <p:txBody>
          <a:bodyPr>
            <a:normAutofit/>
          </a:bodyPr>
          <a:lstStyle/>
          <a:p>
            <a:pPr eaLnBrk="1" hangingPunct="1">
              <a:buFontTx/>
              <a:buNone/>
            </a:pPr>
            <a:r>
              <a:rPr lang="pt-BR" sz="2400" dirty="0" smtClean="0"/>
              <a:t>int  rev(int num){</a:t>
            </a:r>
          </a:p>
          <a:p>
            <a:pPr eaLnBrk="1" hangingPunct="1">
              <a:buFontTx/>
              <a:buNone/>
            </a:pPr>
            <a:r>
              <a:rPr lang="pt-BR" sz="2400" dirty="0" smtClean="0"/>
              <a:t>   </a:t>
            </a:r>
            <a:r>
              <a:rPr lang="pt-BR" sz="2400" b="1" dirty="0" smtClean="0"/>
              <a:t>static</a:t>
            </a:r>
            <a:r>
              <a:rPr lang="pt-BR" sz="2400" dirty="0" smtClean="0"/>
              <a:t> int n = 0;</a:t>
            </a:r>
          </a:p>
          <a:p>
            <a:pPr eaLnBrk="1" hangingPunct="1">
              <a:buFontTx/>
              <a:buNone/>
            </a:pPr>
            <a:r>
              <a:rPr lang="pt-BR" sz="2400" dirty="0" smtClean="0"/>
              <a:t>   if(num &gt; 0)</a:t>
            </a:r>
          </a:p>
          <a:p>
            <a:pPr eaLnBrk="1" hangingPunct="1">
              <a:buFontTx/>
              <a:buNone/>
            </a:pPr>
            <a:r>
              <a:rPr lang="pt-BR" sz="2400" dirty="0" smtClean="0"/>
              <a:t>     n = (n* 10) + (num%10) ;</a:t>
            </a:r>
          </a:p>
          <a:p>
            <a:pPr eaLnBrk="1" hangingPunct="1">
              <a:buFontTx/>
              <a:buNone/>
            </a:pPr>
            <a:r>
              <a:rPr lang="pt-BR" sz="2400" dirty="0" smtClean="0"/>
              <a:t>   else</a:t>
            </a:r>
          </a:p>
          <a:p>
            <a:pPr eaLnBrk="1" hangingPunct="1">
              <a:buFontTx/>
              <a:buNone/>
            </a:pPr>
            <a:r>
              <a:rPr lang="pt-BR" sz="2400" dirty="0" smtClean="0"/>
              <a:t>     return n;</a:t>
            </a:r>
          </a:p>
          <a:p>
            <a:pPr eaLnBrk="1" hangingPunct="1">
              <a:buFontTx/>
              <a:buNone/>
            </a:pPr>
            <a:r>
              <a:rPr lang="pt-BR" sz="2400" dirty="0" smtClean="0"/>
              <a:t>   return  rev(num/10);</a:t>
            </a:r>
          </a:p>
          <a:p>
            <a:pPr eaLnBrk="1" hangingPunct="1">
              <a:buFontTx/>
              <a:buNone/>
            </a:pPr>
            <a:r>
              <a:rPr lang="pt-BR" sz="2400" dirty="0" smtClean="0"/>
              <a:t>}</a:t>
            </a:r>
            <a:endParaRPr lang="en-US" sz="2400" dirty="0" smtClean="0"/>
          </a:p>
        </p:txBody>
      </p:sp>
      <p:sp>
        <p:nvSpPr>
          <p:cNvPr id="2" name="Date Placeholder 1"/>
          <p:cNvSpPr>
            <a:spLocks noGrp="1"/>
          </p:cNvSpPr>
          <p:nvPr>
            <p:ph type="dt" sz="half" idx="10"/>
          </p:nvPr>
        </p:nvSpPr>
        <p:spPr/>
        <p:txBody>
          <a:bodyPr/>
          <a:lstStyle/>
          <a:p>
            <a:pPr>
              <a:defRPr/>
            </a:pPr>
            <a:fld id="{71202202-F3B1-4399-B825-1BEAE16A80C0}" type="datetime1">
              <a:rPr lang="en-US" smtClean="0"/>
              <a:t>3/27/2015</a:t>
            </a:fld>
            <a:endParaRPr lang="en-US"/>
          </a:p>
        </p:txBody>
      </p:sp>
      <p:sp>
        <p:nvSpPr>
          <p:cNvPr id="20485" name="Slide Number Placeholder 5"/>
          <p:cNvSpPr>
            <a:spLocks noGrp="1"/>
          </p:cNvSpPr>
          <p:nvPr>
            <p:ph type="sldNum" sz="quarter" idx="12"/>
          </p:nvPr>
        </p:nvSpPr>
        <p:spPr>
          <a:noFill/>
        </p:spPr>
        <p:txBody>
          <a:bodyPr/>
          <a:lstStyle/>
          <a:p>
            <a:fld id="{D809B621-F564-4AFA-B048-F1801CD0ABCD}" type="slidenum">
              <a:rPr lang="en-US" smtClean="0"/>
              <a:pPr/>
              <a:t>17</a:t>
            </a:fld>
            <a:endParaRPr lang="en-US" smtClean="0"/>
          </a:p>
        </p:txBody>
      </p:sp>
      <p:sp>
        <p:nvSpPr>
          <p:cNvPr id="20482" name="Footer Placeholder 3"/>
          <p:cNvSpPr>
            <a:spLocks noGrp="1"/>
          </p:cNvSpPr>
          <p:nvPr>
            <p:ph type="ftr" sz="quarter" idx="11"/>
          </p:nvPr>
        </p:nvSpPr>
        <p:spPr>
          <a:noFill/>
        </p:spPr>
        <p:txBody>
          <a:bodyPr/>
          <a:lstStyle/>
          <a:p>
            <a:r>
              <a:rPr lang="en-US" smtClean="0"/>
              <a:t>CSE 1002                             Department of CSE</a:t>
            </a:r>
            <a:endParaRPr lang="en-US" smtClean="0">
              <a:solidFill>
                <a:schemeClr val="bg1"/>
              </a:solidFill>
            </a:endParaRPr>
          </a:p>
        </p:txBody>
      </p:sp>
      <p:sp>
        <p:nvSpPr>
          <p:cNvPr id="20483" name="Rectangle 2"/>
          <p:cNvSpPr>
            <a:spLocks noGrp="1" noChangeArrowheads="1"/>
          </p:cNvSpPr>
          <p:nvPr>
            <p:ph type="title"/>
          </p:nvPr>
        </p:nvSpPr>
        <p:spPr/>
        <p:txBody>
          <a:bodyPr>
            <a:noAutofit/>
          </a:bodyPr>
          <a:lstStyle/>
          <a:p>
            <a:pPr algn="l" eaLnBrk="1" hangingPunct="1"/>
            <a:r>
              <a:rPr lang="en-US" sz="3600" b="0" dirty="0" smtClean="0"/>
              <a:t>Reversing </a:t>
            </a:r>
            <a:r>
              <a:rPr lang="en-US" sz="3600" b="0" dirty="0" smtClean="0"/>
              <a:t>a </a:t>
            </a:r>
            <a:r>
              <a:rPr lang="en-US" sz="3600" b="0" dirty="0" smtClean="0"/>
              <a:t>Number</a:t>
            </a:r>
            <a:endParaRPr lang="en-US" sz="3600" b="0" dirty="0" smtClean="0"/>
          </a:p>
        </p:txBody>
      </p:sp>
      <p:sp>
        <p:nvSpPr>
          <p:cNvPr id="7" name="Text Box 3"/>
          <p:cNvSpPr txBox="1">
            <a:spLocks noChangeArrowheads="1"/>
          </p:cNvSpPr>
          <p:nvPr/>
        </p:nvSpPr>
        <p:spPr bwMode="auto">
          <a:xfrm>
            <a:off x="5867400" y="4560838"/>
            <a:ext cx="3048000" cy="1154162"/>
          </a:xfrm>
          <a:prstGeom prst="rect">
            <a:avLst/>
          </a:prstGeom>
          <a:noFill/>
          <a:ln w="28575" cap="sq">
            <a:solidFill>
              <a:srgbClr val="FF0000"/>
            </a:solidFill>
            <a:miter lim="800000"/>
            <a:headEnd type="none" w="sm" len="sm"/>
            <a:tailEnd type="none" w="sm" len="sm"/>
          </a:ln>
        </p:spPr>
        <p:txBody>
          <a:bodyPr>
            <a:spAutoFit/>
          </a:bodyPr>
          <a:lstStyle/>
          <a:p>
            <a:pPr algn="just" eaLnBrk="0" hangingPunct="0">
              <a:lnSpc>
                <a:spcPct val="70000"/>
              </a:lnSpc>
              <a:spcBef>
                <a:spcPct val="35000"/>
              </a:spcBef>
            </a:pPr>
            <a:r>
              <a:rPr lang="en-US" sz="2400" dirty="0">
                <a:solidFill>
                  <a:srgbClr val="C00000"/>
                </a:solidFill>
                <a:latin typeface="Tempus Sans ITC" pitchFamily="82" charset="0"/>
              </a:rPr>
              <a:t>Output:</a:t>
            </a:r>
          </a:p>
          <a:p>
            <a:pPr algn="just" eaLnBrk="0" hangingPunct="0">
              <a:lnSpc>
                <a:spcPct val="70000"/>
              </a:lnSpc>
              <a:spcBef>
                <a:spcPct val="35000"/>
              </a:spcBef>
            </a:pPr>
            <a:r>
              <a:rPr lang="en-US" sz="2400" dirty="0">
                <a:solidFill>
                  <a:srgbClr val="C00000"/>
                </a:solidFill>
                <a:latin typeface="Tempus Sans ITC" pitchFamily="82" charset="0"/>
              </a:rPr>
              <a:t>     	</a:t>
            </a:r>
            <a:r>
              <a:rPr lang="en-US" sz="2400" dirty="0" smtClean="0">
                <a:solidFill>
                  <a:schemeClr val="tx1"/>
                </a:solidFill>
                <a:latin typeface="Tempus Sans ITC" pitchFamily="82" charset="0"/>
              </a:rPr>
              <a:t>num </a:t>
            </a:r>
            <a:r>
              <a:rPr lang="en-US" sz="2400" dirty="0">
                <a:solidFill>
                  <a:schemeClr val="tx1"/>
                </a:solidFill>
                <a:latin typeface="Tempus Sans ITC" pitchFamily="82" charset="0"/>
              </a:rPr>
              <a:t>= 234</a:t>
            </a:r>
          </a:p>
          <a:p>
            <a:pPr algn="just" eaLnBrk="0" hangingPunct="0">
              <a:lnSpc>
                <a:spcPct val="70000"/>
              </a:lnSpc>
              <a:spcBef>
                <a:spcPct val="35000"/>
              </a:spcBef>
            </a:pPr>
            <a:r>
              <a:rPr lang="en-US" sz="2400" dirty="0">
                <a:solidFill>
                  <a:schemeClr val="tx1"/>
                </a:solidFill>
                <a:latin typeface="Tempus Sans ITC" pitchFamily="82" charset="0"/>
              </a:rPr>
              <a:t>	rev = 432</a:t>
            </a:r>
          </a:p>
        </p:txBody>
      </p:sp>
      <p:sp>
        <p:nvSpPr>
          <p:cNvPr id="8" name="TextBox 6"/>
          <p:cNvSpPr txBox="1"/>
          <p:nvPr/>
        </p:nvSpPr>
        <p:spPr>
          <a:xfrm>
            <a:off x="0" y="1436906"/>
            <a:ext cx="1371599" cy="40934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8738" lvl="1"/>
            <a:r>
              <a:rPr lang="en-US" sz="1400" b="1" i="1" dirty="0" smtClean="0">
                <a:solidFill>
                  <a:srgbClr val="0000FF"/>
                </a:solidFill>
                <a:hlinkClick r:id="rId3" action="ppaction://hlinkfile"/>
              </a:rPr>
              <a:t>Additional </a:t>
            </a:r>
            <a:r>
              <a:rPr lang="en-US" sz="1400" b="1" i="1" dirty="0">
                <a:solidFill>
                  <a:srgbClr val="0000FF"/>
                </a:solidFill>
                <a:hlinkClick r:id="rId3" action="ppaction://hlinkfile"/>
              </a:rPr>
              <a:t>Information </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hlinkClick r:id="rId4" action="ppaction://hlinksldjump"/>
              </a:rPr>
              <a:t>Related Story</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hlinkClick r:id="rId5" action="ppaction://hlinkpres?slideindex=1&amp;slidetitle="/>
              </a:rPr>
              <a:t>Animation</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i="1" dirty="0" smtClean="0">
                <a:solidFill>
                  <a:srgbClr val="0000FF"/>
                </a:solidFill>
              </a:rPr>
              <a:t>Do’s</a:t>
            </a:r>
          </a:p>
          <a:p>
            <a:pPr marL="58738" lvl="1"/>
            <a:endParaRPr lang="en-US" sz="1100" b="1" i="1" dirty="0">
              <a:solidFill>
                <a:srgbClr val="0000FF"/>
              </a:solidFill>
            </a:endParaRPr>
          </a:p>
          <a:p>
            <a:pPr marL="58738" lvl="1"/>
            <a:r>
              <a:rPr lang="en-US" sz="1400" b="1" i="1" dirty="0" smtClean="0">
                <a:solidFill>
                  <a:srgbClr val="0000FF"/>
                </a:solidFill>
              </a:rPr>
              <a:t>Don’ts</a:t>
            </a:r>
          </a:p>
          <a:p>
            <a:pPr marL="58738" lvl="1"/>
            <a:endParaRPr lang="en-US" sz="1100" b="1" i="1" dirty="0">
              <a:solidFill>
                <a:srgbClr val="0000FF"/>
              </a:solidFill>
            </a:endParaRPr>
          </a:p>
          <a:p>
            <a:pPr marL="58738" lvl="1"/>
            <a:r>
              <a:rPr lang="en-US" sz="1400" b="1" i="1" dirty="0" smtClean="0">
                <a:solidFill>
                  <a:srgbClr val="0000FF"/>
                </a:solidFill>
              </a:rPr>
              <a:t>Control Flow</a:t>
            </a:r>
          </a:p>
          <a:p>
            <a:pPr marL="58738" lvl="1"/>
            <a:endParaRPr lang="en-US" sz="1200" b="1" i="1" dirty="0">
              <a:solidFill>
                <a:srgbClr val="0000FF"/>
              </a:solidFill>
            </a:endParaRPr>
          </a:p>
          <a:p>
            <a:pPr marL="58738" lvl="1"/>
            <a:r>
              <a:rPr lang="en-US" sz="1400" b="1" i="1" dirty="0" smtClean="0">
                <a:solidFill>
                  <a:srgbClr val="0000FF"/>
                </a:solidFill>
              </a:rPr>
              <a:t>Applications</a:t>
            </a:r>
          </a:p>
          <a:p>
            <a:pPr marL="58738" lvl="1"/>
            <a:endParaRPr lang="en-US" sz="1400" b="1" i="1" dirty="0">
              <a:solidFill>
                <a:srgbClr val="0000FF"/>
              </a:solidFill>
            </a:endParaRPr>
          </a:p>
          <a:p>
            <a:pPr marL="58738" lvl="1"/>
            <a:r>
              <a:rPr lang="en-US" sz="1400" b="1" i="1" dirty="0" smtClean="0">
                <a:solidFill>
                  <a:srgbClr val="0000FF"/>
                </a:solidFill>
                <a:hlinkClick r:id="rId6" action="ppaction://hlinkfile"/>
              </a:rPr>
              <a:t>Case studies</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a:solidFill>
                  <a:srgbClr val="0000FF"/>
                </a:solidFill>
                <a:hlinkClick r:id="rId7" action="ppaction://hlinkfile"/>
              </a:rPr>
              <a:t>Do it </a:t>
            </a:r>
            <a:r>
              <a:rPr lang="en-US" sz="1400" b="1" i="1" dirty="0" smtClean="0">
                <a:solidFill>
                  <a:srgbClr val="0000FF"/>
                </a:solidFill>
                <a:hlinkClick r:id="rId7" action="ppaction://hlinkfile"/>
              </a:rPr>
              <a:t>yourself</a:t>
            </a:r>
            <a:endParaRPr lang="en-US" sz="1400" b="1" i="1" dirty="0" smtClean="0">
              <a:solidFill>
                <a:srgbClr val="0000FF"/>
              </a:solidFill>
            </a:endParaRPr>
          </a:p>
          <a:p>
            <a:pPr marL="58738" lvl="1"/>
            <a:endParaRPr lang="en-US" sz="1400" i="1" dirty="0" smtClean="0">
              <a:solidFill>
                <a:srgbClr val="0000FF"/>
              </a:solidFill>
            </a:endParaRPr>
          </a:p>
          <a:p>
            <a:pPr marL="58738" lvl="1"/>
            <a:r>
              <a:rPr lang="en-US" sz="1400" i="1" dirty="0" smtClean="0">
                <a:solidFill>
                  <a:srgbClr val="0000FF"/>
                </a:solidFill>
                <a:hlinkClick r:id="rId8" action="ppaction://hlinkpres?slideindex=1&amp;slidetitle="/>
              </a:rPr>
              <a:t>MCQs</a:t>
            </a:r>
            <a:endParaRPr lang="en-US" sz="1400" b="1" i="1" dirty="0" smtClean="0">
              <a:solidFill>
                <a:srgbClr val="0000FF"/>
              </a:solidFill>
            </a:endParaRPr>
          </a:p>
        </p:txBody>
      </p:sp>
      <p:sp>
        <p:nvSpPr>
          <p:cNvPr id="9" name="Left Arrow 8">
            <a:hlinkClick r:id="" action="ppaction://hlinkshowjump?jump=lastslideviewed"/>
          </p:cNvPr>
          <p:cNvSpPr/>
          <p:nvPr/>
        </p:nvSpPr>
        <p:spPr>
          <a:xfrm>
            <a:off x="152400" y="5791200"/>
            <a:ext cx="762000" cy="838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a:spLocks noChangeArrowheads="1"/>
          </p:cNvSpPr>
          <p:nvPr/>
        </p:nvSpPr>
        <p:spPr bwMode="auto">
          <a:xfrm>
            <a:off x="5791202" y="1059928"/>
            <a:ext cx="3317130" cy="2800767"/>
          </a:xfrm>
          <a:prstGeom prst="rect">
            <a:avLst/>
          </a:prstGeom>
          <a:noFill/>
          <a:ln w="9525">
            <a:noFill/>
            <a:miter lim="800000"/>
            <a:headEnd/>
            <a:tailEnd/>
          </a:ln>
        </p:spPr>
        <p:txBody>
          <a:bodyPr wrap="square">
            <a:spAutoFit/>
          </a:bodyPr>
          <a:lstStyle/>
          <a:p>
            <a:r>
              <a:rPr lang="en-US" sz="2400" b="0" dirty="0" err="1" smtClean="0">
                <a:latin typeface="+mn-lt"/>
              </a:rPr>
              <a:t>int</a:t>
            </a:r>
            <a:r>
              <a:rPr lang="en-US" sz="2400" b="0" dirty="0" smtClean="0">
                <a:latin typeface="+mn-lt"/>
              </a:rPr>
              <a:t> rev(</a:t>
            </a:r>
            <a:r>
              <a:rPr lang="en-US" sz="2400" b="0" dirty="0" err="1" smtClean="0">
                <a:latin typeface="+mn-lt"/>
              </a:rPr>
              <a:t>int</a:t>
            </a:r>
            <a:r>
              <a:rPr lang="en-US" sz="2400" b="0" dirty="0" smtClean="0">
                <a:latin typeface="+mn-lt"/>
              </a:rPr>
              <a:t>);</a:t>
            </a:r>
          </a:p>
          <a:p>
            <a:endParaRPr lang="en-US" sz="800" b="0" dirty="0">
              <a:latin typeface="+mn-lt"/>
            </a:endParaRPr>
          </a:p>
          <a:p>
            <a:r>
              <a:rPr lang="en-US" sz="2400" b="0" dirty="0">
                <a:latin typeface="Baskerville Old Face" pitchFamily="18" charset="0"/>
              </a:rPr>
              <a:t>void main() {</a:t>
            </a:r>
          </a:p>
          <a:p>
            <a:r>
              <a:rPr lang="en-US" sz="2400" b="0" dirty="0" err="1">
                <a:latin typeface="Baskerville Old Face" pitchFamily="18" charset="0"/>
              </a:rPr>
              <a:t>int</a:t>
            </a:r>
            <a:r>
              <a:rPr lang="en-US" sz="2400" b="0" dirty="0">
                <a:latin typeface="Baskerville Old Face" pitchFamily="18" charset="0"/>
              </a:rPr>
              <a:t>  </a:t>
            </a:r>
            <a:r>
              <a:rPr lang="en-US" sz="2400" b="0" dirty="0" err="1" smtClean="0">
                <a:latin typeface="Baskerville Old Face" pitchFamily="18" charset="0"/>
              </a:rPr>
              <a:t>num</a:t>
            </a:r>
            <a:r>
              <a:rPr lang="en-US" sz="2400" b="0" dirty="0" smtClean="0">
                <a:latin typeface="Baskerville Old Face" pitchFamily="18" charset="0"/>
              </a:rPr>
              <a:t>;</a:t>
            </a:r>
            <a:endParaRPr lang="en-US" sz="2400" b="0" dirty="0">
              <a:latin typeface="Baskerville Old Face" pitchFamily="18" charset="0"/>
            </a:endParaRPr>
          </a:p>
          <a:p>
            <a:r>
              <a:rPr lang="en-US" sz="2400" b="0" dirty="0" err="1" smtClean="0">
                <a:latin typeface="Baskerville Old Face" pitchFamily="18" charset="0"/>
              </a:rPr>
              <a:t>cout</a:t>
            </a:r>
            <a:r>
              <a:rPr lang="en-US" sz="2400" b="0" dirty="0" smtClean="0">
                <a:latin typeface="Baskerville Old Face" pitchFamily="18" charset="0"/>
              </a:rPr>
              <a:t>&lt;&lt;“enter number”;</a:t>
            </a:r>
          </a:p>
          <a:p>
            <a:r>
              <a:rPr lang="en-US" sz="2400" b="0" dirty="0" err="1">
                <a:latin typeface="Baskerville Old Face" pitchFamily="18" charset="0"/>
              </a:rPr>
              <a:t>c</a:t>
            </a:r>
            <a:r>
              <a:rPr lang="en-US" sz="2400" b="0" dirty="0" err="1" smtClean="0">
                <a:latin typeface="Baskerville Old Face" pitchFamily="18" charset="0"/>
              </a:rPr>
              <a:t>in</a:t>
            </a:r>
            <a:r>
              <a:rPr lang="en-US" sz="2400" b="0" dirty="0" smtClean="0">
                <a:latin typeface="Baskerville Old Face" pitchFamily="18" charset="0"/>
              </a:rPr>
              <a:t>&gt;&gt;</a:t>
            </a:r>
            <a:r>
              <a:rPr lang="en-US" sz="2400" b="0" dirty="0" err="1" smtClean="0">
                <a:latin typeface="Baskerville Old Face" pitchFamily="18" charset="0"/>
              </a:rPr>
              <a:t>num</a:t>
            </a:r>
            <a:endParaRPr lang="en-US" sz="2400" b="0" dirty="0">
              <a:latin typeface="Baskerville Old Face" pitchFamily="18" charset="0"/>
            </a:endParaRPr>
          </a:p>
          <a:p>
            <a:r>
              <a:rPr lang="en-US" sz="2400" dirty="0" smtClean="0">
                <a:latin typeface="Baskerville Old Face" pitchFamily="18" charset="0"/>
              </a:rPr>
              <a:t>rev</a:t>
            </a:r>
            <a:r>
              <a:rPr lang="en-US" sz="2400" dirty="0" smtClean="0">
                <a:latin typeface="Baskerville Old Face" pitchFamily="18" charset="0"/>
              </a:rPr>
              <a:t>(</a:t>
            </a:r>
            <a:r>
              <a:rPr lang="en-US" sz="2400" dirty="0" err="1" smtClean="0">
                <a:latin typeface="Baskerville Old Face" pitchFamily="18" charset="0"/>
              </a:rPr>
              <a:t>num</a:t>
            </a:r>
            <a:r>
              <a:rPr lang="en-US" sz="2400" dirty="0" smtClean="0">
                <a:latin typeface="Baskerville Old Face" pitchFamily="18" charset="0"/>
              </a:rPr>
              <a:t>);</a:t>
            </a:r>
            <a:endParaRPr lang="en-US" sz="2400" dirty="0">
              <a:latin typeface="Baskerville Old Face" pitchFamily="18" charset="0"/>
            </a:endParaRPr>
          </a:p>
          <a:p>
            <a:r>
              <a:rPr lang="en-US" sz="2400" b="0" dirty="0">
                <a:latin typeface="Baskerville Old Face"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animEffect transition="in" filter="fade">
                                      <p:cBhvr>
                                        <p:cTn id="7" dur="500"/>
                                        <p:tgtEl>
                                          <p:spTgt spid="204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484">
                                            <p:txEl>
                                              <p:pRg st="1" end="1"/>
                                            </p:txEl>
                                          </p:spTgt>
                                        </p:tgtEl>
                                        <p:attrNameLst>
                                          <p:attrName>style.visibility</p:attrName>
                                        </p:attrNameLst>
                                      </p:cBhvr>
                                      <p:to>
                                        <p:strVal val="visible"/>
                                      </p:to>
                                    </p:set>
                                    <p:animEffect transition="in" filter="fade">
                                      <p:cBhvr>
                                        <p:cTn id="12" dur="500"/>
                                        <p:tgtEl>
                                          <p:spTgt spid="204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484">
                                            <p:txEl>
                                              <p:pRg st="2" end="2"/>
                                            </p:txEl>
                                          </p:spTgt>
                                        </p:tgtEl>
                                        <p:attrNameLst>
                                          <p:attrName>style.visibility</p:attrName>
                                        </p:attrNameLst>
                                      </p:cBhvr>
                                      <p:to>
                                        <p:strVal val="visible"/>
                                      </p:to>
                                    </p:set>
                                    <p:animEffect transition="in" filter="fade">
                                      <p:cBhvr>
                                        <p:cTn id="17" dur="500"/>
                                        <p:tgtEl>
                                          <p:spTgt spid="2048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484">
                                            <p:txEl>
                                              <p:pRg st="3" end="3"/>
                                            </p:txEl>
                                          </p:spTgt>
                                        </p:tgtEl>
                                        <p:attrNameLst>
                                          <p:attrName>style.visibility</p:attrName>
                                        </p:attrNameLst>
                                      </p:cBhvr>
                                      <p:to>
                                        <p:strVal val="visible"/>
                                      </p:to>
                                    </p:set>
                                    <p:animEffect transition="in" filter="fade">
                                      <p:cBhvr>
                                        <p:cTn id="22" dur="500"/>
                                        <p:tgtEl>
                                          <p:spTgt spid="2048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484">
                                            <p:txEl>
                                              <p:pRg st="4" end="4"/>
                                            </p:txEl>
                                          </p:spTgt>
                                        </p:tgtEl>
                                        <p:attrNameLst>
                                          <p:attrName>style.visibility</p:attrName>
                                        </p:attrNameLst>
                                      </p:cBhvr>
                                      <p:to>
                                        <p:strVal val="visible"/>
                                      </p:to>
                                    </p:set>
                                    <p:animEffect transition="in" filter="fade">
                                      <p:cBhvr>
                                        <p:cTn id="27" dur="500"/>
                                        <p:tgtEl>
                                          <p:spTgt spid="2048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484">
                                            <p:txEl>
                                              <p:pRg st="5" end="5"/>
                                            </p:txEl>
                                          </p:spTgt>
                                        </p:tgtEl>
                                        <p:attrNameLst>
                                          <p:attrName>style.visibility</p:attrName>
                                        </p:attrNameLst>
                                      </p:cBhvr>
                                      <p:to>
                                        <p:strVal val="visible"/>
                                      </p:to>
                                    </p:set>
                                    <p:animEffect transition="in" filter="fade">
                                      <p:cBhvr>
                                        <p:cTn id="32" dur="500"/>
                                        <p:tgtEl>
                                          <p:spTgt spid="2048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0484">
                                            <p:txEl>
                                              <p:pRg st="6" end="6"/>
                                            </p:txEl>
                                          </p:spTgt>
                                        </p:tgtEl>
                                        <p:attrNameLst>
                                          <p:attrName>style.visibility</p:attrName>
                                        </p:attrNameLst>
                                      </p:cBhvr>
                                      <p:to>
                                        <p:strVal val="visible"/>
                                      </p:to>
                                    </p:set>
                                    <p:animEffect transition="in" filter="fade">
                                      <p:cBhvr>
                                        <p:cTn id="37" dur="500"/>
                                        <p:tgtEl>
                                          <p:spTgt spid="2048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0484">
                                            <p:txEl>
                                              <p:pRg st="7" end="7"/>
                                            </p:txEl>
                                          </p:spTgt>
                                        </p:tgtEl>
                                        <p:attrNameLst>
                                          <p:attrName>style.visibility</p:attrName>
                                        </p:attrNameLst>
                                      </p:cBhvr>
                                      <p:to>
                                        <p:strVal val="visible"/>
                                      </p:to>
                                    </p:set>
                                    <p:animEffect transition="in" filter="fade">
                                      <p:cBhvr>
                                        <p:cTn id="42" dur="500"/>
                                        <p:tgtEl>
                                          <p:spTgt spid="2048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a:xfrm>
            <a:off x="1219200" y="2179638"/>
            <a:ext cx="7467600" cy="4525962"/>
          </a:xfrm>
        </p:spPr>
        <p:txBody>
          <a:bodyPr/>
          <a:lstStyle/>
          <a:p>
            <a:pPr eaLnBrk="1" hangingPunct="1">
              <a:spcBef>
                <a:spcPts val="0"/>
              </a:spcBef>
              <a:buFontTx/>
              <a:buNone/>
              <a:defRPr/>
            </a:pPr>
            <a:r>
              <a:rPr lang="en-US" sz="2400" b="1" dirty="0" err="1" smtClean="0">
                <a:latin typeface="Tempus Sans ITC" pitchFamily="82" charset="0"/>
              </a:rPr>
              <a:t>int</a:t>
            </a:r>
            <a:r>
              <a:rPr lang="en-US" sz="2400" b="1" dirty="0" smtClean="0">
                <a:latin typeface="Tempus Sans ITC" pitchFamily="82" charset="0"/>
              </a:rPr>
              <a:t> </a:t>
            </a:r>
            <a:r>
              <a:rPr lang="en-US" sz="2400" b="1" dirty="0" err="1" smtClean="0">
                <a:latin typeface="Tempus Sans ITC" pitchFamily="82" charset="0"/>
              </a:rPr>
              <a:t>gcd</a:t>
            </a:r>
            <a:r>
              <a:rPr lang="en-US" sz="2400" b="1" dirty="0" smtClean="0">
                <a:latin typeface="Tempus Sans ITC" pitchFamily="82" charset="0"/>
              </a:rPr>
              <a:t>(</a:t>
            </a:r>
            <a:r>
              <a:rPr lang="en-US" sz="2400" b="1" dirty="0" err="1" smtClean="0">
                <a:solidFill>
                  <a:srgbClr val="000000"/>
                </a:solidFill>
                <a:latin typeface="Tempus Sans ITC" pitchFamily="82" charset="0"/>
              </a:rPr>
              <a:t>int</a:t>
            </a:r>
            <a:r>
              <a:rPr lang="en-US" sz="2400" b="1" dirty="0" smtClean="0">
                <a:solidFill>
                  <a:srgbClr val="000000"/>
                </a:solidFill>
                <a:latin typeface="Tempus Sans ITC" pitchFamily="82" charset="0"/>
              </a:rPr>
              <a:t> x, </a:t>
            </a:r>
            <a:r>
              <a:rPr lang="en-US" sz="2400" b="1" dirty="0" err="1" smtClean="0">
                <a:solidFill>
                  <a:srgbClr val="000000"/>
                </a:solidFill>
                <a:latin typeface="Tempus Sans ITC" pitchFamily="82" charset="0"/>
              </a:rPr>
              <a:t>int</a:t>
            </a:r>
            <a:r>
              <a:rPr lang="en-US" sz="2400" b="1" dirty="0" smtClean="0">
                <a:solidFill>
                  <a:srgbClr val="000000"/>
                </a:solidFill>
                <a:latin typeface="Tempus Sans ITC" pitchFamily="82" charset="0"/>
              </a:rPr>
              <a:t> y</a:t>
            </a:r>
            <a:r>
              <a:rPr lang="en-US" sz="2400" b="1" dirty="0" smtClean="0">
                <a:latin typeface="Tempus Sans ITC" pitchFamily="82" charset="0"/>
              </a:rPr>
              <a:t>)</a:t>
            </a:r>
            <a:endParaRPr lang="en-US" sz="2400" b="1" dirty="0" smtClean="0">
              <a:solidFill>
                <a:schemeClr val="bg1">
                  <a:lumMod val="65000"/>
                </a:schemeClr>
              </a:solidFill>
              <a:latin typeface="Tempus Sans ITC" pitchFamily="82" charset="0"/>
            </a:endParaRPr>
          </a:p>
          <a:p>
            <a:pPr eaLnBrk="1" hangingPunct="1">
              <a:spcBef>
                <a:spcPts val="0"/>
              </a:spcBef>
              <a:buFontTx/>
              <a:buNone/>
              <a:defRPr/>
            </a:pPr>
            <a:r>
              <a:rPr lang="en-US" sz="2400" b="1" dirty="0" smtClean="0">
                <a:latin typeface="Tempus Sans ITC" pitchFamily="82" charset="0"/>
              </a:rPr>
              <a:t> { </a:t>
            </a:r>
          </a:p>
          <a:p>
            <a:pPr eaLnBrk="1" hangingPunct="1">
              <a:spcBef>
                <a:spcPts val="0"/>
              </a:spcBef>
              <a:buFontTx/>
              <a:buNone/>
              <a:defRPr/>
            </a:pPr>
            <a:r>
              <a:rPr lang="en-US" sz="2400" b="1" dirty="0" smtClean="0">
                <a:latin typeface="Tempus Sans ITC" pitchFamily="82" charset="0"/>
              </a:rPr>
              <a:t>	if (x == 0) </a:t>
            </a:r>
          </a:p>
          <a:p>
            <a:pPr eaLnBrk="1" hangingPunct="1">
              <a:spcBef>
                <a:spcPts val="0"/>
              </a:spcBef>
              <a:buFontTx/>
              <a:buNone/>
              <a:defRPr/>
            </a:pPr>
            <a:r>
              <a:rPr lang="en-US" sz="2400" b="1" dirty="0" smtClean="0">
                <a:latin typeface="Tempus Sans ITC" pitchFamily="82" charset="0"/>
              </a:rPr>
              <a:t>        return (y); </a:t>
            </a:r>
          </a:p>
          <a:p>
            <a:pPr eaLnBrk="1" hangingPunct="1">
              <a:spcBef>
                <a:spcPts val="0"/>
              </a:spcBef>
              <a:buFontTx/>
              <a:buNone/>
              <a:defRPr/>
            </a:pPr>
            <a:r>
              <a:rPr lang="en-US" sz="2400" b="1" dirty="0" smtClean="0">
                <a:latin typeface="Tempus Sans ITC" pitchFamily="82" charset="0"/>
              </a:rPr>
              <a:t>   if (y==0)</a:t>
            </a:r>
          </a:p>
          <a:p>
            <a:pPr eaLnBrk="1" hangingPunct="1">
              <a:spcBef>
                <a:spcPts val="0"/>
              </a:spcBef>
              <a:buFontTx/>
              <a:buNone/>
              <a:defRPr/>
            </a:pPr>
            <a:r>
              <a:rPr lang="en-US" sz="2400" b="1" dirty="0" smtClean="0">
                <a:latin typeface="Tempus Sans ITC" pitchFamily="82" charset="0"/>
              </a:rPr>
              <a:t>        return (x);</a:t>
            </a:r>
          </a:p>
          <a:p>
            <a:pPr eaLnBrk="1" hangingPunct="1">
              <a:spcBef>
                <a:spcPts val="0"/>
              </a:spcBef>
              <a:buFontTx/>
              <a:buNone/>
              <a:defRPr/>
            </a:pPr>
            <a:r>
              <a:rPr lang="en-US" sz="2400" b="1" dirty="0" smtClean="0">
                <a:latin typeface="Tempus Sans ITC" pitchFamily="82" charset="0"/>
              </a:rPr>
              <a:t>   return </a:t>
            </a:r>
            <a:r>
              <a:rPr lang="en-US" sz="2400" b="1" dirty="0" err="1" smtClean="0">
                <a:latin typeface="Tempus Sans ITC" pitchFamily="82" charset="0"/>
              </a:rPr>
              <a:t>gcd</a:t>
            </a:r>
            <a:r>
              <a:rPr lang="en-US" sz="2400" b="1" dirty="0" smtClean="0">
                <a:latin typeface="Tempus Sans ITC" pitchFamily="82" charset="0"/>
              </a:rPr>
              <a:t>(</a:t>
            </a:r>
            <a:r>
              <a:rPr lang="en-US" sz="2400" b="1" dirty="0" smtClean="0">
                <a:solidFill>
                  <a:srgbClr val="000000"/>
                </a:solidFill>
                <a:latin typeface="Tempus Sans ITC" pitchFamily="82" charset="0"/>
              </a:rPr>
              <a:t>y, x % y</a:t>
            </a:r>
            <a:r>
              <a:rPr lang="en-US" sz="2400" b="1" dirty="0" smtClean="0">
                <a:latin typeface="Tempus Sans ITC" pitchFamily="82" charset="0"/>
              </a:rPr>
              <a:t>); </a:t>
            </a:r>
          </a:p>
          <a:p>
            <a:pPr eaLnBrk="1" hangingPunct="1">
              <a:spcBef>
                <a:spcPts val="0"/>
              </a:spcBef>
              <a:buFontTx/>
              <a:buNone/>
              <a:defRPr/>
            </a:pPr>
            <a:r>
              <a:rPr lang="en-US" sz="2400" b="1" dirty="0" smtClean="0">
                <a:latin typeface="Tempus Sans ITC" pitchFamily="82" charset="0"/>
              </a:rPr>
              <a:t>  </a:t>
            </a:r>
            <a:r>
              <a:rPr lang="en-US" sz="2800" b="1" dirty="0" smtClean="0">
                <a:latin typeface="Tempus Sans ITC" pitchFamily="82" charset="0"/>
              </a:rPr>
              <a:t>}</a:t>
            </a:r>
            <a:endParaRPr lang="en-US" sz="2400" b="1" dirty="0" smtClean="0">
              <a:latin typeface="Tempus Sans ITC" pitchFamily="82" charset="0"/>
            </a:endParaRPr>
          </a:p>
        </p:txBody>
      </p:sp>
      <p:sp>
        <p:nvSpPr>
          <p:cNvPr id="3" name="Date Placeholder 2"/>
          <p:cNvSpPr>
            <a:spLocks noGrp="1"/>
          </p:cNvSpPr>
          <p:nvPr>
            <p:ph type="dt" sz="half" idx="10"/>
          </p:nvPr>
        </p:nvSpPr>
        <p:spPr/>
        <p:txBody>
          <a:bodyPr/>
          <a:lstStyle/>
          <a:p>
            <a:pPr>
              <a:defRPr/>
            </a:pPr>
            <a:fld id="{4B4D7EFB-C713-4F49-A361-C3F2E0804E75}" type="datetime1">
              <a:rPr lang="en-US" smtClean="0"/>
              <a:t>3/27/2015</a:t>
            </a:fld>
            <a:endParaRPr lang="en-US"/>
          </a:p>
        </p:txBody>
      </p:sp>
      <p:sp>
        <p:nvSpPr>
          <p:cNvPr id="21509" name="Slide Number Placeholder 4"/>
          <p:cNvSpPr>
            <a:spLocks noGrp="1"/>
          </p:cNvSpPr>
          <p:nvPr>
            <p:ph type="sldNum" sz="quarter" idx="12"/>
          </p:nvPr>
        </p:nvSpPr>
        <p:spPr>
          <a:noFill/>
        </p:spPr>
        <p:txBody>
          <a:bodyPr/>
          <a:lstStyle/>
          <a:p>
            <a:fld id="{7C12E593-3E57-42FC-9C90-19E240EDFAE5}" type="slidenum">
              <a:rPr lang="en-US" smtClean="0"/>
              <a:pPr/>
              <a:t>18</a:t>
            </a:fld>
            <a:endParaRPr lang="en-US" smtClean="0"/>
          </a:p>
        </p:txBody>
      </p:sp>
      <p:sp>
        <p:nvSpPr>
          <p:cNvPr id="21506" name="Footer Placeholder 3"/>
          <p:cNvSpPr>
            <a:spLocks noGrp="1"/>
          </p:cNvSpPr>
          <p:nvPr>
            <p:ph type="ftr" sz="quarter" idx="11"/>
          </p:nvPr>
        </p:nvSpPr>
        <p:spPr>
          <a:noFill/>
        </p:spPr>
        <p:txBody>
          <a:bodyPr/>
          <a:lstStyle/>
          <a:p>
            <a:r>
              <a:rPr lang="en-US" smtClean="0"/>
              <a:t>CSE 1002                             Department of CSE</a:t>
            </a:r>
            <a:endParaRPr lang="en-US" dirty="0" smtClean="0">
              <a:solidFill>
                <a:schemeClr val="bg1"/>
              </a:solidFill>
            </a:endParaRPr>
          </a:p>
        </p:txBody>
      </p:sp>
      <p:sp>
        <p:nvSpPr>
          <p:cNvPr id="21507" name="Rectangle 2"/>
          <p:cNvSpPr>
            <a:spLocks noGrp="1" noChangeArrowheads="1"/>
          </p:cNvSpPr>
          <p:nvPr>
            <p:ph type="title"/>
          </p:nvPr>
        </p:nvSpPr>
        <p:spPr/>
        <p:txBody>
          <a:bodyPr>
            <a:noAutofit/>
          </a:bodyPr>
          <a:lstStyle/>
          <a:p>
            <a:pPr algn="l" eaLnBrk="1" hangingPunct="1"/>
            <a:r>
              <a:rPr lang="en-US" sz="4000" dirty="0" smtClean="0"/>
              <a:t>GCD: Recursion</a:t>
            </a:r>
          </a:p>
        </p:txBody>
      </p:sp>
      <p:sp>
        <p:nvSpPr>
          <p:cNvPr id="6" name="Text Box 3"/>
          <p:cNvSpPr txBox="1">
            <a:spLocks noChangeArrowheads="1"/>
          </p:cNvSpPr>
          <p:nvPr/>
        </p:nvSpPr>
        <p:spPr bwMode="auto">
          <a:xfrm>
            <a:off x="5943600" y="5271209"/>
            <a:ext cx="2971800" cy="977191"/>
          </a:xfrm>
          <a:prstGeom prst="rect">
            <a:avLst/>
          </a:prstGeom>
          <a:noFill/>
          <a:ln w="28575" cap="sq">
            <a:solidFill>
              <a:srgbClr val="FF0000"/>
            </a:solidFill>
            <a:miter lim="800000"/>
            <a:headEnd type="none" w="sm" len="sm"/>
            <a:tailEnd type="none" w="sm" len="sm"/>
          </a:ln>
        </p:spPr>
        <p:txBody>
          <a:bodyPr>
            <a:spAutoFit/>
          </a:bodyPr>
          <a:lstStyle/>
          <a:p>
            <a:pPr algn="just" eaLnBrk="0" hangingPunct="0">
              <a:lnSpc>
                <a:spcPct val="70000"/>
              </a:lnSpc>
              <a:spcBef>
                <a:spcPct val="35000"/>
              </a:spcBef>
            </a:pPr>
            <a:r>
              <a:rPr lang="en-US" sz="2000" dirty="0">
                <a:solidFill>
                  <a:srgbClr val="C00000"/>
                </a:solidFill>
                <a:latin typeface="Tempus Sans ITC" pitchFamily="82" charset="0"/>
              </a:rPr>
              <a:t>Output:</a:t>
            </a:r>
          </a:p>
          <a:p>
            <a:pPr algn="just" eaLnBrk="0" hangingPunct="0">
              <a:lnSpc>
                <a:spcPct val="70000"/>
              </a:lnSpc>
              <a:spcBef>
                <a:spcPct val="35000"/>
              </a:spcBef>
            </a:pPr>
            <a:r>
              <a:rPr lang="en-US" sz="2000" dirty="0">
                <a:solidFill>
                  <a:srgbClr val="C00000"/>
                </a:solidFill>
                <a:latin typeface="Tempus Sans ITC" pitchFamily="82" charset="0"/>
              </a:rPr>
              <a:t>	</a:t>
            </a:r>
            <a:r>
              <a:rPr lang="en-US" sz="2000" dirty="0">
                <a:solidFill>
                  <a:schemeClr val="tx1"/>
                </a:solidFill>
                <a:latin typeface="Tempus Sans ITC" pitchFamily="82" charset="0"/>
              </a:rPr>
              <a:t>x= </a:t>
            </a:r>
            <a:r>
              <a:rPr lang="en-US" sz="2000" dirty="0" smtClean="0">
                <a:solidFill>
                  <a:schemeClr val="tx1"/>
                </a:solidFill>
                <a:latin typeface="Tempus Sans ITC" pitchFamily="82" charset="0"/>
              </a:rPr>
              <a:t>24 </a:t>
            </a:r>
            <a:r>
              <a:rPr lang="en-US" sz="2000" dirty="0">
                <a:solidFill>
                  <a:schemeClr val="tx1"/>
                </a:solidFill>
                <a:latin typeface="Tempus Sans ITC" pitchFamily="82" charset="0"/>
              </a:rPr>
              <a:t>, y = </a:t>
            </a:r>
            <a:r>
              <a:rPr lang="en-US" sz="2000" dirty="0" smtClean="0">
                <a:solidFill>
                  <a:schemeClr val="tx1"/>
                </a:solidFill>
                <a:latin typeface="Tempus Sans ITC" pitchFamily="82" charset="0"/>
              </a:rPr>
              <a:t>9</a:t>
            </a:r>
            <a:endParaRPr lang="en-US" sz="2000" dirty="0">
              <a:solidFill>
                <a:schemeClr val="tx1"/>
              </a:solidFill>
              <a:latin typeface="Tempus Sans ITC" pitchFamily="82" charset="0"/>
            </a:endParaRPr>
          </a:p>
          <a:p>
            <a:pPr algn="just" eaLnBrk="0" hangingPunct="0">
              <a:lnSpc>
                <a:spcPct val="70000"/>
              </a:lnSpc>
              <a:spcBef>
                <a:spcPct val="35000"/>
              </a:spcBef>
            </a:pPr>
            <a:r>
              <a:rPr lang="en-US" sz="2000" dirty="0">
                <a:solidFill>
                  <a:schemeClr val="tx1"/>
                </a:solidFill>
                <a:latin typeface="Tempus Sans ITC" pitchFamily="82" charset="0"/>
              </a:rPr>
              <a:t>	</a:t>
            </a:r>
            <a:r>
              <a:rPr lang="en-US" sz="2000" dirty="0" err="1">
                <a:solidFill>
                  <a:schemeClr val="tx1"/>
                </a:solidFill>
                <a:latin typeface="Tempus Sans ITC" pitchFamily="82" charset="0"/>
              </a:rPr>
              <a:t>gcd</a:t>
            </a:r>
            <a:r>
              <a:rPr lang="en-US" sz="2000" dirty="0">
                <a:solidFill>
                  <a:schemeClr val="tx1"/>
                </a:solidFill>
                <a:latin typeface="Tempus Sans ITC" pitchFamily="82" charset="0"/>
              </a:rPr>
              <a:t> = 3</a:t>
            </a:r>
          </a:p>
        </p:txBody>
      </p:sp>
      <p:pic>
        <p:nvPicPr>
          <p:cNvPr id="21511" name="Picture 8" descr=" \gcd(x,y) =&#10; \begin{cases}&#10; x &amp; \mbox{if } y = 0 \\&#10; \gcd(y, \operatorname{remainder}(x,y)) &amp; \mbox{if } x \ge y \mbox{ and } y &gt; 0 \\&#10; \end{cases}&#10;"/>
          <p:cNvPicPr>
            <a:picLocks noChangeAspect="1" noChangeArrowheads="1"/>
          </p:cNvPicPr>
          <p:nvPr/>
        </p:nvPicPr>
        <p:blipFill>
          <a:blip r:embed="rId3" cstate="print"/>
          <a:srcRect/>
          <a:stretch>
            <a:fillRect/>
          </a:stretch>
        </p:blipFill>
        <p:spPr bwMode="auto">
          <a:xfrm>
            <a:off x="1295400" y="990600"/>
            <a:ext cx="7696200" cy="1066800"/>
          </a:xfrm>
          <a:prstGeom prst="rect">
            <a:avLst/>
          </a:prstGeom>
          <a:noFill/>
          <a:ln w="9525">
            <a:noFill/>
            <a:miter lim="800000"/>
            <a:headEnd/>
            <a:tailEnd/>
          </a:ln>
        </p:spPr>
      </p:pic>
      <p:graphicFrame>
        <p:nvGraphicFramePr>
          <p:cNvPr id="8" name="Table 7"/>
          <p:cNvGraphicFramePr>
            <a:graphicFrameLocks noGrp="1"/>
          </p:cNvGraphicFramePr>
          <p:nvPr>
            <p:extLst>
              <p:ext uri="{D42A27DB-BD31-4B8C-83A1-F6EECF244321}">
                <p14:modId xmlns:p14="http://schemas.microsoft.com/office/powerpoint/2010/main" val="580277578"/>
              </p:ext>
            </p:extLst>
          </p:nvPr>
        </p:nvGraphicFramePr>
        <p:xfrm>
          <a:off x="4800600" y="2423160"/>
          <a:ext cx="4191000" cy="2697480"/>
        </p:xfrm>
        <a:graphic>
          <a:graphicData uri="http://schemas.openxmlformats.org/drawingml/2006/table">
            <a:tbl>
              <a:tblPr>
                <a:tableStyleId>{16D9F66E-5EB9-4882-86FB-DCBF35E3C3E4}</a:tableStyleId>
              </a:tblPr>
              <a:tblGrid>
                <a:gridCol w="4191000"/>
              </a:tblGrid>
              <a:tr h="1752600">
                <a:tc>
                  <a:txBody>
                    <a:bodyPr/>
                    <a:lstStyle/>
                    <a:p>
                      <a:r>
                        <a:rPr lang="en-US" sz="2000" dirty="0" err="1" smtClean="0">
                          <a:effectLst/>
                        </a:rPr>
                        <a:t>gcd</a:t>
                      </a:r>
                      <a:r>
                        <a:rPr lang="en-US" sz="2000" dirty="0" smtClean="0">
                          <a:effectLst/>
                        </a:rPr>
                        <a:t>(24,9) </a:t>
                      </a:r>
                      <a:r>
                        <a:rPr lang="en-US" sz="2000" dirty="0" smtClean="0">
                          <a:effectLst/>
                          <a:sym typeface="Wingdings" pitchFamily="2" charset="2"/>
                        </a:rPr>
                        <a:t> </a:t>
                      </a:r>
                      <a:r>
                        <a:rPr lang="en-US" sz="1800" dirty="0" smtClean="0">
                          <a:effectLst/>
                          <a:sym typeface="Wingdings" pitchFamily="2" charset="2"/>
                        </a:rPr>
                        <a:t>Control In</a:t>
                      </a:r>
                      <a:r>
                        <a:rPr lang="en-US" sz="1800" baseline="0" dirty="0" smtClean="0">
                          <a:effectLst/>
                          <a:sym typeface="Wingdings" pitchFamily="2" charset="2"/>
                        </a:rPr>
                        <a:t> </a:t>
                      </a:r>
                      <a:r>
                        <a:rPr lang="en-US" sz="1800" baseline="0" dirty="0" err="1" smtClean="0">
                          <a:effectLst/>
                          <a:sym typeface="Wingdings" pitchFamily="2" charset="2"/>
                        </a:rPr>
                        <a:t>gcd</a:t>
                      </a:r>
                      <a:r>
                        <a:rPr lang="en-US" sz="1800" baseline="0" dirty="0" smtClean="0">
                          <a:effectLst/>
                          <a:sym typeface="Wingdings" pitchFamily="2" charset="2"/>
                        </a:rPr>
                        <a:t> </a:t>
                      </a:r>
                      <a:r>
                        <a:rPr lang="en-US" sz="1800" baseline="0" dirty="0" err="1" smtClean="0">
                          <a:effectLst/>
                          <a:sym typeface="Wingdings" pitchFamily="2" charset="2"/>
                        </a:rPr>
                        <a:t>fn</a:t>
                      </a:r>
                      <a:r>
                        <a:rPr lang="en-US" sz="1800" baseline="0" dirty="0" smtClean="0">
                          <a:effectLst/>
                          <a:sym typeface="Wingdings" pitchFamily="2" charset="2"/>
                        </a:rPr>
                        <a:t> on call</a:t>
                      </a:r>
                      <a:endParaRPr lang="en-US" sz="2000" baseline="0" dirty="0" smtClean="0">
                        <a:effectLst/>
                        <a:sym typeface="Wingdings" pitchFamily="2" charset="2"/>
                      </a:endParaRPr>
                    </a:p>
                    <a:p>
                      <a:endParaRPr lang="en-US" sz="1100" dirty="0" smtClean="0">
                        <a:effectLst/>
                      </a:endParaRPr>
                    </a:p>
                    <a:p>
                      <a:r>
                        <a:rPr lang="en-US" sz="2000" dirty="0" err="1" smtClean="0">
                          <a:effectLst/>
                        </a:rPr>
                        <a:t>gcd</a:t>
                      </a:r>
                      <a:r>
                        <a:rPr lang="en-US" sz="2000" dirty="0" smtClean="0">
                          <a:effectLst/>
                        </a:rPr>
                        <a:t>(9,24%9)           </a:t>
                      </a:r>
                      <a:r>
                        <a:rPr lang="en-US" sz="2000" dirty="0" err="1" smtClean="0">
                          <a:effectLst/>
                        </a:rPr>
                        <a:t>gcd</a:t>
                      </a:r>
                      <a:r>
                        <a:rPr lang="en-US" sz="2000" dirty="0" smtClean="0">
                          <a:effectLst/>
                        </a:rPr>
                        <a:t>(9, 6) </a:t>
                      </a:r>
                    </a:p>
                    <a:p>
                      <a:r>
                        <a:rPr lang="en-US" sz="2000" dirty="0" err="1" smtClean="0">
                          <a:effectLst/>
                        </a:rPr>
                        <a:t>gcd</a:t>
                      </a:r>
                      <a:r>
                        <a:rPr lang="en-US" sz="2000" dirty="0" smtClean="0">
                          <a:effectLst/>
                        </a:rPr>
                        <a:t>(6,9%6)                </a:t>
                      </a:r>
                      <a:r>
                        <a:rPr lang="en-US" sz="2000" dirty="0" err="1" smtClean="0">
                          <a:effectLst/>
                        </a:rPr>
                        <a:t>gcd</a:t>
                      </a:r>
                      <a:r>
                        <a:rPr lang="en-US" sz="2000" dirty="0" smtClean="0">
                          <a:effectLst/>
                        </a:rPr>
                        <a:t>(6, 3) </a:t>
                      </a:r>
                    </a:p>
                    <a:p>
                      <a:r>
                        <a:rPr lang="en-US" sz="2000" dirty="0" err="1" smtClean="0">
                          <a:effectLst/>
                        </a:rPr>
                        <a:t>gcd</a:t>
                      </a:r>
                      <a:r>
                        <a:rPr lang="en-US" sz="2000" dirty="0" smtClean="0">
                          <a:effectLst/>
                        </a:rPr>
                        <a:t>(3,6%3)                   </a:t>
                      </a:r>
                      <a:r>
                        <a:rPr lang="en-US" sz="2000" dirty="0" err="1" smtClean="0">
                          <a:effectLst/>
                        </a:rPr>
                        <a:t>gcd</a:t>
                      </a:r>
                      <a:r>
                        <a:rPr lang="en-US" sz="2000" dirty="0" smtClean="0">
                          <a:effectLst/>
                        </a:rPr>
                        <a:t>(3, 0)</a:t>
                      </a:r>
                    </a:p>
                    <a:p>
                      <a:r>
                        <a:rPr lang="en-US" sz="2000" dirty="0" smtClean="0">
                          <a:effectLst/>
                        </a:rPr>
                        <a:t>     return values                   return 3</a:t>
                      </a:r>
                    </a:p>
                    <a:p>
                      <a:r>
                        <a:rPr lang="en-US" sz="2000" dirty="0" smtClean="0">
                          <a:effectLst/>
                        </a:rPr>
                        <a:t>         </a:t>
                      </a:r>
                      <a:r>
                        <a:rPr lang="en-US" sz="2000" baseline="0" dirty="0" smtClean="0">
                          <a:effectLst/>
                        </a:rPr>
                        <a:t>                         </a:t>
                      </a:r>
                      <a:r>
                        <a:rPr lang="en-US" sz="2000" dirty="0" smtClean="0">
                          <a:effectLst/>
                        </a:rPr>
                        <a:t>return 3 </a:t>
                      </a:r>
                    </a:p>
                    <a:p>
                      <a:r>
                        <a:rPr lang="en-US" sz="2000" dirty="0" smtClean="0">
                          <a:effectLst/>
                        </a:rPr>
                        <a:t>                                return 3 </a:t>
                      </a:r>
                    </a:p>
                    <a:p>
                      <a:r>
                        <a:rPr lang="en-US" sz="2000" dirty="0" smtClean="0">
                          <a:effectLst/>
                        </a:rPr>
                        <a:t>                            return 3</a:t>
                      </a:r>
                      <a:endParaRPr lang="en-US" sz="2000" b="0" dirty="0" smtClean="0">
                        <a:effectLst/>
                        <a:latin typeface="Lucida Sans Unicode" pitchFamily="34" charset="0"/>
                        <a:ea typeface="Verdana" pitchFamily="34" charset="0"/>
                        <a:cs typeface="Lucida Sans Unicode" pitchFamily="34" charset="0"/>
                      </a:endParaRPr>
                    </a:p>
                  </a:txBody>
                  <a:tcPr anchor="ctr"/>
                </a:tc>
              </a:tr>
            </a:tbl>
          </a:graphicData>
        </a:graphic>
      </p:graphicFrame>
      <p:sp>
        <p:nvSpPr>
          <p:cNvPr id="10" name="TextBox 6"/>
          <p:cNvSpPr txBox="1"/>
          <p:nvPr/>
        </p:nvSpPr>
        <p:spPr>
          <a:xfrm>
            <a:off x="0" y="1436906"/>
            <a:ext cx="1371599" cy="40934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8738" lvl="1"/>
            <a:r>
              <a:rPr lang="en-US" sz="1400" b="1" i="1" dirty="0" smtClean="0">
                <a:solidFill>
                  <a:srgbClr val="0000FF"/>
                </a:solidFill>
                <a:hlinkClick r:id="rId4" action="ppaction://hlinkfile"/>
              </a:rPr>
              <a:t>Additional </a:t>
            </a:r>
            <a:r>
              <a:rPr lang="en-US" sz="1400" b="1" i="1" dirty="0">
                <a:solidFill>
                  <a:srgbClr val="0000FF"/>
                </a:solidFill>
                <a:hlinkClick r:id="rId4" action="ppaction://hlinkfile"/>
              </a:rPr>
              <a:t>Information </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hlinkClick r:id="rId5" action="ppaction://hlinksldjump"/>
              </a:rPr>
              <a:t>Related Story</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hlinkClick r:id="rId6" action="ppaction://hlinkpres?slideindex=1&amp;slidetitle="/>
              </a:rPr>
              <a:t>Animation</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i="1" dirty="0" smtClean="0">
                <a:solidFill>
                  <a:srgbClr val="0000FF"/>
                </a:solidFill>
                <a:hlinkClick r:id="rId7" action="ppaction://hlinksldjump"/>
              </a:rPr>
              <a:t>Do’s</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rPr>
              <a:t>Don’ts</a:t>
            </a:r>
          </a:p>
          <a:p>
            <a:pPr marL="58738" lvl="1"/>
            <a:endParaRPr lang="en-US" sz="1100" b="1" i="1" dirty="0">
              <a:solidFill>
                <a:srgbClr val="0000FF"/>
              </a:solidFill>
            </a:endParaRPr>
          </a:p>
          <a:p>
            <a:pPr marL="58738" lvl="1"/>
            <a:r>
              <a:rPr lang="en-US" sz="1400" b="1" i="1" dirty="0" smtClean="0">
                <a:solidFill>
                  <a:srgbClr val="0000FF"/>
                </a:solidFill>
              </a:rPr>
              <a:t>Control Flow</a:t>
            </a:r>
          </a:p>
          <a:p>
            <a:pPr marL="58738" lvl="1"/>
            <a:endParaRPr lang="en-US" sz="1200" b="1" i="1" dirty="0">
              <a:solidFill>
                <a:srgbClr val="0000FF"/>
              </a:solidFill>
            </a:endParaRPr>
          </a:p>
          <a:p>
            <a:pPr marL="58738" lvl="1"/>
            <a:r>
              <a:rPr lang="en-US" sz="1400" b="1" i="1" dirty="0" smtClean="0">
                <a:solidFill>
                  <a:srgbClr val="0000FF"/>
                </a:solidFill>
              </a:rPr>
              <a:t>Applications</a:t>
            </a:r>
          </a:p>
          <a:p>
            <a:pPr marL="58738" lvl="1"/>
            <a:endParaRPr lang="en-US" sz="1400" b="1" i="1" dirty="0">
              <a:solidFill>
                <a:srgbClr val="0000FF"/>
              </a:solidFill>
            </a:endParaRPr>
          </a:p>
          <a:p>
            <a:pPr marL="58738" lvl="1"/>
            <a:r>
              <a:rPr lang="en-US" sz="1400" b="1" i="1" dirty="0" smtClean="0">
                <a:solidFill>
                  <a:srgbClr val="0000FF"/>
                </a:solidFill>
                <a:hlinkClick r:id="rId8" action="ppaction://hlinkfile"/>
              </a:rPr>
              <a:t>Case studies</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a:solidFill>
                  <a:srgbClr val="0000FF"/>
                </a:solidFill>
                <a:hlinkClick r:id="rId9" action="ppaction://hlinkfile"/>
              </a:rPr>
              <a:t>Do it </a:t>
            </a:r>
            <a:r>
              <a:rPr lang="en-US" sz="1400" b="1" i="1" dirty="0" smtClean="0">
                <a:solidFill>
                  <a:srgbClr val="0000FF"/>
                </a:solidFill>
                <a:hlinkClick r:id="rId9" action="ppaction://hlinkfile"/>
              </a:rPr>
              <a:t>yourself</a:t>
            </a:r>
            <a:endParaRPr lang="en-US" sz="1400" b="1" i="1" dirty="0" smtClean="0">
              <a:solidFill>
                <a:srgbClr val="0000FF"/>
              </a:solidFill>
            </a:endParaRPr>
          </a:p>
          <a:p>
            <a:pPr marL="58738" lvl="1"/>
            <a:endParaRPr lang="en-US" sz="1400" i="1" dirty="0" smtClean="0">
              <a:solidFill>
                <a:srgbClr val="0000FF"/>
              </a:solidFill>
            </a:endParaRPr>
          </a:p>
          <a:p>
            <a:pPr marL="58738" lvl="1"/>
            <a:r>
              <a:rPr lang="en-US" sz="1400" i="1" dirty="0" smtClean="0">
                <a:solidFill>
                  <a:srgbClr val="0000FF"/>
                </a:solidFill>
                <a:hlinkClick r:id="rId10" action="ppaction://hlinkpres?slideindex=1&amp;slidetitle="/>
              </a:rPr>
              <a:t>MCQs</a:t>
            </a:r>
            <a:endParaRPr lang="en-US" sz="1400" b="1" i="1" dirty="0" smtClean="0">
              <a:solidFill>
                <a:srgbClr val="0000FF"/>
              </a:solidFill>
            </a:endParaRPr>
          </a:p>
        </p:txBody>
      </p:sp>
      <p:sp>
        <p:nvSpPr>
          <p:cNvPr id="11" name="Left Arrow 10">
            <a:hlinkClick r:id="" action="ppaction://hlinkshowjump?jump=lastslideviewed"/>
          </p:cNvPr>
          <p:cNvSpPr/>
          <p:nvPr/>
        </p:nvSpPr>
        <p:spPr>
          <a:xfrm>
            <a:off x="152400" y="5791200"/>
            <a:ext cx="762000" cy="838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4BFF097-721B-4D8C-A51A-56EBAA9FB0EA}" type="datetime1">
              <a:rPr lang="en-US" smtClean="0"/>
              <a:t>3/27/2015</a:t>
            </a:fld>
            <a:endParaRPr lang="en-US"/>
          </a:p>
        </p:txBody>
      </p:sp>
      <p:sp>
        <p:nvSpPr>
          <p:cNvPr id="22531" name="Slide Number Placeholder 4"/>
          <p:cNvSpPr>
            <a:spLocks noGrp="1"/>
          </p:cNvSpPr>
          <p:nvPr>
            <p:ph type="sldNum" sz="quarter" idx="12"/>
          </p:nvPr>
        </p:nvSpPr>
        <p:spPr>
          <a:noFill/>
        </p:spPr>
        <p:txBody>
          <a:bodyPr/>
          <a:lstStyle/>
          <a:p>
            <a:fld id="{8899F802-256B-4903-AD85-C8EEACD6EA16}" type="slidenum">
              <a:rPr lang="en-US" smtClean="0"/>
              <a:pPr/>
              <a:t>19</a:t>
            </a:fld>
            <a:endParaRPr lang="en-US" smtClean="0"/>
          </a:p>
        </p:txBody>
      </p:sp>
      <p:sp>
        <p:nvSpPr>
          <p:cNvPr id="22530" name="Footer Placeholder 3"/>
          <p:cNvSpPr>
            <a:spLocks noGrp="1"/>
          </p:cNvSpPr>
          <p:nvPr>
            <p:ph type="ftr" sz="quarter" idx="11"/>
          </p:nvPr>
        </p:nvSpPr>
        <p:spPr>
          <a:noFill/>
        </p:spPr>
        <p:txBody>
          <a:bodyPr/>
          <a:lstStyle/>
          <a:p>
            <a:r>
              <a:rPr lang="en-US" smtClean="0"/>
              <a:t>CSE 1002                             Department of CSE</a:t>
            </a:r>
            <a:endParaRPr lang="en-US" smtClean="0">
              <a:solidFill>
                <a:schemeClr val="bg1"/>
              </a:solidFill>
            </a:endParaRPr>
          </a:p>
        </p:txBody>
      </p:sp>
      <p:sp>
        <p:nvSpPr>
          <p:cNvPr id="22533" name="Rectangle 2"/>
          <p:cNvSpPr>
            <a:spLocks noGrp="1" noChangeArrowheads="1"/>
          </p:cNvSpPr>
          <p:nvPr>
            <p:ph type="title"/>
          </p:nvPr>
        </p:nvSpPr>
        <p:spPr/>
        <p:txBody>
          <a:bodyPr>
            <a:noAutofit/>
          </a:bodyPr>
          <a:lstStyle/>
          <a:p>
            <a:pPr algn="l" eaLnBrk="1" hangingPunct="1"/>
            <a:r>
              <a:rPr lang="en-US" sz="3200" dirty="0" smtClean="0"/>
              <a:t>Recursive Sorting-  </a:t>
            </a:r>
            <a:r>
              <a:rPr lang="en-US" sz="3200" dirty="0" err="1">
                <a:solidFill>
                  <a:srgbClr val="C00000"/>
                </a:solidFill>
                <a:latin typeface="Tempus Sans ITC" panose="04020404030D07020202" pitchFamily="82" charset="0"/>
              </a:rPr>
              <a:t>s</a:t>
            </a:r>
            <a:r>
              <a:rPr lang="en-US" sz="3200" dirty="0" err="1" smtClean="0">
                <a:solidFill>
                  <a:srgbClr val="C00000"/>
                </a:solidFill>
                <a:latin typeface="Tempus Sans ITC" panose="04020404030D07020202" pitchFamily="82" charset="0"/>
              </a:rPr>
              <a:t>ortR</a:t>
            </a:r>
            <a:r>
              <a:rPr lang="en-US" sz="3200" dirty="0" smtClean="0">
                <a:solidFill>
                  <a:srgbClr val="C00000"/>
                </a:solidFill>
                <a:latin typeface="Tempus Sans ITC" panose="04020404030D07020202" pitchFamily="82" charset="0"/>
              </a:rPr>
              <a:t>(</a:t>
            </a:r>
            <a:r>
              <a:rPr lang="en-US" sz="3200" dirty="0" err="1" smtClean="0">
                <a:solidFill>
                  <a:srgbClr val="C00000"/>
                </a:solidFill>
                <a:latin typeface="Tempus Sans ITC" panose="04020404030D07020202" pitchFamily="82" charset="0"/>
              </a:rPr>
              <a:t>list,n</a:t>
            </a:r>
            <a:r>
              <a:rPr lang="en-US" sz="3200" dirty="0" smtClean="0">
                <a:solidFill>
                  <a:srgbClr val="C00000"/>
                </a:solidFill>
                <a:latin typeface="Tempus Sans ITC" panose="04020404030D07020202" pitchFamily="82" charset="0"/>
              </a:rPr>
              <a:t>)</a:t>
            </a:r>
          </a:p>
        </p:txBody>
      </p:sp>
      <p:sp>
        <p:nvSpPr>
          <p:cNvPr id="8" name="Rectangle 3"/>
          <p:cNvSpPr txBox="1">
            <a:spLocks noChangeArrowheads="1"/>
          </p:cNvSpPr>
          <p:nvPr/>
        </p:nvSpPr>
        <p:spPr bwMode="auto">
          <a:xfrm>
            <a:off x="1295400" y="990600"/>
            <a:ext cx="7848600" cy="5867400"/>
          </a:xfrm>
          <a:prstGeom prst="rect">
            <a:avLst/>
          </a:prstGeom>
          <a:noFill/>
          <a:ln w="9525">
            <a:noFill/>
            <a:miter lim="800000"/>
            <a:headEnd/>
            <a:tailEnd/>
          </a:ln>
        </p:spPr>
        <p:txBody>
          <a:bodyPr/>
          <a:lstStyle/>
          <a:p>
            <a:pPr marL="342900" indent="-342900">
              <a:spcBef>
                <a:spcPct val="20000"/>
              </a:spcBef>
              <a:defRPr/>
            </a:pPr>
            <a:endParaRPr lang="pt-BR" sz="2400" b="0" kern="0" dirty="0" smtClean="0">
              <a:solidFill>
                <a:schemeClr val="tx1"/>
              </a:solidFill>
              <a:latin typeface="+mj-lt"/>
            </a:endParaRPr>
          </a:p>
          <a:p>
            <a:pPr marL="342900" indent="-342900">
              <a:spcBef>
                <a:spcPct val="20000"/>
              </a:spcBef>
              <a:defRPr/>
            </a:pPr>
            <a:r>
              <a:rPr lang="pt-BR" sz="2400" b="0" kern="0" dirty="0" smtClean="0">
                <a:solidFill>
                  <a:schemeClr val="tx1"/>
                </a:solidFill>
                <a:latin typeface="+mj-lt"/>
              </a:rPr>
              <a:t>Base Case:</a:t>
            </a:r>
          </a:p>
          <a:p>
            <a:pPr marL="342900" indent="-342900">
              <a:spcBef>
                <a:spcPct val="20000"/>
              </a:spcBef>
              <a:defRPr/>
            </a:pPr>
            <a:r>
              <a:rPr lang="pt-BR" sz="2400" b="0" kern="0" dirty="0" smtClean="0">
                <a:solidFill>
                  <a:schemeClr val="tx1"/>
                </a:solidFill>
                <a:latin typeface="+mj-lt"/>
              </a:rPr>
              <a:t>  </a:t>
            </a:r>
            <a:r>
              <a:rPr lang="pt-BR" sz="2400" kern="0" dirty="0" smtClean="0">
                <a:solidFill>
                  <a:schemeClr val="tx1"/>
                </a:solidFill>
                <a:latin typeface="+mj-lt"/>
              </a:rPr>
              <a:t>if length of the list (n) = 1</a:t>
            </a:r>
          </a:p>
          <a:p>
            <a:pPr marL="342900" indent="-342900">
              <a:spcBef>
                <a:spcPct val="20000"/>
              </a:spcBef>
              <a:defRPr/>
            </a:pPr>
            <a:r>
              <a:rPr lang="pt-BR" sz="2400" kern="0" dirty="0" smtClean="0">
                <a:solidFill>
                  <a:schemeClr val="tx1"/>
                </a:solidFill>
                <a:latin typeface="+mj-lt"/>
              </a:rPr>
              <a:t>       No sorting, return</a:t>
            </a:r>
          </a:p>
          <a:p>
            <a:pPr marL="342900" indent="-342900">
              <a:spcBef>
                <a:spcPct val="20000"/>
              </a:spcBef>
              <a:defRPr/>
            </a:pPr>
            <a:endParaRPr lang="pt-BR" sz="2400" b="0" kern="0" dirty="0" smtClean="0">
              <a:solidFill>
                <a:schemeClr val="tx1"/>
              </a:solidFill>
              <a:latin typeface="+mj-lt"/>
            </a:endParaRPr>
          </a:p>
          <a:p>
            <a:pPr marL="342900" indent="-342900">
              <a:spcBef>
                <a:spcPct val="20000"/>
              </a:spcBef>
              <a:defRPr/>
            </a:pPr>
            <a:r>
              <a:rPr lang="pt-BR" sz="2400" b="0" kern="0" dirty="0" smtClean="0">
                <a:solidFill>
                  <a:schemeClr val="tx1"/>
                </a:solidFill>
                <a:latin typeface="+mj-lt"/>
              </a:rPr>
              <a:t> Recursive Call:</a:t>
            </a:r>
          </a:p>
          <a:p>
            <a:pPr marL="342900" indent="-342900">
              <a:spcBef>
                <a:spcPct val="20000"/>
              </a:spcBef>
              <a:defRPr/>
            </a:pPr>
            <a:r>
              <a:rPr lang="pt-BR" sz="2400" b="0" kern="0" dirty="0" smtClean="0">
                <a:solidFill>
                  <a:schemeClr val="tx1"/>
                </a:solidFill>
                <a:latin typeface="+mj-lt"/>
              </a:rPr>
              <a:t>  </a:t>
            </a:r>
            <a:r>
              <a:rPr lang="pt-BR" sz="2400" kern="0" dirty="0" smtClean="0">
                <a:solidFill>
                  <a:schemeClr val="tx1"/>
                </a:solidFill>
                <a:latin typeface="+mj-lt"/>
              </a:rPr>
              <a:t>1. Find the smallest element in the list and place it in the 0</a:t>
            </a:r>
            <a:r>
              <a:rPr lang="pt-BR" sz="2400" kern="0" baseline="30000" dirty="0" smtClean="0">
                <a:solidFill>
                  <a:schemeClr val="tx1"/>
                </a:solidFill>
                <a:latin typeface="+mj-lt"/>
              </a:rPr>
              <a:t>th</a:t>
            </a:r>
            <a:r>
              <a:rPr lang="pt-BR" sz="2400" kern="0" dirty="0" smtClean="0">
                <a:solidFill>
                  <a:schemeClr val="tx1"/>
                </a:solidFill>
                <a:latin typeface="+mj-lt"/>
              </a:rPr>
              <a:t>  position</a:t>
            </a:r>
          </a:p>
          <a:p>
            <a:pPr marL="342900" indent="-342900">
              <a:spcBef>
                <a:spcPct val="20000"/>
              </a:spcBef>
              <a:defRPr/>
            </a:pPr>
            <a:r>
              <a:rPr lang="pt-BR" sz="2400" kern="0" dirty="0" smtClean="0">
                <a:solidFill>
                  <a:schemeClr val="tx1"/>
                </a:solidFill>
                <a:latin typeface="+mj-lt"/>
              </a:rPr>
              <a:t>   2. Sort the unsorted array from 1.. n-1 </a:t>
            </a:r>
          </a:p>
          <a:p>
            <a:pPr marL="342900" indent="-342900">
              <a:spcBef>
                <a:spcPct val="20000"/>
              </a:spcBef>
              <a:defRPr/>
            </a:pPr>
            <a:r>
              <a:rPr lang="pt-BR" sz="2400" kern="0" dirty="0" smtClean="0">
                <a:solidFill>
                  <a:schemeClr val="tx1"/>
                </a:solidFill>
                <a:latin typeface="+mj-lt"/>
              </a:rPr>
              <a:t>		</a:t>
            </a:r>
            <a:r>
              <a:rPr lang="pt-BR" sz="2400" kern="0" dirty="0" smtClean="0">
                <a:solidFill>
                  <a:schemeClr val="tx1"/>
                </a:solidFill>
                <a:latin typeface="Tempus Sans ITC" panose="04020404030D07020202" pitchFamily="82" charset="0"/>
              </a:rPr>
              <a:t>sortR(&amp;list[1], n-1)</a:t>
            </a:r>
            <a:r>
              <a:rPr lang="en-IN" sz="2400" dirty="0" smtClean="0">
                <a:latin typeface="Tempus Sans ITC" panose="04020404030D07020202" pitchFamily="82" charset="0"/>
              </a:rPr>
              <a:t> </a:t>
            </a:r>
          </a:p>
          <a:p>
            <a:pPr marL="342900" indent="-342900">
              <a:spcBef>
                <a:spcPct val="20000"/>
              </a:spcBef>
              <a:defRPr/>
            </a:pPr>
            <a:endParaRPr lang="en-IN" sz="2400" dirty="0" smtClean="0"/>
          </a:p>
          <a:p>
            <a:pPr marL="342900" indent="-342900">
              <a:spcBef>
                <a:spcPct val="20000"/>
              </a:spcBef>
              <a:defRPr/>
            </a:pPr>
            <a:r>
              <a:rPr lang="en-IN" sz="2400" dirty="0" smtClean="0"/>
              <a:t>For </a:t>
            </a:r>
            <a:r>
              <a:rPr lang="en-IN" sz="2400" dirty="0" err="1" smtClean="0"/>
              <a:t>eg</a:t>
            </a:r>
            <a:r>
              <a:rPr lang="en-IN" sz="2400" dirty="0" smtClean="0"/>
              <a:t>: list [ ] = {33,-2,0,2,4}   n=5</a:t>
            </a:r>
          </a:p>
          <a:p>
            <a:pPr marL="342900" indent="-342900">
              <a:spcBef>
                <a:spcPct val="20000"/>
              </a:spcBef>
              <a:defRPr/>
            </a:pPr>
            <a:endParaRPr lang="pt-BR" sz="2400" b="0" kern="0" dirty="0" smtClean="0">
              <a:solidFill>
                <a:schemeClr val="tx1"/>
              </a:solidFill>
              <a:latin typeface="+mj-lt"/>
            </a:endParaRPr>
          </a:p>
          <a:p>
            <a:pPr marL="342900" indent="-342900">
              <a:spcBef>
                <a:spcPct val="20000"/>
              </a:spcBef>
              <a:defRPr/>
            </a:pPr>
            <a:endParaRPr lang="pt-BR" sz="2400" b="0" kern="0" dirty="0">
              <a:solidFill>
                <a:schemeClr val="tx1"/>
              </a:solidFill>
              <a:latin typeface="+mj-lt"/>
            </a:endParaRPr>
          </a:p>
        </p:txBody>
      </p:sp>
      <p:sp>
        <p:nvSpPr>
          <p:cNvPr id="7" name="TextBox 6"/>
          <p:cNvSpPr txBox="1"/>
          <p:nvPr/>
        </p:nvSpPr>
        <p:spPr>
          <a:xfrm>
            <a:off x="0" y="1436906"/>
            <a:ext cx="1371599" cy="40934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8738" lvl="1"/>
            <a:r>
              <a:rPr lang="en-US" sz="1400" b="1" i="1" dirty="0" smtClean="0">
                <a:solidFill>
                  <a:srgbClr val="0000FF"/>
                </a:solidFill>
                <a:hlinkClick r:id="rId3" action="ppaction://hlinkfile"/>
              </a:rPr>
              <a:t>Additional </a:t>
            </a:r>
            <a:r>
              <a:rPr lang="en-US" sz="1400" b="1" i="1" dirty="0">
                <a:solidFill>
                  <a:srgbClr val="0000FF"/>
                </a:solidFill>
                <a:hlinkClick r:id="rId3" action="ppaction://hlinkfile"/>
              </a:rPr>
              <a:t>Information </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hlinkClick r:id="rId4" action="ppaction://hlinksldjump"/>
              </a:rPr>
              <a:t>Related Story</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hlinkClick r:id="rId5" action="ppaction://hlinkpres?slideindex=1&amp;slidetitle="/>
              </a:rPr>
              <a:t>Animation</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i="1" dirty="0" smtClean="0">
                <a:solidFill>
                  <a:srgbClr val="0000FF"/>
                </a:solidFill>
              </a:rPr>
              <a:t>Do’s</a:t>
            </a:r>
          </a:p>
          <a:p>
            <a:pPr marL="58738" lvl="1"/>
            <a:endParaRPr lang="en-US" sz="1100" b="1" i="1" dirty="0">
              <a:solidFill>
                <a:srgbClr val="0000FF"/>
              </a:solidFill>
            </a:endParaRPr>
          </a:p>
          <a:p>
            <a:pPr marL="58738" lvl="1"/>
            <a:r>
              <a:rPr lang="en-US" sz="1400" b="1" i="1" dirty="0" smtClean="0">
                <a:solidFill>
                  <a:srgbClr val="0000FF"/>
                </a:solidFill>
              </a:rPr>
              <a:t>Don’ts</a:t>
            </a:r>
          </a:p>
          <a:p>
            <a:pPr marL="58738" lvl="1"/>
            <a:endParaRPr lang="en-US" sz="1100" b="1" i="1" dirty="0">
              <a:solidFill>
                <a:srgbClr val="0000FF"/>
              </a:solidFill>
            </a:endParaRPr>
          </a:p>
          <a:p>
            <a:pPr marL="58738" lvl="1"/>
            <a:r>
              <a:rPr lang="en-US" sz="1400" b="1" i="1" dirty="0" smtClean="0">
                <a:solidFill>
                  <a:srgbClr val="0000FF"/>
                </a:solidFill>
              </a:rPr>
              <a:t>Control Flow</a:t>
            </a:r>
          </a:p>
          <a:p>
            <a:pPr marL="58738" lvl="1"/>
            <a:endParaRPr lang="en-US" sz="1200" b="1" i="1" dirty="0">
              <a:solidFill>
                <a:srgbClr val="0000FF"/>
              </a:solidFill>
            </a:endParaRPr>
          </a:p>
          <a:p>
            <a:pPr marL="58738" lvl="1"/>
            <a:r>
              <a:rPr lang="en-US" sz="1400" b="1" i="1" dirty="0" smtClean="0">
                <a:solidFill>
                  <a:srgbClr val="0000FF"/>
                </a:solidFill>
              </a:rPr>
              <a:t>Applications</a:t>
            </a:r>
          </a:p>
          <a:p>
            <a:pPr marL="58738" lvl="1"/>
            <a:endParaRPr lang="en-US" sz="1400" b="1" i="1" dirty="0">
              <a:solidFill>
                <a:srgbClr val="0000FF"/>
              </a:solidFill>
            </a:endParaRPr>
          </a:p>
          <a:p>
            <a:pPr marL="58738" lvl="1"/>
            <a:r>
              <a:rPr lang="en-US" sz="1400" b="1" i="1" dirty="0" smtClean="0">
                <a:solidFill>
                  <a:srgbClr val="0000FF"/>
                </a:solidFill>
                <a:hlinkClick r:id="rId6" action="ppaction://hlinkfile"/>
              </a:rPr>
              <a:t>Case studies</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a:solidFill>
                  <a:srgbClr val="0000FF"/>
                </a:solidFill>
                <a:hlinkClick r:id="rId7" action="ppaction://hlinkfile"/>
              </a:rPr>
              <a:t>Do it </a:t>
            </a:r>
            <a:r>
              <a:rPr lang="en-US" sz="1400" b="1" i="1" dirty="0" smtClean="0">
                <a:solidFill>
                  <a:srgbClr val="0000FF"/>
                </a:solidFill>
                <a:hlinkClick r:id="rId7" action="ppaction://hlinkfile"/>
              </a:rPr>
              <a:t>yourself</a:t>
            </a:r>
            <a:endParaRPr lang="en-US" sz="1400" b="1" i="1" dirty="0" smtClean="0">
              <a:solidFill>
                <a:srgbClr val="0000FF"/>
              </a:solidFill>
            </a:endParaRPr>
          </a:p>
          <a:p>
            <a:pPr marL="58738" lvl="1"/>
            <a:endParaRPr lang="en-US" sz="1400" i="1" dirty="0" smtClean="0">
              <a:solidFill>
                <a:srgbClr val="0000FF"/>
              </a:solidFill>
            </a:endParaRPr>
          </a:p>
          <a:p>
            <a:pPr marL="58738" lvl="1"/>
            <a:r>
              <a:rPr lang="en-US" sz="1400" i="1" dirty="0" smtClean="0">
                <a:solidFill>
                  <a:srgbClr val="0000FF"/>
                </a:solidFill>
                <a:hlinkClick r:id="rId8" action="ppaction://hlinkpres?slideindex=1&amp;slidetitle="/>
              </a:rPr>
              <a:t>MCQs</a:t>
            </a:r>
            <a:endParaRPr lang="en-US" sz="1400" b="1" i="1" dirty="0" smtClean="0">
              <a:solidFill>
                <a:srgbClr val="0000FF"/>
              </a:solidFill>
            </a:endParaRPr>
          </a:p>
        </p:txBody>
      </p:sp>
      <p:sp>
        <p:nvSpPr>
          <p:cNvPr id="9" name="Left Arrow 8">
            <a:hlinkClick r:id="" action="ppaction://hlinkshowjump?jump=lastslideviewed"/>
          </p:cNvPr>
          <p:cNvSpPr/>
          <p:nvPr/>
        </p:nvSpPr>
        <p:spPr>
          <a:xfrm>
            <a:off x="152400" y="5791200"/>
            <a:ext cx="762000" cy="838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066800"/>
            <a:ext cx="7924800" cy="5105400"/>
          </a:xfrm>
        </p:spPr>
        <p:txBody>
          <a:bodyPr/>
          <a:lstStyle/>
          <a:p>
            <a:pPr marL="320040" indent="-320040">
              <a:buFont typeface="Wingdings" pitchFamily="2" charset="2"/>
              <a:buChar char="ü"/>
              <a:defRPr/>
            </a:pPr>
            <a:r>
              <a:rPr lang="en-US" dirty="0" smtClean="0"/>
              <a:t>To learn and appreciate the following concepts</a:t>
            </a:r>
          </a:p>
          <a:p>
            <a:pPr marL="320040" indent="-320040">
              <a:buFont typeface="Wingdings" pitchFamily="2" charset="2"/>
              <a:buChar char="ü"/>
              <a:defRPr/>
            </a:pPr>
            <a:endParaRPr lang="en-US" dirty="0" smtClean="0"/>
          </a:p>
          <a:p>
            <a:pPr marL="720090" lvl="1" indent="-320040">
              <a:buFont typeface="Wingdings" pitchFamily="2" charset="2"/>
              <a:buChar char="ü"/>
              <a:defRPr/>
            </a:pPr>
            <a:r>
              <a:rPr lang="en-US" dirty="0" smtClean="0">
                <a:latin typeface="Arial" pitchFamily="34" charset="0"/>
                <a:cs typeface="Arial" pitchFamily="34" charset="0"/>
              </a:rPr>
              <a:t>To design a recursive algorithm</a:t>
            </a:r>
          </a:p>
          <a:p>
            <a:pPr marL="720090" lvl="1" indent="-320040">
              <a:buFont typeface="Wingdings" pitchFamily="2" charset="2"/>
              <a:buChar char="ü"/>
              <a:defRPr/>
            </a:pPr>
            <a:r>
              <a:rPr lang="en-US" dirty="0" smtClean="0">
                <a:latin typeface="Arial" pitchFamily="34" charset="0"/>
                <a:cs typeface="Arial" pitchFamily="34" charset="0"/>
              </a:rPr>
              <a:t>To solve problems using recursion </a:t>
            </a:r>
          </a:p>
          <a:p>
            <a:pPr marL="720090" lvl="1" indent="-320040">
              <a:buFont typeface="Wingdings" pitchFamily="2" charset="2"/>
              <a:buChar char="ü"/>
              <a:defRPr/>
            </a:pPr>
            <a:r>
              <a:rPr lang="en-US" dirty="0" smtClean="0">
                <a:latin typeface="Arial" pitchFamily="34" charset="0"/>
                <a:cs typeface="Arial" pitchFamily="34" charset="0"/>
              </a:rPr>
              <a:t>To understand the relationship and difference between recursion and iteration</a:t>
            </a:r>
          </a:p>
          <a:p>
            <a:endParaRPr lang="en-IN" dirty="0" smtClean="0"/>
          </a:p>
          <a:p>
            <a:pPr lvl="1"/>
            <a:endParaRPr lang="en-IN" dirty="0"/>
          </a:p>
        </p:txBody>
      </p:sp>
      <p:sp>
        <p:nvSpPr>
          <p:cNvPr id="3" name="Date Placeholder 2"/>
          <p:cNvSpPr>
            <a:spLocks noGrp="1"/>
          </p:cNvSpPr>
          <p:nvPr>
            <p:ph type="dt" sz="half" idx="10"/>
          </p:nvPr>
        </p:nvSpPr>
        <p:spPr/>
        <p:txBody>
          <a:bodyPr/>
          <a:lstStyle/>
          <a:p>
            <a:pPr>
              <a:defRPr/>
            </a:pPr>
            <a:fld id="{C3123A78-47C0-4259-8533-AD20195EB15C}" type="datetime1">
              <a:rPr lang="en-US" smtClean="0"/>
              <a:t>3/27/2015</a:t>
            </a:fld>
            <a:endParaRPr lang="en-US"/>
          </a:p>
        </p:txBody>
      </p:sp>
      <p:sp>
        <p:nvSpPr>
          <p:cNvPr id="4" name="Slide Number Placeholder 3"/>
          <p:cNvSpPr>
            <a:spLocks noGrp="1"/>
          </p:cNvSpPr>
          <p:nvPr>
            <p:ph type="sldNum" sz="quarter" idx="12"/>
          </p:nvPr>
        </p:nvSpPr>
        <p:spPr/>
        <p:txBody>
          <a:bodyPr/>
          <a:lstStyle/>
          <a:p>
            <a:pPr>
              <a:defRPr/>
            </a:pPr>
            <a:fld id="{734E517F-EEB4-4889-9A6A-9CA8A08D6087}"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6" name="Title 5"/>
          <p:cNvSpPr>
            <a:spLocks noGrp="1"/>
          </p:cNvSpPr>
          <p:nvPr>
            <p:ph type="title"/>
          </p:nvPr>
        </p:nvSpPr>
        <p:spPr/>
        <p:txBody>
          <a:bodyPr/>
          <a:lstStyle/>
          <a:p>
            <a:r>
              <a:rPr lang="en-IN" b="1" dirty="0" smtClean="0"/>
              <a:t>Objectives	 </a:t>
            </a:r>
            <a:endParaRPr lang="en-IN"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p:txBody>
          <a:bodyPr>
            <a:noAutofit/>
          </a:bodyPr>
          <a:lstStyle/>
          <a:p>
            <a:pPr algn="l" eaLnBrk="1" hangingPunct="1"/>
            <a:r>
              <a:rPr lang="en-US" sz="4000" dirty="0" smtClean="0"/>
              <a:t>Sorting: Recursion</a:t>
            </a:r>
          </a:p>
        </p:txBody>
      </p:sp>
      <p:sp>
        <p:nvSpPr>
          <p:cNvPr id="22531" name="Slide Number Placeholder 4"/>
          <p:cNvSpPr>
            <a:spLocks noGrp="1"/>
          </p:cNvSpPr>
          <p:nvPr>
            <p:ph type="sldNum" sz="quarter" idx="12"/>
          </p:nvPr>
        </p:nvSpPr>
        <p:spPr>
          <a:noFill/>
        </p:spPr>
        <p:txBody>
          <a:bodyPr/>
          <a:lstStyle/>
          <a:p>
            <a:fld id="{8899F802-256B-4903-AD85-C8EEACD6EA16}" type="slidenum">
              <a:rPr lang="en-US" smtClean="0"/>
              <a:pPr/>
              <a:t>20</a:t>
            </a:fld>
            <a:endParaRPr lang="en-US" smtClean="0"/>
          </a:p>
        </p:txBody>
      </p:sp>
      <p:sp>
        <p:nvSpPr>
          <p:cNvPr id="22532" name="Rectangle 5"/>
          <p:cNvSpPr>
            <a:spLocks noChangeArrowheads="1"/>
          </p:cNvSpPr>
          <p:nvPr/>
        </p:nvSpPr>
        <p:spPr bwMode="auto">
          <a:xfrm>
            <a:off x="1295400" y="1219200"/>
            <a:ext cx="7696200" cy="461665"/>
          </a:xfrm>
          <a:prstGeom prst="rect">
            <a:avLst/>
          </a:prstGeom>
          <a:noFill/>
          <a:ln w="9525">
            <a:solidFill>
              <a:schemeClr val="tx1"/>
            </a:solidFill>
            <a:miter lim="800000"/>
            <a:headEnd/>
            <a:tailEnd/>
          </a:ln>
        </p:spPr>
        <p:txBody>
          <a:bodyPr wrap="square">
            <a:spAutoFit/>
          </a:bodyPr>
          <a:lstStyle/>
          <a:p>
            <a:r>
              <a:rPr lang="en-US" sz="2400" dirty="0" err="1" smtClean="0">
                <a:solidFill>
                  <a:srgbClr val="C00000"/>
                </a:solidFill>
              </a:rPr>
              <a:t>sortR</a:t>
            </a:r>
            <a:r>
              <a:rPr lang="en-US" sz="2400" dirty="0" smtClean="0">
                <a:solidFill>
                  <a:srgbClr val="C00000"/>
                </a:solidFill>
              </a:rPr>
              <a:t>(</a:t>
            </a:r>
            <a:r>
              <a:rPr lang="en-US" sz="2400" dirty="0" smtClean="0">
                <a:solidFill>
                  <a:schemeClr val="tx1"/>
                </a:solidFill>
              </a:rPr>
              <a:t>list</a:t>
            </a:r>
            <a:r>
              <a:rPr lang="en-US" sz="2400" dirty="0">
                <a:solidFill>
                  <a:srgbClr val="C00000"/>
                </a:solidFill>
              </a:rPr>
              <a:t>, </a:t>
            </a:r>
            <a:r>
              <a:rPr lang="en-US" sz="2400" dirty="0">
                <a:solidFill>
                  <a:schemeClr val="tx1"/>
                </a:solidFill>
              </a:rPr>
              <a:t>n</a:t>
            </a:r>
            <a:r>
              <a:rPr lang="en-US" sz="2400" dirty="0">
                <a:solidFill>
                  <a:srgbClr val="C00000"/>
                </a:solidFill>
              </a:rPr>
              <a:t>);</a:t>
            </a:r>
            <a:r>
              <a:rPr lang="en-US" sz="2000" b="0" dirty="0">
                <a:solidFill>
                  <a:schemeClr val="accent2"/>
                </a:solidFill>
                <a:latin typeface="Book Antiqua" pitchFamily="18" charset="0"/>
              </a:rPr>
              <a:t>// call of </a:t>
            </a:r>
            <a:r>
              <a:rPr lang="en-US" sz="2000" b="0" dirty="0" err="1">
                <a:solidFill>
                  <a:schemeClr val="accent2"/>
                </a:solidFill>
                <a:latin typeface="Book Antiqua" pitchFamily="18" charset="0"/>
              </a:rPr>
              <a:t>fn</a:t>
            </a:r>
            <a:r>
              <a:rPr lang="en-US" sz="2000" b="0" dirty="0">
                <a:solidFill>
                  <a:schemeClr val="accent2"/>
                </a:solidFill>
                <a:latin typeface="Book Antiqua" pitchFamily="18" charset="0"/>
              </a:rPr>
              <a:t> &amp; display of sorted array in main()</a:t>
            </a:r>
            <a:endParaRPr lang="en-US" sz="2400" b="0" dirty="0">
              <a:solidFill>
                <a:schemeClr val="accent2"/>
              </a:solidFill>
              <a:latin typeface="Book Antiqua" pitchFamily="18" charset="0"/>
            </a:endParaRPr>
          </a:p>
        </p:txBody>
      </p:sp>
      <p:sp>
        <p:nvSpPr>
          <p:cNvPr id="8" name="Rectangle 3"/>
          <p:cNvSpPr txBox="1">
            <a:spLocks noChangeArrowheads="1"/>
          </p:cNvSpPr>
          <p:nvPr/>
        </p:nvSpPr>
        <p:spPr bwMode="auto">
          <a:xfrm>
            <a:off x="1295400" y="1828800"/>
            <a:ext cx="3810000" cy="4068763"/>
          </a:xfrm>
          <a:prstGeom prst="rect">
            <a:avLst/>
          </a:prstGeom>
          <a:noFill/>
          <a:ln w="9525">
            <a:noFill/>
            <a:miter lim="800000"/>
            <a:headEnd/>
            <a:tailEnd/>
          </a:ln>
        </p:spPr>
        <p:txBody>
          <a:bodyPr/>
          <a:lstStyle/>
          <a:p>
            <a:pPr marL="342900" indent="-342900">
              <a:spcBef>
                <a:spcPct val="20000"/>
              </a:spcBef>
              <a:defRPr/>
            </a:pPr>
            <a:r>
              <a:rPr lang="pt-BR" sz="2400" kern="0" dirty="0" smtClean="0">
                <a:solidFill>
                  <a:schemeClr val="tx1"/>
                </a:solidFill>
                <a:latin typeface="Tempus Sans ITC" pitchFamily="82" charset="0"/>
              </a:rPr>
              <a:t>int sortR(int </a:t>
            </a:r>
            <a:r>
              <a:rPr lang="pt-BR" sz="2400" kern="0" dirty="0">
                <a:solidFill>
                  <a:srgbClr val="FF0000"/>
                </a:solidFill>
                <a:latin typeface="Tempus Sans ITC" pitchFamily="82" charset="0"/>
              </a:rPr>
              <a:t>list</a:t>
            </a:r>
            <a:r>
              <a:rPr lang="pt-BR" sz="2400" kern="0" dirty="0">
                <a:solidFill>
                  <a:schemeClr val="tx1"/>
                </a:solidFill>
                <a:latin typeface="Tempus Sans ITC" pitchFamily="82" charset="0"/>
              </a:rPr>
              <a:t>[], int </a:t>
            </a:r>
            <a:r>
              <a:rPr lang="pt-BR" sz="2400" kern="0" dirty="0">
                <a:solidFill>
                  <a:srgbClr val="FF0000"/>
                </a:solidFill>
                <a:latin typeface="Tempus Sans ITC" pitchFamily="82" charset="0"/>
              </a:rPr>
              <a:t>ln</a:t>
            </a:r>
            <a:r>
              <a:rPr lang="pt-BR" sz="2400" kern="0" dirty="0">
                <a:solidFill>
                  <a:schemeClr val="tx1"/>
                </a:solidFill>
                <a:latin typeface="Tempus Sans ITC" pitchFamily="82" charset="0"/>
              </a:rPr>
              <a:t>){</a:t>
            </a:r>
          </a:p>
          <a:p>
            <a:pPr marL="342900" indent="-342900">
              <a:spcBef>
                <a:spcPct val="20000"/>
              </a:spcBef>
              <a:defRPr/>
            </a:pPr>
            <a:r>
              <a:rPr lang="pt-BR" sz="2400" kern="0" dirty="0">
                <a:solidFill>
                  <a:schemeClr val="tx1"/>
                </a:solidFill>
                <a:latin typeface="Tempus Sans ITC" pitchFamily="82" charset="0"/>
              </a:rPr>
              <a:t>int i, tmp, min; </a:t>
            </a:r>
          </a:p>
          <a:p>
            <a:pPr marL="342900" indent="-342900">
              <a:spcBef>
                <a:spcPct val="20000"/>
              </a:spcBef>
              <a:defRPr/>
            </a:pPr>
            <a:r>
              <a:rPr lang="pt-BR" sz="2400" kern="0" dirty="0">
                <a:solidFill>
                  <a:schemeClr val="tx1"/>
                </a:solidFill>
                <a:latin typeface="Tempus Sans ITC" pitchFamily="82" charset="0"/>
              </a:rPr>
              <a:t>if (ln == 1)</a:t>
            </a:r>
          </a:p>
          <a:p>
            <a:pPr marL="342900" indent="-342900">
              <a:spcBef>
                <a:spcPct val="20000"/>
              </a:spcBef>
              <a:defRPr/>
            </a:pPr>
            <a:r>
              <a:rPr lang="pt-BR" sz="2400" kern="0" dirty="0">
                <a:solidFill>
                  <a:schemeClr val="tx1"/>
                </a:solidFill>
                <a:latin typeface="Tempus Sans ITC" pitchFamily="82" charset="0"/>
              </a:rPr>
              <a:t>   </a:t>
            </a:r>
            <a:r>
              <a:rPr lang="pt-BR" sz="2400" kern="0" dirty="0" smtClean="0">
                <a:solidFill>
                  <a:srgbClr val="C00000"/>
                </a:solidFill>
                <a:latin typeface="Tempus Sans ITC" pitchFamily="82" charset="0"/>
              </a:rPr>
              <a:t>return </a:t>
            </a:r>
            <a:r>
              <a:rPr lang="pt-BR" sz="2400" kern="0" dirty="0" smtClean="0">
                <a:solidFill>
                  <a:schemeClr val="tx1"/>
                </a:solidFill>
                <a:latin typeface="Tempus Sans ITC" pitchFamily="82" charset="0"/>
              </a:rPr>
              <a:t>0;</a:t>
            </a:r>
            <a:endParaRPr lang="pt-BR" sz="2400" kern="0" dirty="0">
              <a:solidFill>
                <a:schemeClr val="tx1"/>
              </a:solidFill>
              <a:latin typeface="Tempus Sans ITC" pitchFamily="82" charset="0"/>
            </a:endParaRPr>
          </a:p>
          <a:p>
            <a:pPr marL="342900" indent="-342900">
              <a:spcBef>
                <a:spcPct val="20000"/>
              </a:spcBef>
              <a:defRPr/>
            </a:pPr>
            <a:r>
              <a:rPr lang="pt-BR" sz="1800" kern="0" dirty="0">
                <a:solidFill>
                  <a:schemeClr val="bg2">
                    <a:lumMod val="75000"/>
                  </a:schemeClr>
                </a:solidFill>
                <a:latin typeface="Tempus Sans ITC" pitchFamily="82" charset="0"/>
              </a:rPr>
              <a:t>/* </a:t>
            </a:r>
            <a:r>
              <a:rPr lang="pt-BR" sz="1800" kern="0" dirty="0">
                <a:solidFill>
                  <a:schemeClr val="bg2">
                    <a:lumMod val="25000"/>
                  </a:schemeClr>
                </a:solidFill>
                <a:latin typeface="Tempus Sans ITC" pitchFamily="82" charset="0"/>
              </a:rPr>
              <a:t>find index of smallest no </a:t>
            </a:r>
            <a:r>
              <a:rPr lang="pt-BR" sz="1800" kern="0" dirty="0">
                <a:solidFill>
                  <a:schemeClr val="bg2">
                    <a:lumMod val="75000"/>
                  </a:schemeClr>
                </a:solidFill>
                <a:latin typeface="Tempus Sans ITC" pitchFamily="82" charset="0"/>
              </a:rPr>
              <a:t>*/</a:t>
            </a:r>
          </a:p>
          <a:p>
            <a:pPr marL="342900" indent="-342900">
              <a:spcBef>
                <a:spcPct val="20000"/>
              </a:spcBef>
              <a:defRPr/>
            </a:pPr>
            <a:r>
              <a:rPr lang="pt-BR" sz="2400" kern="0" dirty="0">
                <a:solidFill>
                  <a:schemeClr val="tx1"/>
                </a:solidFill>
                <a:latin typeface="Tempus Sans ITC" pitchFamily="82" charset="0"/>
              </a:rPr>
              <a:t>min = 0;</a:t>
            </a:r>
          </a:p>
          <a:p>
            <a:pPr marL="342900" indent="-342900">
              <a:spcBef>
                <a:spcPct val="20000"/>
              </a:spcBef>
              <a:defRPr/>
            </a:pPr>
            <a:r>
              <a:rPr lang="pt-BR" sz="2400" kern="0" dirty="0">
                <a:solidFill>
                  <a:schemeClr val="tx1"/>
                </a:solidFill>
                <a:latin typeface="Tempus Sans ITC" pitchFamily="82" charset="0"/>
              </a:rPr>
              <a:t>for(i = 1; i &lt; ln; i++)</a:t>
            </a:r>
          </a:p>
          <a:p>
            <a:pPr marL="342900" indent="-342900">
              <a:spcBef>
                <a:spcPct val="20000"/>
              </a:spcBef>
              <a:defRPr/>
            </a:pPr>
            <a:r>
              <a:rPr lang="pt-BR" sz="2400" kern="0" dirty="0" smtClean="0">
                <a:solidFill>
                  <a:schemeClr val="tx1"/>
                </a:solidFill>
                <a:latin typeface="Tempus Sans ITC" pitchFamily="82" charset="0"/>
              </a:rPr>
              <a:t>  if </a:t>
            </a:r>
            <a:r>
              <a:rPr lang="pt-BR" sz="2400" kern="0" dirty="0">
                <a:solidFill>
                  <a:schemeClr val="tx1"/>
                </a:solidFill>
                <a:latin typeface="Tempus Sans ITC" pitchFamily="82" charset="0"/>
              </a:rPr>
              <a:t>(</a:t>
            </a:r>
            <a:r>
              <a:rPr lang="pt-BR" sz="2400" kern="0" dirty="0">
                <a:solidFill>
                  <a:srgbClr val="000000"/>
                </a:solidFill>
                <a:latin typeface="Tempus Sans ITC" pitchFamily="82" charset="0"/>
              </a:rPr>
              <a:t>list[i] &lt; list[min]</a:t>
            </a:r>
            <a:r>
              <a:rPr lang="pt-BR" sz="2400" kern="0" dirty="0">
                <a:solidFill>
                  <a:schemeClr val="tx1"/>
                </a:solidFill>
                <a:latin typeface="Tempus Sans ITC" pitchFamily="82" charset="0"/>
              </a:rPr>
              <a:t>)</a:t>
            </a:r>
          </a:p>
          <a:p>
            <a:pPr marL="342900" indent="-342900">
              <a:spcBef>
                <a:spcPct val="20000"/>
              </a:spcBef>
              <a:defRPr/>
            </a:pPr>
            <a:r>
              <a:rPr lang="pt-BR" sz="2400" kern="0" dirty="0" smtClean="0">
                <a:solidFill>
                  <a:schemeClr val="tx1"/>
                </a:solidFill>
                <a:latin typeface="Tempus Sans ITC" pitchFamily="82" charset="0"/>
              </a:rPr>
              <a:t>     min </a:t>
            </a:r>
            <a:r>
              <a:rPr lang="pt-BR" sz="2400" kern="0" dirty="0">
                <a:solidFill>
                  <a:schemeClr val="tx1"/>
                </a:solidFill>
                <a:latin typeface="Tempus Sans ITC" pitchFamily="82" charset="0"/>
              </a:rPr>
              <a:t>= i;</a:t>
            </a:r>
          </a:p>
        </p:txBody>
      </p:sp>
      <p:sp>
        <p:nvSpPr>
          <p:cNvPr id="9" name="Text Box 3"/>
          <p:cNvSpPr txBox="1">
            <a:spLocks noChangeArrowheads="1"/>
          </p:cNvSpPr>
          <p:nvPr/>
        </p:nvSpPr>
        <p:spPr bwMode="auto">
          <a:xfrm>
            <a:off x="5410200" y="5105400"/>
            <a:ext cx="3352800" cy="954107"/>
          </a:xfrm>
          <a:prstGeom prst="rect">
            <a:avLst/>
          </a:prstGeom>
          <a:noFill/>
          <a:ln w="28575" cap="sq">
            <a:solidFill>
              <a:srgbClr val="FF0000"/>
            </a:solidFill>
            <a:miter lim="800000"/>
            <a:headEnd type="none" w="sm" len="sm"/>
            <a:tailEnd type="none" w="sm" len="sm"/>
          </a:ln>
        </p:spPr>
        <p:txBody>
          <a:bodyPr wrap="square">
            <a:spAutoFit/>
          </a:bodyPr>
          <a:lstStyle/>
          <a:p>
            <a:pPr algn="just" eaLnBrk="0" hangingPunct="0">
              <a:lnSpc>
                <a:spcPct val="70000"/>
              </a:lnSpc>
              <a:spcBef>
                <a:spcPct val="35000"/>
              </a:spcBef>
            </a:pPr>
            <a:r>
              <a:rPr lang="en-US" sz="2000">
                <a:solidFill>
                  <a:srgbClr val="C00000"/>
                </a:solidFill>
                <a:latin typeface="Tempus Sans ITC" pitchFamily="82" charset="0"/>
              </a:rPr>
              <a:t>Output:</a:t>
            </a:r>
          </a:p>
          <a:p>
            <a:pPr algn="just" eaLnBrk="0" hangingPunct="0">
              <a:lnSpc>
                <a:spcPct val="70000"/>
              </a:lnSpc>
              <a:spcBef>
                <a:spcPct val="35000"/>
              </a:spcBef>
            </a:pPr>
            <a:r>
              <a:rPr lang="en-US" sz="2000">
                <a:solidFill>
                  <a:schemeClr val="accent2"/>
                </a:solidFill>
                <a:latin typeface="Tempus Sans ITC" pitchFamily="82" charset="0"/>
              </a:rPr>
              <a:t>Orign. array-:   33  -2  0  2  4</a:t>
            </a:r>
          </a:p>
          <a:p>
            <a:pPr algn="just" eaLnBrk="0" hangingPunct="0">
              <a:lnSpc>
                <a:spcPct val="70000"/>
              </a:lnSpc>
              <a:spcBef>
                <a:spcPct val="35000"/>
              </a:spcBef>
            </a:pPr>
            <a:r>
              <a:rPr lang="en-US" sz="2000">
                <a:solidFill>
                  <a:schemeClr val="tx1"/>
                </a:solidFill>
                <a:latin typeface="Tempus Sans ITC" pitchFamily="82" charset="0"/>
              </a:rPr>
              <a:t>Sorted array -: -2  0  2  4  33</a:t>
            </a:r>
          </a:p>
        </p:txBody>
      </p:sp>
      <p:sp>
        <p:nvSpPr>
          <p:cNvPr id="10" name="Rectangle 3"/>
          <p:cNvSpPr txBox="1">
            <a:spLocks noChangeArrowheads="1"/>
          </p:cNvSpPr>
          <p:nvPr/>
        </p:nvSpPr>
        <p:spPr bwMode="auto">
          <a:xfrm>
            <a:off x="5410200" y="1828800"/>
            <a:ext cx="3733800" cy="3352800"/>
          </a:xfrm>
          <a:prstGeom prst="rect">
            <a:avLst/>
          </a:prstGeom>
          <a:noFill/>
          <a:ln w="9525">
            <a:noFill/>
            <a:miter lim="800000"/>
            <a:headEnd/>
            <a:tailEnd/>
          </a:ln>
        </p:spPr>
        <p:txBody>
          <a:bodyPr/>
          <a:lstStyle/>
          <a:p>
            <a:pPr marL="342900" indent="-342900">
              <a:spcBef>
                <a:spcPct val="20000"/>
              </a:spcBef>
              <a:defRPr/>
            </a:pPr>
            <a:r>
              <a:rPr lang="en-US" sz="1800" kern="0" dirty="0">
                <a:solidFill>
                  <a:schemeClr val="bg2">
                    <a:lumMod val="75000"/>
                  </a:schemeClr>
                </a:solidFill>
                <a:latin typeface="Tempus Sans ITC" pitchFamily="82" charset="0"/>
              </a:rPr>
              <a:t>/* </a:t>
            </a:r>
            <a:r>
              <a:rPr lang="en-US" sz="1800" kern="0" dirty="0">
                <a:solidFill>
                  <a:schemeClr val="bg2">
                    <a:lumMod val="25000"/>
                  </a:schemeClr>
                </a:solidFill>
                <a:latin typeface="Tempus Sans ITC" pitchFamily="82" charset="0"/>
              </a:rPr>
              <a:t>move smallest element to 0-th element </a:t>
            </a:r>
            <a:r>
              <a:rPr lang="en-US" sz="1800" kern="0" dirty="0">
                <a:solidFill>
                  <a:schemeClr val="bg2">
                    <a:lumMod val="75000"/>
                  </a:schemeClr>
                </a:solidFill>
                <a:latin typeface="Tempus Sans ITC" pitchFamily="82" charset="0"/>
              </a:rPr>
              <a:t>*/</a:t>
            </a:r>
          </a:p>
          <a:p>
            <a:pPr marL="342900" indent="-342900">
              <a:spcBef>
                <a:spcPct val="20000"/>
              </a:spcBef>
              <a:defRPr/>
            </a:pPr>
            <a:r>
              <a:rPr lang="en-US" sz="2400" kern="0" dirty="0" err="1">
                <a:solidFill>
                  <a:schemeClr val="tx1"/>
                </a:solidFill>
                <a:latin typeface="Tempus Sans ITC" pitchFamily="82" charset="0"/>
              </a:rPr>
              <a:t>tmp</a:t>
            </a:r>
            <a:r>
              <a:rPr lang="en-US" sz="2400" kern="0" dirty="0">
                <a:solidFill>
                  <a:schemeClr val="tx1"/>
                </a:solidFill>
                <a:latin typeface="Tempus Sans ITC" pitchFamily="82" charset="0"/>
              </a:rPr>
              <a:t> = list[0];</a:t>
            </a:r>
          </a:p>
          <a:p>
            <a:pPr marL="342900" indent="-342900">
              <a:spcBef>
                <a:spcPct val="20000"/>
              </a:spcBef>
              <a:defRPr/>
            </a:pPr>
            <a:r>
              <a:rPr lang="en-US" sz="2400" kern="0" dirty="0">
                <a:solidFill>
                  <a:schemeClr val="tx1"/>
                </a:solidFill>
                <a:latin typeface="Tempus Sans ITC" pitchFamily="82" charset="0"/>
              </a:rPr>
              <a:t>list[0] = list[min];</a:t>
            </a:r>
          </a:p>
          <a:p>
            <a:pPr marL="342900" indent="-342900">
              <a:spcBef>
                <a:spcPct val="20000"/>
              </a:spcBef>
              <a:defRPr/>
            </a:pPr>
            <a:r>
              <a:rPr lang="en-US" sz="2400" kern="0" dirty="0">
                <a:solidFill>
                  <a:schemeClr val="tx1"/>
                </a:solidFill>
                <a:latin typeface="Tempus Sans ITC" pitchFamily="82" charset="0"/>
              </a:rPr>
              <a:t>list[min] = </a:t>
            </a:r>
            <a:r>
              <a:rPr lang="en-US" sz="2400" kern="0" dirty="0" err="1">
                <a:solidFill>
                  <a:schemeClr val="tx1"/>
                </a:solidFill>
                <a:latin typeface="Tempus Sans ITC" pitchFamily="82" charset="0"/>
              </a:rPr>
              <a:t>tmp</a:t>
            </a:r>
            <a:r>
              <a:rPr lang="en-US" sz="2400" kern="0" dirty="0">
                <a:solidFill>
                  <a:schemeClr val="tx1"/>
                </a:solidFill>
                <a:latin typeface="Tempus Sans ITC" pitchFamily="82" charset="0"/>
              </a:rPr>
              <a:t>;</a:t>
            </a:r>
          </a:p>
          <a:p>
            <a:pPr marL="342900" indent="-342900">
              <a:spcBef>
                <a:spcPct val="20000"/>
              </a:spcBef>
              <a:defRPr/>
            </a:pPr>
            <a:r>
              <a:rPr lang="en-US" sz="1800" kern="0" dirty="0">
                <a:solidFill>
                  <a:schemeClr val="bg2">
                    <a:lumMod val="75000"/>
                  </a:schemeClr>
                </a:solidFill>
                <a:latin typeface="Tempus Sans ITC" pitchFamily="82" charset="0"/>
              </a:rPr>
              <a:t>/* </a:t>
            </a:r>
            <a:r>
              <a:rPr lang="en-US" sz="1800" kern="0" dirty="0" smtClean="0">
                <a:solidFill>
                  <a:schemeClr val="bg2">
                    <a:lumMod val="25000"/>
                  </a:schemeClr>
                </a:solidFill>
                <a:latin typeface="Tempus Sans ITC" pitchFamily="82" charset="0"/>
              </a:rPr>
              <a:t>recursive call</a:t>
            </a:r>
            <a:r>
              <a:rPr lang="en-US" sz="1800" kern="0" dirty="0" smtClean="0">
                <a:solidFill>
                  <a:schemeClr val="bg2">
                    <a:lumMod val="75000"/>
                  </a:schemeClr>
                </a:solidFill>
                <a:latin typeface="Tempus Sans ITC" pitchFamily="82" charset="0"/>
              </a:rPr>
              <a:t> </a:t>
            </a:r>
            <a:r>
              <a:rPr lang="en-US" sz="1800" kern="0" dirty="0">
                <a:solidFill>
                  <a:schemeClr val="bg2">
                    <a:lumMod val="75000"/>
                  </a:schemeClr>
                </a:solidFill>
                <a:latin typeface="Tempus Sans ITC" pitchFamily="82" charset="0"/>
              </a:rPr>
              <a:t>*/</a:t>
            </a:r>
          </a:p>
          <a:p>
            <a:pPr marL="342900" indent="-342900">
              <a:spcBef>
                <a:spcPct val="20000"/>
              </a:spcBef>
              <a:defRPr/>
            </a:pPr>
            <a:r>
              <a:rPr lang="en-US" sz="2400" kern="0" dirty="0">
                <a:solidFill>
                  <a:srgbClr val="C00000"/>
                </a:solidFill>
                <a:latin typeface="Tempus Sans ITC" pitchFamily="82" charset="0"/>
              </a:rPr>
              <a:t>r</a:t>
            </a:r>
            <a:r>
              <a:rPr lang="en-US" sz="2400" kern="0" dirty="0" smtClean="0">
                <a:solidFill>
                  <a:srgbClr val="C00000"/>
                </a:solidFill>
                <a:latin typeface="Tempus Sans ITC" pitchFamily="82" charset="0"/>
              </a:rPr>
              <a:t>eturn</a:t>
            </a:r>
            <a:r>
              <a:rPr lang="en-US" sz="2400" kern="0" dirty="0" smtClean="0">
                <a:solidFill>
                  <a:schemeClr val="tx1"/>
                </a:solidFill>
                <a:latin typeface="Tempus Sans ITC" pitchFamily="82" charset="0"/>
              </a:rPr>
              <a:t> </a:t>
            </a:r>
            <a:r>
              <a:rPr lang="en-US" sz="2400" kern="0" dirty="0" err="1" smtClean="0">
                <a:solidFill>
                  <a:schemeClr val="tx1"/>
                </a:solidFill>
                <a:latin typeface="Tempus Sans ITC" pitchFamily="82" charset="0"/>
              </a:rPr>
              <a:t>sortR</a:t>
            </a:r>
            <a:r>
              <a:rPr lang="en-US" sz="2400" kern="0" dirty="0" smtClean="0">
                <a:solidFill>
                  <a:schemeClr val="tx1"/>
                </a:solidFill>
                <a:latin typeface="Tempus Sans ITC" pitchFamily="82" charset="0"/>
              </a:rPr>
              <a:t>(</a:t>
            </a:r>
            <a:r>
              <a:rPr lang="en-US" sz="2400" kern="0" dirty="0" smtClean="0">
                <a:solidFill>
                  <a:srgbClr val="000000"/>
                </a:solidFill>
                <a:latin typeface="Tempus Sans ITC" pitchFamily="82" charset="0"/>
              </a:rPr>
              <a:t>&amp;</a:t>
            </a:r>
            <a:r>
              <a:rPr lang="en-US" sz="2400" kern="0" dirty="0">
                <a:solidFill>
                  <a:srgbClr val="000000"/>
                </a:solidFill>
                <a:latin typeface="Tempus Sans ITC" pitchFamily="82" charset="0"/>
              </a:rPr>
              <a:t>list[1], ln-1</a:t>
            </a:r>
            <a:r>
              <a:rPr lang="en-US" sz="2400" kern="0" dirty="0">
                <a:solidFill>
                  <a:schemeClr val="tx1"/>
                </a:solidFill>
                <a:latin typeface="Tempus Sans ITC" pitchFamily="82" charset="0"/>
              </a:rPr>
              <a:t>); </a:t>
            </a:r>
            <a:endParaRPr lang="en-US" sz="2400" kern="0" dirty="0" smtClean="0">
              <a:solidFill>
                <a:schemeClr val="tx1"/>
              </a:solidFill>
              <a:latin typeface="Tempus Sans ITC" pitchFamily="82" charset="0"/>
            </a:endParaRPr>
          </a:p>
          <a:p>
            <a:pPr marL="342900" indent="-342900">
              <a:spcBef>
                <a:spcPct val="20000"/>
              </a:spcBef>
              <a:defRPr/>
            </a:pPr>
            <a:r>
              <a:rPr lang="en-US" sz="2400" kern="0" dirty="0" smtClean="0">
                <a:solidFill>
                  <a:schemeClr val="tx1"/>
                </a:solidFill>
                <a:latin typeface="Tempus Sans ITC" pitchFamily="82" charset="0"/>
              </a:rPr>
              <a:t>}</a:t>
            </a:r>
            <a:endParaRPr lang="pt-BR" sz="2400" kern="0" dirty="0">
              <a:solidFill>
                <a:schemeClr val="tx1"/>
              </a:solidFill>
              <a:latin typeface="Tempus Sans ITC" pitchFamily="82" charset="0"/>
            </a:endParaRPr>
          </a:p>
        </p:txBody>
      </p:sp>
      <p:sp>
        <p:nvSpPr>
          <p:cNvPr id="14" name="TextBox 13"/>
          <p:cNvSpPr txBox="1"/>
          <p:nvPr/>
        </p:nvSpPr>
        <p:spPr>
          <a:xfrm>
            <a:off x="0" y="1436906"/>
            <a:ext cx="1371599" cy="40934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8738" lvl="1"/>
            <a:r>
              <a:rPr lang="en-US" sz="1400" b="1" i="1" dirty="0" smtClean="0">
                <a:solidFill>
                  <a:srgbClr val="0000FF"/>
                </a:solidFill>
                <a:hlinkClick r:id="rId3" action="ppaction://hlinkfile"/>
              </a:rPr>
              <a:t>Additional </a:t>
            </a:r>
            <a:r>
              <a:rPr lang="en-US" sz="1400" b="1" i="1" dirty="0">
                <a:solidFill>
                  <a:srgbClr val="0000FF"/>
                </a:solidFill>
                <a:hlinkClick r:id="rId3" action="ppaction://hlinkfile"/>
              </a:rPr>
              <a:t>Information </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hlinkClick r:id="rId4" action="ppaction://hlinksldjump"/>
              </a:rPr>
              <a:t>Related Story</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hlinkClick r:id="rId5" action="ppaction://hlinkpres?slideindex=1&amp;slidetitle="/>
              </a:rPr>
              <a:t>Animation</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i="1" dirty="0" smtClean="0">
                <a:solidFill>
                  <a:srgbClr val="0000FF"/>
                </a:solidFill>
              </a:rPr>
              <a:t>Do’s</a:t>
            </a:r>
          </a:p>
          <a:p>
            <a:pPr marL="58738" lvl="1"/>
            <a:endParaRPr lang="en-US" sz="1100" b="1" i="1" dirty="0">
              <a:solidFill>
                <a:srgbClr val="0000FF"/>
              </a:solidFill>
            </a:endParaRPr>
          </a:p>
          <a:p>
            <a:pPr marL="58738" lvl="1"/>
            <a:r>
              <a:rPr lang="en-US" sz="1400" b="1" i="1" dirty="0" smtClean="0">
                <a:solidFill>
                  <a:srgbClr val="0000FF"/>
                </a:solidFill>
              </a:rPr>
              <a:t>Don’ts</a:t>
            </a:r>
          </a:p>
          <a:p>
            <a:pPr marL="58738" lvl="1"/>
            <a:endParaRPr lang="en-US" sz="1100" b="1" i="1" dirty="0">
              <a:solidFill>
                <a:srgbClr val="0000FF"/>
              </a:solidFill>
            </a:endParaRPr>
          </a:p>
          <a:p>
            <a:pPr marL="58738" lvl="1"/>
            <a:r>
              <a:rPr lang="en-US" sz="1400" b="1" i="1" dirty="0" smtClean="0">
                <a:solidFill>
                  <a:srgbClr val="0000FF"/>
                </a:solidFill>
              </a:rPr>
              <a:t>Control Flow</a:t>
            </a:r>
          </a:p>
          <a:p>
            <a:pPr marL="58738" lvl="1"/>
            <a:endParaRPr lang="en-US" sz="1200" b="1" i="1" dirty="0">
              <a:solidFill>
                <a:srgbClr val="0000FF"/>
              </a:solidFill>
            </a:endParaRPr>
          </a:p>
          <a:p>
            <a:pPr marL="58738" lvl="1"/>
            <a:r>
              <a:rPr lang="en-US" sz="1400" b="1" i="1" dirty="0" smtClean="0">
                <a:solidFill>
                  <a:srgbClr val="0000FF"/>
                </a:solidFill>
              </a:rPr>
              <a:t>Applications</a:t>
            </a:r>
          </a:p>
          <a:p>
            <a:pPr marL="58738" lvl="1"/>
            <a:endParaRPr lang="en-US" sz="1400" b="1" i="1" dirty="0">
              <a:solidFill>
                <a:srgbClr val="0000FF"/>
              </a:solidFill>
            </a:endParaRPr>
          </a:p>
          <a:p>
            <a:pPr marL="58738" lvl="1"/>
            <a:r>
              <a:rPr lang="en-US" sz="1400" b="1" i="1" dirty="0" smtClean="0">
                <a:solidFill>
                  <a:srgbClr val="0000FF"/>
                </a:solidFill>
                <a:hlinkClick r:id="rId6" action="ppaction://hlinkfile"/>
              </a:rPr>
              <a:t>Case studies</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a:solidFill>
                  <a:srgbClr val="0000FF"/>
                </a:solidFill>
                <a:hlinkClick r:id="rId7" action="ppaction://hlinkfile"/>
              </a:rPr>
              <a:t>Do it </a:t>
            </a:r>
            <a:r>
              <a:rPr lang="en-US" sz="1400" b="1" i="1" dirty="0" smtClean="0">
                <a:solidFill>
                  <a:srgbClr val="0000FF"/>
                </a:solidFill>
                <a:hlinkClick r:id="rId7" action="ppaction://hlinkfile"/>
              </a:rPr>
              <a:t>yourself</a:t>
            </a:r>
            <a:endParaRPr lang="en-US" sz="1400" b="1" i="1" dirty="0" smtClean="0">
              <a:solidFill>
                <a:srgbClr val="0000FF"/>
              </a:solidFill>
            </a:endParaRPr>
          </a:p>
          <a:p>
            <a:pPr marL="58738" lvl="1"/>
            <a:endParaRPr lang="en-US" sz="1400" i="1" dirty="0" smtClean="0">
              <a:solidFill>
                <a:srgbClr val="0000FF"/>
              </a:solidFill>
            </a:endParaRPr>
          </a:p>
          <a:p>
            <a:pPr marL="58738" lvl="1"/>
            <a:r>
              <a:rPr lang="en-US" sz="1400" i="1" dirty="0" smtClean="0">
                <a:solidFill>
                  <a:srgbClr val="0000FF"/>
                </a:solidFill>
                <a:hlinkClick r:id="rId8" action="ppaction://hlinkpres?slideindex=1&amp;slidetitle="/>
              </a:rPr>
              <a:t>MCQs</a:t>
            </a:r>
            <a:endParaRPr lang="en-US" sz="1400" b="1" i="1" dirty="0" smtClean="0">
              <a:solidFill>
                <a:srgbClr val="0000FF"/>
              </a:solidFill>
            </a:endParaRPr>
          </a:p>
        </p:txBody>
      </p:sp>
      <p:sp>
        <p:nvSpPr>
          <p:cNvPr id="15" name="Left Arrow 14">
            <a:hlinkClick r:id="" action="ppaction://hlinkshowjump?jump=lastslideviewed"/>
          </p:cNvPr>
          <p:cNvSpPr/>
          <p:nvPr/>
        </p:nvSpPr>
        <p:spPr>
          <a:xfrm>
            <a:off x="152400" y="5791200"/>
            <a:ext cx="762000" cy="838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Date Placeholder 2"/>
          <p:cNvSpPr>
            <a:spLocks noGrp="1"/>
          </p:cNvSpPr>
          <p:nvPr>
            <p:ph type="dt" sz="half" idx="10"/>
          </p:nvPr>
        </p:nvSpPr>
        <p:spPr>
          <a:xfrm>
            <a:off x="6400800" y="6363222"/>
            <a:ext cx="1600200" cy="365125"/>
          </a:xfrm>
        </p:spPr>
        <p:txBody>
          <a:bodyPr/>
          <a:lstStyle/>
          <a:p>
            <a:pPr>
              <a:defRPr/>
            </a:pPr>
            <a:fld id="{0E276ED2-D50D-479A-BEFC-AF2A8B439EEF}" type="datetime1">
              <a:rPr lang="en-US" smtClean="0"/>
              <a:t>3/27/2015</a:t>
            </a:fld>
            <a:endParaRPr lang="en-US"/>
          </a:p>
        </p:txBody>
      </p:sp>
      <p:sp>
        <p:nvSpPr>
          <p:cNvPr id="19" name="Footer Placeholder 3"/>
          <p:cNvSpPr>
            <a:spLocks noGrp="1"/>
          </p:cNvSpPr>
          <p:nvPr>
            <p:ph type="ftr" sz="quarter" idx="11"/>
          </p:nvPr>
        </p:nvSpPr>
        <p:spPr>
          <a:xfrm>
            <a:off x="1295400" y="6356350"/>
            <a:ext cx="4419600" cy="365125"/>
          </a:xfrm>
          <a:noFill/>
        </p:spPr>
        <p:txBody>
          <a:bodyPr/>
          <a:lstStyle/>
          <a:p>
            <a:r>
              <a:rPr lang="en-US" smtClean="0"/>
              <a:t>CSE 1002                             Department of CSE</a:t>
            </a:r>
            <a:endParaRPr lang="en-US" dirty="0" smtClean="0">
              <a:solidFill>
                <a:schemeClr val="bg1"/>
              </a:solidFill>
            </a:endParaRPr>
          </a:p>
        </p:txBody>
      </p:sp>
    </p:spTree>
    <p:extLst>
      <p:ext uri="{BB962C8B-B14F-4D97-AF65-F5344CB8AC3E}">
        <p14:creationId xmlns:p14="http://schemas.microsoft.com/office/powerpoint/2010/main" val="3065026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IN" sz="2400" u="sng" dirty="0" smtClean="0"/>
              <a:t>	list[]			function calls</a:t>
            </a:r>
          </a:p>
          <a:p>
            <a:pPr>
              <a:buNone/>
            </a:pPr>
            <a:r>
              <a:rPr lang="en-IN" sz="2400" dirty="0" smtClean="0"/>
              <a:t>	</a:t>
            </a:r>
            <a:r>
              <a:rPr lang="en-IN" sz="2400" b="1" dirty="0" smtClean="0"/>
              <a:t>{33,-2,0,2,4} </a:t>
            </a:r>
            <a:r>
              <a:rPr lang="en-IN" sz="2400" dirty="0" smtClean="0"/>
              <a:t>	sort(list,5)      		Main()</a:t>
            </a:r>
          </a:p>
          <a:p>
            <a:pPr>
              <a:buNone/>
            </a:pPr>
            <a:r>
              <a:rPr lang="en-IN" sz="2400" dirty="0" smtClean="0"/>
              <a:t>					</a:t>
            </a:r>
          </a:p>
          <a:p>
            <a:pPr>
              <a:buNone/>
            </a:pPr>
            <a:r>
              <a:rPr lang="en-IN" sz="2400" dirty="0" smtClean="0"/>
              <a:t>	{</a:t>
            </a:r>
            <a:r>
              <a:rPr lang="en-IN" sz="2400" dirty="0" smtClean="0">
                <a:solidFill>
                  <a:schemeClr val="accent6">
                    <a:lumMod val="75000"/>
                  </a:schemeClr>
                </a:solidFill>
              </a:rPr>
              <a:t>-2</a:t>
            </a:r>
            <a:r>
              <a:rPr lang="en-IN" sz="2400" dirty="0" smtClean="0"/>
              <a:t>,</a:t>
            </a:r>
            <a:r>
              <a:rPr lang="en-IN" sz="2400" b="1" dirty="0" smtClean="0"/>
              <a:t>33,0,2,4}</a:t>
            </a:r>
            <a:r>
              <a:rPr lang="en-IN" sz="2400" dirty="0" smtClean="0"/>
              <a:t> 	sort(&amp;list[1],4)     </a:t>
            </a:r>
          </a:p>
          <a:p>
            <a:pPr>
              <a:buNone/>
            </a:pPr>
            <a:endParaRPr lang="en-IN" sz="2400" dirty="0" smtClean="0"/>
          </a:p>
          <a:p>
            <a:pPr>
              <a:buNone/>
            </a:pPr>
            <a:r>
              <a:rPr lang="en-IN" sz="2400" dirty="0" smtClean="0"/>
              <a:t>	 {</a:t>
            </a:r>
            <a:r>
              <a:rPr lang="en-IN" sz="2400" dirty="0" smtClean="0">
                <a:solidFill>
                  <a:schemeClr val="accent6">
                    <a:lumMod val="75000"/>
                  </a:schemeClr>
                </a:solidFill>
              </a:rPr>
              <a:t>-2</a:t>
            </a:r>
            <a:r>
              <a:rPr lang="en-IN" sz="2400" dirty="0" smtClean="0"/>
              <a:t>,</a:t>
            </a:r>
            <a:r>
              <a:rPr lang="en-IN" sz="2400" dirty="0" smtClean="0">
                <a:solidFill>
                  <a:schemeClr val="accent6">
                    <a:lumMod val="75000"/>
                  </a:schemeClr>
                </a:solidFill>
              </a:rPr>
              <a:t>0</a:t>
            </a:r>
            <a:r>
              <a:rPr lang="en-IN" sz="2400" dirty="0" smtClean="0"/>
              <a:t>,</a:t>
            </a:r>
            <a:r>
              <a:rPr lang="en-IN" sz="2400" b="1" dirty="0" smtClean="0"/>
              <a:t>33,2,4</a:t>
            </a:r>
            <a:r>
              <a:rPr lang="en-IN" sz="2400" dirty="0" smtClean="0"/>
              <a:t>} 	sort(&amp;list[1],3)</a:t>
            </a:r>
          </a:p>
          <a:p>
            <a:pPr>
              <a:buNone/>
            </a:pPr>
            <a:endParaRPr lang="en-IN" sz="2400" dirty="0" smtClean="0"/>
          </a:p>
          <a:p>
            <a:pPr>
              <a:buNone/>
            </a:pPr>
            <a:r>
              <a:rPr lang="en-IN" sz="2400" dirty="0" smtClean="0"/>
              <a:t>      {</a:t>
            </a:r>
            <a:r>
              <a:rPr lang="en-IN" sz="2400" dirty="0" smtClean="0">
                <a:solidFill>
                  <a:schemeClr val="accent6">
                    <a:lumMod val="75000"/>
                  </a:schemeClr>
                </a:solidFill>
              </a:rPr>
              <a:t>-2</a:t>
            </a:r>
            <a:r>
              <a:rPr lang="en-IN" sz="2400" dirty="0" smtClean="0"/>
              <a:t>,</a:t>
            </a:r>
            <a:r>
              <a:rPr lang="en-IN" sz="2400" dirty="0" smtClean="0">
                <a:solidFill>
                  <a:schemeClr val="accent6">
                    <a:lumMod val="75000"/>
                  </a:schemeClr>
                </a:solidFill>
              </a:rPr>
              <a:t>0</a:t>
            </a:r>
            <a:r>
              <a:rPr lang="en-IN" sz="2400" dirty="0" smtClean="0"/>
              <a:t>,</a:t>
            </a:r>
            <a:r>
              <a:rPr lang="en-IN" sz="2400" dirty="0" smtClean="0">
                <a:solidFill>
                  <a:schemeClr val="accent6">
                    <a:lumMod val="75000"/>
                  </a:schemeClr>
                </a:solidFill>
              </a:rPr>
              <a:t>2</a:t>
            </a:r>
            <a:r>
              <a:rPr lang="en-IN" sz="2400" dirty="0" smtClean="0"/>
              <a:t>,</a:t>
            </a:r>
            <a:r>
              <a:rPr lang="en-IN" sz="2400" b="1" dirty="0" smtClean="0"/>
              <a:t>33,4</a:t>
            </a:r>
            <a:r>
              <a:rPr lang="en-IN" sz="2400" dirty="0" smtClean="0"/>
              <a:t>}	sort(&amp;list[1],2)</a:t>
            </a:r>
          </a:p>
          <a:p>
            <a:pPr>
              <a:buNone/>
            </a:pPr>
            <a:r>
              <a:rPr lang="en-IN" sz="2400" dirty="0" smtClean="0"/>
              <a:t>			</a:t>
            </a:r>
          </a:p>
          <a:p>
            <a:pPr>
              <a:buNone/>
            </a:pPr>
            <a:r>
              <a:rPr lang="en-IN" sz="2400" dirty="0" smtClean="0"/>
              <a:t>	 {</a:t>
            </a:r>
            <a:r>
              <a:rPr lang="en-IN" sz="2400" dirty="0" smtClean="0">
                <a:solidFill>
                  <a:schemeClr val="accent6">
                    <a:lumMod val="75000"/>
                  </a:schemeClr>
                </a:solidFill>
              </a:rPr>
              <a:t>-2</a:t>
            </a:r>
            <a:r>
              <a:rPr lang="en-IN" sz="2400" dirty="0" smtClean="0"/>
              <a:t>,</a:t>
            </a:r>
            <a:r>
              <a:rPr lang="en-IN" sz="2400" dirty="0" smtClean="0">
                <a:solidFill>
                  <a:schemeClr val="accent6">
                    <a:lumMod val="75000"/>
                  </a:schemeClr>
                </a:solidFill>
              </a:rPr>
              <a:t>0</a:t>
            </a:r>
            <a:r>
              <a:rPr lang="en-IN" sz="2400" dirty="0" smtClean="0"/>
              <a:t>,</a:t>
            </a:r>
            <a:r>
              <a:rPr lang="en-IN" sz="2400" dirty="0" smtClean="0">
                <a:solidFill>
                  <a:schemeClr val="accent6">
                    <a:lumMod val="75000"/>
                  </a:schemeClr>
                </a:solidFill>
              </a:rPr>
              <a:t>2</a:t>
            </a:r>
            <a:r>
              <a:rPr lang="en-IN" sz="2400" dirty="0" smtClean="0"/>
              <a:t>,</a:t>
            </a:r>
            <a:r>
              <a:rPr lang="en-IN" sz="2400" dirty="0" smtClean="0">
                <a:solidFill>
                  <a:schemeClr val="accent6">
                    <a:lumMod val="75000"/>
                  </a:schemeClr>
                </a:solidFill>
              </a:rPr>
              <a:t>4</a:t>
            </a:r>
            <a:r>
              <a:rPr lang="en-IN" sz="2400" dirty="0" smtClean="0"/>
              <a:t>,</a:t>
            </a:r>
            <a:r>
              <a:rPr lang="en-IN" sz="2400" b="1" dirty="0" smtClean="0"/>
              <a:t>33</a:t>
            </a:r>
            <a:r>
              <a:rPr lang="en-IN" sz="2400" dirty="0" smtClean="0"/>
              <a:t>} 	sort(&amp;list[1],1)	</a:t>
            </a:r>
          </a:p>
          <a:p>
            <a:pPr>
              <a:buNone/>
            </a:pPr>
            <a:endParaRPr lang="en-IN" sz="2400" dirty="0" smtClean="0"/>
          </a:p>
          <a:p>
            <a:pPr>
              <a:buNone/>
            </a:pPr>
            <a:r>
              <a:rPr lang="en-IN" sz="2400" b="1" dirty="0" smtClean="0"/>
              <a:t>			          Base case reached .... Return</a:t>
            </a:r>
          </a:p>
        </p:txBody>
      </p:sp>
      <p:sp>
        <p:nvSpPr>
          <p:cNvPr id="3" name="Date Placeholder 2"/>
          <p:cNvSpPr>
            <a:spLocks noGrp="1"/>
          </p:cNvSpPr>
          <p:nvPr>
            <p:ph type="dt" sz="half" idx="10"/>
          </p:nvPr>
        </p:nvSpPr>
        <p:spPr/>
        <p:txBody>
          <a:bodyPr/>
          <a:lstStyle/>
          <a:p>
            <a:pPr>
              <a:defRPr/>
            </a:pPr>
            <a:fld id="{F70EE70F-FF9C-4C0C-827C-BC1486F2269C}" type="datetime1">
              <a:rPr lang="en-US" smtClean="0"/>
              <a:t>3/27/2015</a:t>
            </a:fld>
            <a:endParaRPr lang="en-US"/>
          </a:p>
        </p:txBody>
      </p:sp>
      <p:sp>
        <p:nvSpPr>
          <p:cNvPr id="4" name="Slide Number Placeholder 3"/>
          <p:cNvSpPr>
            <a:spLocks noGrp="1"/>
          </p:cNvSpPr>
          <p:nvPr>
            <p:ph type="sldNum" sz="quarter" idx="12"/>
          </p:nvPr>
        </p:nvSpPr>
        <p:spPr/>
        <p:txBody>
          <a:bodyPr/>
          <a:lstStyle/>
          <a:p>
            <a:pPr>
              <a:defRPr/>
            </a:pPr>
            <a:fld id="{734E517F-EEB4-4889-9A6A-9CA8A08D6087}"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6" name="Title 5"/>
          <p:cNvSpPr>
            <a:spLocks noGrp="1"/>
          </p:cNvSpPr>
          <p:nvPr>
            <p:ph type="title"/>
          </p:nvPr>
        </p:nvSpPr>
        <p:spPr>
          <a:xfrm>
            <a:off x="1219199" y="152400"/>
            <a:ext cx="7924801" cy="685800"/>
          </a:xfrm>
        </p:spPr>
        <p:txBody>
          <a:bodyPr/>
          <a:lstStyle/>
          <a:p>
            <a:r>
              <a:rPr lang="en-IN" dirty="0" smtClean="0"/>
              <a:t>Sorting using recursion - Example</a:t>
            </a:r>
            <a:endParaRPr lang="en-IN" dirty="0"/>
          </a:p>
        </p:txBody>
      </p:sp>
      <p:cxnSp>
        <p:nvCxnSpPr>
          <p:cNvPr id="8" name="Straight Arrow Connector 7"/>
          <p:cNvCxnSpPr/>
          <p:nvPr/>
        </p:nvCxnSpPr>
        <p:spPr>
          <a:xfrm>
            <a:off x="45720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572000" y="2819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572000" y="37338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572000" y="4648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572000" y="5410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6096000" y="5410200"/>
            <a:ext cx="1066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5410200" y="4648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410200" y="38100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410200" y="2819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486400" y="2057400"/>
            <a:ext cx="1295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5486400" y="1600200"/>
            <a:ext cx="1066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6"/>
          <p:cNvSpPr txBox="1"/>
          <p:nvPr/>
        </p:nvSpPr>
        <p:spPr>
          <a:xfrm>
            <a:off x="0" y="1436906"/>
            <a:ext cx="1371599" cy="41395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8738" lvl="1"/>
            <a:r>
              <a:rPr lang="en-US" sz="1400" b="1" i="1" dirty="0" smtClean="0">
                <a:solidFill>
                  <a:srgbClr val="0000FF"/>
                </a:solidFill>
                <a:hlinkClick r:id="rId3" action="ppaction://hlinkfile"/>
              </a:rPr>
              <a:t>Additional </a:t>
            </a:r>
            <a:r>
              <a:rPr lang="en-US" sz="1400" b="1" i="1" dirty="0">
                <a:solidFill>
                  <a:srgbClr val="0000FF"/>
                </a:solidFill>
                <a:hlinkClick r:id="rId3" action="ppaction://hlinkfile"/>
              </a:rPr>
              <a:t>Information </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hlinkClick r:id="rId4" action="ppaction://hlinksldjump"/>
              </a:rPr>
              <a:t>Related Story</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hlinkClick r:id="rId5" action="ppaction://hlinkpres?slideindex=1&amp;slidetitle="/>
              </a:rPr>
              <a:t>Animation</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i="1" dirty="0" smtClean="0">
                <a:solidFill>
                  <a:srgbClr val="0000FF"/>
                </a:solidFill>
              </a:rPr>
              <a:t>Do’s</a:t>
            </a:r>
            <a:endParaRPr lang="en-US" sz="1100" b="1" i="1" dirty="0">
              <a:solidFill>
                <a:srgbClr val="0000FF"/>
              </a:solidFill>
            </a:endParaRPr>
          </a:p>
          <a:p>
            <a:pPr marL="58738" lvl="1"/>
            <a:endParaRPr lang="en-US" sz="1400" b="1" i="1" dirty="0" smtClean="0">
              <a:solidFill>
                <a:srgbClr val="0000FF"/>
              </a:solidFill>
            </a:endParaRPr>
          </a:p>
          <a:p>
            <a:pPr marL="58738" lvl="1"/>
            <a:r>
              <a:rPr lang="en-US" sz="1400" b="1" i="1" dirty="0" smtClean="0">
                <a:solidFill>
                  <a:srgbClr val="0000FF"/>
                </a:solidFill>
              </a:rPr>
              <a:t>Don’ts</a:t>
            </a:r>
          </a:p>
          <a:p>
            <a:pPr marL="58738" lvl="1"/>
            <a:endParaRPr lang="en-US" sz="1100" b="1" i="1" dirty="0">
              <a:solidFill>
                <a:srgbClr val="0000FF"/>
              </a:solidFill>
            </a:endParaRPr>
          </a:p>
          <a:p>
            <a:pPr marL="58738" lvl="1"/>
            <a:r>
              <a:rPr lang="en-US" sz="1400" b="1" i="1" dirty="0" smtClean="0">
                <a:solidFill>
                  <a:srgbClr val="0000FF"/>
                </a:solidFill>
              </a:rPr>
              <a:t>Control Flow</a:t>
            </a:r>
          </a:p>
          <a:p>
            <a:pPr marL="58738" lvl="1"/>
            <a:endParaRPr lang="en-US" sz="1200" b="1" i="1" dirty="0">
              <a:solidFill>
                <a:srgbClr val="0000FF"/>
              </a:solidFill>
            </a:endParaRPr>
          </a:p>
          <a:p>
            <a:pPr marL="58738" lvl="1"/>
            <a:r>
              <a:rPr lang="en-US" sz="1400" b="1" i="1" dirty="0" smtClean="0">
                <a:solidFill>
                  <a:srgbClr val="0000FF"/>
                </a:solidFill>
              </a:rPr>
              <a:t>Applications</a:t>
            </a:r>
          </a:p>
          <a:p>
            <a:pPr marL="58738" lvl="1"/>
            <a:endParaRPr lang="en-US" sz="1400" b="1" i="1" dirty="0">
              <a:solidFill>
                <a:srgbClr val="0000FF"/>
              </a:solidFill>
            </a:endParaRPr>
          </a:p>
          <a:p>
            <a:pPr marL="58738" lvl="1"/>
            <a:r>
              <a:rPr lang="en-US" sz="1400" b="1" i="1" dirty="0" smtClean="0">
                <a:solidFill>
                  <a:srgbClr val="0000FF"/>
                </a:solidFill>
                <a:hlinkClick r:id="rId6" action="ppaction://hlinkfile"/>
              </a:rPr>
              <a:t>Case studies</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a:solidFill>
                  <a:srgbClr val="0000FF"/>
                </a:solidFill>
                <a:hlinkClick r:id="rId7" action="ppaction://hlinkfile"/>
              </a:rPr>
              <a:t>Do it </a:t>
            </a:r>
            <a:r>
              <a:rPr lang="en-US" sz="1400" b="1" i="1" dirty="0" smtClean="0">
                <a:solidFill>
                  <a:srgbClr val="0000FF"/>
                </a:solidFill>
                <a:hlinkClick r:id="rId7" action="ppaction://hlinkfile"/>
              </a:rPr>
              <a:t>yourself</a:t>
            </a:r>
            <a:endParaRPr lang="en-US" sz="1400" b="1" i="1" dirty="0" smtClean="0">
              <a:solidFill>
                <a:srgbClr val="0000FF"/>
              </a:solidFill>
            </a:endParaRPr>
          </a:p>
          <a:p>
            <a:pPr marL="58738" lvl="1"/>
            <a:endParaRPr lang="en-US" sz="1400" i="1" dirty="0" smtClean="0">
              <a:solidFill>
                <a:srgbClr val="0000FF"/>
              </a:solidFill>
            </a:endParaRPr>
          </a:p>
          <a:p>
            <a:pPr marL="58738" lvl="1"/>
            <a:r>
              <a:rPr lang="en-US" sz="1400" i="1" dirty="0" smtClean="0">
                <a:solidFill>
                  <a:srgbClr val="0000FF"/>
                </a:solidFill>
                <a:hlinkClick r:id="rId8" action="ppaction://hlinkpres?slideindex=1&amp;slidetitle="/>
              </a:rPr>
              <a:t>MCQs</a:t>
            </a:r>
            <a:endParaRPr lang="en-US" sz="1400" b="1" i="1" dirty="0" smtClean="0">
              <a:solidFill>
                <a:srgbClr val="0000FF"/>
              </a:solidFill>
            </a:endParaRPr>
          </a:p>
        </p:txBody>
      </p:sp>
      <p:sp>
        <p:nvSpPr>
          <p:cNvPr id="23" name="Left Arrow 22">
            <a:hlinkClick r:id="" action="ppaction://hlinkshowjump?jump=lastslideviewed"/>
          </p:cNvPr>
          <p:cNvSpPr/>
          <p:nvPr/>
        </p:nvSpPr>
        <p:spPr>
          <a:xfrm>
            <a:off x="152400" y="5791200"/>
            <a:ext cx="762000" cy="838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C9CF710B-4AE6-42C1-823C-7ECE0FA81499}" type="datetime1">
              <a:rPr lang="en-US" smtClean="0"/>
              <a:t>3/27/2015</a:t>
            </a:fld>
            <a:endParaRPr lang="en-US"/>
          </a:p>
        </p:txBody>
      </p:sp>
      <p:sp>
        <p:nvSpPr>
          <p:cNvPr id="23555" name="Slide Number Placeholder 4"/>
          <p:cNvSpPr>
            <a:spLocks noGrp="1"/>
          </p:cNvSpPr>
          <p:nvPr>
            <p:ph type="sldNum" sz="quarter" idx="12"/>
          </p:nvPr>
        </p:nvSpPr>
        <p:spPr>
          <a:noFill/>
        </p:spPr>
        <p:txBody>
          <a:bodyPr/>
          <a:lstStyle/>
          <a:p>
            <a:fld id="{0DEDD158-F220-42C7-B180-DF3363261F18}" type="slidenum">
              <a:rPr lang="en-US" smtClean="0"/>
              <a:pPr/>
              <a:t>22</a:t>
            </a:fld>
            <a:endParaRPr lang="en-US" smtClean="0"/>
          </a:p>
        </p:txBody>
      </p:sp>
      <p:sp>
        <p:nvSpPr>
          <p:cNvPr id="23554" name="Footer Placeholder 3"/>
          <p:cNvSpPr>
            <a:spLocks noGrp="1"/>
          </p:cNvSpPr>
          <p:nvPr>
            <p:ph type="ftr" sz="quarter" idx="11"/>
          </p:nvPr>
        </p:nvSpPr>
        <p:spPr>
          <a:noFill/>
        </p:spPr>
        <p:txBody>
          <a:bodyPr/>
          <a:lstStyle/>
          <a:p>
            <a:r>
              <a:rPr lang="en-US" smtClean="0"/>
              <a:t>CSE 1002                             Department of CSE</a:t>
            </a:r>
            <a:endParaRPr lang="en-US" smtClean="0">
              <a:solidFill>
                <a:schemeClr val="bg1"/>
              </a:solidFill>
            </a:endParaRPr>
          </a:p>
        </p:txBody>
      </p:sp>
      <p:sp>
        <p:nvSpPr>
          <p:cNvPr id="3" name="Title 2"/>
          <p:cNvSpPr>
            <a:spLocks noGrp="1"/>
          </p:cNvSpPr>
          <p:nvPr>
            <p:ph type="title"/>
          </p:nvPr>
        </p:nvSpPr>
        <p:spPr/>
        <p:txBody>
          <a:bodyPr>
            <a:normAutofit fontScale="90000"/>
          </a:bodyPr>
          <a:lstStyle/>
          <a:p>
            <a:r>
              <a:rPr lang="en-US" dirty="0">
                <a:latin typeface="Calibri" pitchFamily="34" charset="0"/>
              </a:rPr>
              <a:t>Recursion - Should I or Shouldn’t I?</a:t>
            </a:r>
            <a:endParaRPr lang="en-US" dirty="0"/>
          </a:p>
        </p:txBody>
      </p:sp>
      <p:sp>
        <p:nvSpPr>
          <p:cNvPr id="7" name="Rectangle 3"/>
          <p:cNvSpPr txBox="1">
            <a:spLocks noChangeArrowheads="1"/>
          </p:cNvSpPr>
          <p:nvPr/>
        </p:nvSpPr>
        <p:spPr bwMode="auto">
          <a:xfrm>
            <a:off x="1219200" y="1676400"/>
            <a:ext cx="3352800" cy="4114800"/>
          </a:xfrm>
          <a:prstGeom prst="rect">
            <a:avLst/>
          </a:prstGeom>
          <a:noFill/>
          <a:ln w="9525">
            <a:noFill/>
            <a:miter lim="800000"/>
            <a:headEnd/>
            <a:tailEnd/>
          </a:ln>
        </p:spPr>
        <p:txBody>
          <a:bodyPr/>
          <a:lstStyle/>
          <a:p>
            <a:pPr marL="342900" indent="-342900" algn="just" eaLnBrk="0" hangingPunct="0">
              <a:spcBef>
                <a:spcPct val="20000"/>
              </a:spcBef>
              <a:buFontTx/>
              <a:buChar char="•"/>
              <a:defRPr/>
            </a:pPr>
            <a:r>
              <a:rPr lang="en-US" b="0" kern="0" dirty="0">
                <a:solidFill>
                  <a:schemeClr val="tx1"/>
                </a:solidFill>
                <a:latin typeface="Calibri" pitchFamily="34" charset="0"/>
              </a:rPr>
              <a:t>Pros</a:t>
            </a:r>
          </a:p>
          <a:p>
            <a:pPr marL="742950" lvl="1" indent="-285750" algn="just" eaLnBrk="0" hangingPunct="0">
              <a:spcBef>
                <a:spcPct val="20000"/>
              </a:spcBef>
              <a:buFontTx/>
              <a:buChar char="–"/>
              <a:defRPr/>
            </a:pPr>
            <a:r>
              <a:rPr lang="en-US" sz="2400" b="0" kern="0" dirty="0">
                <a:solidFill>
                  <a:schemeClr val="tx1"/>
                </a:solidFill>
                <a:latin typeface="Calibri" pitchFamily="34" charset="0"/>
              </a:rPr>
              <a:t>Recursion is a natural fit for some types of problems</a:t>
            </a:r>
          </a:p>
        </p:txBody>
      </p:sp>
      <p:sp>
        <p:nvSpPr>
          <p:cNvPr id="8" name="Rectangle 4"/>
          <p:cNvSpPr txBox="1">
            <a:spLocks noChangeArrowheads="1"/>
          </p:cNvSpPr>
          <p:nvPr/>
        </p:nvSpPr>
        <p:spPr>
          <a:xfrm>
            <a:off x="4648200" y="1600200"/>
            <a:ext cx="4191000" cy="4114800"/>
          </a:xfrm>
          <a:prstGeom prst="rect">
            <a:avLst/>
          </a:prstGeom>
        </p:spPr>
        <p:txBody>
          <a:bodyPr/>
          <a:lstStyle/>
          <a:p>
            <a:pPr marL="342900" indent="-342900" algn="just" eaLnBrk="0" hangingPunct="0">
              <a:spcBef>
                <a:spcPct val="20000"/>
              </a:spcBef>
              <a:buFontTx/>
              <a:buChar char="•"/>
              <a:defRPr/>
            </a:pPr>
            <a:r>
              <a:rPr lang="en-US" b="0" kern="0" dirty="0">
                <a:solidFill>
                  <a:schemeClr val="tx1"/>
                </a:solidFill>
                <a:latin typeface="Calibri" pitchFamily="34" charset="0"/>
              </a:rPr>
              <a:t>Cons</a:t>
            </a:r>
          </a:p>
          <a:p>
            <a:pPr marL="742950" lvl="1" indent="-285750" algn="just" eaLnBrk="0" hangingPunct="0">
              <a:spcBef>
                <a:spcPct val="20000"/>
              </a:spcBef>
              <a:buFontTx/>
              <a:buChar char="–"/>
              <a:defRPr/>
            </a:pPr>
            <a:r>
              <a:rPr lang="en-US" sz="2400" b="0" kern="0" dirty="0">
                <a:solidFill>
                  <a:schemeClr val="tx1"/>
                </a:solidFill>
                <a:latin typeface="Calibri" pitchFamily="34" charset="0"/>
              </a:rPr>
              <a:t>Recursive programs typically use a large amount of computer memory and the greater the recursion, the more memory used</a:t>
            </a:r>
          </a:p>
          <a:p>
            <a:pPr marL="742950" lvl="1" indent="-285750" algn="just" eaLnBrk="0" hangingPunct="0">
              <a:spcBef>
                <a:spcPct val="20000"/>
              </a:spcBef>
              <a:buFontTx/>
              <a:buChar char="–"/>
              <a:defRPr/>
            </a:pPr>
            <a:r>
              <a:rPr lang="en-US" sz="2400" b="0" kern="0" dirty="0">
                <a:solidFill>
                  <a:schemeClr val="tx1"/>
                </a:solidFill>
                <a:latin typeface="Calibri" pitchFamily="34" charset="0"/>
              </a:rPr>
              <a:t>Recursive programs can be confusing to develop and extremely complicated to debug</a:t>
            </a:r>
          </a:p>
        </p:txBody>
      </p:sp>
      <p:sp>
        <p:nvSpPr>
          <p:cNvPr id="9" name="TextBox 6"/>
          <p:cNvSpPr txBox="1"/>
          <p:nvPr/>
        </p:nvSpPr>
        <p:spPr>
          <a:xfrm>
            <a:off x="0" y="1436906"/>
            <a:ext cx="1371599" cy="40934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8738" lvl="1"/>
            <a:r>
              <a:rPr lang="en-US" sz="1400" b="1" i="1" dirty="0" smtClean="0">
                <a:solidFill>
                  <a:srgbClr val="0000FF"/>
                </a:solidFill>
                <a:hlinkClick r:id="rId3" action="ppaction://hlinkfile"/>
              </a:rPr>
              <a:t>Additional </a:t>
            </a:r>
            <a:r>
              <a:rPr lang="en-US" sz="1400" b="1" i="1" dirty="0">
                <a:solidFill>
                  <a:srgbClr val="0000FF"/>
                </a:solidFill>
                <a:hlinkClick r:id="rId3" action="ppaction://hlinkfile"/>
              </a:rPr>
              <a:t>Information </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hlinkClick r:id="rId4" action="ppaction://hlinksldjump"/>
              </a:rPr>
              <a:t>Related Story</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hlinkClick r:id="rId5" action="ppaction://hlinkpres?slideindex=1&amp;slidetitle="/>
              </a:rPr>
              <a:t>Animation</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i="1" dirty="0" smtClean="0">
                <a:solidFill>
                  <a:srgbClr val="0000FF"/>
                </a:solidFill>
              </a:rPr>
              <a:t>Do’s</a:t>
            </a:r>
          </a:p>
          <a:p>
            <a:pPr marL="58738" lvl="1"/>
            <a:endParaRPr lang="en-US" sz="1100" b="1" i="1" dirty="0" smtClean="0">
              <a:solidFill>
                <a:srgbClr val="0000FF"/>
              </a:solidFill>
            </a:endParaRPr>
          </a:p>
          <a:p>
            <a:pPr marL="58738" lvl="1"/>
            <a:r>
              <a:rPr lang="en-US" sz="1400" b="1" i="1" dirty="0" smtClean="0">
                <a:solidFill>
                  <a:srgbClr val="0000FF"/>
                </a:solidFill>
              </a:rPr>
              <a:t>Don’ts</a:t>
            </a:r>
          </a:p>
          <a:p>
            <a:pPr marL="58738" lvl="1"/>
            <a:endParaRPr lang="en-US" sz="1100" b="1" i="1" dirty="0">
              <a:solidFill>
                <a:srgbClr val="0000FF"/>
              </a:solidFill>
            </a:endParaRPr>
          </a:p>
          <a:p>
            <a:pPr marL="58738" lvl="1"/>
            <a:r>
              <a:rPr lang="en-US" sz="1400" b="1" i="1" dirty="0" smtClean="0">
                <a:solidFill>
                  <a:srgbClr val="0000FF"/>
                </a:solidFill>
              </a:rPr>
              <a:t>Control Flow</a:t>
            </a:r>
          </a:p>
          <a:p>
            <a:pPr marL="58738" lvl="1"/>
            <a:endParaRPr lang="en-US" sz="1200" b="1" i="1" dirty="0">
              <a:solidFill>
                <a:srgbClr val="0000FF"/>
              </a:solidFill>
            </a:endParaRPr>
          </a:p>
          <a:p>
            <a:pPr marL="58738" lvl="1"/>
            <a:r>
              <a:rPr lang="en-US" sz="1400" b="1" i="1" dirty="0" smtClean="0">
                <a:solidFill>
                  <a:srgbClr val="0000FF"/>
                </a:solidFill>
              </a:rPr>
              <a:t>Applications</a:t>
            </a:r>
          </a:p>
          <a:p>
            <a:pPr marL="58738" lvl="1"/>
            <a:endParaRPr lang="en-US" sz="1400" b="1" i="1" dirty="0">
              <a:solidFill>
                <a:srgbClr val="0000FF"/>
              </a:solidFill>
            </a:endParaRPr>
          </a:p>
          <a:p>
            <a:pPr marL="58738" lvl="1"/>
            <a:r>
              <a:rPr lang="en-US" sz="1400" b="1" i="1" dirty="0" smtClean="0">
                <a:solidFill>
                  <a:srgbClr val="0000FF"/>
                </a:solidFill>
                <a:hlinkClick r:id="rId6" action="ppaction://hlinkfile"/>
              </a:rPr>
              <a:t>Case studies</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a:solidFill>
                  <a:srgbClr val="0000FF"/>
                </a:solidFill>
                <a:hlinkClick r:id="rId7" action="ppaction://hlinkfile"/>
              </a:rPr>
              <a:t>Do it </a:t>
            </a:r>
            <a:r>
              <a:rPr lang="en-US" sz="1400" b="1" i="1" dirty="0" smtClean="0">
                <a:solidFill>
                  <a:srgbClr val="0000FF"/>
                </a:solidFill>
                <a:hlinkClick r:id="rId7" action="ppaction://hlinkfile"/>
              </a:rPr>
              <a:t>yourself</a:t>
            </a:r>
            <a:endParaRPr lang="en-US" sz="1400" b="1" i="1" dirty="0" smtClean="0">
              <a:solidFill>
                <a:srgbClr val="0000FF"/>
              </a:solidFill>
            </a:endParaRPr>
          </a:p>
          <a:p>
            <a:pPr marL="58738" lvl="1"/>
            <a:endParaRPr lang="en-US" sz="1400" i="1" dirty="0" smtClean="0">
              <a:solidFill>
                <a:srgbClr val="0000FF"/>
              </a:solidFill>
            </a:endParaRPr>
          </a:p>
          <a:p>
            <a:pPr marL="58738" lvl="1"/>
            <a:r>
              <a:rPr lang="en-US" sz="1400" i="1" dirty="0" smtClean="0">
                <a:solidFill>
                  <a:srgbClr val="0000FF"/>
                </a:solidFill>
                <a:hlinkClick r:id="rId8" action="ppaction://hlinkpres?slideindex=1&amp;slidetitle="/>
              </a:rPr>
              <a:t>MCQs</a:t>
            </a:r>
            <a:endParaRPr lang="en-US" sz="1400" b="1" i="1" dirty="0" smtClean="0">
              <a:solidFill>
                <a:srgbClr val="0000FF"/>
              </a:solidFill>
            </a:endParaRPr>
          </a:p>
        </p:txBody>
      </p:sp>
      <p:sp>
        <p:nvSpPr>
          <p:cNvPr id="10" name="Left Arrow 9">
            <a:hlinkClick r:id="" action="ppaction://hlinkshowjump?jump=lastslideviewed"/>
          </p:cNvPr>
          <p:cNvSpPr/>
          <p:nvPr/>
        </p:nvSpPr>
        <p:spPr>
          <a:xfrm>
            <a:off x="152400" y="5791200"/>
            <a:ext cx="762000" cy="838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35455560"/>
              </p:ext>
            </p:extLst>
          </p:nvPr>
        </p:nvGraphicFramePr>
        <p:xfrm>
          <a:off x="1371600" y="1478280"/>
          <a:ext cx="7543800" cy="4465320"/>
        </p:xfrm>
        <a:graphic>
          <a:graphicData uri="http://schemas.openxmlformats.org/drawingml/2006/table">
            <a:tbl>
              <a:tblPr firstRow="1" bandRow="1">
                <a:tableStyleId>{5C22544A-7EE6-4342-B048-85BDC9FD1C3A}</a:tableStyleId>
              </a:tblPr>
              <a:tblGrid>
                <a:gridCol w="3771900"/>
                <a:gridCol w="3771900"/>
              </a:tblGrid>
              <a:tr h="762000">
                <a:tc>
                  <a:txBody>
                    <a:bodyPr/>
                    <a:lstStyle/>
                    <a:p>
                      <a:pPr algn="ctr"/>
                      <a:r>
                        <a:rPr lang="en-IN" sz="2400" dirty="0" smtClean="0">
                          <a:latin typeface="+mn-lt"/>
                        </a:rPr>
                        <a:t>RECURSION</a:t>
                      </a:r>
                      <a:endParaRPr lang="en-IN" sz="2400" dirty="0">
                        <a:latin typeface="+mn-lt"/>
                      </a:endParaRPr>
                    </a:p>
                  </a:txBody>
                  <a:tcPr anchor="ctr" anchorCtr="1"/>
                </a:tc>
                <a:tc>
                  <a:txBody>
                    <a:bodyPr/>
                    <a:lstStyle/>
                    <a:p>
                      <a:pPr algn="ctr"/>
                      <a:r>
                        <a:rPr lang="en-IN" sz="2400" dirty="0" smtClean="0">
                          <a:latin typeface="+mn-lt"/>
                        </a:rPr>
                        <a:t>ITERATION</a:t>
                      </a:r>
                      <a:endParaRPr lang="en-IN" sz="2400" dirty="0">
                        <a:latin typeface="+mn-lt"/>
                      </a:endParaRPr>
                    </a:p>
                  </a:txBody>
                  <a:tcPr anchor="ctr" anchorCtr="1"/>
                </a:tc>
              </a:tr>
              <a:tr h="914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kern="1200" baseline="0" dirty="0" smtClean="0">
                          <a:solidFill>
                            <a:schemeClr val="tx1"/>
                          </a:solidFill>
                          <a:latin typeface="+mn-lt"/>
                          <a:ea typeface="+mn-ea"/>
                          <a:cs typeface="+mn-cs"/>
                        </a:rPr>
                        <a:t>Uses more storage space requirement</a:t>
                      </a:r>
                    </a:p>
                  </a:txBody>
                  <a:tcPr anchor="ctr"/>
                </a:tc>
                <a:tc>
                  <a:txBody>
                    <a:bodyPr/>
                    <a:lstStyle/>
                    <a:p>
                      <a:r>
                        <a:rPr lang="en-IN" sz="2400" kern="1200" baseline="0" dirty="0" smtClean="0">
                          <a:solidFill>
                            <a:schemeClr val="tx1"/>
                          </a:solidFill>
                          <a:latin typeface="+mn-lt"/>
                          <a:ea typeface="+mn-ea"/>
                          <a:cs typeface="+mn-cs"/>
                        </a:rPr>
                        <a:t>Less storage  space requirement </a:t>
                      </a:r>
                      <a:endParaRPr lang="en-IN" sz="2400" kern="1200" baseline="0" dirty="0">
                        <a:solidFill>
                          <a:schemeClr val="tx1"/>
                        </a:solidFill>
                        <a:latin typeface="+mn-lt"/>
                        <a:ea typeface="+mn-ea"/>
                        <a:cs typeface="+mn-cs"/>
                      </a:endParaRPr>
                    </a:p>
                  </a:txBody>
                  <a:tcPr anchor="ctr"/>
                </a:tc>
              </a:tr>
              <a:tr h="838200">
                <a:tc>
                  <a:txBody>
                    <a:bodyPr/>
                    <a:lstStyle/>
                    <a:p>
                      <a:r>
                        <a:rPr lang="en-IN" sz="2400" kern="1200" baseline="0" dirty="0" smtClean="0">
                          <a:solidFill>
                            <a:schemeClr val="tx1"/>
                          </a:solidFill>
                          <a:latin typeface="+mn-lt"/>
                          <a:ea typeface="+mn-ea"/>
                          <a:cs typeface="+mn-cs"/>
                        </a:rPr>
                        <a:t>Overhead during runtime</a:t>
                      </a:r>
                      <a:endParaRPr lang="en-IN" sz="2400" kern="1200" baseline="0" dirty="0">
                        <a:solidFill>
                          <a:schemeClr val="tx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kern="1200" baseline="0" dirty="0" smtClean="0">
                          <a:solidFill>
                            <a:schemeClr val="tx1"/>
                          </a:solidFill>
                          <a:latin typeface="+mn-lt"/>
                          <a:ea typeface="+mn-ea"/>
                          <a:cs typeface="+mn-cs"/>
                        </a:rPr>
                        <a:t>Less Overhead during runtime</a:t>
                      </a:r>
                      <a:endParaRPr lang="en-IN" sz="2400" kern="1200" baseline="0" dirty="0">
                        <a:solidFill>
                          <a:schemeClr val="tx1"/>
                        </a:solidFill>
                        <a:latin typeface="+mn-lt"/>
                        <a:ea typeface="+mn-ea"/>
                        <a:cs typeface="+mn-cs"/>
                      </a:endParaRPr>
                    </a:p>
                  </a:txBody>
                  <a:tcPr anchor="ctr"/>
                </a:tc>
              </a:tr>
              <a:tr h="762000">
                <a:tc>
                  <a:txBody>
                    <a:bodyPr/>
                    <a:lstStyle/>
                    <a:p>
                      <a:r>
                        <a:rPr lang="en-IN" sz="2400" kern="1200" baseline="0" dirty="0" smtClean="0">
                          <a:solidFill>
                            <a:schemeClr val="tx1"/>
                          </a:solidFill>
                          <a:latin typeface="+mn-lt"/>
                          <a:ea typeface="+mn-ea"/>
                          <a:cs typeface="+mn-cs"/>
                        </a:rPr>
                        <a:t>Runs slower</a:t>
                      </a:r>
                      <a:endParaRPr lang="en-IN" sz="2400" kern="1200" baseline="0" dirty="0">
                        <a:solidFill>
                          <a:schemeClr val="tx1"/>
                        </a:solidFill>
                        <a:latin typeface="+mn-lt"/>
                        <a:ea typeface="+mn-ea"/>
                        <a:cs typeface="+mn-cs"/>
                      </a:endParaRPr>
                    </a:p>
                  </a:txBody>
                  <a:tcPr anchor="ctr"/>
                </a:tc>
                <a:tc>
                  <a:txBody>
                    <a:bodyPr/>
                    <a:lstStyle/>
                    <a:p>
                      <a:r>
                        <a:rPr lang="en-IN" sz="2400" kern="1200" baseline="0" dirty="0" smtClean="0">
                          <a:solidFill>
                            <a:schemeClr val="tx1"/>
                          </a:solidFill>
                          <a:latin typeface="+mn-lt"/>
                          <a:ea typeface="+mn-ea"/>
                          <a:cs typeface="+mn-cs"/>
                        </a:rPr>
                        <a:t>Runs faster</a:t>
                      </a:r>
                      <a:endParaRPr lang="en-IN" sz="2400" kern="1200" baseline="0" dirty="0">
                        <a:solidFill>
                          <a:schemeClr val="tx1"/>
                        </a:solidFill>
                        <a:latin typeface="+mn-lt"/>
                        <a:ea typeface="+mn-ea"/>
                        <a:cs typeface="+mn-cs"/>
                      </a:endParaRPr>
                    </a:p>
                  </a:txBody>
                  <a:tcPr anchor="ctr"/>
                </a:tc>
              </a:tr>
              <a:tr h="914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kern="1200" baseline="0" dirty="0" smtClean="0">
                          <a:solidFill>
                            <a:schemeClr val="tx1"/>
                          </a:solidFill>
                          <a:latin typeface="+mn-lt"/>
                          <a:ea typeface="+mn-ea"/>
                          <a:cs typeface="+mn-cs"/>
                        </a:rPr>
                        <a:t>A better choice, a more elegant solution for recursive problems</a:t>
                      </a:r>
                      <a:endParaRPr lang="en-IN" sz="2400" kern="1200" baseline="0" dirty="0">
                        <a:solidFill>
                          <a:schemeClr val="tx1"/>
                        </a:solidFill>
                        <a:latin typeface="+mn-lt"/>
                        <a:ea typeface="+mn-ea"/>
                        <a:cs typeface="+mn-cs"/>
                      </a:endParaRPr>
                    </a:p>
                  </a:txBody>
                  <a:tcPr anchor="ctr"/>
                </a:tc>
                <a:tc>
                  <a:txBody>
                    <a:bodyPr/>
                    <a:lstStyle/>
                    <a:p>
                      <a:r>
                        <a:rPr lang="en-IN" sz="2400" kern="1200" baseline="0" dirty="0" smtClean="0">
                          <a:solidFill>
                            <a:schemeClr val="tx1"/>
                          </a:solidFill>
                          <a:latin typeface="+mn-lt"/>
                          <a:ea typeface="+mn-ea"/>
                          <a:cs typeface="+mn-cs"/>
                        </a:rPr>
                        <a:t>Less elegant solution for recursive problems</a:t>
                      </a:r>
                      <a:endParaRPr lang="en-IN" sz="2400" kern="1200" baseline="0" dirty="0">
                        <a:solidFill>
                          <a:schemeClr val="tx1"/>
                        </a:solidFill>
                        <a:latin typeface="+mn-lt"/>
                        <a:ea typeface="+mn-ea"/>
                        <a:cs typeface="+mn-cs"/>
                      </a:endParaRPr>
                    </a:p>
                  </a:txBody>
                  <a:tcPr anchor="ctr"/>
                </a:tc>
              </a:tr>
            </a:tbl>
          </a:graphicData>
        </a:graphic>
      </p:graphicFrame>
      <p:sp>
        <p:nvSpPr>
          <p:cNvPr id="3" name="Date Placeholder 2"/>
          <p:cNvSpPr>
            <a:spLocks noGrp="1"/>
          </p:cNvSpPr>
          <p:nvPr>
            <p:ph type="dt" sz="half" idx="10"/>
          </p:nvPr>
        </p:nvSpPr>
        <p:spPr/>
        <p:txBody>
          <a:bodyPr/>
          <a:lstStyle/>
          <a:p>
            <a:pPr>
              <a:defRPr/>
            </a:pPr>
            <a:fld id="{A4B39F70-F6B8-438E-B7BE-FCB35D575947}" type="datetime1">
              <a:rPr lang="en-US" smtClean="0"/>
              <a:t>3/27/2015</a:t>
            </a:fld>
            <a:endParaRPr lang="en-US"/>
          </a:p>
        </p:txBody>
      </p:sp>
      <p:sp>
        <p:nvSpPr>
          <p:cNvPr id="4" name="Slide Number Placeholder 3"/>
          <p:cNvSpPr>
            <a:spLocks noGrp="1"/>
          </p:cNvSpPr>
          <p:nvPr>
            <p:ph type="sldNum" sz="quarter" idx="12"/>
          </p:nvPr>
        </p:nvSpPr>
        <p:spPr/>
        <p:txBody>
          <a:bodyPr/>
          <a:lstStyle/>
          <a:p>
            <a:pPr>
              <a:defRPr/>
            </a:pPr>
            <a:fld id="{734E517F-EEB4-4889-9A6A-9CA8A08D6087}"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6" name="Title 5"/>
          <p:cNvSpPr>
            <a:spLocks noGrp="1"/>
          </p:cNvSpPr>
          <p:nvPr>
            <p:ph type="title"/>
          </p:nvPr>
        </p:nvSpPr>
        <p:spPr/>
        <p:txBody>
          <a:bodyPr/>
          <a:lstStyle/>
          <a:p>
            <a:r>
              <a:rPr lang="en-IN" dirty="0" smtClean="0"/>
              <a:t>Recursion </a:t>
            </a:r>
            <a:r>
              <a:rPr lang="en-IN" i="1" dirty="0" smtClean="0">
                <a:solidFill>
                  <a:srgbClr val="C00000"/>
                </a:solidFill>
                <a:latin typeface="Times New Roman" panose="02020603050405020304" pitchFamily="18" charset="0"/>
                <a:cs typeface="Times New Roman" panose="02020603050405020304" pitchFamily="18" charset="0"/>
              </a:rPr>
              <a:t>vs</a:t>
            </a:r>
            <a:r>
              <a:rPr lang="en-IN" dirty="0" smtClean="0"/>
              <a:t> Iteration</a:t>
            </a:r>
            <a:endParaRPr lang="en-IN" dirty="0"/>
          </a:p>
        </p:txBody>
      </p:sp>
      <p:sp>
        <p:nvSpPr>
          <p:cNvPr id="8" name="TextBox 6"/>
          <p:cNvSpPr txBox="1"/>
          <p:nvPr/>
        </p:nvSpPr>
        <p:spPr>
          <a:xfrm>
            <a:off x="0" y="1436906"/>
            <a:ext cx="1371599" cy="40934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8738" lvl="1"/>
            <a:r>
              <a:rPr lang="en-US" sz="1400" b="1" i="1" dirty="0" smtClean="0">
                <a:solidFill>
                  <a:srgbClr val="0000FF"/>
                </a:solidFill>
                <a:hlinkClick r:id="rId3" action="ppaction://hlinkfile"/>
              </a:rPr>
              <a:t>Additional </a:t>
            </a:r>
            <a:r>
              <a:rPr lang="en-US" sz="1400" b="1" i="1" dirty="0">
                <a:solidFill>
                  <a:srgbClr val="0000FF"/>
                </a:solidFill>
                <a:hlinkClick r:id="rId3" action="ppaction://hlinkfile"/>
              </a:rPr>
              <a:t>Information </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hlinkClick r:id="rId4" action="ppaction://hlinksldjump"/>
              </a:rPr>
              <a:t>Related Story</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hlinkClick r:id="rId5" action="ppaction://hlinkpres?slideindex=1&amp;slidetitle="/>
              </a:rPr>
              <a:t>Animation</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i="1" dirty="0" smtClean="0">
                <a:solidFill>
                  <a:srgbClr val="0000FF"/>
                </a:solidFill>
              </a:rPr>
              <a:t>Do’s</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rPr>
              <a:t>Don’ts</a:t>
            </a:r>
          </a:p>
          <a:p>
            <a:pPr marL="58738" lvl="1"/>
            <a:endParaRPr lang="en-US" sz="1100" b="1" i="1" dirty="0">
              <a:solidFill>
                <a:srgbClr val="0000FF"/>
              </a:solidFill>
            </a:endParaRPr>
          </a:p>
          <a:p>
            <a:pPr marL="58738" lvl="1"/>
            <a:r>
              <a:rPr lang="en-US" sz="1400" b="1" i="1" dirty="0" smtClean="0">
                <a:solidFill>
                  <a:srgbClr val="0000FF"/>
                </a:solidFill>
              </a:rPr>
              <a:t>Control Flow</a:t>
            </a:r>
          </a:p>
          <a:p>
            <a:pPr marL="58738" lvl="1"/>
            <a:endParaRPr lang="en-US" sz="1200" b="1" i="1" dirty="0">
              <a:solidFill>
                <a:srgbClr val="0000FF"/>
              </a:solidFill>
            </a:endParaRPr>
          </a:p>
          <a:p>
            <a:pPr marL="58738" lvl="1"/>
            <a:r>
              <a:rPr lang="en-US" sz="1400" b="1" i="1" dirty="0" smtClean="0">
                <a:solidFill>
                  <a:srgbClr val="0000FF"/>
                </a:solidFill>
              </a:rPr>
              <a:t>Applications</a:t>
            </a:r>
          </a:p>
          <a:p>
            <a:pPr marL="58738" lvl="1"/>
            <a:endParaRPr lang="en-US" sz="1400" b="1" i="1" dirty="0">
              <a:solidFill>
                <a:srgbClr val="0000FF"/>
              </a:solidFill>
            </a:endParaRPr>
          </a:p>
          <a:p>
            <a:pPr marL="58738" lvl="1"/>
            <a:r>
              <a:rPr lang="en-US" sz="1400" b="1" i="1" dirty="0" smtClean="0">
                <a:solidFill>
                  <a:srgbClr val="0000FF"/>
                </a:solidFill>
                <a:hlinkClick r:id="rId6" action="ppaction://hlinkfile"/>
              </a:rPr>
              <a:t>Case studies</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a:solidFill>
                  <a:srgbClr val="0000FF"/>
                </a:solidFill>
                <a:hlinkClick r:id="rId7" action="ppaction://hlinkfile"/>
              </a:rPr>
              <a:t>Do it </a:t>
            </a:r>
            <a:r>
              <a:rPr lang="en-US" sz="1400" b="1" i="1" dirty="0" smtClean="0">
                <a:solidFill>
                  <a:srgbClr val="0000FF"/>
                </a:solidFill>
                <a:hlinkClick r:id="rId7" action="ppaction://hlinkfile"/>
              </a:rPr>
              <a:t>yourself</a:t>
            </a:r>
            <a:endParaRPr lang="en-US" sz="1400" b="1" i="1" dirty="0" smtClean="0">
              <a:solidFill>
                <a:srgbClr val="0000FF"/>
              </a:solidFill>
            </a:endParaRPr>
          </a:p>
          <a:p>
            <a:pPr marL="58738" lvl="1"/>
            <a:endParaRPr lang="en-US" sz="1400" i="1" dirty="0" smtClean="0">
              <a:solidFill>
                <a:srgbClr val="0000FF"/>
              </a:solidFill>
            </a:endParaRPr>
          </a:p>
          <a:p>
            <a:pPr marL="58738" lvl="1"/>
            <a:r>
              <a:rPr lang="en-US" sz="1400" i="1" dirty="0" smtClean="0">
                <a:solidFill>
                  <a:srgbClr val="0000FF"/>
                </a:solidFill>
                <a:hlinkClick r:id="rId8" action="ppaction://hlinkpres?slideindex=1&amp;slidetitle="/>
              </a:rPr>
              <a:t>MCQs</a:t>
            </a:r>
            <a:endParaRPr lang="en-US" sz="1400" b="1" i="1" dirty="0" smtClean="0">
              <a:solidFill>
                <a:srgbClr val="0000FF"/>
              </a:solidFill>
            </a:endParaRPr>
          </a:p>
        </p:txBody>
      </p:sp>
      <p:sp>
        <p:nvSpPr>
          <p:cNvPr id="9" name="Left Arrow 8">
            <a:hlinkClick r:id="" action="ppaction://hlinkshowjump?jump=lastslideviewed"/>
          </p:cNvPr>
          <p:cNvSpPr/>
          <p:nvPr/>
        </p:nvSpPr>
        <p:spPr>
          <a:xfrm>
            <a:off x="152400" y="5791200"/>
            <a:ext cx="762000" cy="838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07196A7D-A642-4F6D-BBFA-8735708974A1}" type="datetime1">
              <a:rPr lang="en-US" smtClean="0"/>
              <a:t>3/27/2015</a:t>
            </a:fld>
            <a:endParaRPr lang="en-US"/>
          </a:p>
        </p:txBody>
      </p:sp>
      <p:sp>
        <p:nvSpPr>
          <p:cNvPr id="4" name="Slide Number Placeholder 3"/>
          <p:cNvSpPr>
            <a:spLocks noGrp="1"/>
          </p:cNvSpPr>
          <p:nvPr>
            <p:ph type="sldNum" sz="quarter" idx="12"/>
          </p:nvPr>
        </p:nvSpPr>
        <p:spPr/>
        <p:txBody>
          <a:bodyPr/>
          <a:lstStyle/>
          <a:p>
            <a:pPr>
              <a:defRPr/>
            </a:pPr>
            <a:fld id="{734E517F-EEB4-4889-9A6A-9CA8A08D6087}"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6" name="Title 5"/>
          <p:cNvSpPr>
            <a:spLocks noGrp="1"/>
          </p:cNvSpPr>
          <p:nvPr>
            <p:ph type="title"/>
          </p:nvPr>
        </p:nvSpPr>
        <p:spPr/>
        <p:txBody>
          <a:bodyPr/>
          <a:lstStyle/>
          <a:p>
            <a:r>
              <a:rPr lang="en-IN" dirty="0" smtClean="0"/>
              <a:t>Recursion – Do’s </a:t>
            </a:r>
            <a:endParaRPr lang="en-US" dirty="0"/>
          </a:p>
        </p:txBody>
      </p:sp>
      <p:sp>
        <p:nvSpPr>
          <p:cNvPr id="7" name="Content Placeholder 1"/>
          <p:cNvSpPr txBox="1">
            <a:spLocks/>
          </p:cNvSpPr>
          <p:nvPr/>
        </p:nvSpPr>
        <p:spPr>
          <a:xfrm>
            <a:off x="1371600" y="1219200"/>
            <a:ext cx="7467600" cy="5059363"/>
          </a:xfrm>
          <a:prstGeom prst="rect">
            <a:avLst/>
          </a:prstGeom>
        </p:spPr>
        <p:txBody>
          <a:bodyPr/>
          <a:lstStyle/>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IN" sz="3200" b="0" i="0" u="none" strike="noStrike" kern="1200" cap="none" spc="0" normalizeH="0" baseline="0" noProof="0" dirty="0" smtClean="0">
                <a:ln>
                  <a:noFill/>
                </a:ln>
                <a:solidFill>
                  <a:schemeClr val="tx1"/>
                </a:solidFill>
                <a:effectLst/>
                <a:uLnTx/>
                <a:uFillTx/>
                <a:latin typeface="+mn-lt"/>
                <a:ea typeface="+mn-ea"/>
                <a:cs typeface="+mn-cs"/>
              </a:rPr>
              <a:t>You must include a </a:t>
            </a:r>
            <a:r>
              <a:rPr kumimoji="0" lang="en-IN" sz="3200" b="0" i="0" u="none" strike="noStrike" kern="1200" cap="none" spc="0" normalizeH="0" baseline="0" noProof="0" dirty="0" smtClean="0">
                <a:ln>
                  <a:noFill/>
                </a:ln>
                <a:solidFill>
                  <a:srgbClr val="C00000"/>
                </a:solidFill>
                <a:effectLst/>
                <a:uLnTx/>
                <a:uFillTx/>
                <a:latin typeface="+mn-lt"/>
                <a:ea typeface="+mn-ea"/>
                <a:cs typeface="+mn-cs"/>
              </a:rPr>
              <a:t>termination</a:t>
            </a:r>
            <a:r>
              <a:rPr kumimoji="0" lang="en-IN" sz="3200" b="0" i="0" u="none" strike="noStrike" kern="1200" cap="none" spc="0" normalizeH="0" baseline="0" noProof="0" dirty="0" smtClean="0">
                <a:ln>
                  <a:noFill/>
                </a:ln>
                <a:solidFill>
                  <a:schemeClr val="tx1"/>
                </a:solidFill>
                <a:effectLst/>
                <a:uLnTx/>
                <a:uFillTx/>
                <a:latin typeface="+mn-lt"/>
                <a:ea typeface="+mn-ea"/>
                <a:cs typeface="+mn-cs"/>
              </a:rPr>
              <a:t> condition or </a:t>
            </a:r>
            <a:r>
              <a:rPr kumimoji="0" lang="en-IN" sz="3200" b="0" i="0" u="none" strike="noStrike" kern="1200" cap="none" spc="0" normalizeH="0" baseline="0" noProof="0" dirty="0" smtClean="0">
                <a:ln>
                  <a:noFill/>
                </a:ln>
                <a:solidFill>
                  <a:srgbClr val="C00000"/>
                </a:solidFill>
                <a:effectLst/>
                <a:uLnTx/>
                <a:uFillTx/>
                <a:latin typeface="+mn-lt"/>
                <a:ea typeface="+mn-ea"/>
                <a:cs typeface="+mn-cs"/>
              </a:rPr>
              <a:t>Base</a:t>
            </a:r>
            <a:r>
              <a:rPr kumimoji="0" lang="en-IN" sz="3200" b="0" i="0" u="none" strike="noStrike" kern="1200" cap="none" spc="0" normalizeH="0" baseline="0" noProof="0" dirty="0" smtClean="0">
                <a:ln>
                  <a:noFill/>
                </a:ln>
                <a:solidFill>
                  <a:schemeClr val="tx1"/>
                </a:solidFill>
                <a:effectLst/>
                <a:uLnTx/>
                <a:uFillTx/>
                <a:latin typeface="+mn-lt"/>
                <a:ea typeface="+mn-ea"/>
                <a:cs typeface="+mn-cs"/>
              </a:rPr>
              <a:t> Condition in recursive function; Otherwise your recursive function will run “forever” or </a:t>
            </a:r>
            <a:r>
              <a:rPr kumimoji="0" lang="en-IN" sz="3200" b="0" i="0" u="none" strike="noStrike" kern="1200" cap="none" spc="0" normalizeH="0" baseline="0" noProof="0" dirty="0" smtClean="0">
                <a:ln>
                  <a:noFill/>
                </a:ln>
                <a:solidFill>
                  <a:srgbClr val="C00000"/>
                </a:solidFill>
                <a:effectLst/>
                <a:uLnTx/>
                <a:uFillTx/>
                <a:latin typeface="+mn-lt"/>
                <a:ea typeface="+mn-ea"/>
                <a:cs typeface="+mn-cs"/>
              </a:rPr>
              <a:t>infinite</a:t>
            </a:r>
            <a:r>
              <a:rPr kumimoji="0" lang="en-IN" sz="32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IN" sz="3200" b="0" i="0" u="none" strike="noStrike" kern="1200" cap="none" spc="0" normalizeH="0" baseline="0" noProof="0" dirty="0" smtClean="0">
                <a:ln>
                  <a:noFill/>
                </a:ln>
                <a:solidFill>
                  <a:schemeClr val="tx1"/>
                </a:solidFill>
                <a:effectLst/>
                <a:uLnTx/>
                <a:uFillTx/>
                <a:latin typeface="+mn-lt"/>
                <a:ea typeface="+mn-ea"/>
                <a:cs typeface="+mn-cs"/>
              </a:rPr>
              <a:t>Each successive call to the recursive function must be nearer  to the base condition.</a:t>
            </a: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I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IN"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dirty="0" smtClean="0"/>
              <a:t>Definition </a:t>
            </a:r>
          </a:p>
          <a:p>
            <a:pPr>
              <a:lnSpc>
                <a:spcPct val="150000"/>
              </a:lnSpc>
            </a:pPr>
            <a:r>
              <a:rPr lang="en-US" dirty="0" smtClean="0"/>
              <a:t>Recursive functions</a:t>
            </a:r>
          </a:p>
          <a:p>
            <a:pPr>
              <a:lnSpc>
                <a:spcPct val="150000"/>
              </a:lnSpc>
            </a:pPr>
            <a:r>
              <a:rPr lang="en-US" dirty="0" smtClean="0"/>
              <a:t>Problems Solving Using Recursion</a:t>
            </a:r>
          </a:p>
          <a:p>
            <a:pPr>
              <a:lnSpc>
                <a:spcPct val="150000"/>
              </a:lnSpc>
            </a:pPr>
            <a:r>
              <a:rPr lang="en-US" dirty="0" smtClean="0"/>
              <a:t>Pros and Cons</a:t>
            </a:r>
          </a:p>
          <a:p>
            <a:pPr>
              <a:lnSpc>
                <a:spcPct val="150000"/>
              </a:lnSpc>
            </a:pPr>
            <a:r>
              <a:rPr lang="en-US" dirty="0" smtClean="0"/>
              <a:t>Recursive Vs Iterative Function</a:t>
            </a:r>
            <a:endParaRPr lang="en-US" dirty="0"/>
          </a:p>
        </p:txBody>
      </p:sp>
      <p:sp>
        <p:nvSpPr>
          <p:cNvPr id="4" name="Date Placeholder 3"/>
          <p:cNvSpPr>
            <a:spLocks noGrp="1"/>
          </p:cNvSpPr>
          <p:nvPr>
            <p:ph type="dt" sz="half" idx="10"/>
          </p:nvPr>
        </p:nvSpPr>
        <p:spPr/>
        <p:txBody>
          <a:bodyPr/>
          <a:lstStyle/>
          <a:p>
            <a:pPr>
              <a:defRPr/>
            </a:pPr>
            <a:fld id="{FDBFDA1E-13D5-41E1-8391-F36B7F6728FB}" type="datetime1">
              <a:rPr lang="en-US" smtClean="0"/>
              <a:t>3/27/2015</a:t>
            </a:fld>
            <a:endParaRPr lang="en-US"/>
          </a:p>
        </p:txBody>
      </p:sp>
      <p:sp>
        <p:nvSpPr>
          <p:cNvPr id="6" name="Slide Number Placeholder 5"/>
          <p:cNvSpPr>
            <a:spLocks noGrp="1"/>
          </p:cNvSpPr>
          <p:nvPr>
            <p:ph type="sldNum" sz="quarter" idx="12"/>
          </p:nvPr>
        </p:nvSpPr>
        <p:spPr/>
        <p:txBody>
          <a:bodyPr/>
          <a:lstStyle/>
          <a:p>
            <a:pPr>
              <a:defRPr/>
            </a:pPr>
            <a:fld id="{734E517F-EEB4-4889-9A6A-9CA8A08D6087}" type="slidenum">
              <a:rPr lang="en-US" smtClean="0"/>
              <a:pPr>
                <a:defRPr/>
              </a:pPr>
              <a:t>25</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a:solidFill>
                <a:schemeClr val="bg1"/>
              </a:solidFill>
            </a:endParaRPr>
          </a:p>
        </p:txBody>
      </p:sp>
      <p:sp>
        <p:nvSpPr>
          <p:cNvPr id="2" name="Title 1"/>
          <p:cNvSpPr>
            <a:spLocks noGrp="1"/>
          </p:cNvSpPr>
          <p:nvPr>
            <p:ph type="title"/>
          </p:nvPr>
        </p:nvSpPr>
        <p:spPr/>
        <p:txBody>
          <a:bodyPr>
            <a:normAutofit fontScale="90000"/>
          </a:bodyPr>
          <a:lstStyle/>
          <a:p>
            <a:r>
              <a:rPr lang="en-US" smtClean="0"/>
              <a:t>Summary </a:t>
            </a:r>
            <a:endParaRPr lang="en-US"/>
          </a:p>
        </p:txBody>
      </p:sp>
      <p:sp>
        <p:nvSpPr>
          <p:cNvPr id="7" name="TextBox 6"/>
          <p:cNvSpPr txBox="1"/>
          <p:nvPr/>
        </p:nvSpPr>
        <p:spPr>
          <a:xfrm>
            <a:off x="0" y="1436906"/>
            <a:ext cx="1371599" cy="40934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8738" lvl="1"/>
            <a:r>
              <a:rPr lang="en-US" sz="1400" b="1" i="1" dirty="0" smtClean="0">
                <a:solidFill>
                  <a:srgbClr val="0000FF"/>
                </a:solidFill>
                <a:hlinkClick r:id="rId3" action="ppaction://hlinkfile"/>
              </a:rPr>
              <a:t>Additional </a:t>
            </a:r>
            <a:r>
              <a:rPr lang="en-US" sz="1400" b="1" i="1" dirty="0">
                <a:solidFill>
                  <a:srgbClr val="0000FF"/>
                </a:solidFill>
                <a:hlinkClick r:id="rId3" action="ppaction://hlinkfile"/>
              </a:rPr>
              <a:t>Information </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hlinkClick r:id="rId4" action="ppaction://hlinksldjump"/>
              </a:rPr>
              <a:t>Related Story</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hlinkClick r:id="rId5" action="ppaction://hlinkpres?slideindex=1&amp;slidetitle="/>
              </a:rPr>
              <a:t>Animation</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rPr>
              <a:t>Do’s</a:t>
            </a:r>
          </a:p>
          <a:p>
            <a:pPr marL="58738" lvl="1"/>
            <a:endParaRPr lang="en-US" sz="1100" b="1" i="1" dirty="0">
              <a:solidFill>
                <a:srgbClr val="0000FF"/>
              </a:solidFill>
            </a:endParaRPr>
          </a:p>
          <a:p>
            <a:pPr marL="58738" lvl="1"/>
            <a:r>
              <a:rPr lang="en-US" sz="1400" b="1" i="1" dirty="0" smtClean="0">
                <a:solidFill>
                  <a:srgbClr val="0000FF"/>
                </a:solidFill>
              </a:rPr>
              <a:t>Don’ts</a:t>
            </a:r>
          </a:p>
          <a:p>
            <a:pPr marL="58738" lvl="1"/>
            <a:endParaRPr lang="en-US" sz="1100" b="1" i="1" dirty="0">
              <a:solidFill>
                <a:srgbClr val="0000FF"/>
              </a:solidFill>
            </a:endParaRPr>
          </a:p>
          <a:p>
            <a:pPr marL="58738" lvl="1"/>
            <a:r>
              <a:rPr lang="en-US" sz="1400" b="1" i="1" dirty="0" smtClean="0">
                <a:solidFill>
                  <a:srgbClr val="0000FF"/>
                </a:solidFill>
              </a:rPr>
              <a:t>Control Flow</a:t>
            </a:r>
          </a:p>
          <a:p>
            <a:pPr marL="58738" lvl="1"/>
            <a:endParaRPr lang="en-US" sz="1200" b="1" i="1" dirty="0">
              <a:solidFill>
                <a:srgbClr val="0000FF"/>
              </a:solidFill>
            </a:endParaRPr>
          </a:p>
          <a:p>
            <a:pPr marL="58738" lvl="1"/>
            <a:r>
              <a:rPr lang="en-US" sz="1400" b="1" i="1" dirty="0" smtClean="0">
                <a:solidFill>
                  <a:srgbClr val="0000FF"/>
                </a:solidFill>
              </a:rPr>
              <a:t>Applications</a:t>
            </a:r>
          </a:p>
          <a:p>
            <a:pPr marL="58738" lvl="1"/>
            <a:endParaRPr lang="en-US" sz="1400" b="1" i="1" dirty="0">
              <a:solidFill>
                <a:srgbClr val="0000FF"/>
              </a:solidFill>
            </a:endParaRPr>
          </a:p>
          <a:p>
            <a:pPr marL="58738" lvl="1"/>
            <a:r>
              <a:rPr lang="en-US" sz="1400" b="1" i="1" dirty="0" smtClean="0">
                <a:solidFill>
                  <a:srgbClr val="0000FF"/>
                </a:solidFill>
                <a:hlinkClick r:id="rId6" action="ppaction://hlinkfile"/>
              </a:rPr>
              <a:t>Case studies</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a:solidFill>
                  <a:srgbClr val="0000FF"/>
                </a:solidFill>
                <a:hlinkClick r:id="rId7" action="ppaction://hlinkfile"/>
              </a:rPr>
              <a:t>Do it </a:t>
            </a:r>
            <a:r>
              <a:rPr lang="en-US" sz="1400" b="1" i="1" dirty="0" smtClean="0">
                <a:solidFill>
                  <a:srgbClr val="0000FF"/>
                </a:solidFill>
                <a:hlinkClick r:id="rId7" action="ppaction://hlinkfile"/>
              </a:rPr>
              <a:t>yourself</a:t>
            </a:r>
            <a:endParaRPr lang="en-US" sz="1400" b="1" i="1" dirty="0" smtClean="0">
              <a:solidFill>
                <a:srgbClr val="0000FF"/>
              </a:solidFill>
            </a:endParaRPr>
          </a:p>
          <a:p>
            <a:pPr marL="58738" lvl="1"/>
            <a:endParaRPr lang="en-US" sz="1400" i="1" dirty="0" smtClean="0">
              <a:solidFill>
                <a:srgbClr val="0000FF"/>
              </a:solidFill>
            </a:endParaRPr>
          </a:p>
          <a:p>
            <a:pPr marL="58738" lvl="1"/>
            <a:r>
              <a:rPr lang="en-US" sz="1400" i="1" dirty="0" smtClean="0">
                <a:solidFill>
                  <a:srgbClr val="0000FF"/>
                </a:solidFill>
                <a:hlinkClick r:id="rId8" action="ppaction://hlinkpres?slideindex=1&amp;slidetitle="/>
              </a:rPr>
              <a:t>MCQs</a:t>
            </a:r>
            <a:endParaRPr lang="en-US" sz="1400" b="1" i="1" dirty="0" smtClean="0">
              <a:solidFill>
                <a:srgbClr val="0000FF"/>
              </a:solidFill>
            </a:endParaRPr>
          </a:p>
        </p:txBody>
      </p:sp>
      <p:sp>
        <p:nvSpPr>
          <p:cNvPr id="8" name="Left Arrow 7">
            <a:hlinkClick r:id="" action="ppaction://hlinkshowjump?jump=lastslideviewed"/>
          </p:cNvPr>
          <p:cNvSpPr/>
          <p:nvPr/>
        </p:nvSpPr>
        <p:spPr>
          <a:xfrm>
            <a:off x="152400" y="5791200"/>
            <a:ext cx="762000" cy="838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896366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rgbClr val="000099"/>
                </a:solidFill>
              </a:rPr>
              <a:t>At the end of session one will be able to </a:t>
            </a:r>
          </a:p>
          <a:p>
            <a:pPr lvl="1"/>
            <a:r>
              <a:rPr lang="en-US" dirty="0" smtClean="0">
                <a:latin typeface="Arial" pitchFamily="34" charset="0"/>
                <a:cs typeface="Arial" pitchFamily="34" charset="0"/>
              </a:rPr>
              <a:t>Understand recursion</a:t>
            </a:r>
          </a:p>
          <a:p>
            <a:pPr lvl="1"/>
            <a:r>
              <a:rPr lang="en-US" dirty="0" smtClean="0">
                <a:latin typeface="Arial" pitchFamily="34" charset="0"/>
                <a:cs typeface="Arial" pitchFamily="34" charset="0"/>
              </a:rPr>
              <a:t>Write simple programs using recursive functions</a:t>
            </a:r>
          </a:p>
          <a:p>
            <a:endParaRPr lang="en-US" dirty="0"/>
          </a:p>
        </p:txBody>
      </p:sp>
      <p:sp>
        <p:nvSpPr>
          <p:cNvPr id="3" name="Date Placeholder 2"/>
          <p:cNvSpPr>
            <a:spLocks noGrp="1"/>
          </p:cNvSpPr>
          <p:nvPr>
            <p:ph type="dt" sz="half" idx="10"/>
          </p:nvPr>
        </p:nvSpPr>
        <p:spPr/>
        <p:txBody>
          <a:bodyPr/>
          <a:lstStyle/>
          <a:p>
            <a:pPr>
              <a:defRPr/>
            </a:pPr>
            <a:fld id="{B8124809-11FD-431F-B86D-5EFD654E6504}" type="datetime1">
              <a:rPr lang="en-US" smtClean="0"/>
              <a:t>3/27/2015</a:t>
            </a:fld>
            <a:endParaRPr lang="en-US"/>
          </a:p>
        </p:txBody>
      </p:sp>
      <p:sp>
        <p:nvSpPr>
          <p:cNvPr id="4" name="Slide Number Placeholder 3"/>
          <p:cNvSpPr>
            <a:spLocks noGrp="1"/>
          </p:cNvSpPr>
          <p:nvPr>
            <p:ph type="sldNum" sz="quarter" idx="12"/>
          </p:nvPr>
        </p:nvSpPr>
        <p:spPr/>
        <p:txBody>
          <a:bodyPr/>
          <a:lstStyle/>
          <a:p>
            <a:pPr>
              <a:defRPr/>
            </a:pPr>
            <a:fld id="{734E517F-EEB4-4889-9A6A-9CA8A08D6087}"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6" name="Title 5"/>
          <p:cNvSpPr>
            <a:spLocks noGrp="1"/>
          </p:cNvSpPr>
          <p:nvPr>
            <p:ph type="title"/>
          </p:nvPr>
        </p:nvSpPr>
        <p:spPr/>
        <p:txBody>
          <a:bodyPr/>
          <a:lstStyle/>
          <a:p>
            <a:r>
              <a:rPr lang="en-US" dirty="0" smtClean="0"/>
              <a:t>Session outcome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3DB6340-4EBD-4535-BF20-DCCF425E8B6B}" type="datetime1">
              <a:rPr lang="en-US" smtClean="0"/>
              <a:t>3/27/2015</a:t>
            </a:fld>
            <a:endParaRPr lang="en-US"/>
          </a:p>
        </p:txBody>
      </p:sp>
      <p:sp>
        <p:nvSpPr>
          <p:cNvPr id="5123" name="Slide Number Placeholder 4"/>
          <p:cNvSpPr>
            <a:spLocks noGrp="1"/>
          </p:cNvSpPr>
          <p:nvPr>
            <p:ph type="sldNum" sz="quarter" idx="12"/>
          </p:nvPr>
        </p:nvSpPr>
        <p:spPr>
          <a:noFill/>
        </p:spPr>
        <p:txBody>
          <a:bodyPr/>
          <a:lstStyle/>
          <a:p>
            <a:fld id="{9D3C7549-BC1C-498D-AFDC-74526BD5106B}" type="slidenum">
              <a:rPr lang="en-US" smtClean="0"/>
              <a:pPr/>
              <a:t>4</a:t>
            </a:fld>
            <a:endParaRPr lang="en-US" smtClean="0"/>
          </a:p>
        </p:txBody>
      </p:sp>
      <p:sp>
        <p:nvSpPr>
          <p:cNvPr id="5122" name="Footer Placeholder 3"/>
          <p:cNvSpPr>
            <a:spLocks noGrp="1"/>
          </p:cNvSpPr>
          <p:nvPr>
            <p:ph type="ftr" sz="quarter" idx="11"/>
          </p:nvPr>
        </p:nvSpPr>
        <p:spPr>
          <a:noFill/>
        </p:spPr>
        <p:txBody>
          <a:bodyPr/>
          <a:lstStyle/>
          <a:p>
            <a:r>
              <a:rPr lang="en-US" smtClean="0"/>
              <a:t>CSE 1002                             Department of CSE</a:t>
            </a:r>
            <a:endParaRPr lang="en-US" dirty="0" smtClean="0">
              <a:solidFill>
                <a:schemeClr val="bg1"/>
              </a:solidFill>
            </a:endParaRPr>
          </a:p>
        </p:txBody>
      </p:sp>
      <p:sp>
        <p:nvSpPr>
          <p:cNvPr id="3" name="Title 2"/>
          <p:cNvSpPr>
            <a:spLocks noGrp="1"/>
          </p:cNvSpPr>
          <p:nvPr>
            <p:ph type="title"/>
          </p:nvPr>
        </p:nvSpPr>
        <p:spPr/>
        <p:txBody>
          <a:bodyPr>
            <a:normAutofit fontScale="90000"/>
          </a:bodyPr>
          <a:lstStyle/>
          <a:p>
            <a:r>
              <a:rPr lang="en-US" dirty="0" smtClean="0"/>
              <a:t>Let us consider the code …</a:t>
            </a:r>
            <a:endParaRPr lang="en-US" dirty="0"/>
          </a:p>
        </p:txBody>
      </p:sp>
      <p:sp>
        <p:nvSpPr>
          <p:cNvPr id="5124" name="Rectangle 5"/>
          <p:cNvSpPr>
            <a:spLocks noChangeArrowheads="1"/>
          </p:cNvSpPr>
          <p:nvPr/>
        </p:nvSpPr>
        <p:spPr bwMode="auto">
          <a:xfrm>
            <a:off x="1295400" y="990600"/>
            <a:ext cx="3505200" cy="3062377"/>
          </a:xfrm>
          <a:prstGeom prst="rect">
            <a:avLst/>
          </a:prstGeom>
          <a:noFill/>
          <a:ln w="9525">
            <a:solidFill>
              <a:schemeClr val="tx1"/>
            </a:solidFill>
            <a:miter lim="800000"/>
            <a:headEnd/>
            <a:tailEnd/>
          </a:ln>
        </p:spPr>
        <p:txBody>
          <a:bodyPr wrap="square">
            <a:spAutoFit/>
          </a:bodyPr>
          <a:lstStyle/>
          <a:p>
            <a:pPr>
              <a:spcBef>
                <a:spcPts val="600"/>
              </a:spcBef>
            </a:pPr>
            <a:r>
              <a:rPr lang="en-US" sz="2400" b="0" dirty="0">
                <a:latin typeface="+mj-lt"/>
              </a:rPr>
              <a:t>void main() {</a:t>
            </a:r>
          </a:p>
          <a:p>
            <a:pPr>
              <a:spcBef>
                <a:spcPts val="600"/>
              </a:spcBef>
            </a:pPr>
            <a:r>
              <a:rPr lang="en-US" sz="2400" b="0" dirty="0">
                <a:latin typeface="+mj-lt"/>
              </a:rPr>
              <a:t> </a:t>
            </a:r>
            <a:r>
              <a:rPr lang="en-US" sz="2400" b="0" dirty="0" err="1">
                <a:latin typeface="+mj-lt"/>
              </a:rPr>
              <a:t>int</a:t>
            </a:r>
            <a:r>
              <a:rPr lang="en-US" sz="2400" b="0" dirty="0">
                <a:latin typeface="+mj-lt"/>
              </a:rPr>
              <a:t> </a:t>
            </a:r>
            <a:r>
              <a:rPr lang="en-US" sz="2400" b="0" dirty="0" err="1">
                <a:latin typeface="+mj-lt"/>
              </a:rPr>
              <a:t>i</a:t>
            </a:r>
            <a:r>
              <a:rPr lang="en-US" sz="2400" b="0" dirty="0">
                <a:latin typeface="+mj-lt"/>
              </a:rPr>
              <a:t>, n, sum=0;</a:t>
            </a:r>
          </a:p>
          <a:p>
            <a:pPr>
              <a:spcBef>
                <a:spcPts val="600"/>
              </a:spcBef>
            </a:pPr>
            <a:r>
              <a:rPr lang="en-US" sz="2400" b="0" dirty="0">
                <a:latin typeface="+mj-lt"/>
              </a:rPr>
              <a:t> </a:t>
            </a:r>
            <a:r>
              <a:rPr lang="en-US" sz="2400" b="0" dirty="0" err="1">
                <a:latin typeface="+mj-lt"/>
              </a:rPr>
              <a:t>cout</a:t>
            </a:r>
            <a:r>
              <a:rPr lang="en-US" sz="2400" b="0" dirty="0">
                <a:latin typeface="+mj-lt"/>
              </a:rPr>
              <a:t>&lt;&lt;"Enter the limit";</a:t>
            </a:r>
          </a:p>
          <a:p>
            <a:pPr>
              <a:spcBef>
                <a:spcPts val="600"/>
              </a:spcBef>
            </a:pPr>
            <a:r>
              <a:rPr lang="en-US" sz="2400" b="0" dirty="0">
                <a:latin typeface="+mj-lt"/>
              </a:rPr>
              <a:t> </a:t>
            </a:r>
            <a:r>
              <a:rPr lang="en-US" sz="2400" b="0" dirty="0" err="1">
                <a:latin typeface="+mj-lt"/>
              </a:rPr>
              <a:t>cin</a:t>
            </a:r>
            <a:r>
              <a:rPr lang="en-US" sz="2400" b="0" dirty="0">
                <a:latin typeface="+mj-lt"/>
              </a:rPr>
              <a:t>&gt;&gt;n;</a:t>
            </a:r>
          </a:p>
          <a:p>
            <a:pPr>
              <a:spcBef>
                <a:spcPts val="600"/>
              </a:spcBef>
            </a:pPr>
            <a:r>
              <a:rPr lang="en-US" sz="2400" b="0" dirty="0" err="1">
                <a:latin typeface="+mj-lt"/>
              </a:rPr>
              <a:t>cout</a:t>
            </a:r>
            <a:r>
              <a:rPr lang="en-US" sz="2400" b="0" dirty="0">
                <a:latin typeface="+mj-lt"/>
              </a:rPr>
              <a:t>&lt;&lt;"\</a:t>
            </a:r>
            <a:r>
              <a:rPr lang="en-US" sz="2400" b="0" dirty="0" err="1">
                <a:latin typeface="+mj-lt"/>
              </a:rPr>
              <a:t>nThe</a:t>
            </a:r>
            <a:r>
              <a:rPr lang="en-US" sz="2400" b="0" dirty="0">
                <a:latin typeface="+mj-lt"/>
              </a:rPr>
              <a:t> sum is"&lt;&lt;</a:t>
            </a:r>
            <a:r>
              <a:rPr lang="en-US" sz="2400" b="0" dirty="0" err="1">
                <a:latin typeface="+mj-lt"/>
              </a:rPr>
              <a:t>fnSum</a:t>
            </a:r>
            <a:r>
              <a:rPr lang="en-US" sz="2400" b="0" dirty="0">
                <a:latin typeface="+mj-lt"/>
              </a:rPr>
              <a:t>(n);</a:t>
            </a:r>
          </a:p>
          <a:p>
            <a:pPr>
              <a:spcBef>
                <a:spcPts val="600"/>
              </a:spcBef>
            </a:pPr>
            <a:r>
              <a:rPr lang="en-US" sz="2400" b="0" dirty="0">
                <a:latin typeface="+mj-lt"/>
              </a:rPr>
              <a:t>}</a:t>
            </a:r>
          </a:p>
        </p:txBody>
      </p:sp>
      <p:sp>
        <p:nvSpPr>
          <p:cNvPr id="8" name="Rectangle 7"/>
          <p:cNvSpPr/>
          <p:nvPr/>
        </p:nvSpPr>
        <p:spPr>
          <a:xfrm>
            <a:off x="4800600" y="4055853"/>
            <a:ext cx="4191000" cy="2246769"/>
          </a:xfrm>
          <a:prstGeom prst="rect">
            <a:avLst/>
          </a:prstGeom>
          <a:ln>
            <a:solidFill>
              <a:schemeClr val="tx1"/>
            </a:solidFill>
          </a:ln>
        </p:spPr>
        <p:txBody>
          <a:bodyPr wrap="square">
            <a:spAutoFit/>
          </a:bodyPr>
          <a:lstStyle/>
          <a:p>
            <a:pPr>
              <a:spcBef>
                <a:spcPts val="600"/>
              </a:spcBef>
              <a:defRPr/>
            </a:pPr>
            <a:r>
              <a:rPr lang="en-US" sz="2400" b="0" dirty="0" err="1">
                <a:latin typeface="+mj-lt"/>
              </a:rPr>
              <a:t>int</a:t>
            </a:r>
            <a:r>
              <a:rPr lang="en-US" sz="2400" b="0" dirty="0">
                <a:latin typeface="+mj-lt"/>
              </a:rPr>
              <a:t> </a:t>
            </a:r>
            <a:r>
              <a:rPr lang="en-US" sz="2400" b="0" dirty="0" err="1">
                <a:latin typeface="+mj-lt"/>
              </a:rPr>
              <a:t>fnSum</a:t>
            </a:r>
            <a:r>
              <a:rPr lang="en-US" sz="2400" b="0" dirty="0">
                <a:latin typeface="+mj-lt"/>
              </a:rPr>
              <a:t>(</a:t>
            </a:r>
            <a:r>
              <a:rPr lang="en-US" sz="2400" b="0" dirty="0" err="1">
                <a:latin typeface="+mj-lt"/>
              </a:rPr>
              <a:t>int</a:t>
            </a:r>
            <a:r>
              <a:rPr lang="en-US" sz="2400" b="0" dirty="0">
                <a:latin typeface="+mj-lt"/>
              </a:rPr>
              <a:t> n</a:t>
            </a:r>
            <a:r>
              <a:rPr lang="en-US" sz="2400" b="0" dirty="0" smtClean="0">
                <a:latin typeface="+mj-lt"/>
              </a:rPr>
              <a:t>){</a:t>
            </a:r>
          </a:p>
          <a:p>
            <a:pPr>
              <a:spcBef>
                <a:spcPts val="600"/>
              </a:spcBef>
              <a:defRPr/>
            </a:pPr>
            <a:r>
              <a:rPr lang="en-US" sz="2400" b="0" dirty="0" smtClean="0">
                <a:latin typeface="+mj-lt"/>
              </a:rPr>
              <a:t>   </a:t>
            </a:r>
            <a:r>
              <a:rPr lang="en-US" sz="2400" b="0" dirty="0" err="1" smtClean="0">
                <a:latin typeface="+mj-lt"/>
              </a:rPr>
              <a:t>int</a:t>
            </a:r>
            <a:r>
              <a:rPr lang="en-US" sz="2400" b="0" dirty="0" smtClean="0">
                <a:latin typeface="+mj-lt"/>
              </a:rPr>
              <a:t> sum=0;</a:t>
            </a:r>
          </a:p>
          <a:p>
            <a:pPr>
              <a:spcBef>
                <a:spcPts val="600"/>
              </a:spcBef>
              <a:defRPr/>
            </a:pPr>
            <a:r>
              <a:rPr lang="en-US" sz="2400" b="0" dirty="0" smtClean="0">
                <a:latin typeface="+mj-lt"/>
              </a:rPr>
              <a:t>   </a:t>
            </a:r>
            <a:r>
              <a:rPr lang="en-US" sz="2400" dirty="0" smtClean="0">
                <a:latin typeface="+mj-lt"/>
              </a:rPr>
              <a:t>for</a:t>
            </a:r>
            <a:r>
              <a:rPr lang="en-US" sz="2400" b="0" dirty="0" smtClean="0">
                <a:latin typeface="+mj-lt"/>
              </a:rPr>
              <a:t>(</a:t>
            </a:r>
            <a:r>
              <a:rPr lang="en-US" sz="2400" b="0" dirty="0" err="1" smtClean="0">
                <a:latin typeface="+mj-lt"/>
              </a:rPr>
              <a:t>i</a:t>
            </a:r>
            <a:r>
              <a:rPr lang="en-US" sz="2400" b="0" dirty="0" smtClean="0">
                <a:latin typeface="+mj-lt"/>
              </a:rPr>
              <a:t>=1;i</a:t>
            </a:r>
            <a:r>
              <a:rPr lang="en-US" sz="2400" b="0" dirty="0">
                <a:latin typeface="+mj-lt"/>
              </a:rPr>
              <a:t>&lt;=</a:t>
            </a:r>
            <a:r>
              <a:rPr lang="en-US" sz="2400" b="0" dirty="0" err="1">
                <a:latin typeface="+mj-lt"/>
              </a:rPr>
              <a:t>n;i</a:t>
            </a:r>
            <a:r>
              <a:rPr lang="en-US" sz="2400" b="0" dirty="0" smtClean="0">
                <a:latin typeface="+mj-lt"/>
              </a:rPr>
              <a:t>++) sum=</a:t>
            </a:r>
            <a:r>
              <a:rPr lang="en-US" sz="2400" b="0" dirty="0" err="1" smtClean="0">
                <a:latin typeface="+mj-lt"/>
              </a:rPr>
              <a:t>sum+i</a:t>
            </a:r>
            <a:r>
              <a:rPr lang="en-US" sz="2400" b="0" dirty="0" smtClean="0">
                <a:latin typeface="+mj-lt"/>
              </a:rPr>
              <a:t>;</a:t>
            </a:r>
          </a:p>
          <a:p>
            <a:pPr>
              <a:spcBef>
                <a:spcPts val="600"/>
              </a:spcBef>
              <a:defRPr/>
            </a:pPr>
            <a:r>
              <a:rPr lang="en-US" sz="2400" b="0" dirty="0" smtClean="0">
                <a:latin typeface="+mj-lt"/>
              </a:rPr>
              <a:t>    return </a:t>
            </a:r>
            <a:r>
              <a:rPr lang="en-US" sz="2400" b="0" dirty="0">
                <a:latin typeface="+mj-lt"/>
              </a:rPr>
              <a:t>(sum);</a:t>
            </a:r>
          </a:p>
          <a:p>
            <a:pPr>
              <a:spcBef>
                <a:spcPts val="600"/>
              </a:spcBef>
              <a:defRPr/>
            </a:pPr>
            <a:r>
              <a:rPr lang="en-US" sz="2400" b="0" dirty="0">
                <a:latin typeface="+mj-lt"/>
              </a:rPr>
              <a:t>}</a:t>
            </a:r>
          </a:p>
        </p:txBody>
      </p:sp>
      <p:sp>
        <p:nvSpPr>
          <p:cNvPr id="9" name="TextBox 6"/>
          <p:cNvSpPr txBox="1"/>
          <p:nvPr/>
        </p:nvSpPr>
        <p:spPr>
          <a:xfrm>
            <a:off x="0" y="1436906"/>
            <a:ext cx="1371599" cy="40934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8738" lvl="1"/>
            <a:r>
              <a:rPr lang="en-US" sz="1400" b="1" i="1" dirty="0" smtClean="0">
                <a:solidFill>
                  <a:srgbClr val="0000FF"/>
                </a:solidFill>
                <a:hlinkClick r:id="rId2" action="ppaction://hlinkfile"/>
              </a:rPr>
              <a:t>Additional </a:t>
            </a:r>
            <a:r>
              <a:rPr lang="en-US" sz="1400" b="1" i="1" dirty="0">
                <a:solidFill>
                  <a:srgbClr val="0000FF"/>
                </a:solidFill>
                <a:hlinkClick r:id="rId2" action="ppaction://hlinkfile"/>
              </a:rPr>
              <a:t>Information </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hlinkClick r:id="rId3" action="ppaction://hlinksldjump"/>
              </a:rPr>
              <a:t>Related Story</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hlinkClick r:id="rId4" action="ppaction://hlinkpres?slideindex=1&amp;slidetitle="/>
              </a:rPr>
              <a:t>Animation</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i="1" dirty="0" smtClean="0">
                <a:solidFill>
                  <a:srgbClr val="0000FF"/>
                </a:solidFill>
              </a:rPr>
              <a:t>Do’s</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rPr>
              <a:t>Don’ts</a:t>
            </a:r>
          </a:p>
          <a:p>
            <a:pPr marL="58738" lvl="1"/>
            <a:endParaRPr lang="en-US" sz="1100" b="1" i="1" dirty="0">
              <a:solidFill>
                <a:srgbClr val="0000FF"/>
              </a:solidFill>
            </a:endParaRPr>
          </a:p>
          <a:p>
            <a:pPr marL="58738" lvl="1"/>
            <a:r>
              <a:rPr lang="en-US" sz="1400" b="1" i="1" dirty="0" smtClean="0">
                <a:solidFill>
                  <a:srgbClr val="0000FF"/>
                </a:solidFill>
              </a:rPr>
              <a:t>Control Flow</a:t>
            </a:r>
          </a:p>
          <a:p>
            <a:pPr marL="58738" lvl="1"/>
            <a:endParaRPr lang="en-US" sz="1200" b="1" i="1" dirty="0">
              <a:solidFill>
                <a:srgbClr val="0000FF"/>
              </a:solidFill>
            </a:endParaRPr>
          </a:p>
          <a:p>
            <a:pPr marL="58738" lvl="1"/>
            <a:r>
              <a:rPr lang="en-US" sz="1400" b="1" i="1" dirty="0" smtClean="0">
                <a:solidFill>
                  <a:srgbClr val="0000FF"/>
                </a:solidFill>
              </a:rPr>
              <a:t>Applications</a:t>
            </a:r>
          </a:p>
          <a:p>
            <a:pPr marL="58738" lvl="1"/>
            <a:endParaRPr lang="en-US" sz="1400" b="1" i="1" dirty="0">
              <a:solidFill>
                <a:srgbClr val="0000FF"/>
              </a:solidFill>
            </a:endParaRPr>
          </a:p>
          <a:p>
            <a:pPr marL="58738" lvl="1"/>
            <a:r>
              <a:rPr lang="en-US" sz="1400" b="1" i="1" dirty="0" smtClean="0">
                <a:solidFill>
                  <a:srgbClr val="0000FF"/>
                </a:solidFill>
                <a:hlinkClick r:id="rId5" action="ppaction://hlinkfile"/>
              </a:rPr>
              <a:t>Case studies</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a:solidFill>
                  <a:srgbClr val="0000FF"/>
                </a:solidFill>
                <a:hlinkClick r:id="rId6" action="ppaction://hlinkfile"/>
              </a:rPr>
              <a:t>Do it </a:t>
            </a:r>
            <a:r>
              <a:rPr lang="en-US" sz="1400" b="1" i="1" dirty="0" smtClean="0">
                <a:solidFill>
                  <a:srgbClr val="0000FF"/>
                </a:solidFill>
                <a:hlinkClick r:id="rId6" action="ppaction://hlinkfile"/>
              </a:rPr>
              <a:t>yourself</a:t>
            </a:r>
            <a:endParaRPr lang="en-US" sz="1400" b="1" i="1" dirty="0" smtClean="0">
              <a:solidFill>
                <a:srgbClr val="0000FF"/>
              </a:solidFill>
            </a:endParaRPr>
          </a:p>
          <a:p>
            <a:pPr marL="58738" lvl="1"/>
            <a:endParaRPr lang="en-US" sz="1400" i="1" dirty="0" smtClean="0">
              <a:solidFill>
                <a:srgbClr val="0000FF"/>
              </a:solidFill>
            </a:endParaRPr>
          </a:p>
          <a:p>
            <a:pPr marL="58738" lvl="1"/>
            <a:r>
              <a:rPr lang="en-US" sz="1400" i="1" dirty="0" smtClean="0">
                <a:solidFill>
                  <a:srgbClr val="0000FF"/>
                </a:solidFill>
                <a:hlinkClick r:id="rId7" action="ppaction://hlinkpres?slideindex=1&amp;slidetitle="/>
              </a:rPr>
              <a:t>MCQs</a:t>
            </a:r>
            <a:endParaRPr lang="en-US" sz="1400" b="1" i="1" dirty="0" smtClean="0">
              <a:solidFill>
                <a:srgbClr val="0000FF"/>
              </a:solidFill>
            </a:endParaRPr>
          </a:p>
        </p:txBody>
      </p:sp>
      <p:sp>
        <p:nvSpPr>
          <p:cNvPr id="10" name="Left Arrow 9">
            <a:hlinkClick r:id="" action="ppaction://hlinkshowjump?jump=lastslideviewed"/>
          </p:cNvPr>
          <p:cNvSpPr/>
          <p:nvPr/>
        </p:nvSpPr>
        <p:spPr>
          <a:xfrm>
            <a:off x="152400" y="5791200"/>
            <a:ext cx="762000" cy="838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400" dirty="0" smtClean="0">
                <a:latin typeface="Arial" pitchFamily="34" charset="0"/>
                <a:cs typeface="Arial" pitchFamily="34" charset="0"/>
              </a:rPr>
              <a:t>A </a:t>
            </a:r>
            <a:r>
              <a:rPr lang="en-IN" sz="2400" i="1" dirty="0" smtClean="0">
                <a:latin typeface="Arial" pitchFamily="34" charset="0"/>
                <a:cs typeface="Arial" pitchFamily="34" charset="0"/>
              </a:rPr>
              <a:t>recursive function is a function that invokes/calls itself </a:t>
            </a:r>
            <a:r>
              <a:rPr lang="en-IN" sz="2400" dirty="0" smtClean="0">
                <a:latin typeface="Arial" pitchFamily="34" charset="0"/>
                <a:cs typeface="Arial" pitchFamily="34" charset="0"/>
              </a:rPr>
              <a:t>directly or indirectly. </a:t>
            </a:r>
          </a:p>
          <a:p>
            <a:endParaRPr lang="en-IN" sz="2400" dirty="0" smtClean="0">
              <a:latin typeface="Arial" pitchFamily="34" charset="0"/>
              <a:cs typeface="Arial" pitchFamily="34" charset="0"/>
            </a:endParaRPr>
          </a:p>
          <a:p>
            <a:r>
              <a:rPr lang="en-IN" sz="2400" dirty="0" smtClean="0">
                <a:latin typeface="Arial" pitchFamily="34" charset="0"/>
                <a:cs typeface="Arial" pitchFamily="34" charset="0"/>
              </a:rPr>
              <a:t>Useful programming technique</a:t>
            </a:r>
          </a:p>
          <a:p>
            <a:pPr>
              <a:buNone/>
            </a:pPr>
            <a:r>
              <a:rPr lang="en-IN" sz="2400" dirty="0" smtClean="0">
                <a:latin typeface="Arial" pitchFamily="34" charset="0"/>
                <a:cs typeface="Arial" pitchFamily="34" charset="0"/>
              </a:rPr>
              <a:t> </a:t>
            </a:r>
          </a:p>
          <a:p>
            <a:r>
              <a:rPr lang="en-IN" sz="2400" dirty="0" smtClean="0">
                <a:latin typeface="Arial" pitchFamily="34" charset="0"/>
                <a:cs typeface="Arial" pitchFamily="34" charset="0"/>
              </a:rPr>
              <a:t>Enables you to develop a natural, straightforward, simple solution to a problem that would otherwise be difficult to solve.</a:t>
            </a:r>
          </a:p>
          <a:p>
            <a:endParaRPr lang="en-IN" sz="2400" dirty="0" smtClean="0">
              <a:latin typeface="Arial" pitchFamily="34" charset="0"/>
              <a:cs typeface="Arial" pitchFamily="34" charset="0"/>
            </a:endParaRPr>
          </a:p>
          <a:p>
            <a:pPr algn="just">
              <a:lnSpc>
                <a:spcPct val="90000"/>
              </a:lnSpc>
              <a:buFont typeface="Wingdings" pitchFamily="2" charset="2"/>
              <a:buChar char="§"/>
              <a:defRPr/>
            </a:pPr>
            <a:r>
              <a:rPr lang="en-US" sz="2400" dirty="0" smtClean="0">
                <a:latin typeface="Arial" pitchFamily="34" charset="0"/>
                <a:cs typeface="Arial" pitchFamily="34" charset="0"/>
              </a:rPr>
              <a:t>Useful for many tasks, like sorting and mathematical functions like factorial, </a:t>
            </a:r>
            <a:r>
              <a:rPr lang="en-US" sz="2400" dirty="0" err="1" smtClean="0">
                <a:latin typeface="Arial" pitchFamily="34" charset="0"/>
                <a:cs typeface="Arial" pitchFamily="34" charset="0"/>
              </a:rPr>
              <a:t>fibonacci</a:t>
            </a:r>
            <a:r>
              <a:rPr lang="en-US" sz="2400" dirty="0" smtClean="0">
                <a:latin typeface="Arial" pitchFamily="34" charset="0"/>
                <a:cs typeface="Arial" pitchFamily="34" charset="0"/>
              </a:rPr>
              <a:t>, exponentiation, GCD, Tower of Hanoi, etc.</a:t>
            </a:r>
          </a:p>
          <a:p>
            <a:endParaRPr lang="en-IN" sz="2400" dirty="0" smtClean="0"/>
          </a:p>
          <a:p>
            <a:endParaRPr lang="en-IN" sz="2400" dirty="0"/>
          </a:p>
        </p:txBody>
      </p:sp>
      <p:sp>
        <p:nvSpPr>
          <p:cNvPr id="3" name="Date Placeholder 2"/>
          <p:cNvSpPr>
            <a:spLocks noGrp="1"/>
          </p:cNvSpPr>
          <p:nvPr>
            <p:ph type="dt" sz="half" idx="10"/>
          </p:nvPr>
        </p:nvSpPr>
        <p:spPr/>
        <p:txBody>
          <a:bodyPr/>
          <a:lstStyle/>
          <a:p>
            <a:pPr>
              <a:defRPr/>
            </a:pPr>
            <a:fld id="{8B7D37DB-984C-43D5-A651-FD723007C727}" type="datetime1">
              <a:rPr lang="en-US" smtClean="0"/>
              <a:t>3/27/2015</a:t>
            </a:fld>
            <a:endParaRPr lang="en-US"/>
          </a:p>
        </p:txBody>
      </p:sp>
      <p:sp>
        <p:nvSpPr>
          <p:cNvPr id="4" name="Slide Number Placeholder 3"/>
          <p:cNvSpPr>
            <a:spLocks noGrp="1"/>
          </p:cNvSpPr>
          <p:nvPr>
            <p:ph type="sldNum" sz="quarter" idx="12"/>
          </p:nvPr>
        </p:nvSpPr>
        <p:spPr/>
        <p:txBody>
          <a:bodyPr/>
          <a:lstStyle/>
          <a:p>
            <a:pPr>
              <a:defRPr/>
            </a:pPr>
            <a:fld id="{734E517F-EEB4-4889-9A6A-9CA8A08D6087}"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6" name="Title 5"/>
          <p:cNvSpPr>
            <a:spLocks noGrp="1"/>
          </p:cNvSpPr>
          <p:nvPr>
            <p:ph type="title"/>
          </p:nvPr>
        </p:nvSpPr>
        <p:spPr>
          <a:xfrm>
            <a:off x="1219199" y="76200"/>
            <a:ext cx="7162801" cy="685800"/>
          </a:xfrm>
        </p:spPr>
        <p:txBody>
          <a:bodyPr/>
          <a:lstStyle/>
          <a:p>
            <a:r>
              <a:rPr lang="en-IN" dirty="0" smtClean="0"/>
              <a:t>Recursion - Introduction</a:t>
            </a:r>
            <a:endParaRPr lang="en-IN" dirty="0"/>
          </a:p>
        </p:txBody>
      </p:sp>
      <p:sp>
        <p:nvSpPr>
          <p:cNvPr id="7" name="TextBox 6"/>
          <p:cNvSpPr txBox="1"/>
          <p:nvPr/>
        </p:nvSpPr>
        <p:spPr>
          <a:xfrm>
            <a:off x="0" y="1447800"/>
            <a:ext cx="1371599" cy="40934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8738" lvl="1"/>
            <a:r>
              <a:rPr lang="en-US" sz="1400" b="1" i="1" dirty="0" smtClean="0">
                <a:solidFill>
                  <a:srgbClr val="0000FF"/>
                </a:solidFill>
                <a:hlinkClick r:id="rId3" action="ppaction://hlinkfile"/>
              </a:rPr>
              <a:t>Additional </a:t>
            </a:r>
            <a:r>
              <a:rPr lang="en-US" sz="1400" b="1" i="1" dirty="0">
                <a:solidFill>
                  <a:srgbClr val="0000FF"/>
                </a:solidFill>
                <a:hlinkClick r:id="rId3" action="ppaction://hlinkfile"/>
              </a:rPr>
              <a:t>Information </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hlinkClick r:id="rId4" action="ppaction://hlinksldjump"/>
              </a:rPr>
              <a:t>Related Story</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hlinkClick r:id="rId5" action="ppaction://hlinkpres?slideindex=1&amp;slidetitle="/>
              </a:rPr>
              <a:t>Animation</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i="1" dirty="0" smtClean="0">
                <a:solidFill>
                  <a:srgbClr val="0000FF"/>
                </a:solidFill>
              </a:rPr>
              <a:t>Do’s</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rPr>
              <a:t>Don’ts</a:t>
            </a:r>
          </a:p>
          <a:p>
            <a:pPr marL="58738" lvl="1"/>
            <a:endParaRPr lang="en-US" sz="1100" b="1" i="1" dirty="0">
              <a:solidFill>
                <a:srgbClr val="0000FF"/>
              </a:solidFill>
            </a:endParaRPr>
          </a:p>
          <a:p>
            <a:pPr marL="58738" lvl="1"/>
            <a:r>
              <a:rPr lang="en-US" sz="1400" b="1" i="1" dirty="0" smtClean="0">
                <a:solidFill>
                  <a:srgbClr val="0000FF"/>
                </a:solidFill>
              </a:rPr>
              <a:t>Control Flow</a:t>
            </a:r>
          </a:p>
          <a:p>
            <a:pPr marL="58738" lvl="1"/>
            <a:endParaRPr lang="en-US" sz="1200" b="1" i="1" dirty="0">
              <a:solidFill>
                <a:srgbClr val="0000FF"/>
              </a:solidFill>
            </a:endParaRPr>
          </a:p>
          <a:p>
            <a:pPr marL="58738" lvl="1"/>
            <a:r>
              <a:rPr lang="en-US" sz="1400" b="1" i="1" dirty="0" smtClean="0">
                <a:solidFill>
                  <a:srgbClr val="0000FF"/>
                </a:solidFill>
              </a:rPr>
              <a:t>Applications</a:t>
            </a:r>
          </a:p>
          <a:p>
            <a:pPr marL="58738" lvl="1"/>
            <a:endParaRPr lang="en-US" sz="1400" b="1" i="1" dirty="0">
              <a:solidFill>
                <a:srgbClr val="0000FF"/>
              </a:solidFill>
            </a:endParaRPr>
          </a:p>
          <a:p>
            <a:pPr marL="58738" lvl="1"/>
            <a:r>
              <a:rPr lang="en-US" sz="1400" b="1" i="1" dirty="0" smtClean="0">
                <a:solidFill>
                  <a:srgbClr val="0000FF"/>
                </a:solidFill>
                <a:hlinkClick r:id="rId6" action="ppaction://hlinkfile"/>
              </a:rPr>
              <a:t>Case studies</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a:solidFill>
                  <a:srgbClr val="0000FF"/>
                </a:solidFill>
                <a:hlinkClick r:id="rId7" action="ppaction://hlinkfile"/>
              </a:rPr>
              <a:t>Do it </a:t>
            </a:r>
            <a:r>
              <a:rPr lang="en-US" sz="1400" b="1" i="1" dirty="0" smtClean="0">
                <a:solidFill>
                  <a:srgbClr val="0000FF"/>
                </a:solidFill>
                <a:hlinkClick r:id="rId7" action="ppaction://hlinkfile"/>
              </a:rPr>
              <a:t>yourself</a:t>
            </a:r>
            <a:endParaRPr lang="en-US" sz="1400" b="1" i="1" dirty="0" smtClean="0">
              <a:solidFill>
                <a:srgbClr val="0000FF"/>
              </a:solidFill>
            </a:endParaRPr>
          </a:p>
          <a:p>
            <a:pPr marL="58738" lvl="1"/>
            <a:endParaRPr lang="en-US" sz="1400" i="1" dirty="0" smtClean="0">
              <a:solidFill>
                <a:srgbClr val="0000FF"/>
              </a:solidFill>
            </a:endParaRPr>
          </a:p>
          <a:p>
            <a:pPr marL="58738" lvl="1"/>
            <a:r>
              <a:rPr lang="en-US" sz="1400" i="1" dirty="0" smtClean="0">
                <a:solidFill>
                  <a:srgbClr val="0000FF"/>
                </a:solidFill>
                <a:hlinkClick r:id="rId8" action="ppaction://hlinkpres?slideindex=1&amp;slidetitle="/>
              </a:rPr>
              <a:t>MCQs</a:t>
            </a:r>
            <a:endParaRPr lang="en-US" sz="1400" b="1" i="1" dirty="0" smtClean="0">
              <a:solidFill>
                <a:srgbClr val="0000FF"/>
              </a:solidFill>
            </a:endParaRPr>
          </a:p>
        </p:txBody>
      </p:sp>
      <p:sp>
        <p:nvSpPr>
          <p:cNvPr id="8" name="Left Arrow 7">
            <a:hlinkClick r:id="" action="ppaction://hlinkshowjump?jump=lastslideviewed"/>
          </p:cNvPr>
          <p:cNvSpPr/>
          <p:nvPr/>
        </p:nvSpPr>
        <p:spPr>
          <a:xfrm>
            <a:off x="152400" y="5791200"/>
            <a:ext cx="762000" cy="838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b="1" dirty="0" smtClean="0"/>
              <a:t>Recursive Thinking </a:t>
            </a:r>
            <a:endParaRPr lang="en-US" dirty="0" smtClean="0"/>
          </a:p>
        </p:txBody>
      </p:sp>
      <p:sp>
        <p:nvSpPr>
          <p:cNvPr id="3" name="Content Placeholder 2"/>
          <p:cNvSpPr>
            <a:spLocks noGrp="1"/>
          </p:cNvSpPr>
          <p:nvPr>
            <p:ph idx="1"/>
          </p:nvPr>
        </p:nvSpPr>
        <p:spPr/>
        <p:txBody>
          <a:bodyPr>
            <a:normAutofit fontScale="92500"/>
          </a:bodyPr>
          <a:lstStyle/>
          <a:p>
            <a:pPr marL="0" indent="0" fontAlgn="auto">
              <a:spcAft>
                <a:spcPts val="0"/>
              </a:spcAft>
              <a:buFont typeface="Wingdings"/>
              <a:buNone/>
              <a:defRPr/>
            </a:pPr>
            <a:r>
              <a:rPr lang="en-US" dirty="0" smtClean="0"/>
              <a:t>Recursion Process</a:t>
            </a:r>
          </a:p>
          <a:p>
            <a:pPr marL="514350" indent="-514350" fontAlgn="auto">
              <a:spcAft>
                <a:spcPts val="0"/>
              </a:spcAft>
              <a:buFont typeface="Wingdings"/>
              <a:buNone/>
              <a:defRPr/>
            </a:pPr>
            <a:endParaRPr lang="en-US" sz="2300" dirty="0" smtClean="0"/>
          </a:p>
          <a:p>
            <a:pPr marL="514350" indent="-514350" fontAlgn="auto">
              <a:spcAft>
                <a:spcPts val="0"/>
              </a:spcAft>
              <a:buFont typeface="Wingdings"/>
              <a:buNone/>
              <a:defRPr/>
            </a:pPr>
            <a:r>
              <a:rPr lang="en-US" sz="2300" dirty="0" smtClean="0"/>
              <a:t>A </a:t>
            </a:r>
            <a:r>
              <a:rPr lang="en-US" sz="2300" dirty="0"/>
              <a:t>child couldn't sleep, so her mother told a story about a </a:t>
            </a:r>
            <a:r>
              <a:rPr lang="en-US" sz="2300" dirty="0" smtClean="0"/>
              <a:t>little frog</a:t>
            </a:r>
            <a:r>
              <a:rPr lang="en-US" sz="2300" dirty="0"/>
              <a:t>, </a:t>
            </a:r>
            <a:endParaRPr lang="en-US" sz="2300" dirty="0" smtClean="0"/>
          </a:p>
          <a:p>
            <a:pPr marL="514350" indent="-514350" fontAlgn="auto">
              <a:spcAft>
                <a:spcPts val="0"/>
              </a:spcAft>
              <a:buFont typeface="Wingdings"/>
              <a:buNone/>
              <a:defRPr/>
            </a:pPr>
            <a:r>
              <a:rPr lang="en-US" dirty="0" smtClean="0"/>
              <a:t>   </a:t>
            </a:r>
            <a:r>
              <a:rPr lang="en-US" sz="2300" dirty="0" smtClean="0"/>
              <a:t>who </a:t>
            </a:r>
            <a:r>
              <a:rPr lang="en-US" sz="2300" dirty="0"/>
              <a:t>couldn't sleep, so the frog's mother told a story about a little bear</a:t>
            </a:r>
            <a:r>
              <a:rPr lang="en-US" dirty="0"/>
              <a:t>, </a:t>
            </a:r>
            <a:endParaRPr lang="en-US" dirty="0" smtClean="0"/>
          </a:p>
          <a:p>
            <a:pPr marL="514350" indent="-514350" fontAlgn="auto">
              <a:spcAft>
                <a:spcPts val="0"/>
              </a:spcAft>
              <a:buFont typeface="Wingdings"/>
              <a:buNone/>
              <a:defRPr/>
            </a:pPr>
            <a:r>
              <a:rPr lang="en-US" dirty="0" smtClean="0"/>
              <a:t>     </a:t>
            </a:r>
            <a:r>
              <a:rPr lang="en-US" sz="2300" dirty="0" smtClean="0"/>
              <a:t>who </a:t>
            </a:r>
            <a:r>
              <a:rPr lang="en-US" sz="2300" dirty="0"/>
              <a:t>couldn't sleep, so bear's mother told a story about a little weasel </a:t>
            </a:r>
            <a:endParaRPr lang="en-US" sz="2300" dirty="0" smtClean="0"/>
          </a:p>
          <a:p>
            <a:pPr marL="514350" indent="-514350" fontAlgn="auto">
              <a:spcAft>
                <a:spcPts val="0"/>
              </a:spcAft>
              <a:buFont typeface="Wingdings"/>
              <a:buNone/>
              <a:defRPr/>
            </a:pPr>
            <a:r>
              <a:rPr lang="en-US" sz="2300" dirty="0"/>
              <a:t> </a:t>
            </a:r>
            <a:r>
              <a:rPr lang="en-US" sz="2300" dirty="0" smtClean="0"/>
              <a:t>           </a:t>
            </a:r>
            <a:r>
              <a:rPr lang="en-US" sz="2600" dirty="0" smtClean="0"/>
              <a:t>...</a:t>
            </a:r>
            <a:r>
              <a:rPr lang="en-US" sz="2600" dirty="0"/>
              <a:t>who fell asleep</a:t>
            </a:r>
            <a:r>
              <a:rPr lang="en-US" sz="2600" dirty="0" smtClean="0"/>
              <a:t>.</a:t>
            </a:r>
          </a:p>
          <a:p>
            <a:pPr marL="514350" indent="-514350" fontAlgn="auto">
              <a:spcAft>
                <a:spcPts val="0"/>
              </a:spcAft>
              <a:buFont typeface="Wingdings"/>
              <a:buNone/>
              <a:defRPr/>
            </a:pPr>
            <a:r>
              <a:rPr lang="en-US" sz="2600" dirty="0"/>
              <a:t> </a:t>
            </a:r>
            <a:r>
              <a:rPr lang="en-US" sz="2600" dirty="0" smtClean="0"/>
              <a:t>     </a:t>
            </a:r>
            <a:r>
              <a:rPr lang="en-US" sz="2600" dirty="0"/>
              <a:t>...and the little bear fell asleep; </a:t>
            </a:r>
            <a:endParaRPr lang="en-US" sz="2600" dirty="0" smtClean="0"/>
          </a:p>
          <a:p>
            <a:pPr marL="514350" indent="-514350" fontAlgn="auto">
              <a:spcAft>
                <a:spcPts val="0"/>
              </a:spcAft>
              <a:buFont typeface="Wingdings"/>
              <a:buNone/>
              <a:defRPr/>
            </a:pPr>
            <a:r>
              <a:rPr lang="en-US" sz="2600" dirty="0"/>
              <a:t> </a:t>
            </a:r>
            <a:r>
              <a:rPr lang="en-US" sz="2600" dirty="0" smtClean="0"/>
              <a:t>  ...</a:t>
            </a:r>
            <a:r>
              <a:rPr lang="en-US" sz="2600" dirty="0"/>
              <a:t>and the little frog fell asleep; </a:t>
            </a:r>
            <a:endParaRPr lang="en-US" sz="2600" dirty="0" smtClean="0"/>
          </a:p>
          <a:p>
            <a:pPr marL="514350" indent="-514350" fontAlgn="auto">
              <a:spcAft>
                <a:spcPts val="0"/>
              </a:spcAft>
              <a:buFont typeface="Wingdings"/>
              <a:buNone/>
              <a:defRPr/>
            </a:pPr>
            <a:r>
              <a:rPr lang="en-US" sz="2600" dirty="0" smtClean="0"/>
              <a:t>...</a:t>
            </a:r>
            <a:r>
              <a:rPr lang="en-US" sz="2600" dirty="0"/>
              <a:t>and the child fell asleep.</a:t>
            </a:r>
          </a:p>
        </p:txBody>
      </p:sp>
      <p:sp>
        <p:nvSpPr>
          <p:cNvPr id="6" name="Date Placeholder 5"/>
          <p:cNvSpPr>
            <a:spLocks noGrp="1"/>
          </p:cNvSpPr>
          <p:nvPr>
            <p:ph type="dt" sz="half" idx="10"/>
          </p:nvPr>
        </p:nvSpPr>
        <p:spPr/>
        <p:txBody>
          <a:bodyPr/>
          <a:lstStyle/>
          <a:p>
            <a:pPr>
              <a:defRPr/>
            </a:pPr>
            <a:fld id="{5CB0F850-31D8-481B-9946-C9B6EA0C2203}" type="datetime1">
              <a:rPr lang="en-US" smtClean="0"/>
              <a:t>3/27/2015</a:t>
            </a:fld>
            <a:endParaRPr lang="en-US"/>
          </a:p>
        </p:txBody>
      </p:sp>
      <p:sp>
        <p:nvSpPr>
          <p:cNvPr id="7" name="Slide Number Placeholder 6"/>
          <p:cNvSpPr>
            <a:spLocks noGrp="1"/>
          </p:cNvSpPr>
          <p:nvPr>
            <p:ph type="sldNum" sz="quarter" idx="12"/>
          </p:nvPr>
        </p:nvSpPr>
        <p:spPr/>
        <p:txBody>
          <a:bodyPr/>
          <a:lstStyle/>
          <a:p>
            <a:pPr>
              <a:defRPr/>
            </a:pPr>
            <a:fld id="{734E517F-EEB4-4889-9A6A-9CA8A08D6087}" type="slidenum">
              <a:rPr lang="en-US" smtClean="0"/>
              <a:pPr>
                <a:defRPr/>
              </a:pPr>
              <a:t>6</a:t>
            </a:fld>
            <a:endParaRPr lang="en-US"/>
          </a:p>
        </p:txBody>
      </p:sp>
      <p:sp>
        <p:nvSpPr>
          <p:cNvPr id="8" name="Footer Placeholder 7"/>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9" name="TextBox 6"/>
          <p:cNvSpPr txBox="1"/>
          <p:nvPr/>
        </p:nvSpPr>
        <p:spPr>
          <a:xfrm>
            <a:off x="0" y="1436906"/>
            <a:ext cx="1371599" cy="387798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8738" lvl="1"/>
            <a:r>
              <a:rPr lang="en-US" sz="1400" b="1" i="1" dirty="0" smtClean="0">
                <a:solidFill>
                  <a:srgbClr val="0000FF"/>
                </a:solidFill>
                <a:hlinkClick r:id="rId3" action="ppaction://hlinkfile"/>
              </a:rPr>
              <a:t>Additional </a:t>
            </a:r>
            <a:r>
              <a:rPr lang="en-US" sz="1400" b="1" i="1" dirty="0">
                <a:solidFill>
                  <a:srgbClr val="0000FF"/>
                </a:solidFill>
                <a:hlinkClick r:id="rId3" action="ppaction://hlinkfile"/>
              </a:rPr>
              <a:t>Information </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hlinkClick r:id="rId4" action="ppaction://hlinksldjump"/>
              </a:rPr>
              <a:t>Related Story</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hlinkClick r:id="rId5" action="ppaction://hlinkpres?slideindex=1&amp;slidetitle="/>
              </a:rPr>
              <a:t>Animation</a:t>
            </a:r>
            <a:endParaRPr lang="en-US" sz="1400" b="1" i="1" dirty="0" smtClean="0">
              <a:solidFill>
                <a:srgbClr val="0000FF"/>
              </a:solidFill>
            </a:endParaRPr>
          </a:p>
          <a:p>
            <a:pPr marL="58738" lvl="1"/>
            <a:endParaRPr lang="en-US" sz="1100" b="1" i="1" dirty="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rPr>
              <a:t>Don’ts</a:t>
            </a:r>
          </a:p>
          <a:p>
            <a:pPr marL="58738" lvl="1"/>
            <a:endParaRPr lang="en-US" sz="1100" b="1" i="1" dirty="0">
              <a:solidFill>
                <a:srgbClr val="0000FF"/>
              </a:solidFill>
            </a:endParaRPr>
          </a:p>
          <a:p>
            <a:pPr marL="58738" lvl="1"/>
            <a:r>
              <a:rPr lang="en-US" sz="1400" b="1" i="1" dirty="0" smtClean="0">
                <a:solidFill>
                  <a:srgbClr val="0000FF"/>
                </a:solidFill>
              </a:rPr>
              <a:t>Control Flow</a:t>
            </a:r>
          </a:p>
          <a:p>
            <a:pPr marL="58738" lvl="1"/>
            <a:endParaRPr lang="en-US" sz="1200" b="1" i="1" dirty="0">
              <a:solidFill>
                <a:srgbClr val="0000FF"/>
              </a:solidFill>
            </a:endParaRPr>
          </a:p>
          <a:p>
            <a:pPr marL="58738" lvl="1"/>
            <a:r>
              <a:rPr lang="en-US" sz="1400" b="1" i="1" dirty="0" smtClean="0">
                <a:solidFill>
                  <a:srgbClr val="0000FF"/>
                </a:solidFill>
              </a:rPr>
              <a:t>Applications</a:t>
            </a:r>
          </a:p>
          <a:p>
            <a:pPr marL="58738" lvl="1"/>
            <a:endParaRPr lang="en-US" sz="1400" b="1" i="1" dirty="0">
              <a:solidFill>
                <a:srgbClr val="0000FF"/>
              </a:solidFill>
            </a:endParaRPr>
          </a:p>
          <a:p>
            <a:pPr marL="58738" lvl="1"/>
            <a:r>
              <a:rPr lang="en-US" sz="1400" b="1" i="1" dirty="0" smtClean="0">
                <a:solidFill>
                  <a:srgbClr val="0000FF"/>
                </a:solidFill>
                <a:hlinkClick r:id="rId6" action="ppaction://hlinkfile"/>
              </a:rPr>
              <a:t>Case studies</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a:solidFill>
                  <a:srgbClr val="0000FF"/>
                </a:solidFill>
                <a:hlinkClick r:id="rId7" action="ppaction://hlinkfile"/>
              </a:rPr>
              <a:t>Do it </a:t>
            </a:r>
            <a:r>
              <a:rPr lang="en-US" sz="1400" b="1" i="1" dirty="0" smtClean="0">
                <a:solidFill>
                  <a:srgbClr val="0000FF"/>
                </a:solidFill>
                <a:hlinkClick r:id="rId7" action="ppaction://hlinkfile"/>
              </a:rPr>
              <a:t>yourself</a:t>
            </a:r>
            <a:endParaRPr lang="en-US" sz="1400" b="1" i="1" dirty="0" smtClean="0">
              <a:solidFill>
                <a:srgbClr val="0000FF"/>
              </a:solidFill>
            </a:endParaRPr>
          </a:p>
          <a:p>
            <a:pPr marL="58738" lvl="1"/>
            <a:endParaRPr lang="en-US" sz="1400" i="1" dirty="0" smtClean="0">
              <a:solidFill>
                <a:srgbClr val="0000FF"/>
              </a:solidFill>
            </a:endParaRPr>
          </a:p>
          <a:p>
            <a:pPr marL="58738" lvl="1"/>
            <a:r>
              <a:rPr lang="en-US" sz="1400" i="1" dirty="0" smtClean="0">
                <a:solidFill>
                  <a:srgbClr val="0000FF"/>
                </a:solidFill>
                <a:hlinkClick r:id="rId8" action="ppaction://hlinkpres?slideindex=1&amp;slidetitle="/>
              </a:rPr>
              <a:t>MCQs</a:t>
            </a:r>
            <a:endParaRPr lang="en-US" sz="1400" b="1" i="1" dirty="0" smtClean="0">
              <a:solidFill>
                <a:srgbClr val="0000FF"/>
              </a:solidFill>
            </a:endParaRPr>
          </a:p>
        </p:txBody>
      </p:sp>
      <p:sp>
        <p:nvSpPr>
          <p:cNvPr id="10" name="Left Arrow 9">
            <a:hlinkClick r:id="" action="ppaction://hlinkshowjump?jump=lastslideviewed"/>
          </p:cNvPr>
          <p:cNvSpPr/>
          <p:nvPr/>
        </p:nvSpPr>
        <p:spPr>
          <a:xfrm>
            <a:off x="152400" y="5791200"/>
            <a:ext cx="762000" cy="838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644067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1219199" y="152400"/>
            <a:ext cx="7924801" cy="685800"/>
          </a:xfrm>
        </p:spPr>
        <p:txBody>
          <a:bodyPr>
            <a:normAutofit fontScale="90000"/>
          </a:bodyPr>
          <a:lstStyle/>
          <a:p>
            <a:pPr fontAlgn="auto">
              <a:spcAft>
                <a:spcPts val="0"/>
              </a:spcAft>
              <a:defRPr/>
            </a:pPr>
            <a:r>
              <a:rPr lang="en-US" b="1" dirty="0" smtClean="0"/>
              <a:t>Steps to Design a Recursive Algorithm</a:t>
            </a:r>
          </a:p>
        </p:txBody>
      </p:sp>
      <p:sp>
        <p:nvSpPr>
          <p:cNvPr id="7173" name="Rectangle 3"/>
          <p:cNvSpPr>
            <a:spLocks noGrp="1" noChangeArrowheads="1"/>
          </p:cNvSpPr>
          <p:nvPr>
            <p:ph idx="1"/>
          </p:nvPr>
        </p:nvSpPr>
        <p:spPr/>
        <p:txBody>
          <a:bodyPr>
            <a:normAutofit fontScale="92500"/>
          </a:bodyPr>
          <a:lstStyle/>
          <a:p>
            <a:pPr fontAlgn="auto">
              <a:spcAft>
                <a:spcPts val="0"/>
              </a:spcAft>
              <a:buFont typeface="Wingdings" panose="05000000000000000000" pitchFamily="2" charset="2"/>
              <a:buChar char="§"/>
              <a:defRPr/>
            </a:pPr>
            <a:r>
              <a:rPr lang="en-US" dirty="0"/>
              <a:t>B</a:t>
            </a:r>
            <a:r>
              <a:rPr lang="en-US" dirty="0" smtClean="0"/>
              <a:t>ase case:</a:t>
            </a:r>
          </a:p>
          <a:p>
            <a:pPr marL="777875" lvl="1" indent="-457200" fontAlgn="auto">
              <a:spcAft>
                <a:spcPts val="0"/>
              </a:spcAft>
              <a:buFont typeface="Wingdings" panose="05000000000000000000" pitchFamily="2" charset="2"/>
              <a:buChar char="§"/>
              <a:defRPr/>
            </a:pPr>
            <a:r>
              <a:rPr lang="en-US" dirty="0" smtClean="0"/>
              <a:t>for a small value of </a:t>
            </a:r>
            <a:r>
              <a:rPr lang="en-US" i="1" dirty="0" smtClean="0"/>
              <a:t>n</a:t>
            </a:r>
            <a:r>
              <a:rPr lang="en-US" dirty="0" smtClean="0"/>
              <a:t>, </a:t>
            </a:r>
            <a:r>
              <a:rPr lang="en-US" dirty="0"/>
              <a:t> </a:t>
            </a:r>
            <a:r>
              <a:rPr lang="en-US" dirty="0" smtClean="0"/>
              <a:t>it can be solved directly</a:t>
            </a:r>
          </a:p>
          <a:p>
            <a:pPr fontAlgn="auto">
              <a:spcAft>
                <a:spcPts val="0"/>
              </a:spcAft>
              <a:buFont typeface="Wingdings" panose="05000000000000000000" pitchFamily="2" charset="2"/>
              <a:buChar char="§"/>
              <a:defRPr/>
            </a:pPr>
            <a:r>
              <a:rPr lang="en-US" dirty="0" smtClean="0"/>
              <a:t>Recursive case(s)</a:t>
            </a:r>
            <a:endParaRPr lang="en-US" dirty="0"/>
          </a:p>
          <a:p>
            <a:pPr marL="777875" lvl="1" indent="-457200" fontAlgn="auto">
              <a:spcAft>
                <a:spcPts val="0"/>
              </a:spcAft>
              <a:buFont typeface="Wingdings" panose="05000000000000000000" pitchFamily="2" charset="2"/>
              <a:buChar char="§"/>
              <a:defRPr/>
            </a:pPr>
            <a:r>
              <a:rPr lang="en-US" dirty="0" smtClean="0"/>
              <a:t>Smaller versions of the same problem  </a:t>
            </a:r>
          </a:p>
          <a:p>
            <a:pPr fontAlgn="auto">
              <a:spcAft>
                <a:spcPts val="0"/>
              </a:spcAft>
              <a:buFont typeface="Wingdings" panose="05000000000000000000" pitchFamily="2" charset="2"/>
              <a:buChar char="§"/>
              <a:defRPr/>
            </a:pPr>
            <a:r>
              <a:rPr lang="en-US" dirty="0" smtClean="0"/>
              <a:t>Algorithmic steps:</a:t>
            </a:r>
          </a:p>
          <a:p>
            <a:pPr marL="777875" lvl="1" indent="-457200" fontAlgn="auto">
              <a:spcAft>
                <a:spcPts val="0"/>
              </a:spcAft>
              <a:buFont typeface="Wingdings" panose="05000000000000000000" pitchFamily="2" charset="2"/>
              <a:buChar char="§"/>
              <a:defRPr/>
            </a:pPr>
            <a:r>
              <a:rPr lang="en-US" dirty="0" smtClean="0"/>
              <a:t>Identify the base case and provide a solution to it</a:t>
            </a:r>
          </a:p>
          <a:p>
            <a:pPr marL="777875" lvl="1" indent="-457200" fontAlgn="auto">
              <a:spcAft>
                <a:spcPts val="0"/>
              </a:spcAft>
              <a:buFont typeface="Wingdings" panose="05000000000000000000" pitchFamily="2" charset="2"/>
              <a:buChar char="§"/>
              <a:defRPr/>
            </a:pPr>
            <a:r>
              <a:rPr lang="en-US" dirty="0"/>
              <a:t>R</a:t>
            </a:r>
            <a:r>
              <a:rPr lang="en-US" dirty="0" smtClean="0"/>
              <a:t>educe the problem to smaller versions of itself </a:t>
            </a:r>
          </a:p>
          <a:p>
            <a:pPr marL="777875" lvl="1" indent="-457200" fontAlgn="auto">
              <a:spcAft>
                <a:spcPts val="0"/>
              </a:spcAft>
              <a:buFont typeface="Wingdings" panose="05000000000000000000" pitchFamily="2" charset="2"/>
              <a:buChar char="§"/>
              <a:defRPr/>
            </a:pPr>
            <a:r>
              <a:rPr lang="en-US" dirty="0" smtClean="0"/>
              <a:t>Move towards the base case using smaller versions</a:t>
            </a:r>
          </a:p>
        </p:txBody>
      </p:sp>
      <p:sp>
        <p:nvSpPr>
          <p:cNvPr id="6" name="Date Placeholder 5"/>
          <p:cNvSpPr>
            <a:spLocks noGrp="1"/>
          </p:cNvSpPr>
          <p:nvPr>
            <p:ph type="dt" sz="half" idx="10"/>
          </p:nvPr>
        </p:nvSpPr>
        <p:spPr/>
        <p:txBody>
          <a:bodyPr/>
          <a:lstStyle/>
          <a:p>
            <a:pPr>
              <a:defRPr/>
            </a:pPr>
            <a:fld id="{00CC29AF-DC89-47B2-9464-B6D2A0E3706E}" type="datetime1">
              <a:rPr lang="en-US" smtClean="0"/>
              <a:t>3/27/2015</a:t>
            </a:fld>
            <a:endParaRPr lang="en-US"/>
          </a:p>
        </p:txBody>
      </p:sp>
      <p:sp>
        <p:nvSpPr>
          <p:cNvPr id="7" name="Slide Number Placeholder 6"/>
          <p:cNvSpPr>
            <a:spLocks noGrp="1"/>
          </p:cNvSpPr>
          <p:nvPr>
            <p:ph type="sldNum" sz="quarter" idx="12"/>
          </p:nvPr>
        </p:nvSpPr>
        <p:spPr/>
        <p:txBody>
          <a:bodyPr/>
          <a:lstStyle/>
          <a:p>
            <a:pPr>
              <a:defRPr/>
            </a:pPr>
            <a:fld id="{734E517F-EEB4-4889-9A6A-9CA8A08D6087}" type="slidenum">
              <a:rPr lang="en-US" smtClean="0"/>
              <a:pPr>
                <a:defRPr/>
              </a:pPr>
              <a:t>7</a:t>
            </a:fld>
            <a:endParaRPr lang="en-US"/>
          </a:p>
        </p:txBody>
      </p:sp>
      <p:sp>
        <p:nvSpPr>
          <p:cNvPr id="8" name="Footer Placeholder 7"/>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9" name="TextBox 6"/>
          <p:cNvSpPr txBox="1"/>
          <p:nvPr/>
        </p:nvSpPr>
        <p:spPr>
          <a:xfrm>
            <a:off x="0" y="1436906"/>
            <a:ext cx="1371599" cy="40934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8738" lvl="1"/>
            <a:r>
              <a:rPr lang="en-US" sz="1400" b="1" i="1" dirty="0" smtClean="0">
                <a:solidFill>
                  <a:srgbClr val="0000FF"/>
                </a:solidFill>
                <a:hlinkClick r:id="rId2" action="ppaction://hlinkfile"/>
              </a:rPr>
              <a:t>Additional </a:t>
            </a:r>
            <a:r>
              <a:rPr lang="en-US" sz="1400" b="1" i="1" dirty="0">
                <a:solidFill>
                  <a:srgbClr val="0000FF"/>
                </a:solidFill>
                <a:hlinkClick r:id="rId2" action="ppaction://hlinkfile"/>
              </a:rPr>
              <a:t>Information </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hlinkClick r:id="rId3" action="ppaction://hlinksldjump"/>
              </a:rPr>
              <a:t>Related Story</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hlinkClick r:id="rId4" action="ppaction://hlinkpres?slideindex=1&amp;slidetitle="/>
              </a:rPr>
              <a:t>Animation</a:t>
            </a:r>
            <a:endParaRPr lang="en-US" sz="1400" b="1" i="1" dirty="0" smtClean="0">
              <a:solidFill>
                <a:srgbClr val="0000FF"/>
              </a:solidFill>
            </a:endParaRPr>
          </a:p>
          <a:p>
            <a:pPr marL="58738" lvl="1"/>
            <a:endParaRPr lang="en-US" sz="1100" b="1" i="1" dirty="0" smtClean="0">
              <a:solidFill>
                <a:srgbClr val="0000FF"/>
              </a:solidFill>
            </a:endParaRPr>
          </a:p>
          <a:p>
            <a:pPr marL="58738" lvl="1"/>
            <a:r>
              <a:rPr lang="en-US" sz="1400" i="1" dirty="0" smtClean="0">
                <a:solidFill>
                  <a:srgbClr val="0000FF"/>
                </a:solidFill>
              </a:rPr>
              <a:t>Do’s</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rPr>
              <a:t>Don’ts</a:t>
            </a:r>
          </a:p>
          <a:p>
            <a:pPr marL="58738" lvl="1"/>
            <a:endParaRPr lang="en-US" sz="1100" b="1" i="1" dirty="0">
              <a:solidFill>
                <a:srgbClr val="0000FF"/>
              </a:solidFill>
            </a:endParaRPr>
          </a:p>
          <a:p>
            <a:pPr marL="58738" lvl="1"/>
            <a:r>
              <a:rPr lang="en-US" sz="1400" b="1" i="1" dirty="0" smtClean="0">
                <a:solidFill>
                  <a:srgbClr val="0000FF"/>
                </a:solidFill>
              </a:rPr>
              <a:t>Control Flow</a:t>
            </a:r>
          </a:p>
          <a:p>
            <a:pPr marL="58738" lvl="1"/>
            <a:endParaRPr lang="en-US" sz="1200" b="1" i="1" dirty="0">
              <a:solidFill>
                <a:srgbClr val="0000FF"/>
              </a:solidFill>
            </a:endParaRPr>
          </a:p>
          <a:p>
            <a:pPr marL="58738" lvl="1"/>
            <a:r>
              <a:rPr lang="en-US" sz="1400" b="1" i="1" dirty="0" smtClean="0">
                <a:solidFill>
                  <a:srgbClr val="0000FF"/>
                </a:solidFill>
              </a:rPr>
              <a:t>Applications</a:t>
            </a:r>
          </a:p>
          <a:p>
            <a:pPr marL="58738" lvl="1"/>
            <a:endParaRPr lang="en-US" sz="1400" b="1" i="1" dirty="0">
              <a:solidFill>
                <a:srgbClr val="0000FF"/>
              </a:solidFill>
            </a:endParaRPr>
          </a:p>
          <a:p>
            <a:pPr marL="58738" lvl="1"/>
            <a:r>
              <a:rPr lang="en-US" sz="1400" b="1" i="1" dirty="0" smtClean="0">
                <a:solidFill>
                  <a:srgbClr val="0000FF"/>
                </a:solidFill>
                <a:hlinkClick r:id="rId5" action="ppaction://hlinkfile"/>
              </a:rPr>
              <a:t>Case studies</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a:solidFill>
                  <a:srgbClr val="0000FF"/>
                </a:solidFill>
                <a:hlinkClick r:id="rId6" action="ppaction://hlinkfile"/>
              </a:rPr>
              <a:t>Do it </a:t>
            </a:r>
            <a:r>
              <a:rPr lang="en-US" sz="1400" b="1" i="1" dirty="0" smtClean="0">
                <a:solidFill>
                  <a:srgbClr val="0000FF"/>
                </a:solidFill>
                <a:hlinkClick r:id="rId6" action="ppaction://hlinkfile"/>
              </a:rPr>
              <a:t>yourself</a:t>
            </a:r>
            <a:endParaRPr lang="en-US" sz="1400" b="1" i="1" dirty="0" smtClean="0">
              <a:solidFill>
                <a:srgbClr val="0000FF"/>
              </a:solidFill>
            </a:endParaRPr>
          </a:p>
          <a:p>
            <a:pPr marL="58738" lvl="1"/>
            <a:endParaRPr lang="en-US" sz="1400" i="1" dirty="0" smtClean="0">
              <a:solidFill>
                <a:srgbClr val="0000FF"/>
              </a:solidFill>
            </a:endParaRPr>
          </a:p>
          <a:p>
            <a:pPr marL="58738" lvl="1"/>
            <a:r>
              <a:rPr lang="en-US" sz="1400" i="1" dirty="0" smtClean="0">
                <a:solidFill>
                  <a:srgbClr val="0000FF"/>
                </a:solidFill>
                <a:hlinkClick r:id="rId7" action="ppaction://hlinkpres?slideindex=1&amp;slidetitle="/>
              </a:rPr>
              <a:t>MCQs</a:t>
            </a:r>
            <a:endParaRPr lang="en-US" sz="1400" b="1" i="1" dirty="0" smtClean="0">
              <a:solidFill>
                <a:srgbClr val="0000FF"/>
              </a:solidFill>
            </a:endParaRPr>
          </a:p>
        </p:txBody>
      </p:sp>
      <p:sp>
        <p:nvSpPr>
          <p:cNvPr id="10" name="Left Arrow 9">
            <a:hlinkClick r:id="" action="ppaction://hlinkshowjump?jump=lastslideviewed"/>
          </p:cNvPr>
          <p:cNvSpPr/>
          <p:nvPr/>
        </p:nvSpPr>
        <p:spPr>
          <a:xfrm>
            <a:off x="152400" y="5791200"/>
            <a:ext cx="762000" cy="838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3DB6340-4EBD-4535-BF20-DCCF425E8B6B}" type="datetime1">
              <a:rPr lang="en-US" smtClean="0"/>
              <a:t>3/27/2015</a:t>
            </a:fld>
            <a:endParaRPr lang="en-US"/>
          </a:p>
        </p:txBody>
      </p:sp>
      <p:sp>
        <p:nvSpPr>
          <p:cNvPr id="5123" name="Slide Number Placeholder 4"/>
          <p:cNvSpPr>
            <a:spLocks noGrp="1"/>
          </p:cNvSpPr>
          <p:nvPr>
            <p:ph type="sldNum" sz="quarter" idx="12"/>
          </p:nvPr>
        </p:nvSpPr>
        <p:spPr>
          <a:noFill/>
        </p:spPr>
        <p:txBody>
          <a:bodyPr/>
          <a:lstStyle/>
          <a:p>
            <a:fld id="{9D3C7549-BC1C-498D-AFDC-74526BD5106B}" type="slidenum">
              <a:rPr lang="en-US" smtClean="0"/>
              <a:pPr/>
              <a:t>8</a:t>
            </a:fld>
            <a:endParaRPr lang="en-US" smtClean="0"/>
          </a:p>
        </p:txBody>
      </p:sp>
      <p:sp>
        <p:nvSpPr>
          <p:cNvPr id="5122" name="Footer Placeholder 3"/>
          <p:cNvSpPr>
            <a:spLocks noGrp="1"/>
          </p:cNvSpPr>
          <p:nvPr>
            <p:ph type="ftr" sz="quarter" idx="11"/>
          </p:nvPr>
        </p:nvSpPr>
        <p:spPr>
          <a:noFill/>
        </p:spPr>
        <p:txBody>
          <a:bodyPr/>
          <a:lstStyle/>
          <a:p>
            <a:r>
              <a:rPr lang="en-US" smtClean="0"/>
              <a:t>CSE 1002                             Department of CSE</a:t>
            </a:r>
            <a:endParaRPr lang="en-US" dirty="0" smtClean="0">
              <a:solidFill>
                <a:schemeClr val="bg1"/>
              </a:solidFill>
            </a:endParaRPr>
          </a:p>
        </p:txBody>
      </p:sp>
      <p:sp>
        <p:nvSpPr>
          <p:cNvPr id="3" name="Title 2"/>
          <p:cNvSpPr>
            <a:spLocks noGrp="1"/>
          </p:cNvSpPr>
          <p:nvPr>
            <p:ph type="title"/>
          </p:nvPr>
        </p:nvSpPr>
        <p:spPr/>
        <p:txBody>
          <a:bodyPr>
            <a:normAutofit fontScale="90000"/>
          </a:bodyPr>
          <a:lstStyle/>
          <a:p>
            <a:r>
              <a:rPr lang="en-US" dirty="0" smtClean="0"/>
              <a:t>Let us consider same code again …</a:t>
            </a:r>
            <a:endParaRPr lang="en-US" dirty="0"/>
          </a:p>
        </p:txBody>
      </p:sp>
      <p:sp>
        <p:nvSpPr>
          <p:cNvPr id="5124" name="Rectangle 5"/>
          <p:cNvSpPr>
            <a:spLocks noChangeArrowheads="1"/>
          </p:cNvSpPr>
          <p:nvPr/>
        </p:nvSpPr>
        <p:spPr bwMode="auto">
          <a:xfrm>
            <a:off x="1295400" y="990600"/>
            <a:ext cx="4191000" cy="3062377"/>
          </a:xfrm>
          <a:prstGeom prst="rect">
            <a:avLst/>
          </a:prstGeom>
          <a:noFill/>
          <a:ln w="9525">
            <a:solidFill>
              <a:schemeClr val="tx1"/>
            </a:solidFill>
            <a:miter lim="800000"/>
            <a:headEnd/>
            <a:tailEnd/>
          </a:ln>
        </p:spPr>
        <p:txBody>
          <a:bodyPr wrap="square">
            <a:spAutoFit/>
          </a:bodyPr>
          <a:lstStyle/>
          <a:p>
            <a:pPr>
              <a:spcBef>
                <a:spcPts val="600"/>
              </a:spcBef>
            </a:pPr>
            <a:r>
              <a:rPr lang="en-US" sz="2400" b="0" dirty="0">
                <a:latin typeface="+mj-lt"/>
              </a:rPr>
              <a:t>void main() {</a:t>
            </a:r>
          </a:p>
          <a:p>
            <a:pPr>
              <a:spcBef>
                <a:spcPts val="600"/>
              </a:spcBef>
            </a:pPr>
            <a:r>
              <a:rPr lang="en-US" sz="2400" b="0" dirty="0">
                <a:latin typeface="+mj-lt"/>
              </a:rPr>
              <a:t> </a:t>
            </a:r>
            <a:r>
              <a:rPr lang="en-US" sz="2400" b="0" dirty="0" err="1">
                <a:latin typeface="+mj-lt"/>
              </a:rPr>
              <a:t>int</a:t>
            </a:r>
            <a:r>
              <a:rPr lang="en-US" sz="2400" b="0" dirty="0">
                <a:latin typeface="+mj-lt"/>
              </a:rPr>
              <a:t> </a:t>
            </a:r>
            <a:r>
              <a:rPr lang="en-US" sz="2400" b="0" dirty="0" err="1">
                <a:latin typeface="+mj-lt"/>
              </a:rPr>
              <a:t>i</a:t>
            </a:r>
            <a:r>
              <a:rPr lang="en-US" sz="2400" b="0" dirty="0">
                <a:latin typeface="+mj-lt"/>
              </a:rPr>
              <a:t>, n, sum=0;</a:t>
            </a:r>
          </a:p>
          <a:p>
            <a:pPr>
              <a:spcBef>
                <a:spcPts val="600"/>
              </a:spcBef>
            </a:pPr>
            <a:r>
              <a:rPr lang="en-US" sz="2400" b="0" dirty="0">
                <a:latin typeface="+mj-lt"/>
              </a:rPr>
              <a:t> </a:t>
            </a:r>
            <a:r>
              <a:rPr lang="en-US" sz="2400" b="0" dirty="0" err="1">
                <a:latin typeface="+mj-lt"/>
              </a:rPr>
              <a:t>cout</a:t>
            </a:r>
            <a:r>
              <a:rPr lang="en-US" sz="2400" b="0" dirty="0">
                <a:latin typeface="+mj-lt"/>
              </a:rPr>
              <a:t>&lt;&lt;"Enter the limit";</a:t>
            </a:r>
          </a:p>
          <a:p>
            <a:pPr>
              <a:spcBef>
                <a:spcPts val="600"/>
              </a:spcBef>
            </a:pPr>
            <a:r>
              <a:rPr lang="en-US" sz="2400" b="0" dirty="0">
                <a:latin typeface="+mj-lt"/>
              </a:rPr>
              <a:t> </a:t>
            </a:r>
            <a:r>
              <a:rPr lang="en-US" sz="2400" b="0" dirty="0" err="1">
                <a:latin typeface="+mj-lt"/>
              </a:rPr>
              <a:t>cin</a:t>
            </a:r>
            <a:r>
              <a:rPr lang="en-US" sz="2400" b="0" dirty="0">
                <a:latin typeface="+mj-lt"/>
              </a:rPr>
              <a:t>&gt;&gt;n;</a:t>
            </a:r>
          </a:p>
          <a:p>
            <a:pPr>
              <a:spcBef>
                <a:spcPts val="600"/>
              </a:spcBef>
            </a:pPr>
            <a:r>
              <a:rPr lang="en-US" sz="2400" b="0" dirty="0" err="1">
                <a:latin typeface="+mj-lt"/>
              </a:rPr>
              <a:t>cout</a:t>
            </a:r>
            <a:r>
              <a:rPr lang="en-US" sz="2400" b="0" dirty="0">
                <a:latin typeface="+mj-lt"/>
              </a:rPr>
              <a:t>&lt;&lt;"\</a:t>
            </a:r>
            <a:r>
              <a:rPr lang="en-US" sz="2400" b="0" dirty="0" err="1">
                <a:latin typeface="+mj-lt"/>
              </a:rPr>
              <a:t>nThe</a:t>
            </a:r>
            <a:r>
              <a:rPr lang="en-US" sz="2400" b="0" dirty="0">
                <a:latin typeface="+mj-lt"/>
              </a:rPr>
              <a:t> sum is"&lt;&lt;</a:t>
            </a:r>
            <a:r>
              <a:rPr lang="en-US" sz="2400" b="0" dirty="0" err="1">
                <a:latin typeface="+mj-lt"/>
              </a:rPr>
              <a:t>fnSum</a:t>
            </a:r>
            <a:r>
              <a:rPr lang="en-US" sz="2400" b="0" dirty="0">
                <a:latin typeface="+mj-lt"/>
              </a:rPr>
              <a:t>(n);</a:t>
            </a:r>
          </a:p>
          <a:p>
            <a:pPr>
              <a:spcBef>
                <a:spcPts val="600"/>
              </a:spcBef>
            </a:pPr>
            <a:r>
              <a:rPr lang="en-US" sz="2400" b="0" dirty="0">
                <a:latin typeface="+mj-lt"/>
              </a:rPr>
              <a:t>}</a:t>
            </a:r>
          </a:p>
        </p:txBody>
      </p:sp>
      <p:sp>
        <p:nvSpPr>
          <p:cNvPr id="7" name="Rectangle 6"/>
          <p:cNvSpPr>
            <a:spLocks noChangeArrowheads="1"/>
          </p:cNvSpPr>
          <p:nvPr/>
        </p:nvSpPr>
        <p:spPr bwMode="auto">
          <a:xfrm>
            <a:off x="5791200" y="1219200"/>
            <a:ext cx="3505200" cy="3508653"/>
          </a:xfrm>
          <a:prstGeom prst="rect">
            <a:avLst/>
          </a:prstGeom>
          <a:noFill/>
          <a:ln w="9525">
            <a:solidFill>
              <a:schemeClr val="bg1"/>
            </a:solidFill>
            <a:miter lim="800000"/>
            <a:headEnd/>
            <a:tailEnd/>
          </a:ln>
        </p:spPr>
        <p:txBody>
          <a:bodyPr wrap="square">
            <a:spAutoFit/>
          </a:bodyPr>
          <a:lstStyle/>
          <a:p>
            <a:pPr>
              <a:spcBef>
                <a:spcPts val="600"/>
              </a:spcBef>
              <a:defRPr/>
            </a:pPr>
            <a:endParaRPr lang="en-US" sz="2400" b="0" dirty="0">
              <a:latin typeface="+mj-lt"/>
            </a:endParaRPr>
          </a:p>
          <a:p>
            <a:pPr>
              <a:spcBef>
                <a:spcPts val="600"/>
              </a:spcBef>
              <a:defRPr/>
            </a:pPr>
            <a:r>
              <a:rPr lang="en-US" sz="2400" b="0" dirty="0" err="1">
                <a:latin typeface="+mj-lt"/>
              </a:rPr>
              <a:t>int</a:t>
            </a:r>
            <a:r>
              <a:rPr lang="en-US" sz="2400" b="0" dirty="0">
                <a:latin typeface="+mj-lt"/>
              </a:rPr>
              <a:t> </a:t>
            </a:r>
            <a:r>
              <a:rPr lang="en-US" sz="2400" b="0" dirty="0" err="1" smtClean="0">
                <a:latin typeface="+mj-lt"/>
              </a:rPr>
              <a:t>fnSum</a:t>
            </a:r>
            <a:r>
              <a:rPr lang="en-US" sz="2400" b="0" dirty="0" smtClean="0">
                <a:latin typeface="+mj-lt"/>
              </a:rPr>
              <a:t>(</a:t>
            </a:r>
            <a:r>
              <a:rPr lang="en-US" sz="2400" b="0" dirty="0" err="1" smtClean="0">
                <a:latin typeface="+mj-lt"/>
              </a:rPr>
              <a:t>int</a:t>
            </a:r>
            <a:r>
              <a:rPr lang="en-US" sz="2400" b="0" dirty="0" smtClean="0">
                <a:latin typeface="+mj-lt"/>
              </a:rPr>
              <a:t> x) </a:t>
            </a:r>
            <a:r>
              <a:rPr lang="en-US" sz="2400" b="0" dirty="0">
                <a:latin typeface="+mj-lt"/>
              </a:rPr>
              <a:t>{</a:t>
            </a:r>
          </a:p>
          <a:p>
            <a:pPr>
              <a:spcBef>
                <a:spcPts val="600"/>
              </a:spcBef>
              <a:defRPr/>
            </a:pPr>
            <a:r>
              <a:rPr lang="en-US" sz="2400" b="0" dirty="0">
                <a:latin typeface="+mj-lt"/>
              </a:rPr>
              <a:t>  </a:t>
            </a:r>
            <a:r>
              <a:rPr lang="en-US" sz="2400" dirty="0" smtClean="0">
                <a:latin typeface="+mj-lt"/>
              </a:rPr>
              <a:t>if</a:t>
            </a:r>
            <a:r>
              <a:rPr lang="en-US" sz="2400" b="0" dirty="0" smtClean="0">
                <a:latin typeface="+mj-lt"/>
              </a:rPr>
              <a:t> (</a:t>
            </a:r>
            <a:r>
              <a:rPr lang="en-US" sz="2400" b="0" dirty="0">
                <a:latin typeface="+mj-lt"/>
              </a:rPr>
              <a:t>x == 1) </a:t>
            </a:r>
            <a:r>
              <a:rPr lang="en-US" sz="2400" b="0" dirty="0">
                <a:solidFill>
                  <a:schemeClr val="accent2">
                    <a:lumMod val="60000"/>
                    <a:lumOff val="40000"/>
                  </a:schemeClr>
                </a:solidFill>
                <a:latin typeface="+mj-lt"/>
              </a:rPr>
              <a:t>//base case</a:t>
            </a:r>
          </a:p>
          <a:p>
            <a:pPr>
              <a:spcBef>
                <a:spcPts val="600"/>
              </a:spcBef>
              <a:defRPr/>
            </a:pPr>
            <a:r>
              <a:rPr lang="en-US" sz="2400" b="0" dirty="0">
                <a:latin typeface="+mj-lt"/>
              </a:rPr>
              <a:t>    return 1; </a:t>
            </a:r>
          </a:p>
          <a:p>
            <a:pPr>
              <a:spcBef>
                <a:spcPts val="600"/>
              </a:spcBef>
              <a:defRPr/>
            </a:pPr>
            <a:r>
              <a:rPr lang="en-US" sz="2400" b="0" dirty="0">
                <a:latin typeface="+mj-lt"/>
              </a:rPr>
              <a:t>  </a:t>
            </a:r>
            <a:r>
              <a:rPr lang="en-US" sz="2400" dirty="0">
                <a:latin typeface="+mj-lt"/>
              </a:rPr>
              <a:t>else</a:t>
            </a:r>
          </a:p>
          <a:p>
            <a:pPr>
              <a:spcBef>
                <a:spcPts val="600"/>
              </a:spcBef>
              <a:defRPr/>
            </a:pPr>
            <a:r>
              <a:rPr lang="en-US" sz="2400" b="0" dirty="0">
                <a:latin typeface="+mj-lt"/>
              </a:rPr>
              <a:t>    return </a:t>
            </a:r>
            <a:r>
              <a:rPr lang="en-US" sz="2400" dirty="0" err="1" smtClean="0">
                <a:latin typeface="+mj-lt"/>
              </a:rPr>
              <a:t>fnSum</a:t>
            </a:r>
            <a:r>
              <a:rPr lang="en-US" sz="2400" b="0" dirty="0" smtClean="0">
                <a:latin typeface="+mj-lt"/>
              </a:rPr>
              <a:t>(x-1</a:t>
            </a:r>
            <a:r>
              <a:rPr lang="en-US" sz="2400" b="0" dirty="0">
                <a:latin typeface="+mj-lt"/>
              </a:rPr>
              <a:t>) + x; </a:t>
            </a:r>
            <a:r>
              <a:rPr lang="en-US" sz="2400" b="0" dirty="0">
                <a:solidFill>
                  <a:schemeClr val="accent2">
                    <a:lumMod val="60000"/>
                    <a:lumOff val="40000"/>
                  </a:schemeClr>
                </a:solidFill>
                <a:latin typeface="+mj-lt"/>
              </a:rPr>
              <a:t>//recursive case </a:t>
            </a:r>
          </a:p>
          <a:p>
            <a:pPr>
              <a:spcBef>
                <a:spcPts val="600"/>
              </a:spcBef>
              <a:defRPr/>
            </a:pPr>
            <a:r>
              <a:rPr lang="en-US" sz="2400" b="0" dirty="0" smtClean="0">
                <a:latin typeface="+mj-lt"/>
              </a:rPr>
              <a:t>}</a:t>
            </a:r>
            <a:endParaRPr lang="en-US" sz="2400" b="0" dirty="0">
              <a:latin typeface="+mj-lt"/>
            </a:endParaRPr>
          </a:p>
        </p:txBody>
      </p:sp>
      <p:sp>
        <p:nvSpPr>
          <p:cNvPr id="8" name="Rectangle 7"/>
          <p:cNvSpPr/>
          <p:nvPr/>
        </p:nvSpPr>
        <p:spPr>
          <a:xfrm>
            <a:off x="1295400" y="4176623"/>
            <a:ext cx="4191000" cy="2246769"/>
          </a:xfrm>
          <a:prstGeom prst="rect">
            <a:avLst/>
          </a:prstGeom>
          <a:ln>
            <a:solidFill>
              <a:schemeClr val="tx1"/>
            </a:solidFill>
          </a:ln>
        </p:spPr>
        <p:txBody>
          <a:bodyPr wrap="square">
            <a:spAutoFit/>
          </a:bodyPr>
          <a:lstStyle/>
          <a:p>
            <a:pPr>
              <a:spcBef>
                <a:spcPts val="600"/>
              </a:spcBef>
              <a:defRPr/>
            </a:pPr>
            <a:r>
              <a:rPr lang="en-US" sz="2400" b="0" dirty="0" err="1">
                <a:latin typeface="+mj-lt"/>
              </a:rPr>
              <a:t>int</a:t>
            </a:r>
            <a:r>
              <a:rPr lang="en-US" sz="2400" b="0" dirty="0">
                <a:latin typeface="+mj-lt"/>
              </a:rPr>
              <a:t> </a:t>
            </a:r>
            <a:r>
              <a:rPr lang="en-US" sz="2400" b="0" dirty="0" err="1">
                <a:latin typeface="+mj-lt"/>
              </a:rPr>
              <a:t>fnSum</a:t>
            </a:r>
            <a:r>
              <a:rPr lang="en-US" sz="2400" b="0" dirty="0">
                <a:latin typeface="+mj-lt"/>
              </a:rPr>
              <a:t>(</a:t>
            </a:r>
            <a:r>
              <a:rPr lang="en-US" sz="2400" b="0" dirty="0" err="1">
                <a:latin typeface="+mj-lt"/>
              </a:rPr>
              <a:t>int</a:t>
            </a:r>
            <a:r>
              <a:rPr lang="en-US" sz="2400" b="0" dirty="0">
                <a:latin typeface="+mj-lt"/>
              </a:rPr>
              <a:t> n</a:t>
            </a:r>
            <a:r>
              <a:rPr lang="en-US" sz="2400" b="0" dirty="0" smtClean="0">
                <a:latin typeface="+mj-lt"/>
              </a:rPr>
              <a:t>){</a:t>
            </a:r>
          </a:p>
          <a:p>
            <a:pPr>
              <a:spcBef>
                <a:spcPts val="600"/>
              </a:spcBef>
              <a:defRPr/>
            </a:pPr>
            <a:r>
              <a:rPr lang="en-US" sz="2400" b="0" dirty="0" smtClean="0">
                <a:latin typeface="+mj-lt"/>
              </a:rPr>
              <a:t>   </a:t>
            </a:r>
            <a:r>
              <a:rPr lang="en-US" sz="2400" b="0" dirty="0" err="1" smtClean="0">
                <a:latin typeface="+mj-lt"/>
              </a:rPr>
              <a:t>int</a:t>
            </a:r>
            <a:r>
              <a:rPr lang="en-US" sz="2400" b="0" dirty="0" smtClean="0">
                <a:latin typeface="+mj-lt"/>
              </a:rPr>
              <a:t> sum=0;</a:t>
            </a:r>
          </a:p>
          <a:p>
            <a:pPr>
              <a:spcBef>
                <a:spcPts val="600"/>
              </a:spcBef>
              <a:defRPr/>
            </a:pPr>
            <a:r>
              <a:rPr lang="en-US" sz="2400" b="0" dirty="0" smtClean="0">
                <a:latin typeface="+mj-lt"/>
              </a:rPr>
              <a:t>   </a:t>
            </a:r>
            <a:r>
              <a:rPr lang="en-US" sz="2400" dirty="0" smtClean="0">
                <a:latin typeface="+mj-lt"/>
              </a:rPr>
              <a:t>for</a:t>
            </a:r>
            <a:r>
              <a:rPr lang="en-US" sz="2400" b="0" dirty="0" smtClean="0">
                <a:latin typeface="+mj-lt"/>
              </a:rPr>
              <a:t>(</a:t>
            </a:r>
            <a:r>
              <a:rPr lang="en-US" sz="2400" b="0" dirty="0" err="1" smtClean="0">
                <a:latin typeface="+mj-lt"/>
              </a:rPr>
              <a:t>i</a:t>
            </a:r>
            <a:r>
              <a:rPr lang="en-US" sz="2400" b="0" dirty="0" smtClean="0">
                <a:latin typeface="+mj-lt"/>
              </a:rPr>
              <a:t>=1;i</a:t>
            </a:r>
            <a:r>
              <a:rPr lang="en-US" sz="2400" b="0" dirty="0">
                <a:latin typeface="+mj-lt"/>
              </a:rPr>
              <a:t>&lt;=</a:t>
            </a:r>
            <a:r>
              <a:rPr lang="en-US" sz="2400" b="0" dirty="0" err="1">
                <a:latin typeface="+mj-lt"/>
              </a:rPr>
              <a:t>n;i</a:t>
            </a:r>
            <a:r>
              <a:rPr lang="en-US" sz="2400" b="0" dirty="0" smtClean="0">
                <a:latin typeface="+mj-lt"/>
              </a:rPr>
              <a:t>++) sum=</a:t>
            </a:r>
            <a:r>
              <a:rPr lang="en-US" sz="2400" b="0" dirty="0" err="1" smtClean="0">
                <a:latin typeface="+mj-lt"/>
              </a:rPr>
              <a:t>sum+i</a:t>
            </a:r>
            <a:r>
              <a:rPr lang="en-US" sz="2400" b="0" dirty="0" smtClean="0">
                <a:latin typeface="+mj-lt"/>
              </a:rPr>
              <a:t>;</a:t>
            </a:r>
          </a:p>
          <a:p>
            <a:pPr>
              <a:spcBef>
                <a:spcPts val="600"/>
              </a:spcBef>
              <a:defRPr/>
            </a:pPr>
            <a:r>
              <a:rPr lang="en-US" sz="2400" b="0" dirty="0" smtClean="0">
                <a:latin typeface="+mj-lt"/>
              </a:rPr>
              <a:t>    return </a:t>
            </a:r>
            <a:r>
              <a:rPr lang="en-US" sz="2400" b="0" dirty="0">
                <a:latin typeface="+mj-lt"/>
              </a:rPr>
              <a:t>(sum);</a:t>
            </a:r>
          </a:p>
          <a:p>
            <a:pPr>
              <a:spcBef>
                <a:spcPts val="600"/>
              </a:spcBef>
              <a:defRPr/>
            </a:pPr>
            <a:r>
              <a:rPr lang="en-US" sz="2400" b="0" dirty="0">
                <a:latin typeface="+mj-lt"/>
              </a:rPr>
              <a:t>}</a:t>
            </a:r>
          </a:p>
        </p:txBody>
      </p:sp>
      <p:sp>
        <p:nvSpPr>
          <p:cNvPr id="9" name="TextBox 6"/>
          <p:cNvSpPr txBox="1"/>
          <p:nvPr/>
        </p:nvSpPr>
        <p:spPr>
          <a:xfrm>
            <a:off x="0" y="1436906"/>
            <a:ext cx="1371599" cy="40934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8738" lvl="1"/>
            <a:r>
              <a:rPr lang="en-US" sz="1400" b="1" i="1" dirty="0" smtClean="0">
                <a:solidFill>
                  <a:srgbClr val="0000FF"/>
                </a:solidFill>
                <a:hlinkClick r:id="rId2" action="ppaction://hlinkfile"/>
              </a:rPr>
              <a:t>Additional </a:t>
            </a:r>
            <a:r>
              <a:rPr lang="en-US" sz="1400" b="1" i="1" dirty="0">
                <a:solidFill>
                  <a:srgbClr val="0000FF"/>
                </a:solidFill>
                <a:hlinkClick r:id="rId2" action="ppaction://hlinkfile"/>
              </a:rPr>
              <a:t>Information </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hlinkClick r:id="rId3" action="ppaction://hlinksldjump"/>
              </a:rPr>
              <a:t>Related Story</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hlinkClick r:id="rId4" action="ppaction://hlinkpres?slideindex=1&amp;slidetitle="/>
              </a:rPr>
              <a:t>Animation</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i="1" dirty="0" smtClean="0">
                <a:solidFill>
                  <a:srgbClr val="0000FF"/>
                </a:solidFill>
              </a:rPr>
              <a:t>Do’s</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rPr>
              <a:t>Don’ts</a:t>
            </a:r>
          </a:p>
          <a:p>
            <a:pPr marL="58738" lvl="1"/>
            <a:endParaRPr lang="en-US" sz="1100" b="1" i="1" dirty="0">
              <a:solidFill>
                <a:srgbClr val="0000FF"/>
              </a:solidFill>
            </a:endParaRPr>
          </a:p>
          <a:p>
            <a:pPr marL="58738" lvl="1"/>
            <a:r>
              <a:rPr lang="en-US" sz="1400" b="1" i="1" dirty="0" smtClean="0">
                <a:solidFill>
                  <a:srgbClr val="0000FF"/>
                </a:solidFill>
              </a:rPr>
              <a:t>Control Flow</a:t>
            </a:r>
          </a:p>
          <a:p>
            <a:pPr marL="58738" lvl="1"/>
            <a:endParaRPr lang="en-US" sz="1200" b="1" i="1" dirty="0">
              <a:solidFill>
                <a:srgbClr val="0000FF"/>
              </a:solidFill>
            </a:endParaRPr>
          </a:p>
          <a:p>
            <a:pPr marL="58738" lvl="1"/>
            <a:r>
              <a:rPr lang="en-US" sz="1400" b="1" i="1" dirty="0" smtClean="0">
                <a:solidFill>
                  <a:srgbClr val="0000FF"/>
                </a:solidFill>
              </a:rPr>
              <a:t>Applications</a:t>
            </a:r>
          </a:p>
          <a:p>
            <a:pPr marL="58738" lvl="1"/>
            <a:endParaRPr lang="en-US" sz="1400" b="1" i="1" dirty="0">
              <a:solidFill>
                <a:srgbClr val="0000FF"/>
              </a:solidFill>
            </a:endParaRPr>
          </a:p>
          <a:p>
            <a:pPr marL="58738" lvl="1"/>
            <a:r>
              <a:rPr lang="en-US" sz="1400" b="1" i="1" dirty="0" smtClean="0">
                <a:solidFill>
                  <a:srgbClr val="0000FF"/>
                </a:solidFill>
                <a:hlinkClick r:id="rId5" action="ppaction://hlinkfile"/>
              </a:rPr>
              <a:t>Case studies</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a:solidFill>
                  <a:srgbClr val="0000FF"/>
                </a:solidFill>
                <a:hlinkClick r:id="rId6" action="ppaction://hlinkfile"/>
              </a:rPr>
              <a:t>Do it </a:t>
            </a:r>
            <a:r>
              <a:rPr lang="en-US" sz="1400" b="1" i="1" dirty="0" smtClean="0">
                <a:solidFill>
                  <a:srgbClr val="0000FF"/>
                </a:solidFill>
                <a:hlinkClick r:id="rId6" action="ppaction://hlinkfile"/>
              </a:rPr>
              <a:t>yourself</a:t>
            </a:r>
            <a:endParaRPr lang="en-US" sz="1400" b="1" i="1" dirty="0" smtClean="0">
              <a:solidFill>
                <a:srgbClr val="0000FF"/>
              </a:solidFill>
            </a:endParaRPr>
          </a:p>
          <a:p>
            <a:pPr marL="58738" lvl="1"/>
            <a:endParaRPr lang="en-US" sz="1400" i="1" dirty="0" smtClean="0">
              <a:solidFill>
                <a:srgbClr val="0000FF"/>
              </a:solidFill>
            </a:endParaRPr>
          </a:p>
          <a:p>
            <a:pPr marL="58738" lvl="1"/>
            <a:r>
              <a:rPr lang="en-US" sz="1400" i="1" dirty="0" smtClean="0">
                <a:solidFill>
                  <a:srgbClr val="0000FF"/>
                </a:solidFill>
                <a:hlinkClick r:id="rId7" action="ppaction://hlinkpres?slideindex=1&amp;slidetitle="/>
              </a:rPr>
              <a:t>MCQs</a:t>
            </a:r>
            <a:endParaRPr lang="en-US" sz="1400" b="1" i="1" dirty="0" smtClean="0">
              <a:solidFill>
                <a:srgbClr val="0000FF"/>
              </a:solidFill>
            </a:endParaRPr>
          </a:p>
        </p:txBody>
      </p:sp>
      <p:sp>
        <p:nvSpPr>
          <p:cNvPr id="10" name="Left Arrow 9">
            <a:hlinkClick r:id="" action="ppaction://hlinkshowjump?jump=lastslideviewed"/>
          </p:cNvPr>
          <p:cNvSpPr/>
          <p:nvPr/>
        </p:nvSpPr>
        <p:spPr>
          <a:xfrm>
            <a:off x="152400" y="5791200"/>
            <a:ext cx="762000" cy="838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44919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blinds(horizontal)">
                                      <p:cBhvr>
                                        <p:cTn id="16" dur="500"/>
                                        <p:tgtEl>
                                          <p:spTgt spid="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blinds(horizontal)">
                                      <p:cBhvr>
                                        <p:cTn id="21" dur="500"/>
                                        <p:tgtEl>
                                          <p:spTgt spid="7">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Effect transition="in" filter="blinds(horizontal)">
                                      <p:cBhvr>
                                        <p:cTn id="26" dur="500"/>
                                        <p:tgtEl>
                                          <p:spTgt spid="7">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Effect transition="in" filter="blinds(horizontal)">
                                      <p:cBhvr>
                                        <p:cTn id="31" dur="500"/>
                                        <p:tgtEl>
                                          <p:spTgt spid="7">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7">
                                            <p:txEl>
                                              <p:pRg st="1" end="1"/>
                                            </p:txEl>
                                          </p:spTgt>
                                        </p:tgtEl>
                                        <p:attrNameLst>
                                          <p:attrName>style.visibility</p:attrName>
                                        </p:attrNameLst>
                                      </p:cBhvr>
                                      <p:to>
                                        <p:strVal val="visible"/>
                                      </p:to>
                                    </p:set>
                                    <p:animEffect transition="in" filter="blinds(horizontal)">
                                      <p:cBhvr>
                                        <p:cTn id="36" dur="500"/>
                                        <p:tgtEl>
                                          <p:spTgt spid="7">
                                            <p:txEl>
                                              <p:pRg st="1" end="1"/>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animEffect transition="in" filter="blinds(horizontal)">
                                      <p:cBhvr>
                                        <p:cTn id="39"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idx="1"/>
          </p:nvPr>
        </p:nvSpPr>
        <p:spPr>
          <a:xfrm>
            <a:off x="1295400" y="2819400"/>
            <a:ext cx="7848600" cy="3657600"/>
          </a:xfrm>
        </p:spPr>
        <p:txBody>
          <a:bodyPr/>
          <a:lstStyle/>
          <a:p>
            <a:pPr eaLnBrk="1" hangingPunct="1">
              <a:buFontTx/>
              <a:buNone/>
            </a:pPr>
            <a:r>
              <a:rPr lang="en-US" sz="2800" b="1" dirty="0" smtClean="0">
                <a:latin typeface="Tempus Sans ITC" pitchFamily="82" charset="0"/>
              </a:rPr>
              <a:t>So </a:t>
            </a:r>
            <a:r>
              <a:rPr lang="en-US" sz="2800" b="1" dirty="0" smtClean="0">
                <a:solidFill>
                  <a:srgbClr val="003399"/>
                </a:solidFill>
                <a:latin typeface="Tempus Sans ITC" pitchFamily="82" charset="0"/>
              </a:rPr>
              <a:t>factorial(5)</a:t>
            </a:r>
          </a:p>
          <a:p>
            <a:pPr eaLnBrk="1" hangingPunct="1">
              <a:buFontTx/>
              <a:buNone/>
            </a:pPr>
            <a:r>
              <a:rPr lang="en-US" sz="2800" b="1" dirty="0" smtClean="0">
                <a:latin typeface="Tempus Sans ITC" pitchFamily="82" charset="0"/>
              </a:rPr>
              <a:t>	= 5* factorial(4)   </a:t>
            </a:r>
          </a:p>
          <a:p>
            <a:pPr eaLnBrk="1" hangingPunct="1">
              <a:buFontTx/>
              <a:buNone/>
            </a:pPr>
            <a:r>
              <a:rPr lang="en-US" sz="2800" b="1" dirty="0" smtClean="0">
                <a:latin typeface="Tempus Sans ITC" pitchFamily="82" charset="0"/>
              </a:rPr>
              <a:t>             = 4* factorial(3)</a:t>
            </a:r>
          </a:p>
          <a:p>
            <a:pPr eaLnBrk="1" hangingPunct="1">
              <a:buFontTx/>
              <a:buNone/>
            </a:pPr>
            <a:r>
              <a:rPr lang="en-US" sz="2800" b="1" dirty="0" smtClean="0">
                <a:latin typeface="Tempus Sans ITC" pitchFamily="82" charset="0"/>
              </a:rPr>
              <a:t>                       = 3*factorial(2)</a:t>
            </a:r>
          </a:p>
          <a:p>
            <a:pPr eaLnBrk="1" hangingPunct="1">
              <a:buFontTx/>
              <a:buNone/>
            </a:pPr>
            <a:r>
              <a:rPr lang="en-US" sz="2800" b="1" dirty="0" smtClean="0">
                <a:latin typeface="Tempus Sans ITC" pitchFamily="82" charset="0"/>
              </a:rPr>
              <a:t>                                = 2* factorial(1)</a:t>
            </a:r>
          </a:p>
          <a:p>
            <a:pPr eaLnBrk="1" hangingPunct="1">
              <a:buFontTx/>
              <a:buNone/>
            </a:pPr>
            <a:r>
              <a:rPr lang="en-US" sz="2800" b="1" dirty="0" smtClean="0">
                <a:latin typeface="Tempus Sans ITC" pitchFamily="82" charset="0"/>
              </a:rPr>
              <a:t>                                            = 1*factorial(0) </a:t>
            </a:r>
          </a:p>
          <a:p>
            <a:pPr eaLnBrk="1" hangingPunct="1">
              <a:buFontTx/>
              <a:buNone/>
            </a:pPr>
            <a:r>
              <a:rPr lang="en-US" sz="2800" b="1" dirty="0" smtClean="0">
                <a:latin typeface="Tempus Sans ITC" pitchFamily="82" charset="0"/>
              </a:rPr>
              <a:t>                                                      = 1</a:t>
            </a:r>
          </a:p>
        </p:txBody>
      </p:sp>
      <p:sp>
        <p:nvSpPr>
          <p:cNvPr id="2" name="Date Placeholder 1"/>
          <p:cNvSpPr>
            <a:spLocks noGrp="1"/>
          </p:cNvSpPr>
          <p:nvPr>
            <p:ph type="dt" sz="half" idx="10"/>
          </p:nvPr>
        </p:nvSpPr>
        <p:spPr/>
        <p:txBody>
          <a:bodyPr/>
          <a:lstStyle/>
          <a:p>
            <a:pPr>
              <a:defRPr/>
            </a:pPr>
            <a:fld id="{85855152-5D09-48F5-8F32-9FA0C6ECFBC2}" type="datetime1">
              <a:rPr lang="en-US" smtClean="0"/>
              <a:t>3/27/2015</a:t>
            </a:fld>
            <a:endParaRPr lang="en-US"/>
          </a:p>
        </p:txBody>
      </p:sp>
      <p:sp>
        <p:nvSpPr>
          <p:cNvPr id="7173" name="Slide Number Placeholder 4"/>
          <p:cNvSpPr>
            <a:spLocks noGrp="1"/>
          </p:cNvSpPr>
          <p:nvPr>
            <p:ph type="sldNum" sz="quarter" idx="12"/>
          </p:nvPr>
        </p:nvSpPr>
        <p:spPr>
          <a:noFill/>
        </p:spPr>
        <p:txBody>
          <a:bodyPr/>
          <a:lstStyle/>
          <a:p>
            <a:fld id="{4B02E6E1-2FDE-4EB8-B2D3-86764174242D}" type="slidenum">
              <a:rPr lang="en-US" smtClean="0"/>
              <a:pPr/>
              <a:t>9</a:t>
            </a:fld>
            <a:endParaRPr lang="en-US" smtClean="0"/>
          </a:p>
        </p:txBody>
      </p:sp>
      <p:sp>
        <p:nvSpPr>
          <p:cNvPr id="7170" name="Footer Placeholder 3"/>
          <p:cNvSpPr>
            <a:spLocks noGrp="1"/>
          </p:cNvSpPr>
          <p:nvPr>
            <p:ph type="ftr" sz="quarter" idx="11"/>
          </p:nvPr>
        </p:nvSpPr>
        <p:spPr>
          <a:noFill/>
        </p:spPr>
        <p:txBody>
          <a:bodyPr/>
          <a:lstStyle/>
          <a:p>
            <a:r>
              <a:rPr lang="en-US" smtClean="0"/>
              <a:t>CSE 1002                             Department of CSE</a:t>
            </a:r>
            <a:endParaRPr lang="en-US" smtClean="0">
              <a:solidFill>
                <a:schemeClr val="bg1"/>
              </a:solidFill>
            </a:endParaRPr>
          </a:p>
        </p:txBody>
      </p:sp>
      <p:sp>
        <p:nvSpPr>
          <p:cNvPr id="7171" name="Rectangle 2"/>
          <p:cNvSpPr>
            <a:spLocks noGrp="1" noChangeArrowheads="1"/>
          </p:cNvSpPr>
          <p:nvPr>
            <p:ph type="title"/>
          </p:nvPr>
        </p:nvSpPr>
        <p:spPr>
          <a:xfrm>
            <a:off x="1295400" y="457200"/>
            <a:ext cx="8229600" cy="1143000"/>
          </a:xfrm>
        </p:spPr>
        <p:txBody>
          <a:bodyPr>
            <a:noAutofit/>
          </a:bodyPr>
          <a:lstStyle/>
          <a:p>
            <a:pPr algn="l" eaLnBrk="1" hangingPunct="1"/>
            <a:r>
              <a:rPr lang="en-US" sz="4000" dirty="0" smtClean="0">
                <a:solidFill>
                  <a:schemeClr val="tx1"/>
                </a:solidFill>
              </a:rPr>
              <a:t>Factorial of a natural number– </a:t>
            </a:r>
            <a:br>
              <a:rPr lang="en-US" sz="4000" dirty="0" smtClean="0">
                <a:solidFill>
                  <a:schemeClr val="tx1"/>
                </a:solidFill>
              </a:rPr>
            </a:br>
            <a:r>
              <a:rPr lang="en-US" sz="4000" dirty="0" smtClean="0">
                <a:solidFill>
                  <a:schemeClr val="tx1"/>
                </a:solidFill>
              </a:rPr>
              <a:t>		</a:t>
            </a:r>
            <a:r>
              <a:rPr lang="en-US" sz="3200" dirty="0" smtClean="0">
                <a:solidFill>
                  <a:schemeClr val="tx1"/>
                </a:solidFill>
              </a:rPr>
              <a:t>a </a:t>
            </a:r>
            <a:r>
              <a:rPr lang="en-US" sz="3200" b="1" dirty="0" smtClean="0">
                <a:solidFill>
                  <a:schemeClr val="tx1"/>
                </a:solidFill>
                <a:latin typeface="Tempus Sans ITC" pitchFamily="82" charset="0"/>
              </a:rPr>
              <a:t>classical recursive example</a:t>
            </a:r>
            <a:r>
              <a:rPr lang="en-US" sz="4000" b="1" dirty="0" smtClean="0">
                <a:solidFill>
                  <a:schemeClr val="tx1"/>
                </a:solidFill>
                <a:latin typeface="Tempus Sans ITC" pitchFamily="82" charset="0"/>
              </a:rPr>
              <a:t/>
            </a:r>
            <a:br>
              <a:rPr lang="en-US" sz="4000" b="1" dirty="0" smtClean="0">
                <a:solidFill>
                  <a:schemeClr val="tx1"/>
                </a:solidFill>
                <a:latin typeface="Tempus Sans ITC" pitchFamily="82" charset="0"/>
              </a:rPr>
            </a:br>
            <a:endParaRPr lang="en-US" sz="4000" b="1" dirty="0" smtClean="0">
              <a:solidFill>
                <a:schemeClr val="tx1"/>
              </a:solidFill>
              <a:latin typeface="Tempus Sans ITC" pitchFamily="82" charset="0"/>
            </a:endParaRPr>
          </a:p>
        </p:txBody>
      </p:sp>
      <p:pic>
        <p:nvPicPr>
          <p:cNvPr id="7174" name="Picture 7" descr=" \operatorname{fact}(n) =&#10; \begin{cases}&#10; 1 &amp; \mbox{if } n = 0 \\&#10; n \cdot \operatorname{fact}(n-1) &amp; \mbox{if } n &gt; 0 \\&#10; \end{cases}&#10;"/>
          <p:cNvPicPr>
            <a:picLocks noChangeAspect="1" noChangeArrowheads="1"/>
          </p:cNvPicPr>
          <p:nvPr/>
        </p:nvPicPr>
        <p:blipFill>
          <a:blip r:embed="rId3" cstate="print">
            <a:lum bright="-20000"/>
          </a:blip>
          <a:srcRect/>
          <a:stretch>
            <a:fillRect/>
          </a:stretch>
        </p:blipFill>
        <p:spPr bwMode="auto">
          <a:xfrm>
            <a:off x="1676400" y="1524000"/>
            <a:ext cx="5019675" cy="990600"/>
          </a:xfrm>
          <a:prstGeom prst="rect">
            <a:avLst/>
          </a:prstGeom>
          <a:noFill/>
          <a:ln w="9525">
            <a:noFill/>
            <a:miter lim="800000"/>
            <a:headEnd/>
            <a:tailEnd/>
          </a:ln>
        </p:spPr>
      </p:pic>
      <p:sp>
        <p:nvSpPr>
          <p:cNvPr id="8" name="TextBox 6"/>
          <p:cNvSpPr txBox="1"/>
          <p:nvPr/>
        </p:nvSpPr>
        <p:spPr>
          <a:xfrm>
            <a:off x="0" y="1436906"/>
            <a:ext cx="1371599" cy="40934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8738" lvl="1"/>
            <a:r>
              <a:rPr lang="en-US" sz="1400" b="1" i="1" dirty="0" smtClean="0">
                <a:solidFill>
                  <a:srgbClr val="0000FF"/>
                </a:solidFill>
                <a:hlinkClick r:id="rId4" action="ppaction://hlinkfile"/>
              </a:rPr>
              <a:t>Additional </a:t>
            </a:r>
            <a:r>
              <a:rPr lang="en-US" sz="1400" b="1" i="1" dirty="0">
                <a:solidFill>
                  <a:srgbClr val="0000FF"/>
                </a:solidFill>
                <a:hlinkClick r:id="rId4" action="ppaction://hlinkfile"/>
              </a:rPr>
              <a:t>Information </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hlinkClick r:id="rId5" action="ppaction://hlinksldjump"/>
              </a:rPr>
              <a:t>Related Story</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hlinkClick r:id="rId6" action="ppaction://hlinkpres?slideindex=1&amp;slidetitle="/>
              </a:rPr>
              <a:t>Animation</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i="1" dirty="0" smtClean="0">
                <a:solidFill>
                  <a:srgbClr val="0000FF"/>
                </a:solidFill>
              </a:rPr>
              <a:t>Do’s</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smtClean="0">
                <a:solidFill>
                  <a:srgbClr val="0000FF"/>
                </a:solidFill>
              </a:rPr>
              <a:t>Don’ts</a:t>
            </a:r>
          </a:p>
          <a:p>
            <a:pPr marL="58738" lvl="1"/>
            <a:endParaRPr lang="en-US" sz="1100" b="1" i="1" dirty="0">
              <a:solidFill>
                <a:srgbClr val="0000FF"/>
              </a:solidFill>
            </a:endParaRPr>
          </a:p>
          <a:p>
            <a:pPr marL="58738" lvl="1"/>
            <a:r>
              <a:rPr lang="en-US" sz="1400" b="1" i="1" dirty="0" smtClean="0">
                <a:solidFill>
                  <a:srgbClr val="0000FF"/>
                </a:solidFill>
              </a:rPr>
              <a:t>Control Flow</a:t>
            </a:r>
          </a:p>
          <a:p>
            <a:pPr marL="58738" lvl="1"/>
            <a:endParaRPr lang="en-US" sz="1200" b="1" i="1" dirty="0">
              <a:solidFill>
                <a:srgbClr val="0000FF"/>
              </a:solidFill>
            </a:endParaRPr>
          </a:p>
          <a:p>
            <a:pPr marL="58738" lvl="1"/>
            <a:r>
              <a:rPr lang="en-US" sz="1400" b="1" i="1" dirty="0" smtClean="0">
                <a:solidFill>
                  <a:srgbClr val="0000FF"/>
                </a:solidFill>
              </a:rPr>
              <a:t>Applications</a:t>
            </a:r>
          </a:p>
          <a:p>
            <a:pPr marL="58738" lvl="1"/>
            <a:endParaRPr lang="en-US" sz="1400" b="1" i="1" dirty="0">
              <a:solidFill>
                <a:srgbClr val="0000FF"/>
              </a:solidFill>
            </a:endParaRPr>
          </a:p>
          <a:p>
            <a:pPr marL="58738" lvl="1"/>
            <a:r>
              <a:rPr lang="en-US" sz="1400" b="1" i="1" dirty="0" smtClean="0">
                <a:solidFill>
                  <a:srgbClr val="0000FF"/>
                </a:solidFill>
                <a:hlinkClick r:id="rId7" action="ppaction://hlinkfile"/>
              </a:rPr>
              <a:t>Case studies</a:t>
            </a:r>
            <a:endParaRPr lang="en-US" sz="1400" b="1" i="1" dirty="0" smtClean="0">
              <a:solidFill>
                <a:srgbClr val="0000FF"/>
              </a:solidFill>
            </a:endParaRPr>
          </a:p>
          <a:p>
            <a:pPr marL="58738" lvl="1"/>
            <a:endParaRPr lang="en-US" sz="1100" b="1" i="1" dirty="0">
              <a:solidFill>
                <a:srgbClr val="0000FF"/>
              </a:solidFill>
            </a:endParaRPr>
          </a:p>
          <a:p>
            <a:pPr marL="58738" lvl="1"/>
            <a:r>
              <a:rPr lang="en-US" sz="1400" b="1" i="1" dirty="0">
                <a:solidFill>
                  <a:srgbClr val="0000FF"/>
                </a:solidFill>
                <a:hlinkClick r:id="rId8" action="ppaction://hlinkfile"/>
              </a:rPr>
              <a:t>Do it </a:t>
            </a:r>
            <a:r>
              <a:rPr lang="en-US" sz="1400" b="1" i="1" dirty="0" smtClean="0">
                <a:solidFill>
                  <a:srgbClr val="0000FF"/>
                </a:solidFill>
                <a:hlinkClick r:id="rId8" action="ppaction://hlinkfile"/>
              </a:rPr>
              <a:t>yourself</a:t>
            </a:r>
            <a:endParaRPr lang="en-US" sz="1400" b="1" i="1" dirty="0" smtClean="0">
              <a:solidFill>
                <a:srgbClr val="0000FF"/>
              </a:solidFill>
            </a:endParaRPr>
          </a:p>
          <a:p>
            <a:pPr marL="58738" lvl="1"/>
            <a:endParaRPr lang="en-US" sz="1400" i="1" dirty="0" smtClean="0">
              <a:solidFill>
                <a:srgbClr val="0000FF"/>
              </a:solidFill>
            </a:endParaRPr>
          </a:p>
          <a:p>
            <a:pPr marL="58738" lvl="1"/>
            <a:r>
              <a:rPr lang="en-US" sz="1400" i="1" dirty="0" smtClean="0">
                <a:solidFill>
                  <a:srgbClr val="0000FF"/>
                </a:solidFill>
                <a:hlinkClick r:id="rId9" action="ppaction://hlinkpres?slideindex=1&amp;slidetitle="/>
              </a:rPr>
              <a:t>MCQs</a:t>
            </a:r>
            <a:endParaRPr lang="en-US" sz="1400" b="1" i="1" dirty="0" smtClean="0">
              <a:solidFill>
                <a:srgbClr val="0000FF"/>
              </a:solidFill>
            </a:endParaRPr>
          </a:p>
        </p:txBody>
      </p:sp>
      <p:sp>
        <p:nvSpPr>
          <p:cNvPr id="9" name="Left Arrow 8">
            <a:hlinkClick r:id="" action="ppaction://hlinkshowjump?jump=lastslideviewed"/>
          </p:cNvPr>
          <p:cNvSpPr/>
          <p:nvPr/>
        </p:nvSpPr>
        <p:spPr>
          <a:xfrm>
            <a:off x="152400" y="5791200"/>
            <a:ext cx="762000" cy="838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lide Format - CSE">
  <a:themeElements>
    <a:clrScheme name="Custom 1">
      <a:dk1>
        <a:srgbClr val="002060"/>
      </a:dk1>
      <a:lt1>
        <a:srgbClr val="FFFFFF"/>
      </a:lt1>
      <a:dk2>
        <a:srgbClr val="002060"/>
      </a:dk2>
      <a:lt2>
        <a:srgbClr val="EEECE1"/>
      </a:lt2>
      <a:accent1>
        <a:srgbClr val="0070C0"/>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17487</TotalTime>
  <Words>3832</Words>
  <Application>Microsoft Office PowerPoint</Application>
  <PresentationFormat>On-screen Show (4:3)</PresentationFormat>
  <Paragraphs>921</Paragraphs>
  <Slides>25</Slides>
  <Notes>19</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Baskerville Old Face</vt:lpstr>
      <vt:lpstr>Book Antiqua</vt:lpstr>
      <vt:lpstr>Calibri</vt:lpstr>
      <vt:lpstr>Lucida Sans Unicode</vt:lpstr>
      <vt:lpstr>Tempus Sans ITC</vt:lpstr>
      <vt:lpstr>Times New Roman</vt:lpstr>
      <vt:lpstr>Verdana</vt:lpstr>
      <vt:lpstr>Wingdings</vt:lpstr>
      <vt:lpstr>Slide Format - CSE</vt:lpstr>
      <vt:lpstr>PowerPoint Presentation</vt:lpstr>
      <vt:lpstr>Objectives  </vt:lpstr>
      <vt:lpstr>Session outcome</vt:lpstr>
      <vt:lpstr>Let us consider the code …</vt:lpstr>
      <vt:lpstr>Recursion - Introduction</vt:lpstr>
      <vt:lpstr>Recursive Thinking </vt:lpstr>
      <vt:lpstr>Steps to Design a Recursive Algorithm</vt:lpstr>
      <vt:lpstr>Let us consider same code again …</vt:lpstr>
      <vt:lpstr>Factorial of a natural number–    a classical recursive example </vt:lpstr>
      <vt:lpstr>Factorial- recursive procedure </vt:lpstr>
      <vt:lpstr>Recursion - How is it doing!</vt:lpstr>
      <vt:lpstr>Fibonacci Numbers: Recursion</vt:lpstr>
      <vt:lpstr>Fibonacci Numbers: Recursion</vt:lpstr>
      <vt:lpstr>Recursive Calls initiated by Fib(4)</vt:lpstr>
      <vt:lpstr>Fibonacci Series using Recursion</vt:lpstr>
      <vt:lpstr>Static Variable</vt:lpstr>
      <vt:lpstr>Reversing a Number</vt:lpstr>
      <vt:lpstr>GCD: Recursion</vt:lpstr>
      <vt:lpstr>Recursive Sorting-  sortR(list,n)</vt:lpstr>
      <vt:lpstr>Sorting: Recursion</vt:lpstr>
      <vt:lpstr>Sorting using recursion - Example</vt:lpstr>
      <vt:lpstr>Recursion - Should I or Shouldn’t I?</vt:lpstr>
      <vt:lpstr>Recursion vs Iteration</vt:lpstr>
      <vt:lpstr>Recursion – Do’s </vt:lpstr>
      <vt:lpstr>Summary </vt:lpstr>
    </vt:vector>
  </TitlesOfParts>
  <Company>M.I.T. MANIPAL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RAJ</dc:creator>
  <cp:lastModifiedBy>Rajesh G</cp:lastModifiedBy>
  <cp:revision>181</cp:revision>
  <dcterms:created xsi:type="dcterms:W3CDTF">2006-06-12T05:09:00Z</dcterms:created>
  <dcterms:modified xsi:type="dcterms:W3CDTF">2015-03-27T04:24:27Z</dcterms:modified>
</cp:coreProperties>
</file>