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9" r:id="rId1"/>
  </p:sldMasterIdLst>
  <p:notesMasterIdLst>
    <p:notesMasterId r:id="rId19"/>
  </p:notesMasterIdLst>
  <p:handoutMasterIdLst>
    <p:handoutMasterId r:id="rId20"/>
  </p:handoutMasterIdLst>
  <p:sldIdLst>
    <p:sldId id="320" r:id="rId2"/>
    <p:sldId id="337" r:id="rId3"/>
    <p:sldId id="338" r:id="rId4"/>
    <p:sldId id="347" r:id="rId5"/>
    <p:sldId id="324" r:id="rId6"/>
    <p:sldId id="330" r:id="rId7"/>
    <p:sldId id="333" r:id="rId8"/>
    <p:sldId id="339" r:id="rId9"/>
    <p:sldId id="341" r:id="rId10"/>
    <p:sldId id="342" r:id="rId11"/>
    <p:sldId id="344" r:id="rId12"/>
    <p:sldId id="345" r:id="rId13"/>
    <p:sldId id="346" r:id="rId14"/>
    <p:sldId id="348" r:id="rId15"/>
    <p:sldId id="349" r:id="rId16"/>
    <p:sldId id="350" r:id="rId17"/>
    <p:sldId id="31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0000CC"/>
    <a:srgbClr val="000000"/>
    <a:srgbClr val="660033"/>
    <a:srgbClr val="800000"/>
    <a:srgbClr val="66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574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C9182-7C46-45D4-B061-BC44A48F4E6D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9CC00-5C91-45E3-A45C-566279756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3C3C17-E1C1-46B0-B077-6D8CFEB51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7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3C3C17-E1C1-46B0-B077-6D8CFEB513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563B80-06FD-4075-830E-5249316903C0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Arrays of structures</a:t>
            </a:r>
          </a:p>
          <a:p>
            <a:pPr>
              <a:defRPr/>
            </a:pP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 smtClean="0">
                <a:latin typeface="+mn-lt"/>
              </a:rPr>
              <a:t>I we want to store 100students information then we declare all the students as an array of structures, each element of the array representing a structure variable.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For example,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class1 student[100]; </a:t>
            </a:r>
            <a:r>
              <a:rPr lang="en-US" dirty="0" smtClean="0">
                <a:latin typeface="+mn-lt"/>
                <a:sym typeface="Wingdings"/>
              </a:rPr>
              <a:t></a:t>
            </a:r>
            <a:r>
              <a:rPr lang="en-US" dirty="0" smtClean="0">
                <a:latin typeface="+mn-lt"/>
              </a:rPr>
              <a:t>defines an array  called student, that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consists of 100 elements.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struct</a:t>
            </a:r>
            <a:r>
              <a:rPr lang="en-US" dirty="0" smtClean="0">
                <a:latin typeface="+mn-lt"/>
              </a:rPr>
              <a:t> marks{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};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void main()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{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marks student[3]={ {45, 67,78}, {75,55,69}, {55,79,90} };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}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This declares the student as an array of 3 elements and initializes their members as follows.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student[0].subject1=45;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student[0].subject2=67;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student[0].subject3=78;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………………………….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……………………….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student[2].subject3=90;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 </a:t>
            </a:r>
          </a:p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75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0F075B-F463-4112-B4AB-1918957116BF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declares the student as an array of structure of type marks with three elements student[0], student[1], student[2]. The</a:t>
            </a:r>
            <a:r>
              <a:rPr lang="en-US" sz="1200" baseline="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baseline="0" dirty="0" smtClean="0"/>
              <a:t> set of values {45,47,49} are assigned to members of student[0], the 2</a:t>
            </a:r>
            <a:r>
              <a:rPr lang="en-US" sz="1200" baseline="30000" dirty="0" smtClean="0"/>
              <a:t>nd</a:t>
            </a:r>
            <a:r>
              <a:rPr lang="en-US" sz="1200" baseline="0" dirty="0" smtClean="0"/>
              <a:t> set of values {43,44,45} are assigned to the members of student[1] and so on.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dirty="0" smtClean="0"/>
              <a:t>The members can also be initialized as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student[0].subject1 = 45;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student[0].subject2= 47;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…	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…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student[2].subject3= 43;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200" b="1" dirty="0" smtClean="0">
              <a:solidFill>
                <a:srgbClr val="660033"/>
              </a:solidFill>
              <a:latin typeface="Tempus Sans ITC" pitchFamily="82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0" dirty="0" smtClean="0">
                <a:solidFill>
                  <a:srgbClr val="660033"/>
                </a:solidFill>
                <a:latin typeface="Tempus Sans ITC" pitchFamily="82" charset="0"/>
              </a:rPr>
              <a:t>student[1].subject2 </a:t>
            </a:r>
            <a:r>
              <a:rPr lang="en-US" sz="1200" dirty="0" smtClean="0"/>
              <a:t>refer to marks obtained in the second subject by the second student.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91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84B02-80DE-4F69-91AE-B9D5C8B8ACA4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8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617C56-550C-44BA-807E-6BCF5EB87EE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4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9E453D-1CE7-40E8-B966-A295719B389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21967-813E-497B-A76B-A6656E7B035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pPr>
              <a:defRPr/>
            </a:pPr>
            <a:fld id="{6CFDFC3A-57BB-4E57-B93B-2FD3FA79BA56}" type="datetime1">
              <a:rPr lang="en-US" smtClean="0"/>
              <a:t>3/31/2015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7E50F-F863-40F4-858E-B2E918EC67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425680-16F3-4A46-8F08-D6DD1993993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052C2-BABD-4D7B-919F-3D3CA22B31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CA65-685F-4C7F-A86A-0948F179107C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57AC0-6D84-4E0D-B73C-4B1CAB0DC1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2A8C-6CE3-485C-80EA-708039F1E9A2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CS&amp;E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0FF6B-8849-41B2-AA8F-447BA959F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91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pPr>
              <a:defRPr/>
            </a:pPr>
            <a:fld id="{3612F5D2-093E-4669-8C60-3A59F29EA3B2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BCF8-B2B8-4177-8C17-CA51281E88CC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D1A80-E025-4942-8E66-FCE0735995D4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1E74-03F9-4154-A0E1-E254FF11EB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73C71-4172-47DE-863F-612AE7A796B6}" type="datetime1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25667-6E19-4758-A575-09FD56DE81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743D6-1E43-4774-B821-9A50DDE5409A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70D49-9F1B-4F2B-A4FF-4A429F3B0B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82EF82-487D-41C0-A39C-199D6669F632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A85E-B258-43FB-B01D-82C4F7FD4F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DC200-5E8C-4F6C-9331-0C0802E816D3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EA0D2-0408-4CAE-BCD7-650FEF79C8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F2E26-6C11-415E-873B-1B743FDA066E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5D7E6-2020-4AF4-A6DC-38735F035E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D46AD4-749F-4FD8-8817-E9F73D60CAE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B4E2F7-1553-4535-908E-EC535C364E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S-Structure%20Additional%20Topic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0"/>
          <p:cNvSpPr>
            <a:spLocks noGrp="1"/>
          </p:cNvSpPr>
          <p:nvPr>
            <p:ph type="body" idx="1"/>
          </p:nvPr>
        </p:nvSpPr>
        <p:spPr>
          <a:xfrm>
            <a:off x="1295400" y="3521911"/>
            <a:ext cx="6970713" cy="2120900"/>
          </a:xfrm>
        </p:spPr>
        <p:txBody>
          <a:bodyPr>
            <a:noAutofit/>
          </a:bodyPr>
          <a:lstStyle/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295400" y="5638800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200" dirty="0" smtClean="0">
                <a:latin typeface="+mj-lt"/>
              </a:rPr>
              <a:t>L29-L30</a:t>
            </a:r>
          </a:p>
          <a:p>
            <a:pPr eaLnBrk="1" hangingPunct="1"/>
            <a:endParaRPr lang="en-US" altLang="en-US" sz="32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1083845"/>
            <a:ext cx="34417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417637"/>
            <a:ext cx="7848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marks student[3] </a:t>
            </a:r>
            <a:r>
              <a:rPr lang="en-US" sz="2300" b="1" dirty="0" smtClean="0">
                <a:latin typeface="Tempus Sans ITC" pitchFamily="82" charset="0"/>
              </a:rPr>
              <a:t>={</a:t>
            </a:r>
            <a:r>
              <a:rPr lang="en-US" sz="2300" b="1" dirty="0" smtClean="0">
                <a:solidFill>
                  <a:srgbClr val="660033"/>
                </a:solidFill>
                <a:latin typeface="Tempus Sans ITC" pitchFamily="82" charset="0"/>
              </a:rPr>
              <a:t>{0,45,47,49},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300" b="1" dirty="0" smtClean="0">
                <a:solidFill>
                  <a:srgbClr val="660033"/>
                </a:solidFill>
                <a:latin typeface="Tempus Sans ITC" pitchFamily="82" charset="0"/>
              </a:rPr>
              <a:t>				{0,43,44,45},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300" b="1" dirty="0" smtClean="0">
                <a:solidFill>
                  <a:srgbClr val="660033"/>
                </a:solidFill>
                <a:latin typeface="Tempus Sans ITC" pitchFamily="82" charset="0"/>
              </a:rPr>
              <a:t>				{0,46,42,43}</a:t>
            </a:r>
            <a:r>
              <a:rPr lang="en-US" sz="2400" b="1" dirty="0" smtClean="0">
                <a:latin typeface="Tempus Sans ITC" pitchFamily="82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</a:t>
            </a: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 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, j 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for(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=0;i&lt;=2;i++) 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 for(j=0;j&lt;=2;j++)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    student[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].total+=student[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].sub[j];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&lt;&lt;“Grand Total of each student.";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050" b="1" dirty="0">
                <a:latin typeface="Tempus Sans ITC" pitchFamily="82" charset="0"/>
              </a:rPr>
              <a:t>  </a:t>
            </a:r>
            <a:endParaRPr lang="en-US" sz="100" b="1" dirty="0">
              <a:latin typeface="Tempus Sans ITC" pitchFamily="82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=0;i&lt;=2;i++)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&lt;&lt;"\</a:t>
            </a:r>
            <a:r>
              <a:rPr lang="en-US" sz="2400" b="1" dirty="0" err="1">
                <a:latin typeface="Tempus Sans ITC" pitchFamily="82" charset="0"/>
              </a:rPr>
              <a:t>nTotal</a:t>
            </a:r>
            <a:r>
              <a:rPr lang="en-US" sz="2400" b="1" dirty="0">
                <a:latin typeface="Tempus Sans ITC" pitchFamily="82" charset="0"/>
              </a:rPr>
              <a:t> of student["&lt;&lt;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smtClean="0">
                <a:latin typeface="Tempus Sans ITC" pitchFamily="82" charset="0"/>
              </a:rPr>
              <a:t>&lt;&lt;"]="&lt;&lt;</a:t>
            </a:r>
            <a:r>
              <a:rPr lang="en-US" sz="2400" b="1" dirty="0">
                <a:latin typeface="Tempus Sans ITC" pitchFamily="82" charset="0"/>
              </a:rPr>
              <a:t>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].total;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</a:t>
            </a:r>
          </a:p>
        </p:txBody>
      </p:sp>
      <p:sp>
        <p:nvSpPr>
          <p:cNvPr id="9219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1A1CC7-3FB5-44B3-A6BB-0BDC9EA88314}" type="datetime1">
              <a:rPr lang="en-US" altLang="en-US" smtClean="0"/>
              <a:pPr eaLnBrk="1" hangingPunct="1"/>
              <a:t>3/31/2015</a:t>
            </a:fld>
            <a:endParaRPr lang="en-US" altLang="en-US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B95A65-39F5-4AEF-8552-32EFCADF64B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Dept. of CS&amp;E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dirty="0" smtClean="0">
                <a:solidFill>
                  <a:srgbClr val="002060"/>
                </a:solidFill>
              </a:rPr>
              <a:t>Arrays within structures : </a:t>
            </a:r>
            <a:r>
              <a:rPr lang="en-US" altLang="en-US" sz="36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9400" y="1066800"/>
            <a:ext cx="2362200" cy="15204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//Structure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Definition</a:t>
            </a:r>
            <a:endParaRPr lang="en-US" sz="20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 smtClean="0">
                <a:latin typeface="Tempus Sans ITC" pitchFamily="82" charset="0"/>
              </a:rPr>
              <a:t>struct</a:t>
            </a:r>
            <a:r>
              <a:rPr lang="en-US" sz="2400" b="1" dirty="0" smtClean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marks{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 </a:t>
            </a: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total;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 </a:t>
            </a: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sub[3];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465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Structure within structure means nesting of structures.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900" dirty="0" smtClean="0"/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Consider the following structure defined to store information  about students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1100" dirty="0" smtClean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student{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	   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rollno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  	    char name[15];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	    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{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marks for 3 subjects under structure marks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sub1;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sub2;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sub3;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     }marks;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}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fs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[3];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//3 students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8A5352-2847-4CB6-9226-B54EE9E645C6}" type="datetime1">
              <a:rPr lang="en-US" altLang="en-US" smtClean="0"/>
              <a:pPr eaLnBrk="1" hangingPunct="1"/>
              <a:t>3/31/2015</a:t>
            </a:fld>
            <a:endParaRPr lang="en-US" altLang="en-US" smtClean="0"/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6F6BB1-D30B-4C99-B995-769258D2446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70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Dept. of CS&amp;E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within Structures</a:t>
            </a:r>
          </a:p>
        </p:txBody>
      </p:sp>
    </p:spTree>
    <p:extLst>
      <p:ext uri="{BB962C8B-B14F-4D97-AF65-F5344CB8AC3E}">
        <p14:creationId xmlns:p14="http://schemas.microsoft.com/office/powerpoint/2010/main" val="3922137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	     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Structure Definition</a:t>
            </a:r>
            <a:endParaRPr lang="en-US" altLang="en-US" sz="24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        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student{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	   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rollno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  	    char name[15];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	   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 m marks; 	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		 }fs[3];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rgbClr val="002060"/>
              </a:solidFill>
              <a:latin typeface="Tempus Sans ITC" pitchFamily="82" charset="0"/>
            </a:endParaRP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The members contained in the inner structure namely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sub1, sub2 </a:t>
            </a:r>
            <a:r>
              <a:rPr lang="en-US" sz="2400" dirty="0" smtClean="0">
                <a:latin typeface="+mj-lt"/>
              </a:rPr>
              <a:t>and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sub3 </a:t>
            </a:r>
            <a:r>
              <a:rPr lang="en-US" sz="2400" dirty="0" smtClean="0"/>
              <a:t>can be referred to as: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].marks.sub1;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].marks.sub2;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].marks.sub3;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latin typeface="Tempus Sans ITC" pitchFamily="82" charset="0"/>
            </a:endParaRP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latin typeface="Tempus Sans ITC" pitchFamily="82" charset="0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E7955F-58ED-44B3-975D-D69652034AF6}" type="datetime1">
              <a:rPr lang="en-US" altLang="en-US" smtClean="0"/>
              <a:pPr eaLnBrk="1" hangingPunct="1"/>
              <a:t>3/31/2015</a:t>
            </a:fld>
            <a:endParaRPr lang="en-US" altLang="en-US" smtClean="0"/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804753-A019-4A9F-95D7-28A20001985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229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Dept. of CS&amp;E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within Structures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515100" y="1066800"/>
            <a:ext cx="2476500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//Structure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Definition</a:t>
            </a:r>
            <a:endParaRPr lang="en-US" altLang="en-US" sz="2000" b="1" dirty="0" smtClean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err="1" smtClean="0">
                <a:solidFill>
                  <a:srgbClr val="660033"/>
                </a:solidFill>
                <a:latin typeface="Tempus Sans ITC" panose="04020404030D07020202" pitchFamily="82" charset="0"/>
              </a:rPr>
              <a:t>struct</a:t>
            </a:r>
            <a:r>
              <a:rPr lang="en-US" altLang="en-US" sz="24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4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m{</a:t>
            </a:r>
            <a:endParaRPr lang="en-US" altLang="en-US" sz="24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   </a:t>
            </a:r>
            <a:r>
              <a:rPr lang="en-US" altLang="en-US" sz="2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int</a:t>
            </a:r>
            <a:r>
              <a:rPr lang="en-US" altLang="en-US" sz="2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sub1;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  </a:t>
            </a:r>
            <a:r>
              <a:rPr lang="en-US" altLang="en-US" sz="2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int</a:t>
            </a:r>
            <a:r>
              <a:rPr lang="en-US" altLang="en-US" sz="2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sub2;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  </a:t>
            </a:r>
            <a:r>
              <a:rPr lang="en-US" altLang="en-US" sz="2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int</a:t>
            </a:r>
            <a:r>
              <a:rPr lang="en-US" altLang="en-US" sz="2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sub3;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24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};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4953000" y="3184525"/>
            <a:ext cx="4038600" cy="701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Baskerville Old Face" panose="02020602080505020303" pitchFamily="18" charset="0"/>
              </a:rPr>
              <a:t>Tag name is used to define inner structure </a:t>
            </a:r>
            <a:r>
              <a:rPr lang="en-US" altLang="en-US" sz="2400" b="1">
                <a:latin typeface="Tempus Sans ITC" panose="04020404030D07020202" pitchFamily="82" charset="0"/>
              </a:rPr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36637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Tempus Sans ITC" pitchFamily="82" charset="0"/>
              </a:rPr>
              <a:t>void 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read(book x</a:t>
            </a:r>
            <a:r>
              <a:rPr lang="en-US" sz="2000" b="1" dirty="0" smtClean="0">
                <a:solidFill>
                  <a:srgbClr val="990000"/>
                </a:solidFill>
                <a:latin typeface="Tempus Sans ITC" pitchFamily="82" charset="0"/>
              </a:rPr>
              <a:t>[]);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prototype</a:t>
            </a:r>
            <a:endParaRPr lang="en-US" sz="20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Tempus Sans ITC" pitchFamily="82" charset="0"/>
              </a:rPr>
              <a:t>void main</a:t>
            </a:r>
            <a:r>
              <a:rPr lang="en-US" sz="2000" b="1" dirty="0" smtClean="0">
                <a:latin typeface="Tempus Sans ITC" pitchFamily="82" charset="0"/>
              </a:rPr>
              <a:t>() {</a:t>
            </a:r>
            <a:endParaRPr lang="en-US" sz="2000" b="1" dirty="0"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struct</a:t>
            </a:r>
            <a:r>
              <a:rPr lang="en-US" sz="2000" b="1" dirty="0">
                <a:latin typeface="Tempus Sans ITC" pitchFamily="82" charset="0"/>
              </a:rPr>
              <a:t> book b1[2];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 smtClean="0">
                <a:latin typeface="Tempus Sans ITC" pitchFamily="82" charset="0"/>
              </a:rPr>
              <a:t>&lt;&lt;"\</a:t>
            </a:r>
            <a:r>
              <a:rPr lang="en-US" sz="2000" b="1" dirty="0">
                <a:latin typeface="Tempus Sans ITC" pitchFamily="82" charset="0"/>
              </a:rPr>
              <a:t>n </a:t>
            </a:r>
            <a:r>
              <a:rPr lang="en-US" sz="1800" b="1" dirty="0" smtClean="0">
                <a:latin typeface="Tempus Sans ITC" pitchFamily="82" charset="0"/>
              </a:rPr>
              <a:t>Enter IBN</a:t>
            </a:r>
            <a:r>
              <a:rPr lang="en-US" sz="1800" b="1" dirty="0">
                <a:latin typeface="Tempus Sans ITC" pitchFamily="82" charset="0"/>
              </a:rPr>
              <a:t>, Author name &amp; Price \n</a:t>
            </a:r>
            <a:r>
              <a:rPr lang="en-US" sz="2000" b="1" dirty="0">
                <a:latin typeface="Tempus Sans ITC" pitchFamily="82" charset="0"/>
              </a:rPr>
              <a:t>";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read(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b1</a:t>
            </a:r>
            <a:r>
              <a:rPr lang="en-US" sz="2000" b="1" dirty="0" smtClean="0"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function call</a:t>
            </a:r>
            <a:endParaRPr lang="en-US" sz="2000" b="1" dirty="0"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 smtClean="0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</a:t>
            </a:r>
            <a:r>
              <a:rPr lang="en-US" sz="2000" b="1" dirty="0" err="1">
                <a:latin typeface="Tempus Sans ITC" pitchFamily="82" charset="0"/>
              </a:rPr>
              <a:t>nThe</a:t>
            </a:r>
            <a:r>
              <a:rPr lang="en-US" sz="2000" b="1" dirty="0">
                <a:latin typeface="Tempus Sans ITC" pitchFamily="82" charset="0"/>
              </a:rPr>
              <a:t> book details entered:\n";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Tempus Sans ITC" pitchFamily="82" charset="0"/>
              </a:rPr>
              <a:t>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=0;i&lt;2;i++){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</a:t>
            </a:r>
            <a:r>
              <a:rPr lang="en-US" sz="2000" b="1" dirty="0" err="1" smtClean="0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&lt;&lt;"\n"&lt;&lt;i+1&lt;&lt;" Book:";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</a:t>
            </a:r>
            <a:r>
              <a:rPr lang="en-US" sz="2000" b="1" dirty="0" err="1" smtClean="0">
                <a:solidFill>
                  <a:srgbClr val="99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nIBN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ibn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Tempus Sans ITC" pitchFamily="82" charset="0"/>
              </a:rPr>
              <a:t>   </a:t>
            </a:r>
            <a:r>
              <a:rPr lang="en-US" sz="2000" b="1" dirty="0" err="1" smtClean="0">
                <a:solidFill>
                  <a:srgbClr val="99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nAuthor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].author;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990000"/>
                </a:solidFill>
                <a:latin typeface="Tempus Sans ITC" pitchFamily="82" charset="0"/>
              </a:rPr>
              <a:t>   </a:t>
            </a:r>
            <a:r>
              <a:rPr lang="en-US" sz="2000" b="1" dirty="0" err="1" smtClean="0">
                <a:solidFill>
                  <a:srgbClr val="99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nPrice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].price;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}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}</a:t>
            </a:r>
            <a:endParaRPr lang="en-US" sz="2400" b="1" dirty="0" smtClean="0">
              <a:latin typeface="Tempus Sans ITC" pitchFamily="82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72D205-4BEA-417A-B9B0-6A378E6796C8}" type="datetime1">
              <a:rPr lang="en-US" altLang="en-US" smtClean="0"/>
              <a:pPr eaLnBrk="1" hangingPunct="1"/>
              <a:t>3/31/2015</a:t>
            </a:fld>
            <a:endParaRPr lang="en-US" altLang="en-US" smtClean="0"/>
          </a:p>
        </p:txBody>
      </p:sp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6C41AC-6A8E-47A5-AAAD-F8537547927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331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Dept. of CS&amp;E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and functions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6172200" y="1143000"/>
            <a:ext cx="2895600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//Structure Definition</a:t>
            </a:r>
            <a:endParaRPr lang="en-US" altLang="en-US" sz="2000" b="1" dirty="0" smtClean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 err="1" smtClean="0">
                <a:solidFill>
                  <a:srgbClr val="660033"/>
                </a:solidFill>
                <a:latin typeface="Tempus Sans ITC" panose="04020404030D07020202" pitchFamily="82" charset="0"/>
              </a:rPr>
              <a:t>struct</a:t>
            </a:r>
            <a:r>
              <a:rPr lang="en-US" altLang="en-US" sz="2000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book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</a:t>
            </a:r>
            <a:r>
              <a:rPr lang="en-US" altLang="en-US" sz="2000" b="1" dirty="0" err="1">
                <a:solidFill>
                  <a:srgbClr val="660033"/>
                </a:solidFill>
                <a:latin typeface="Tempus Sans ITC" panose="04020404030D07020202" pitchFamily="82" charset="0"/>
              </a:rPr>
              <a:t>int</a:t>
            </a: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 ibn;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char author[15];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float price;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91200" y="3581400"/>
            <a:ext cx="3276600" cy="28003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definition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skerville Old Face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void read(book a[])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 for(</a:t>
            </a:r>
            <a:r>
              <a:rPr lang="en-US" sz="2000" b="1" dirty="0" err="1">
                <a:solidFill>
                  <a:srgbClr val="0000CC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0000CC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0000CC"/>
                </a:solidFill>
                <a:latin typeface="Tempus Sans ITC" pitchFamily="82" charset="0"/>
              </a:rPr>
              <a:t>nbook</a:t>
            </a:r>
            <a:r>
              <a:rPr lang="en-US" sz="2000" b="1" dirty="0">
                <a:solidFill>
                  <a:srgbClr val="0000CC"/>
                </a:solidFill>
                <a:latin typeface="Tempus Sans ITC" pitchFamily="82" charset="0"/>
              </a:rPr>
              <a:t>"&lt;&lt;i+1&lt;&lt;".\n";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ibn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07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5D2-093E-4669-8C60-3A59F29EA3B2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19200"/>
            <a:ext cx="7696200" cy="4419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 smtClean="0">
                <a:latin typeface="Baskerville Old Face" pitchFamily="18" charset="0"/>
              </a:rPr>
              <a:t>Write programs to</a:t>
            </a:r>
          </a:p>
          <a:p>
            <a:pPr marL="514350" indent="-514350" algn="just">
              <a:buFontTx/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Create  a student record with name, </a:t>
            </a:r>
            <a:r>
              <a:rPr lang="en-US" sz="2400" dirty="0" err="1" smtClean="0">
                <a:latin typeface="Baskerville Old Face" pitchFamily="18" charset="0"/>
              </a:rPr>
              <a:t>rollno</a:t>
            </a:r>
            <a:r>
              <a:rPr lang="en-US" sz="2400" dirty="0" smtClean="0">
                <a:latin typeface="Baskerville Old Face" pitchFamily="18" charset="0"/>
              </a:rPr>
              <a:t>, marks of 3 subjects (m1, m2, m3). Compute the average of marks for 3 students and display the names of the students in ascending order of their average marks.</a:t>
            </a:r>
          </a:p>
          <a:p>
            <a:pPr marL="514350" indent="-514350" algn="just">
              <a:buFontTx/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Create an employee record with </a:t>
            </a:r>
            <a:r>
              <a:rPr lang="en-US" sz="2400" dirty="0" err="1" smtClean="0">
                <a:latin typeface="Baskerville Old Face" pitchFamily="18" charset="0"/>
              </a:rPr>
              <a:t>emp</a:t>
            </a:r>
            <a:r>
              <a:rPr lang="en-US" sz="2400" dirty="0" smtClean="0">
                <a:latin typeface="Baskerville Old Face" pitchFamily="18" charset="0"/>
              </a:rPr>
              <a:t>-no, name, age, date-of-joining (year), and salary. If there is 20% hike on salary per annum, compute the retirement  year of each employee and the salary at that time. [standard age of retirement is 55]</a:t>
            </a:r>
          </a:p>
          <a:p>
            <a:pPr marL="914400" lvl="1" indent="-514350" algn="just" eaLnBrk="1" hangingPunct="1">
              <a:buFontTx/>
              <a:buAutoNum type="arabicPeriod"/>
            </a:pPr>
            <a:endParaRPr lang="en-US" sz="2400" dirty="0" smtClean="0">
              <a:latin typeface="Baskerville Old Face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868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5D2-093E-4669-8C60-3A59F29EA3B2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87812" y="990600"/>
            <a:ext cx="5056188" cy="39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void main()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student temp, fs[3] ={{1,"manish",45,47,49}, 	 </a:t>
            </a:r>
            <a:r>
              <a:rPr lang="en-US" sz="2000" b="1" dirty="0" smtClean="0">
                <a:latin typeface="Tempus Sans ITC" pitchFamily="82" charset="0"/>
              </a:rPr>
              <a:t>                      {</a:t>
            </a:r>
            <a:r>
              <a:rPr lang="en-US" sz="2000" b="1" dirty="0">
                <a:latin typeface="Tempus Sans ITC" pitchFamily="82" charset="0"/>
              </a:rPr>
              <a:t>2,"ankur",43,44,45}, 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		 </a:t>
            </a:r>
            <a:r>
              <a:rPr lang="en-US" sz="2000" b="1" dirty="0" smtClean="0">
                <a:latin typeface="Tempus Sans ITC" pitchFamily="82" charset="0"/>
              </a:rPr>
              <a:t>        {</a:t>
            </a:r>
            <a:r>
              <a:rPr lang="en-US" sz="2000" b="1" dirty="0">
                <a:latin typeface="Tempus Sans ITC" pitchFamily="82" charset="0"/>
              </a:rPr>
              <a:t>3,"swati",46,42,43}};</a:t>
            </a:r>
          </a:p>
          <a:p>
            <a:pPr>
              <a:defRPr/>
            </a:pPr>
            <a:r>
              <a:rPr lang="en-US" sz="2000" b="1" dirty="0" smtClean="0">
                <a:latin typeface="Tempus Sans ITC" pitchFamily="82" charset="0"/>
              </a:rPr>
              <a:t>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, n=3, total[3]={0}, </a:t>
            </a:r>
            <a:r>
              <a:rPr lang="en-US" sz="2000" b="1" dirty="0" err="1">
                <a:latin typeface="Tempus Sans ITC" pitchFamily="82" charset="0"/>
              </a:rPr>
              <a:t>avg</a:t>
            </a:r>
            <a:r>
              <a:rPr lang="en-US" sz="2000" b="1" dirty="0">
                <a:latin typeface="Tempus Sans ITC" pitchFamily="82" charset="0"/>
              </a:rPr>
              <a:t>[3]={0},tot=0;</a:t>
            </a:r>
          </a:p>
          <a:p>
            <a:pPr>
              <a:defRPr/>
            </a:pPr>
            <a:endParaRPr lang="en-US" sz="20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&lt; n;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++)   {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   total[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]=</a:t>
            </a:r>
            <a:r>
              <a:rPr lang="en-US" sz="2000" b="1" dirty="0" err="1">
                <a:latin typeface="Tempus Sans ITC" pitchFamily="82" charset="0"/>
              </a:rPr>
              <a:t>fs</a:t>
            </a:r>
            <a:r>
              <a:rPr lang="en-US" sz="2000" b="1" dirty="0">
                <a:latin typeface="Tempus Sans ITC" pitchFamily="82" charset="0"/>
              </a:rPr>
              <a:t>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].marks.sub1+fs[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].marks.sub2+  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   </a:t>
            </a:r>
            <a:r>
              <a:rPr lang="en-US" sz="2000" b="1" dirty="0" err="1">
                <a:latin typeface="Tempus Sans ITC" pitchFamily="82" charset="0"/>
              </a:rPr>
              <a:t>fs</a:t>
            </a:r>
            <a:r>
              <a:rPr lang="en-US" sz="2000" b="1" dirty="0">
                <a:latin typeface="Tempus Sans ITC" pitchFamily="82" charset="0"/>
              </a:rPr>
              <a:t>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].marks.sub3;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defRPr/>
            </a:pPr>
            <a:r>
              <a:rPr lang="en-US" sz="1050" b="1" dirty="0">
                <a:latin typeface="Tempus Sans ITC" pitchFamily="82" charset="0"/>
              </a:rPr>
              <a:t>   </a:t>
            </a:r>
            <a:endParaRPr lang="en-US" sz="6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</a:t>
            </a:r>
            <a:r>
              <a:rPr lang="en-US" sz="2000" b="1" dirty="0" smtClean="0">
                <a:latin typeface="Tempus Sans ITC" pitchFamily="82" charset="0"/>
              </a:rPr>
              <a:t> </a:t>
            </a:r>
            <a:r>
              <a:rPr lang="en-US" sz="2000" b="1" dirty="0" err="1" smtClean="0">
                <a:latin typeface="Tempus Sans ITC" pitchFamily="82" charset="0"/>
              </a:rPr>
              <a:t>avg</a:t>
            </a:r>
            <a:r>
              <a:rPr lang="en-US" sz="2000" b="1" dirty="0" smtClean="0">
                <a:latin typeface="Tempus Sans ITC" pitchFamily="82" charset="0"/>
              </a:rPr>
              <a:t>[</a:t>
            </a:r>
            <a:r>
              <a:rPr lang="en-US" sz="2000" b="1" dirty="0" err="1" smtClean="0">
                <a:latin typeface="Tempus Sans ITC" pitchFamily="82" charset="0"/>
              </a:rPr>
              <a:t>i</a:t>
            </a:r>
            <a:r>
              <a:rPr lang="en-US" sz="2000" b="1" dirty="0" smtClean="0">
                <a:latin typeface="Tempus Sans ITC" pitchFamily="82" charset="0"/>
              </a:rPr>
              <a:t>] = total[</a:t>
            </a:r>
            <a:r>
              <a:rPr lang="en-US" sz="2000" b="1" dirty="0" err="1" smtClean="0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]/3; </a:t>
            </a:r>
            <a:endParaRPr lang="en-US" sz="2000" b="1" dirty="0" smtClean="0">
              <a:latin typeface="Tempus Sans ITC" pitchFamily="82" charset="0"/>
            </a:endParaRP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smtClean="0">
                <a:latin typeface="Tempus Sans ITC" pitchFamily="82" charset="0"/>
              </a:rPr>
              <a:t>}</a:t>
            </a:r>
            <a:endParaRPr lang="en-US" sz="2000" b="1" dirty="0">
              <a:latin typeface="Tempus Sans ITC" pitchFamily="8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066800"/>
            <a:ext cx="2438400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99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000099"/>
                </a:solidFill>
                <a:latin typeface="Tempus Sans ITC" pitchFamily="82" charset="0"/>
              </a:rPr>
              <a:t> student{</a:t>
            </a:r>
          </a:p>
          <a:p>
            <a:pPr>
              <a:defRPr/>
            </a:pPr>
            <a:r>
              <a:rPr lang="en-US" sz="2400" b="1" dirty="0" err="1">
                <a:solidFill>
                  <a:srgbClr val="000099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000099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000099"/>
                </a:solidFill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latin typeface="Tempus Sans ITC" pitchFamily="82" charset="0"/>
              </a:rPr>
              <a:t>char name[15];</a:t>
            </a:r>
          </a:p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    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{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sub1;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sub2;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sub3;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	}marks;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latin typeface="Tempus Sans ITC" pitchFamily="82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52600" y="4724400"/>
            <a:ext cx="739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//display</a:t>
            </a:r>
          </a:p>
          <a:p>
            <a:pPr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&lt;&lt;"Total &amp; Average of each student.\n";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</a:t>
            </a:r>
            <a:r>
              <a:rPr lang="en-US" sz="2000" b="1" dirty="0" err="1">
                <a:latin typeface="Tempus Sans ITC" pitchFamily="82" charset="0"/>
              </a:rPr>
              <a:t>n;i</a:t>
            </a:r>
            <a:r>
              <a:rPr lang="en-US" sz="2000" b="1" dirty="0">
                <a:latin typeface="Tempus Sans ITC" pitchFamily="82" charset="0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</a:t>
            </a:r>
            <a:r>
              <a:rPr lang="en-US" sz="2000" b="1" dirty="0" err="1">
                <a:latin typeface="Tempus Sans ITC" pitchFamily="82" charset="0"/>
              </a:rPr>
              <a:t>nTotal</a:t>
            </a:r>
            <a:r>
              <a:rPr lang="en-US" sz="2000" b="1" dirty="0">
                <a:latin typeface="Tempus Sans ITC" pitchFamily="82" charset="0"/>
              </a:rPr>
              <a:t> of "&lt;&lt;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fs[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000" b="1" dirty="0">
                <a:latin typeface="Tempus Sans ITC" pitchFamily="82" charset="0"/>
              </a:rPr>
              <a:t>&lt;&lt;"="&lt;&lt;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total[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 smtClean="0">
                <a:solidFill>
                  <a:srgbClr val="990000"/>
                </a:solidFill>
                <a:latin typeface="Tempus Sans ITC" pitchFamily="82" charset="0"/>
              </a:rPr>
              <a:t>]</a:t>
            </a:r>
            <a:r>
              <a:rPr lang="en-US" sz="2000" b="1" dirty="0" smtClean="0">
                <a:latin typeface="Tempus Sans ITC" pitchFamily="82" charset="0"/>
              </a:rPr>
              <a:t>&lt;&lt;“ &amp; </a:t>
            </a:r>
            <a:r>
              <a:rPr lang="en-US" sz="2000" b="1" dirty="0" err="1">
                <a:latin typeface="Tempus Sans ITC" pitchFamily="82" charset="0"/>
              </a:rPr>
              <a:t>avg</a:t>
            </a:r>
            <a:r>
              <a:rPr lang="en-US" sz="2000" b="1" dirty="0">
                <a:latin typeface="Tempus Sans ITC" pitchFamily="82" charset="0"/>
              </a:rPr>
              <a:t> =" &lt;&lt;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0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Tempus Sans ITC" pitchFamily="82" charset="0"/>
              </a:rPr>
              <a:t>]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000" b="1" dirty="0" smtClean="0">
                <a:latin typeface="Tempus Sans ITC" pitchFamily="82" charset="0"/>
              </a:rPr>
              <a:t>}</a:t>
            </a:r>
            <a:endParaRPr lang="en-US" sz="20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-Problems</a:t>
            </a:r>
          </a:p>
        </p:txBody>
      </p:sp>
    </p:spTree>
    <p:extLst>
      <p:ext uri="{BB962C8B-B14F-4D97-AF65-F5344CB8AC3E}">
        <p14:creationId xmlns:p14="http://schemas.microsoft.com/office/powerpoint/2010/main" val="32138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5D2-093E-4669-8C60-3A59F29EA3B2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0200" y="1219200"/>
            <a:ext cx="746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 sorting</a:t>
            </a:r>
            <a:endParaRPr lang="en-US" sz="2400" dirty="0">
              <a:latin typeface="Baskerville Old Face" pitchFamily="18" charset="0"/>
            </a:endParaRPr>
          </a:p>
          <a:p>
            <a:pPr>
              <a:defRPr/>
            </a:pPr>
            <a:r>
              <a:rPr lang="en-US" sz="2400" b="1" dirty="0" smtClean="0">
                <a:latin typeface="Tempus Sans ITC" pitchFamily="82" charset="0"/>
              </a:rPr>
              <a:t>for(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=0;i&lt;</a:t>
            </a:r>
            <a:r>
              <a:rPr lang="en-US" sz="2400" b="1" dirty="0" err="1" smtClean="0">
                <a:latin typeface="Tempus Sans ITC" pitchFamily="82" charset="0"/>
              </a:rPr>
              <a:t>n;i</a:t>
            </a:r>
            <a:r>
              <a:rPr lang="en-US" sz="2400" b="1" dirty="0">
                <a:latin typeface="Tempus Sans ITC" pitchFamily="82" charset="0"/>
              </a:rPr>
              <a:t>++)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for(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smtClean="0">
                <a:latin typeface="Tempus Sans ITC" pitchFamily="82" charset="0"/>
              </a:rPr>
              <a:t>j=i+1;j&lt;</a:t>
            </a:r>
            <a:r>
              <a:rPr lang="en-US" sz="2400" b="1" dirty="0" err="1" smtClean="0">
                <a:latin typeface="Tempus Sans ITC" pitchFamily="82" charset="0"/>
              </a:rPr>
              <a:t>n;j</a:t>
            </a:r>
            <a:r>
              <a:rPr lang="en-US" sz="2400" b="1" dirty="0">
                <a:latin typeface="Tempus Sans ITC" pitchFamily="82" charset="0"/>
              </a:rPr>
              <a:t>++)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if(</a:t>
            </a:r>
            <a:r>
              <a:rPr lang="en-US" sz="2400" b="1" dirty="0" err="1">
                <a:latin typeface="Tempus Sans ITC" pitchFamily="82" charset="0"/>
              </a:rPr>
              <a:t>avg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 &gt; </a:t>
            </a:r>
            <a:r>
              <a:rPr lang="en-US" sz="2400" b="1" dirty="0" err="1">
                <a:latin typeface="Tempus Sans ITC" pitchFamily="82" charset="0"/>
              </a:rPr>
              <a:t>avg</a:t>
            </a:r>
            <a:r>
              <a:rPr lang="en-US" sz="2400" b="1" dirty="0">
                <a:latin typeface="Tempus Sans ITC" pitchFamily="82" charset="0"/>
              </a:rPr>
              <a:t>[j])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 temp=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//Swapping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]=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[j];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[j]=temp;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}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smtClean="0">
                <a:latin typeface="Tempus Sans ITC" pitchFamily="82" charset="0"/>
              </a:rPr>
              <a:t>for(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=0;i&lt;</a:t>
            </a:r>
            <a:r>
              <a:rPr lang="en-US" sz="2400" b="1" dirty="0" err="1" smtClean="0">
                <a:latin typeface="Tempus Sans ITC" pitchFamily="82" charset="0"/>
              </a:rPr>
              <a:t>n;i</a:t>
            </a:r>
            <a:r>
              <a:rPr lang="en-US" sz="2400" b="1" dirty="0">
                <a:latin typeface="Tempus Sans ITC" pitchFamily="82" charset="0"/>
              </a:rPr>
              <a:t>++)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//Sorted list w.r.to average marks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].name;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}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//end of main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-Problems</a:t>
            </a:r>
          </a:p>
        </p:txBody>
      </p:sp>
    </p:spTree>
    <p:extLst>
      <p:ext uri="{BB962C8B-B14F-4D97-AF65-F5344CB8AC3E}">
        <p14:creationId xmlns:p14="http://schemas.microsoft.com/office/powerpoint/2010/main" val="15098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010400" cy="3763963"/>
          </a:xfrm>
        </p:spPr>
        <p:txBody>
          <a:bodyPr/>
          <a:lstStyle/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Array </a:t>
            </a:r>
            <a:r>
              <a:rPr lang="en-US" sz="2800" dirty="0"/>
              <a:t>of </a:t>
            </a:r>
            <a:r>
              <a:rPr lang="en-US" sz="2800" dirty="0" smtClean="0"/>
              <a:t>Structures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Arrays within Structures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Structures within Structures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 Structures and Functions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sp>
        <p:nvSpPr>
          <p:cNvPr id="3789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F9AB2-1CD8-49F6-8A8D-F16599A98C2F}" type="datetime1">
              <a:rPr lang="en-US" smtClean="0"/>
              <a:t>3/31/2015</a:t>
            </a:fld>
            <a:endParaRPr lang="en-US" smtClean="0"/>
          </a:p>
        </p:txBody>
      </p:sp>
      <p:sp>
        <p:nvSpPr>
          <p:cNvPr id="378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73749C-15DD-47D9-BDEA-5D311065E1B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3789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CSE 1002                                   Department of CSE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Summary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hlinkClick r:id="rId2" action="ppaction://hlinkfile"/>
              </a:rPr>
              <a:t>Extra problem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7800" y="1265237"/>
            <a:ext cx="7467600" cy="505936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dirty="0" smtClean="0">
                <a:solidFill>
                  <a:srgbClr val="000099"/>
                </a:solidFill>
              </a:rPr>
              <a:t>To learn and appreciate the following concept</a:t>
            </a:r>
          </a:p>
          <a:p>
            <a:endParaRPr lang="en-US" dirty="0" smtClean="0">
              <a:solidFill>
                <a:srgbClr val="000099"/>
              </a:solidFill>
            </a:endParaRPr>
          </a:p>
          <a:p>
            <a:pPr lvl="1"/>
            <a:r>
              <a:rPr lang="en-US" dirty="0" smtClean="0"/>
              <a:t>Array of structures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B268-AAE5-4834-A5DB-4208FBCAA0F1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dirty="0" smtClean="0">
                <a:solidFill>
                  <a:srgbClr val="000099"/>
                </a:solidFill>
              </a:rPr>
              <a:t>At the end of session one will be able to</a:t>
            </a: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endParaRPr lang="en-US" dirty="0" smtClean="0">
              <a:solidFill>
                <a:srgbClr val="000099"/>
              </a:solidFill>
            </a:endParaRPr>
          </a:p>
          <a:p>
            <a:pPr marL="514350" indent="-514350" algn="just">
              <a:lnSpc>
                <a:spcPct val="90000"/>
              </a:lnSpc>
              <a:buClr>
                <a:srgbClr val="993300"/>
              </a:buClr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Understand the overall ideology of  array of structures</a:t>
            </a:r>
          </a:p>
          <a:p>
            <a:pPr marL="514350" indent="-514350" algn="just">
              <a:lnSpc>
                <a:spcPct val="90000"/>
              </a:lnSpc>
              <a:buClr>
                <a:srgbClr val="993300"/>
              </a:buClr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Write programs using array of structures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29112-7F0D-4D4F-BE3C-646AB4ED0701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295400" y="1935163"/>
            <a:ext cx="3886200" cy="133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struct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student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  { 	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int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rollno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;		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int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age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		char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name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[20];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}s1, s2, s3;</a:t>
            </a:r>
            <a:r>
              <a:rPr lang="fr-FR" altLang="en-US" b="1" dirty="0">
                <a:solidFill>
                  <a:srgbClr val="660033"/>
                </a:solidFill>
                <a:latin typeface="Tempus Sans ITC" panose="04020404030D07020202" pitchFamily="82" charset="0"/>
                <a:cs typeface="Courier New" panose="02070309020205020404" pitchFamily="49" charset="0"/>
              </a:rPr>
              <a:t> </a:t>
            </a:r>
            <a:endParaRPr lang="en-US" altLang="en-US" sz="1600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105400" y="1447800"/>
            <a:ext cx="3962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Using </a:t>
            </a:r>
            <a:r>
              <a:rPr lang="en-US" altLang="en-US" sz="2000" b="1" dirty="0">
                <a:solidFill>
                  <a:srgbClr val="3333FF"/>
                </a:solidFill>
                <a:latin typeface="Tempus Sans ITC" panose="04020404030D07020202" pitchFamily="82" charset="0"/>
              </a:rPr>
              <a:t>dot</a:t>
            </a:r>
            <a:r>
              <a:rPr lang="en-US" altLang="en-US" sz="2000" b="1" dirty="0">
                <a:latin typeface="Tempus Sans ITC" panose="04020404030D07020202" pitchFamily="82" charset="0"/>
              </a:rPr>
              <a:t> operator </a:t>
            </a:r>
            <a:r>
              <a:rPr lang="en-US" altLang="en-US" sz="24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‘.’</a:t>
            </a:r>
            <a:endParaRPr lang="en-US" altLang="en-US" sz="2000" b="1" dirty="0">
              <a:solidFill>
                <a:schemeClr val="accent2"/>
              </a:solidFill>
              <a:latin typeface="Tempus Sans ITC" panose="04020404030D07020202" pitchFamily="82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	s1. </a:t>
            </a:r>
            <a:r>
              <a:rPr lang="en-US" altLang="en-US" sz="2000" b="1" dirty="0" err="1">
                <a:solidFill>
                  <a:srgbClr val="CC0000"/>
                </a:solidFill>
                <a:latin typeface="Tempus Sans ITC" panose="04020404030D07020202" pitchFamily="82" charset="0"/>
              </a:rPr>
              <a:t>rollno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000" b="1" dirty="0">
                <a:latin typeface="Tempus Sans ITC" panose="04020404030D07020202" pitchFamily="82" charset="0"/>
              </a:rPr>
              <a:t>= 25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	</a:t>
            </a:r>
            <a:r>
              <a:rPr lang="en-US" altLang="en-US" sz="2000" b="1" dirty="0" err="1">
                <a:latin typeface="Tempus Sans ITC" panose="04020404030D07020202" pitchFamily="82" charset="0"/>
              </a:rPr>
              <a:t>cin</a:t>
            </a:r>
            <a:r>
              <a:rPr lang="en-US" altLang="en-US" sz="2000" b="1" dirty="0">
                <a:latin typeface="Tempus Sans ITC" panose="04020404030D07020202" pitchFamily="82" charset="0"/>
              </a:rPr>
              <a:t>&gt;&gt;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s1.name;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empus Sans ITC" panose="04020404030D07020202" pitchFamily="82" charset="0"/>
              </a:rPr>
              <a:t>‘</a:t>
            </a:r>
            <a:r>
              <a:rPr lang="en-US" altLang="en-US" sz="28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.</a:t>
            </a:r>
            <a:r>
              <a:rPr lang="en-US" altLang="en-US" sz="2000" b="1" dirty="0">
                <a:solidFill>
                  <a:srgbClr val="000000"/>
                </a:solidFill>
                <a:latin typeface="Tempus Sans ITC" panose="04020404030D07020202" pitchFamily="82" charset="0"/>
              </a:rPr>
              <a:t>’</a:t>
            </a:r>
            <a:r>
              <a:rPr lang="en-US" altLang="en-US" sz="20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000" dirty="0">
                <a:latin typeface="Baskerville Old Face" panose="02020602080505020303" pitchFamily="18" charset="0"/>
              </a:rPr>
              <a:t>operator acts as Link between member and a </a:t>
            </a:r>
            <a:r>
              <a:rPr lang="en-US" altLang="en-US" sz="2000" dirty="0" smtClean="0">
                <a:latin typeface="Baskerville Old Face" panose="02020602080505020303" pitchFamily="18" charset="0"/>
              </a:rPr>
              <a:t>Structure </a:t>
            </a:r>
            <a:r>
              <a:rPr lang="en-US" altLang="en-US" sz="2000" dirty="0">
                <a:latin typeface="Baskerville Old Face" panose="02020602080505020303" pitchFamily="18" charset="0"/>
              </a:rPr>
              <a:t>variable</a:t>
            </a:r>
            <a:r>
              <a:rPr lang="en-US" altLang="en-US" sz="200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262063"/>
            <a:ext cx="3733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 smtClean="0">
                <a:latin typeface="Baskerville Old Face" pitchFamily="18" charset="0"/>
                <a:ea typeface="+mj-ea"/>
                <a:cs typeface="+mj-cs"/>
              </a:rPr>
              <a:t>Definition &amp; structure</a:t>
            </a:r>
            <a:r>
              <a:rPr lang="en-US" sz="2400" kern="0" dirty="0" smtClean="0">
                <a:latin typeface="Baskerville Old Face" pitchFamily="18" charset="0"/>
                <a:ea typeface="+mj-ea"/>
                <a:cs typeface="+mj-cs"/>
              </a:rPr>
              <a:t>    </a:t>
            </a:r>
            <a:endParaRPr lang="en-US" sz="2400" kern="0" dirty="0">
              <a:latin typeface="Baskerville Old Face" pitchFamily="18" charset="0"/>
              <a:ea typeface="+mj-ea"/>
              <a:cs typeface="+mj-cs"/>
            </a:endParaRPr>
          </a:p>
          <a:p>
            <a:pPr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  </a:t>
            </a:r>
            <a:r>
              <a:rPr lang="en-US" sz="2400" u="sng" kern="0" dirty="0" smtClean="0">
                <a:latin typeface="Baskerville Old Face" pitchFamily="18" charset="0"/>
                <a:ea typeface="+mj-ea"/>
                <a:cs typeface="+mj-cs"/>
              </a:rPr>
              <a:t>variable declaration</a:t>
            </a:r>
            <a:endParaRPr lang="en-US" sz="2400" u="sng" kern="0" dirty="0"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24400" y="1033463"/>
            <a:ext cx="4191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Giving values to members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070350"/>
            <a:ext cx="38862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void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main( ){ 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endParaRPr lang="fr-FR" sz="2000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 {	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={20, 21};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marL="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3548063"/>
            <a:ext cx="2971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Initialization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4400" y="3548063"/>
            <a:ext cx="4191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Assign &amp; compare members</a:t>
            </a: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5105400" y="3962400"/>
            <a:ext cx="39624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990000"/>
                </a:solidFill>
                <a:latin typeface="Tempus Sans ITC" panose="04020404030D07020202" pitchFamily="82" charset="0"/>
              </a:rPr>
              <a:t>s1 = s2 ;    </a:t>
            </a:r>
            <a:r>
              <a:rPr lang="en-US" altLang="en-US" b="1" dirty="0">
                <a:latin typeface="Tempus Sans ITC" panose="04020404030D07020202" pitchFamily="82" charset="0"/>
              </a:rPr>
              <a:t>assignment 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(allowed)</a:t>
            </a:r>
          </a:p>
          <a:p>
            <a:pPr eaLnBrk="1" hangingPunct="1"/>
            <a:r>
              <a:rPr lang="en-US" altLang="en-US" sz="20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----------------------------</a:t>
            </a:r>
          </a:p>
          <a:p>
            <a:pPr eaLnBrk="1" hangingPunct="1"/>
            <a:r>
              <a:rPr lang="en-US" altLang="en-US" sz="2000" b="1" dirty="0">
                <a:solidFill>
                  <a:srgbClr val="990000"/>
                </a:solidFill>
                <a:latin typeface="Tempus Sans ITC" panose="04020404030D07020202" pitchFamily="82" charset="0"/>
              </a:rPr>
              <a:t>s1 == s2    </a:t>
            </a:r>
            <a:r>
              <a:rPr lang="en-US" altLang="en-US" b="1" dirty="0">
                <a:latin typeface="Tempus Sans ITC" panose="04020404030D07020202" pitchFamily="82" charset="0"/>
              </a:rPr>
              <a:t>comparison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(not allowed)</a:t>
            </a: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s1!=s2 	     </a:t>
            </a:r>
            <a:r>
              <a:rPr lang="en-US" altLang="en-US" b="1" dirty="0">
                <a:latin typeface="Tempus Sans ITC" panose="04020404030D07020202" pitchFamily="82" charset="0"/>
              </a:rPr>
              <a:t>comparison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(not allowed)</a:t>
            </a:r>
          </a:p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----------------------------------</a:t>
            </a: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s1.rollno == s2.rollno;  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(allowed)</a:t>
            </a:r>
            <a:endParaRPr lang="en-US" altLang="en-US" sz="20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s1.rollno!=</a:t>
            </a:r>
            <a:r>
              <a:rPr lang="en-US" altLang="en-US" sz="2000" b="1" dirty="0" smtClean="0">
                <a:latin typeface="Tempus Sans ITC" panose="04020404030D07020202" pitchFamily="82" charset="0"/>
              </a:rPr>
              <a:t>s2.rollno;      </a:t>
            </a:r>
            <a:r>
              <a:rPr lang="en-US" altLang="en-US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(allowed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)</a:t>
            </a:r>
            <a:endParaRPr lang="en-US" altLang="en-US" sz="20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295400" y="304800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Structures:</a:t>
            </a:r>
            <a:r>
              <a:rPr lang="en-US" sz="36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>
                <a:solidFill>
                  <a:srgbClr val="C00000"/>
                </a:solidFill>
                <a:latin typeface="Tempus Sans ITC" pitchFamily="82" charset="0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523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19200" y="1219200"/>
            <a:ext cx="79248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ordinary array: One type of data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 array of structs: Multiple types of data in each array element.</a:t>
            </a:r>
            <a:endParaRPr lang="en-US" sz="1600" b="1" smtClean="0">
              <a:latin typeface="Courier New" pitchFamily="49" charset="0"/>
            </a:endParaRPr>
          </a:p>
        </p:txBody>
      </p:sp>
      <p:sp>
        <p:nvSpPr>
          <p:cNvPr id="1638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2EE5F5-5C23-4326-B0BE-37B4FB429180}" type="datetime1">
              <a:rPr lang="en-US" smtClean="0"/>
              <a:t>3/31/2015</a:t>
            </a:fld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22AAC4-E831-4C5A-BC86-1D28E5CC108B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63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CSE 1002                                   Department of CSE</a:t>
            </a: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Arrays of structures</a:t>
            </a:r>
          </a:p>
        </p:txBody>
      </p: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1676400" y="1905000"/>
            <a:ext cx="5715000" cy="1433513"/>
            <a:chOff x="1056" y="1392"/>
            <a:chExt cx="3600" cy="903"/>
          </a:xfrm>
        </p:grpSpPr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1056" y="1392"/>
              <a:ext cx="3600" cy="6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/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1680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2304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>
              <a:off x="2928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>
              <a:off x="4032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3408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3" name="Text Box 21"/>
            <p:cNvSpPr txBox="1">
              <a:spLocks noChangeArrowheads="1"/>
            </p:cNvSpPr>
            <p:nvPr/>
          </p:nvSpPr>
          <p:spPr bwMode="auto">
            <a:xfrm>
              <a:off x="1276" y="1968"/>
              <a:ext cx="3226" cy="32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  <a:defRPr/>
              </a:pPr>
              <a:r>
                <a:rPr lang="en-US" sz="2000" dirty="0" smtClean="0">
                  <a:latin typeface="Courier New" pitchFamily="49" charset="0"/>
                </a:rPr>
                <a:t>0      1     2    </a:t>
              </a:r>
              <a:r>
                <a:rPr lang="en-US" sz="2800" dirty="0" smtClean="0">
                  <a:latin typeface="Courier New" pitchFamily="49" charset="0"/>
                </a:rPr>
                <a:t>…</a:t>
              </a:r>
              <a:r>
                <a:rPr lang="en-US" sz="2000" dirty="0" smtClean="0">
                  <a:latin typeface="Courier New" pitchFamily="49" charset="0"/>
                </a:rPr>
                <a:t>    98     99</a:t>
              </a:r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1056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1680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2304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9257" name="Rectangle 25"/>
            <p:cNvSpPr>
              <a:spLocks noChangeArrowheads="1"/>
            </p:cNvSpPr>
            <p:nvPr/>
          </p:nvSpPr>
          <p:spPr bwMode="auto">
            <a:xfrm>
              <a:off x="3408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8" name="Rectangle 26"/>
            <p:cNvSpPr>
              <a:spLocks noChangeArrowheads="1"/>
            </p:cNvSpPr>
            <p:nvPr/>
          </p:nvSpPr>
          <p:spPr bwMode="auto">
            <a:xfrm>
              <a:off x="4032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392" name="Group 27"/>
          <p:cNvGrpSpPr>
            <a:grpSpLocks/>
          </p:cNvGrpSpPr>
          <p:nvPr/>
        </p:nvGrpSpPr>
        <p:grpSpPr bwMode="auto">
          <a:xfrm>
            <a:off x="1676400" y="5029200"/>
            <a:ext cx="5715000" cy="1433513"/>
            <a:chOff x="1056" y="2928"/>
            <a:chExt cx="3600" cy="903"/>
          </a:xfrm>
        </p:grpSpPr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1056" y="2928"/>
              <a:ext cx="3600" cy="6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/>
            </a:p>
          </p:txBody>
        </p:sp>
        <p:sp>
          <p:nvSpPr>
            <p:cNvPr id="479261" name="Line 29"/>
            <p:cNvSpPr>
              <a:spLocks noChangeShapeType="1"/>
            </p:cNvSpPr>
            <p:nvPr/>
          </p:nvSpPr>
          <p:spPr bwMode="auto">
            <a:xfrm>
              <a:off x="1680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2" name="Line 30"/>
            <p:cNvSpPr>
              <a:spLocks noChangeShapeType="1"/>
            </p:cNvSpPr>
            <p:nvPr/>
          </p:nvSpPr>
          <p:spPr bwMode="auto">
            <a:xfrm>
              <a:off x="2304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3" name="Line 31"/>
            <p:cNvSpPr>
              <a:spLocks noChangeShapeType="1"/>
            </p:cNvSpPr>
            <p:nvPr/>
          </p:nvSpPr>
          <p:spPr bwMode="auto">
            <a:xfrm>
              <a:off x="2928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4" name="Line 32"/>
            <p:cNvSpPr>
              <a:spLocks noChangeShapeType="1"/>
            </p:cNvSpPr>
            <p:nvPr/>
          </p:nvSpPr>
          <p:spPr bwMode="auto">
            <a:xfrm>
              <a:off x="4032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5" name="Line 33"/>
            <p:cNvSpPr>
              <a:spLocks noChangeShapeType="1"/>
            </p:cNvSpPr>
            <p:nvPr/>
          </p:nvSpPr>
          <p:spPr bwMode="auto">
            <a:xfrm>
              <a:off x="3408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0" name="Text Box 34"/>
            <p:cNvSpPr txBox="1">
              <a:spLocks noChangeArrowheads="1"/>
            </p:cNvSpPr>
            <p:nvPr/>
          </p:nvSpPr>
          <p:spPr bwMode="auto">
            <a:xfrm>
              <a:off x="1276" y="3504"/>
              <a:ext cx="3226" cy="327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latin typeface="Courier New" pitchFamily="49" charset="0"/>
                </a:rPr>
                <a:t>0      1     2    </a:t>
              </a:r>
              <a:r>
                <a:rPr lang="en-US" sz="2800">
                  <a:latin typeface="Courier New" pitchFamily="49" charset="0"/>
                </a:rPr>
                <a:t>…</a:t>
              </a:r>
              <a:r>
                <a:rPr lang="en-US" sz="2000">
                  <a:latin typeface="Courier New" pitchFamily="49" charset="0"/>
                </a:rPr>
                <a:t>    98     99</a:t>
              </a:r>
            </a:p>
          </p:txBody>
        </p:sp>
        <p:grpSp>
          <p:nvGrpSpPr>
            <p:cNvPr id="16401" name="Group 35"/>
            <p:cNvGrpSpPr>
              <a:grpSpLocks/>
            </p:cNvGrpSpPr>
            <p:nvPr/>
          </p:nvGrpSpPr>
          <p:grpSpPr bwMode="auto">
            <a:xfrm>
              <a:off x="1680" y="3024"/>
              <a:ext cx="624" cy="480"/>
              <a:chOff x="624" y="2496"/>
              <a:chExt cx="2688" cy="1632"/>
            </a:xfrm>
          </p:grpSpPr>
          <p:sp>
            <p:nvSpPr>
              <p:cNvPr id="479268" name="Rectangle 3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69" name="Rectangle 3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0" name="Rectangle 3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1" name="Rectangle 3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2" name="Rectangle 4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3" name="Rectangle 4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4" name="Rectangle 4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5" name="Rectangle 4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6" name="Rectangle 4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402" name="Group 45"/>
            <p:cNvGrpSpPr>
              <a:grpSpLocks/>
            </p:cNvGrpSpPr>
            <p:nvPr/>
          </p:nvGrpSpPr>
          <p:grpSpPr bwMode="auto">
            <a:xfrm>
              <a:off x="2304" y="3024"/>
              <a:ext cx="624" cy="480"/>
              <a:chOff x="624" y="2496"/>
              <a:chExt cx="2688" cy="1632"/>
            </a:xfrm>
          </p:grpSpPr>
          <p:sp>
            <p:nvSpPr>
              <p:cNvPr id="479278" name="Rectangle 4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9" name="Rectangle 4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0" name="Rectangle 4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2" name="Rectangle 5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3" name="Rectangle 5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4" name="Rectangle 5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5" name="Rectangle 5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6" name="Rectangle 5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403" name="Group 55"/>
            <p:cNvGrpSpPr>
              <a:grpSpLocks/>
            </p:cNvGrpSpPr>
            <p:nvPr/>
          </p:nvGrpSpPr>
          <p:grpSpPr bwMode="auto">
            <a:xfrm>
              <a:off x="1056" y="3024"/>
              <a:ext cx="624" cy="480"/>
              <a:chOff x="624" y="2496"/>
              <a:chExt cx="2688" cy="1632"/>
            </a:xfrm>
          </p:grpSpPr>
          <p:sp>
            <p:nvSpPr>
              <p:cNvPr id="479288" name="Rectangle 5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9" name="Rectangle 5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0" name="Rectangle 5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1" name="Rectangle 5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2" name="Rectangle 6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3" name="Rectangle 6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4" name="Rectangle 6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5" name="Rectangle 6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6" name="Rectangle 6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404" name="Group 65"/>
            <p:cNvGrpSpPr>
              <a:grpSpLocks/>
            </p:cNvGrpSpPr>
            <p:nvPr/>
          </p:nvGrpSpPr>
          <p:grpSpPr bwMode="auto">
            <a:xfrm>
              <a:off x="3408" y="3024"/>
              <a:ext cx="624" cy="480"/>
              <a:chOff x="624" y="2496"/>
              <a:chExt cx="2688" cy="1632"/>
            </a:xfrm>
          </p:grpSpPr>
          <p:sp>
            <p:nvSpPr>
              <p:cNvPr id="479298" name="Rectangle 6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9" name="Rectangle 6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0" name="Rectangle 6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3" name="Rectangle 7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4" name="Rectangle 7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5" name="Rectangle 7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6" name="Rectangle 7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405" name="Group 75"/>
            <p:cNvGrpSpPr>
              <a:grpSpLocks/>
            </p:cNvGrpSpPr>
            <p:nvPr/>
          </p:nvGrpSpPr>
          <p:grpSpPr bwMode="auto">
            <a:xfrm>
              <a:off x="4032" y="3024"/>
              <a:ext cx="624" cy="480"/>
              <a:chOff x="624" y="2496"/>
              <a:chExt cx="2688" cy="1632"/>
            </a:xfrm>
          </p:grpSpPr>
          <p:sp>
            <p:nvSpPr>
              <p:cNvPr id="479308" name="Rectangle 7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9" name="Rectangle 7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0" name="Rectangle 7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1" name="Rectangle 7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4" name="Rectangle 8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5" name="Rectangle 8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6" name="Rectangle 8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can define single or multidimensional arrays as structure variables.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marks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{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subject1;  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subject2;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subject3;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	   }  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marks student[80];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defines an array called student, that consists of 80 elements.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element is defined to be the type marks.</a:t>
            </a:r>
          </a:p>
          <a:p>
            <a:pPr marL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1741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23546-5437-47F6-A30A-D93A1E2E5BFF}" type="datetime1">
              <a:rPr lang="en-US" smtClean="0"/>
              <a:t>3/31/2015</a:t>
            </a:fld>
            <a:endParaRPr lang="en-US" smtClean="0"/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A8A6AC-50EA-4F1B-B01B-1D38F9EF8229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74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CSE 1002                                   Department of CSE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Array of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4495800" cy="5181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marks {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subject1; 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subject2;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subject3;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  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main(){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marks student[]={ 				            {45,47,49},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{43,44,45},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{46,42,43}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};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1843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68256D-0269-4689-B7F4-79D6CAF434E6}" type="datetime1">
              <a:rPr lang="en-US" smtClean="0"/>
              <a:t>3/31/2015</a:t>
            </a:fld>
            <a:endParaRPr lang="en-US" smtClean="0"/>
          </a:p>
        </p:txBody>
      </p:sp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73C1AA-3B69-4412-A02C-6B3ED1415859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84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CSE 1002                                   Department of CSE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Array of structures - Initialization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11546"/>
              </p:ext>
            </p:extLst>
          </p:nvPr>
        </p:nvGraphicFramePr>
        <p:xfrm>
          <a:off x="5867400" y="1524000"/>
          <a:ext cx="3146425" cy="4064000"/>
        </p:xfrm>
        <a:graphic>
          <a:graphicData uri="http://schemas.openxmlformats.org/drawingml/2006/table">
            <a:tbl>
              <a:tblPr/>
              <a:tblGrid>
                <a:gridCol w="1964961"/>
                <a:gridCol w="1181464"/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Memory </a:t>
                      </a:r>
                    </a:p>
                  </a:txBody>
                  <a:tcPr marL="67423" marR="67423" marT="93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student[0].subject3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student[1].subject2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44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46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42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96C09-1D25-43B1-9C0B-E97A3014C74E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F16E-4793-4F21-AD04-8578CF7A4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        Department of CSE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Structure: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Example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066800"/>
            <a:ext cx="7467600" cy="5059363"/>
          </a:xfrm>
        </p:spPr>
        <p:txBody>
          <a:bodyPr/>
          <a:lstStyle/>
          <a:p>
            <a:pPr marL="0" lvl="0" indent="0" algn="just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Book {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Baskerville Old Face" pitchFamily="18" charset="0"/>
              </a:rPr>
              <a:t>//</a:t>
            </a:r>
            <a:r>
              <a:rPr lang="en-US" sz="2000" b="1" dirty="0">
                <a:solidFill>
                  <a:srgbClr val="FFFFFF">
                    <a:lumMod val="50000"/>
                  </a:srgbClr>
                </a:solidFill>
                <a:latin typeface="Baskerville Old Face" pitchFamily="18" charset="0"/>
              </a:rPr>
              <a:t>Structure Definition</a:t>
            </a:r>
            <a:endParaRPr lang="en-US" altLang="en-US" sz="20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char title[20];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char author[15];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pages;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float price;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};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/>
              <a:t>void main( </a:t>
            </a:r>
            <a:r>
              <a:rPr lang="en-US" sz="2400" dirty="0" smtClean="0"/>
              <a:t>){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     Book b[10];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/>
              <a:t>&lt;&lt;“Input values</a:t>
            </a:r>
            <a:r>
              <a:rPr lang="en-US" sz="2400" dirty="0" smtClean="0"/>
              <a:t>”;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=0;i&lt;10;i++){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cin</a:t>
            </a:r>
            <a:r>
              <a:rPr lang="en-US" sz="2400" dirty="0"/>
              <a:t>&gt;&gt;</a:t>
            </a:r>
            <a:r>
              <a:rPr lang="en-US" sz="2400" dirty="0" smtClean="0"/>
              <a:t>b[</a:t>
            </a:r>
            <a:r>
              <a:rPr lang="en-US" sz="2400" dirty="0" err="1" smtClean="0"/>
              <a:t>i</a:t>
            </a:r>
            <a:r>
              <a:rPr lang="en-US" sz="2400" dirty="0" smtClean="0"/>
              <a:t>].title</a:t>
            </a:r>
            <a:r>
              <a:rPr lang="en-US" sz="2400" dirty="0"/>
              <a:t>&gt;&gt;</a:t>
            </a:r>
            <a:r>
              <a:rPr lang="en-US" sz="2400" dirty="0" smtClean="0"/>
              <a:t>b[</a:t>
            </a:r>
            <a:r>
              <a:rPr lang="en-US" sz="2400" dirty="0" err="1" smtClean="0"/>
              <a:t>i</a:t>
            </a:r>
            <a:r>
              <a:rPr lang="en-US" sz="2400" dirty="0" smtClean="0"/>
              <a:t>].author</a:t>
            </a:r>
            <a:r>
              <a:rPr lang="en-US" sz="2400" dirty="0"/>
              <a:t>&gt;&gt;</a:t>
            </a:r>
            <a:r>
              <a:rPr lang="en-US" sz="2400" dirty="0" smtClean="0"/>
              <a:t>b[</a:t>
            </a:r>
            <a:r>
              <a:rPr lang="en-US" sz="2400" dirty="0" err="1" smtClean="0"/>
              <a:t>i</a:t>
            </a:r>
            <a:r>
              <a:rPr lang="en-US" sz="2400" dirty="0" smtClean="0"/>
              <a:t>].pages</a:t>
            </a:r>
            <a:r>
              <a:rPr lang="en-US" sz="2400" dirty="0"/>
              <a:t>&gt;&gt;</a:t>
            </a:r>
            <a:r>
              <a:rPr lang="en-US" sz="2400" dirty="0" smtClean="0"/>
              <a:t>b[</a:t>
            </a:r>
            <a:r>
              <a:rPr lang="en-US" sz="2400" dirty="0" err="1" smtClean="0"/>
              <a:t>i</a:t>
            </a:r>
            <a:r>
              <a:rPr lang="en-US" sz="2400" dirty="0" smtClean="0"/>
              <a:t>].price;  }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j=0;j&lt;10;j++){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/>
              <a:t>&lt;&lt;</a:t>
            </a:r>
            <a:r>
              <a:rPr lang="en-US" sz="2400" dirty="0" smtClean="0"/>
              <a:t>b[j].title</a:t>
            </a:r>
            <a:r>
              <a:rPr lang="en-US" sz="2400" dirty="0"/>
              <a:t>&lt;&lt;</a:t>
            </a:r>
            <a:r>
              <a:rPr lang="en-US" sz="2400" dirty="0" smtClean="0"/>
              <a:t>b[j].author</a:t>
            </a:r>
            <a:r>
              <a:rPr lang="en-US" sz="2400" dirty="0"/>
              <a:t>&lt;&lt;</a:t>
            </a:r>
            <a:r>
              <a:rPr lang="en-US" sz="2400" dirty="0" smtClean="0"/>
              <a:t>b[j].pages</a:t>
            </a:r>
            <a:r>
              <a:rPr lang="en-US" sz="2400" dirty="0"/>
              <a:t>&lt;&lt;</a:t>
            </a:r>
            <a:r>
              <a:rPr lang="en-US" sz="2400" dirty="0" smtClean="0"/>
              <a:t>b[j].price; }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066800"/>
            <a:ext cx="7467600" cy="5059363"/>
          </a:xfrm>
        </p:spPr>
        <p:txBody>
          <a:bodyPr/>
          <a:lstStyle/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We can define single or multidimensional arrays inside a structure.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   {	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  </a:t>
            </a:r>
            <a:r>
              <a:rPr lang="en-US" sz="2400" b="1" dirty="0" err="1" smtClean="0">
                <a:solidFill>
                  <a:srgbClr val="660033"/>
                </a:solidFill>
                <a:latin typeface="Tempus Sans ITC" pitchFamily="82" charset="0"/>
              </a:rPr>
              <a:t>rollno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; 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	float  subject[3];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	   } student[2] ;</a:t>
            </a:r>
          </a:p>
          <a:p>
            <a:pPr marL="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Baskerville Old Face" pitchFamily="18" charset="0"/>
              </a:rPr>
              <a:t>The member </a:t>
            </a:r>
            <a:r>
              <a:rPr lang="en-US" sz="2400" b="1" dirty="0" smtClean="0">
                <a:solidFill>
                  <a:srgbClr val="660033"/>
                </a:solidFill>
                <a:latin typeface="Tempus Sans ITC" pitchFamily="82" charset="0"/>
              </a:rPr>
              <a:t>subject </a:t>
            </a:r>
            <a:r>
              <a:rPr lang="en-US" sz="2400" dirty="0" smtClean="0">
                <a:latin typeface="Baskerville Old Face" pitchFamily="18" charset="0"/>
              </a:rPr>
              <a:t>contains 3 elements;</a:t>
            </a:r>
            <a:r>
              <a:rPr lang="en-US" sz="2400" dirty="0" smtClean="0">
                <a:solidFill>
                  <a:srgbClr val="660033"/>
                </a:solidFill>
                <a:latin typeface="Baskerville Old Face" pitchFamily="18" charset="0"/>
              </a:rPr>
              <a:t> </a:t>
            </a:r>
            <a:r>
              <a:rPr lang="en-US" sz="2400" b="1" dirty="0" smtClean="0">
                <a:latin typeface="Tempus Sans ITC" pitchFamily="82" charset="0"/>
              </a:rPr>
              <a:t>subject[0], subject[1] &amp; subject[2].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student[1].subject[2];</a:t>
            </a:r>
            <a:endParaRPr lang="en-US" sz="2400" b="1" dirty="0" smtClean="0">
              <a:solidFill>
                <a:srgbClr val="660033"/>
              </a:solidFill>
              <a:latin typeface="Tempus Sans ITC" pitchFamily="82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 smtClean="0">
                <a:latin typeface="Tempus Sans ITC" pitchFamily="82" charset="0"/>
              </a:rPr>
              <a:t>Refer to the marks obtained in the third subject by the second student.</a:t>
            </a:r>
            <a:endParaRPr lang="en-US" sz="2800" dirty="0" smtClean="0"/>
          </a:p>
        </p:txBody>
      </p:sp>
      <p:sp>
        <p:nvSpPr>
          <p:cNvPr id="819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849815-4271-48AF-BFF8-040F667DF6A6}" type="datetime1">
              <a:rPr lang="en-US" altLang="en-US" smtClean="0"/>
              <a:pPr eaLnBrk="1" hangingPunct="1"/>
              <a:t>3/31/2015</a:t>
            </a:fld>
            <a:endParaRPr lang="en-US" altLang="en-US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0D011-1338-4C14-BBAE-D6730834B5B7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Dept. of CS&amp;E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dirty="0" smtClean="0">
                <a:solidFill>
                  <a:srgbClr val="002060"/>
                </a:solidFill>
              </a:rPr>
              <a:t>Arrays within Structures</a:t>
            </a:r>
          </a:p>
        </p:txBody>
      </p:sp>
    </p:spTree>
    <p:extLst>
      <p:ext uri="{BB962C8B-B14F-4D97-AF65-F5344CB8AC3E}">
        <p14:creationId xmlns:p14="http://schemas.microsoft.com/office/powerpoint/2010/main" val="13498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976</Words>
  <Application>Microsoft Office PowerPoint</Application>
  <PresentationFormat>On-screen Show (4:3)</PresentationFormat>
  <Paragraphs>344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 Old Face</vt:lpstr>
      <vt:lpstr>Calibri</vt:lpstr>
      <vt:lpstr>Courier New</vt:lpstr>
      <vt:lpstr>Monotype Sorts</vt:lpstr>
      <vt:lpstr>Tempus Sans ITC</vt:lpstr>
      <vt:lpstr>Times New Roman</vt:lpstr>
      <vt:lpstr>Wingdings</vt:lpstr>
      <vt:lpstr>Slide Format - CSE</vt:lpstr>
      <vt:lpstr>PowerPoint Presentation</vt:lpstr>
      <vt:lpstr>Objectives </vt:lpstr>
      <vt:lpstr>Session outcome</vt:lpstr>
      <vt:lpstr>PowerPoint Presentation</vt:lpstr>
      <vt:lpstr>Arrays of structures</vt:lpstr>
      <vt:lpstr>Array of structures</vt:lpstr>
      <vt:lpstr>Array of structures - Initialization</vt:lpstr>
      <vt:lpstr>Array of Structure: Example</vt:lpstr>
      <vt:lpstr>Arrays within Structures</vt:lpstr>
      <vt:lpstr>Arrays within structures : example</vt:lpstr>
      <vt:lpstr>Structures within Structures</vt:lpstr>
      <vt:lpstr>Structures within Structures</vt:lpstr>
      <vt:lpstr>Structures and functions</vt:lpstr>
      <vt:lpstr>Structures</vt:lpstr>
      <vt:lpstr>Structures -Problems</vt:lpstr>
      <vt:lpstr>Structures -Problems</vt:lpstr>
      <vt:lpstr>Summary 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 &amp; Unions</dc:title>
  <dc:creator>RAJ</dc:creator>
  <cp:lastModifiedBy>Rajesh G</cp:lastModifiedBy>
  <cp:revision>136</cp:revision>
  <dcterms:created xsi:type="dcterms:W3CDTF">2008-09-30T18:36:07Z</dcterms:created>
  <dcterms:modified xsi:type="dcterms:W3CDTF">2015-03-31T10:22:59Z</dcterms:modified>
</cp:coreProperties>
</file>