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Lst>
  <p:notesMasterIdLst>
    <p:notesMasterId r:id="rId19"/>
  </p:notesMasterIdLst>
  <p:sldIdLst>
    <p:sldId id="352" r:id="rId2"/>
    <p:sldId id="343" r:id="rId3"/>
    <p:sldId id="361" r:id="rId4"/>
    <p:sldId id="329" r:id="rId5"/>
    <p:sldId id="344" r:id="rId6"/>
    <p:sldId id="353" r:id="rId7"/>
    <p:sldId id="345" r:id="rId8"/>
    <p:sldId id="354" r:id="rId9"/>
    <p:sldId id="346" r:id="rId10"/>
    <p:sldId id="347" r:id="rId11"/>
    <p:sldId id="274" r:id="rId12"/>
    <p:sldId id="308" r:id="rId13"/>
    <p:sldId id="309" r:id="rId14"/>
    <p:sldId id="357" r:id="rId15"/>
    <p:sldId id="312" r:id="rId16"/>
    <p:sldId id="313" r:id="rId17"/>
    <p:sldId id="32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28" autoAdjust="0"/>
  </p:normalViewPr>
  <p:slideViewPr>
    <p:cSldViewPr>
      <p:cViewPr varScale="1">
        <p:scale>
          <a:sx n="51" d="100"/>
          <a:sy n="51" d="100"/>
        </p:scale>
        <p:origin x="19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889E32F-62DA-4C7B-88B9-EBDF5CEE31C9}" type="slidenum">
              <a:rPr lang="en-US"/>
              <a:pPr>
                <a:defRPr/>
              </a:pPr>
              <a:t>‹#›</a:t>
            </a:fld>
            <a:endParaRPr lang="en-US"/>
          </a:p>
        </p:txBody>
      </p:sp>
    </p:spTree>
    <p:extLst>
      <p:ext uri="{BB962C8B-B14F-4D97-AF65-F5344CB8AC3E}">
        <p14:creationId xmlns:p14="http://schemas.microsoft.com/office/powerpoint/2010/main" val="13748251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2</a:t>
            </a:fld>
            <a:endParaRPr lang="en-US"/>
          </a:p>
        </p:txBody>
      </p:sp>
    </p:spTree>
    <p:extLst>
      <p:ext uri="{BB962C8B-B14F-4D97-AF65-F5344CB8AC3E}">
        <p14:creationId xmlns:p14="http://schemas.microsoft.com/office/powerpoint/2010/main" val="214605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8A57FF3-7072-44DD-9EAB-217F03EBF950}" type="slidenum">
              <a:rPr lang="en-US" smtClean="0"/>
              <a:pPr/>
              <a:t>12</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algn="just"/>
            <a:r>
              <a:rPr lang="en-US" dirty="0" smtClean="0"/>
              <a:t>Consider the following: </a:t>
            </a:r>
          </a:p>
          <a:p>
            <a:pPr algn="just"/>
            <a:r>
              <a:rPr lang="en-US" dirty="0" smtClean="0"/>
              <a:t>	</a:t>
            </a:r>
            <a:r>
              <a:rPr lang="en-US" dirty="0" err="1" smtClean="0"/>
              <a:t>int</a:t>
            </a:r>
            <a:r>
              <a:rPr lang="en-US" dirty="0" smtClean="0"/>
              <a:t> </a:t>
            </a:r>
            <a:r>
              <a:rPr lang="en-US" dirty="0" err="1" smtClean="0"/>
              <a:t>my_array</a:t>
            </a:r>
            <a:r>
              <a:rPr lang="en-US" dirty="0" smtClean="0"/>
              <a:t>[] = {1,23,17,4,-5,100}; </a:t>
            </a:r>
          </a:p>
          <a:p>
            <a:pPr algn="just"/>
            <a:endParaRPr lang="en-US" dirty="0" smtClean="0"/>
          </a:p>
          <a:p>
            <a:pPr algn="just"/>
            <a:r>
              <a:rPr lang="en-US" dirty="0" smtClean="0"/>
              <a:t>Here we have an array containing 6 integers. We refer to each of these integers by means of a subscript to </a:t>
            </a:r>
            <a:r>
              <a:rPr lang="en-US" b="1" dirty="0" err="1" smtClean="0"/>
              <a:t>my_array</a:t>
            </a:r>
            <a:r>
              <a:rPr lang="en-US" dirty="0" smtClean="0"/>
              <a:t>, i.e. using </a:t>
            </a:r>
            <a:r>
              <a:rPr lang="en-US" b="1" dirty="0" err="1" smtClean="0"/>
              <a:t>my_array</a:t>
            </a:r>
            <a:r>
              <a:rPr lang="en-US" b="1" dirty="0" smtClean="0"/>
              <a:t>[0]</a:t>
            </a:r>
            <a:r>
              <a:rPr lang="en-US" dirty="0" smtClean="0"/>
              <a:t> through </a:t>
            </a:r>
            <a:r>
              <a:rPr lang="en-US" b="1" dirty="0" err="1" smtClean="0"/>
              <a:t>my_array</a:t>
            </a:r>
            <a:r>
              <a:rPr lang="en-US" b="1" dirty="0" smtClean="0"/>
              <a:t>[5]</a:t>
            </a:r>
            <a:r>
              <a:rPr lang="en-US" dirty="0" smtClean="0"/>
              <a:t>. But, we could alternatively access them via a pointer as follows: </a:t>
            </a:r>
          </a:p>
          <a:p>
            <a:pPr algn="just"/>
            <a:endParaRPr lang="en-US" dirty="0" smtClean="0"/>
          </a:p>
          <a:p>
            <a:pPr algn="just"/>
            <a:r>
              <a:rPr lang="en-US" dirty="0" err="1" smtClean="0"/>
              <a:t>int</a:t>
            </a:r>
            <a:r>
              <a:rPr lang="en-US" dirty="0" smtClean="0"/>
              <a:t> *</a:t>
            </a:r>
            <a:r>
              <a:rPr lang="en-US" dirty="0" err="1" smtClean="0"/>
              <a:t>ptr</a:t>
            </a:r>
            <a:r>
              <a:rPr lang="en-US" dirty="0" smtClean="0"/>
              <a:t>; </a:t>
            </a:r>
            <a:r>
              <a:rPr lang="en-US" dirty="0" err="1" smtClean="0"/>
              <a:t>ptr</a:t>
            </a:r>
            <a:r>
              <a:rPr lang="en-US" dirty="0" smtClean="0"/>
              <a:t> = &amp;</a:t>
            </a:r>
            <a:r>
              <a:rPr lang="en-US" dirty="0" err="1" smtClean="0"/>
              <a:t>my_array</a:t>
            </a:r>
            <a:r>
              <a:rPr lang="en-US" dirty="0" smtClean="0"/>
              <a:t>[0]; /* point our pointer at the first integer in our array */ </a:t>
            </a:r>
          </a:p>
          <a:p>
            <a:pPr algn="just"/>
            <a:endParaRPr lang="en-US" dirty="0" smtClean="0"/>
          </a:p>
        </p:txBody>
      </p:sp>
    </p:spTree>
    <p:extLst>
      <p:ext uri="{BB962C8B-B14F-4D97-AF65-F5344CB8AC3E}">
        <p14:creationId xmlns:p14="http://schemas.microsoft.com/office/powerpoint/2010/main" val="71031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F89E1DC-10A7-4625-A774-C1032F7629E4}" type="slidenum">
              <a:rPr lang="en-US" smtClean="0"/>
              <a:pPr/>
              <a:t>13</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0" algn="just" eaLnBrk="1" hangingPunct="1">
              <a:lnSpc>
                <a:spcPct val="90000"/>
              </a:lnSpc>
              <a:buFont typeface="Wingdings" pitchFamily="2" charset="2"/>
              <a:buChar char="§"/>
            </a:pPr>
            <a:r>
              <a:rPr lang="en-US" dirty="0" smtClean="0"/>
              <a:t>The name </a:t>
            </a:r>
            <a:r>
              <a:rPr lang="en-US" b="1" dirty="0" smtClean="0">
                <a:solidFill>
                  <a:srgbClr val="C00000"/>
                </a:solidFill>
              </a:rPr>
              <a:t>x</a:t>
            </a:r>
            <a:r>
              <a:rPr lang="en-US" dirty="0" smtClean="0"/>
              <a:t> is defined as a constant pointer pointing to the first element, </a:t>
            </a:r>
            <a:r>
              <a:rPr lang="en-US" b="1" dirty="0" smtClean="0">
                <a:solidFill>
                  <a:srgbClr val="C00000"/>
                </a:solidFill>
              </a:rPr>
              <a:t>x[0]</a:t>
            </a:r>
            <a:r>
              <a:rPr lang="en-US" dirty="0" smtClean="0"/>
              <a:t>  and therefore the value of </a:t>
            </a:r>
            <a:r>
              <a:rPr lang="en-US" b="1" dirty="0" smtClean="0">
                <a:solidFill>
                  <a:srgbClr val="C00000"/>
                </a:solidFill>
              </a:rPr>
              <a:t>x</a:t>
            </a:r>
            <a:r>
              <a:rPr lang="en-US" dirty="0" smtClean="0"/>
              <a:t> is </a:t>
            </a:r>
            <a:r>
              <a:rPr lang="en-US" b="1" dirty="0" smtClean="0">
                <a:solidFill>
                  <a:srgbClr val="C00000"/>
                </a:solidFill>
              </a:rPr>
              <a:t>1000</a:t>
            </a:r>
            <a:r>
              <a:rPr lang="en-US" dirty="0" smtClean="0"/>
              <a:t>, the location where </a:t>
            </a:r>
            <a:r>
              <a:rPr lang="en-US" b="1" dirty="0" smtClean="0">
                <a:solidFill>
                  <a:srgbClr val="C00000"/>
                </a:solidFill>
              </a:rPr>
              <a:t>x[0]</a:t>
            </a:r>
            <a:r>
              <a:rPr lang="en-US" dirty="0" smtClean="0"/>
              <a:t> is stored.</a:t>
            </a:r>
          </a:p>
          <a:p>
            <a:pPr marL="0" algn="just" eaLnBrk="1" hangingPunct="1">
              <a:lnSpc>
                <a:spcPct val="90000"/>
              </a:lnSpc>
              <a:buFont typeface="Wingdings" pitchFamily="2" charset="2"/>
              <a:buChar char="§"/>
            </a:pPr>
            <a:endParaRPr lang="en-US" dirty="0" smtClean="0"/>
          </a:p>
          <a:p>
            <a:pPr marL="0" algn="just" eaLnBrk="1" hangingPunct="1">
              <a:lnSpc>
                <a:spcPct val="90000"/>
              </a:lnSpc>
              <a:buFontTx/>
              <a:buNone/>
            </a:pPr>
            <a:r>
              <a:rPr lang="en-US" dirty="0" smtClean="0"/>
              <a:t>	i.e. is </a:t>
            </a:r>
            <a:r>
              <a:rPr lang="en-US" b="1" dirty="0" smtClean="0">
                <a:solidFill>
                  <a:srgbClr val="C00000"/>
                </a:solidFill>
              </a:rPr>
              <a:t>x =&amp;x[0] </a:t>
            </a:r>
            <a:r>
              <a:rPr lang="en-US" b="1" dirty="0" smtClean="0">
                <a:solidFill>
                  <a:srgbClr val="C00000"/>
                </a:solidFill>
                <a:sym typeface="Wingdings" pitchFamily="2" charset="2"/>
              </a:rPr>
              <a:t></a:t>
            </a:r>
            <a:r>
              <a:rPr lang="en-US" b="1" dirty="0" smtClean="0">
                <a:solidFill>
                  <a:srgbClr val="C00000"/>
                </a:solidFill>
              </a:rPr>
              <a:t>1000;</a:t>
            </a:r>
          </a:p>
          <a:p>
            <a:pPr marL="0" algn="just" eaLnBrk="1" hangingPunct="1">
              <a:lnSpc>
                <a:spcPct val="90000"/>
              </a:lnSpc>
              <a:buFontTx/>
              <a:buNone/>
            </a:pPr>
            <a:endParaRPr lang="en-US" b="1" dirty="0" smtClean="0">
              <a:solidFill>
                <a:srgbClr val="C00000"/>
              </a:solidFill>
            </a:endParaRPr>
          </a:p>
          <a:p>
            <a:pPr marL="0" algn="just" eaLnBrk="1" hangingPunct="1">
              <a:lnSpc>
                <a:spcPct val="90000"/>
              </a:lnSpc>
              <a:buFontTx/>
              <a:buNone/>
            </a:pPr>
            <a:r>
              <a:rPr lang="en-US" dirty="0" smtClean="0"/>
              <a:t>If we declare </a:t>
            </a:r>
            <a:r>
              <a:rPr lang="en-US" b="1" dirty="0" smtClean="0">
                <a:solidFill>
                  <a:srgbClr val="C00000"/>
                </a:solidFill>
              </a:rPr>
              <a:t>p</a:t>
            </a:r>
            <a:r>
              <a:rPr lang="en-US" dirty="0" smtClean="0"/>
              <a:t> as an </a:t>
            </a:r>
            <a:r>
              <a:rPr lang="en-US" b="1" dirty="0" smtClean="0"/>
              <a:t>integer pointer</a:t>
            </a:r>
            <a:r>
              <a:rPr lang="en-US" dirty="0" smtClean="0"/>
              <a:t>, then we can make the pointer </a:t>
            </a:r>
            <a:r>
              <a:rPr lang="en-US" b="1" dirty="0" smtClean="0">
                <a:solidFill>
                  <a:srgbClr val="C00000"/>
                </a:solidFill>
              </a:rPr>
              <a:t>p</a:t>
            </a:r>
            <a:r>
              <a:rPr lang="en-US" dirty="0" smtClean="0"/>
              <a:t> point to the array </a:t>
            </a:r>
            <a:r>
              <a:rPr lang="en-US" b="1" dirty="0" smtClean="0">
                <a:solidFill>
                  <a:srgbClr val="C00000"/>
                </a:solidFill>
              </a:rPr>
              <a:t>x</a:t>
            </a:r>
            <a:r>
              <a:rPr lang="en-US" dirty="0" smtClean="0"/>
              <a:t> by the following statement:</a:t>
            </a:r>
          </a:p>
          <a:p>
            <a:pPr marL="0" algn="just" eaLnBrk="1" hangingPunct="1">
              <a:lnSpc>
                <a:spcPct val="90000"/>
              </a:lnSpc>
              <a:buFontTx/>
              <a:buNone/>
            </a:pPr>
            <a:endParaRPr lang="en-US" dirty="0" smtClean="0"/>
          </a:p>
          <a:p>
            <a:pPr marL="0" algn="just" eaLnBrk="1" hangingPunct="1">
              <a:lnSpc>
                <a:spcPct val="90000"/>
              </a:lnSpc>
              <a:buFontTx/>
              <a:buNone/>
            </a:pPr>
            <a:r>
              <a:rPr lang="en-US" dirty="0" smtClean="0"/>
              <a:t>		</a:t>
            </a:r>
            <a:r>
              <a:rPr lang="en-US" b="1" dirty="0" smtClean="0">
                <a:solidFill>
                  <a:srgbClr val="C00000"/>
                </a:solidFill>
              </a:rPr>
              <a:t>p=x;     </a:t>
            </a:r>
            <a:r>
              <a:rPr lang="en-US" dirty="0" smtClean="0"/>
              <a:t>OR      </a:t>
            </a:r>
            <a:r>
              <a:rPr lang="en-US" b="1" dirty="0" smtClean="0">
                <a:solidFill>
                  <a:srgbClr val="C00000"/>
                </a:solidFill>
              </a:rPr>
              <a:t>p=&amp;x[0];</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dirty="0" smtClean="0">
                <a:solidFill>
                  <a:srgbClr val="C00000"/>
                </a:solidFill>
                <a:latin typeface="Tempus Sans ITC" pitchFamily="82" charset="0"/>
              </a:rPr>
              <a:t>The</a:t>
            </a:r>
            <a:r>
              <a:rPr lang="en-US" sz="1200" b="0" baseline="0" dirty="0" smtClean="0">
                <a:solidFill>
                  <a:srgbClr val="C00000"/>
                </a:solidFill>
                <a:latin typeface="Tempus Sans ITC" pitchFamily="82" charset="0"/>
              </a:rPr>
              <a:t> following statement is invalid as value of x is 1000 (base address) and then we are applying address of operator on a constant:</a:t>
            </a:r>
            <a:endParaRPr lang="en-US" sz="1200" b="0" dirty="0" smtClean="0">
              <a:solidFill>
                <a:srgbClr val="C00000"/>
              </a:solidFill>
              <a:latin typeface="Tempus Sans ITC" pitchFamily="82"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dirty="0" smtClean="0">
                <a:solidFill>
                  <a:srgbClr val="C00000"/>
                </a:solidFill>
                <a:latin typeface="Tempus Sans ITC" pitchFamily="82" charset="0"/>
              </a:rPr>
              <a:t>p=&amp;x;</a:t>
            </a:r>
            <a:endParaRPr lang="en-US" sz="1200" dirty="0" smtClean="0"/>
          </a:p>
          <a:p>
            <a:pPr eaLnBrk="1" hangingPunct="1"/>
            <a:endParaRPr lang="en-US" dirty="0" smtClean="0"/>
          </a:p>
        </p:txBody>
      </p:sp>
    </p:spTree>
    <p:extLst>
      <p:ext uri="{BB962C8B-B14F-4D97-AF65-F5344CB8AC3E}">
        <p14:creationId xmlns:p14="http://schemas.microsoft.com/office/powerpoint/2010/main" val="349625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ACEB1FC5-FC76-4C61-9BF9-F10FC894228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094111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0F13C46-6991-49CB-B5FD-0D4A788CC60C}" type="slidenum">
              <a:rPr lang="en-US" smtClean="0"/>
              <a:pPr/>
              <a:t>15</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smtClean="0"/>
              <a:t>Array name is a constant pointer.  We can access the array elements by adding</a:t>
            </a:r>
            <a:r>
              <a:rPr lang="en-US" baseline="0" dirty="0" smtClean="0"/>
              <a:t> the index value to array name. Since array name is constant pointer, we cannot apply increment/decrement operator on it.(</a:t>
            </a:r>
            <a:r>
              <a:rPr lang="en-US" baseline="0" dirty="0" err="1" smtClean="0"/>
              <a:t>arr</a:t>
            </a:r>
            <a:r>
              <a:rPr lang="en-US" baseline="0" dirty="0" smtClean="0"/>
              <a:t>++).</a:t>
            </a:r>
            <a:endParaRPr lang="en-US" dirty="0" smtClean="0"/>
          </a:p>
        </p:txBody>
      </p:sp>
    </p:spTree>
    <p:extLst>
      <p:ext uri="{BB962C8B-B14F-4D97-AF65-F5344CB8AC3E}">
        <p14:creationId xmlns:p14="http://schemas.microsoft.com/office/powerpoint/2010/main" val="1306858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F158BA3-AF0D-4DEB-961F-C50EB8EC13E5}" type="slidenum">
              <a:rPr lang="en-US" smtClean="0"/>
              <a:pPr/>
              <a:t>16</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7390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8FF44841-E9F7-41B5-B9A3-D701EC904484}" type="slidenum">
              <a:rPr lang="en-US" smtClean="0"/>
              <a:pPr/>
              <a:t>17</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911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947D730-116B-45AF-9733-C69DEE8252BF}" type="slidenum">
              <a:rPr lang="en-US" smtClean="0"/>
              <a:pPr/>
              <a:t>4</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36599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6395E67-57D7-46B6-A560-23B1CDC2FB9A}" type="slidenum">
              <a:rPr lang="en-US" smtClean="0"/>
              <a:pPr/>
              <a:t>5</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smtClean="0"/>
              <a:t>Pointers can be used in most valid C++ expressions. However, some special rules apply.</a:t>
            </a:r>
          </a:p>
          <a:p>
            <a:r>
              <a:rPr lang="en-US" dirty="0" smtClean="0"/>
              <a:t>You may need to surround some parts of a pointer expression with parentheses in order to ensure that the outcome is what you desire.</a:t>
            </a:r>
          </a:p>
          <a:p>
            <a:r>
              <a:rPr lang="en-US" dirty="0" smtClean="0"/>
              <a:t>As with any variable, a pointer may be used on the right side of an assignment operator to assign its value to another pointer.</a:t>
            </a:r>
          </a:p>
          <a:p>
            <a:pPr eaLnBrk="1" hangingPunct="1"/>
            <a:endParaRPr lang="en-US" dirty="0" smtClean="0"/>
          </a:p>
        </p:txBody>
      </p:sp>
    </p:spTree>
    <p:extLst>
      <p:ext uri="{BB962C8B-B14F-4D97-AF65-F5344CB8AC3E}">
        <p14:creationId xmlns:p14="http://schemas.microsoft.com/office/powerpoint/2010/main" val="21215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other variables, contents of pointer</a:t>
            </a:r>
            <a:r>
              <a:rPr lang="en-US" baseline="0" dirty="0" smtClean="0"/>
              <a:t> </a:t>
            </a:r>
            <a:r>
              <a:rPr lang="en-US" dirty="0" smtClean="0"/>
              <a:t>variables can be used in expressions. This slide gives example for</a:t>
            </a:r>
            <a:r>
              <a:rPr lang="en-US" baseline="0" dirty="0" smtClean="0"/>
              <a:t> expressions involving pointers. In these expressions, the value contained at the location pointed by pointer is used and NOT the value of pointer. Thus instead of the actual variable, we can use the pointer variable it is pointed by.</a:t>
            </a:r>
          </a:p>
          <a:p>
            <a:endParaRPr lang="en-US" baseline="0" dirty="0" smtClean="0"/>
          </a:p>
          <a:p>
            <a:r>
              <a:rPr lang="en-US" baseline="0" dirty="0" smtClean="0"/>
              <a:t>The space between / and * in 3</a:t>
            </a:r>
            <a:r>
              <a:rPr lang="en-US" baseline="30000" dirty="0" smtClean="0"/>
              <a:t>rd</a:t>
            </a:r>
            <a:r>
              <a:rPr lang="en-US" baseline="0" dirty="0" smtClean="0"/>
              <a:t> expression is required ; otherwise it will be treated as a comment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6</a:t>
            </a:fld>
            <a:endParaRPr lang="en-US"/>
          </a:p>
        </p:txBody>
      </p:sp>
    </p:spTree>
    <p:extLst>
      <p:ext uri="{BB962C8B-B14F-4D97-AF65-F5344CB8AC3E}">
        <p14:creationId xmlns:p14="http://schemas.microsoft.com/office/powerpoint/2010/main" val="128932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38FCDA-5182-4A66-8A6F-99A48B7D55D9}" type="slidenum">
              <a:rPr lang="en-US" smtClean="0"/>
              <a:pPr/>
              <a:t>7</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lnSpc>
                <a:spcPct val="90000"/>
              </a:lnSpc>
            </a:pPr>
            <a:r>
              <a:rPr lang="en-US" sz="2800" dirty="0" smtClean="0"/>
              <a:t>Some limited arithmetic operations </a:t>
            </a:r>
          </a:p>
          <a:p>
            <a:pPr lvl="1" eaLnBrk="1" hangingPunct="1">
              <a:lnSpc>
                <a:spcPct val="90000"/>
              </a:lnSpc>
            </a:pPr>
            <a:r>
              <a:rPr lang="en-US" dirty="0" smtClean="0"/>
              <a:t>integer values can be added to and subtracted from a pointer variable</a:t>
            </a:r>
          </a:p>
          <a:p>
            <a:pPr lvl="1" eaLnBrk="1" hangingPunct="1">
              <a:lnSpc>
                <a:spcPct val="90000"/>
              </a:lnSpc>
            </a:pPr>
            <a:r>
              <a:rPr lang="en-US" dirty="0" smtClean="0"/>
              <a:t>value of one pointer variable can be subtracted from another pointer variable</a:t>
            </a:r>
          </a:p>
          <a:p>
            <a:pPr lvl="1" eaLnBrk="1" hangingPunct="1">
              <a:lnSpc>
                <a:spcPct val="90000"/>
              </a:lnSpc>
            </a:pPr>
            <a:r>
              <a:rPr lang="en-US" dirty="0" smtClean="0"/>
              <a:t>Increment/Decrement</a:t>
            </a:r>
            <a:r>
              <a:rPr lang="en-US" baseline="0" dirty="0" smtClean="0"/>
              <a:t> operations</a:t>
            </a:r>
            <a:endParaRPr lang="en-US" dirty="0" smtClean="0"/>
          </a:p>
          <a:p>
            <a:pPr eaLnBrk="1" hangingPunct="1"/>
            <a:r>
              <a:rPr lang="en-US" dirty="0" smtClean="0"/>
              <a:t>Note: If p1 and p2 are both pointers to the</a:t>
            </a:r>
            <a:r>
              <a:rPr lang="en-US" baseline="0" dirty="0" smtClean="0"/>
              <a:t> </a:t>
            </a:r>
            <a:r>
              <a:rPr lang="en-US" dirty="0" smtClean="0"/>
              <a:t>same array, then p2-p1 gives the number of</a:t>
            </a:r>
            <a:r>
              <a:rPr lang="en-US" baseline="0" dirty="0" smtClean="0"/>
              <a:t> </a:t>
            </a:r>
            <a:r>
              <a:rPr lang="en-US" dirty="0" smtClean="0"/>
              <a:t>elements between p1 and p2.</a:t>
            </a:r>
          </a:p>
        </p:txBody>
      </p:sp>
    </p:spTree>
    <p:extLst>
      <p:ext uri="{BB962C8B-B14F-4D97-AF65-F5344CB8AC3E}">
        <p14:creationId xmlns:p14="http://schemas.microsoft.com/office/powerpoint/2010/main" val="1510619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As we've seen, you can add an integer to a pointer to get a new pointer, pointing somewhere beyond the original . For example, you might write</a:t>
            </a:r>
          </a:p>
          <a:p>
            <a:r>
              <a:rPr lang="en-US" dirty="0" smtClean="0"/>
              <a:t>ip2 = ip1 + 3; </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Applying a little algebra, you might wonder whether</a:t>
            </a:r>
            <a:r>
              <a:rPr lang="en-US" dirty="0" smtClean="0"/>
              <a:t> ip2 - ip1 = 3 </a:t>
            </a:r>
            <a:r>
              <a:rPr lang="en-US" sz="1200" b="0" i="0" kern="1200" dirty="0" smtClean="0">
                <a:solidFill>
                  <a:schemeClr val="tx1"/>
                </a:solidFill>
                <a:effectLst/>
                <a:latin typeface="Arial" charset="0"/>
                <a:ea typeface="+mn-ea"/>
                <a:cs typeface="+mn-cs"/>
              </a:rPr>
              <a:t>and the answer is, yes. When you subtract two pointers, as long as they point to the same type, the result is the number of elements separating them. </a:t>
            </a:r>
            <a:endParaRPr lang="en-US" dirty="0"/>
          </a:p>
        </p:txBody>
      </p:sp>
      <p:sp>
        <p:nvSpPr>
          <p:cNvPr id="4" name="Slide Number Placeholder 3"/>
          <p:cNvSpPr>
            <a:spLocks noGrp="1"/>
          </p:cNvSpPr>
          <p:nvPr>
            <p:ph type="sldNum" sz="quarter" idx="10"/>
          </p:nvPr>
        </p:nvSpPr>
        <p:spPr/>
        <p:txBody>
          <a:bodyPr/>
          <a:lstStyle/>
          <a:p>
            <a:pPr>
              <a:defRPr/>
            </a:pPr>
            <a:fld id="{4889E32F-62DA-4C7B-88B9-EBDF5CEE31C9}" type="slidenum">
              <a:rPr lang="en-US" smtClean="0"/>
              <a:pPr>
                <a:defRPr/>
              </a:pPr>
              <a:t>8</a:t>
            </a:fld>
            <a:endParaRPr lang="en-US"/>
          </a:p>
        </p:txBody>
      </p:sp>
    </p:spTree>
    <p:extLst>
      <p:ext uri="{BB962C8B-B14F-4D97-AF65-F5344CB8AC3E}">
        <p14:creationId xmlns:p14="http://schemas.microsoft.com/office/powerpoint/2010/main" val="2866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F1000B59-6F6E-4452-9ED7-B00677BB5F50}" type="slidenum">
              <a:rPr lang="en-US" smtClean="0"/>
              <a:pPr/>
              <a:t>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Relational operations - two pointer variables of the same type can be compared for equality, and so on</a:t>
            </a:r>
          </a:p>
          <a:p>
            <a:pPr eaLnBrk="1" hangingPunct="1"/>
            <a:endParaRPr lang="en-US" dirty="0" smtClean="0"/>
          </a:p>
        </p:txBody>
      </p:sp>
    </p:spTree>
    <p:extLst>
      <p:ext uri="{BB962C8B-B14F-4D97-AF65-F5344CB8AC3E}">
        <p14:creationId xmlns:p14="http://schemas.microsoft.com/office/powerpoint/2010/main" val="2326272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BADA051-0427-4254-AA48-29BFE02D97AE}" type="slidenum">
              <a:rPr lang="en-US" smtClean="0"/>
              <a:pPr/>
              <a:t>10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smtClean="0"/>
              <a:t>The following are not allowed in C.</a:t>
            </a:r>
          </a:p>
          <a:p>
            <a:pPr eaLnBrk="1" hangingPunct="1"/>
            <a:r>
              <a:rPr lang="en-US" dirty="0" smtClean="0"/>
              <a:t>Add two pointers.</a:t>
            </a:r>
          </a:p>
          <a:p>
            <a:pPr eaLnBrk="1" hangingPunct="1"/>
            <a:r>
              <a:rPr lang="en-US" dirty="0" smtClean="0"/>
              <a:t>p1 = p1 + p2;</a:t>
            </a:r>
          </a:p>
          <a:p>
            <a:pPr eaLnBrk="1" hangingPunct="1"/>
            <a:r>
              <a:rPr lang="en-US" dirty="0" smtClean="0"/>
              <a:t>Multiply / divide a pointer in an expression.</a:t>
            </a:r>
          </a:p>
          <a:p>
            <a:pPr eaLnBrk="1" hangingPunct="1"/>
            <a:r>
              <a:rPr lang="en-US" dirty="0" smtClean="0"/>
              <a:t>p1 = p2 / 5;</a:t>
            </a:r>
          </a:p>
          <a:p>
            <a:pPr eaLnBrk="1" hangingPunct="1"/>
            <a:r>
              <a:rPr lang="en-US" dirty="0" smtClean="0"/>
              <a:t>p1 = p1 - p2 * 10;</a:t>
            </a:r>
          </a:p>
        </p:txBody>
      </p:sp>
    </p:spTree>
    <p:extLst>
      <p:ext uri="{BB962C8B-B14F-4D97-AF65-F5344CB8AC3E}">
        <p14:creationId xmlns:p14="http://schemas.microsoft.com/office/powerpoint/2010/main" val="3805756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D86AF88-0E9F-4085-A6A5-7DC2313A166A}" type="slidenum">
              <a:rPr lang="en-US" smtClean="0"/>
              <a:pPr/>
              <a:t>11</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algn="just"/>
            <a:r>
              <a:rPr lang="en-US" dirty="0" smtClean="0"/>
              <a:t>For example, consider a block in memory consisting if ten integers in a row. That is, 40 bytes of memory are set aside to hold 10 integers. </a:t>
            </a:r>
          </a:p>
          <a:p>
            <a:pPr algn="just"/>
            <a:r>
              <a:rPr lang="en-US" dirty="0" smtClean="0"/>
              <a:t>Now, let's say we point our integer pointer </a:t>
            </a:r>
            <a:r>
              <a:rPr lang="en-US" b="1" dirty="0" err="1" smtClean="0"/>
              <a:t>ptr</a:t>
            </a:r>
            <a:r>
              <a:rPr lang="en-US" dirty="0" smtClean="0"/>
              <a:t> at the first of these integers. Furthermore lets say that integer is located at memory location 100 (decimal). </a:t>
            </a:r>
          </a:p>
          <a:p>
            <a:pPr algn="just"/>
            <a:r>
              <a:rPr lang="en-US" dirty="0" smtClean="0"/>
              <a:t>What happens when we write: </a:t>
            </a:r>
            <a:r>
              <a:rPr lang="en-US" dirty="0" err="1" smtClean="0"/>
              <a:t>ptr</a:t>
            </a:r>
            <a:r>
              <a:rPr lang="en-US" dirty="0" smtClean="0"/>
              <a:t> + 1; Because the compiler "knows" this is a pointer (i.e. its value is an address) and that it points to an integer (its current address, 100, is the address of an integer), it adds 4 to </a:t>
            </a:r>
            <a:r>
              <a:rPr lang="en-US" b="1" dirty="0" err="1" smtClean="0"/>
              <a:t>ptr</a:t>
            </a:r>
            <a:r>
              <a:rPr lang="en-US" dirty="0" smtClean="0"/>
              <a:t> instead of 1, so the pointer "points to" the </a:t>
            </a:r>
            <a:r>
              <a:rPr lang="en-US" b="1" dirty="0" smtClean="0"/>
              <a:t>next</a:t>
            </a:r>
            <a:r>
              <a:rPr lang="en-US" dirty="0" smtClean="0"/>
              <a:t> </a:t>
            </a:r>
            <a:r>
              <a:rPr lang="en-US" b="1" dirty="0" smtClean="0"/>
              <a:t>integer</a:t>
            </a:r>
            <a:r>
              <a:rPr lang="en-US" dirty="0" smtClean="0"/>
              <a:t>, at memory location 104. Similarly, were the </a:t>
            </a:r>
            <a:r>
              <a:rPr lang="en-US" b="1" dirty="0" err="1" smtClean="0"/>
              <a:t>ptr</a:t>
            </a:r>
            <a:r>
              <a:rPr lang="en-US" dirty="0" smtClean="0"/>
              <a:t> declared as a pointer to a short, it would add 2 to it instead of 1. The same goes for other data types such as floats, doubles, or even user defined data types such as structures. We</a:t>
            </a:r>
            <a:r>
              <a:rPr lang="en-US" baseline="0" dirty="0" smtClean="0"/>
              <a:t> refer to this addition as </a:t>
            </a:r>
            <a:r>
              <a:rPr lang="en-US" dirty="0" smtClean="0"/>
              <a:t>"pointer arithmetic“.</a:t>
            </a:r>
          </a:p>
          <a:p>
            <a:pPr algn="just"/>
            <a:endParaRPr lang="en-US" dirty="0" smtClean="0"/>
          </a:p>
          <a:p>
            <a:pPr algn="just"/>
            <a:r>
              <a:rPr lang="en-US" dirty="0" smtClean="0"/>
              <a:t>Similarly, since </a:t>
            </a:r>
            <a:r>
              <a:rPr lang="en-US" b="1" dirty="0" smtClean="0"/>
              <a:t>++</a:t>
            </a:r>
            <a:r>
              <a:rPr lang="en-US" b="1" dirty="0" err="1" smtClean="0"/>
              <a:t>ptr</a:t>
            </a:r>
            <a:r>
              <a:rPr lang="en-US" dirty="0" smtClean="0"/>
              <a:t> and </a:t>
            </a:r>
            <a:r>
              <a:rPr lang="en-US" b="1" dirty="0" err="1" smtClean="0"/>
              <a:t>ptr</a:t>
            </a:r>
            <a:r>
              <a:rPr lang="en-US" b="1" dirty="0" smtClean="0"/>
              <a:t>++</a:t>
            </a:r>
            <a:r>
              <a:rPr lang="en-US" dirty="0" smtClean="0"/>
              <a:t> are both equivalent to </a:t>
            </a:r>
            <a:r>
              <a:rPr lang="en-US" b="1" dirty="0" err="1" smtClean="0"/>
              <a:t>ptr</a:t>
            </a:r>
            <a:r>
              <a:rPr lang="en-US" b="1" dirty="0" smtClean="0"/>
              <a:t> + 1</a:t>
            </a:r>
            <a:r>
              <a:rPr lang="en-US" dirty="0" smtClean="0"/>
              <a:t> (though the point in the program when </a:t>
            </a:r>
            <a:r>
              <a:rPr lang="en-US" b="1" dirty="0" err="1" smtClean="0"/>
              <a:t>ptr</a:t>
            </a:r>
            <a:r>
              <a:rPr lang="en-US" dirty="0" smtClean="0"/>
              <a:t> is incremented may be different), incrementing a pointer using the unary ++ operator, either pre- or post-, increments the address it stores by the amount </a:t>
            </a:r>
            <a:r>
              <a:rPr lang="en-US" dirty="0" err="1" smtClean="0"/>
              <a:t>sizeof</a:t>
            </a:r>
            <a:r>
              <a:rPr lang="en-US" dirty="0" smtClean="0"/>
              <a:t>(type) where "type" is the type of the object pointed to. (i.e. 4 for an integer). </a:t>
            </a:r>
          </a:p>
          <a:p>
            <a:pPr algn="just"/>
            <a:endParaRPr lang="en-US" dirty="0" smtClean="0"/>
          </a:p>
          <a:p>
            <a:pPr algn="just"/>
            <a:r>
              <a:rPr lang="en-US" dirty="0" smtClean="0"/>
              <a:t>Since a block of 10 integers located contiguously in memory is, by definition, an array of integers, this brings up an interesting relationship between arrays and pointers. </a:t>
            </a:r>
          </a:p>
          <a:p>
            <a:pPr eaLnBrk="1" hangingPunct="1"/>
            <a:endParaRPr lang="en-US" dirty="0" smtClean="0"/>
          </a:p>
        </p:txBody>
      </p:sp>
    </p:spTree>
    <p:extLst>
      <p:ext uri="{BB962C8B-B14F-4D97-AF65-F5344CB8AC3E}">
        <p14:creationId xmlns:p14="http://schemas.microsoft.com/office/powerpoint/2010/main" val="87667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Date Placeholder 13"/>
          <p:cNvSpPr>
            <a:spLocks noGrp="1"/>
          </p:cNvSpPr>
          <p:nvPr>
            <p:ph type="dt" sz="half" idx="10"/>
          </p:nvPr>
        </p:nvSpPr>
        <p:spPr>
          <a:xfrm>
            <a:off x="6629400" y="6363222"/>
            <a:ext cx="1371600" cy="365125"/>
          </a:xfrm>
        </p:spPr>
        <p:txBody>
          <a:bodyPr/>
          <a:lstStyle/>
          <a:p>
            <a:fld id="{2AE8A7EA-7373-4020-B43D-5CF4D63FA16E}" type="datetime1">
              <a:rPr lang="en-US" smtClean="0"/>
              <a:t>4/7/2015</a:t>
            </a:fld>
            <a:endParaRPr lang="en-US"/>
          </a:p>
        </p:txBody>
      </p:sp>
      <p:sp>
        <p:nvSpPr>
          <p:cNvPr id="15" name="Footer Placeholder 14"/>
          <p:cNvSpPr>
            <a:spLocks noGrp="1"/>
          </p:cNvSpPr>
          <p:nvPr>
            <p:ph type="ftr" sz="quarter" idx="11"/>
          </p:nvPr>
        </p:nvSpPr>
        <p:spPr>
          <a:xfrm>
            <a:off x="1295400" y="6356350"/>
            <a:ext cx="4419600" cy="365125"/>
          </a:xfrm>
        </p:spPr>
        <p:txBody>
          <a:bodyPr/>
          <a:lstStyle/>
          <a:p>
            <a:r>
              <a:rPr lang="en-US" smtClean="0"/>
              <a:t>CSE 1002                      Department of CSE</a:t>
            </a:r>
            <a:endParaRPr lang="en-US" dirty="0"/>
          </a:p>
        </p:txBody>
      </p:sp>
      <p:sp>
        <p:nvSpPr>
          <p:cNvPr id="16" name="Slide Number Placeholder 15"/>
          <p:cNvSpPr>
            <a:spLocks noGrp="1"/>
          </p:cNvSpPr>
          <p:nvPr>
            <p:ph type="sldNum" sz="quarter" idx="12"/>
          </p:nvPr>
        </p:nvSpPr>
        <p:spPr/>
        <p:txBody>
          <a:bodyPr/>
          <a:lstStyle/>
          <a:p>
            <a:fld id="{EB572375-96E0-4DBB-B3D7-B1489209CDB4}" type="slidenum">
              <a:rPr lang="en-US" smtClean="0"/>
              <a:pPr/>
              <a:t>‹#›</a:t>
            </a:fld>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
        <p:nvSpPr>
          <p:cNvPr id="20" name="Text Placeholder 19"/>
          <p:cNvSpPr>
            <a:spLocks noGrp="1"/>
          </p:cNvSpPr>
          <p:nvPr>
            <p:ph type="body" sz="quarter" idx="13"/>
          </p:nvPr>
        </p:nvSpPr>
        <p:spPr>
          <a:xfrm>
            <a:off x="2971800" y="1981200"/>
            <a:ext cx="4191000" cy="609600"/>
          </a:xfrm>
          <a:prstGeom prst="rect">
            <a:avLst/>
          </a:prstGeom>
        </p:spPr>
        <p:txBody>
          <a:bodyPr/>
          <a:lstStyle/>
          <a:p>
            <a:pPr lvl="0"/>
            <a:r>
              <a:rPr lang="en-US" smtClean="0"/>
              <a:t>Click to edit Master text styles</a:t>
            </a:r>
          </a:p>
        </p:txBody>
      </p:sp>
    </p:spTree>
    <p:extLst>
      <p:ext uri="{BB962C8B-B14F-4D97-AF65-F5344CB8AC3E}">
        <p14:creationId xmlns:p14="http://schemas.microsoft.com/office/powerpoint/2010/main" val="1648738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1066800"/>
            <a:ext cx="74676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726EFB8-E98D-4FE1-98FB-CFC39EDE66F9}"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D1101BAE-FDA7-4CD2-8510-A51802176582}"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34500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0"/>
            <a:ext cx="2057400" cy="50593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1600" y="1066800"/>
            <a:ext cx="5105400" cy="5059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B01A8DA-0535-4EFB-9D82-F1390266ADE3}"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CD1CDDF0-364B-4C9C-AE9C-0A3299842EA8}" type="slidenum">
              <a:rPr lang="en-US" smtClean="0"/>
              <a:pPr>
                <a:defRPr/>
              </a:pPr>
              <a:t>‹#›</a:t>
            </a:fld>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729562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66800"/>
            <a:ext cx="7467600" cy="5059363"/>
          </a:xfrm>
          <a:prstGeom prst="rect">
            <a:avLst/>
          </a:prstGeom>
        </p:spPr>
        <p:txBody>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400800" y="6363222"/>
            <a:ext cx="1600200" cy="365125"/>
          </a:xfrm>
        </p:spPr>
        <p:txBody>
          <a:bodyPr/>
          <a:lstStyle/>
          <a:p>
            <a:pPr>
              <a:defRPr/>
            </a:pPr>
            <a:fld id="{C8D8BF6C-2E4F-4E03-B465-BFEB6CB92E33}"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a:t>
            </a:fld>
            <a:endParaRPr lang="en-US"/>
          </a:p>
        </p:txBody>
      </p:sp>
      <p:sp>
        <p:nvSpPr>
          <p:cNvPr id="10" name="Footer Placeholder 14"/>
          <p:cNvSpPr>
            <a:spLocks noGrp="1"/>
          </p:cNvSpPr>
          <p:nvPr>
            <p:ph type="ftr" sz="quarter" idx="11"/>
          </p:nvPr>
        </p:nvSpPr>
        <p:spPr>
          <a:xfrm>
            <a:off x="1295400" y="6356350"/>
            <a:ext cx="4419600" cy="365125"/>
          </a:xfrm>
        </p:spPr>
        <p:txBody>
          <a:bodyPr/>
          <a:lstStyle/>
          <a:p>
            <a:pPr>
              <a:defRPr/>
            </a:pPr>
            <a:r>
              <a:rPr lang="en-US" smtClean="0"/>
              <a:t>CSE 1002                      Department of CSE</a:t>
            </a:r>
            <a:endParaRPr lang="en-US" dirty="0">
              <a:solidFill>
                <a:schemeClr val="bg1"/>
              </a:solidFill>
            </a:endParaRPr>
          </a:p>
        </p:txBody>
      </p:sp>
      <p:sp>
        <p:nvSpPr>
          <p:cNvPr id="11" name="Title 10"/>
          <p:cNvSpPr>
            <a:spLocks noGrp="1"/>
          </p:cNvSpPr>
          <p:nvPr>
            <p:ph type="title"/>
          </p:nvPr>
        </p:nvSpPr>
        <p:spPr>
          <a:xfrm>
            <a:off x="1219199" y="152400"/>
            <a:ext cx="7162801" cy="685800"/>
          </a:xfrm>
        </p:spPr>
        <p:txBody>
          <a:bodyPr>
            <a:normAutofit/>
          </a:bodyPr>
          <a:lstStyle>
            <a:lvl1pPr>
              <a:defRPr sz="3600"/>
            </a:lvl1pPr>
          </a:lstStyle>
          <a:p>
            <a:r>
              <a:rPr lang="en-US" smtClean="0"/>
              <a:t>Click to edit Master title style</a:t>
            </a:r>
            <a:endParaRPr lang="en-US"/>
          </a:p>
        </p:txBody>
      </p:sp>
      <p:sp>
        <p:nvSpPr>
          <p:cNvPr id="7" name="Rectangle 6"/>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040734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199" y="4406900"/>
            <a:ext cx="7275513" cy="1362075"/>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219199" y="2906713"/>
            <a:ext cx="7275513"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B27141BC-62BC-44B5-BA85-EB138F9251E9}" type="datetime1">
              <a:rPr lang="en-US" smtClean="0"/>
              <a:t>4/7/2015</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Slide Number Placeholder 5"/>
          <p:cNvSpPr>
            <a:spLocks noGrp="1"/>
          </p:cNvSpPr>
          <p:nvPr>
            <p:ph type="sldNum" sz="quarter" idx="12"/>
          </p:nvPr>
        </p:nvSpPr>
        <p:spPr/>
        <p:txBody>
          <a:bodyPr/>
          <a:lstStyle/>
          <a:p>
            <a:pPr>
              <a:defRPr/>
            </a:pPr>
            <a:fld id="{786D29CB-6EB5-44EE-9C0D-80F0A26A6653}"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2430087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600200"/>
            <a:ext cx="3581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81600" y="1600200"/>
            <a:ext cx="3657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B5D7A7D7-471B-4589-BB7D-9E81172D67EF}" type="datetime1">
              <a:rPr lang="en-US" smtClean="0"/>
              <a:t>4/7/2015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537B5D08-72B5-4569-BCCE-C812F7AA3A93}"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6548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600199"/>
            <a:ext cx="3201988"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576863"/>
            <a:ext cx="3201988"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35954" y="1600199"/>
            <a:ext cx="3203246" cy="5746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35954" y="2576863"/>
            <a:ext cx="3203246" cy="3549299"/>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902361C-D568-43F5-97CF-54A692D2B6E7}" type="datetime1">
              <a:rPr lang="en-US" smtClean="0"/>
              <a:t>4/7/2015</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 name="Slide Number Placeholder 8"/>
          <p:cNvSpPr>
            <a:spLocks noGrp="1"/>
          </p:cNvSpPr>
          <p:nvPr>
            <p:ph type="sldNum" sz="quarter" idx="12"/>
          </p:nvPr>
        </p:nvSpPr>
        <p:spPr/>
        <p:txBody>
          <a:bodyPr/>
          <a:lstStyle/>
          <a:p>
            <a:pPr>
              <a:defRPr/>
            </a:pPr>
            <a:fld id="{4C6073A4-AA62-4C6C-8359-D50318EB8FF8}" type="slidenum">
              <a:rPr lang="en-US" smtClean="0"/>
              <a:pPr>
                <a:defRPr/>
              </a:pPr>
              <a:t>‹#›</a:t>
            </a:fld>
            <a:endParaRPr lang="en-US"/>
          </a:p>
        </p:txBody>
      </p:sp>
      <p:sp>
        <p:nvSpPr>
          <p:cNvPr id="10" name="Rectangle 9"/>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343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3154004"/>
            <a:ext cx="7010398" cy="549992"/>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ED2BD58-1D41-4066-9D6B-F19BAF9543E9}" type="datetime1">
              <a:rPr lang="en-US" smtClean="0"/>
              <a:t>4/7/2015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5" name="Slide Number Placeholder 4"/>
          <p:cNvSpPr>
            <a:spLocks noGrp="1"/>
          </p:cNvSpPr>
          <p:nvPr>
            <p:ph type="sldNum" sz="quarter" idx="12"/>
          </p:nvPr>
        </p:nvSpPr>
        <p:spPr/>
        <p:txBody>
          <a:bodyPr/>
          <a:lstStyle/>
          <a:p>
            <a:pPr>
              <a:defRPr/>
            </a:pPr>
            <a:fld id="{F6179FEE-B998-4618-A64B-C4EAA51E4E12}" type="slidenum">
              <a:rPr lang="en-US" smtClean="0"/>
              <a:pPr>
                <a:defRPr/>
              </a:pPr>
              <a:t>‹#›</a:t>
            </a:fld>
            <a:endParaRPr lang="en-US"/>
          </a:p>
        </p:txBody>
      </p:sp>
      <p:sp>
        <p:nvSpPr>
          <p:cNvPr id="6" name="Rectangle 5"/>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124885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241CA7A-285B-4C7A-A0F6-34FC075F66DF}" type="datetime1">
              <a:rPr lang="en-US" smtClean="0"/>
              <a:t>4/7/2015</a:t>
            </a:fld>
            <a:endParaRPr lang="en-US"/>
          </a:p>
        </p:txBody>
      </p:sp>
      <p:sp>
        <p:nvSpPr>
          <p:cNvPr id="3" name="Footer Placeholder 2"/>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4" name="Slide Number Placeholder 3"/>
          <p:cNvSpPr>
            <a:spLocks noGrp="1"/>
          </p:cNvSpPr>
          <p:nvPr>
            <p:ph type="sldNum" sz="quarter" idx="12"/>
          </p:nvPr>
        </p:nvSpPr>
        <p:spPr/>
        <p:txBody>
          <a:bodyPr/>
          <a:lstStyle/>
          <a:p>
            <a:pPr>
              <a:defRPr/>
            </a:pPr>
            <a:fld id="{32539829-9EDE-40FF-AB01-F6CB399A2BD4}" type="slidenum">
              <a:rPr lang="en-US" smtClean="0"/>
              <a:pPr>
                <a:defRPr/>
              </a:pPr>
              <a:t>‹#›</a:t>
            </a:fld>
            <a:endParaRPr lang="en-US"/>
          </a:p>
        </p:txBody>
      </p:sp>
      <p:sp>
        <p:nvSpPr>
          <p:cNvPr id="5" name="Rectangle 4"/>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426172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7801" y="1036259"/>
            <a:ext cx="2425336" cy="1041023"/>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565650" y="1036259"/>
            <a:ext cx="4121150" cy="52435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447801" y="2198310"/>
            <a:ext cx="2425336" cy="420249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91FE18C-ECA4-44C0-A8B8-4F96CAE78C1C}" type="datetime1">
              <a:rPr lang="en-US" smtClean="0"/>
              <a:t>4/7/2015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15B48C19-8F76-4EEB-85FE-A888A03F93AC}"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94319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2999"/>
            <a:ext cx="5486400" cy="35845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EEC12D-62EE-4B86-8B89-FF6C5406EA10}" type="datetime1">
              <a:rPr lang="en-US" smtClean="0"/>
              <a:t>4/7/2015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EE90F73-249F-476F-9C29-14D2CA06B8A4}" type="slidenum">
              <a:rPr lang="en-US" smtClean="0"/>
              <a:pPr>
                <a:defRPr/>
              </a:pPr>
              <a:t>‹#›</a:t>
            </a:fld>
            <a:endParaRPr lang="en-US"/>
          </a:p>
        </p:txBody>
      </p:sp>
      <p:sp>
        <p:nvSpPr>
          <p:cNvPr id="8" name="Rectangle 7"/>
          <p:cNvSpPr/>
          <p:nvPr/>
        </p:nvSpPr>
        <p:spPr>
          <a:xfrm flipV="1">
            <a:off x="0" y="888304"/>
            <a:ext cx="9144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297750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0"/>
            <a:ext cx="1219200" cy="685800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6400800" y="6363222"/>
            <a:ext cx="1371600" cy="365125"/>
          </a:xfrm>
          <a:prstGeom prst="rect">
            <a:avLst/>
          </a:prstGeom>
        </p:spPr>
        <p:txBody>
          <a:bodyPr vert="horz" lIns="91440" tIns="45720" rIns="91440" bIns="45720" rtlCol="0" anchor="ctr"/>
          <a:lstStyle>
            <a:lvl1pPr algn="r">
              <a:defRPr sz="1200">
                <a:solidFill>
                  <a:schemeClr val="tx1"/>
                </a:solidFill>
              </a:defRPr>
            </a:lvl1pPr>
          </a:lstStyle>
          <a:p>
            <a:fld id="{9E284AC0-EC79-4415-98B1-4FA42F65EF3D}" type="datetime1">
              <a:rPr lang="en-US" smtClean="0"/>
              <a:t>4/7/2015</a:t>
            </a:fld>
            <a:endParaRPr lang="en-US" dirty="0"/>
          </a:p>
        </p:txBody>
      </p:sp>
      <p:sp>
        <p:nvSpPr>
          <p:cNvPr id="5" name="Footer Placeholder 4"/>
          <p:cNvSpPr>
            <a:spLocks noGrp="1"/>
          </p:cNvSpPr>
          <p:nvPr>
            <p:ph type="ftr" sz="quarter" idx="3"/>
          </p:nvPr>
        </p:nvSpPr>
        <p:spPr>
          <a:xfrm>
            <a:off x="1295400" y="6356350"/>
            <a:ext cx="4724400" cy="365125"/>
          </a:xfrm>
          <a:prstGeom prst="rect">
            <a:avLst/>
          </a:prstGeom>
        </p:spPr>
        <p:txBody>
          <a:bodyPr vert="horz" lIns="91440" tIns="45720" rIns="91440" bIns="45720" rtlCol="0" anchor="ctr"/>
          <a:lstStyle>
            <a:lvl1pPr algn="ctr">
              <a:defRPr sz="1200">
                <a:solidFill>
                  <a:schemeClr val="tx1"/>
                </a:solidFill>
              </a:defRPr>
            </a:lvl1pPr>
          </a:lstStyle>
          <a:p>
            <a:r>
              <a:rPr lang="en-US" smtClean="0"/>
              <a:t>CSE 1002                      Department of CSE</a:t>
            </a:r>
            <a:endParaRPr lang="en-US" dirty="0"/>
          </a:p>
        </p:txBody>
      </p:sp>
      <p:sp>
        <p:nvSpPr>
          <p:cNvPr id="6" name="Slide Number Placeholder 5"/>
          <p:cNvSpPr>
            <a:spLocks noGrp="1"/>
          </p:cNvSpPr>
          <p:nvPr>
            <p:ph type="sldNum" sz="quarter" idx="4"/>
          </p:nvPr>
        </p:nvSpPr>
        <p:spPr>
          <a:xfrm>
            <a:off x="8001000" y="6356350"/>
            <a:ext cx="685800" cy="365125"/>
          </a:xfrm>
          <a:prstGeom prst="rect">
            <a:avLst/>
          </a:prstGeom>
        </p:spPr>
        <p:txBody>
          <a:bodyPr vert="horz" lIns="91440" tIns="45720" rIns="91440" bIns="45720" rtlCol="0" anchor="ctr"/>
          <a:lstStyle>
            <a:lvl1pPr algn="r">
              <a:defRPr sz="1600" b="0">
                <a:solidFill>
                  <a:schemeClr val="tx1"/>
                </a:solidFill>
              </a:defRPr>
            </a:lvl1pPr>
          </a:lstStyle>
          <a:p>
            <a:fld id="{EB572375-96E0-4DBB-B3D7-B1489209CDB4}" type="slidenum">
              <a:rPr lang="en-US" smtClean="0"/>
              <a:pPr/>
              <a:t>‹#›</a:t>
            </a:fld>
            <a:endParaRPr lang="en-US" dirty="0"/>
          </a:p>
        </p:txBody>
      </p:sp>
      <p:sp>
        <p:nvSpPr>
          <p:cNvPr id="22" name="Title Placeholder 21"/>
          <p:cNvSpPr>
            <a:spLocks noGrp="1"/>
          </p:cNvSpPr>
          <p:nvPr>
            <p:ph type="title"/>
          </p:nvPr>
        </p:nvSpPr>
        <p:spPr>
          <a:xfrm>
            <a:off x="1219199" y="3048000"/>
            <a:ext cx="7823333"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2382722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iming>
    <p:tnLst>
      <p:par>
        <p:cTn id="1" dur="indefinite" restart="never" nodeType="tmRoot"/>
      </p:par>
    </p:tnLst>
  </p:timing>
  <p:hf hd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DOIT-Pointers%20Additinal%20Topics.pd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CQ-%20pointers.ppt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4406900"/>
            <a:ext cx="7275513" cy="1362075"/>
          </a:xfrm>
        </p:spPr>
        <p:txBody>
          <a:bodyPr/>
          <a:lstStyle/>
          <a:p>
            <a:r>
              <a:rPr lang="en-US" dirty="0" smtClean="0"/>
              <a:t>Pointers to arrays </a:t>
            </a:r>
            <a:endParaRPr lang="en-US" dirty="0"/>
          </a:p>
        </p:txBody>
      </p:sp>
      <p:sp>
        <p:nvSpPr>
          <p:cNvPr id="3" name="Rectangle 2"/>
          <p:cNvSpPr>
            <a:spLocks noGrp="1" noChangeArrowheads="1"/>
          </p:cNvSpPr>
          <p:nvPr/>
        </p:nvSpPr>
        <p:spPr bwMode="auto">
          <a:xfrm>
            <a:off x="1335087" y="5159375"/>
            <a:ext cx="41910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marL="0" indent="0" eaLnBrk="1" hangingPunct="1">
              <a:buNone/>
            </a:pPr>
            <a:r>
              <a:rPr lang="en-US" altLang="en-US" sz="3200" dirty="0" smtClean="0">
                <a:latin typeface="+mj-lt"/>
              </a:rPr>
              <a:t>L33-L34</a:t>
            </a:r>
          </a:p>
          <a:p>
            <a:pPr eaLnBrk="1" hangingPunct="1"/>
            <a:endParaRPr lang="en-US" altLang="en-US" sz="3200" dirty="0" smtClean="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24" y="983703"/>
            <a:ext cx="2151063" cy="3423197"/>
          </a:xfrm>
          <a:prstGeom prst="rect">
            <a:avLst/>
          </a:prstGeom>
        </p:spPr>
      </p:pic>
    </p:spTree>
    <p:extLst>
      <p:ext uri="{BB962C8B-B14F-4D97-AF65-F5344CB8AC3E}">
        <p14:creationId xmlns:p14="http://schemas.microsoft.com/office/powerpoint/2010/main" val="351137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447800" y="1600200"/>
            <a:ext cx="7924800" cy="5059363"/>
          </a:xfrm>
        </p:spPr>
        <p:txBody>
          <a:bodyPr/>
          <a:lstStyle/>
          <a:p>
            <a:pPr algn="just" eaLnBrk="1" hangingPunct="1">
              <a:buFont typeface="Wingdings" pitchFamily="2" charset="2"/>
              <a:buChar char="§"/>
            </a:pPr>
            <a:r>
              <a:rPr lang="en-US" dirty="0" smtClean="0">
                <a:latin typeface="Arial" pitchFamily="34" charset="0"/>
                <a:cs typeface="Arial" pitchFamily="34" charset="0"/>
              </a:rPr>
              <a:t>Pointers are not used in division and multiplication.</a:t>
            </a:r>
          </a:p>
          <a:p>
            <a:pPr algn="just" eaLnBrk="1" hangingPunct="1">
              <a:buFontTx/>
              <a:buNone/>
            </a:pPr>
            <a:r>
              <a:rPr lang="en-US" b="1" dirty="0" smtClean="0">
                <a:solidFill>
                  <a:srgbClr val="C00000"/>
                </a:solidFill>
                <a:latin typeface="Arial" pitchFamily="34" charset="0"/>
                <a:cs typeface="Arial" pitchFamily="34" charset="0"/>
              </a:rPr>
              <a:t>		p1/*p2;</a:t>
            </a:r>
          </a:p>
          <a:p>
            <a:pPr algn="just" eaLnBrk="1" hangingPunct="1">
              <a:buFontTx/>
              <a:buNone/>
            </a:pPr>
            <a:r>
              <a:rPr lang="en-US" b="1" dirty="0" smtClean="0">
                <a:solidFill>
                  <a:srgbClr val="C00000"/>
                </a:solidFill>
                <a:latin typeface="Arial" pitchFamily="34" charset="0"/>
                <a:cs typeface="Arial" pitchFamily="34" charset="0"/>
              </a:rPr>
              <a:t>		p1*p2;</a:t>
            </a:r>
          </a:p>
          <a:p>
            <a:pPr algn="just" eaLnBrk="1" hangingPunct="1">
              <a:buFontTx/>
              <a:buNone/>
            </a:pPr>
            <a:r>
              <a:rPr lang="en-US" b="1" dirty="0" smtClean="0">
                <a:solidFill>
                  <a:srgbClr val="C00000"/>
                </a:solidFill>
                <a:latin typeface="Arial" pitchFamily="34" charset="0"/>
                <a:cs typeface="Arial" pitchFamily="34" charset="0"/>
              </a:rPr>
              <a:t>		p1/3;</a:t>
            </a:r>
            <a:r>
              <a:rPr lang="en-US" dirty="0" smtClean="0">
                <a:latin typeface="Arial" pitchFamily="34" charset="0"/>
                <a:cs typeface="Arial" pitchFamily="34" charset="0"/>
              </a:rPr>
              <a:t> 	are not allowed.</a:t>
            </a:r>
          </a:p>
          <a:p>
            <a:pPr algn="just" eaLnBrk="1" hangingPunct="1">
              <a:buFontTx/>
              <a:buNone/>
            </a:pPr>
            <a:endParaRPr lang="en-US" dirty="0" smtClean="0">
              <a:latin typeface="Arial" pitchFamily="34" charset="0"/>
              <a:cs typeface="Arial" pitchFamily="34" charset="0"/>
            </a:endParaRPr>
          </a:p>
          <a:p>
            <a:pPr algn="just" eaLnBrk="1" hangingPunct="1">
              <a:buFont typeface="Wingdings" pitchFamily="2" charset="2"/>
              <a:buChar char="§"/>
            </a:pPr>
            <a:r>
              <a:rPr lang="en-US" dirty="0" smtClean="0">
                <a:latin typeface="Arial" pitchFamily="34" charset="0"/>
                <a:cs typeface="Arial" pitchFamily="34" charset="0"/>
              </a:rPr>
              <a:t>Two pointers can not be added.</a:t>
            </a:r>
          </a:p>
          <a:p>
            <a:pPr algn="just" eaLnBrk="1" hangingPunct="1">
              <a:buFontTx/>
              <a:buNone/>
            </a:pPr>
            <a:r>
              <a:rPr lang="en-US" b="1" dirty="0" smtClean="0">
                <a:solidFill>
                  <a:srgbClr val="C00000"/>
                </a:solidFill>
                <a:latin typeface="Arial" pitchFamily="34" charset="0"/>
                <a:cs typeface="Arial" pitchFamily="34" charset="0"/>
              </a:rPr>
              <a:t>		p1 + p2</a:t>
            </a:r>
            <a:r>
              <a:rPr lang="en-US" dirty="0" smtClean="0">
                <a:latin typeface="Arial" pitchFamily="34" charset="0"/>
                <a:cs typeface="Arial" pitchFamily="34" charset="0"/>
              </a:rPr>
              <a:t> 	is illegal.</a:t>
            </a:r>
          </a:p>
        </p:txBody>
      </p:sp>
      <p:sp>
        <p:nvSpPr>
          <p:cNvPr id="3" name="Date Placeholder 2"/>
          <p:cNvSpPr>
            <a:spLocks noGrp="1"/>
          </p:cNvSpPr>
          <p:nvPr>
            <p:ph type="dt" sz="half" idx="10"/>
          </p:nvPr>
        </p:nvSpPr>
        <p:spPr/>
        <p:txBody>
          <a:bodyPr/>
          <a:lstStyle/>
          <a:p>
            <a:pPr>
              <a:defRPr/>
            </a:pPr>
            <a:fld id="{1FBDC710-B6A7-4360-BD90-5AA2B519ADB3}"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10</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1749" name="Rectangle 2"/>
          <p:cNvSpPr>
            <a:spLocks noGrp="1" noChangeArrowheads="1"/>
          </p:cNvSpPr>
          <p:nvPr>
            <p:ph type="title"/>
          </p:nvPr>
        </p:nvSpPr>
        <p:spPr/>
        <p:txBody>
          <a:bodyPr>
            <a:noAutofit/>
          </a:bodyPr>
          <a:lstStyle/>
          <a:p>
            <a:pPr algn="l" eaLnBrk="1" hangingPunct="1"/>
            <a:r>
              <a:rPr lang="en-US" sz="4000" dirty="0" smtClean="0"/>
              <a:t>Invalid Operations: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40303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1295400" y="990600"/>
            <a:ext cx="7696200" cy="5059363"/>
          </a:xfrm>
        </p:spPr>
        <p:txBody>
          <a:bodyPr/>
          <a:lstStyle/>
          <a:p>
            <a:pPr algn="just" eaLnBrk="1" hangingPunct="1">
              <a:lnSpc>
                <a:spcPct val="150000"/>
              </a:lnSpc>
              <a:buFont typeface="Wingdings" pitchFamily="2" charset="2"/>
              <a:buChar char="§"/>
            </a:pPr>
            <a:r>
              <a:rPr lang="en-US" sz="2800" dirty="0" smtClean="0"/>
              <a:t>When an array is declared, the compiler allocates a base address and sufficient amount of storage to contain all the elements of the array in contiguous memory locations.</a:t>
            </a:r>
          </a:p>
          <a:p>
            <a:pPr algn="just" eaLnBrk="1" hangingPunct="1">
              <a:lnSpc>
                <a:spcPct val="150000"/>
              </a:lnSpc>
              <a:buFont typeface="Wingdings" pitchFamily="2" charset="2"/>
              <a:buChar char="§"/>
            </a:pPr>
            <a:r>
              <a:rPr lang="en-US" sz="2800" dirty="0" smtClean="0"/>
              <a:t>The </a:t>
            </a:r>
            <a:r>
              <a:rPr lang="en-US" sz="2800" dirty="0" smtClean="0"/>
              <a:t>base address is the location of the first element (index 0) of the array.</a:t>
            </a:r>
          </a:p>
          <a:p>
            <a:pPr algn="just" eaLnBrk="1" hangingPunct="1">
              <a:lnSpc>
                <a:spcPct val="150000"/>
              </a:lnSpc>
              <a:buFont typeface="Wingdings" pitchFamily="2" charset="2"/>
              <a:buChar char="§"/>
            </a:pPr>
            <a:r>
              <a:rPr lang="en-US" sz="2800" dirty="0" smtClean="0"/>
              <a:t>The </a:t>
            </a:r>
            <a:r>
              <a:rPr lang="en-US" sz="2800" dirty="0" smtClean="0"/>
              <a:t>compiler also defines the array name as a </a:t>
            </a:r>
            <a:r>
              <a:rPr lang="en-US" sz="2800" b="1" dirty="0" smtClean="0"/>
              <a:t>constant pointer </a:t>
            </a:r>
            <a:r>
              <a:rPr lang="en-US" sz="2800" dirty="0" smtClean="0"/>
              <a:t>to the first element.</a:t>
            </a:r>
          </a:p>
          <a:p>
            <a:pPr algn="just" eaLnBrk="1" hangingPunct="1">
              <a:lnSpc>
                <a:spcPct val="150000"/>
              </a:lnSpc>
              <a:buFont typeface="Wingdings" pitchFamily="2" charset="2"/>
              <a:buChar char="§"/>
            </a:pPr>
            <a:endParaRPr lang="en-US" sz="2800" dirty="0" smtClean="0"/>
          </a:p>
        </p:txBody>
      </p:sp>
      <p:sp>
        <p:nvSpPr>
          <p:cNvPr id="3" name="Date Placeholder 2"/>
          <p:cNvSpPr>
            <a:spLocks noGrp="1"/>
          </p:cNvSpPr>
          <p:nvPr>
            <p:ph type="dt" sz="half" idx="10"/>
          </p:nvPr>
        </p:nvSpPr>
        <p:spPr/>
        <p:txBody>
          <a:bodyPr/>
          <a:lstStyle/>
          <a:p>
            <a:pPr>
              <a:defRPr/>
            </a:pPr>
            <a:fld id="{668C25F7-3237-4B99-9EA2-2FEBC075D710}"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11</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146" name="Rectangle 2"/>
          <p:cNvSpPr>
            <a:spLocks noGrp="1" noChangeArrowheads="1"/>
          </p:cNvSpPr>
          <p:nvPr>
            <p:ph type="title"/>
          </p:nvPr>
        </p:nvSpPr>
        <p:spPr/>
        <p:txBody>
          <a:bodyPr>
            <a:noAutofit/>
          </a:bodyPr>
          <a:lstStyle/>
          <a:p>
            <a:pPr algn="l" eaLnBrk="1" hangingPunct="1"/>
            <a:r>
              <a:rPr lang="en-US" sz="4000" dirty="0" smtClean="0"/>
              <a:t>Pointers and arrays </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447800" y="1066801"/>
            <a:ext cx="7467600" cy="3276599"/>
          </a:xfrm>
        </p:spPr>
        <p:txBody>
          <a:bodyPr/>
          <a:lstStyle/>
          <a:p>
            <a:pPr marL="0" algn="just">
              <a:buFont typeface="Wingdings" pitchFamily="2" charset="2"/>
              <a:buChar char="§"/>
            </a:pPr>
            <a:r>
              <a:rPr lang="en-US" dirty="0" smtClean="0"/>
              <a:t>An array x is declared as follows </a:t>
            </a:r>
            <a:r>
              <a:rPr lang="en-US" dirty="0"/>
              <a:t>and </a:t>
            </a:r>
            <a:r>
              <a:rPr lang="en-US" dirty="0" smtClean="0"/>
              <a:t>assume the </a:t>
            </a:r>
            <a:r>
              <a:rPr lang="en-US" dirty="0"/>
              <a:t>base address of </a:t>
            </a:r>
            <a:r>
              <a:rPr lang="en-US" b="1" dirty="0"/>
              <a:t>x</a:t>
            </a:r>
            <a:r>
              <a:rPr lang="en-US" dirty="0"/>
              <a:t> is </a:t>
            </a:r>
            <a:r>
              <a:rPr lang="en-US" b="1" dirty="0" smtClean="0"/>
              <a:t>1000.</a:t>
            </a:r>
            <a:endParaRPr lang="en-US" dirty="0" smtClean="0"/>
          </a:p>
          <a:p>
            <a:pPr marL="0" algn="just" eaLnBrk="1" hangingPunct="1">
              <a:buFontTx/>
              <a:buNone/>
            </a:pPr>
            <a:r>
              <a:rPr lang="en-US" dirty="0" smtClean="0"/>
              <a:t>		</a:t>
            </a:r>
            <a:r>
              <a:rPr lang="en-US" b="1" dirty="0" err="1" smtClean="0">
                <a:solidFill>
                  <a:srgbClr val="C00000"/>
                </a:solidFill>
              </a:rPr>
              <a:t>int</a:t>
            </a:r>
            <a:r>
              <a:rPr lang="en-US" b="1" dirty="0" smtClean="0">
                <a:solidFill>
                  <a:srgbClr val="C00000"/>
                </a:solidFill>
              </a:rPr>
              <a:t>  x[5] ={ 1,2,3,4,5};</a:t>
            </a:r>
          </a:p>
          <a:p>
            <a:pPr marL="0" algn="just">
              <a:lnSpc>
                <a:spcPct val="90000"/>
              </a:lnSpc>
              <a:buFont typeface="Wingdings" pitchFamily="2" charset="2"/>
              <a:buChar char="§"/>
            </a:pPr>
            <a:r>
              <a:rPr lang="en-US" dirty="0"/>
              <a:t>Array name </a:t>
            </a:r>
            <a:r>
              <a:rPr lang="en-US" b="1" dirty="0">
                <a:solidFill>
                  <a:srgbClr val="C00000"/>
                </a:solidFill>
              </a:rPr>
              <a:t>x</a:t>
            </a:r>
            <a:r>
              <a:rPr lang="en-US" dirty="0"/>
              <a:t>, is a constant pointer, pointing to the first element  </a:t>
            </a:r>
            <a:r>
              <a:rPr lang="en-US" b="1" dirty="0">
                <a:solidFill>
                  <a:srgbClr val="C00000"/>
                </a:solidFill>
              </a:rPr>
              <a:t>x[0]</a:t>
            </a:r>
            <a:r>
              <a:rPr lang="en-US" dirty="0"/>
              <a:t> </a:t>
            </a:r>
            <a:r>
              <a:rPr lang="en-US" dirty="0" smtClean="0"/>
              <a:t>.</a:t>
            </a:r>
          </a:p>
          <a:p>
            <a:pPr marL="0" algn="just">
              <a:lnSpc>
                <a:spcPct val="90000"/>
              </a:lnSpc>
              <a:buFont typeface="Wingdings" pitchFamily="2" charset="2"/>
              <a:buChar char="§"/>
            </a:pPr>
            <a:endParaRPr lang="en-US" dirty="0" smtClean="0"/>
          </a:p>
          <a:p>
            <a:pPr marL="0" algn="just">
              <a:lnSpc>
                <a:spcPct val="90000"/>
              </a:lnSpc>
              <a:buFont typeface="Wingdings" pitchFamily="2" charset="2"/>
              <a:buChar char="§"/>
            </a:pPr>
            <a:r>
              <a:rPr lang="en-US" dirty="0" smtClean="0"/>
              <a:t>Value </a:t>
            </a:r>
            <a:r>
              <a:rPr lang="en-US" dirty="0"/>
              <a:t>of </a:t>
            </a:r>
            <a:r>
              <a:rPr lang="en-US" b="1" dirty="0">
                <a:solidFill>
                  <a:srgbClr val="C00000"/>
                </a:solidFill>
              </a:rPr>
              <a:t>x</a:t>
            </a:r>
            <a:r>
              <a:rPr lang="en-US" dirty="0"/>
              <a:t> is </a:t>
            </a:r>
            <a:r>
              <a:rPr lang="en-US" b="1" dirty="0">
                <a:solidFill>
                  <a:srgbClr val="C00000"/>
                </a:solidFill>
              </a:rPr>
              <a:t>1000 (Base Address)</a:t>
            </a:r>
            <a:r>
              <a:rPr lang="en-US" dirty="0"/>
              <a:t>, the location </a:t>
            </a:r>
            <a:r>
              <a:rPr lang="en-US" dirty="0" smtClean="0"/>
              <a:t>of </a:t>
            </a:r>
            <a:r>
              <a:rPr lang="en-US" b="1" dirty="0" smtClean="0">
                <a:solidFill>
                  <a:srgbClr val="C00000"/>
                </a:solidFill>
              </a:rPr>
              <a:t>x[0</a:t>
            </a:r>
            <a:r>
              <a:rPr lang="en-US" b="1" dirty="0">
                <a:solidFill>
                  <a:srgbClr val="C00000"/>
                </a:solidFill>
              </a:rPr>
              <a:t>]</a:t>
            </a:r>
            <a:r>
              <a:rPr lang="en-US" dirty="0"/>
              <a:t> .</a:t>
            </a:r>
          </a:p>
          <a:p>
            <a:pPr marL="0" algn="just">
              <a:lnSpc>
                <a:spcPct val="90000"/>
              </a:lnSpc>
              <a:buNone/>
            </a:pPr>
            <a:r>
              <a:rPr lang="en-US" dirty="0"/>
              <a:t>	i.e. is </a:t>
            </a:r>
            <a:r>
              <a:rPr lang="en-US" b="1" dirty="0">
                <a:solidFill>
                  <a:srgbClr val="C00000"/>
                </a:solidFill>
              </a:rPr>
              <a:t>x  = &amp;x[0]  = 1000 (in the example)</a:t>
            </a:r>
          </a:p>
          <a:p>
            <a:pPr marL="0" algn="just" eaLnBrk="1" hangingPunct="1">
              <a:buFontTx/>
              <a:buNone/>
            </a:pPr>
            <a:endParaRPr lang="en-US" b="1" dirty="0" smtClean="0">
              <a:solidFill>
                <a:srgbClr val="C00000"/>
              </a:solidFill>
            </a:endParaRPr>
          </a:p>
          <a:p>
            <a:pPr marL="0" algn="just" eaLnBrk="1" hangingPunct="1">
              <a:buFontTx/>
              <a:buNone/>
            </a:pPr>
            <a:endParaRPr lang="en-US" dirty="0" smtClean="0"/>
          </a:p>
        </p:txBody>
      </p:sp>
      <p:sp>
        <p:nvSpPr>
          <p:cNvPr id="3" name="Date Placeholder 2"/>
          <p:cNvSpPr>
            <a:spLocks noGrp="1"/>
          </p:cNvSpPr>
          <p:nvPr>
            <p:ph type="dt" sz="half" idx="10"/>
          </p:nvPr>
        </p:nvSpPr>
        <p:spPr/>
        <p:txBody>
          <a:bodyPr/>
          <a:lstStyle/>
          <a:p>
            <a:pPr>
              <a:defRPr/>
            </a:pPr>
            <a:fld id="{9C7C9185-D189-4265-9F6C-299CDC0BDCDA}"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12</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174" name="Rectangle 2"/>
          <p:cNvSpPr>
            <a:spLocks noGrp="1" noChangeArrowheads="1"/>
          </p:cNvSpPr>
          <p:nvPr>
            <p:ph type="title"/>
          </p:nvPr>
        </p:nvSpPr>
        <p:spPr/>
        <p:txBody>
          <a:bodyPr>
            <a:noAutofit/>
          </a:bodyPr>
          <a:lstStyle/>
          <a:p>
            <a:pPr algn="l" eaLnBrk="1" hangingPunct="1"/>
            <a:r>
              <a:rPr lang="en-US" sz="4000" dirty="0" smtClean="0"/>
              <a:t>Pointers and arrays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267200"/>
            <a:ext cx="74295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idx="1"/>
          </p:nvPr>
        </p:nvSpPr>
        <p:spPr>
          <a:xfrm>
            <a:off x="1219200" y="1066800"/>
            <a:ext cx="7924800" cy="5059363"/>
          </a:xfrm>
        </p:spPr>
        <p:txBody>
          <a:bodyPr/>
          <a:lstStyle/>
          <a:p>
            <a:pPr marL="0" algn="just">
              <a:lnSpc>
                <a:spcPct val="90000"/>
              </a:lnSpc>
            </a:pPr>
            <a:r>
              <a:rPr lang="en-US" dirty="0" smtClean="0"/>
              <a:t>An </a:t>
            </a:r>
            <a:r>
              <a:rPr lang="en-US" b="1" dirty="0" smtClean="0"/>
              <a:t>integer pointer variable</a:t>
            </a:r>
            <a:r>
              <a:rPr lang="en-US" dirty="0"/>
              <a:t> </a:t>
            </a:r>
            <a:r>
              <a:rPr lang="en-US" dirty="0" smtClean="0"/>
              <a:t>p, can be made to point to an array as follows:</a:t>
            </a:r>
          </a:p>
          <a:p>
            <a:pPr marL="114300" lvl="1" indent="0" algn="just">
              <a:lnSpc>
                <a:spcPct val="90000"/>
              </a:lnSpc>
              <a:buNone/>
            </a:pPr>
            <a:r>
              <a:rPr lang="en-US" dirty="0"/>
              <a:t>		</a:t>
            </a:r>
            <a:r>
              <a:rPr lang="en-US" b="1" dirty="0" err="1">
                <a:solidFill>
                  <a:srgbClr val="C00000"/>
                </a:solidFill>
              </a:rPr>
              <a:t>int</a:t>
            </a:r>
            <a:r>
              <a:rPr lang="en-US" b="1" dirty="0">
                <a:solidFill>
                  <a:srgbClr val="C00000"/>
                </a:solidFill>
              </a:rPr>
              <a:t>  x[5] ={ 1,2,3,4,5</a:t>
            </a:r>
            <a:r>
              <a:rPr lang="en-US" b="1" dirty="0" smtClean="0">
                <a:solidFill>
                  <a:srgbClr val="C00000"/>
                </a:solidFill>
              </a:rPr>
              <a:t>};</a:t>
            </a:r>
          </a:p>
          <a:p>
            <a:pPr marL="114300" lvl="1" indent="0" algn="just">
              <a:lnSpc>
                <a:spcPct val="90000"/>
              </a:lnSpc>
              <a:buNone/>
            </a:pPr>
            <a:r>
              <a:rPr lang="en-US" b="1" dirty="0">
                <a:solidFill>
                  <a:srgbClr val="C00000"/>
                </a:solidFill>
              </a:rPr>
              <a:t>	</a:t>
            </a:r>
            <a:r>
              <a:rPr lang="en-US" b="1" dirty="0" smtClean="0">
                <a:solidFill>
                  <a:srgbClr val="C00000"/>
                </a:solidFill>
              </a:rPr>
              <a:t>	</a:t>
            </a:r>
            <a:r>
              <a:rPr lang="en-US" b="1" dirty="0" err="1" smtClean="0">
                <a:solidFill>
                  <a:srgbClr val="C00000"/>
                </a:solidFill>
              </a:rPr>
              <a:t>int</a:t>
            </a:r>
            <a:r>
              <a:rPr lang="en-US" b="1" dirty="0" smtClean="0">
                <a:solidFill>
                  <a:srgbClr val="C00000"/>
                </a:solidFill>
              </a:rPr>
              <a:t> *p;</a:t>
            </a:r>
          </a:p>
          <a:p>
            <a:pPr marL="0" algn="just" eaLnBrk="1" hangingPunct="1">
              <a:lnSpc>
                <a:spcPct val="90000"/>
              </a:lnSpc>
              <a:buFontTx/>
              <a:buNone/>
            </a:pPr>
            <a:r>
              <a:rPr lang="en-US" dirty="0" smtClean="0"/>
              <a:t>		</a:t>
            </a:r>
            <a:r>
              <a:rPr lang="en-US" b="1" dirty="0" smtClean="0">
                <a:solidFill>
                  <a:srgbClr val="C00000"/>
                </a:solidFill>
              </a:rPr>
              <a:t>p = x;     </a:t>
            </a:r>
            <a:r>
              <a:rPr lang="en-US" dirty="0" smtClean="0"/>
              <a:t>OR      </a:t>
            </a:r>
            <a:r>
              <a:rPr lang="en-US" b="1" dirty="0" smtClean="0">
                <a:solidFill>
                  <a:srgbClr val="C00000"/>
                </a:solidFill>
              </a:rPr>
              <a:t>p = &amp;x[0];</a:t>
            </a:r>
          </a:p>
          <a:p>
            <a:pPr marL="0" algn="just" eaLnBrk="1" hangingPunct="1">
              <a:lnSpc>
                <a:spcPct val="90000"/>
              </a:lnSpc>
              <a:buFont typeface="Wingdings" pitchFamily="2" charset="2"/>
              <a:buChar char="§"/>
            </a:pPr>
            <a:endParaRPr lang="en-US" b="1" dirty="0" smtClean="0"/>
          </a:p>
          <a:p>
            <a:pPr marL="0" algn="just" eaLnBrk="1" hangingPunct="1">
              <a:lnSpc>
                <a:spcPct val="90000"/>
              </a:lnSpc>
              <a:buFont typeface="Wingdings" pitchFamily="2" charset="2"/>
              <a:buChar char="§"/>
            </a:pPr>
            <a:r>
              <a:rPr lang="en-US" b="1" dirty="0" smtClean="0"/>
              <a:t>Following statement is Invalid:</a:t>
            </a:r>
          </a:p>
          <a:p>
            <a:pPr marL="114300" lvl="1" indent="0" algn="just">
              <a:lnSpc>
                <a:spcPct val="90000"/>
              </a:lnSpc>
              <a:buNone/>
            </a:pPr>
            <a:r>
              <a:rPr lang="en-US" dirty="0"/>
              <a:t>	</a:t>
            </a:r>
            <a:r>
              <a:rPr lang="en-US" dirty="0" smtClean="0"/>
              <a:t>	p = &amp;x ; //Invalid</a:t>
            </a:r>
          </a:p>
          <a:p>
            <a:pPr marL="0" algn="just">
              <a:spcBef>
                <a:spcPts val="300"/>
              </a:spcBef>
              <a:defRPr/>
            </a:pPr>
            <a:endParaRPr lang="en-US" b="1" dirty="0" smtClean="0"/>
          </a:p>
          <a:p>
            <a:pPr marL="0" algn="just">
              <a:spcBef>
                <a:spcPts val="300"/>
              </a:spcBef>
              <a:defRPr/>
            </a:pPr>
            <a:r>
              <a:rPr lang="en-US" b="1" dirty="0" smtClean="0"/>
              <a:t>Successive </a:t>
            </a:r>
            <a:r>
              <a:rPr lang="en-US" b="1" dirty="0"/>
              <a:t>array elements can be accessed </a:t>
            </a:r>
            <a:r>
              <a:rPr lang="en-US" dirty="0"/>
              <a:t>by </a:t>
            </a:r>
            <a:r>
              <a:rPr lang="en-US" dirty="0" smtClean="0"/>
              <a:t>writing:</a:t>
            </a:r>
            <a:endParaRPr lang="en-US" dirty="0"/>
          </a:p>
          <a:p>
            <a:pPr marL="0" indent="0" algn="just">
              <a:spcBef>
                <a:spcPts val="300"/>
              </a:spcBef>
              <a:buNone/>
              <a:defRPr/>
            </a:pPr>
            <a:r>
              <a:rPr lang="en-US" sz="2600" b="1" dirty="0">
                <a:solidFill>
                  <a:srgbClr val="C00000"/>
                </a:solidFill>
              </a:rPr>
              <a:t>	</a:t>
            </a:r>
            <a:r>
              <a:rPr lang="en-US" sz="2600" b="1" dirty="0" smtClean="0">
                <a:solidFill>
                  <a:srgbClr val="C00000"/>
                </a:solidFill>
              </a:rPr>
              <a:t>cout&lt;&lt;*p; p++;</a:t>
            </a:r>
          </a:p>
          <a:p>
            <a:pPr marL="0" indent="0" algn="just">
              <a:spcBef>
                <a:spcPts val="300"/>
              </a:spcBef>
              <a:buNone/>
              <a:defRPr/>
            </a:pPr>
            <a:r>
              <a:rPr lang="en-US" sz="2600" b="1" dirty="0" smtClean="0"/>
              <a:t>	or</a:t>
            </a:r>
            <a:r>
              <a:rPr lang="en-US" sz="2600" b="1" dirty="0" smtClean="0">
                <a:solidFill>
                  <a:srgbClr val="C00000"/>
                </a:solidFill>
              </a:rPr>
              <a:t> </a:t>
            </a:r>
            <a:r>
              <a:rPr lang="en-US" sz="2600" b="1" dirty="0">
                <a:solidFill>
                  <a:srgbClr val="C00000"/>
                </a:solidFill>
              </a:rPr>
              <a:t>cout&lt;&lt;*(</a:t>
            </a:r>
            <a:r>
              <a:rPr lang="en-US" sz="2600" b="1" dirty="0" err="1">
                <a:solidFill>
                  <a:srgbClr val="C00000"/>
                </a:solidFill>
              </a:rPr>
              <a:t>p+i</a:t>
            </a:r>
            <a:r>
              <a:rPr lang="en-US" sz="2600" b="1" dirty="0">
                <a:solidFill>
                  <a:srgbClr val="C00000"/>
                </a:solidFill>
              </a:rPr>
              <a:t>); </a:t>
            </a:r>
            <a:r>
              <a:rPr lang="en-US" sz="2600" b="1" dirty="0" err="1" smtClean="0">
                <a:solidFill>
                  <a:srgbClr val="C00000"/>
                </a:solidFill>
              </a:rPr>
              <a:t>i</a:t>
            </a:r>
            <a:r>
              <a:rPr lang="en-US" sz="2600" b="1" dirty="0" smtClean="0">
                <a:solidFill>
                  <a:srgbClr val="C00000"/>
                </a:solidFill>
              </a:rPr>
              <a:t>++;</a:t>
            </a:r>
            <a:endParaRPr lang="en-US" sz="2600" b="1" dirty="0">
              <a:solidFill>
                <a:srgbClr val="C00000"/>
              </a:solidFill>
            </a:endParaRPr>
          </a:p>
          <a:p>
            <a:pPr marL="0" indent="0" algn="just">
              <a:spcBef>
                <a:spcPts val="300"/>
              </a:spcBef>
              <a:buNone/>
              <a:defRPr/>
            </a:pPr>
            <a:r>
              <a:rPr lang="en-US" sz="2600" b="1" dirty="0" smtClean="0">
                <a:solidFill>
                  <a:srgbClr val="C00000"/>
                </a:solidFill>
              </a:rPr>
              <a:t>	</a:t>
            </a:r>
          </a:p>
          <a:p>
            <a:pPr marL="0" indent="0" algn="just">
              <a:spcBef>
                <a:spcPts val="300"/>
              </a:spcBef>
              <a:buNone/>
              <a:defRPr/>
            </a:pPr>
            <a:endParaRPr lang="en-US" sz="2600" b="1" dirty="0">
              <a:solidFill>
                <a:srgbClr val="C00000"/>
              </a:solidFill>
            </a:endParaRPr>
          </a:p>
          <a:p>
            <a:pPr marL="114300" lvl="1" indent="0" algn="just">
              <a:lnSpc>
                <a:spcPct val="90000"/>
              </a:lnSpc>
              <a:buNone/>
            </a:pPr>
            <a:endParaRPr lang="en-US" dirty="0" smtClean="0"/>
          </a:p>
          <a:p>
            <a:pPr marL="114300" lvl="1" indent="0" algn="just">
              <a:lnSpc>
                <a:spcPct val="90000"/>
              </a:lnSpc>
              <a:buNone/>
            </a:pPr>
            <a:endParaRPr lang="en-US" dirty="0" smtClean="0"/>
          </a:p>
        </p:txBody>
      </p:sp>
      <p:sp>
        <p:nvSpPr>
          <p:cNvPr id="3" name="Date Placeholder 2"/>
          <p:cNvSpPr>
            <a:spLocks noGrp="1"/>
          </p:cNvSpPr>
          <p:nvPr>
            <p:ph type="dt" sz="half" idx="10"/>
          </p:nvPr>
        </p:nvSpPr>
        <p:spPr/>
        <p:txBody>
          <a:bodyPr/>
          <a:lstStyle/>
          <a:p>
            <a:pPr>
              <a:defRPr/>
            </a:pPr>
            <a:fld id="{321EC660-5DBE-45CB-B244-F575A099AA6B}"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8197" name="Rectangle 2"/>
          <p:cNvSpPr>
            <a:spLocks noGrp="1" noChangeArrowheads="1"/>
          </p:cNvSpPr>
          <p:nvPr>
            <p:ph type="title"/>
          </p:nvPr>
        </p:nvSpPr>
        <p:spPr/>
        <p:txBody>
          <a:bodyPr>
            <a:noAutofit/>
          </a:bodyPr>
          <a:lstStyle/>
          <a:p>
            <a:pPr algn="l" eaLnBrk="1" hangingPunct="1"/>
            <a:r>
              <a:rPr lang="en-US" sz="4000" dirty="0" smtClean="0"/>
              <a:t>Array accessing using Pointers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normAutofit/>
          </a:bodyPr>
          <a:lstStyle/>
          <a:p>
            <a:pPr algn="just">
              <a:spcBef>
                <a:spcPts val="300"/>
              </a:spcBef>
              <a:defRPr/>
            </a:pPr>
            <a:r>
              <a:rPr lang="en-US" dirty="0" smtClean="0"/>
              <a:t>The relationship between </a:t>
            </a:r>
            <a:r>
              <a:rPr lang="en-US" b="1" dirty="0" smtClean="0">
                <a:solidFill>
                  <a:srgbClr val="C00000"/>
                </a:solidFill>
              </a:rPr>
              <a:t>p</a:t>
            </a:r>
            <a:r>
              <a:rPr lang="en-US" dirty="0" smtClean="0"/>
              <a:t> and </a:t>
            </a:r>
            <a:r>
              <a:rPr lang="en-US" b="1" dirty="0" smtClean="0">
                <a:solidFill>
                  <a:srgbClr val="C00000"/>
                </a:solidFill>
              </a:rPr>
              <a:t>x</a:t>
            </a:r>
            <a:r>
              <a:rPr lang="en-US" dirty="0" smtClean="0"/>
              <a:t> is shown below:</a:t>
            </a:r>
          </a:p>
          <a:p>
            <a:pPr marL="0" indent="0" algn="just">
              <a:spcBef>
                <a:spcPts val="300"/>
              </a:spcBef>
              <a:buNone/>
              <a:defRPr/>
            </a:pPr>
            <a:endParaRPr lang="en-US" dirty="0" smtClean="0"/>
          </a:p>
          <a:p>
            <a:pPr marL="0" algn="just" eaLnBrk="1" hangingPunct="1">
              <a:spcBef>
                <a:spcPts val="300"/>
              </a:spcBef>
              <a:buFontTx/>
              <a:buNone/>
              <a:defRPr/>
            </a:pPr>
            <a:r>
              <a:rPr lang="en-US" b="1" dirty="0" smtClean="0"/>
              <a:t>	</a:t>
            </a:r>
            <a:r>
              <a:rPr lang="en-US" dirty="0" smtClean="0"/>
              <a:t>p</a:t>
            </a:r>
            <a:r>
              <a:rPr lang="en-US" dirty="0"/>
              <a:t>= &amp;x[0</a:t>
            </a:r>
            <a:r>
              <a:rPr lang="en-US" dirty="0" smtClean="0"/>
              <a:t>];   	(=</a:t>
            </a:r>
            <a:r>
              <a:rPr lang="en-US" dirty="0"/>
              <a:t>1000</a:t>
            </a:r>
            <a:r>
              <a:rPr lang="en-US" dirty="0" smtClean="0"/>
              <a:t>) BASE ADDRESS</a:t>
            </a:r>
            <a:endParaRPr lang="en-US" dirty="0"/>
          </a:p>
          <a:p>
            <a:pPr marL="0" algn="just" eaLnBrk="1" hangingPunct="1">
              <a:spcBef>
                <a:spcPts val="300"/>
              </a:spcBef>
              <a:buFontTx/>
              <a:buNone/>
              <a:defRPr/>
            </a:pPr>
            <a:r>
              <a:rPr lang="en-US" dirty="0" smtClean="0"/>
              <a:t>	p+1=&gt;&amp;</a:t>
            </a:r>
            <a:r>
              <a:rPr lang="en-US" dirty="0"/>
              <a:t>x[1] </a:t>
            </a:r>
            <a:r>
              <a:rPr lang="en-US" dirty="0" smtClean="0"/>
              <a:t>	(=1004)</a:t>
            </a:r>
            <a:endParaRPr lang="en-US" dirty="0"/>
          </a:p>
          <a:p>
            <a:pPr marL="0" algn="just" eaLnBrk="1" hangingPunct="1">
              <a:spcBef>
                <a:spcPts val="300"/>
              </a:spcBef>
              <a:buFontTx/>
              <a:buNone/>
              <a:defRPr/>
            </a:pPr>
            <a:r>
              <a:rPr lang="en-US" dirty="0" smtClean="0"/>
              <a:t>	p+2=&gt;&amp;</a:t>
            </a:r>
            <a:r>
              <a:rPr lang="en-US" dirty="0"/>
              <a:t>x[2] </a:t>
            </a:r>
            <a:r>
              <a:rPr lang="en-US" dirty="0" smtClean="0"/>
              <a:t>	(=1008)</a:t>
            </a:r>
            <a:endParaRPr lang="en-US" dirty="0"/>
          </a:p>
          <a:p>
            <a:pPr marL="0" algn="just" eaLnBrk="1" hangingPunct="1">
              <a:spcBef>
                <a:spcPts val="300"/>
              </a:spcBef>
              <a:buFontTx/>
              <a:buNone/>
              <a:defRPr/>
            </a:pPr>
            <a:r>
              <a:rPr lang="en-US" dirty="0" smtClean="0"/>
              <a:t>	p+3=&gt;&amp;</a:t>
            </a:r>
            <a:r>
              <a:rPr lang="en-US" dirty="0"/>
              <a:t>x[3] </a:t>
            </a:r>
            <a:r>
              <a:rPr lang="en-US" dirty="0" smtClean="0"/>
              <a:t>	(=1012)</a:t>
            </a:r>
            <a:endParaRPr lang="en-US" dirty="0"/>
          </a:p>
          <a:p>
            <a:pPr marL="0" algn="just" eaLnBrk="1" hangingPunct="1">
              <a:spcBef>
                <a:spcPts val="300"/>
              </a:spcBef>
              <a:buFontTx/>
              <a:buNone/>
              <a:defRPr/>
            </a:pPr>
            <a:r>
              <a:rPr lang="en-US" dirty="0" smtClean="0"/>
              <a:t>	p+4=&gt;&amp;</a:t>
            </a:r>
            <a:r>
              <a:rPr lang="en-US" dirty="0"/>
              <a:t>x[4] </a:t>
            </a:r>
            <a:r>
              <a:rPr lang="en-US" dirty="0" smtClean="0"/>
              <a:t>	(=1016) </a:t>
            </a:r>
          </a:p>
          <a:p>
            <a:pPr marL="0" algn="just" eaLnBrk="1" hangingPunct="1">
              <a:spcBef>
                <a:spcPts val="300"/>
              </a:spcBef>
              <a:buFontTx/>
              <a:buNone/>
              <a:defRPr/>
            </a:pPr>
            <a:endParaRPr lang="en-US" b="1" dirty="0" smtClean="0"/>
          </a:p>
          <a:p>
            <a:pPr marL="0" algn="just">
              <a:spcBef>
                <a:spcPts val="300"/>
              </a:spcBef>
              <a:defRPr/>
            </a:pPr>
            <a:r>
              <a:rPr lang="en-US" b="1" dirty="0" smtClean="0"/>
              <a:t>Address of an element of </a:t>
            </a:r>
            <a:r>
              <a:rPr lang="en-US" b="1" dirty="0" smtClean="0">
                <a:solidFill>
                  <a:srgbClr val="C00000"/>
                </a:solidFill>
              </a:rPr>
              <a:t>x </a:t>
            </a:r>
            <a:r>
              <a:rPr lang="en-US" b="1" dirty="0" smtClean="0"/>
              <a:t>is given by:</a:t>
            </a:r>
          </a:p>
          <a:p>
            <a:pPr marL="0" algn="just" eaLnBrk="1" hangingPunct="1">
              <a:spcBef>
                <a:spcPts val="300"/>
              </a:spcBef>
              <a:buFontTx/>
              <a:buNone/>
              <a:defRPr/>
            </a:pPr>
            <a:r>
              <a:rPr lang="en-US" dirty="0" smtClean="0"/>
              <a:t>Address </a:t>
            </a:r>
            <a:r>
              <a:rPr lang="en-US" dirty="0"/>
              <a:t>of </a:t>
            </a:r>
            <a:r>
              <a:rPr lang="en-US" b="1" dirty="0" smtClean="0"/>
              <a:t>x[</a:t>
            </a:r>
            <a:r>
              <a:rPr lang="en-US" b="1" dirty="0" err="1" smtClean="0"/>
              <a:t>i</a:t>
            </a:r>
            <a:r>
              <a:rPr lang="en-US" b="1" dirty="0" smtClean="0"/>
              <a:t>]</a:t>
            </a:r>
            <a:r>
              <a:rPr lang="en-US" dirty="0" smtClean="0"/>
              <a:t> </a:t>
            </a:r>
            <a:r>
              <a:rPr lang="en-US" dirty="0"/>
              <a:t>=  </a:t>
            </a:r>
            <a:r>
              <a:rPr lang="en-US" b="1" dirty="0"/>
              <a:t>base address </a:t>
            </a:r>
            <a:r>
              <a:rPr lang="en-US" dirty="0"/>
              <a:t>+ </a:t>
            </a:r>
            <a:r>
              <a:rPr lang="en-US" b="1" dirty="0" err="1"/>
              <a:t>i</a:t>
            </a:r>
            <a:r>
              <a:rPr lang="en-US" b="1" dirty="0" smtClean="0"/>
              <a:t> *  </a:t>
            </a:r>
            <a:r>
              <a:rPr lang="en-US" b="1" dirty="0"/>
              <a:t>scale factor </a:t>
            </a:r>
            <a:r>
              <a:rPr lang="en-US" b="1" dirty="0" smtClean="0"/>
              <a:t>of (</a:t>
            </a:r>
            <a:r>
              <a:rPr lang="en-US" b="1" dirty="0" err="1" smtClean="0"/>
              <a:t>int</a:t>
            </a:r>
            <a:r>
              <a:rPr lang="en-US" b="1" dirty="0" smtClean="0"/>
              <a:t>)</a:t>
            </a:r>
            <a:endParaRPr lang="en-US" b="1" dirty="0"/>
          </a:p>
          <a:p>
            <a:pPr marL="0" algn="just" eaLnBrk="1" hangingPunct="1">
              <a:spcBef>
                <a:spcPts val="300"/>
              </a:spcBef>
              <a:buFontTx/>
              <a:buNone/>
              <a:defRPr/>
            </a:pPr>
            <a:r>
              <a:rPr lang="en-US" dirty="0" smtClean="0"/>
              <a:t>Address of x[3]=  1000 </a:t>
            </a:r>
            <a:r>
              <a:rPr lang="en-US" dirty="0"/>
              <a:t>+(</a:t>
            </a:r>
            <a:r>
              <a:rPr lang="en-US" dirty="0" smtClean="0"/>
              <a:t>3*4) = 1012</a:t>
            </a:r>
            <a:endParaRPr lang="en-US" dirty="0"/>
          </a:p>
        </p:txBody>
      </p:sp>
      <p:sp>
        <p:nvSpPr>
          <p:cNvPr id="3" name="Date Placeholder 2"/>
          <p:cNvSpPr>
            <a:spLocks noGrp="1"/>
          </p:cNvSpPr>
          <p:nvPr>
            <p:ph type="dt" sz="half" idx="10"/>
          </p:nvPr>
        </p:nvSpPr>
        <p:spPr/>
        <p:txBody>
          <a:bodyPr/>
          <a:lstStyle/>
          <a:p>
            <a:pPr>
              <a:defRPr/>
            </a:pPr>
            <a:fld id="{6885EE00-60DB-4411-B3DF-3148C8E47120}"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14</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9221" name="Rectangle 2"/>
          <p:cNvSpPr>
            <a:spLocks noGrp="1" noChangeArrowheads="1"/>
          </p:cNvSpPr>
          <p:nvPr>
            <p:ph type="title"/>
          </p:nvPr>
        </p:nvSpPr>
        <p:spPr/>
        <p:txBody>
          <a:bodyPr>
            <a:noAutofit/>
          </a:bodyPr>
          <a:lstStyle/>
          <a:p>
            <a:pPr algn="l" eaLnBrk="1" hangingPunct="1"/>
            <a:r>
              <a:rPr lang="en-US" sz="4000" dirty="0" smtClean="0"/>
              <a:t>Pointers and arrays </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92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85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85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p:txBody>
          <a:bodyPr/>
          <a:lstStyle/>
          <a:p>
            <a:pPr marL="0" eaLnBrk="1" hangingPunct="1">
              <a:buFontTx/>
              <a:buNone/>
              <a:defRPr/>
            </a:pPr>
            <a:r>
              <a:rPr lang="en-US" dirty="0" smtClean="0"/>
              <a:t>void  </a:t>
            </a:r>
            <a:r>
              <a:rPr lang="en-US" dirty="0"/>
              <a:t>main( )   </a:t>
            </a:r>
            <a:endParaRPr lang="en-US" dirty="0" smtClean="0"/>
          </a:p>
          <a:p>
            <a:pPr marL="0" eaLnBrk="1" hangingPunct="1">
              <a:buFontTx/>
              <a:buNone/>
              <a:defRPr/>
            </a:pPr>
            <a:r>
              <a:rPr lang="en-US" dirty="0" smtClean="0"/>
              <a:t>{                                          </a:t>
            </a:r>
          </a:p>
          <a:p>
            <a:pPr marL="0" eaLnBrk="1" hangingPunct="1">
              <a:buFontTx/>
              <a:buNone/>
              <a:defRPr/>
            </a:pPr>
            <a:r>
              <a:rPr lang="en-US" dirty="0" smtClean="0"/>
              <a:t> </a:t>
            </a:r>
            <a:r>
              <a:rPr lang="en-US" dirty="0" err="1" smtClean="0"/>
              <a:t>int</a:t>
            </a:r>
            <a:r>
              <a:rPr lang="en-US" dirty="0" smtClean="0"/>
              <a:t> </a:t>
            </a:r>
            <a:r>
              <a:rPr lang="en-US" dirty="0" err="1" smtClean="0"/>
              <a:t>arr</a:t>
            </a:r>
            <a:r>
              <a:rPr lang="en-US" dirty="0" smtClean="0"/>
              <a:t>[5</a:t>
            </a:r>
            <a:r>
              <a:rPr lang="en-US" dirty="0"/>
              <a:t>] = { 31, 54, 77, 52, 93 };  </a:t>
            </a:r>
            <a:endParaRPr lang="en-US" dirty="0" smtClean="0"/>
          </a:p>
          <a:p>
            <a:pPr marL="0" eaLnBrk="1" hangingPunct="1">
              <a:buFontTx/>
              <a:buNone/>
              <a:defRPr/>
            </a:pPr>
            <a:r>
              <a:rPr lang="en-US" dirty="0"/>
              <a:t> </a:t>
            </a:r>
            <a:r>
              <a:rPr lang="en-US" dirty="0" smtClean="0"/>
              <a:t> </a:t>
            </a:r>
            <a:endParaRPr lang="en-US" dirty="0"/>
          </a:p>
          <a:p>
            <a:pPr marL="0" eaLnBrk="1" hangingPunct="1">
              <a:buFontTx/>
              <a:buNone/>
              <a:defRPr/>
            </a:pPr>
            <a:r>
              <a:rPr lang="en-US" dirty="0"/>
              <a:t> for(</a:t>
            </a:r>
            <a:r>
              <a:rPr lang="en-US" dirty="0" err="1"/>
              <a:t>int</a:t>
            </a:r>
            <a:r>
              <a:rPr lang="en-US" dirty="0"/>
              <a:t> j=0; j&lt;5; j++)  </a:t>
            </a:r>
            <a:r>
              <a:rPr lang="en-US" dirty="0" smtClean="0"/>
              <a:t>	 </a:t>
            </a:r>
            <a:r>
              <a:rPr lang="en-US" dirty="0"/>
              <a:t>//for each </a:t>
            </a:r>
            <a:r>
              <a:rPr lang="en-US" dirty="0" smtClean="0"/>
              <a:t>element</a:t>
            </a:r>
            <a:r>
              <a:rPr lang="en-US" dirty="0"/>
              <a:t>, </a:t>
            </a:r>
          </a:p>
          <a:p>
            <a:pPr marL="0" eaLnBrk="1" hangingPunct="1">
              <a:buFontTx/>
              <a:buNone/>
              <a:defRPr/>
            </a:pPr>
            <a:r>
              <a:rPr lang="en-US" dirty="0"/>
              <a:t> </a:t>
            </a:r>
            <a:r>
              <a:rPr lang="en-US" dirty="0" smtClean="0"/>
              <a:t>  </a:t>
            </a:r>
            <a:r>
              <a:rPr lang="en-US" dirty="0" err="1" smtClean="0"/>
              <a:t>cout</a:t>
            </a:r>
            <a:r>
              <a:rPr lang="en-US" dirty="0" smtClean="0"/>
              <a:t> </a:t>
            </a:r>
            <a:r>
              <a:rPr lang="en-US" dirty="0"/>
              <a:t>&lt;&lt; </a:t>
            </a:r>
            <a:r>
              <a:rPr lang="en-US" dirty="0" smtClean="0"/>
              <a:t>*(</a:t>
            </a:r>
            <a:r>
              <a:rPr lang="en-US" dirty="0" err="1" smtClean="0"/>
              <a:t>arr+j</a:t>
            </a:r>
            <a:r>
              <a:rPr lang="en-US" dirty="0" smtClean="0"/>
              <a:t>); 	      	//</a:t>
            </a:r>
            <a:r>
              <a:rPr lang="en-US" dirty="0"/>
              <a:t>print value</a:t>
            </a:r>
          </a:p>
          <a:p>
            <a:pPr marL="0" eaLnBrk="1" hangingPunct="1">
              <a:buFontTx/>
              <a:buNone/>
              <a:defRPr/>
            </a:pPr>
            <a:r>
              <a:rPr lang="en-US" dirty="0"/>
              <a:t>} </a:t>
            </a:r>
            <a:endParaRPr lang="en-US" dirty="0" smtClean="0"/>
          </a:p>
          <a:p>
            <a:pPr marL="0" algn="just" eaLnBrk="1" hangingPunct="1">
              <a:buFontTx/>
              <a:buNone/>
              <a:defRPr/>
            </a:pPr>
            <a:r>
              <a:rPr lang="en-US" dirty="0" smtClean="0"/>
              <a:t>“</a:t>
            </a:r>
            <a:r>
              <a:rPr lang="en-US" dirty="0" err="1" smtClean="0"/>
              <a:t>arr</a:t>
            </a:r>
            <a:r>
              <a:rPr lang="en-US" dirty="0" smtClean="0"/>
              <a:t>” itself is a constant pointer which can be used to access the elements.</a:t>
            </a:r>
            <a:endParaRPr lang="en-US" dirty="0"/>
          </a:p>
        </p:txBody>
      </p:sp>
      <p:sp>
        <p:nvSpPr>
          <p:cNvPr id="3" name="Date Placeholder 2"/>
          <p:cNvSpPr>
            <a:spLocks noGrp="1"/>
          </p:cNvSpPr>
          <p:nvPr>
            <p:ph type="dt" sz="half" idx="10"/>
          </p:nvPr>
        </p:nvSpPr>
        <p:spPr/>
        <p:txBody>
          <a:bodyPr/>
          <a:lstStyle/>
          <a:p>
            <a:pPr>
              <a:defRPr/>
            </a:pPr>
            <a:fld id="{E9D077E2-0DF1-4A14-906E-75954F764D44}"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12293" name="Rectangle 2"/>
          <p:cNvSpPr>
            <a:spLocks noGrp="1" noChangeArrowheads="1"/>
          </p:cNvSpPr>
          <p:nvPr>
            <p:ph type="title"/>
          </p:nvPr>
        </p:nvSpPr>
        <p:spPr>
          <a:xfrm>
            <a:off x="1209471" y="0"/>
            <a:ext cx="7924801" cy="838200"/>
          </a:xfrm>
        </p:spPr>
        <p:txBody>
          <a:bodyPr>
            <a:noAutofit/>
          </a:bodyPr>
          <a:lstStyle/>
          <a:p>
            <a:r>
              <a:rPr lang="en-US" dirty="0"/>
              <a:t>Array accessing using </a:t>
            </a:r>
            <a:r>
              <a:rPr lang="en-US" dirty="0" smtClean="0"/>
              <a:t>array name as pointer - Example</a:t>
            </a:r>
          </a:p>
        </p:txBody>
      </p:sp>
      <p:sp>
        <p:nvSpPr>
          <p:cNvPr id="7" name="Rectangle 6"/>
          <p:cNvSpPr/>
          <p:nvPr/>
        </p:nvSpPr>
        <p:spPr>
          <a:xfrm>
            <a:off x="7620000" y="1878013"/>
            <a:ext cx="1447800" cy="2160587"/>
          </a:xfrm>
          <a:prstGeom prst="rect">
            <a:avLst/>
          </a:prstGeom>
          <a:ln>
            <a:solidFill>
              <a:srgbClr val="FF0000"/>
            </a:solidFill>
          </a:ln>
        </p:spPr>
        <p:txBody>
          <a:bodyPr>
            <a:spAutoFit/>
          </a:bodyPr>
          <a:lstStyle/>
          <a:p>
            <a:pPr>
              <a:lnSpc>
                <a:spcPct val="80000"/>
              </a:lnSpc>
              <a:defRPr/>
            </a:pPr>
            <a:r>
              <a:rPr lang="en-US" sz="2800" b="1" dirty="0">
                <a:solidFill>
                  <a:schemeClr val="accent2">
                    <a:lumMod val="75000"/>
                  </a:schemeClr>
                </a:solidFill>
                <a:latin typeface="Tempus Sans ITC" pitchFamily="82" charset="0"/>
              </a:rPr>
              <a:t>Output:</a:t>
            </a:r>
          </a:p>
          <a:p>
            <a:pPr>
              <a:lnSpc>
                <a:spcPct val="80000"/>
              </a:lnSpc>
              <a:defRPr/>
            </a:pPr>
            <a:r>
              <a:rPr lang="en-US" sz="2800" b="1" dirty="0">
                <a:solidFill>
                  <a:schemeClr val="accent2">
                    <a:lumMod val="75000"/>
                  </a:schemeClr>
                </a:solidFill>
                <a:latin typeface="Tempus Sans ITC" pitchFamily="82" charset="0"/>
              </a:rPr>
              <a:t>31</a:t>
            </a:r>
          </a:p>
          <a:p>
            <a:pPr>
              <a:lnSpc>
                <a:spcPct val="80000"/>
              </a:lnSpc>
              <a:defRPr/>
            </a:pPr>
            <a:r>
              <a:rPr lang="en-US" sz="2800" b="1" dirty="0">
                <a:solidFill>
                  <a:schemeClr val="accent2">
                    <a:lumMod val="75000"/>
                  </a:schemeClr>
                </a:solidFill>
                <a:latin typeface="Tempus Sans ITC" pitchFamily="82" charset="0"/>
              </a:rPr>
              <a:t>54</a:t>
            </a:r>
          </a:p>
          <a:p>
            <a:pPr>
              <a:lnSpc>
                <a:spcPct val="80000"/>
              </a:lnSpc>
              <a:defRPr/>
            </a:pPr>
            <a:r>
              <a:rPr lang="en-US" sz="2800" b="1" dirty="0">
                <a:solidFill>
                  <a:schemeClr val="accent2">
                    <a:lumMod val="75000"/>
                  </a:schemeClr>
                </a:solidFill>
                <a:latin typeface="Tempus Sans ITC" pitchFamily="82" charset="0"/>
              </a:rPr>
              <a:t>77</a:t>
            </a:r>
          </a:p>
          <a:p>
            <a:pPr>
              <a:lnSpc>
                <a:spcPct val="80000"/>
              </a:lnSpc>
              <a:defRPr/>
            </a:pPr>
            <a:r>
              <a:rPr lang="en-US" sz="2800" b="1" dirty="0">
                <a:solidFill>
                  <a:schemeClr val="accent2">
                    <a:lumMod val="75000"/>
                  </a:schemeClr>
                </a:solidFill>
                <a:latin typeface="Tempus Sans ITC" pitchFamily="82" charset="0"/>
              </a:rPr>
              <a:t>52 </a:t>
            </a:r>
          </a:p>
          <a:p>
            <a:pPr>
              <a:lnSpc>
                <a:spcPct val="80000"/>
              </a:lnSpc>
              <a:defRPr/>
            </a:pPr>
            <a:r>
              <a:rPr lang="en-US" sz="2800" b="1" dirty="0">
                <a:solidFill>
                  <a:schemeClr val="accent2">
                    <a:lumMod val="75000"/>
                  </a:schemeClr>
                </a:solidFill>
                <a:latin typeface="Tempus Sans ITC" pitchFamily="82" charset="0"/>
              </a:rPr>
              <a:t>93</a:t>
            </a:r>
          </a:p>
        </p:txBody>
      </p:sp>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normAutofit/>
          </a:bodyPr>
          <a:lstStyle/>
          <a:p>
            <a:pPr eaLnBrk="1" hangingPunct="1">
              <a:spcBef>
                <a:spcPts val="300"/>
              </a:spcBef>
              <a:buFontTx/>
              <a:buNone/>
              <a:defRPr/>
            </a:pPr>
            <a:r>
              <a:rPr lang="en-US" dirty="0"/>
              <a:t>// array accessed with pointer</a:t>
            </a:r>
          </a:p>
          <a:p>
            <a:pPr eaLnBrk="1" hangingPunct="1">
              <a:spcBef>
                <a:spcPts val="300"/>
              </a:spcBef>
              <a:buFontTx/>
              <a:buNone/>
              <a:defRPr/>
            </a:pPr>
            <a:r>
              <a:rPr lang="en-US" dirty="0" smtClean="0"/>
              <a:t>void </a:t>
            </a:r>
            <a:r>
              <a:rPr lang="en-US" dirty="0"/>
              <a:t>main()   {   </a:t>
            </a:r>
          </a:p>
          <a:p>
            <a:pPr lvl="1">
              <a:spcBef>
                <a:spcPts val="300"/>
              </a:spcBef>
              <a:buFontTx/>
              <a:buNone/>
              <a:defRPr/>
            </a:pPr>
            <a:r>
              <a:rPr lang="en-US" dirty="0" err="1"/>
              <a:t>int</a:t>
            </a:r>
            <a:r>
              <a:rPr lang="en-US" dirty="0"/>
              <a:t> </a:t>
            </a:r>
            <a:r>
              <a:rPr lang="en-US" dirty="0" smtClean="0"/>
              <a:t> </a:t>
            </a:r>
            <a:r>
              <a:rPr lang="en-US" dirty="0" err="1" smtClean="0"/>
              <a:t>arr</a:t>
            </a:r>
            <a:r>
              <a:rPr lang="en-US" dirty="0" smtClean="0"/>
              <a:t>[] </a:t>
            </a:r>
            <a:r>
              <a:rPr lang="en-US" dirty="0"/>
              <a:t>= { 31, 54, 77, 52, 93 }; </a:t>
            </a:r>
            <a:r>
              <a:rPr lang="en-US" dirty="0" smtClean="0"/>
              <a:t>  </a:t>
            </a:r>
          </a:p>
          <a:p>
            <a:pPr lvl="1">
              <a:spcBef>
                <a:spcPts val="300"/>
              </a:spcBef>
              <a:buFontTx/>
              <a:buNone/>
              <a:defRPr/>
            </a:pPr>
            <a:r>
              <a:rPr lang="en-US" dirty="0" err="1" smtClean="0"/>
              <a:t>int</a:t>
            </a:r>
            <a:r>
              <a:rPr lang="en-US" dirty="0"/>
              <a:t>* </a:t>
            </a:r>
            <a:r>
              <a:rPr lang="en-US" dirty="0" err="1" smtClean="0"/>
              <a:t>ptr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pointer to </a:t>
            </a:r>
            <a:r>
              <a:rPr lang="en-US" dirty="0" err="1" smtClean="0">
                <a:solidFill>
                  <a:schemeClr val="accent2">
                    <a:lumMod val="60000"/>
                    <a:lumOff val="40000"/>
                  </a:schemeClr>
                </a:solidFill>
              </a:rPr>
              <a:t>arr</a:t>
            </a:r>
            <a:r>
              <a:rPr lang="en-US" dirty="0" smtClean="0">
                <a:solidFill>
                  <a:schemeClr val="accent2">
                    <a:lumMod val="60000"/>
                    <a:lumOff val="40000"/>
                  </a:schemeClr>
                </a:solidFill>
              </a:rPr>
              <a:t>   </a:t>
            </a:r>
          </a:p>
          <a:p>
            <a:pPr lvl="1">
              <a:spcBef>
                <a:spcPts val="300"/>
              </a:spcBef>
              <a:buFontTx/>
              <a:buNone/>
              <a:defRPr/>
            </a:pPr>
            <a:r>
              <a:rPr lang="en-US" dirty="0" err="1" smtClean="0"/>
              <a:t>ptr</a:t>
            </a:r>
            <a:r>
              <a:rPr lang="en-US" dirty="0" smtClean="0"/>
              <a:t> </a:t>
            </a:r>
            <a:r>
              <a:rPr lang="en-US" dirty="0"/>
              <a:t>= </a:t>
            </a:r>
            <a:r>
              <a:rPr lang="en-US" dirty="0" err="1" smtClean="0"/>
              <a:t>arr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points to </a:t>
            </a:r>
            <a:r>
              <a:rPr lang="en-US" dirty="0" err="1" smtClean="0">
                <a:solidFill>
                  <a:schemeClr val="accent2">
                    <a:lumMod val="60000"/>
                    <a:lumOff val="40000"/>
                  </a:schemeClr>
                </a:solidFill>
              </a:rPr>
              <a:t>arr</a:t>
            </a:r>
            <a:r>
              <a:rPr lang="en-US" dirty="0" smtClean="0">
                <a:solidFill>
                  <a:schemeClr val="accent2">
                    <a:lumMod val="60000"/>
                    <a:lumOff val="40000"/>
                  </a:schemeClr>
                </a:solidFill>
              </a:rPr>
              <a:t>   </a:t>
            </a:r>
          </a:p>
          <a:p>
            <a:pPr lvl="1">
              <a:spcBef>
                <a:spcPts val="300"/>
              </a:spcBef>
              <a:buFontTx/>
              <a:buNone/>
              <a:defRPr/>
            </a:pPr>
            <a:r>
              <a:rPr lang="en-US" dirty="0" smtClean="0"/>
              <a:t>for(</a:t>
            </a:r>
            <a:r>
              <a:rPr lang="en-US" dirty="0" err="1" smtClean="0"/>
              <a:t>int</a:t>
            </a:r>
            <a:r>
              <a:rPr lang="en-US" dirty="0" smtClean="0"/>
              <a:t> </a:t>
            </a:r>
            <a:r>
              <a:rPr lang="en-US" dirty="0"/>
              <a:t>j=0; j&lt;5; j++)        </a:t>
            </a:r>
            <a:r>
              <a:rPr lang="en-US" dirty="0">
                <a:solidFill>
                  <a:schemeClr val="accent2">
                    <a:lumMod val="60000"/>
                    <a:lumOff val="40000"/>
                  </a:schemeClr>
                </a:solidFill>
              </a:rPr>
              <a:t>//for each element,      </a:t>
            </a:r>
            <a:endParaRPr lang="en-US" dirty="0" smtClean="0">
              <a:solidFill>
                <a:schemeClr val="accent2">
                  <a:lumMod val="60000"/>
                  <a:lumOff val="40000"/>
                </a:schemeClr>
              </a:solidFill>
            </a:endParaRPr>
          </a:p>
          <a:p>
            <a:pPr lvl="1">
              <a:spcBef>
                <a:spcPts val="300"/>
              </a:spcBef>
              <a:buFontTx/>
              <a:buNone/>
              <a:defRPr/>
            </a:pPr>
            <a:r>
              <a:rPr lang="en-US" dirty="0" smtClean="0"/>
              <a:t>	cout </a:t>
            </a:r>
            <a:r>
              <a:rPr lang="en-US" dirty="0"/>
              <a:t>&lt;&lt; </a:t>
            </a:r>
            <a:r>
              <a:rPr lang="en-US" dirty="0" smtClean="0"/>
              <a:t>*</a:t>
            </a:r>
            <a:r>
              <a:rPr lang="en-US" dirty="0" err="1" smtClean="0"/>
              <a:t>ptr</a:t>
            </a:r>
            <a:r>
              <a:rPr lang="en-US" dirty="0" smtClean="0"/>
              <a:t>++;      	</a:t>
            </a:r>
            <a:r>
              <a:rPr lang="en-US" dirty="0" smtClean="0">
                <a:solidFill>
                  <a:schemeClr val="accent2">
                    <a:lumMod val="60000"/>
                    <a:lumOff val="40000"/>
                  </a:schemeClr>
                </a:solidFill>
              </a:rPr>
              <a:t>//</a:t>
            </a:r>
            <a:r>
              <a:rPr lang="en-US" dirty="0">
                <a:solidFill>
                  <a:schemeClr val="accent2">
                    <a:lumMod val="60000"/>
                    <a:lumOff val="40000"/>
                  </a:schemeClr>
                </a:solidFill>
              </a:rPr>
              <a:t>print value   </a:t>
            </a:r>
            <a:r>
              <a:rPr lang="en-US" altLang="ko-KR" dirty="0">
                <a:solidFill>
                  <a:schemeClr val="accent2">
                    <a:lumMod val="60000"/>
                    <a:lumOff val="40000"/>
                  </a:schemeClr>
                </a:solidFill>
                <a:ea typeface="굴림" charset="-127"/>
              </a:rPr>
              <a:t>  </a:t>
            </a:r>
          </a:p>
          <a:p>
            <a:pPr eaLnBrk="1" hangingPunct="1">
              <a:spcBef>
                <a:spcPts val="300"/>
              </a:spcBef>
              <a:buFontTx/>
              <a:buNone/>
              <a:defRPr/>
            </a:pPr>
            <a:r>
              <a:rPr lang="en-US" altLang="ko-KR" dirty="0">
                <a:ea typeface="굴림" charset="-127"/>
              </a:rPr>
              <a:t> </a:t>
            </a:r>
            <a:r>
              <a:rPr lang="en-US" altLang="ko-KR" dirty="0" smtClean="0">
                <a:ea typeface="굴림" charset="-127"/>
              </a:rPr>
              <a:t>}</a:t>
            </a:r>
          </a:p>
          <a:p>
            <a:pPr algn="just" eaLnBrk="1" hangingPunct="1">
              <a:spcBef>
                <a:spcPts val="300"/>
              </a:spcBef>
              <a:buFontTx/>
              <a:buNone/>
              <a:defRPr/>
            </a:pPr>
            <a:r>
              <a:rPr lang="en-US" dirty="0" smtClean="0"/>
              <a:t>	“</a:t>
            </a:r>
            <a:r>
              <a:rPr lang="en-US" dirty="0" err="1" smtClean="0"/>
              <a:t>ptr</a:t>
            </a:r>
            <a:r>
              <a:rPr lang="en-US" dirty="0" smtClean="0"/>
              <a:t>” is a pointer which can be used to access the elements.</a:t>
            </a:r>
          </a:p>
          <a:p>
            <a:pPr eaLnBrk="1" hangingPunct="1">
              <a:spcBef>
                <a:spcPts val="300"/>
              </a:spcBef>
              <a:buFontTx/>
              <a:buNone/>
              <a:defRPr/>
            </a:pPr>
            <a:endParaRPr lang="en-US" altLang="ko-KR" dirty="0">
              <a:ea typeface="굴림" charset="-127"/>
            </a:endParaRPr>
          </a:p>
          <a:p>
            <a:pPr eaLnBrk="1" hangingPunct="1">
              <a:spcBef>
                <a:spcPts val="300"/>
              </a:spcBef>
              <a:defRPr/>
            </a:pPr>
            <a:endParaRPr lang="en-US" dirty="0"/>
          </a:p>
        </p:txBody>
      </p:sp>
      <p:sp>
        <p:nvSpPr>
          <p:cNvPr id="3" name="Date Placeholder 2"/>
          <p:cNvSpPr>
            <a:spLocks noGrp="1"/>
          </p:cNvSpPr>
          <p:nvPr>
            <p:ph type="dt" sz="half" idx="10"/>
          </p:nvPr>
        </p:nvSpPr>
        <p:spPr/>
        <p:txBody>
          <a:bodyPr/>
          <a:lstStyle/>
          <a:p>
            <a:pPr>
              <a:defRPr/>
            </a:pPr>
            <a:fld id="{749586AB-C1AC-4C20-9424-4F1058F3A20F}"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16</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13317" name="Rectangle 2"/>
          <p:cNvSpPr>
            <a:spLocks noGrp="1" noChangeArrowheads="1"/>
          </p:cNvSpPr>
          <p:nvPr>
            <p:ph type="title"/>
          </p:nvPr>
        </p:nvSpPr>
        <p:spPr>
          <a:xfrm>
            <a:off x="1219199" y="152400"/>
            <a:ext cx="7924801" cy="685800"/>
          </a:xfrm>
        </p:spPr>
        <p:txBody>
          <a:bodyPr>
            <a:noAutofit/>
          </a:bodyPr>
          <a:lstStyle/>
          <a:p>
            <a:pPr algn="l" eaLnBrk="1" hangingPunct="1"/>
            <a:r>
              <a:rPr lang="en-US" dirty="0" smtClean="0"/>
              <a:t>Array accessing using Pointers - Example</a:t>
            </a:r>
          </a:p>
        </p:txBody>
      </p:sp>
      <p:sp>
        <p:nvSpPr>
          <p:cNvPr id="6" name="Rectangle 5"/>
          <p:cNvSpPr/>
          <p:nvPr/>
        </p:nvSpPr>
        <p:spPr>
          <a:xfrm>
            <a:off x="7620000" y="1878013"/>
            <a:ext cx="1447800" cy="2160587"/>
          </a:xfrm>
          <a:prstGeom prst="rect">
            <a:avLst/>
          </a:prstGeom>
          <a:ln>
            <a:solidFill>
              <a:srgbClr val="FF0000"/>
            </a:solidFill>
          </a:ln>
        </p:spPr>
        <p:txBody>
          <a:bodyPr>
            <a:spAutoFit/>
          </a:bodyPr>
          <a:lstStyle/>
          <a:p>
            <a:pPr>
              <a:lnSpc>
                <a:spcPct val="80000"/>
              </a:lnSpc>
              <a:defRPr/>
            </a:pPr>
            <a:r>
              <a:rPr lang="en-US" sz="2800" b="1" dirty="0">
                <a:solidFill>
                  <a:schemeClr val="accent2">
                    <a:lumMod val="75000"/>
                  </a:schemeClr>
                </a:solidFill>
                <a:latin typeface="Tempus Sans ITC" pitchFamily="82" charset="0"/>
              </a:rPr>
              <a:t>Output:</a:t>
            </a:r>
          </a:p>
          <a:p>
            <a:pPr>
              <a:lnSpc>
                <a:spcPct val="80000"/>
              </a:lnSpc>
              <a:defRPr/>
            </a:pPr>
            <a:r>
              <a:rPr lang="en-US" sz="2800" b="1" dirty="0">
                <a:solidFill>
                  <a:schemeClr val="accent2">
                    <a:lumMod val="75000"/>
                  </a:schemeClr>
                </a:solidFill>
                <a:latin typeface="Tempus Sans ITC" pitchFamily="82" charset="0"/>
              </a:rPr>
              <a:t>31</a:t>
            </a:r>
          </a:p>
          <a:p>
            <a:pPr>
              <a:lnSpc>
                <a:spcPct val="80000"/>
              </a:lnSpc>
              <a:defRPr/>
            </a:pPr>
            <a:r>
              <a:rPr lang="en-US" sz="2800" b="1" dirty="0">
                <a:solidFill>
                  <a:schemeClr val="accent2">
                    <a:lumMod val="75000"/>
                  </a:schemeClr>
                </a:solidFill>
                <a:latin typeface="Tempus Sans ITC" pitchFamily="82" charset="0"/>
              </a:rPr>
              <a:t>54</a:t>
            </a:r>
          </a:p>
          <a:p>
            <a:pPr>
              <a:lnSpc>
                <a:spcPct val="80000"/>
              </a:lnSpc>
              <a:defRPr/>
            </a:pPr>
            <a:r>
              <a:rPr lang="en-US" sz="2800" b="1" dirty="0">
                <a:solidFill>
                  <a:schemeClr val="accent2">
                    <a:lumMod val="75000"/>
                  </a:schemeClr>
                </a:solidFill>
                <a:latin typeface="Tempus Sans ITC" pitchFamily="82" charset="0"/>
              </a:rPr>
              <a:t>77</a:t>
            </a:r>
          </a:p>
          <a:p>
            <a:pPr>
              <a:lnSpc>
                <a:spcPct val="80000"/>
              </a:lnSpc>
              <a:defRPr/>
            </a:pPr>
            <a:r>
              <a:rPr lang="en-US" sz="2800" b="1" dirty="0">
                <a:solidFill>
                  <a:schemeClr val="accent2">
                    <a:lumMod val="75000"/>
                  </a:schemeClr>
                </a:solidFill>
                <a:latin typeface="Tempus Sans ITC" pitchFamily="82" charset="0"/>
              </a:rPr>
              <a:t>52 </a:t>
            </a:r>
          </a:p>
          <a:p>
            <a:pPr>
              <a:lnSpc>
                <a:spcPct val="80000"/>
              </a:lnSpc>
              <a:defRPr/>
            </a:pPr>
            <a:r>
              <a:rPr lang="en-US" sz="2800" b="1" dirty="0">
                <a:solidFill>
                  <a:schemeClr val="accent2">
                    <a:lumMod val="75000"/>
                  </a:schemeClr>
                </a:solidFill>
                <a:latin typeface="Tempus Sans ITC" pitchFamily="82" charset="0"/>
              </a:rPr>
              <a:t>93</a:t>
            </a:r>
          </a:p>
        </p:txBody>
      </p:sp>
      <p:sp>
        <p:nvSpPr>
          <p:cNvPr id="9" name="Left Arrow 8">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286001"/>
            <a:ext cx="7924800" cy="2514600"/>
          </a:xfrm>
        </p:spPr>
        <p:txBody>
          <a:bodyPr/>
          <a:lstStyle/>
          <a:p>
            <a:pPr marL="457200" indent="-457200">
              <a:lnSpc>
                <a:spcPct val="150000"/>
              </a:lnSpc>
            </a:pPr>
            <a:r>
              <a:rPr lang="en-US" sz="2800" dirty="0" smtClean="0">
                <a:latin typeface="Arial" pitchFamily="34" charset="0"/>
                <a:cs typeface="Arial" pitchFamily="34" charset="0"/>
              </a:rPr>
              <a:t>Basic operations on pointers</a:t>
            </a:r>
          </a:p>
          <a:p>
            <a:pPr marL="457200" indent="-457200">
              <a:lnSpc>
                <a:spcPct val="150000"/>
              </a:lnSpc>
            </a:pPr>
            <a:r>
              <a:rPr lang="en-US" sz="2800" dirty="0" smtClean="0">
                <a:latin typeface="Arial" pitchFamily="34" charset="0"/>
                <a:cs typeface="Arial" pitchFamily="34" charset="0"/>
              </a:rPr>
              <a:t>Pointers to </a:t>
            </a:r>
            <a:r>
              <a:rPr lang="en-US" sz="2800" dirty="0" smtClean="0">
                <a:latin typeface="Arial" pitchFamily="34" charset="0"/>
                <a:cs typeface="Arial" pitchFamily="34" charset="0"/>
              </a:rPr>
              <a:t>array</a:t>
            </a:r>
            <a:endParaRPr lang="en-US" dirty="0"/>
          </a:p>
        </p:txBody>
      </p:sp>
      <p:sp>
        <p:nvSpPr>
          <p:cNvPr id="4" name="Date Placeholder 3"/>
          <p:cNvSpPr>
            <a:spLocks noGrp="1"/>
          </p:cNvSpPr>
          <p:nvPr>
            <p:ph type="dt" sz="half" idx="10"/>
          </p:nvPr>
        </p:nvSpPr>
        <p:spPr/>
        <p:txBody>
          <a:bodyPr/>
          <a:lstStyle/>
          <a:p>
            <a:pPr>
              <a:defRPr/>
            </a:pPr>
            <a:fld id="{6A0CAF5F-5E67-4D5D-B524-4F1B9D9260F3}"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2772" name="Rectangle 2"/>
          <p:cNvSpPr>
            <a:spLocks noGrp="1" noChangeArrowheads="1"/>
          </p:cNvSpPr>
          <p:nvPr>
            <p:ph type="title"/>
          </p:nvPr>
        </p:nvSpPr>
        <p:spPr/>
        <p:txBody>
          <a:bodyPr>
            <a:noAutofit/>
          </a:bodyPr>
          <a:lstStyle/>
          <a:p>
            <a:pPr algn="l" eaLnBrk="1" hangingPunct="1"/>
            <a:r>
              <a:rPr lang="en-US" sz="4000" dirty="0" smtClean="0"/>
              <a:t>Summary</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952158"/>
            <a:ext cx="1447800" cy="3062377"/>
          </a:xfrm>
          <a:prstGeom prst="rect">
            <a:avLst/>
          </a:prstGeom>
          <a:noFill/>
        </p:spPr>
        <p:txBody>
          <a:bodyPr>
            <a:spAutoFit/>
          </a:bodyPr>
          <a:lstStyle/>
          <a:p>
            <a:pPr marL="58738" lvl="1">
              <a:defRPr/>
            </a:pPr>
            <a:endParaRPr lang="en-US" sz="1100" b="1" i="1" dirty="0">
              <a:solidFill>
                <a:srgbClr val="0000FF"/>
              </a:solidFill>
            </a:endParaRPr>
          </a:p>
          <a:p>
            <a:pPr marL="58738" lvl="1">
              <a:defRPr/>
            </a:pPr>
            <a:endParaRPr lang="en-US" sz="1100" b="1" i="1" dirty="0">
              <a:solidFill>
                <a:srgbClr val="0000FF"/>
              </a:solidFill>
            </a:endParaRPr>
          </a:p>
          <a:p>
            <a:pPr marL="58738" lvl="1">
              <a:defRPr/>
            </a:pPr>
            <a:r>
              <a:rPr lang="en-US" sz="1400" b="1" i="1" dirty="0">
                <a:solidFill>
                  <a:srgbClr val="0000FF"/>
                </a:solidFill>
              </a:rPr>
              <a:t>Do’s</a:t>
            </a:r>
          </a:p>
          <a:p>
            <a:pPr marL="58738" lvl="1">
              <a:defRPr/>
            </a:pPr>
            <a:endParaRPr lang="en-US" sz="1100" b="1" i="1" dirty="0">
              <a:solidFill>
                <a:srgbClr val="0000FF"/>
              </a:solidFill>
            </a:endParaRPr>
          </a:p>
          <a:p>
            <a:pPr marL="58738" lvl="1">
              <a:defRPr/>
            </a:pPr>
            <a:r>
              <a:rPr lang="en-US" sz="1400" b="1" i="1" dirty="0">
                <a:solidFill>
                  <a:srgbClr val="0000FF"/>
                </a:solidFill>
              </a:rPr>
              <a:t>Don’ts</a:t>
            </a:r>
          </a:p>
          <a:p>
            <a:pPr marL="58738" lvl="1">
              <a:defRPr/>
            </a:pPr>
            <a:endParaRPr lang="en-US" sz="1100" b="1" i="1" dirty="0">
              <a:solidFill>
                <a:srgbClr val="0000FF"/>
              </a:solidFill>
            </a:endParaRPr>
          </a:p>
          <a:p>
            <a:pPr marL="58738" lvl="1">
              <a:defRPr/>
            </a:pPr>
            <a:endParaRPr lang="en-US" sz="1200" b="1" i="1" dirty="0">
              <a:solidFill>
                <a:srgbClr val="0000FF"/>
              </a:solidFill>
            </a:endParaRPr>
          </a:p>
          <a:p>
            <a:pPr marL="58738" lvl="1">
              <a:defRPr/>
            </a:pPr>
            <a:r>
              <a:rPr lang="en-US" sz="1400" b="1" i="1" dirty="0" smtClean="0">
                <a:solidFill>
                  <a:srgbClr val="0000FF"/>
                </a:solidFill>
              </a:rPr>
              <a:t>Applications</a:t>
            </a:r>
            <a:endParaRPr lang="en-US" sz="1400" b="1" i="1" dirty="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rPr>
              <a:t>Case studies</a:t>
            </a:r>
          </a:p>
          <a:p>
            <a:pPr marL="58738" lvl="1">
              <a:defRPr/>
            </a:pPr>
            <a:endParaRPr lang="en-US" sz="1100" b="1" i="1" dirty="0">
              <a:solidFill>
                <a:srgbClr val="0000FF"/>
              </a:solidFill>
            </a:endParaRPr>
          </a:p>
          <a:p>
            <a:pPr marL="58738" lvl="1">
              <a:defRPr/>
            </a:pPr>
            <a:r>
              <a:rPr lang="en-US" sz="1400" b="1" i="1" dirty="0">
                <a:solidFill>
                  <a:srgbClr val="0000FF"/>
                </a:solidFill>
                <a:hlinkClick r:id="rId3" action="ppaction://hlinkfile"/>
              </a:rPr>
              <a:t>Do it </a:t>
            </a:r>
            <a:r>
              <a:rPr lang="en-US" sz="1400" b="1" i="1" dirty="0" smtClean="0">
                <a:solidFill>
                  <a:srgbClr val="0000FF"/>
                </a:solidFill>
                <a:hlinkClick r:id="rId3" action="ppaction://hlinkfile"/>
              </a:rPr>
              <a:t>yourself</a:t>
            </a:r>
            <a:endParaRPr lang="en-US" sz="1400" b="1" i="1" dirty="0" smtClean="0">
              <a:solidFill>
                <a:srgbClr val="0000FF"/>
              </a:solidFill>
            </a:endParaRPr>
          </a:p>
          <a:p>
            <a:pPr marL="58738" lvl="1">
              <a:defRPr/>
            </a:pPr>
            <a:endParaRPr lang="en-US" sz="1400" b="1" i="1" dirty="0">
              <a:solidFill>
                <a:srgbClr val="0000FF"/>
              </a:solidFill>
            </a:endParaRPr>
          </a:p>
          <a:p>
            <a:pPr marL="58738" lvl="1">
              <a:defRPr/>
            </a:pPr>
            <a:r>
              <a:rPr lang="en-US" sz="1400" b="1" i="1" dirty="0">
                <a:solidFill>
                  <a:srgbClr val="0000FF"/>
                </a:solidFill>
                <a:hlinkClick r:id="rId4" action="ppaction://hlinkpres?slideindex=1&amp;slidetitle="/>
              </a:rPr>
              <a:t>MCQ</a:t>
            </a:r>
            <a:endParaRPr lang="en-US" sz="1400" b="1" i="1" dirty="0">
              <a:solidFill>
                <a:srgbClr val="0000FF"/>
              </a:solidFill>
            </a:endParaRPr>
          </a:p>
          <a:p>
            <a:pPr marL="58738" lvl="1">
              <a:defRPr/>
            </a:pPr>
            <a:endParaRPr lang="en-US" sz="1400" b="1" i="1" dirty="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9"/>
          <p:cNvSpPr>
            <a:spLocks noGrp="1"/>
          </p:cNvSpPr>
          <p:nvPr>
            <p:ph type="title"/>
          </p:nvPr>
        </p:nvSpPr>
        <p:spPr>
          <a:xfrm>
            <a:off x="1143000" y="152400"/>
            <a:ext cx="7924800" cy="766330"/>
          </a:xfrm>
        </p:spPr>
        <p:txBody>
          <a:bodyPr>
            <a:normAutofit/>
          </a:bodyPr>
          <a:lstStyle/>
          <a:p>
            <a:r>
              <a:rPr lang="en-US" b="1" spc="1500" dirty="0" smtClean="0"/>
              <a:t>Objectives</a:t>
            </a:r>
            <a:endParaRPr lang="en-US" b="1" spc="1500" dirty="0"/>
          </a:p>
        </p:txBody>
      </p:sp>
      <p:sp>
        <p:nvSpPr>
          <p:cNvPr id="14" name="Subtitle 10"/>
          <p:cNvSpPr>
            <a:spLocks noGrp="1"/>
          </p:cNvSpPr>
          <p:nvPr>
            <p:ph type="body" idx="1"/>
          </p:nvPr>
        </p:nvSpPr>
        <p:spPr>
          <a:xfrm>
            <a:off x="1295400" y="1676400"/>
            <a:ext cx="7848600" cy="2001982"/>
          </a:xfrm>
        </p:spPr>
        <p:txBody>
          <a:bodyPr>
            <a:noAutofit/>
          </a:bodyPr>
          <a:lstStyle/>
          <a:p>
            <a:pPr marL="457200" indent="-457200">
              <a:buFont typeface="Arial" pitchFamily="34" charset="0"/>
              <a:buChar char="•"/>
            </a:pPr>
            <a:r>
              <a:rPr lang="en-US" sz="2800" dirty="0" smtClean="0">
                <a:solidFill>
                  <a:srgbClr val="000099"/>
                </a:solidFill>
                <a:latin typeface="Arial" pitchFamily="34" charset="0"/>
                <a:cs typeface="Arial" pitchFamily="34" charset="0"/>
              </a:rPr>
              <a:t>To learn and appreciate the following concept</a:t>
            </a:r>
          </a:p>
          <a:p>
            <a:pPr marL="457200" indent="-457200">
              <a:buFont typeface="Arial" pitchFamily="34" charset="0"/>
              <a:buChar char="•"/>
            </a:pPr>
            <a:endParaRPr lang="en-US" sz="2800" dirty="0" smtClean="0">
              <a:solidFill>
                <a:srgbClr val="000099"/>
              </a:solidFill>
              <a:latin typeface="Arial" pitchFamily="34" charset="0"/>
              <a:cs typeface="Arial" pitchFamily="34" charset="0"/>
            </a:endParaRPr>
          </a:p>
          <a:p>
            <a:pPr marL="914400" lvl="1" indent="-457200">
              <a:buFont typeface="Arial" pitchFamily="34" charset="0"/>
              <a:buChar char="•"/>
            </a:pPr>
            <a:r>
              <a:rPr lang="en-US" sz="2800" dirty="0" smtClean="0">
                <a:solidFill>
                  <a:schemeClr val="tx1"/>
                </a:solidFill>
                <a:latin typeface="Arial" pitchFamily="34" charset="0"/>
                <a:cs typeface="Arial" pitchFamily="34" charset="0"/>
              </a:rPr>
              <a:t>Basic operations on pointers</a:t>
            </a:r>
          </a:p>
          <a:p>
            <a:pPr marL="914400" lvl="1" indent="-457200">
              <a:buFont typeface="Arial" pitchFamily="34" charset="0"/>
              <a:buChar char="•"/>
            </a:pPr>
            <a:r>
              <a:rPr lang="en-US" sz="2800" dirty="0" smtClean="0">
                <a:solidFill>
                  <a:schemeClr val="tx1"/>
                </a:solidFill>
                <a:latin typeface="Arial" pitchFamily="34" charset="0"/>
                <a:cs typeface="Arial" pitchFamily="34" charset="0"/>
              </a:rPr>
              <a:t>Pointers to arrays</a:t>
            </a:r>
          </a:p>
        </p:txBody>
      </p:sp>
      <p:sp>
        <p:nvSpPr>
          <p:cNvPr id="5" name="Date Placeholder 4"/>
          <p:cNvSpPr>
            <a:spLocks noGrp="1"/>
          </p:cNvSpPr>
          <p:nvPr>
            <p:ph type="dt" sz="half" idx="10"/>
          </p:nvPr>
        </p:nvSpPr>
        <p:spPr/>
        <p:txBody>
          <a:bodyPr/>
          <a:lstStyle/>
          <a:p>
            <a:pPr>
              <a:defRPr/>
            </a:pPr>
            <a:fld id="{C0FCE7A5-7A9F-4C8B-85DB-95188A26D999}" type="datetime1">
              <a:rPr lang="en-US" smtClean="0"/>
              <a:t>4/7/2015</a:t>
            </a:fld>
            <a:endParaRPr lang="en-US"/>
          </a:p>
        </p:txBody>
      </p:sp>
      <p:sp>
        <p:nvSpPr>
          <p:cNvPr id="6" name="Footer Placeholder 5"/>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7" name="Slide Number Placeholder 6"/>
          <p:cNvSpPr>
            <a:spLocks noGrp="1"/>
          </p:cNvSpPr>
          <p:nvPr>
            <p:ph type="sldNum" sz="quarter" idx="12"/>
          </p:nvPr>
        </p:nvSpPr>
        <p:spPr/>
        <p:txBody>
          <a:bodyPr/>
          <a:lstStyle/>
          <a:p>
            <a:pPr>
              <a:defRPr/>
            </a:pPr>
            <a:fld id="{786D29CB-6EB5-44EE-9C0D-80F0A26A6653}" type="slidenum">
              <a:rPr lang="en-US" smtClean="0"/>
              <a:pPr>
                <a:defRPr/>
              </a:pPr>
              <a:t>2</a:t>
            </a:fld>
            <a:endParaRPr lang="en-US"/>
          </a:p>
        </p:txBody>
      </p:sp>
    </p:spTree>
    <p:extLst>
      <p:ext uri="{BB962C8B-B14F-4D97-AF65-F5344CB8AC3E}">
        <p14:creationId xmlns:p14="http://schemas.microsoft.com/office/powerpoint/2010/main" val="1509071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1524000"/>
            <a:ext cx="6553200" cy="5059363"/>
          </a:xfrm>
        </p:spPr>
        <p:txBody>
          <a:bodyPr/>
          <a:lstStyle/>
          <a:p>
            <a:pPr algn="just">
              <a:lnSpc>
                <a:spcPct val="90000"/>
              </a:lnSpc>
              <a:buClr>
                <a:srgbClr val="993300"/>
              </a:buClr>
            </a:pPr>
            <a:r>
              <a:rPr lang="en-US" sz="2800" dirty="0" smtClean="0">
                <a:solidFill>
                  <a:srgbClr val="000099"/>
                </a:solidFill>
                <a:latin typeface="Arial" pitchFamily="34" charset="0"/>
                <a:cs typeface="Arial" pitchFamily="34" charset="0"/>
              </a:rPr>
              <a:t>At the end of session one will be able to understand</a:t>
            </a:r>
          </a:p>
          <a:p>
            <a:pPr algn="just">
              <a:lnSpc>
                <a:spcPct val="90000"/>
              </a:lnSpc>
              <a:buClr>
                <a:srgbClr val="993300"/>
              </a:buClr>
            </a:pPr>
            <a:endParaRPr lang="en-US" sz="2800" dirty="0" smtClean="0">
              <a:solidFill>
                <a:srgbClr val="000099"/>
              </a:solidFill>
              <a:latin typeface="Arial" pitchFamily="34" charset="0"/>
              <a:cs typeface="Arial" pitchFamily="34" charset="0"/>
            </a:endParaRPr>
          </a:p>
          <a:p>
            <a:pPr marL="514350" indent="-514350" algn="just">
              <a:lnSpc>
                <a:spcPct val="90000"/>
              </a:lnSpc>
              <a:buClr>
                <a:srgbClr val="993300"/>
              </a:buClr>
              <a:buAutoNum type="arabicPeriod"/>
            </a:pPr>
            <a:r>
              <a:rPr lang="en-US" sz="2800" dirty="0" smtClean="0">
                <a:solidFill>
                  <a:srgbClr val="000099"/>
                </a:solidFill>
                <a:latin typeface="Arial" pitchFamily="34" charset="0"/>
                <a:cs typeface="Arial" pitchFamily="34" charset="0"/>
              </a:rPr>
              <a:t>Basic operations on pointers and pointers to arrays</a:t>
            </a:r>
          </a:p>
          <a:p>
            <a:endParaRPr lang="en-US" dirty="0"/>
          </a:p>
        </p:txBody>
      </p:sp>
      <p:sp>
        <p:nvSpPr>
          <p:cNvPr id="4" name="Title 3"/>
          <p:cNvSpPr>
            <a:spLocks noGrp="1"/>
          </p:cNvSpPr>
          <p:nvPr>
            <p:ph type="title"/>
          </p:nvPr>
        </p:nvSpPr>
        <p:spPr/>
        <p:txBody>
          <a:bodyPr/>
          <a:lstStyle/>
          <a:p>
            <a:r>
              <a:rPr lang="en-US" dirty="0" smtClean="0"/>
              <a:t>Session outcome</a:t>
            </a:r>
            <a:endParaRPr lang="en-US" dirty="0"/>
          </a:p>
        </p:txBody>
      </p:sp>
      <p:sp>
        <p:nvSpPr>
          <p:cNvPr id="6" name="Date Placeholder 5"/>
          <p:cNvSpPr>
            <a:spLocks noGrp="1"/>
          </p:cNvSpPr>
          <p:nvPr>
            <p:ph type="dt" sz="half" idx="10"/>
          </p:nvPr>
        </p:nvSpPr>
        <p:spPr/>
        <p:txBody>
          <a:bodyPr/>
          <a:lstStyle/>
          <a:p>
            <a:pPr>
              <a:defRPr/>
            </a:pPr>
            <a:fld id="{3620AF1A-C967-4D32-B0D2-7A810D32F0F2}" type="datetime1">
              <a:rPr lang="en-US" smtClean="0"/>
              <a:t>4/7/2015</a:t>
            </a:fld>
            <a:endParaRPr lang="en-US"/>
          </a:p>
        </p:txBody>
      </p:sp>
      <p:sp>
        <p:nvSpPr>
          <p:cNvPr id="7" name="Slide Number Placeholder 6"/>
          <p:cNvSpPr>
            <a:spLocks noGrp="1"/>
          </p:cNvSpPr>
          <p:nvPr>
            <p:ph type="sldNum" sz="quarter" idx="12"/>
          </p:nvPr>
        </p:nvSpPr>
        <p:spPr/>
        <p:txBody>
          <a:bodyPr/>
          <a:lstStyle/>
          <a:p>
            <a:pPr>
              <a:defRPr/>
            </a:pPr>
            <a:fld id="{B657A9B6-8AE5-483E-BFDF-CAD71860E51C}" type="slidenum">
              <a:rPr lang="en-US" smtClean="0"/>
              <a:pPr>
                <a:defRPr/>
              </a:pPr>
              <a:t>3</a:t>
            </a:fld>
            <a:endParaRPr lang="en-US"/>
          </a:p>
        </p:txBody>
      </p:sp>
      <p:sp>
        <p:nvSpPr>
          <p:cNvPr id="8" name="Footer Placeholder 7"/>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1219200" y="1066800"/>
            <a:ext cx="7848600" cy="5059363"/>
          </a:xfrm>
        </p:spPr>
        <p:txBody>
          <a:bodyPr>
            <a:normAutofit/>
          </a:bodyPr>
          <a:lstStyle/>
          <a:p>
            <a:pPr algn="just" eaLnBrk="1" hangingPunct="1">
              <a:buFontTx/>
              <a:buNone/>
              <a:defRPr/>
            </a:pPr>
            <a:r>
              <a:rPr lang="en-US" b="1" dirty="0" err="1" smtClean="0">
                <a:solidFill>
                  <a:schemeClr val="tx2"/>
                </a:solidFill>
              </a:rPr>
              <a:t>int</a:t>
            </a:r>
            <a:r>
              <a:rPr lang="en-US" b="1" dirty="0" smtClean="0">
                <a:solidFill>
                  <a:schemeClr val="tx2"/>
                </a:solidFill>
              </a:rPr>
              <a:t> Quantity; </a:t>
            </a:r>
            <a:r>
              <a:rPr lang="en-US" dirty="0">
                <a:solidFill>
                  <a:schemeClr val="tx2"/>
                </a:solidFill>
              </a:rPr>
              <a:t>	//defines variable </a:t>
            </a:r>
            <a:r>
              <a:rPr lang="en-US" dirty="0" smtClean="0">
                <a:solidFill>
                  <a:schemeClr val="tx2"/>
                </a:solidFill>
              </a:rPr>
              <a:t>Quantity </a:t>
            </a:r>
            <a:r>
              <a:rPr lang="en-US" dirty="0">
                <a:solidFill>
                  <a:schemeClr val="tx2"/>
                </a:solidFill>
              </a:rPr>
              <a:t>of type </a:t>
            </a:r>
            <a:r>
              <a:rPr lang="en-US" dirty="0" err="1">
                <a:solidFill>
                  <a:schemeClr val="tx2"/>
                </a:solidFill>
              </a:rPr>
              <a:t>int</a:t>
            </a:r>
            <a:r>
              <a:rPr lang="en-US" dirty="0">
                <a:solidFill>
                  <a:schemeClr val="tx2"/>
                </a:solidFill>
              </a:rPr>
              <a:t> </a:t>
            </a:r>
          </a:p>
          <a:p>
            <a:pPr algn="just" eaLnBrk="1" hangingPunct="1">
              <a:buFontTx/>
              <a:buNone/>
              <a:defRPr/>
            </a:pPr>
            <a:r>
              <a:rPr lang="en-US" b="1" dirty="0" err="1">
                <a:solidFill>
                  <a:schemeClr val="tx2"/>
                </a:solidFill>
              </a:rPr>
              <a:t>int</a:t>
            </a:r>
            <a:r>
              <a:rPr lang="en-US" b="1" dirty="0">
                <a:solidFill>
                  <a:schemeClr val="tx2"/>
                </a:solidFill>
              </a:rPr>
              <a:t>* p; </a:t>
            </a:r>
            <a:r>
              <a:rPr lang="en-US" dirty="0">
                <a:solidFill>
                  <a:schemeClr val="tx2"/>
                </a:solidFill>
              </a:rPr>
              <a:t>	//defines p as a pointer to </a:t>
            </a:r>
            <a:r>
              <a:rPr lang="en-US" dirty="0" err="1">
                <a:solidFill>
                  <a:schemeClr val="tx2"/>
                </a:solidFill>
              </a:rPr>
              <a:t>int</a:t>
            </a:r>
            <a:r>
              <a:rPr lang="en-US" dirty="0">
                <a:solidFill>
                  <a:schemeClr val="tx2"/>
                </a:solidFill>
              </a:rPr>
              <a:t> </a:t>
            </a:r>
          </a:p>
          <a:p>
            <a:pPr algn="just" eaLnBrk="1" hangingPunct="1">
              <a:buFontTx/>
              <a:buNone/>
              <a:defRPr/>
            </a:pPr>
            <a:r>
              <a:rPr lang="en-US" b="1" dirty="0">
                <a:solidFill>
                  <a:schemeClr val="tx2"/>
                </a:solidFill>
              </a:rPr>
              <a:t>p = </a:t>
            </a:r>
            <a:r>
              <a:rPr lang="en-US" b="1" dirty="0" smtClean="0">
                <a:solidFill>
                  <a:schemeClr val="tx2"/>
                </a:solidFill>
              </a:rPr>
              <a:t>&amp;Quantity; </a:t>
            </a:r>
            <a:r>
              <a:rPr lang="en-US" dirty="0" smtClean="0">
                <a:solidFill>
                  <a:schemeClr val="tx2"/>
                </a:solidFill>
              </a:rPr>
              <a:t>//</a:t>
            </a:r>
            <a:r>
              <a:rPr lang="en-US" dirty="0">
                <a:solidFill>
                  <a:schemeClr val="tx2"/>
                </a:solidFill>
              </a:rPr>
              <a:t>assigns address of </a:t>
            </a:r>
            <a:r>
              <a:rPr lang="en-US" dirty="0" smtClean="0">
                <a:solidFill>
                  <a:schemeClr val="tx2"/>
                </a:solidFill>
              </a:rPr>
              <a:t>Quantity to pointer p</a:t>
            </a:r>
          </a:p>
          <a:p>
            <a:pPr algn="just" eaLnBrk="1" hangingPunct="1">
              <a:buFontTx/>
              <a:buNone/>
              <a:defRPr/>
            </a:pPr>
            <a:endParaRPr lang="en-US" dirty="0" smtClean="0">
              <a:solidFill>
                <a:schemeClr val="tx2"/>
              </a:solidFill>
            </a:endParaRPr>
          </a:p>
          <a:p>
            <a:pPr algn="just" eaLnBrk="1" hangingPunct="1">
              <a:buFontTx/>
              <a:buNone/>
              <a:defRPr/>
            </a:pPr>
            <a:endParaRPr lang="en-US" dirty="0" smtClean="0">
              <a:solidFill>
                <a:schemeClr val="tx2"/>
              </a:solidFill>
            </a:endParaRPr>
          </a:p>
          <a:p>
            <a:pPr algn="just" eaLnBrk="1" hangingPunct="1">
              <a:buFontTx/>
              <a:buNone/>
              <a:defRPr/>
            </a:pPr>
            <a:endParaRPr lang="en-US" dirty="0" smtClean="0">
              <a:solidFill>
                <a:schemeClr val="tx2"/>
              </a:solidFill>
            </a:endParaRPr>
          </a:p>
          <a:p>
            <a:pPr algn="just" eaLnBrk="1" hangingPunct="1">
              <a:buFontTx/>
              <a:buNone/>
              <a:defRPr/>
            </a:pPr>
            <a:r>
              <a:rPr lang="en-US" dirty="0" smtClean="0">
                <a:solidFill>
                  <a:schemeClr val="tx2"/>
                </a:solidFill>
              </a:rPr>
              <a:t> </a:t>
            </a:r>
          </a:p>
          <a:p>
            <a:pPr algn="just" eaLnBrk="1" hangingPunct="1">
              <a:buFontTx/>
              <a:buNone/>
              <a:defRPr/>
            </a:pPr>
            <a:r>
              <a:rPr lang="en-US" b="1" dirty="0" smtClean="0">
                <a:solidFill>
                  <a:schemeClr val="tx2"/>
                </a:solidFill>
              </a:rPr>
              <a:t>Now…</a:t>
            </a:r>
          </a:p>
          <a:p>
            <a:pPr algn="just" eaLnBrk="1" hangingPunct="1">
              <a:buFontTx/>
              <a:buNone/>
              <a:defRPr/>
            </a:pPr>
            <a:r>
              <a:rPr lang="en-US" b="1" dirty="0" smtClean="0">
                <a:solidFill>
                  <a:schemeClr val="tx2"/>
                </a:solidFill>
              </a:rPr>
              <a:t>Quantity </a:t>
            </a:r>
            <a:r>
              <a:rPr lang="en-US" b="1" dirty="0">
                <a:solidFill>
                  <a:schemeClr val="tx2"/>
                </a:solidFill>
              </a:rPr>
              <a:t>= </a:t>
            </a:r>
            <a:r>
              <a:rPr lang="en-US" b="1" dirty="0" smtClean="0">
                <a:solidFill>
                  <a:schemeClr val="tx2"/>
                </a:solidFill>
              </a:rPr>
              <a:t>50;</a:t>
            </a:r>
            <a:r>
              <a:rPr lang="en-US" dirty="0" smtClean="0">
                <a:solidFill>
                  <a:schemeClr val="tx2"/>
                </a:solidFill>
              </a:rPr>
              <a:t>//</a:t>
            </a:r>
            <a:r>
              <a:rPr lang="en-US" dirty="0">
                <a:solidFill>
                  <a:schemeClr val="tx2"/>
                </a:solidFill>
              </a:rPr>
              <a:t>assigns </a:t>
            </a:r>
            <a:r>
              <a:rPr lang="en-US" dirty="0" smtClean="0">
                <a:solidFill>
                  <a:schemeClr val="tx2"/>
                </a:solidFill>
              </a:rPr>
              <a:t>50 </a:t>
            </a:r>
            <a:r>
              <a:rPr lang="en-US" dirty="0">
                <a:solidFill>
                  <a:schemeClr val="tx2"/>
                </a:solidFill>
              </a:rPr>
              <a:t>to </a:t>
            </a:r>
            <a:r>
              <a:rPr lang="en-US" dirty="0" smtClean="0">
                <a:solidFill>
                  <a:schemeClr val="tx2"/>
                </a:solidFill>
              </a:rPr>
              <a:t>Quantity </a:t>
            </a:r>
            <a:endParaRPr lang="en-US" dirty="0">
              <a:solidFill>
                <a:schemeClr val="tx2"/>
              </a:solidFill>
            </a:endParaRPr>
          </a:p>
          <a:p>
            <a:pPr algn="just" eaLnBrk="1" hangingPunct="1">
              <a:buFontTx/>
              <a:buNone/>
              <a:defRPr/>
            </a:pPr>
            <a:r>
              <a:rPr lang="en-US" b="1" dirty="0" smtClean="0">
                <a:solidFill>
                  <a:schemeClr val="tx2"/>
                </a:solidFill>
              </a:rPr>
              <a:t>*</a:t>
            </a:r>
            <a:r>
              <a:rPr lang="en-US" b="1" dirty="0">
                <a:solidFill>
                  <a:schemeClr val="tx2"/>
                </a:solidFill>
              </a:rPr>
              <a:t>p = </a:t>
            </a:r>
            <a:r>
              <a:rPr lang="en-US" b="1" dirty="0" smtClean="0">
                <a:solidFill>
                  <a:schemeClr val="tx2"/>
                </a:solidFill>
              </a:rPr>
              <a:t>50; </a:t>
            </a:r>
            <a:r>
              <a:rPr lang="en-US" dirty="0" smtClean="0">
                <a:solidFill>
                  <a:schemeClr val="tx2"/>
                </a:solidFill>
              </a:rPr>
              <a:t>//assigns 50 </a:t>
            </a:r>
            <a:r>
              <a:rPr lang="en-US" dirty="0">
                <a:solidFill>
                  <a:schemeClr val="tx2"/>
                </a:solidFill>
              </a:rPr>
              <a:t>to </a:t>
            </a:r>
            <a:r>
              <a:rPr lang="en-US" dirty="0" smtClean="0">
                <a:solidFill>
                  <a:schemeClr val="tx2"/>
                </a:solidFill>
              </a:rPr>
              <a:t>Quantity</a:t>
            </a:r>
            <a:endParaRPr lang="en-US" dirty="0">
              <a:solidFill>
                <a:schemeClr val="tx2"/>
              </a:solidFill>
            </a:endParaRPr>
          </a:p>
        </p:txBody>
      </p:sp>
      <p:sp>
        <p:nvSpPr>
          <p:cNvPr id="4" name="Date Placeholder 3"/>
          <p:cNvSpPr>
            <a:spLocks noGrp="1"/>
          </p:cNvSpPr>
          <p:nvPr>
            <p:ph type="dt" sz="half" idx="10"/>
          </p:nvPr>
        </p:nvSpPr>
        <p:spPr/>
        <p:txBody>
          <a:bodyPr/>
          <a:lstStyle/>
          <a:p>
            <a:pPr>
              <a:defRPr/>
            </a:pPr>
            <a:fld id="{AC86D25B-2B3B-440C-A9E1-46BD2CE72CB0}" type="datetime1">
              <a:rPr lang="en-US" smtClean="0"/>
              <a:t>4/7/2015</a:t>
            </a:fld>
            <a:endParaRPr lang="en-US"/>
          </a:p>
        </p:txBody>
      </p:sp>
      <p:sp>
        <p:nvSpPr>
          <p:cNvPr id="6" name="Slide Number Placeholder 5"/>
          <p:cNvSpPr>
            <a:spLocks noGrp="1"/>
          </p:cNvSpPr>
          <p:nvPr>
            <p:ph type="sldNum" sz="quarter" idx="12"/>
          </p:nvPr>
        </p:nvSpPr>
        <p:spPr/>
        <p:txBody>
          <a:bodyPr/>
          <a:lstStyle/>
          <a:p>
            <a:pPr>
              <a:defRPr/>
            </a:pPr>
            <a:fld id="{B657A9B6-8AE5-483E-BFDF-CAD71860E51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 name="Title 1"/>
          <p:cNvSpPr>
            <a:spLocks noGrp="1"/>
          </p:cNvSpPr>
          <p:nvPr>
            <p:ph type="title"/>
          </p:nvPr>
        </p:nvSpPr>
        <p:spPr/>
        <p:txBody>
          <a:bodyPr>
            <a:normAutofit/>
          </a:bodyPr>
          <a:lstStyle/>
          <a:p>
            <a:r>
              <a:rPr lang="en-US" dirty="0" smtClean="0"/>
              <a:t>Pointers- </a:t>
            </a:r>
            <a:r>
              <a:rPr lang="en-US" b="1" dirty="0" smtClean="0">
                <a:solidFill>
                  <a:srgbClr val="C00000"/>
                </a:solidFill>
                <a:latin typeface="Tempus Sans ITC" pitchFamily="82" charset="0"/>
              </a:rPr>
              <a:t>recap</a:t>
            </a:r>
            <a:endParaRPr lang="en-US" b="1" dirty="0">
              <a:solidFill>
                <a:srgbClr val="C00000"/>
              </a:solidFill>
              <a:latin typeface="Tempus Sans ITC" pitchFamily="82" charset="0"/>
            </a:endParaRPr>
          </a:p>
        </p:txBody>
      </p:sp>
      <p:pic>
        <p:nvPicPr>
          <p:cNvPr id="5126"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62400" y="2411104"/>
            <a:ext cx="4319587" cy="2237096"/>
          </a:xfrm>
          <a:prstGeom prst="rect">
            <a:avLst/>
          </a:prstGeom>
          <a:noFill/>
          <a:ln w="9525">
            <a:noFill/>
            <a:miter lim="800000"/>
            <a:headEnd/>
            <a:tailEnd/>
          </a:ln>
        </p:spPr>
      </p:pic>
      <p:sp>
        <p:nvSpPr>
          <p:cNvPr id="3" name="Left Arrow 2">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19200" y="1066800"/>
            <a:ext cx="7696200" cy="5059363"/>
          </a:xfrm>
        </p:spPr>
        <p:txBody>
          <a:bodyPr/>
          <a:lstStyle/>
          <a:p>
            <a:pPr algn="just">
              <a:lnSpc>
                <a:spcPct val="150000"/>
              </a:lnSpc>
            </a:pPr>
            <a:r>
              <a:rPr lang="en-US" dirty="0" smtClean="0">
                <a:latin typeface="Arial" pitchFamily="34" charset="0"/>
                <a:cs typeface="Arial" pitchFamily="34" charset="0"/>
              </a:rPr>
              <a:t>Pointers </a:t>
            </a:r>
            <a:r>
              <a:rPr lang="en-US" dirty="0">
                <a:latin typeface="Arial" pitchFamily="34" charset="0"/>
                <a:cs typeface="Arial" pitchFamily="34" charset="0"/>
              </a:rPr>
              <a:t>can be used in most valid C++ expressions. However, some special rules </a:t>
            </a:r>
            <a:r>
              <a:rPr lang="en-US" dirty="0" smtClean="0">
                <a:latin typeface="Arial" pitchFamily="34" charset="0"/>
                <a:cs typeface="Arial" pitchFamily="34" charset="0"/>
              </a:rPr>
              <a:t>apply.</a:t>
            </a:r>
          </a:p>
          <a:p>
            <a:pPr algn="just">
              <a:lnSpc>
                <a:spcPct val="150000"/>
              </a:lnSpc>
            </a:pPr>
            <a:r>
              <a:rPr lang="en-US" dirty="0" smtClean="0">
                <a:latin typeface="Arial" pitchFamily="34" charset="0"/>
                <a:cs typeface="Arial" pitchFamily="34" charset="0"/>
              </a:rPr>
              <a:t>You </a:t>
            </a:r>
            <a:r>
              <a:rPr lang="en-US" dirty="0">
                <a:latin typeface="Arial" pitchFamily="34" charset="0"/>
                <a:cs typeface="Arial" pitchFamily="34" charset="0"/>
              </a:rPr>
              <a:t>may need to surround some parts of a pointer expression with parentheses in order to ensure that the outcome is what you desire</a:t>
            </a:r>
            <a:r>
              <a:rPr lang="en-US" dirty="0" smtClean="0">
                <a:latin typeface="Arial" pitchFamily="34" charset="0"/>
                <a:cs typeface="Arial" pitchFamily="34" charset="0"/>
              </a:rPr>
              <a:t>.</a:t>
            </a:r>
          </a:p>
          <a:p>
            <a:pPr algn="just">
              <a:lnSpc>
                <a:spcPct val="150000"/>
              </a:lnSpc>
            </a:pPr>
            <a:r>
              <a:rPr lang="en-US" dirty="0" smtClean="0">
                <a:latin typeface="Arial" pitchFamily="34" charset="0"/>
                <a:cs typeface="Arial" pitchFamily="34" charset="0"/>
              </a:rPr>
              <a:t>As </a:t>
            </a:r>
            <a:r>
              <a:rPr lang="en-US" dirty="0">
                <a:latin typeface="Arial" pitchFamily="34" charset="0"/>
                <a:cs typeface="Arial" pitchFamily="34" charset="0"/>
              </a:rPr>
              <a:t>with any variable, a pointer may be used on the right side of an assignment operator to assign its value to another </a:t>
            </a:r>
            <a:r>
              <a:rPr lang="en-US" dirty="0" smtClean="0">
                <a:latin typeface="Arial" pitchFamily="34" charset="0"/>
                <a:cs typeface="Arial" pitchFamily="34" charset="0"/>
              </a:rPr>
              <a:t>pointer.</a:t>
            </a:r>
            <a:endParaRPr lang="en-US" dirty="0">
              <a:latin typeface="Arial" pitchFamily="34" charset="0"/>
              <a:cs typeface="Arial" pitchFamily="34" charset="0"/>
            </a:endParaRPr>
          </a:p>
        </p:txBody>
      </p:sp>
      <p:sp>
        <p:nvSpPr>
          <p:cNvPr id="3" name="Date Placeholder 2"/>
          <p:cNvSpPr>
            <a:spLocks noGrp="1"/>
          </p:cNvSpPr>
          <p:nvPr>
            <p:ph type="dt" sz="half" idx="10"/>
          </p:nvPr>
        </p:nvSpPr>
        <p:spPr/>
        <p:txBody>
          <a:bodyPr/>
          <a:lstStyle/>
          <a:p>
            <a:pPr>
              <a:defRPr/>
            </a:pPr>
            <a:fld id="{5347AD06-4A05-4B5F-87CB-145BBB87125B}"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8674" name="Rectangle 2"/>
          <p:cNvSpPr>
            <a:spLocks noGrp="1" noChangeArrowheads="1"/>
          </p:cNvSpPr>
          <p:nvPr>
            <p:ph type="title"/>
          </p:nvPr>
        </p:nvSpPr>
        <p:spPr/>
        <p:txBody>
          <a:bodyPr>
            <a:noAutofit/>
          </a:bodyPr>
          <a:lstStyle/>
          <a:p>
            <a:pPr algn="l" eaLnBrk="1" hangingPunct="1"/>
            <a:r>
              <a:rPr lang="en-US" sz="4000" dirty="0" smtClean="0"/>
              <a:t>Pointer expressions</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59874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9F89201A-476B-4334-991A-41E4A86E45D9}" type="datetime1">
              <a:rPr lang="en-US" smtClean="0"/>
              <a:t>4/7/2015</a:t>
            </a:fld>
            <a:endParaRPr lang="en-US"/>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US" dirty="0" smtClean="0"/>
              <a:t>Pointer Expressions - Example</a:t>
            </a:r>
            <a:endParaRPr lang="en-US" dirty="0"/>
          </a:p>
        </p:txBody>
      </p:sp>
      <p:sp>
        <p:nvSpPr>
          <p:cNvPr id="8" name="Content Placeholder 7"/>
          <p:cNvSpPr>
            <a:spLocks noGrp="1"/>
          </p:cNvSpPr>
          <p:nvPr>
            <p:ph idx="1"/>
          </p:nvPr>
        </p:nvSpPr>
        <p:spPr>
          <a:xfrm>
            <a:off x="1219200" y="1066801"/>
            <a:ext cx="7467600" cy="990600"/>
          </a:xfrm>
        </p:spPr>
        <p:txBody>
          <a:bodyPr/>
          <a:lstStyle/>
          <a:p>
            <a:r>
              <a:rPr lang="en-US" dirty="0" err="1" smtClean="0"/>
              <a:t>Eg</a:t>
            </a:r>
            <a:r>
              <a:rPr lang="en-US" dirty="0" smtClean="0"/>
              <a:t>: </a:t>
            </a:r>
            <a:r>
              <a:rPr lang="en-US" dirty="0" err="1" smtClean="0"/>
              <a:t>int</a:t>
            </a:r>
            <a:r>
              <a:rPr lang="en-US" dirty="0" smtClean="0"/>
              <a:t> a=10, b=20,c,d=10;</a:t>
            </a:r>
          </a:p>
          <a:p>
            <a:pPr marL="457200" lvl="1" indent="0">
              <a:buNone/>
            </a:pPr>
            <a:r>
              <a:rPr lang="en-US" dirty="0"/>
              <a:t>	</a:t>
            </a:r>
            <a:r>
              <a:rPr lang="en-US" dirty="0" err="1" smtClean="0"/>
              <a:t>int</a:t>
            </a:r>
            <a:r>
              <a:rPr lang="en-US" dirty="0" smtClean="0"/>
              <a:t> *p1 = &amp;a, *p2 = &amp;b;</a:t>
            </a:r>
          </a:p>
          <a:p>
            <a:pPr marL="457200" lvl="1" indent="0">
              <a:buNone/>
            </a:pPr>
            <a:endParaRPr lang="en-US" dirty="0"/>
          </a:p>
          <a:p>
            <a:pPr marL="457200" lvl="1" indent="0">
              <a:buNone/>
            </a:pP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4088171339"/>
              </p:ext>
            </p:extLst>
          </p:nvPr>
        </p:nvGraphicFramePr>
        <p:xfrm>
          <a:off x="1371600" y="2133600"/>
          <a:ext cx="7391400" cy="3959750"/>
        </p:xfrm>
        <a:graphic>
          <a:graphicData uri="http://schemas.openxmlformats.org/drawingml/2006/table">
            <a:tbl>
              <a:tblPr firstRow="1" bandRow="1">
                <a:tableStyleId>{5C22544A-7EE6-4342-B048-85BDC9FD1C3A}</a:tableStyleId>
              </a:tblPr>
              <a:tblGrid>
                <a:gridCol w="4996737"/>
                <a:gridCol w="659946"/>
                <a:gridCol w="848503"/>
                <a:gridCol w="886214"/>
              </a:tblGrid>
              <a:tr h="386963">
                <a:tc>
                  <a:txBody>
                    <a:bodyPr/>
                    <a:lstStyle/>
                    <a:p>
                      <a:r>
                        <a:rPr lang="en-US" sz="2400" dirty="0" smtClean="0">
                          <a:solidFill>
                            <a:srgbClr val="C00000"/>
                          </a:solidFill>
                          <a:latin typeface="+mn-lt"/>
                        </a:rPr>
                        <a:t>Expression</a:t>
                      </a:r>
                      <a:endParaRPr lang="en-US" sz="2400" dirty="0">
                        <a:solidFill>
                          <a:srgbClr val="C00000"/>
                        </a:solidFill>
                        <a:latin typeface="+mn-lt"/>
                      </a:endParaRPr>
                    </a:p>
                  </a:txBody>
                  <a:tcPr/>
                </a:tc>
                <a:tc>
                  <a:txBody>
                    <a:bodyPr/>
                    <a:lstStyle/>
                    <a:p>
                      <a:r>
                        <a:rPr lang="en-US" sz="2400" dirty="0" smtClean="0">
                          <a:solidFill>
                            <a:srgbClr val="C00000"/>
                          </a:solidFill>
                          <a:latin typeface="+mn-lt"/>
                        </a:rPr>
                        <a:t>a</a:t>
                      </a:r>
                      <a:endParaRPr lang="en-US" sz="2400" dirty="0">
                        <a:solidFill>
                          <a:srgbClr val="C00000"/>
                        </a:solidFill>
                        <a:latin typeface="+mn-lt"/>
                      </a:endParaRPr>
                    </a:p>
                  </a:txBody>
                  <a:tcPr/>
                </a:tc>
                <a:tc>
                  <a:txBody>
                    <a:bodyPr/>
                    <a:lstStyle/>
                    <a:p>
                      <a:r>
                        <a:rPr lang="en-US" sz="2400" dirty="0" smtClean="0">
                          <a:solidFill>
                            <a:srgbClr val="C00000"/>
                          </a:solidFill>
                          <a:latin typeface="+mn-lt"/>
                        </a:rPr>
                        <a:t>b</a:t>
                      </a:r>
                      <a:endParaRPr lang="en-US" sz="2400" dirty="0">
                        <a:solidFill>
                          <a:srgbClr val="C00000"/>
                        </a:solidFill>
                        <a:latin typeface="+mn-lt"/>
                      </a:endParaRPr>
                    </a:p>
                  </a:txBody>
                  <a:tcPr/>
                </a:tc>
                <a:tc>
                  <a:txBody>
                    <a:bodyPr/>
                    <a:lstStyle/>
                    <a:p>
                      <a:r>
                        <a:rPr lang="en-US" sz="2400" dirty="0" smtClean="0">
                          <a:solidFill>
                            <a:srgbClr val="C00000"/>
                          </a:solidFill>
                          <a:latin typeface="+mn-lt"/>
                        </a:rPr>
                        <a:t>c</a:t>
                      </a:r>
                      <a:endParaRPr lang="en-US" sz="2400" dirty="0">
                        <a:solidFill>
                          <a:srgbClr val="C00000"/>
                        </a:solidFill>
                        <a:latin typeface="+mn-lt"/>
                      </a:endParaRPr>
                    </a:p>
                  </a:txBody>
                  <a:tcPr/>
                </a:tc>
              </a:tr>
              <a:tr h="386963">
                <a:tc>
                  <a:txBody>
                    <a:bodyPr/>
                    <a:lstStyle/>
                    <a:p>
                      <a:r>
                        <a:rPr lang="en-US" sz="2400" dirty="0" smtClean="0">
                          <a:solidFill>
                            <a:srgbClr val="C00000"/>
                          </a:solidFill>
                          <a:latin typeface="+mn-lt"/>
                        </a:rPr>
                        <a:t> </a:t>
                      </a:r>
                      <a:r>
                        <a:rPr lang="en-US" sz="2400" b="1" dirty="0" smtClean="0">
                          <a:solidFill>
                            <a:srgbClr val="C00000"/>
                          </a:solidFill>
                          <a:latin typeface="+mn-lt"/>
                        </a:rPr>
                        <a:t>c= *p1**p2</a:t>
                      </a:r>
                      <a:r>
                        <a:rPr lang="en-US" sz="2400" b="1" baseline="0" dirty="0" smtClean="0">
                          <a:solidFill>
                            <a:srgbClr val="C00000"/>
                          </a:solidFill>
                          <a:latin typeface="+mn-lt"/>
                        </a:rPr>
                        <a:t>     </a:t>
                      </a:r>
                      <a:r>
                        <a:rPr lang="en-US" sz="2400" b="1" dirty="0" smtClean="0">
                          <a:solidFill>
                            <a:srgbClr val="C00000"/>
                          </a:solidFill>
                          <a:latin typeface="+mn-lt"/>
                        </a:rPr>
                        <a:t>OR    *p1</a:t>
                      </a:r>
                      <a:r>
                        <a:rPr lang="en-US" sz="2400" b="1" baseline="0" dirty="0" smtClean="0">
                          <a:solidFill>
                            <a:srgbClr val="C00000"/>
                          </a:solidFill>
                          <a:latin typeface="+mn-lt"/>
                        </a:rPr>
                        <a:t> * *p2    </a:t>
                      </a:r>
                    </a:p>
                    <a:p>
                      <a:r>
                        <a:rPr lang="en-US" sz="2400" b="1" baseline="0" dirty="0" smtClean="0">
                          <a:solidFill>
                            <a:srgbClr val="C00000"/>
                          </a:solidFill>
                          <a:latin typeface="+mn-lt"/>
                        </a:rPr>
                        <a:t>OR    (*p1) * (*p2)</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200</a:t>
                      </a:r>
                      <a:endParaRPr lang="en-US" sz="2400" dirty="0">
                        <a:solidFill>
                          <a:srgbClr val="C00000"/>
                        </a:solidFill>
                        <a:latin typeface="+mn-lt"/>
                      </a:endParaRPr>
                    </a:p>
                  </a:txBody>
                  <a:tcPr/>
                </a:tc>
              </a:tr>
              <a:tr h="3869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latin typeface="+mn-lt"/>
                        </a:rPr>
                        <a:t>c= c + *p1;</a:t>
                      </a:r>
                    </a:p>
                    <a:p>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210</a:t>
                      </a:r>
                      <a:endParaRPr lang="en-US" sz="2400" dirty="0">
                        <a:solidFill>
                          <a:srgbClr val="C00000"/>
                        </a:solidFill>
                        <a:latin typeface="+mn-lt"/>
                      </a:endParaRPr>
                    </a:p>
                  </a:txBody>
                  <a:tcPr/>
                </a:tc>
              </a:tr>
              <a:tr h="667910">
                <a:tc>
                  <a:txBody>
                    <a:bodyPr/>
                    <a:lstStyle/>
                    <a:p>
                      <a:r>
                        <a:rPr lang="en-US" sz="2400" b="1" dirty="0" smtClean="0">
                          <a:solidFill>
                            <a:srgbClr val="C00000"/>
                          </a:solidFill>
                          <a:latin typeface="+mn-lt"/>
                        </a:rPr>
                        <a:t>c=5 * - *p2 /  *p1</a:t>
                      </a:r>
                      <a:r>
                        <a:rPr lang="en-US" sz="2400" dirty="0" smtClean="0">
                          <a:solidFill>
                            <a:srgbClr val="C00000"/>
                          </a:solidFill>
                          <a:latin typeface="+mn-lt"/>
                        </a:rPr>
                        <a:t>;</a:t>
                      </a:r>
                    </a:p>
                    <a:p>
                      <a:r>
                        <a:rPr lang="en-US" sz="2400" dirty="0" smtClean="0">
                          <a:solidFill>
                            <a:srgbClr val="C00000"/>
                          </a:solidFill>
                          <a:latin typeface="+mn-lt"/>
                        </a:rPr>
                        <a:t> OR    ( 5 * (- (*p2)))/(*p1) </a:t>
                      </a:r>
                    </a:p>
                    <a:p>
                      <a:r>
                        <a:rPr lang="en-US" sz="2400" dirty="0" smtClean="0">
                          <a:solidFill>
                            <a:srgbClr val="C00000"/>
                          </a:solidFill>
                          <a:latin typeface="+mn-lt"/>
                        </a:rPr>
                        <a:t>//space between / and *  (?)</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20</a:t>
                      </a:r>
                      <a:endParaRPr lang="en-US" sz="2400" dirty="0">
                        <a:solidFill>
                          <a:srgbClr val="C00000"/>
                        </a:solidFill>
                        <a:latin typeface="+mn-lt"/>
                      </a:endParaRP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r>
              <a:tr h="66791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C00000"/>
                          </a:solidFill>
                          <a:latin typeface="+mn-lt"/>
                        </a:rPr>
                        <a:t>*p2 =*p2 +10</a:t>
                      </a:r>
                      <a:r>
                        <a:rPr lang="en-US" sz="2400" dirty="0" smtClean="0">
                          <a:solidFill>
                            <a:srgbClr val="C00000"/>
                          </a:solidFill>
                          <a:latin typeface="+mn-lt"/>
                        </a:rPr>
                        <a:t>;</a:t>
                      </a:r>
                    </a:p>
                  </a:txBody>
                  <a:tcPr/>
                </a:tc>
                <a:tc>
                  <a:txBody>
                    <a:bodyPr/>
                    <a:lstStyle/>
                    <a:p>
                      <a:r>
                        <a:rPr lang="en-US" sz="2400" dirty="0" smtClean="0">
                          <a:solidFill>
                            <a:srgbClr val="C00000"/>
                          </a:solidFill>
                          <a:latin typeface="+mn-lt"/>
                        </a:rPr>
                        <a:t>10</a:t>
                      </a:r>
                      <a:endParaRPr lang="en-US" sz="2400" dirty="0">
                        <a:solidFill>
                          <a:srgbClr val="C00000"/>
                        </a:solidFill>
                        <a:latin typeface="+mn-lt"/>
                      </a:endParaRPr>
                    </a:p>
                  </a:txBody>
                  <a:tcPr/>
                </a:tc>
                <a:tc>
                  <a:txBody>
                    <a:bodyPr/>
                    <a:lstStyle/>
                    <a:p>
                      <a:r>
                        <a:rPr lang="en-US" sz="2400" dirty="0" smtClean="0">
                          <a:solidFill>
                            <a:srgbClr val="C00000"/>
                          </a:solidFill>
                          <a:latin typeface="+mn-lt"/>
                        </a:rPr>
                        <a:t>30</a:t>
                      </a:r>
                      <a:endParaRPr lang="en-US" sz="2400" dirty="0">
                        <a:solidFill>
                          <a:srgbClr val="C00000"/>
                        </a:solidFill>
                        <a:latin typeface="+mn-lt"/>
                      </a:endParaRPr>
                    </a:p>
                  </a:txBody>
                  <a:tcPr/>
                </a:tc>
                <a:tc>
                  <a:txBody>
                    <a:bodyPr/>
                    <a:lstStyle/>
                    <a:p>
                      <a:endParaRPr lang="en-US" sz="2400" dirty="0">
                        <a:solidFill>
                          <a:srgbClr val="C00000"/>
                        </a:solidFill>
                        <a:latin typeface="+mn-lt"/>
                      </a:endParaRPr>
                    </a:p>
                  </a:txBody>
                  <a:tcPr/>
                </a:tc>
              </a:tr>
            </a:tbl>
          </a:graphicData>
        </a:graphic>
      </p:graphicFrame>
      <p:sp>
        <p:nvSpPr>
          <p:cNvPr id="11" name="Left Arrow 10">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p:txBody>
          <a:bodyPr/>
          <a:lstStyle/>
          <a:p>
            <a:pPr>
              <a:lnSpc>
                <a:spcPct val="90000"/>
              </a:lnSpc>
            </a:pPr>
            <a:r>
              <a:rPr lang="en-US" sz="2800" b="1" dirty="0"/>
              <a:t>Assignment</a:t>
            </a:r>
            <a:r>
              <a:rPr lang="en-US" sz="2800" dirty="0"/>
              <a:t> – the value of one pointer variable can be assigned to another pointer variable of the same type</a:t>
            </a:r>
          </a:p>
          <a:p>
            <a:pPr>
              <a:lnSpc>
                <a:spcPct val="90000"/>
              </a:lnSpc>
            </a:pPr>
            <a:r>
              <a:rPr lang="en-US" sz="2800" b="1" dirty="0"/>
              <a:t>Relational operations </a:t>
            </a:r>
            <a:r>
              <a:rPr lang="en-US" sz="2800" dirty="0"/>
              <a:t>- two pointer variables of the same type can be compared for equality, and so on</a:t>
            </a:r>
          </a:p>
          <a:p>
            <a:pPr>
              <a:lnSpc>
                <a:spcPct val="90000"/>
              </a:lnSpc>
            </a:pPr>
            <a:r>
              <a:rPr lang="en-US" sz="2800" b="1" dirty="0"/>
              <a:t>Some limited arithmetic operations </a:t>
            </a:r>
          </a:p>
          <a:p>
            <a:pPr lvl="1">
              <a:lnSpc>
                <a:spcPct val="90000"/>
              </a:lnSpc>
            </a:pPr>
            <a:r>
              <a:rPr lang="en-US" dirty="0"/>
              <a:t>integer values can be added to and subtracted from a pointer variable</a:t>
            </a:r>
          </a:p>
          <a:p>
            <a:pPr lvl="1">
              <a:lnSpc>
                <a:spcPct val="90000"/>
              </a:lnSpc>
            </a:pPr>
            <a:r>
              <a:rPr lang="en-US" dirty="0"/>
              <a:t>value of one pointer </a:t>
            </a:r>
            <a:r>
              <a:rPr lang="en-US" dirty="0" smtClean="0"/>
              <a:t>variable </a:t>
            </a:r>
            <a:r>
              <a:rPr lang="en-US" dirty="0"/>
              <a:t>can be subtracted from another pointer </a:t>
            </a:r>
            <a:r>
              <a:rPr lang="en-US" dirty="0" smtClean="0"/>
              <a:t>variable</a:t>
            </a:r>
          </a:p>
          <a:p>
            <a:pPr lvl="1">
              <a:lnSpc>
                <a:spcPct val="90000"/>
              </a:lnSpc>
            </a:pPr>
            <a:r>
              <a:rPr lang="en-US" dirty="0"/>
              <a:t>Shorthand </a:t>
            </a:r>
            <a:r>
              <a:rPr lang="en-US" dirty="0" smtClean="0"/>
              <a:t>Increment and Decrement Operators</a:t>
            </a:r>
            <a:endParaRPr lang="en-US" dirty="0"/>
          </a:p>
        </p:txBody>
      </p:sp>
      <p:sp>
        <p:nvSpPr>
          <p:cNvPr id="3" name="Date Placeholder 2"/>
          <p:cNvSpPr>
            <a:spLocks noGrp="1"/>
          </p:cNvSpPr>
          <p:nvPr>
            <p:ph type="dt" sz="half" idx="10"/>
          </p:nvPr>
        </p:nvSpPr>
        <p:spPr/>
        <p:txBody>
          <a:bodyPr/>
          <a:lstStyle/>
          <a:p>
            <a:pPr>
              <a:defRPr/>
            </a:pPr>
            <a:fld id="{725E2D68-782F-4F55-9D17-FF539E8D7364}"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29701" name="Rectangle 2"/>
          <p:cNvSpPr>
            <a:spLocks noGrp="1" noChangeArrowheads="1"/>
          </p:cNvSpPr>
          <p:nvPr>
            <p:ph type="title"/>
          </p:nvPr>
        </p:nvSpPr>
        <p:spPr/>
        <p:txBody>
          <a:bodyPr>
            <a:noAutofit/>
          </a:bodyPr>
          <a:lstStyle/>
          <a:p>
            <a:pPr algn="l" eaLnBrk="1" hangingPunct="1"/>
            <a:r>
              <a:rPr lang="en-US" sz="4000" dirty="0" smtClean="0"/>
              <a:t>Operations on Pointer Variables</a:t>
            </a:r>
          </a:p>
        </p:txBody>
      </p:sp>
      <p:sp>
        <p:nvSpPr>
          <p:cNvPr id="8" name="Left Arrow 7">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40914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066801"/>
            <a:ext cx="5410200" cy="1600199"/>
          </a:xfrm>
        </p:spPr>
        <p:txBody>
          <a:bodyPr/>
          <a:lstStyle/>
          <a:p>
            <a:pPr algn="just">
              <a:defRPr/>
            </a:pPr>
            <a:r>
              <a:rPr lang="en-US" dirty="0" err="1" smtClean="0"/>
              <a:t>int</a:t>
            </a:r>
            <a:r>
              <a:rPr lang="en-US" dirty="0" smtClean="0"/>
              <a:t> a = 10, b = 20,*p1,*p2,*p3,*p4;</a:t>
            </a:r>
          </a:p>
          <a:p>
            <a:pPr algn="just">
              <a:defRPr/>
            </a:pPr>
            <a:r>
              <a:rPr lang="en-US" dirty="0"/>
              <a:t>p</a:t>
            </a:r>
            <a:r>
              <a:rPr lang="en-US" dirty="0" smtClean="0"/>
              <a:t>1 = &amp;a; //assume address of a = 2004</a:t>
            </a:r>
          </a:p>
          <a:p>
            <a:pPr algn="just">
              <a:defRPr/>
            </a:pPr>
            <a:r>
              <a:rPr lang="en-US" dirty="0" smtClean="0"/>
              <a:t>p2 = &amp;b; //assume address of b = 1008</a:t>
            </a:r>
          </a:p>
        </p:txBody>
      </p:sp>
      <p:sp>
        <p:nvSpPr>
          <p:cNvPr id="3" name="Date Placeholder 2"/>
          <p:cNvSpPr>
            <a:spLocks noGrp="1"/>
          </p:cNvSpPr>
          <p:nvPr>
            <p:ph type="dt" sz="half" idx="10"/>
          </p:nvPr>
        </p:nvSpPr>
        <p:spPr/>
        <p:txBody>
          <a:bodyPr/>
          <a:lstStyle/>
          <a:p>
            <a:pPr>
              <a:defRPr/>
            </a:pPr>
            <a:fld id="{7313EF7C-E2B4-401B-8482-63FADA3F6102}" type="datetime1">
              <a:rPr lang="en-US" smtClean="0"/>
              <a:t>4/7/2015</a:t>
            </a:fld>
            <a:endParaRPr lang="en-US"/>
          </a:p>
        </p:txBody>
      </p:sp>
      <p:sp>
        <p:nvSpPr>
          <p:cNvPr id="4" name="Slide Number Placeholder 3"/>
          <p:cNvSpPr>
            <a:spLocks noGrp="1"/>
          </p:cNvSpPr>
          <p:nvPr>
            <p:ph type="sldNum" sz="quarter" idx="12"/>
          </p:nvPr>
        </p:nvSpPr>
        <p:spPr/>
        <p:txBody>
          <a:bodyPr/>
          <a:lstStyle/>
          <a:p>
            <a:pPr>
              <a:defRPr/>
            </a:pPr>
            <a:fld id="{B657A9B6-8AE5-483E-BFDF-CAD71860E51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6" name="Title 5"/>
          <p:cNvSpPr>
            <a:spLocks noGrp="1"/>
          </p:cNvSpPr>
          <p:nvPr>
            <p:ph type="title"/>
          </p:nvPr>
        </p:nvSpPr>
        <p:spPr/>
        <p:txBody>
          <a:bodyPr/>
          <a:lstStyle/>
          <a:p>
            <a:r>
              <a:rPr lang="en-US" dirty="0" smtClean="0"/>
              <a:t>Pointer Operations -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53975856"/>
              </p:ext>
            </p:extLst>
          </p:nvPr>
        </p:nvGraphicFramePr>
        <p:xfrm>
          <a:off x="1220820" y="2743200"/>
          <a:ext cx="7924800" cy="3291840"/>
        </p:xfrm>
        <a:graphic>
          <a:graphicData uri="http://schemas.openxmlformats.org/drawingml/2006/table">
            <a:tbl>
              <a:tblPr firstRow="1" bandRow="1">
                <a:tableStyleId>{5C22544A-7EE6-4342-B048-85BDC9FD1C3A}</a:tableStyleId>
              </a:tblPr>
              <a:tblGrid>
                <a:gridCol w="2540000"/>
                <a:gridCol w="2413000"/>
                <a:gridCol w="2971800"/>
              </a:tblGrid>
              <a:tr h="370840">
                <a:tc>
                  <a:txBody>
                    <a:bodyPr/>
                    <a:lstStyle/>
                    <a:p>
                      <a:r>
                        <a:rPr lang="en-US" sz="2000" dirty="0" smtClean="0"/>
                        <a:t>Pointer Operations</a:t>
                      </a:r>
                      <a:endParaRPr lang="en-US" sz="2000" dirty="0"/>
                    </a:p>
                  </a:txBody>
                  <a:tcPr/>
                </a:tc>
                <a:tc>
                  <a:txBody>
                    <a:bodyPr/>
                    <a:lstStyle/>
                    <a:p>
                      <a:r>
                        <a:rPr lang="en-US" sz="2000" b="1" dirty="0" smtClean="0">
                          <a:solidFill>
                            <a:schemeClr val="bg1"/>
                          </a:solidFill>
                        </a:rPr>
                        <a:t>Example</a:t>
                      </a:r>
                      <a:r>
                        <a:rPr lang="en-US" sz="2000" b="1" baseline="0" dirty="0" smtClean="0">
                          <a:solidFill>
                            <a:schemeClr val="bg1"/>
                          </a:solidFill>
                        </a:rPr>
                        <a:t> expression</a:t>
                      </a:r>
                      <a:endParaRPr lang="en-US" sz="2000" b="1" dirty="0">
                        <a:solidFill>
                          <a:schemeClr val="bg1"/>
                        </a:solidFill>
                      </a:endParaRPr>
                    </a:p>
                  </a:txBody>
                  <a:tcPr/>
                </a:tc>
                <a:tc>
                  <a:txBody>
                    <a:bodyPr/>
                    <a:lstStyle/>
                    <a:p>
                      <a:r>
                        <a:rPr lang="en-US" sz="2000" dirty="0" smtClean="0"/>
                        <a:t>Result</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Addition of integers from pointers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rPr>
                        <a:t>p3</a:t>
                      </a:r>
                      <a:r>
                        <a:rPr lang="en-US" sz="2000" b="0" baseline="0" dirty="0" smtClean="0">
                          <a:solidFill>
                            <a:schemeClr val="tx1"/>
                          </a:solidFill>
                        </a:rPr>
                        <a:t> = p1 + 2</a:t>
                      </a:r>
                      <a:endParaRPr lang="en-US" sz="2000" b="0" dirty="0" smtClean="0">
                        <a:solidFill>
                          <a:schemeClr val="tx1"/>
                        </a:solidFill>
                      </a:endParaRPr>
                    </a:p>
                    <a:p>
                      <a:endParaRPr lang="en-US" sz="2000" b="0" dirty="0">
                        <a:solidFill>
                          <a:schemeClr val="tx1"/>
                        </a:solidFill>
                      </a:endParaRPr>
                    </a:p>
                  </a:txBody>
                  <a:tcPr/>
                </a:tc>
                <a:tc>
                  <a:txBody>
                    <a:bodyPr/>
                    <a:lstStyle/>
                    <a:p>
                      <a:r>
                        <a:rPr lang="en-US" sz="2000" baseline="0" dirty="0" smtClean="0"/>
                        <a:t>value of p3 = 2004 + 4*2 = 2012</a:t>
                      </a:r>
                      <a:endParaRPr lang="en-US" sz="2000" dirty="0"/>
                    </a:p>
                  </a:txBody>
                  <a:tcPr/>
                </a:tc>
              </a:tr>
              <a:tr h="370840">
                <a:tc>
                  <a:txBody>
                    <a:bodyPr/>
                    <a:lstStyle/>
                    <a:p>
                      <a:r>
                        <a:rPr lang="en-US" sz="2000" dirty="0" smtClean="0"/>
                        <a:t>Subtraction of integers from pointers</a:t>
                      </a:r>
                      <a:endParaRPr lang="en-US" sz="2000" dirty="0"/>
                    </a:p>
                  </a:txBody>
                  <a:tcPr/>
                </a:tc>
                <a:tc>
                  <a:txBody>
                    <a:bodyPr/>
                    <a:lstStyle/>
                    <a:p>
                      <a:r>
                        <a:rPr lang="en-US" sz="2000" b="0" dirty="0" smtClean="0">
                          <a:solidFill>
                            <a:schemeClr val="tx1"/>
                          </a:solidFill>
                        </a:rPr>
                        <a:t>p4  = p2 – 2 </a:t>
                      </a:r>
                      <a:endParaRPr lang="en-US" sz="2000" b="0" dirty="0">
                        <a:solidFill>
                          <a:schemeClr val="tx1"/>
                        </a:solidFill>
                      </a:endParaRPr>
                    </a:p>
                  </a:txBody>
                  <a:tcPr/>
                </a:tc>
                <a:tc>
                  <a:txBody>
                    <a:bodyPr/>
                    <a:lstStyle/>
                    <a:p>
                      <a:r>
                        <a:rPr lang="en-US" sz="2000" dirty="0" smtClean="0"/>
                        <a:t>value of p4 = 1008-</a:t>
                      </a:r>
                      <a:r>
                        <a:rPr lang="en-US" sz="2000" baseline="0" dirty="0" smtClean="0"/>
                        <a:t>4*2 = 1000</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Subtraction of one pointer from another</a:t>
                      </a:r>
                    </a:p>
                  </a:txBody>
                  <a:tcPr/>
                </a:tc>
                <a:tc>
                  <a:txBody>
                    <a:bodyPr/>
                    <a:lstStyle/>
                    <a:p>
                      <a:r>
                        <a:rPr lang="en-US" sz="2000" b="0" dirty="0" smtClean="0">
                          <a:solidFill>
                            <a:schemeClr val="tx1"/>
                          </a:solidFill>
                        </a:rPr>
                        <a:t>c = p3– p1</a:t>
                      </a:r>
                      <a:endParaRPr lang="en-US" sz="2000" b="0" dirty="0">
                        <a:solidFill>
                          <a:schemeClr val="tx1"/>
                        </a:solidFill>
                      </a:endParaRPr>
                    </a:p>
                  </a:txBody>
                  <a:tcPr/>
                </a:tc>
                <a:tc>
                  <a:txBody>
                    <a:bodyPr/>
                    <a:lstStyle/>
                    <a:p>
                      <a:r>
                        <a:rPr lang="en-US" sz="2000" dirty="0" smtClean="0"/>
                        <a:t>Value of c</a:t>
                      </a:r>
                      <a:r>
                        <a:rPr lang="en-US" sz="2000" baseline="0" dirty="0" smtClean="0"/>
                        <a:t> = 2012– 2004= 2</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Pointer Increment</a:t>
                      </a:r>
                    </a:p>
                  </a:txBody>
                  <a:tcPr/>
                </a:tc>
                <a:tc>
                  <a:txBody>
                    <a:bodyPr/>
                    <a:lstStyle/>
                    <a:p>
                      <a:r>
                        <a:rPr lang="en-US" sz="2000" b="0" dirty="0" smtClean="0">
                          <a:solidFill>
                            <a:schemeClr val="tx1"/>
                          </a:solidFill>
                        </a:rPr>
                        <a:t>p1++</a:t>
                      </a:r>
                      <a:endParaRPr lang="en-US" sz="2000" b="0" dirty="0">
                        <a:solidFill>
                          <a:schemeClr val="tx1"/>
                        </a:solidFill>
                      </a:endParaRPr>
                    </a:p>
                  </a:txBody>
                  <a:tcPr/>
                </a:tc>
                <a:tc>
                  <a:txBody>
                    <a:bodyPr/>
                    <a:lstStyle/>
                    <a:p>
                      <a:r>
                        <a:rPr lang="en-US" sz="2000" dirty="0" smtClean="0"/>
                        <a:t>Value</a:t>
                      </a:r>
                      <a:r>
                        <a:rPr lang="en-US" sz="2000" baseline="0" dirty="0" smtClean="0"/>
                        <a:t> of p1 = 2008</a:t>
                      </a:r>
                      <a:endParaRPr lang="en-US" sz="2000" dirty="0"/>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Pointer Decrement</a:t>
                      </a:r>
                    </a:p>
                  </a:txBody>
                  <a:tcPr/>
                </a:tc>
                <a:tc>
                  <a:txBody>
                    <a:bodyPr/>
                    <a:lstStyle/>
                    <a:p>
                      <a:r>
                        <a:rPr lang="en-US" sz="2000" b="0" dirty="0" smtClean="0">
                          <a:solidFill>
                            <a:schemeClr val="tx1"/>
                          </a:solidFill>
                        </a:rPr>
                        <a:t>--p1</a:t>
                      </a:r>
                      <a:endParaRPr lang="en-US" sz="2000" b="0" dirty="0">
                        <a:solidFill>
                          <a:schemeClr val="tx1"/>
                        </a:solidFill>
                      </a:endParaRPr>
                    </a:p>
                  </a:txBody>
                  <a:tcPr/>
                </a:tc>
                <a:tc>
                  <a:txBody>
                    <a:bodyPr/>
                    <a:lstStyle/>
                    <a:p>
                      <a:r>
                        <a:rPr lang="en-US" sz="2000" dirty="0" smtClean="0"/>
                        <a:t>Value of p1 = 2004</a:t>
                      </a:r>
                      <a:endParaRPr lang="en-US" sz="2000" dirty="0"/>
                    </a:p>
                  </a:txBody>
                  <a:tcPr/>
                </a:tc>
              </a:tr>
            </a:tbl>
          </a:graphicData>
        </a:graphic>
      </p:graphicFrame>
      <p:sp>
        <p:nvSpPr>
          <p:cNvPr id="8" name="Rectangle 7"/>
          <p:cNvSpPr/>
          <p:nvPr/>
        </p:nvSpPr>
        <p:spPr>
          <a:xfrm>
            <a:off x="6705600" y="1021140"/>
            <a:ext cx="2362200" cy="1200329"/>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pPr>
              <a:buNone/>
              <a:defRPr/>
            </a:pPr>
            <a:r>
              <a:rPr lang="en-US" sz="2400" b="1" dirty="0" smtClean="0"/>
              <a:t>Assume </a:t>
            </a:r>
            <a:r>
              <a:rPr lang="en-US" sz="2400" b="1" dirty="0"/>
              <a:t>an integer </a:t>
            </a:r>
            <a:r>
              <a:rPr lang="en-US" sz="2400" b="1" dirty="0" smtClean="0"/>
              <a:t>occupies 4 bytes</a:t>
            </a:r>
            <a:r>
              <a:rPr lang="en-US" sz="2400" b="1" dirty="0">
                <a:solidFill>
                  <a:srgbClr val="C00000"/>
                </a:solidFill>
              </a:rPr>
              <a:t>	</a:t>
            </a:r>
          </a:p>
        </p:txBody>
      </p:sp>
      <p:sp>
        <p:nvSpPr>
          <p:cNvPr id="9" name="Left Arrow 8">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84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marL="0" indent="0" algn="just">
              <a:lnSpc>
                <a:spcPct val="90000"/>
              </a:lnSpc>
              <a:buNone/>
            </a:pPr>
            <a:endParaRPr lang="en-US" dirty="0" smtClean="0"/>
          </a:p>
          <a:p>
            <a:pPr marL="0" indent="0" algn="just">
              <a:lnSpc>
                <a:spcPct val="90000"/>
              </a:lnSpc>
              <a:buNone/>
            </a:pPr>
            <a:r>
              <a:rPr lang="en-US" b="1" dirty="0"/>
              <a:t> </a:t>
            </a:r>
            <a:r>
              <a:rPr lang="en-US" b="1" dirty="0" smtClean="0"/>
              <a:t>    </a:t>
            </a:r>
            <a:r>
              <a:rPr lang="en-US" b="1" dirty="0" smtClean="0">
                <a:solidFill>
                  <a:srgbClr val="C00000"/>
                </a:solidFill>
              </a:rPr>
              <a:t>if (p1&lt;p2)</a:t>
            </a:r>
          </a:p>
          <a:p>
            <a:pPr marL="0" indent="0" algn="just">
              <a:lnSpc>
                <a:spcPct val="90000"/>
              </a:lnSpc>
              <a:buNone/>
            </a:pPr>
            <a:r>
              <a:rPr lang="en-US" b="1" dirty="0">
                <a:solidFill>
                  <a:srgbClr val="C00000"/>
                </a:solidFill>
              </a:rPr>
              <a:t>	</a:t>
            </a:r>
            <a:r>
              <a:rPr lang="en-US" b="1" dirty="0" smtClean="0">
                <a:solidFill>
                  <a:srgbClr val="C00000"/>
                </a:solidFill>
              </a:rPr>
              <a:t>cout&lt;&lt;“p1 points to lower memory than p2”;</a:t>
            </a:r>
            <a:endParaRPr lang="en-US" b="1" dirty="0" smtClean="0"/>
          </a:p>
          <a:p>
            <a:pPr algn="just" eaLnBrk="1" hangingPunct="1">
              <a:lnSpc>
                <a:spcPct val="90000"/>
              </a:lnSpc>
              <a:buFontTx/>
              <a:buNone/>
            </a:pPr>
            <a:r>
              <a:rPr lang="en-US" b="1" dirty="0" smtClean="0">
                <a:solidFill>
                  <a:srgbClr val="C00000"/>
                </a:solidFill>
              </a:rPr>
              <a:t>	</a:t>
            </a:r>
          </a:p>
          <a:p>
            <a:pPr algn="just" eaLnBrk="1" hangingPunct="1">
              <a:lnSpc>
                <a:spcPct val="90000"/>
              </a:lnSpc>
              <a:buFontTx/>
              <a:buNone/>
            </a:pPr>
            <a:r>
              <a:rPr lang="en-US" b="1" dirty="0">
                <a:solidFill>
                  <a:srgbClr val="C00000"/>
                </a:solidFill>
              </a:rPr>
              <a:t>	</a:t>
            </a:r>
            <a:r>
              <a:rPr lang="en-US" b="1" dirty="0" smtClean="0">
                <a:solidFill>
                  <a:srgbClr val="C00000"/>
                </a:solidFill>
              </a:rPr>
              <a:t>if (p1==p2)</a:t>
            </a:r>
          </a:p>
          <a:p>
            <a:pPr algn="just" eaLnBrk="1" hangingPunct="1">
              <a:lnSpc>
                <a:spcPct val="90000"/>
              </a:lnSpc>
              <a:buFontTx/>
              <a:buNone/>
            </a:pPr>
            <a:r>
              <a:rPr lang="en-US" b="1" dirty="0">
                <a:solidFill>
                  <a:srgbClr val="C00000"/>
                </a:solidFill>
              </a:rPr>
              <a:t> </a:t>
            </a:r>
            <a:r>
              <a:rPr lang="en-US" b="1" dirty="0" smtClean="0">
                <a:solidFill>
                  <a:srgbClr val="C00000"/>
                </a:solidFill>
              </a:rPr>
              <a:t>            cout&lt;&lt;“p1 and p2 points to same location”;</a:t>
            </a:r>
          </a:p>
          <a:p>
            <a:pPr algn="just" eaLnBrk="1" hangingPunct="1">
              <a:lnSpc>
                <a:spcPct val="90000"/>
              </a:lnSpc>
              <a:buFontTx/>
              <a:buNone/>
            </a:pPr>
            <a:r>
              <a:rPr lang="en-US" b="1" dirty="0" smtClean="0">
                <a:solidFill>
                  <a:srgbClr val="C00000"/>
                </a:solidFill>
              </a:rPr>
              <a:t>	</a:t>
            </a:r>
          </a:p>
          <a:p>
            <a:pPr algn="just" eaLnBrk="1" hangingPunct="1">
              <a:lnSpc>
                <a:spcPct val="90000"/>
              </a:lnSpc>
              <a:buFontTx/>
              <a:buNone/>
            </a:pPr>
            <a:r>
              <a:rPr lang="en-US" b="1" dirty="0">
                <a:solidFill>
                  <a:srgbClr val="C00000"/>
                </a:solidFill>
              </a:rPr>
              <a:t>	</a:t>
            </a:r>
            <a:r>
              <a:rPr lang="en-US" b="1" dirty="0" smtClean="0">
                <a:solidFill>
                  <a:srgbClr val="C00000"/>
                </a:solidFill>
              </a:rPr>
              <a:t>if (p1!=p2)</a:t>
            </a:r>
          </a:p>
          <a:p>
            <a:pPr algn="just" eaLnBrk="1" hangingPunct="1">
              <a:lnSpc>
                <a:spcPct val="90000"/>
              </a:lnSpc>
              <a:buFontTx/>
              <a:buNone/>
            </a:pPr>
            <a:r>
              <a:rPr lang="en-US" b="1" dirty="0">
                <a:solidFill>
                  <a:srgbClr val="C00000"/>
                </a:solidFill>
              </a:rPr>
              <a:t>	</a:t>
            </a:r>
            <a:r>
              <a:rPr lang="en-US" b="1" dirty="0" smtClean="0">
                <a:solidFill>
                  <a:srgbClr val="C00000"/>
                </a:solidFill>
              </a:rPr>
              <a:t>	cout&lt;&lt;“p1 and p2 NOT pointing to same location”;  </a:t>
            </a:r>
            <a:endParaRPr lang="en-US" dirty="0" smtClean="0"/>
          </a:p>
        </p:txBody>
      </p:sp>
      <p:sp>
        <p:nvSpPr>
          <p:cNvPr id="3" name="Date Placeholder 2"/>
          <p:cNvSpPr>
            <a:spLocks noGrp="1"/>
          </p:cNvSpPr>
          <p:nvPr>
            <p:ph type="dt" sz="half" idx="10"/>
          </p:nvPr>
        </p:nvSpPr>
        <p:spPr/>
        <p:txBody>
          <a:bodyPr/>
          <a:lstStyle/>
          <a:p>
            <a:pPr>
              <a:defRPr/>
            </a:pPr>
            <a:fld id="{D7D943E2-7ACD-44BE-8B58-9B9C8725275A}" type="datetime1">
              <a:rPr lang="en-US" smtClean="0"/>
              <a:t>4/7/2015</a:t>
            </a:fld>
            <a:endParaRPr lang="en-US"/>
          </a:p>
        </p:txBody>
      </p:sp>
      <p:sp>
        <p:nvSpPr>
          <p:cNvPr id="5" name="Slide Number Placeholder 4"/>
          <p:cNvSpPr>
            <a:spLocks noGrp="1"/>
          </p:cNvSpPr>
          <p:nvPr>
            <p:ph type="sldNum" sz="quarter" idx="12"/>
          </p:nvPr>
        </p:nvSpPr>
        <p:spPr/>
        <p:txBody>
          <a:bodyPr/>
          <a:lstStyle/>
          <a:p>
            <a:pPr>
              <a:defRPr/>
            </a:pPr>
            <a:fld id="{B657A9B6-8AE5-483E-BFDF-CAD71860E51C}"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smtClean="0"/>
              <a:t>CSE 1002                      Department of CSE</a:t>
            </a:r>
            <a:endParaRPr lang="en-US" dirty="0">
              <a:solidFill>
                <a:schemeClr val="bg1"/>
              </a:solidFill>
            </a:endParaRPr>
          </a:p>
        </p:txBody>
      </p:sp>
      <p:sp>
        <p:nvSpPr>
          <p:cNvPr id="30725" name="Rectangle 2"/>
          <p:cNvSpPr>
            <a:spLocks noGrp="1" noChangeArrowheads="1"/>
          </p:cNvSpPr>
          <p:nvPr>
            <p:ph type="title"/>
          </p:nvPr>
        </p:nvSpPr>
        <p:spPr/>
        <p:txBody>
          <a:bodyPr>
            <a:noAutofit/>
          </a:bodyPr>
          <a:lstStyle/>
          <a:p>
            <a:pPr algn="l" eaLnBrk="1" hangingPunct="1"/>
            <a:r>
              <a:rPr lang="en-US" sz="4000" dirty="0" smtClean="0"/>
              <a:t>Pointer Operations - Example</a:t>
            </a:r>
          </a:p>
        </p:txBody>
      </p:sp>
      <p:sp>
        <p:nvSpPr>
          <p:cNvPr id="7" name="Left Arrow 6">
            <a:hlinkClick r:id="" action="ppaction://hlinkshowjump?jump=lastslideviewed"/>
          </p:cNvPr>
          <p:cNvSpPr/>
          <p:nvPr/>
        </p:nvSpPr>
        <p:spPr>
          <a:xfrm>
            <a:off x="304800" y="5943600"/>
            <a:ext cx="685800" cy="6096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34239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Slide Format - CSE">
  <a:themeElements>
    <a:clrScheme name="Custom 7">
      <a:dk1>
        <a:srgbClr val="002060"/>
      </a:dk1>
      <a:lt1>
        <a:srgbClr val="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6088</TotalTime>
  <Words>1511</Words>
  <Application>Microsoft Office PowerPoint</Application>
  <PresentationFormat>On-screen Show (4:3)</PresentationFormat>
  <Paragraphs>292</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굴림</vt:lpstr>
      <vt:lpstr>Arial</vt:lpstr>
      <vt:lpstr>Calibri</vt:lpstr>
      <vt:lpstr>Tempus Sans ITC</vt:lpstr>
      <vt:lpstr>Wingdings</vt:lpstr>
      <vt:lpstr>Slide Format - CSE</vt:lpstr>
      <vt:lpstr>Pointers to arrays </vt:lpstr>
      <vt:lpstr>Objectives</vt:lpstr>
      <vt:lpstr>Session outcome</vt:lpstr>
      <vt:lpstr>Pointers- recap</vt:lpstr>
      <vt:lpstr>Pointer expressions</vt:lpstr>
      <vt:lpstr>Pointer Expressions - Example</vt:lpstr>
      <vt:lpstr>Operations on Pointer Variables</vt:lpstr>
      <vt:lpstr>Pointer Operations - Example</vt:lpstr>
      <vt:lpstr>Pointer Operations - Example</vt:lpstr>
      <vt:lpstr>Invalid Operations:</vt:lpstr>
      <vt:lpstr>Pointers and arrays </vt:lpstr>
      <vt:lpstr>Pointers and arrays </vt:lpstr>
      <vt:lpstr>Array accessing using Pointers</vt:lpstr>
      <vt:lpstr>Pointers and arrays </vt:lpstr>
      <vt:lpstr>Array accessing using array name as pointer - Example</vt:lpstr>
      <vt:lpstr>Array accessing using Pointers - Example</vt:lpstr>
      <vt:lpstr>Summary</vt:lpstr>
    </vt:vector>
  </TitlesOfParts>
  <Company>M.I.T. MANIPAL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 </dc:title>
  <dc:creator>RAJ</dc:creator>
  <cp:lastModifiedBy>Rajesh G</cp:lastModifiedBy>
  <cp:revision>229</cp:revision>
  <dcterms:created xsi:type="dcterms:W3CDTF">2006-06-13T05:50:57Z</dcterms:created>
  <dcterms:modified xsi:type="dcterms:W3CDTF">2015-04-07T04:35:28Z</dcterms:modified>
</cp:coreProperties>
</file>