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899" r:id="rId2"/>
    <p:sldMasterId id="2147483911" r:id="rId3"/>
    <p:sldMasterId id="2147483923" r:id="rId4"/>
    <p:sldMasterId id="2147483939" r:id="rId5"/>
  </p:sldMasterIdLst>
  <p:notesMasterIdLst>
    <p:notesMasterId r:id="rId34"/>
  </p:notesMasterIdLst>
  <p:sldIdLst>
    <p:sldId id="344" r:id="rId6"/>
    <p:sldId id="345" r:id="rId7"/>
    <p:sldId id="346" r:id="rId8"/>
    <p:sldId id="329" r:id="rId9"/>
    <p:sldId id="274" r:id="rId10"/>
    <p:sldId id="314" r:id="rId11"/>
    <p:sldId id="315" r:id="rId12"/>
    <p:sldId id="330" r:id="rId13"/>
    <p:sldId id="325" r:id="rId14"/>
    <p:sldId id="316" r:id="rId15"/>
    <p:sldId id="317" r:id="rId16"/>
    <p:sldId id="342" r:id="rId17"/>
    <p:sldId id="341" r:id="rId18"/>
    <p:sldId id="326" r:id="rId19"/>
    <p:sldId id="319" r:id="rId20"/>
    <p:sldId id="320" r:id="rId21"/>
    <p:sldId id="331" r:id="rId22"/>
    <p:sldId id="332" r:id="rId23"/>
    <p:sldId id="333" r:id="rId24"/>
    <p:sldId id="334" r:id="rId25"/>
    <p:sldId id="335" r:id="rId26"/>
    <p:sldId id="337" r:id="rId27"/>
    <p:sldId id="338" r:id="rId28"/>
    <p:sldId id="339" r:id="rId29"/>
    <p:sldId id="340" r:id="rId30"/>
    <p:sldId id="347" r:id="rId31"/>
    <p:sldId id="348" r:id="rId32"/>
    <p:sldId id="32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968" autoAdjust="0"/>
  </p:normalViewPr>
  <p:slideViewPr>
    <p:cSldViewPr>
      <p:cViewPr varScale="1">
        <p:scale>
          <a:sx n="41" d="100"/>
          <a:sy n="41" d="100"/>
        </p:scale>
        <p:origin x="22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89E32F-62DA-4C7B-88B9-EBDF5CEE3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5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9E32F-62DA-4C7B-88B9-EBDF5CEE31C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58BA3-AF0D-4DEB-961F-C50EB8EC13E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571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58BA3-AF0D-4DEB-961F-C50EB8EC13E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7648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38AF67-36FF-43C9-AD36-40051947BF9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5597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8DF44-DB6D-4099-AF55-FAE6C4A98F5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0631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Using Pointers :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Advantages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Pointers provide </a:t>
            </a:r>
            <a:r>
              <a:rPr lang="en-US" sz="12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direct access </a:t>
            </a: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to memory.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Pointers provide a way to </a:t>
            </a:r>
            <a:r>
              <a:rPr lang="en-US" sz="12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return more than one value</a:t>
            </a: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to the functions.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Reduces the </a:t>
            </a:r>
            <a:r>
              <a:rPr lang="en-US" sz="12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storage space and complexity </a:t>
            </a: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of the program.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Reduces the </a:t>
            </a:r>
            <a:r>
              <a:rPr lang="en-US" sz="12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execution time </a:t>
            </a: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of the program.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Provides an </a:t>
            </a:r>
            <a:r>
              <a:rPr lang="en-US" sz="12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alternate way </a:t>
            </a: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to access array elements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Pointers can be used to </a:t>
            </a:r>
            <a:r>
              <a:rPr lang="en-US" sz="12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pass information back and forth </a:t>
            </a: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between the calling function and called function.</a:t>
            </a:r>
          </a:p>
          <a:p>
            <a:r>
              <a:rPr lang="en-US" b="1" dirty="0" smtClean="0"/>
              <a:t>Disadvantages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Uninitialized pointers might cause </a:t>
            </a:r>
            <a:r>
              <a:rPr lang="en-US" sz="12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segmentation fault</a:t>
            </a: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Dynamically allocated block needs to be freed explicitly.  Otherwise, it would lead to </a:t>
            </a:r>
            <a:r>
              <a:rPr lang="en-US" sz="12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memory leak</a:t>
            </a: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Pointers are </a:t>
            </a:r>
            <a:r>
              <a:rPr lang="en-US" sz="12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slower</a:t>
            </a: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than normal variables.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If pointers are updated with incorrect values, it might lead to </a:t>
            </a:r>
            <a:r>
              <a:rPr lang="en-US" sz="12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memory corruption</a:t>
            </a:r>
            <a:r>
              <a: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9E32F-62DA-4C7B-88B9-EBDF5CEE31C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4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44841-E9F7-41B5-B9A3-D701EC90448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364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47D730-116B-45AF-9733-C69DEE8252B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107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6AF88-0E9F-4085-A6A5-7DC2313A166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084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B2ABD-BA1A-4CF4-BC6D-B19B62EBEC6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0297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04749-492D-40A7-B461-88029474D9C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857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E769C-29DB-4DDF-82F0-DB7D24BB65E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916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730C2-D70B-4401-AABA-B0E84BDEB29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8225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100EF-5330-452F-965F-9CE7866D103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895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14DC1-8324-43EF-B936-D144A40DD1D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556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B383B-314B-46FA-A92B-CB8AD95DA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8E2E7-5816-48A5-A51E-57C6E3D47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3048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16B74-02C1-4624-AF3E-DFB2FB70B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B6BCDB-51C5-4DD4-8790-635D5B934019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45920-6B20-4B95-9513-A754476297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A9D71-BB2E-42CC-8D78-2F4B5EDD0434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13756F-B19C-4CA1-A2B1-8B0E7FA27129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D29CB-6EB5-44EE-9C0D-80F0A26A66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84CC48-66A9-45B9-9996-3549614C504E}" type="datetime1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B5D08-72B5-4569-BCCE-C812F7AA3A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15A2F9-5E95-4A60-8C24-028A054FFE4D}" type="datetime1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073A4-AA62-4C6C-8359-D50318EB8F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7A6883-1E08-479B-99C9-B4AD2CFFDFAC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79FEE-B998-4618-A64B-C4EAA51E4E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EC76B3-D853-44D6-B893-1BBC7BD44860}" type="datetime1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39829-9EDE-40FF-AB01-F6CB399A2B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A33166-77A6-4C39-BC99-E128677CFAEA}" type="datetime1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48C19-8F76-4EEB-85FE-A888A03F93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CD97E-F709-4871-AB55-1626A1B61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67819C-08B9-46DC-80E0-E23086E74B80}" type="datetime1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90F73-249F-476F-9C29-14D2CA06B8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BB8D89-F792-488F-A897-454CD372F873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01BAE-FDA7-4CD2-8510-A518021765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3F1718-4BC1-4C3D-B247-471CD15D67FB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CDDF0-364B-4C9C-AE9C-0A3299842E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F447-0FCB-45AA-81AF-1110F4EC5A3F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5C9B-E9C9-4929-8C1D-0FB17C2678F9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E5A6-6BA6-488B-A918-4A35DB720A02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03BC-B53E-4A56-B991-2A5F19E7D84C}" type="datetime1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EB55-A4F8-403F-A33A-02B6C36A8237}" type="datetime1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1A89-8CFD-49CD-AF73-3E28C22B5453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4352-2570-4816-9ECA-F0AE979F9034}" type="datetime1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C93BA-3515-49A1-AF6F-EA04B4402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7217-1A6D-467F-B98C-067E258C4322}" type="datetime1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2BF8-D5C3-4BA2-88AA-B108231D2EF5}" type="datetime1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20EF-A5EE-4D04-9B4A-FAA35202772A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DEB3-37B9-4BEE-BC23-4F51808B9D25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pPr>
              <a:defRPr/>
            </a:pPr>
            <a:fld id="{AC08C910-D7A7-4FBC-8765-FB4019182797}" type="datetime1">
              <a:rPr lang="en-US" smtClean="0"/>
              <a:t>4/14/2015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45920-6B20-4B95-9513-A754476297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30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pPr>
              <a:defRPr/>
            </a:pPr>
            <a:fld id="{60561D2C-354F-4044-B736-26A4CC64C3FB}" type="datetime1">
              <a:rPr lang="en-US" smtClean="0"/>
              <a:t>4/14/2015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3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4E4420-2AE5-422A-8662-6D7F696ECD22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D29CB-6EB5-44EE-9C0D-80F0A26A66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2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BD41C5-F26B-4FC2-A1A2-7D3783597FFB}" type="datetime1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B5D08-72B5-4569-BCCE-C812F7AA3A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67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BE2254-60BC-4C9F-8405-24CE1A3E5537}" type="datetime1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073A4-AA62-4C6C-8359-D50318EB8F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578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10EEB4-6D0B-4E9C-BE0D-12BD6AEA05CA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79FEE-B998-4618-A64B-C4EAA51E4E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1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54617-5DC2-449E-8F75-721715859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ADDCDE-4E41-4CA3-ABD9-1BDE61D59648}" type="datetime1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39829-9EDE-40FF-AB01-F6CB399A2B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694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4E835B-C4C3-4C00-BB82-1CAAD7F36652}" type="datetime1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48C19-8F76-4EEB-85FE-A888A03F93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7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B0A92C-3A76-468C-AF2D-4D59D3AE885F}" type="datetime1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90F73-249F-476F-9C29-14D2CA06B8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3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4CB06-E0B3-4DB0-A40D-639492294247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01BAE-FDA7-4CD2-8510-A518021765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308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DB37E8-AF21-4A6C-97C5-FA821530D34E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CDDF0-364B-4C9C-AE9C-0A3299842E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2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9D940AE8-BC7F-4ADD-9DAD-DFBAD1586299}" type="datetime1">
              <a:rPr lang="en-US" smtClean="0"/>
              <a:t>4/14/2015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C5ABA-B737-4745-A669-D48127A63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1" y="21021"/>
            <a:ext cx="7391400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05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465F-1D7E-495C-BF8C-BB0166DD4E9B}" type="datetime1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C5ABA-B737-4745-A669-D48127A63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876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15D6-DE79-4F93-A2A4-2FA061318F61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C5ABA-B737-4745-A669-D48127A63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82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DA72-A2B6-4D46-B89B-0B39A08AA5AF}" type="datetime1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C5ABA-B737-4745-A669-D48127A63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25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21DFE92E-9352-43D4-B646-17B6F88587F4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9258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A4879-75BD-4E53-98A6-FB33A37B8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pPr>
              <a:defRPr/>
            </a:pPr>
            <a:fld id="{CE1F301B-1A9F-4E43-9FFF-0245809251A3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33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821078-D405-4CD4-9455-6CF4038F4F3F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D29CB-6EB5-44EE-9C0D-80F0A26A6653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79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FD8F26-8623-44E5-81EA-F99275232BAD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B5D08-72B5-4569-BCCE-C812F7AA3A93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56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52158D-D0B9-40CB-9BBD-CC3807CF2CF1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073A4-AA62-4C6C-8359-D50318EB8FF8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936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383A0-6623-4646-A054-46E8D4758627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79FEE-B998-4618-A64B-C4EAA51E4E12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17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0B48E8-3D34-43C2-A3F1-C42E04AED203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39829-9EDE-40FF-AB01-F6CB399A2BD4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405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1B9A9D-8253-46B8-8A1B-4F51A95FF0C8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48C19-8F76-4EEB-85FE-A888A03F93A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012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83E19B-7782-459B-BB87-32513B9F519A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90F73-249F-476F-9C29-14D2CA06B8A4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717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03C00-8B80-41A1-B48E-07A3AF287F56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01BAE-FDA7-4CD2-8510-A51802176582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751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80A6B-0DD3-43A9-8216-9683FFB1CBB8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CDDF0-364B-4C9C-AE9C-0A3299842EA8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05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000C9-84A0-45C1-8AA4-5CB7DFDD0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54F36-F26E-44EE-9640-6EACB728D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51D0D-8FDC-4665-BB04-B5C47102A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83898-B311-4FC0-9652-B08448AD6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8DC5ABA-B737-4745-A669-D48127A63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1AAC33B-F490-4827-8837-AD18496B8932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DC5ABA-B737-4745-A669-D48127A63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4C87E83-80CB-4A42-BF77-E2DEEDFB1E1B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1002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594C59D-3B4E-420B-85FF-687F4D0A27C5}" type="datetime1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DC5ABA-B737-4745-A669-D48127A63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9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280FB53-312B-4F79-A107-17167D7A132A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</a:defRPr>
            </a:lvl1pPr>
          </a:lstStyle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structures and 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4094767" cy="1985962"/>
          </a:xfrm>
          <a:prstGeom prst="rect">
            <a:avLst/>
          </a:prstGeom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219200" y="5791200"/>
            <a:ext cx="4191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3200" dirty="0" smtClean="0">
                <a:latin typeface="+mj-lt"/>
              </a:rPr>
              <a:t>L35</a:t>
            </a:r>
          </a:p>
          <a:p>
            <a:pPr eaLnBrk="1" hangingPunct="1"/>
            <a:endParaRPr lang="en-US" alt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40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467600" cy="5059363"/>
          </a:xfrm>
        </p:spPr>
        <p:txBody>
          <a:bodyPr>
            <a:normAutofit fontScale="92500" lnSpcReduction="10000"/>
          </a:bodyPr>
          <a:lstStyle/>
          <a:p>
            <a:pPr marL="0" algn="just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 The </a:t>
            </a:r>
            <a:r>
              <a:rPr lang="en-US" sz="2800" dirty="0" smtClean="0"/>
              <a:t>statements </a:t>
            </a:r>
          </a:p>
          <a:p>
            <a:pPr marL="0" indent="0" algn="just" eaLnBrk="1" hangingPunct="1">
              <a:buNone/>
              <a:defRPr/>
            </a:pP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name[10];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algn="just" eaLnBrk="1" hangingPunct="1">
              <a:buFontTx/>
              <a:buNone/>
              <a:defRPr/>
            </a:pPr>
            <a:r>
              <a:rPr lang="en-US" sz="2800" dirty="0" smtClean="0">
                <a:solidFill>
                  <a:schemeClr val="hlink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char 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*</a:t>
            </a:r>
            <a:r>
              <a:rPr lang="en-US" sz="2800" b="1" dirty="0" err="1">
                <a:solidFill>
                  <a:srgbClr val="C00000"/>
                </a:solidFill>
                <a:latin typeface="Tempus Sans ITC" pitchFamily="82" charset="0"/>
              </a:rPr>
              <a:t>cptr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 =name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 marL="0" algn="just" eaLnBrk="1" hangingPunct="1"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declares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cptr</a:t>
            </a:r>
            <a:r>
              <a:rPr lang="en-US" sz="2800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as a </a:t>
            </a:r>
            <a:r>
              <a:rPr lang="en-US" sz="2800" dirty="0" smtClean="0">
                <a:sym typeface="Wingdings" pitchFamily="2" charset="2"/>
              </a:rPr>
              <a:t>pointer </a:t>
            </a:r>
            <a:r>
              <a:rPr lang="en-US" sz="2800" dirty="0">
                <a:sym typeface="Wingdings" pitchFamily="2" charset="2"/>
              </a:rPr>
              <a:t>to a character and </a:t>
            </a:r>
            <a:r>
              <a:rPr lang="en-US" sz="2800" dirty="0" smtClean="0">
                <a:sym typeface="Wingdings" pitchFamily="2" charset="2"/>
              </a:rPr>
              <a:t>assigns </a:t>
            </a:r>
            <a:r>
              <a:rPr lang="en-US" sz="2800" dirty="0">
                <a:sym typeface="Wingdings" pitchFamily="2" charset="2"/>
              </a:rPr>
              <a:t>address of </a:t>
            </a:r>
            <a:r>
              <a:rPr lang="en-US" sz="2800" dirty="0" smtClean="0">
                <a:sym typeface="Wingdings" pitchFamily="2" charset="2"/>
              </a:rPr>
              <a:t>the </a:t>
            </a:r>
            <a:r>
              <a:rPr lang="en-US" sz="2800" dirty="0">
                <a:sym typeface="Wingdings" pitchFamily="2" charset="2"/>
              </a:rPr>
              <a:t>first character of </a:t>
            </a:r>
            <a:r>
              <a:rPr lang="en-US" sz="2800" dirty="0" smtClean="0">
                <a:sym typeface="Wingdings" pitchFamily="2" charset="2"/>
              </a:rPr>
              <a:t>	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name </a:t>
            </a:r>
            <a:r>
              <a:rPr lang="en-US" sz="2800" dirty="0">
                <a:sym typeface="Wingdings" pitchFamily="2" charset="2"/>
              </a:rPr>
              <a:t>as the initial value.</a:t>
            </a:r>
          </a:p>
          <a:p>
            <a:pPr marL="0" algn="just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The statement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while(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*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cptr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!=‘\0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’)</a:t>
            </a:r>
          </a:p>
          <a:p>
            <a:pPr marL="0" algn="just" eaLnBrk="1" hangingPunct="1">
              <a:buFontTx/>
              <a:buNone/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is true until the end of the string is reached.</a:t>
            </a:r>
          </a:p>
          <a:p>
            <a:pPr marL="0" algn="just" eaLnBrk="1" hangingPunct="1">
              <a:buFont typeface="Wingdings" pitchFamily="2" charset="2"/>
              <a:buChar char="§"/>
              <a:defRPr/>
            </a:pPr>
            <a:r>
              <a:rPr lang="en-US" sz="2800" dirty="0">
                <a:sym typeface="Wingdings" pitchFamily="2" charset="2"/>
              </a:rPr>
              <a:t>When the while loop is terminated, the pointer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cptr</a:t>
            </a:r>
            <a:r>
              <a:rPr lang="en-US" sz="2800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holds the address of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null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character [‘\0’]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n-US" sz="2800" dirty="0">
              <a:sym typeface="Wingdings" pitchFamily="2" charset="2"/>
            </a:endParaRPr>
          </a:p>
          <a:p>
            <a:pPr marL="0" algn="just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The statement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length =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cptr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 – name; </a:t>
            </a:r>
            <a:r>
              <a:rPr lang="en-US" sz="2800" dirty="0"/>
              <a:t>gives the length of the string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name</a:t>
            </a:r>
            <a:r>
              <a:rPr lang="en-US" sz="28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71CAC-20E8-49D3-93A0-9C778E9ACA36}" type="datetime1">
              <a:rPr lang="en-US" smtClean="0"/>
              <a:t>4/14/2015</a:t>
            </a:fld>
            <a:endParaRPr 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5B2CD8-5DF4-4B25-A876-3CAB73C31E9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Pointers &amp; Character strings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391400" cy="5059363"/>
          </a:xfrm>
        </p:spPr>
        <p:txBody>
          <a:bodyPr/>
          <a:lstStyle/>
          <a:p>
            <a:pPr marL="274320" indent="-274320" algn="just" eaLnBrk="1" hangingPunct="1">
              <a:spcAft>
                <a:spcPts val="1200"/>
              </a:spcAft>
              <a:defRPr/>
            </a:pPr>
            <a:r>
              <a:rPr lang="en-US" sz="2800" dirty="0" smtClean="0"/>
              <a:t>A constant character string  always represents a pointer to that string.</a:t>
            </a:r>
          </a:p>
          <a:p>
            <a:pPr marL="274320" indent="-274320" algn="just" eaLnBrk="1" hangingPunct="1">
              <a:spcAft>
                <a:spcPts val="1200"/>
              </a:spcAft>
              <a:defRPr/>
            </a:pPr>
            <a:r>
              <a:rPr lang="en-US" sz="2800" dirty="0" smtClean="0"/>
              <a:t>The following statements are valid.</a:t>
            </a:r>
          </a:p>
          <a:p>
            <a:pPr marL="274320" indent="-274320" algn="just" eaLnBrk="1" hangingPunct="1">
              <a:spcAft>
                <a:spcPts val="1200"/>
              </a:spcAft>
              <a:buFontTx/>
              <a:buNone/>
              <a:defRPr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char *name;</a:t>
            </a:r>
          </a:p>
          <a:p>
            <a:pPr marL="274320" indent="-274320" algn="just" eaLnBrk="1" hangingPunct="1">
              <a:spcAft>
                <a:spcPts val="1200"/>
              </a:spcAft>
              <a:buFontTx/>
              <a:buNone/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		name =“Delhi”;</a:t>
            </a:r>
          </a:p>
          <a:p>
            <a:pPr marL="0" indent="0" algn="just" eaLnBrk="1" hangingPunct="1">
              <a:spcAft>
                <a:spcPts val="1200"/>
              </a:spcAft>
              <a:buFontTx/>
              <a:buNone/>
              <a:defRPr/>
            </a:pPr>
            <a:r>
              <a:rPr lang="en-US" sz="2800" dirty="0" smtClean="0"/>
              <a:t>These statements will declare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dirty="0" smtClean="0"/>
              <a:t>  as a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</a:t>
            </a:r>
            <a:r>
              <a:rPr lang="en-US" sz="2800" dirty="0" smtClean="0"/>
              <a:t> to character array and assign to name the constant character string “Delhi”.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B0084A-1D34-4F76-8EDF-71AB6220D077}" type="datetime1">
              <a:rPr lang="en-US" smtClean="0"/>
              <a:t>4/14/2015</a:t>
            </a:fld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4D4E60-658E-4026-B9FC-822E9568D31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Pointers &amp; </a:t>
            </a:r>
            <a:r>
              <a:rPr lang="en-US" sz="4000" dirty="0"/>
              <a:t>C</a:t>
            </a:r>
            <a:r>
              <a:rPr lang="en-US" sz="4000" dirty="0" smtClean="0"/>
              <a:t>haracter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7391400" cy="5059363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000" b="1" dirty="0" err="1" smtClean="0">
                <a:latin typeface="Tempus Sans ITC" pitchFamily="82" charset="0"/>
              </a:rPr>
              <a:t>int</a:t>
            </a:r>
            <a:r>
              <a:rPr lang="en-US" sz="2000" b="1" dirty="0" smtClean="0">
                <a:latin typeface="Tempus Sans ITC" pitchFamily="82" charset="0"/>
              </a:rPr>
              <a:t> a</a:t>
            </a:r>
            <a:r>
              <a:rPr lang="en-US" sz="2000" b="1" dirty="0">
                <a:latin typeface="Tempus Sans ITC" pitchFamily="82" charset="0"/>
              </a:rPr>
              <a:t>[][2</a:t>
            </a:r>
            <a:r>
              <a:rPr lang="en-US" sz="2000" b="1" dirty="0" smtClean="0">
                <a:latin typeface="Tempus Sans ITC" pitchFamily="82" charset="0"/>
              </a:rPr>
              <a:t>]={   </a:t>
            </a:r>
            <a:r>
              <a:rPr lang="en-US" sz="2000" b="1" dirty="0" smtClean="0">
                <a:solidFill>
                  <a:srgbClr val="C00000"/>
                </a:solidFill>
                <a:latin typeface="Tempus Sans ITC" pitchFamily="82" charset="0"/>
              </a:rPr>
              <a:t>{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12, 22},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  <a:latin typeface="Tempus Sans ITC" pitchFamily="82" charset="0"/>
              </a:rPr>
              <a:t>         {33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, 44} </a:t>
            </a:r>
            <a:r>
              <a:rPr lang="en-US" sz="2000" b="1" dirty="0" smtClean="0">
                <a:latin typeface="Tempus Sans ITC" pitchFamily="82" charset="0"/>
              </a:rPr>
              <a:t>};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000" b="1" dirty="0" err="1" smtClean="0">
                <a:latin typeface="Tempus Sans ITC" pitchFamily="82" charset="0"/>
              </a:rPr>
              <a:t>int</a:t>
            </a:r>
            <a:r>
              <a:rPr lang="en-US" sz="2000" b="1" dirty="0" smtClean="0">
                <a:latin typeface="Tempus Sans ITC" pitchFamily="82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Tempus Sans ITC" pitchFamily="82" charset="0"/>
              </a:rPr>
              <a:t>(*p)[2]</a:t>
            </a:r>
            <a:r>
              <a:rPr lang="en-US" sz="2000" b="1" dirty="0" smtClean="0">
                <a:latin typeface="Tempus Sans ITC" pitchFamily="82" charset="0"/>
              </a:rPr>
              <a:t>;</a:t>
            </a:r>
            <a:endParaRPr lang="en-US" sz="2000" b="1" dirty="0">
              <a:latin typeface="Tempus Sans ITC" pitchFamily="82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p=a</a:t>
            </a:r>
            <a:r>
              <a:rPr lang="en-US" sz="2000" b="1" dirty="0" smtClean="0">
                <a:solidFill>
                  <a:srgbClr val="C00000"/>
                </a:solidFill>
                <a:latin typeface="Tempus Sans ITC" pitchFamily="82" charset="0"/>
              </a:rPr>
              <a:t>; </a:t>
            </a:r>
            <a:r>
              <a:rPr lang="en-US" sz="2000" b="1" dirty="0" smtClean="0">
                <a:latin typeface="Tempus Sans ITC" pitchFamily="82" charset="0"/>
              </a:rPr>
              <a:t>// initialization</a:t>
            </a:r>
            <a:endParaRPr lang="en-US" sz="2000" b="1" dirty="0">
              <a:latin typeface="Tempus Sans ITC" pitchFamily="82" charset="0"/>
            </a:endParaRPr>
          </a:p>
          <a:p>
            <a:pPr marL="0" indent="0" eaLnBrk="1" hangingPunct="1">
              <a:spcBef>
                <a:spcPts val="300"/>
              </a:spcBef>
              <a:buNone/>
              <a:defRPr/>
            </a:pPr>
            <a:endParaRPr lang="en-US" sz="2000" b="1" dirty="0" smtClean="0">
              <a:latin typeface="Tempus Sans ITC" pitchFamily="82" charset="0"/>
            </a:endParaRPr>
          </a:p>
          <a:p>
            <a:pPr marL="0" indent="0" eaLnBrk="1" hangingPunct="1">
              <a:spcBef>
                <a:spcPts val="300"/>
              </a:spcBef>
              <a:buNone/>
              <a:defRPr/>
            </a:pPr>
            <a:endParaRPr lang="en-US" sz="1200" b="1" dirty="0" smtClean="0">
              <a:latin typeface="Tempus Sans ITC" pitchFamily="82" charset="0"/>
            </a:endParaRPr>
          </a:p>
          <a:p>
            <a:pPr marL="0" indent="0" eaLnBrk="1" hangingPunct="1">
              <a:spcBef>
                <a:spcPts val="300"/>
              </a:spcBef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Element  in 2d represented as </a:t>
            </a:r>
          </a:p>
          <a:p>
            <a:pPr marL="0" indent="0" eaLnBrk="1" hangingPunct="1">
              <a:spcBef>
                <a:spcPts val="300"/>
              </a:spcBef>
              <a:buNone/>
              <a:defRPr/>
            </a:pPr>
            <a:endParaRPr lang="en-US" sz="2000" b="1" dirty="0">
              <a:latin typeface="Tempus Sans ITC" pitchFamily="82" charset="0"/>
            </a:endParaRPr>
          </a:p>
          <a:p>
            <a:pPr marL="0" indent="0" eaLnBrk="1" hangingPunct="1">
              <a:spcBef>
                <a:spcPts val="300"/>
              </a:spcBef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*(*(</a:t>
            </a:r>
            <a:r>
              <a:rPr lang="en-US" sz="2800" b="1" dirty="0" err="1" smtClean="0">
                <a:solidFill>
                  <a:srgbClr val="C00000"/>
                </a:solidFill>
                <a:latin typeface="Tempus Sans ITC" pitchFamily="82" charset="0"/>
              </a:rPr>
              <a:t>a+i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)+j) </a:t>
            </a:r>
          </a:p>
          <a:p>
            <a:pPr marL="0" indent="0" eaLnBrk="1" hangingPunct="1">
              <a:spcBef>
                <a:spcPts val="300"/>
              </a:spcBef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          or </a:t>
            </a:r>
            <a:r>
              <a:rPr lang="en-US" sz="2000" b="1" dirty="0" smtClean="0">
                <a:solidFill>
                  <a:srgbClr val="C00000"/>
                </a:solidFill>
                <a:latin typeface="Tempus Sans ITC" pitchFamily="82" charset="0"/>
              </a:rPr>
              <a:t> </a:t>
            </a:r>
          </a:p>
          <a:p>
            <a:pPr marL="0" indent="0" eaLnBrk="1" hangingPunct="1">
              <a:spcBef>
                <a:spcPts val="300"/>
              </a:spcBef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*(*(</a:t>
            </a:r>
            <a:r>
              <a:rPr lang="en-US" sz="2800" b="1" dirty="0" err="1" smtClean="0">
                <a:solidFill>
                  <a:srgbClr val="C00000"/>
                </a:solidFill>
                <a:latin typeface="Tempus Sans ITC" pitchFamily="82" charset="0"/>
              </a:rPr>
              <a:t>p+i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)+j)</a:t>
            </a:r>
            <a:endParaRPr lang="en-US" sz="2800" b="1" dirty="0">
              <a:solidFill>
                <a:srgbClr val="C00000"/>
              </a:solidFill>
              <a:latin typeface="Tempus Sans ITC" pitchFamily="8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3A1BE2-72B1-4D4A-A014-F0232B75EB2E}" type="datetime1">
              <a:rPr lang="en-US" smtClean="0"/>
              <a:t>4/14/2015</a:t>
            </a:fld>
            <a:endParaRPr 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F3DF5-2E4C-4D4C-A1DC-E19E95D5C93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Pointers and 2D arrays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64" y="1508760"/>
            <a:ext cx="5126736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239000" cy="5059363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// 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2D array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accessed with pointer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400" b="1" dirty="0">
                <a:latin typeface="Tempus Sans ITC" pitchFamily="82" charset="0"/>
              </a:rPr>
              <a:t>#include &lt;</a:t>
            </a:r>
            <a:r>
              <a:rPr lang="en-US" sz="2400" b="1" dirty="0" err="1">
                <a:latin typeface="Tempus Sans ITC" pitchFamily="82" charset="0"/>
              </a:rPr>
              <a:t>iostream.h</a:t>
            </a:r>
            <a:r>
              <a:rPr lang="en-US" sz="2400" b="1" dirty="0">
                <a:latin typeface="Tempus Sans ITC" pitchFamily="82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400" b="1" dirty="0">
                <a:latin typeface="Tempus Sans ITC" pitchFamily="82" charset="0"/>
              </a:rPr>
              <a:t>void main</a:t>
            </a:r>
            <a:r>
              <a:rPr lang="en-US" sz="2400" b="1" dirty="0" smtClean="0">
                <a:latin typeface="Tempus Sans ITC" pitchFamily="82" charset="0"/>
              </a:rPr>
              <a:t>(){</a:t>
            </a:r>
            <a:endParaRPr lang="en-US" sz="2400" b="1" dirty="0">
              <a:latin typeface="Tempus Sans ITC" pitchFamily="82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400" b="1" dirty="0" err="1" smtClean="0">
                <a:latin typeface="Tempus Sans ITC" pitchFamily="82" charset="0"/>
              </a:rPr>
              <a:t>int</a:t>
            </a:r>
            <a:r>
              <a:rPr lang="en-US" sz="2400" b="1" dirty="0" smtClean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i,j</a:t>
            </a:r>
            <a:r>
              <a:rPr lang="en-US" sz="2400" b="1" dirty="0">
                <a:latin typeface="Tempus Sans ITC" pitchFamily="82" charset="0"/>
              </a:rPr>
              <a:t>,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(*p)[2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]</a:t>
            </a:r>
            <a:r>
              <a:rPr lang="en-US" sz="2400" b="1" dirty="0" smtClean="0">
                <a:latin typeface="Tempus Sans ITC" pitchFamily="82" charset="0"/>
              </a:rPr>
              <a:t>, a</a:t>
            </a:r>
            <a:r>
              <a:rPr lang="en-US" sz="2400" b="1" dirty="0">
                <a:latin typeface="Tempus Sans ITC" pitchFamily="82" charset="0"/>
              </a:rPr>
              <a:t>[][2]={{12</a:t>
            </a:r>
            <a:r>
              <a:rPr lang="en-US" sz="2400" b="1" dirty="0" smtClean="0">
                <a:latin typeface="Tempus Sans ITC" pitchFamily="82" charset="0"/>
              </a:rPr>
              <a:t>, 22},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</a:t>
            </a:r>
            <a:r>
              <a:rPr lang="en-US" sz="2400" b="1" dirty="0" smtClean="0">
                <a:latin typeface="Tempus Sans ITC" pitchFamily="82" charset="0"/>
              </a:rPr>
              <a:t>			  {</a:t>
            </a:r>
            <a:r>
              <a:rPr lang="en-US" sz="2400" b="1" dirty="0">
                <a:latin typeface="Tempus Sans ITC" pitchFamily="82" charset="0"/>
              </a:rPr>
              <a:t>33</a:t>
            </a:r>
            <a:r>
              <a:rPr lang="en-US" sz="2400" b="1" dirty="0" smtClean="0">
                <a:latin typeface="Tempus Sans ITC" pitchFamily="82" charset="0"/>
              </a:rPr>
              <a:t>, 44} };</a:t>
            </a:r>
            <a:endParaRPr lang="en-US" sz="2400" b="1" dirty="0">
              <a:latin typeface="Tempus Sans ITC" pitchFamily="82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p=a</a:t>
            </a:r>
            <a:r>
              <a:rPr lang="en-US" sz="2400" b="1" dirty="0">
                <a:latin typeface="Tempus Sans ITC" pitchFamily="82" charset="0"/>
              </a:rPr>
              <a:t>;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 for(</a:t>
            </a:r>
            <a:r>
              <a:rPr lang="en-US" sz="2400" b="1" dirty="0" err="1" smtClean="0">
                <a:latin typeface="Tempus Sans ITC" pitchFamily="82" charset="0"/>
              </a:rPr>
              <a:t>i</a:t>
            </a:r>
            <a:r>
              <a:rPr lang="en-US" sz="2400" b="1" dirty="0" smtClean="0">
                <a:latin typeface="Tempus Sans ITC" pitchFamily="82" charset="0"/>
              </a:rPr>
              <a:t>=0;i&lt;2;i</a:t>
            </a:r>
            <a:r>
              <a:rPr lang="en-US" sz="2400" b="1" dirty="0">
                <a:latin typeface="Tempus Sans ITC" pitchFamily="82" charset="0"/>
              </a:rPr>
              <a:t>++){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smtClean="0">
                <a:latin typeface="Tempus Sans ITC" pitchFamily="82" charset="0"/>
              </a:rPr>
              <a:t> for(j=0;j&lt;2;j</a:t>
            </a:r>
            <a:r>
              <a:rPr lang="en-US" sz="2400" b="1" dirty="0">
                <a:latin typeface="Tempus Sans ITC" pitchFamily="82" charset="0"/>
              </a:rPr>
              <a:t>++)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latin typeface="Tempus Sans ITC" pitchFamily="82" charset="0"/>
              </a:rPr>
              <a:t>&lt;&lt;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*(*(</a:t>
            </a:r>
            <a:r>
              <a:rPr lang="en-US" sz="2800" b="1" dirty="0" err="1">
                <a:solidFill>
                  <a:srgbClr val="C00000"/>
                </a:solidFill>
                <a:latin typeface="Tempus Sans ITC" pitchFamily="82" charset="0"/>
              </a:rPr>
              <a:t>p+i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)+j)</a:t>
            </a:r>
            <a:r>
              <a:rPr lang="en-US" sz="2400" b="1" dirty="0">
                <a:latin typeface="Tempus Sans ITC" pitchFamily="82" charset="0"/>
              </a:rPr>
              <a:t>&lt;&lt;"\t";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  </a:t>
            </a:r>
            <a:r>
              <a:rPr lang="en-US" sz="2400" b="1" dirty="0" err="1" smtClean="0">
                <a:latin typeface="Tempus Sans ITC" pitchFamily="82" charset="0"/>
              </a:rPr>
              <a:t>cout</a:t>
            </a:r>
            <a:r>
              <a:rPr lang="en-US" sz="2400" b="1" dirty="0">
                <a:latin typeface="Tempus Sans ITC" pitchFamily="82" charset="0"/>
              </a:rPr>
              <a:t>&lt;&lt;"\n";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  }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}</a:t>
            </a:r>
            <a:endParaRPr lang="en-US" altLang="ko-KR" sz="2400" b="1" dirty="0">
              <a:latin typeface="Tempus Sans ITC" pitchFamily="82" charset="0"/>
              <a:ea typeface="굴림" charset="-127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sz="2800" b="1" dirty="0">
              <a:latin typeface="Tempus Sans ITC" pitchFamily="8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E220D4-94CF-4FF8-BF56-E6C37B0E2B15}" type="datetime1">
              <a:rPr lang="en-US" smtClean="0"/>
              <a:t>4/14/2015</a:t>
            </a:fld>
            <a:endParaRPr 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F3DF5-2E4C-4D4C-A1DC-E19E95D5C93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Pointers and 2D arrays 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1800" y="2667000"/>
            <a:ext cx="1524000" cy="112646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Output:</a:t>
            </a:r>
          </a:p>
          <a:p>
            <a:pPr>
              <a:lnSpc>
                <a:spcPct val="80000"/>
              </a:lnSpc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12	22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Tempus Sans ITC" pitchFamily="82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33	44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239000" cy="5059363"/>
          </a:xfrm>
        </p:spPr>
        <p:txBody>
          <a:bodyPr>
            <a:normAutofit fontScale="92500" lnSpcReduction="20000"/>
          </a:bodyPr>
          <a:lstStyle/>
          <a:p>
            <a:pPr marL="274320" indent="-274320" algn="just" eaLnBrk="1" hangingPunct="1">
              <a:buFont typeface="Wingdings" pitchFamily="2" charset="2"/>
              <a:buChar char="§"/>
              <a:defRPr/>
            </a:pPr>
            <a:r>
              <a:rPr lang="en-US" sz="2800" dirty="0" smtClean="0"/>
              <a:t>We can use pointers to handle a table of strings.</a:t>
            </a:r>
          </a:p>
          <a:p>
            <a:pPr marL="274320" indent="-274320" algn="just" eaLnBrk="1" hangingPunct="1">
              <a:buFontTx/>
              <a:buNone/>
              <a:defRPr/>
            </a:pPr>
            <a:r>
              <a:rPr lang="en-US" sz="2800" dirty="0" smtClean="0"/>
              <a:t> 	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char name[3][25];</a:t>
            </a:r>
          </a:p>
          <a:p>
            <a:pPr marL="274320" indent="-274320" algn="just" eaLnBrk="1" hangingPunct="1">
              <a:buFontTx/>
              <a:buNone/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	name </a:t>
            </a:r>
            <a:r>
              <a:rPr lang="en-US" sz="2800" dirty="0" smtClean="0"/>
              <a:t>is  a table containing 3 names, each with a maximum length of 25 characters (including ‘\0’)</a:t>
            </a:r>
          </a:p>
          <a:p>
            <a:pPr marL="274320" indent="-274320" algn="just" eaLnBrk="1" hangingPunct="1">
              <a:buFontTx/>
              <a:buNone/>
              <a:defRPr/>
            </a:pPr>
            <a:endParaRPr lang="en-US" sz="1050" dirty="0" smtClean="0"/>
          </a:p>
          <a:p>
            <a:pPr marL="274320" indent="-274320" algn="just" eaLnBrk="1" hangingPunct="1">
              <a:buFont typeface="Wingdings" pitchFamily="2" charset="2"/>
              <a:buChar char="§"/>
              <a:defRPr/>
            </a:pPr>
            <a:r>
              <a:rPr lang="en-US" sz="2800" dirty="0" smtClean="0"/>
              <a:t>Total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storage</a:t>
            </a:r>
            <a:r>
              <a:rPr lang="en-US" sz="2800" dirty="0" smtClean="0"/>
              <a:t> requirement for </a:t>
            </a:r>
            <a:r>
              <a:rPr lang="en-US" sz="2800" b="1" dirty="0" smtClean="0">
                <a:latin typeface="Tempus Sans ITC" pitchFamily="82" charset="0"/>
              </a:rPr>
              <a:t>name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75 bytes</a:t>
            </a:r>
            <a:r>
              <a:rPr lang="en-US" sz="2800" dirty="0" smtClean="0"/>
              <a:t>.</a:t>
            </a:r>
          </a:p>
          <a:p>
            <a:pPr marL="274320" indent="-274320" algn="just" eaLnBrk="1" hangingPunct="1">
              <a:buFontTx/>
              <a:buNone/>
              <a:defRPr/>
            </a:pPr>
            <a:r>
              <a:rPr lang="en-US" sz="2800" dirty="0" smtClean="0"/>
              <a:t>	But rarely all the individual strings will be equal in lengths.</a:t>
            </a:r>
          </a:p>
          <a:p>
            <a:pPr marL="274320" indent="-274320" algn="just" eaLnBrk="1" hangingPunct="1">
              <a:buFontTx/>
              <a:buNone/>
              <a:defRPr/>
            </a:pPr>
            <a:endParaRPr lang="en-US" sz="1100" dirty="0" smtClean="0"/>
          </a:p>
          <a:p>
            <a:pPr marL="274320" indent="-274320" algn="just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800" dirty="0" smtClean="0"/>
              <a:t>We can use a pointer to a string of varying length as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	</a:t>
            </a:r>
          </a:p>
          <a:p>
            <a:pPr marL="274320" indent="-274320" algn="just" eaLnBrk="1" hangingPunct="1">
              <a:lnSpc>
                <a:spcPct val="16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char *name[3] = {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New Zealand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”, “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Austrailia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”,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India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” };</a:t>
            </a:r>
          </a:p>
          <a:p>
            <a:pPr marL="274320" indent="-27432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	</a:t>
            </a:r>
            <a:endParaRPr lang="en-US" sz="2800" dirty="0" smtClean="0">
              <a:solidFill>
                <a:srgbClr val="C00000"/>
              </a:solidFill>
              <a:latin typeface="+mj-lt"/>
            </a:endParaRPr>
          </a:p>
          <a:p>
            <a:pPr marL="274320" indent="-274320" algn="just" eaLnBrk="1" hangingPunct="1">
              <a:buFontTx/>
              <a:buNone/>
              <a:defRPr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4FFF83-79DA-4282-8378-55562E6C4A52}" type="datetime1">
              <a:rPr lang="en-US" smtClean="0"/>
              <a:t>4/14/2015</a:t>
            </a:fld>
            <a:endParaRPr 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C78B45-8CBA-4F41-9406-43940FC085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Array of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239000" cy="5059363"/>
          </a:xfrm>
        </p:spPr>
        <p:txBody>
          <a:bodyPr/>
          <a:lstStyle/>
          <a:p>
            <a:pPr marL="0" algn="just" eaLnBrk="1" hangingPunct="1">
              <a:buFontTx/>
              <a:buNone/>
            </a:pPr>
            <a:r>
              <a:rPr lang="en-US" sz="2800" dirty="0" smtClean="0"/>
              <a:t>So , </a:t>
            </a:r>
            <a:r>
              <a:rPr lang="en-US" sz="2800" b="1" dirty="0" smtClean="0">
                <a:latin typeface="Tempus Sans ITC" pitchFamily="82" charset="0"/>
              </a:rPr>
              <a:t>char *name[3] = { 	“New Zealand “,</a:t>
            </a:r>
          </a:p>
          <a:p>
            <a:pPr marL="0" algn="just" eaLnBrk="1" hangingPunct="1">
              <a:buFontTx/>
              <a:buNone/>
            </a:pPr>
            <a:r>
              <a:rPr lang="en-US" sz="2800" b="1" dirty="0" smtClean="0">
                <a:latin typeface="Tempus Sans ITC" pitchFamily="82" charset="0"/>
              </a:rPr>
              <a:t>					“Australia”,</a:t>
            </a:r>
          </a:p>
          <a:p>
            <a:pPr marL="0" algn="just" eaLnBrk="1" hangingPunct="1">
              <a:buFontTx/>
              <a:buNone/>
            </a:pPr>
            <a:r>
              <a:rPr lang="en-US" sz="2800" b="1" dirty="0" smtClean="0">
                <a:latin typeface="Tempus Sans ITC" pitchFamily="82" charset="0"/>
              </a:rPr>
              <a:t>					“India”};</a:t>
            </a:r>
          </a:p>
          <a:p>
            <a:pPr marL="0" algn="just" eaLnBrk="1" hangingPunct="1">
              <a:buFontTx/>
              <a:buNone/>
            </a:pPr>
            <a:r>
              <a:rPr lang="en-US" sz="2800" dirty="0" smtClean="0"/>
              <a:t>Declares </a:t>
            </a:r>
            <a:r>
              <a:rPr lang="en-US" sz="2800" b="1" dirty="0" smtClean="0">
                <a:latin typeface="Tempus Sans ITC" pitchFamily="82" charset="0"/>
              </a:rPr>
              <a:t>name</a:t>
            </a:r>
            <a:r>
              <a:rPr lang="en-US" sz="2800" dirty="0" smtClean="0"/>
              <a:t> to be an </a:t>
            </a:r>
            <a:r>
              <a:rPr lang="en-US" sz="2800" b="1" dirty="0" smtClean="0">
                <a:latin typeface="Tempus Sans ITC" pitchFamily="82" charset="0"/>
              </a:rPr>
              <a:t>array of 3 pointers </a:t>
            </a:r>
            <a:r>
              <a:rPr lang="en-US" sz="2800" dirty="0" smtClean="0"/>
              <a:t>to characters, each pointer pointing to a particular name.</a:t>
            </a:r>
          </a:p>
          <a:p>
            <a:pPr marL="0" algn="just" eaLnBrk="1" hangingPunct="1">
              <a:buFontTx/>
              <a:buNone/>
            </a:pPr>
            <a:r>
              <a:rPr lang="en-US" sz="2800" b="1" dirty="0" smtClean="0">
                <a:latin typeface="Tempus Sans ITC" pitchFamily="82" charset="0"/>
              </a:rPr>
              <a:t>	name[0] </a:t>
            </a:r>
            <a:r>
              <a:rPr lang="en-US" sz="2800" b="1" dirty="0" smtClean="0">
                <a:latin typeface="Tempus Sans ITC" pitchFamily="82" charset="0"/>
                <a:sym typeface="Wingdings" pitchFamily="2" charset="2"/>
              </a:rPr>
              <a:t> </a:t>
            </a:r>
            <a:r>
              <a:rPr lang="en-US" sz="2800" b="1" dirty="0" smtClean="0">
                <a:latin typeface="Tempus Sans ITC" pitchFamily="82" charset="0"/>
              </a:rPr>
              <a:t>New Zealand </a:t>
            </a:r>
          </a:p>
          <a:p>
            <a:pPr marL="0" algn="just" eaLnBrk="1" hangingPunct="1">
              <a:buFontTx/>
              <a:buNone/>
            </a:pPr>
            <a:r>
              <a:rPr lang="en-US" sz="2800" b="1" dirty="0" smtClean="0">
                <a:latin typeface="Tempus Sans ITC" pitchFamily="82" charset="0"/>
              </a:rPr>
              <a:t>	name[1]</a:t>
            </a:r>
            <a:r>
              <a:rPr lang="en-US" sz="2800" b="1" dirty="0" smtClean="0">
                <a:latin typeface="Tempus Sans ITC" pitchFamily="82" charset="0"/>
                <a:sym typeface="Wingdings" pitchFamily="2" charset="2"/>
              </a:rPr>
              <a:t> </a:t>
            </a:r>
            <a:r>
              <a:rPr lang="en-US" sz="2800" b="1" dirty="0" smtClean="0">
                <a:latin typeface="Tempus Sans ITC" pitchFamily="82" charset="0"/>
              </a:rPr>
              <a:t>Australia</a:t>
            </a:r>
          </a:p>
          <a:p>
            <a:pPr marL="0" algn="just" eaLnBrk="1" hangingPunct="1">
              <a:buFontTx/>
              <a:buNone/>
            </a:pPr>
            <a:r>
              <a:rPr lang="en-US" sz="2800" b="1" dirty="0" smtClean="0">
                <a:latin typeface="Tempus Sans ITC" pitchFamily="82" charset="0"/>
              </a:rPr>
              <a:t>	name[2]</a:t>
            </a:r>
            <a:r>
              <a:rPr lang="en-US" sz="2800" b="1" dirty="0" smtClean="0">
                <a:latin typeface="Tempus Sans ITC" pitchFamily="82" charset="0"/>
                <a:sym typeface="Wingdings" pitchFamily="2" charset="2"/>
              </a:rPr>
              <a:t> </a:t>
            </a:r>
            <a:r>
              <a:rPr lang="en-US" sz="2800" b="1" dirty="0" smtClean="0">
                <a:latin typeface="Tempus Sans ITC" pitchFamily="82" charset="0"/>
              </a:rPr>
              <a:t>India</a:t>
            </a:r>
          </a:p>
          <a:p>
            <a:pPr marL="0" algn="just" eaLnBrk="1" hangingPunct="1">
              <a:buFontTx/>
              <a:buNone/>
            </a:pPr>
            <a:r>
              <a:rPr lang="en-US" sz="2800" dirty="0" smtClean="0"/>
              <a:t>This declaration allocates </a:t>
            </a:r>
            <a:r>
              <a:rPr lang="en-US" sz="2800" dirty="0" smtClean="0">
                <a:solidFill>
                  <a:srgbClr val="C00000"/>
                </a:solidFill>
              </a:rPr>
              <a:t>28 bytes.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E0ACBF-9951-4783-87D9-12182BF5C021}" type="datetime1">
              <a:rPr lang="en-US" smtClean="0"/>
              <a:t>4/14/2015</a:t>
            </a:fld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888E3-677D-41F2-B85D-5F4E7096EFF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Array of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239000" cy="5059363"/>
          </a:xfrm>
        </p:spPr>
        <p:txBody>
          <a:bodyPr/>
          <a:lstStyle/>
          <a:p>
            <a:pPr marL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The following statement would print out all the 3 names.</a:t>
            </a:r>
          </a:p>
          <a:p>
            <a:pPr marL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	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for(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=0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;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&lt;=2;i++)</a:t>
            </a:r>
          </a:p>
          <a:p>
            <a:pPr marL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	 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cout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&lt;&lt;name[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]; </a:t>
            </a:r>
            <a:r>
              <a:rPr lang="en-US" sz="2800" b="1" dirty="0" smtClean="0">
                <a:latin typeface="Tempus Sans ITC" pitchFamily="82" charset="0"/>
              </a:rPr>
              <a:t>or 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*(name + </a:t>
            </a:r>
            <a:r>
              <a:rPr lang="en-US" sz="2800" b="1" dirty="0" err="1" smtClean="0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)</a:t>
            </a:r>
            <a:r>
              <a:rPr lang="en-US" sz="2800" b="1" dirty="0" smtClean="0">
                <a:latin typeface="Tempus Sans ITC" pitchFamily="82" charset="0"/>
              </a:rPr>
              <a:t>;</a:t>
            </a:r>
            <a:endParaRPr lang="en-US" sz="2800" b="1" dirty="0">
              <a:latin typeface="Tempus Sans ITC" pitchFamily="82" charset="0"/>
            </a:endParaRPr>
          </a:p>
          <a:p>
            <a:pPr marL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900" dirty="0"/>
          </a:p>
          <a:p>
            <a:pPr marL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To access the </a:t>
            </a:r>
            <a:r>
              <a:rPr lang="en-US" sz="2800" b="1" dirty="0" err="1">
                <a:solidFill>
                  <a:srgbClr val="C00000"/>
                </a:solidFill>
                <a:latin typeface="Baskerville Old Face" pitchFamily="18" charset="0"/>
              </a:rPr>
              <a:t>j</a:t>
            </a:r>
            <a:r>
              <a:rPr lang="en-US" sz="2800" b="1" baseline="30000" dirty="0" err="1">
                <a:solidFill>
                  <a:srgbClr val="C00000"/>
                </a:solidFill>
                <a:latin typeface="Baskerville Old Face" pitchFamily="18" charset="0"/>
              </a:rPr>
              <a:t>th</a:t>
            </a:r>
            <a:r>
              <a:rPr lang="en-US" sz="2800" baseline="30000" dirty="0"/>
              <a:t> </a:t>
            </a:r>
            <a:r>
              <a:rPr lang="en-US" sz="2800" dirty="0"/>
              <a:t>character in the </a:t>
            </a:r>
            <a:r>
              <a:rPr lang="en-US" sz="2800" b="1" dirty="0" err="1">
                <a:solidFill>
                  <a:srgbClr val="C00000"/>
                </a:solidFill>
                <a:latin typeface="Baskerville Old Face" pitchFamily="18" charset="0"/>
              </a:rPr>
              <a:t>i</a:t>
            </a:r>
            <a:r>
              <a:rPr lang="en-US" sz="2800" b="1" baseline="30000" dirty="0" err="1">
                <a:solidFill>
                  <a:srgbClr val="C00000"/>
                </a:solidFill>
                <a:latin typeface="Baskerville Old Face" pitchFamily="18" charset="0"/>
              </a:rPr>
              <a:t>th</a:t>
            </a:r>
            <a:r>
              <a:rPr lang="en-US" sz="2800" dirty="0"/>
              <a:t> name, we </a:t>
            </a:r>
          </a:p>
          <a:p>
            <a:pPr marL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may write as</a:t>
            </a:r>
          </a:p>
          <a:p>
            <a:pPr marL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*(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name[</a:t>
            </a:r>
            <a:r>
              <a:rPr lang="en-US" sz="2800" b="1" dirty="0" err="1">
                <a:solidFill>
                  <a:srgbClr val="C00000"/>
                </a:solidFill>
                <a:latin typeface="Baskerville Old Face" pitchFamily="18" charset="0"/>
              </a:rPr>
              <a:t>i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] +</a:t>
            </a:r>
            <a:r>
              <a:rPr lang="en-US" sz="2800" b="1" dirty="0">
                <a:solidFill>
                  <a:srgbClr val="C00000"/>
                </a:solidFill>
                <a:latin typeface="Baskerville Old Face" pitchFamily="18" charset="0"/>
              </a:rPr>
              <a:t>j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)</a:t>
            </a:r>
          </a:p>
          <a:p>
            <a:pPr marL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1050" dirty="0"/>
          </a:p>
          <a:p>
            <a:pPr marL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The character array with rows of varying </a:t>
            </a:r>
            <a:r>
              <a:rPr lang="en-US" sz="2800" dirty="0" smtClean="0"/>
              <a:t>lengths </a:t>
            </a:r>
            <a:r>
              <a:rPr lang="en-US" sz="2800" dirty="0"/>
              <a:t>are called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ragged arrays </a:t>
            </a:r>
            <a:r>
              <a:rPr lang="en-US" sz="2800" dirty="0"/>
              <a:t>and are </a:t>
            </a:r>
            <a:r>
              <a:rPr lang="en-US" sz="2800" dirty="0" smtClean="0"/>
              <a:t>better handled </a:t>
            </a:r>
            <a:r>
              <a:rPr lang="en-US" sz="2800" dirty="0"/>
              <a:t>by pointers.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99DF3E-A894-47DD-8AB3-B6023A1764FD}" type="datetime1">
              <a:rPr lang="en-US" smtClean="0"/>
              <a:t>4/14/2015</a:t>
            </a:fld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34743-12BB-4D61-BD6A-35480B872AF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Array of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239000" cy="5059363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alibri" pitchFamily="34" charset="0"/>
              </a:rPr>
              <a:t>Consider the following structure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latin typeface="Tempus Sans ITC" pitchFamily="82" charset="0"/>
              </a:rPr>
              <a:t>struct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inventory</a:t>
            </a:r>
            <a:r>
              <a:rPr lang="en-US" sz="2400" dirty="0" smtClean="0">
                <a:latin typeface="Calibri" pitchFamily="34" charset="0"/>
              </a:rPr>
              <a:t> {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alibri" pitchFamily="34" charset="0"/>
              </a:rPr>
              <a:t>char name[30];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alibri" pitchFamily="34" charset="0"/>
              </a:rPr>
              <a:t>int</a:t>
            </a:r>
            <a:r>
              <a:rPr lang="en-US" sz="2400" dirty="0" smtClean="0">
                <a:latin typeface="Calibri" pitchFamily="34" charset="0"/>
              </a:rPr>
              <a:t> number;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alibri" pitchFamily="34" charset="0"/>
              </a:rPr>
              <a:t>float price;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alibri" pitchFamily="34" charset="0"/>
              </a:rPr>
              <a:t>} product[2],*</a:t>
            </a:r>
            <a:r>
              <a:rPr lang="en-US" sz="2400" dirty="0" err="1" smtClean="0">
                <a:latin typeface="Calibri" pitchFamily="34" charset="0"/>
              </a:rPr>
              <a:t>ptr</a:t>
            </a:r>
            <a:r>
              <a:rPr lang="en-US" sz="2400" dirty="0" smtClean="0">
                <a:latin typeface="Calibri" pitchFamily="34" charset="0"/>
              </a:rPr>
              <a:t>;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sz="1100" dirty="0" smtClean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alibri" pitchFamily="34" charset="0"/>
              </a:rPr>
              <a:t>	This statement declares product as an array of 2 element, each of the type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Tempus Sans ITC" pitchFamily="82" charset="0"/>
              </a:rPr>
              <a:t>struct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inventory.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1000" b="1" dirty="0" smtClean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alibri" pitchFamily="34" charset="0"/>
              </a:rPr>
              <a:t>	</a:t>
            </a:r>
            <a:r>
              <a:rPr lang="en-US" sz="2400" b="1" dirty="0" err="1" smtClean="0">
                <a:latin typeface="Tempus Sans ITC" pitchFamily="82" charset="0"/>
              </a:rPr>
              <a:t>ptr</a:t>
            </a:r>
            <a:r>
              <a:rPr lang="en-US" sz="2400" b="1" dirty="0" smtClean="0">
                <a:latin typeface="Tempus Sans ITC" pitchFamily="82" charset="0"/>
              </a:rPr>
              <a:t>=product</a:t>
            </a:r>
            <a:r>
              <a:rPr lang="en-US" sz="2400" b="1" dirty="0" smtClean="0">
                <a:latin typeface="Calibri" pitchFamily="34" charset="0"/>
              </a:rPr>
              <a:t>; </a:t>
            </a:r>
            <a:r>
              <a:rPr lang="en-US" sz="2000" dirty="0" smtClean="0">
                <a:latin typeface="Calibri" pitchFamily="34" charset="0"/>
              </a:rPr>
              <a:t>assigns the address of the </a:t>
            </a:r>
            <a:r>
              <a:rPr lang="en-US" sz="2000" b="1" dirty="0" err="1" smtClean="0">
                <a:latin typeface="Calibri" pitchFamily="34" charset="0"/>
              </a:rPr>
              <a:t>zero</a:t>
            </a:r>
            <a:r>
              <a:rPr lang="en-US" sz="2000" b="1" baseline="30000" dirty="0" err="1" smtClean="0">
                <a:latin typeface="Calibri" pitchFamily="34" charset="0"/>
              </a:rPr>
              <a:t>th</a:t>
            </a:r>
            <a:r>
              <a:rPr lang="en-US" sz="2000" dirty="0" smtClean="0">
                <a:latin typeface="Calibri" pitchFamily="34" charset="0"/>
              </a:rPr>
              <a:t> element of </a:t>
            </a:r>
            <a:r>
              <a:rPr lang="en-US" sz="2000" b="1" dirty="0" smtClean="0">
                <a:latin typeface="Calibri" pitchFamily="34" charset="0"/>
              </a:rPr>
              <a:t>product</a:t>
            </a:r>
            <a:r>
              <a:rPr lang="en-US" sz="2000" dirty="0" smtClean="0">
                <a:latin typeface="Calibri" pitchFamily="34" charset="0"/>
              </a:rPr>
              <a:t> to </a:t>
            </a:r>
            <a:r>
              <a:rPr lang="en-US" sz="2000" b="1" dirty="0" err="1" smtClean="0">
                <a:latin typeface="Calibri" pitchFamily="34" charset="0"/>
              </a:rPr>
              <a:t>ptr</a:t>
            </a:r>
            <a:endParaRPr lang="en-US" sz="2400" b="1" dirty="0" smtClean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alibri" pitchFamily="34" charset="0"/>
              </a:rPr>
              <a:t>	or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ptr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points to</a:t>
            </a:r>
            <a:r>
              <a:rPr lang="en-US" sz="2400" b="1" dirty="0" smtClean="0">
                <a:latin typeface="Calibri" pitchFamily="34" charset="0"/>
              </a:rPr>
              <a:t> product[0];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5A646-8125-4AFC-B374-133717FBE2E1}" type="datetime1">
              <a:rPr lang="en-US" smtClean="0"/>
              <a:t>4/14/2015</a:t>
            </a:fld>
            <a:endParaRPr lang="en-US"/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7BFDE5-1AF2-406C-BBDD-ADE1162C4DB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3557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Pointers and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239000" cy="50593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Its members are accessed using the following notation</a:t>
            </a:r>
          </a:p>
          <a:p>
            <a:pPr marL="400050" lvl="2" indent="0">
              <a:buFontTx/>
              <a:buNone/>
              <a:defRPr/>
            </a:pPr>
            <a:r>
              <a:rPr lang="en-US" b="1" dirty="0" err="1" smtClean="0">
                <a:latin typeface="Tempus Sans ITC" pitchFamily="82" charset="0"/>
              </a:rPr>
              <a:t>ptr</a:t>
            </a:r>
            <a:r>
              <a:rPr lang="en-US" b="1" dirty="0" smtClean="0">
                <a:latin typeface="Tempus Sans ITC" pitchFamily="82" charset="0"/>
              </a:rPr>
              <a:t> </a:t>
            </a: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</a:t>
            </a:r>
            <a:r>
              <a:rPr lang="en-US" b="1" dirty="0" smtClean="0">
                <a:latin typeface="Tempus Sans ITC" pitchFamily="82" charset="0"/>
              </a:rPr>
              <a:t>name</a:t>
            </a:r>
          </a:p>
          <a:p>
            <a:pPr marL="400050" lvl="2" indent="0">
              <a:buFontTx/>
              <a:buNone/>
              <a:defRPr/>
            </a:pPr>
            <a:r>
              <a:rPr lang="en-US" b="1" dirty="0" err="1" smtClean="0">
                <a:latin typeface="Tempus Sans ITC" pitchFamily="82" charset="0"/>
              </a:rPr>
              <a:t>ptr</a:t>
            </a:r>
            <a:r>
              <a:rPr lang="en-US" b="1" dirty="0" smtClean="0">
                <a:latin typeface="Tempus Sans ITC" pitchFamily="82" charset="0"/>
              </a:rPr>
              <a:t> </a:t>
            </a: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</a:t>
            </a:r>
            <a:r>
              <a:rPr lang="en-US" b="1" dirty="0" smtClean="0">
                <a:latin typeface="Tempus Sans ITC" pitchFamily="82" charset="0"/>
              </a:rPr>
              <a:t>number</a:t>
            </a:r>
          </a:p>
          <a:p>
            <a:pPr marL="400050" lvl="2" indent="0">
              <a:buFontTx/>
              <a:buNone/>
              <a:defRPr/>
            </a:pPr>
            <a:r>
              <a:rPr lang="en-US" b="1" dirty="0" err="1" smtClean="0">
                <a:latin typeface="Tempus Sans ITC" pitchFamily="82" charset="0"/>
              </a:rPr>
              <a:t>ptr</a:t>
            </a:r>
            <a:r>
              <a:rPr lang="en-US" b="1" dirty="0" smtClean="0">
                <a:latin typeface="Tempus Sans ITC" pitchFamily="82" charset="0"/>
              </a:rPr>
              <a:t> </a:t>
            </a: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</a:t>
            </a:r>
            <a:r>
              <a:rPr lang="en-US" b="1" dirty="0" smtClean="0">
                <a:latin typeface="Tempus Sans ITC" pitchFamily="82" charset="0"/>
              </a:rPr>
              <a:t>price</a:t>
            </a:r>
          </a:p>
          <a:p>
            <a:pPr marL="0" indent="0" algn="just">
              <a:buFontTx/>
              <a:buNone/>
              <a:defRPr/>
            </a:pPr>
            <a:r>
              <a:rPr lang="en-US" sz="2000" dirty="0" smtClean="0"/>
              <a:t>The symbol </a:t>
            </a:r>
            <a:r>
              <a:rPr lang="en-US" sz="2000" b="1" dirty="0" smtClean="0">
                <a:sym typeface="Wingdings" pitchFamily="2" charset="2"/>
              </a:rPr>
              <a:t> </a:t>
            </a:r>
            <a:r>
              <a:rPr lang="en-US" sz="2000" dirty="0" smtClean="0"/>
              <a:t> is called </a:t>
            </a:r>
            <a:r>
              <a:rPr lang="en-US" sz="2000" b="1" dirty="0" smtClean="0">
                <a:solidFill>
                  <a:srgbClr val="C00000"/>
                </a:solidFill>
                <a:latin typeface="Tempus Sans ITC" pitchFamily="82" charset="0"/>
              </a:rPr>
              <a:t>arrow operator</a:t>
            </a:r>
            <a:r>
              <a:rPr lang="en-US" sz="2000" dirty="0" smtClean="0">
                <a:latin typeface="Tempus Sans ITC" pitchFamily="82" charset="0"/>
              </a:rPr>
              <a:t> </a:t>
            </a:r>
            <a:r>
              <a:rPr lang="en-US" sz="2000" dirty="0" smtClean="0"/>
              <a:t>(also known as </a:t>
            </a:r>
            <a:r>
              <a:rPr lang="en-US" sz="2000" b="1" dirty="0" smtClean="0">
                <a:solidFill>
                  <a:srgbClr val="C00000"/>
                </a:solidFill>
                <a:latin typeface="Tempus Sans ITC" pitchFamily="82" charset="0"/>
              </a:rPr>
              <a:t>member selection operator</a:t>
            </a:r>
            <a:r>
              <a:rPr lang="en-US" sz="2000" dirty="0" smtClean="0"/>
              <a:t>)</a:t>
            </a:r>
          </a:p>
          <a:p>
            <a:pPr marL="0" indent="0" algn="just">
              <a:buFontTx/>
              <a:buNone/>
              <a:defRPr/>
            </a:pPr>
            <a:endParaRPr lang="en-US" sz="1100" dirty="0" smtClean="0"/>
          </a:p>
          <a:p>
            <a:pPr marL="0" indent="0" algn="just">
              <a:buFontTx/>
              <a:buNone/>
              <a:defRPr/>
            </a:pPr>
            <a:r>
              <a:rPr lang="en-US" sz="2000" dirty="0" smtClean="0"/>
              <a:t>When </a:t>
            </a:r>
            <a:r>
              <a:rPr lang="en-US" sz="2000" b="1" dirty="0" err="1" smtClean="0"/>
              <a:t>ptr</a:t>
            </a:r>
            <a:r>
              <a:rPr lang="en-US" sz="2000" b="1" dirty="0" smtClean="0"/>
              <a:t> is incremented by one</a:t>
            </a:r>
            <a:r>
              <a:rPr lang="en-US" sz="2000" dirty="0" smtClean="0"/>
              <a:t>, it points to the next record. i.e. </a:t>
            </a:r>
            <a:r>
              <a:rPr lang="en-US" sz="2000" b="1" dirty="0" smtClean="0"/>
              <a:t>product[1]</a:t>
            </a:r>
          </a:p>
          <a:p>
            <a:pPr marL="0" indent="0" algn="just">
              <a:buFontTx/>
              <a:buNone/>
              <a:defRPr/>
            </a:pPr>
            <a:endParaRPr lang="en-US" sz="1050" dirty="0" smtClean="0"/>
          </a:p>
          <a:p>
            <a:pPr marL="0" indent="0" algn="just">
              <a:buFontTx/>
              <a:buNone/>
              <a:defRPr/>
            </a:pPr>
            <a:r>
              <a:rPr lang="en-US" sz="2000" dirty="0" smtClean="0"/>
              <a:t>The member number can also be accessed using</a:t>
            </a:r>
          </a:p>
          <a:p>
            <a:pPr marL="0" indent="0" algn="just">
              <a:buFontTx/>
              <a:buNone/>
              <a:defRPr/>
            </a:pPr>
            <a:r>
              <a:rPr lang="en-US" sz="2000" b="1" dirty="0" smtClean="0"/>
              <a:t>		(*</a:t>
            </a:r>
            <a:r>
              <a:rPr lang="en-US" sz="2000" b="1" dirty="0" err="1" smtClean="0"/>
              <a:t>ptr</a:t>
            </a:r>
            <a:r>
              <a:rPr lang="en-US" sz="2000" b="1" dirty="0" smtClean="0"/>
              <a:t>).number</a:t>
            </a:r>
          </a:p>
          <a:p>
            <a:pPr marL="0" indent="0" algn="just">
              <a:buFontTx/>
              <a:buNone/>
              <a:defRPr/>
            </a:pPr>
            <a:r>
              <a:rPr lang="en-US" sz="2000" dirty="0" smtClean="0"/>
              <a:t>Parentheses is required because </a:t>
            </a:r>
            <a:r>
              <a:rPr lang="en-US" sz="2000" b="1" dirty="0" smtClean="0"/>
              <a:t>‘.’ </a:t>
            </a:r>
            <a:r>
              <a:rPr lang="en-US" sz="2000" dirty="0" smtClean="0"/>
              <a:t>has higher precedence than the operator *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FD361-EDF0-4198-8E4D-7FAA3FD177AE}" type="datetime1">
              <a:rPr lang="en-US" smtClean="0"/>
              <a:t>4/14/2015</a:t>
            </a:fld>
            <a:endParaRPr lang="en-US"/>
          </a:p>
        </p:txBody>
      </p:sp>
      <p:sp>
        <p:nvSpPr>
          <p:cNvPr id="2458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7FF509-178C-43D7-B597-DF9FB682368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4581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and Structures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914400"/>
            <a:ext cx="7239000" cy="5059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Tempus Sans ITC" pitchFamily="82" charset="0"/>
              </a:rPr>
              <a:t>struct</a:t>
            </a:r>
            <a:r>
              <a:rPr lang="en-US" sz="2000" b="1" dirty="0" smtClean="0">
                <a:latin typeface="Tempus Sans ITC" pitchFamily="82" charset="0"/>
              </a:rPr>
              <a:t> invent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Tempus Sans ITC" pitchFamily="82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Tempus Sans ITC" pitchFamily="82" charset="0"/>
              </a:rPr>
              <a:t> char name[30];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Tempus Sans ITC" pitchFamily="82" charset="0"/>
              </a:rPr>
              <a:t> </a:t>
            </a:r>
            <a:r>
              <a:rPr lang="en-US" sz="2000" b="1" dirty="0" err="1" smtClean="0">
                <a:latin typeface="Tempus Sans ITC" pitchFamily="82" charset="0"/>
              </a:rPr>
              <a:t>int</a:t>
            </a:r>
            <a:r>
              <a:rPr lang="en-US" sz="2000" b="1" dirty="0" smtClean="0">
                <a:latin typeface="Tempus Sans ITC" pitchFamily="82" charset="0"/>
              </a:rPr>
              <a:t> number;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Tempus Sans ITC" pitchFamily="82" charset="0"/>
              </a:rPr>
              <a:t> float price;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Tempus Sans ITC" pitchFamily="82" charset="0"/>
              </a:rPr>
              <a:t>};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C138C4-7F65-42ED-8328-1A2F4442B660}" type="datetime1">
              <a:rPr lang="en-US" smtClean="0"/>
              <a:t>4/14/2015</a:t>
            </a:fld>
            <a:endParaRPr lang="en-US"/>
          </a:p>
        </p:txBody>
      </p:sp>
      <p:sp>
        <p:nvSpPr>
          <p:cNvPr id="25605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4ACF35-2CDC-4F0F-817C-4118381F850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5606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 and Structures- </a:t>
            </a:r>
            <a:r>
              <a:rPr lang="en-US" sz="4000" b="1" dirty="0" smtClean="0">
                <a:solidFill>
                  <a:srgbClr val="C00000"/>
                </a:solidFill>
                <a:latin typeface="Tempus Sans ITC" pitchFamily="82" charset="0"/>
              </a:rPr>
              <a:t>example</a:t>
            </a:r>
            <a:endParaRPr lang="en-US" b="1" dirty="0">
              <a:solidFill>
                <a:srgbClr val="C00000"/>
              </a:solidFill>
              <a:latin typeface="Tempus Sans ITC" pitchFamily="82" charset="0"/>
            </a:endParaRP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2667000" y="2803788"/>
            <a:ext cx="64008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empus Sans ITC" pitchFamily="82" charset="0"/>
              </a:rPr>
              <a:t>void main() </a:t>
            </a:r>
            <a:r>
              <a:rPr lang="en-US" sz="2000" b="1" dirty="0" smtClean="0">
                <a:latin typeface="Tempus Sans ITC" pitchFamily="82" charset="0"/>
              </a:rPr>
              <a:t>{</a:t>
            </a:r>
            <a:endParaRPr lang="en-US" sz="2000" b="1" dirty="0">
              <a:latin typeface="Tempus Sans ITC" pitchFamily="82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Tempus Sans ITC" pitchFamily="82" charset="0"/>
              </a:rPr>
              <a:t>struct</a:t>
            </a:r>
            <a:r>
              <a:rPr lang="en-US" sz="2000" b="1" dirty="0">
                <a:latin typeface="Tempus Sans ITC" pitchFamily="82" charset="0"/>
              </a:rPr>
              <a:t> invent prod[3], *</a:t>
            </a:r>
            <a:r>
              <a:rPr lang="en-US" sz="2000" b="1" dirty="0" err="1">
                <a:latin typeface="Tempus Sans ITC" pitchFamily="82" charset="0"/>
              </a:rPr>
              <a:t>ptr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Tempus Sans ITC" pitchFamily="82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empus Sans ITC" pitchFamily="82" charset="0"/>
              </a:rPr>
              <a:t>  for(</a:t>
            </a:r>
            <a:r>
              <a:rPr lang="en-US" sz="2000" b="1" dirty="0" err="1">
                <a:latin typeface="Tempus Sans ITC" pitchFamily="82" charset="0"/>
              </a:rPr>
              <a:t>ptr</a:t>
            </a:r>
            <a:r>
              <a:rPr lang="en-US" sz="2000" b="1" dirty="0">
                <a:latin typeface="Tempus Sans ITC" pitchFamily="82" charset="0"/>
              </a:rPr>
              <a:t> = prod; </a:t>
            </a:r>
            <a:r>
              <a:rPr lang="en-US" sz="2000" b="1" dirty="0" err="1">
                <a:latin typeface="Tempus Sans ITC" pitchFamily="82" charset="0"/>
              </a:rPr>
              <a:t>ptr</a:t>
            </a:r>
            <a:r>
              <a:rPr lang="en-US" sz="2000" b="1" dirty="0">
                <a:latin typeface="Tempus Sans ITC" pitchFamily="82" charset="0"/>
              </a:rPr>
              <a:t> &lt; prod+3; </a:t>
            </a:r>
            <a:r>
              <a:rPr lang="en-US" sz="2000" b="1" dirty="0" err="1">
                <a:latin typeface="Tempus Sans ITC" pitchFamily="82" charset="0"/>
              </a:rPr>
              <a:t>ptr</a:t>
            </a:r>
            <a:r>
              <a:rPr lang="en-US" sz="2000" b="1" dirty="0">
                <a:latin typeface="Tempus Sans ITC" pitchFamily="82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empus Sans ITC" pitchFamily="82" charset="0"/>
              </a:rPr>
              <a:t>       </a:t>
            </a:r>
            <a:r>
              <a:rPr lang="en-US" sz="2000" b="1" dirty="0" err="1">
                <a:latin typeface="Tempus Sans ITC" pitchFamily="82" charset="0"/>
              </a:rPr>
              <a:t>cin</a:t>
            </a:r>
            <a:r>
              <a:rPr lang="en-US" sz="2000" b="1" dirty="0">
                <a:latin typeface="Tempus Sans ITC" pitchFamily="82" charset="0"/>
              </a:rPr>
              <a:t>&gt;&gt;</a:t>
            </a:r>
            <a:r>
              <a:rPr lang="en-US" sz="2000" b="1" dirty="0" err="1">
                <a:latin typeface="Tempus Sans ITC" pitchFamily="82" charset="0"/>
              </a:rPr>
              <a:t>ptr</a:t>
            </a: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1600" b="1" dirty="0">
                <a:latin typeface="Tempus Sans ITC" pitchFamily="82" charset="0"/>
                <a:sym typeface="Wingdings" pitchFamily="2" charset="2"/>
              </a:rPr>
              <a:t></a:t>
            </a:r>
            <a:r>
              <a:rPr lang="en-US" sz="2000" b="1" dirty="0">
                <a:latin typeface="Tempus Sans ITC" pitchFamily="82" charset="0"/>
              </a:rPr>
              <a:t>name&gt;&gt;</a:t>
            </a:r>
            <a:r>
              <a:rPr lang="en-US" sz="2000" b="1" dirty="0" err="1">
                <a:latin typeface="Tempus Sans ITC" pitchFamily="82" charset="0"/>
              </a:rPr>
              <a:t>ptr</a:t>
            </a:r>
            <a:r>
              <a:rPr lang="en-US" sz="2000" b="1" dirty="0">
                <a:latin typeface="Tempus Sans ITC" pitchFamily="82" charset="0"/>
                <a:sym typeface="Wingdings" pitchFamily="2" charset="2"/>
              </a:rPr>
              <a:t> </a:t>
            </a:r>
            <a:r>
              <a:rPr lang="en-US" sz="1600" b="1" dirty="0">
                <a:latin typeface="Tempus Sans ITC" pitchFamily="82" charset="0"/>
                <a:sym typeface="Wingdings" pitchFamily="2" charset="2"/>
              </a:rPr>
              <a:t></a:t>
            </a:r>
            <a:r>
              <a:rPr lang="en-US" sz="2000" b="1" dirty="0">
                <a:latin typeface="Tempus Sans ITC" pitchFamily="82" charset="0"/>
              </a:rPr>
              <a:t>number&gt;&gt;</a:t>
            </a:r>
            <a:r>
              <a:rPr lang="en-US" sz="2000" b="1" dirty="0" err="1">
                <a:latin typeface="Tempus Sans ITC" pitchFamily="82" charset="0"/>
              </a:rPr>
              <a:t>ptr</a:t>
            </a:r>
            <a:r>
              <a:rPr lang="en-US" sz="2000" b="1" dirty="0">
                <a:latin typeface="Tempus Sans ITC" pitchFamily="82" charset="0"/>
                <a:sym typeface="Wingdings" pitchFamily="2" charset="2"/>
              </a:rPr>
              <a:t> </a:t>
            </a:r>
            <a:r>
              <a:rPr lang="en-US" sz="1600" b="1" dirty="0">
                <a:latin typeface="Tempus Sans ITC" pitchFamily="82" charset="0"/>
                <a:sym typeface="Wingdings" pitchFamily="2" charset="2"/>
              </a:rPr>
              <a:t></a:t>
            </a:r>
            <a:r>
              <a:rPr lang="en-US" sz="2000" b="1" dirty="0">
                <a:latin typeface="Tempus Sans ITC" pitchFamily="82" charset="0"/>
              </a:rPr>
              <a:t>price;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empus Sans ITC" pitchFamily="82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Tempus Sans ITC" pitchFamily="82" charset="0"/>
              </a:rPr>
              <a:t>ptr</a:t>
            </a:r>
            <a:r>
              <a:rPr lang="en-US" sz="2000" b="1" dirty="0">
                <a:latin typeface="Tempus Sans ITC" pitchFamily="82" charset="0"/>
              </a:rPr>
              <a:t>=prod;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empus Sans ITC" pitchFamily="82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empus Sans ITC" pitchFamily="82" charset="0"/>
              </a:rPr>
              <a:t>while(</a:t>
            </a:r>
            <a:r>
              <a:rPr lang="en-US" sz="2000" b="1" dirty="0" err="1">
                <a:latin typeface="Tempus Sans ITC" pitchFamily="82" charset="0"/>
              </a:rPr>
              <a:t>ptr</a:t>
            </a:r>
            <a:r>
              <a:rPr lang="en-US" sz="2000" b="1" dirty="0">
                <a:latin typeface="Tempus Sans ITC" pitchFamily="82" charset="0"/>
              </a:rPr>
              <a:t> &lt; prod+3)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empus Sans ITC" pitchFamily="82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</a:t>
            </a:r>
            <a:r>
              <a:rPr lang="en-US" sz="2000" b="1" dirty="0" err="1">
                <a:latin typeface="Tempus Sans ITC" pitchFamily="82" charset="0"/>
              </a:rPr>
              <a:t>ptr</a:t>
            </a:r>
            <a:r>
              <a:rPr lang="en-US" sz="2000" b="1" dirty="0">
                <a:latin typeface="Tempus Sans ITC" pitchFamily="82" charset="0"/>
                <a:sym typeface="Wingdings" pitchFamily="2" charset="2"/>
              </a:rPr>
              <a:t> </a:t>
            </a:r>
            <a:r>
              <a:rPr lang="en-US" sz="1600" b="1" dirty="0">
                <a:latin typeface="Tempus Sans ITC" pitchFamily="82" charset="0"/>
                <a:sym typeface="Wingdings" pitchFamily="2" charset="2"/>
              </a:rPr>
              <a:t></a:t>
            </a:r>
            <a:r>
              <a:rPr lang="en-US" sz="2000" b="1" dirty="0">
                <a:latin typeface="Tempus Sans ITC" pitchFamily="82" charset="0"/>
              </a:rPr>
              <a:t>name</a:t>
            </a:r>
            <a:r>
              <a:rPr lang="en-US" sz="2000" b="1" dirty="0" smtClean="0">
                <a:latin typeface="Tempus Sans ITC" pitchFamily="82" charset="0"/>
              </a:rPr>
              <a:t>&lt;&lt;”\</a:t>
            </a:r>
            <a:r>
              <a:rPr lang="en-US" sz="2000" b="1" dirty="0">
                <a:latin typeface="Tempus Sans ITC" pitchFamily="82" charset="0"/>
              </a:rPr>
              <a:t>n</a:t>
            </a:r>
            <a:r>
              <a:rPr lang="en-US" sz="2000" b="1" dirty="0" smtClean="0">
                <a:latin typeface="Tempus Sans ITC" pitchFamily="82" charset="0"/>
              </a:rPr>
              <a:t>”&lt;&lt;</a:t>
            </a:r>
            <a:r>
              <a:rPr lang="en-US" sz="2000" b="1" dirty="0" err="1" smtClean="0">
                <a:latin typeface="Tempus Sans ITC" pitchFamily="82" charset="0"/>
              </a:rPr>
              <a:t>ptr</a:t>
            </a:r>
            <a:r>
              <a:rPr lang="en-US" sz="2000" b="1" dirty="0" smtClean="0">
                <a:latin typeface="Tempus Sans ITC" pitchFamily="82" charset="0"/>
                <a:sym typeface="Wingdings" pitchFamily="2" charset="2"/>
              </a:rPr>
              <a:t> </a:t>
            </a:r>
            <a:r>
              <a:rPr lang="en-US" sz="1600" b="1" dirty="0">
                <a:latin typeface="Tempus Sans ITC" pitchFamily="82" charset="0"/>
                <a:sym typeface="Wingdings" pitchFamily="2" charset="2"/>
              </a:rPr>
              <a:t></a:t>
            </a:r>
            <a:r>
              <a:rPr lang="en-US" sz="2000" b="1" dirty="0">
                <a:latin typeface="Tempus Sans ITC" pitchFamily="82" charset="0"/>
              </a:rPr>
              <a:t>number&lt;&lt;“\n”&lt;&lt;</a:t>
            </a:r>
            <a:r>
              <a:rPr lang="en-US" sz="2000" b="1" dirty="0" err="1">
                <a:latin typeface="Tempus Sans ITC" pitchFamily="82" charset="0"/>
              </a:rPr>
              <a:t>ptr</a:t>
            </a:r>
            <a:r>
              <a:rPr lang="en-US" sz="2000" b="1" dirty="0">
                <a:latin typeface="Tempus Sans ITC" pitchFamily="82" charset="0"/>
                <a:sym typeface="Wingdings" pitchFamily="2" charset="2"/>
              </a:rPr>
              <a:t> </a:t>
            </a:r>
            <a:r>
              <a:rPr lang="en-US" sz="1600" b="1" dirty="0">
                <a:latin typeface="Tempus Sans ITC" pitchFamily="82" charset="0"/>
                <a:sym typeface="Wingdings" pitchFamily="2" charset="2"/>
              </a:rPr>
              <a:t></a:t>
            </a:r>
            <a:r>
              <a:rPr lang="en-US" sz="2000" b="1" dirty="0">
                <a:latin typeface="Tempus Sans ITC" pitchFamily="82" charset="0"/>
              </a:rPr>
              <a:t>price;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ptr</a:t>
            </a:r>
            <a:r>
              <a:rPr lang="en-US" sz="2000" b="1" dirty="0">
                <a:latin typeface="Tempus Sans ITC" pitchFamily="82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empus Sans ITC" pitchFamily="82" charset="0"/>
              </a:rPr>
              <a:t>   </a:t>
            </a:r>
            <a:r>
              <a:rPr lang="en-US" sz="2000" b="1" dirty="0" smtClean="0">
                <a:latin typeface="Tempus Sans ITC" pitchFamily="82" charset="0"/>
              </a:rPr>
              <a:t>}}</a:t>
            </a:r>
            <a:endParaRPr lang="en-US" sz="2000" b="1" dirty="0"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766330"/>
          </a:xfrm>
        </p:spPr>
        <p:txBody>
          <a:bodyPr>
            <a:normAutofit/>
          </a:bodyPr>
          <a:lstStyle/>
          <a:p>
            <a:r>
              <a:rPr lang="en-US" b="1" spc="1500" dirty="0" smtClean="0"/>
              <a:t>Objectives</a:t>
            </a:r>
            <a:endParaRPr lang="en-US" b="1" spc="1500" dirty="0"/>
          </a:p>
        </p:txBody>
      </p:sp>
      <p:sp>
        <p:nvSpPr>
          <p:cNvPr id="14" name="Subtitle 10"/>
          <p:cNvSpPr>
            <a:spLocks noGrp="1"/>
          </p:cNvSpPr>
          <p:nvPr>
            <p:ph type="body" idx="1"/>
          </p:nvPr>
        </p:nvSpPr>
        <p:spPr>
          <a:xfrm>
            <a:off x="1295400" y="2286000"/>
            <a:ext cx="7848600" cy="2840182"/>
          </a:xfr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To learn and appreciate the following concept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Pointers and Character Strings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Pointers and 2D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Array of Pointers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Pointers and Structures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Pointers and functions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EC301-9C06-4307-A5C5-146FCB0E636F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D29CB-6EB5-44EE-9C0D-80F0A26A6653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Tx/>
              <a:buNone/>
            </a:pPr>
            <a:r>
              <a:rPr lang="en-US" sz="2400" dirty="0" smtClean="0"/>
              <a:t>When we pass addresses to a function, the parameters receiving the addresses should be pointers.</a:t>
            </a:r>
          </a:p>
          <a:p>
            <a:pPr marL="0" indent="0" algn="just">
              <a:buFontTx/>
              <a:buNone/>
            </a:pPr>
            <a:r>
              <a:rPr lang="en-US" sz="2000" b="1" dirty="0" smtClean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2CD8E8-CC1B-43A6-9614-E7DE8C2BF6BE}" type="datetime1">
              <a:rPr lang="en-US" smtClean="0"/>
              <a:t>4/14/2015</a:t>
            </a:fld>
            <a:endParaRPr lang="en-US"/>
          </a:p>
        </p:txBody>
      </p:sp>
      <p:sp>
        <p:nvSpPr>
          <p:cNvPr id="26631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2ECD39-65C1-4E0E-95B7-527767988C0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6632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as functions arguments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603500"/>
            <a:ext cx="40386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Tempus Sans ITC" pitchFamily="82" charset="0"/>
              </a:rPr>
              <a:t>void change (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*);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Tempus Sans ITC" pitchFamily="82" charset="0"/>
              </a:rPr>
              <a:t>void main( ) {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x = 20;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Tempus Sans ITC" pitchFamily="82" charset="0"/>
              </a:rPr>
              <a:t>  change(&amp;x);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latin typeface="Tempus Sans ITC" pitchFamily="82" charset="0"/>
              </a:rPr>
              <a:t>&lt;&lt;“x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after change:-</a:t>
            </a:r>
            <a:r>
              <a:rPr lang="en-US" sz="2400" b="1" dirty="0">
                <a:latin typeface="Tempus Sans ITC" pitchFamily="82" charset="0"/>
              </a:rPr>
              <a:t>”&lt;&lt; x;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Tempus Sans ITC" pitchFamily="82" charset="0"/>
              </a:rPr>
              <a:t> }</a:t>
            </a:r>
          </a:p>
        </p:txBody>
      </p:sp>
      <p:sp>
        <p:nvSpPr>
          <p:cNvPr id="26629" name="Rectangle 9"/>
          <p:cNvSpPr>
            <a:spLocks noChangeArrowheads="1"/>
          </p:cNvSpPr>
          <p:nvPr/>
        </p:nvSpPr>
        <p:spPr bwMode="auto">
          <a:xfrm>
            <a:off x="1295400" y="3048000"/>
            <a:ext cx="2971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void change (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*p)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  *p = *p + 10 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58000" y="3505200"/>
            <a:ext cx="2209800" cy="7381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sz="2400" b="1" dirty="0">
                <a:latin typeface="Tempus Sans ITC" pitchFamily="82" charset="0"/>
              </a:rPr>
              <a:t>x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after change</a:t>
            </a:r>
            <a:r>
              <a:rPr lang="en-US" dirty="0" smtClean="0">
                <a:solidFill>
                  <a:srgbClr val="C00000"/>
                </a:solidFill>
              </a:rPr>
              <a:t>:- </a:t>
            </a:r>
            <a:r>
              <a:rPr lang="en-US" b="1" dirty="0" smtClean="0">
                <a:latin typeface="Tempus Sans ITC" pitchFamily="82" charset="0"/>
              </a:rPr>
              <a:t>30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467600" cy="50593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en-US" sz="2400" dirty="0" smtClean="0"/>
              <a:t>When the function change() is called, the address of the variable x, not its value , is passed into the function change(). </a:t>
            </a:r>
            <a:endParaRPr lang="en-US" sz="1100" dirty="0" smtClean="0"/>
          </a:p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en-US" sz="2400" dirty="0" smtClean="0"/>
              <a:t>Inside change(), the variable p is declared as a pointer and therefore p is the address of the variable x. The statement</a:t>
            </a:r>
          </a:p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en-US" sz="2400" dirty="0" smtClean="0"/>
              <a:t>*p=*p +10 adds 10 to the value stored at the address p. Since p represents the address of x, the value of x is changed from 20 to 30. therefore it prints 30.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0ABF2D-AB48-49A9-9496-8F291C8C8B65}" type="datetime1">
              <a:rPr lang="en-US" smtClean="0"/>
              <a:t>4/14/2015</a:t>
            </a:fld>
            <a:endParaRPr lang="en-US"/>
          </a:p>
        </p:txBody>
      </p:sp>
      <p:sp>
        <p:nvSpPr>
          <p:cNvPr id="2765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C10AD3-6165-406A-836A-A7A79D2B50F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7653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as function arguments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7391400" cy="505936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en-US" sz="2400" dirty="0" smtClean="0"/>
              <a:t>A function can return single value by its name or return multiple values through pointer parameters</a:t>
            </a:r>
            <a:r>
              <a:rPr lang="en-US" sz="2000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B8EE5D-0825-414A-8AD4-310675A285B4}" type="datetime1">
              <a:rPr lang="en-US" smtClean="0"/>
              <a:t>4/14/2015</a:t>
            </a:fld>
            <a:endParaRPr lang="en-US"/>
          </a:p>
        </p:txBody>
      </p:sp>
      <p:sp>
        <p:nvSpPr>
          <p:cNvPr id="28678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F36EC4-E6B1-4732-AAA1-F6065107F22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8679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returning pointer</a:t>
            </a:r>
            <a:endParaRPr lang="en-US" dirty="0"/>
          </a:p>
        </p:txBody>
      </p:sp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1295400" y="2438400"/>
            <a:ext cx="3733800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*larger (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*, 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*);</a:t>
            </a:r>
          </a:p>
          <a:p>
            <a:endParaRPr lang="en-US" sz="1000" b="1" dirty="0">
              <a:latin typeface="Tempus Sans ITC" pitchFamily="82" charset="0"/>
            </a:endParaRPr>
          </a:p>
          <a:p>
            <a:r>
              <a:rPr lang="en-US" sz="2400" b="1" dirty="0">
                <a:latin typeface="Tempus Sans ITC" pitchFamily="82" charset="0"/>
              </a:rPr>
              <a:t>void main()</a:t>
            </a:r>
          </a:p>
          <a:p>
            <a:r>
              <a:rPr lang="en-US" sz="2400" b="1" dirty="0">
                <a:latin typeface="Tempus Sans ITC" pitchFamily="82" charset="0"/>
              </a:rPr>
              <a:t>{</a:t>
            </a:r>
          </a:p>
          <a:p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a=10, b=20, *p;</a:t>
            </a:r>
          </a:p>
          <a:p>
            <a:r>
              <a:rPr lang="en-US" sz="2400" b="1" dirty="0">
                <a:latin typeface="Tempus Sans ITC" pitchFamily="82" charset="0"/>
              </a:rPr>
              <a:t>  </a:t>
            </a:r>
          </a:p>
          <a:p>
            <a:r>
              <a:rPr lang="en-US" sz="2400" b="1" dirty="0">
                <a:latin typeface="Tempus Sans ITC" pitchFamily="82" charset="0"/>
              </a:rPr>
              <a:t>  p=larger (&amp;a, &amp;b);</a:t>
            </a:r>
          </a:p>
          <a:p>
            <a:r>
              <a:rPr lang="en-US" sz="2400" b="1" dirty="0">
                <a:latin typeface="Tempus Sans ITC" pitchFamily="82" charset="0"/>
              </a:rPr>
              <a:t>  </a:t>
            </a:r>
          </a:p>
          <a:p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latin typeface="Tempus Sans ITC" pitchFamily="82" charset="0"/>
              </a:rPr>
              <a:t>&lt;&lt;*p;</a:t>
            </a:r>
          </a:p>
          <a:p>
            <a:r>
              <a:rPr lang="en-US" sz="2400" b="1" dirty="0">
                <a:latin typeface="Tempus Sans ITC" pitchFamily="82" charset="0"/>
              </a:rPr>
              <a:t>}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5486400" y="2209800"/>
            <a:ext cx="36576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*larger (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*x, 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*y)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  if (*x &gt; *y)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    return (x);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  else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    return(y);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467600" cy="5059363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function, like a variable has a type and an address location in the memory.</a:t>
            </a:r>
          </a:p>
          <a:p>
            <a:pPr marL="0" indent="0" algn="just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It’s therefore possible to declare a pointer to a function, which can then be used as an argument in another function. </a:t>
            </a:r>
          </a:p>
          <a:p>
            <a:pPr marL="0" indent="0" algn="just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pointer to a function is declared as:</a:t>
            </a:r>
          </a:p>
          <a:p>
            <a:pPr marL="0" indent="0" algn="just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type (*</a:t>
            </a:r>
            <a:r>
              <a:rPr lang="en-US" sz="2400" b="1" dirty="0" err="1" smtClean="0"/>
              <a:t>fptr</a:t>
            </a:r>
            <a:r>
              <a:rPr lang="en-US" sz="2400" b="1" dirty="0" smtClean="0"/>
              <a:t>) ();</a:t>
            </a:r>
          </a:p>
          <a:p>
            <a:pPr marL="0" indent="0" algn="just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200" dirty="0" smtClean="0"/>
              <a:t>This tells the compiler that </a:t>
            </a:r>
            <a:r>
              <a:rPr lang="en-US" sz="2200" b="1" dirty="0" err="1" smtClean="0">
                <a:latin typeface="Tempus Sans ITC" pitchFamily="82" charset="0"/>
              </a:rPr>
              <a:t>fptr</a:t>
            </a:r>
            <a:r>
              <a:rPr lang="en-US" sz="2200" dirty="0" smtClean="0"/>
              <a:t> is a pointer to a function, which returns </a:t>
            </a:r>
            <a:r>
              <a:rPr lang="en-US" sz="2200" b="1" dirty="0" smtClean="0">
                <a:latin typeface="Tempus Sans ITC" pitchFamily="82" charset="0"/>
              </a:rPr>
              <a:t>type </a:t>
            </a:r>
            <a:r>
              <a:rPr lang="en-US" sz="2200" dirty="0" smtClean="0"/>
              <a:t>value. The parentheses around</a:t>
            </a:r>
            <a:r>
              <a:rPr lang="en-US" sz="2200" b="1" dirty="0" smtClean="0"/>
              <a:t> </a:t>
            </a:r>
            <a:r>
              <a:rPr lang="en-US" sz="2200" b="1" dirty="0" smtClean="0">
                <a:latin typeface="Tempus Sans ITC" pitchFamily="82" charset="0"/>
              </a:rPr>
              <a:t>*</a:t>
            </a:r>
            <a:r>
              <a:rPr lang="en-US" sz="2200" b="1" dirty="0" err="1" smtClean="0">
                <a:latin typeface="Tempus Sans ITC" pitchFamily="82" charset="0"/>
              </a:rPr>
              <a:t>fptr</a:t>
            </a:r>
            <a:r>
              <a:rPr lang="en-US" sz="2200" b="1" dirty="0" smtClean="0">
                <a:latin typeface="Tempus Sans ITC" pitchFamily="82" charset="0"/>
              </a:rPr>
              <a:t> </a:t>
            </a:r>
            <a:r>
              <a:rPr lang="en-US" sz="2200" dirty="0" smtClean="0"/>
              <a:t>are necessary</a:t>
            </a:r>
            <a:r>
              <a:rPr lang="en-US" sz="2200" b="1" dirty="0" smtClean="0"/>
              <a:t>.</a:t>
            </a:r>
          </a:p>
          <a:p>
            <a:pPr marL="0" indent="0" algn="just">
              <a:spcBef>
                <a:spcPts val="1200"/>
              </a:spcBef>
              <a:spcAft>
                <a:spcPts val="600"/>
              </a:spcAft>
              <a:buFontTx/>
              <a:buNone/>
            </a:pPr>
            <a:endParaRPr lang="en-US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1F6510-4B9F-41D3-B05D-E13D6F170657}" type="datetime1">
              <a:rPr lang="en-US" smtClean="0"/>
              <a:t>4/14/2015</a:t>
            </a:fld>
            <a:endParaRPr lang="en-US"/>
          </a:p>
        </p:txBody>
      </p:sp>
      <p:sp>
        <p:nvSpPr>
          <p:cNvPr id="2970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718A54-A67A-4A50-8956-545491F300F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9701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to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543800" cy="5059363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 dirty="0" smtClean="0"/>
              <a:t>We can make a function pointer to point to a specific function by simply assigning the name of the function to the pointer.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Tempus Sans ITC" pitchFamily="82" charset="0"/>
              </a:rPr>
              <a:t>	</a:t>
            </a:r>
            <a:r>
              <a:rPr lang="en-US" sz="2400" b="1" dirty="0" err="1" smtClean="0">
                <a:latin typeface="Tempus Sans ITC" pitchFamily="82" charset="0"/>
              </a:rPr>
              <a:t>e.g</a:t>
            </a:r>
            <a:r>
              <a:rPr lang="en-US" sz="2400" b="1" dirty="0" smtClean="0">
                <a:latin typeface="Tempus Sans ITC" pitchFamily="82" charset="0"/>
              </a:rPr>
              <a:t>: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latin typeface="Tempus Sans ITC" pitchFamily="82" charset="0"/>
              </a:rPr>
              <a:t>double </a:t>
            </a:r>
            <a:r>
              <a:rPr lang="en-US" sz="2400" b="1" dirty="0" err="1" smtClean="0">
                <a:latin typeface="Tempus Sans ITC" pitchFamily="82" charset="0"/>
              </a:rPr>
              <a:t>mul</a:t>
            </a:r>
            <a:r>
              <a:rPr lang="en-US" sz="2400" b="1" dirty="0" smtClean="0">
                <a:latin typeface="Tempus Sans ITC" pitchFamily="82" charset="0"/>
              </a:rPr>
              <a:t> (</a:t>
            </a:r>
            <a:r>
              <a:rPr lang="en-US" sz="2400" b="1" dirty="0" err="1" smtClean="0">
                <a:latin typeface="Tempus Sans ITC" pitchFamily="82" charset="0"/>
              </a:rPr>
              <a:t>int</a:t>
            </a:r>
            <a:r>
              <a:rPr lang="en-US" sz="2400" b="1" dirty="0" smtClean="0">
                <a:latin typeface="Tempus Sans ITC" pitchFamily="82" charset="0"/>
              </a:rPr>
              <a:t>, </a:t>
            </a:r>
            <a:r>
              <a:rPr lang="en-US" sz="2400" b="1" dirty="0" err="1" smtClean="0">
                <a:latin typeface="Tempus Sans ITC" pitchFamily="82" charset="0"/>
              </a:rPr>
              <a:t>int</a:t>
            </a:r>
            <a:r>
              <a:rPr lang="en-US" sz="2400" b="1" dirty="0" smtClean="0">
                <a:latin typeface="Tempus Sans ITC" pitchFamily="82" charset="0"/>
              </a:rPr>
              <a:t>);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Tempus Sans ITC" pitchFamily="82" charset="0"/>
              </a:rPr>
              <a:t>	double (*p1)();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Tempus Sans ITC" pitchFamily="82" charset="0"/>
              </a:rPr>
              <a:t>	p1=</a:t>
            </a:r>
            <a:r>
              <a:rPr lang="en-US" sz="2400" b="1" dirty="0" err="1" smtClean="0">
                <a:latin typeface="Tempus Sans ITC" pitchFamily="82" charset="0"/>
              </a:rPr>
              <a:t>mul</a:t>
            </a:r>
            <a:r>
              <a:rPr lang="en-US" sz="2400" b="1" dirty="0" smtClean="0">
                <a:latin typeface="Tempus Sans ITC" pitchFamily="82" charset="0"/>
              </a:rPr>
              <a:t>;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200" dirty="0" smtClean="0"/>
              <a:t>declares </a:t>
            </a:r>
            <a:r>
              <a:rPr lang="en-US" sz="2200" b="1" dirty="0" smtClean="0">
                <a:latin typeface="Tempus Sans ITC" pitchFamily="82" charset="0"/>
              </a:rPr>
              <a:t>p1</a:t>
            </a:r>
            <a:r>
              <a:rPr lang="en-US" sz="2200" dirty="0" smtClean="0"/>
              <a:t> as a pointer to a function and </a:t>
            </a:r>
            <a:r>
              <a:rPr lang="en-US" sz="2200" b="1" dirty="0" err="1" smtClean="0">
                <a:latin typeface="Tempus Sans ITC" pitchFamily="82" charset="0"/>
              </a:rPr>
              <a:t>mul</a:t>
            </a:r>
            <a:r>
              <a:rPr lang="en-US" sz="2200" b="1" dirty="0" smtClean="0">
                <a:latin typeface="Tempus Sans ITC" pitchFamily="82" charset="0"/>
              </a:rPr>
              <a:t> </a:t>
            </a:r>
            <a:r>
              <a:rPr lang="en-US" sz="2200" dirty="0" smtClean="0"/>
              <a:t>as a function and then make </a:t>
            </a:r>
            <a:r>
              <a:rPr lang="en-US" sz="2200" b="1" dirty="0" smtClean="0">
                <a:latin typeface="Tempus Sans ITC" pitchFamily="82" charset="0"/>
              </a:rPr>
              <a:t>p1</a:t>
            </a:r>
            <a:r>
              <a:rPr lang="en-US" sz="2200" dirty="0" smtClean="0"/>
              <a:t> to point to the function </a:t>
            </a:r>
            <a:r>
              <a:rPr lang="en-US" sz="2200" b="1" dirty="0" err="1" smtClean="0">
                <a:latin typeface="Tempus Sans ITC" pitchFamily="82" charset="0"/>
              </a:rPr>
              <a:t>mul</a:t>
            </a:r>
            <a:r>
              <a:rPr lang="en-US" sz="2200" dirty="0" smtClean="0"/>
              <a:t>. 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200" dirty="0" smtClean="0"/>
              <a:t>To call the function </a:t>
            </a:r>
            <a:r>
              <a:rPr lang="en-US" sz="2200" b="1" dirty="0" err="1" smtClean="0">
                <a:latin typeface="Tempus Sans ITC" pitchFamily="82" charset="0"/>
              </a:rPr>
              <a:t>mul</a:t>
            </a:r>
            <a:r>
              <a:rPr lang="en-US" sz="2200" dirty="0" smtClean="0"/>
              <a:t>, we may use the pointer </a:t>
            </a:r>
            <a:r>
              <a:rPr lang="en-US" sz="2200" b="1" dirty="0" smtClean="0">
                <a:latin typeface="Tempus Sans ITC" pitchFamily="82" charset="0"/>
              </a:rPr>
              <a:t>p1</a:t>
            </a:r>
            <a:r>
              <a:rPr lang="en-US" sz="2200" dirty="0" smtClean="0"/>
              <a:t> with the list of parameters. 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 dirty="0" smtClean="0"/>
              <a:t>	i.e.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(*p1)(x, y);</a:t>
            </a:r>
            <a:r>
              <a:rPr lang="en-US" sz="2400" dirty="0" smtClean="0">
                <a:solidFill>
                  <a:srgbClr val="C00000"/>
                </a:solidFill>
                <a:latin typeface="Tempus Sans ITC" pitchFamily="82" charset="0"/>
              </a:rPr>
              <a:t>  </a:t>
            </a:r>
            <a:r>
              <a:rPr lang="en-US" sz="2400" dirty="0" smtClean="0"/>
              <a:t>//Function call equivalent to 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mul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(x, y);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701364-4CCE-4B89-BC70-F065EB4235AC}" type="datetime1">
              <a:rPr lang="en-US" smtClean="0"/>
              <a:t>4/14/2015</a:t>
            </a:fld>
            <a:endParaRPr lang="en-US"/>
          </a:p>
        </p:txBody>
      </p:sp>
      <p:sp>
        <p:nvSpPr>
          <p:cNvPr id="3072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4EF2BF-108C-48A1-82F5-4906F94CF9E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0725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to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6934200" cy="43735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Tempus Sans ITC" pitchFamily="82" charset="0"/>
              </a:rPr>
              <a:t>void display ();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//</a:t>
            </a:r>
            <a:r>
              <a:rPr lang="en-US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fn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 prototype</a:t>
            </a:r>
            <a:endParaRPr lang="en-US" sz="2400" b="1" dirty="0" smtClean="0">
              <a:latin typeface="Tempus Sans ITC" pitchFamily="82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900" b="1" dirty="0" smtClean="0">
              <a:latin typeface="Tempus Sans ITC" pitchFamily="82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Tempus Sans ITC" pitchFamily="82" charset="0"/>
              </a:rPr>
              <a:t>void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Tempus Sans ITC" pitchFamily="82" charset="0"/>
              </a:rPr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Tempus Sans ITC" pitchFamily="82" charset="0"/>
              </a:rPr>
              <a:t>  void (*</a:t>
            </a:r>
            <a:r>
              <a:rPr lang="en-US" sz="2400" b="1" dirty="0" err="1" smtClean="0">
                <a:latin typeface="Tempus Sans ITC" pitchFamily="82" charset="0"/>
              </a:rPr>
              <a:t>ptr</a:t>
            </a:r>
            <a:r>
              <a:rPr lang="en-US" sz="2400" b="1" dirty="0" smtClean="0">
                <a:latin typeface="Tempus Sans ITC" pitchFamily="82" charset="0"/>
              </a:rPr>
              <a:t>)();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//declaration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Tempus Sans ITC" pitchFamily="82" charset="0"/>
              </a:rPr>
              <a:t>  </a:t>
            </a:r>
            <a:r>
              <a:rPr lang="en-US" sz="2400" b="1" dirty="0" err="1" smtClean="0">
                <a:latin typeface="Tempus Sans ITC" pitchFamily="82" charset="0"/>
              </a:rPr>
              <a:t>ptr</a:t>
            </a:r>
            <a:r>
              <a:rPr lang="en-US" sz="2400" b="1" dirty="0" smtClean="0">
                <a:latin typeface="Tempus Sans ITC" pitchFamily="82" charset="0"/>
              </a:rPr>
              <a:t>=display;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//initialization</a:t>
            </a:r>
            <a:endParaRPr lang="en-US" sz="2400" b="1" dirty="0" smtClean="0">
              <a:latin typeface="Tempus Sans ITC" pitchFamily="82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Tempus Sans ITC" pitchFamily="82" charset="0"/>
              </a:rPr>
              <a:t>  (*</a:t>
            </a:r>
            <a:r>
              <a:rPr lang="en-US" sz="2400" b="1" dirty="0" err="1" smtClean="0">
                <a:latin typeface="Tempus Sans ITC" pitchFamily="82" charset="0"/>
              </a:rPr>
              <a:t>ptr</a:t>
            </a:r>
            <a:r>
              <a:rPr lang="en-US" sz="2400" b="1" dirty="0" smtClean="0">
                <a:latin typeface="Tempus Sans ITC" pitchFamily="82" charset="0"/>
              </a:rPr>
              <a:t>)();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//function call</a:t>
            </a:r>
            <a:endParaRPr lang="en-US" sz="2400" b="1" dirty="0" smtClean="0">
              <a:latin typeface="Tempus Sans ITC" pitchFamily="82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Tempus Sans ITC" pitchFamily="82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Tempus Sans ITC" pitchFamily="82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latin typeface="Tempus Sans ITC" pitchFamily="82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Tempus Sans ITC" pitchFamily="8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DC5D8F-BD9D-43A4-89EE-5091392B3A8F}" type="datetime1">
              <a:rPr lang="en-US" smtClean="0"/>
              <a:t>4/14/2015</a:t>
            </a:fld>
            <a:endParaRPr lang="en-US"/>
          </a:p>
        </p:txBody>
      </p:sp>
      <p:sp>
        <p:nvSpPr>
          <p:cNvPr id="3174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52D7BE-D430-42E4-B4BF-9AC511AB6C4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1750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696200" cy="5499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Invoking Function using pointer to a Function</a:t>
            </a:r>
            <a:endParaRPr lang="en-US" dirty="0"/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5181600" y="1905000"/>
            <a:ext cx="3886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void display()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 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latin typeface="Tempus Sans ITC" pitchFamily="82" charset="0"/>
              </a:rPr>
              <a:t>&lt;&lt;“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Pointers is fun</a:t>
            </a:r>
            <a:r>
              <a:rPr lang="en-US" sz="2400" b="1" dirty="0">
                <a:latin typeface="Tempus Sans ITC" pitchFamily="82" charset="0"/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empus Sans ITC" pitchFamily="82" charset="0"/>
              </a:rPr>
              <a:t>}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953000" y="4900613"/>
            <a:ext cx="3429000" cy="7386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	Pointers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is fun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61D2C-354F-4044-B736-26A4CC64C3FB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1247943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Pointers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provide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direct access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to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memory.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Pointers provide a way to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return more than one value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to the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functions.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Reduces the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storage space and complexity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of the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program.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Reduces the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execution time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of the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program.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Provides an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alternate way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to access array elements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Pointers can be used to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pass information back and forth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between the calling function and called function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696200" cy="549992"/>
          </a:xfrm>
        </p:spPr>
        <p:txBody>
          <a:bodyPr>
            <a:noAutofit/>
          </a:bodyPr>
          <a:lstStyle/>
          <a:p>
            <a:r>
              <a:rPr lang="en-US" dirty="0"/>
              <a:t>Benefits(use) of </a:t>
            </a:r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4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61D2C-354F-4044-B736-26A4CC64C3FB}" type="datetime1">
              <a:rPr lang="en-US" smtClean="0"/>
              <a:t>4/14/2015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582341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Uninitialized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pointers might cause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segmentation fault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Dynamically allocated block needs to be freed explicitly.  Otherwise, it would lead to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memory leak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Pointers are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slower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than normal variables.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If pointers are updated with incorrect values, it might lead to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memory corruption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696200" cy="549992"/>
          </a:xfrm>
        </p:spPr>
        <p:txBody>
          <a:bodyPr>
            <a:noAutofit/>
          </a:bodyPr>
          <a:lstStyle/>
          <a:p>
            <a:r>
              <a:rPr lang="en-US" dirty="0"/>
              <a:t>Drawbacks of pointers</a:t>
            </a:r>
          </a:p>
        </p:txBody>
      </p:sp>
    </p:spTree>
    <p:extLst>
      <p:ext uri="{BB962C8B-B14F-4D97-AF65-F5344CB8AC3E}">
        <p14:creationId xmlns:p14="http://schemas.microsoft.com/office/powerpoint/2010/main" val="282823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066800"/>
            <a:ext cx="7239000" cy="5059363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dirty="0" smtClean="0"/>
              <a:t>Pointers -recap </a:t>
            </a:r>
            <a:endParaRPr lang="en-US" dirty="0"/>
          </a:p>
          <a:p>
            <a:pPr marL="457200" indent="-457200">
              <a:lnSpc>
                <a:spcPct val="150000"/>
              </a:lnSpc>
            </a:pPr>
            <a:r>
              <a:rPr lang="en-US" dirty="0"/>
              <a:t>Pointers and Character Strings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/>
              <a:t>Pointers and 2D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/>
              <a:t>Array of Pointers 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/>
              <a:t>Pointers and Structures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/>
              <a:t>Pointers and functions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01FE-C70D-4DB8-BE37-4801733DD6E2}" type="datetime1">
              <a:rPr lang="en-US" smtClean="0"/>
              <a:t>4/14/2015</a:t>
            </a:fld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4C3827-101B-4494-B881-837A97AAD8C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6400" y="1524000"/>
            <a:ext cx="7010400" cy="5059363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993300"/>
              </a:buClr>
            </a:pPr>
            <a:r>
              <a:rPr lang="en-US" sz="28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At the end of session one will be able to understand</a:t>
            </a:r>
          </a:p>
          <a:p>
            <a:pPr algn="just">
              <a:lnSpc>
                <a:spcPct val="90000"/>
              </a:lnSpc>
              <a:buClr>
                <a:srgbClr val="993300"/>
              </a:buClr>
            </a:pPr>
            <a:endParaRPr lang="en-US" sz="28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Pointers and Character Strings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Pointers and 2D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Array of Pointers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Pointers and Structures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Pointers and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44981-5B28-47EF-BEAC-F76DAAC568F6}" type="datetime1">
              <a:rPr lang="en-US" smtClean="0">
                <a:solidFill>
                  <a:srgbClr val="002060"/>
                </a:solidFill>
              </a:rPr>
              <a:t>4/14/2015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1002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543800" cy="5059363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  <a:defRPr/>
            </a:pP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Quantity; </a:t>
            </a:r>
            <a:r>
              <a:rPr lang="en-US" sz="2400" dirty="0">
                <a:solidFill>
                  <a:schemeClr val="hlink"/>
                </a:solidFill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//defines variable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Quantity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of type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algn="just" eaLnBrk="1" hangingPunct="1">
              <a:buFontTx/>
              <a:buNone/>
              <a:defRPr/>
            </a:pP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* p; </a:t>
            </a:r>
            <a:r>
              <a:rPr lang="en-US" sz="2400" dirty="0">
                <a:solidFill>
                  <a:schemeClr val="hlink"/>
                </a:solidFill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//defines p as a pointer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algn="just" eaLnBrk="1" hangingPunct="1">
              <a:buFontTx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p = 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&amp;Quantity;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assigns address of variable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Quantity to pointer p</a:t>
            </a:r>
          </a:p>
          <a:p>
            <a:pPr algn="just" eaLnBrk="1" hangingPunct="1">
              <a:buFontTx/>
              <a:buNone/>
              <a:defRPr/>
            </a:pP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 eaLnBrk="1" hangingPunct="1">
              <a:buFontTx/>
              <a:buNone/>
              <a:defRPr/>
            </a:pP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 eaLnBrk="1" hangingPunct="1">
              <a:buFontTx/>
              <a:buNone/>
              <a:defRPr/>
            </a:pP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hlink"/>
                </a:solidFill>
              </a:rPr>
              <a:t> </a:t>
            </a:r>
          </a:p>
          <a:p>
            <a:pPr algn="just" eaLnBrk="1" hangingPunct="1">
              <a:buFontTx/>
              <a:buNone/>
              <a:defRPr/>
            </a:pPr>
            <a:endParaRPr lang="en-US" sz="2400" b="1" dirty="0" smtClean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Now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…</a:t>
            </a:r>
          </a:p>
          <a:p>
            <a:pPr algn="just" eaLnBrk="1" hangingPunct="1"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Quantity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= 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50;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assigns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50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to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Quantity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pPr algn="just" eaLnBrk="1" hangingPunct="1"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*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p = 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50;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//assigns 50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to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Quantity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2730F2-17E4-44D6-A124-BEF95FFF49A1}" type="datetime1">
              <a:rPr lang="en-US" smtClean="0"/>
              <a:t>4/14/2015</a:t>
            </a:fld>
            <a:endParaRPr 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F0508D-ECBA-4461-AB4A-EFB10CE50A9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Pointers- </a:t>
            </a:r>
            <a:r>
              <a:rPr lang="en-US" b="1" dirty="0" smtClean="0">
                <a:solidFill>
                  <a:srgbClr val="C00000"/>
                </a:solidFill>
                <a:latin typeface="Tempus Sans ITC" pitchFamily="82" charset="0"/>
              </a:rPr>
              <a:t>recap</a:t>
            </a:r>
            <a:endParaRPr lang="en-US" b="1" dirty="0">
              <a:solidFill>
                <a:srgbClr val="C00000"/>
              </a:solidFill>
              <a:latin typeface="Tempus Sans ITC" pitchFamily="82" charset="0"/>
            </a:endParaRPr>
          </a:p>
        </p:txBody>
      </p:sp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2590800"/>
            <a:ext cx="431958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800" smtClean="0"/>
              <a:t>When an array is declared, the compiler allocates a base address and sufficient amount of storage to contain all the elements of the array in contiguous memory locations.</a:t>
            </a:r>
          </a:p>
          <a:p>
            <a:pPr algn="just" eaLnBrk="1" hangingPunct="1">
              <a:buFontTx/>
              <a:buNone/>
            </a:pPr>
            <a:endParaRPr lang="en-US" sz="1600" smtClean="0"/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800" smtClean="0"/>
              <a:t>The base address is the location of the first element (index 0) of the array.</a:t>
            </a:r>
          </a:p>
          <a:p>
            <a:pPr algn="just" eaLnBrk="1" hangingPunct="1">
              <a:buFontTx/>
              <a:buNone/>
            </a:pPr>
            <a:endParaRPr lang="en-US" sz="1600" smtClean="0"/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800" smtClean="0"/>
              <a:t>The compiler also defines the array name as a </a:t>
            </a:r>
            <a:r>
              <a:rPr lang="en-US" sz="2800" b="1" smtClean="0"/>
              <a:t>constant pointer </a:t>
            </a:r>
            <a:r>
              <a:rPr lang="en-US" sz="2800" smtClean="0"/>
              <a:t>to the first element.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3FB2C9-7D47-4AD8-B31B-83B02A1557AE}" type="datetime1">
              <a:rPr lang="en-US" smtClean="0"/>
              <a:t>4/14/2015</a:t>
            </a:fld>
            <a:endParaRPr lang="en-US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F5790E-E4FB-4C50-8A93-AC6EC6ED01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Pointers and arrays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Baskerville Old Face" pitchFamily="18" charset="0"/>
              </a:rPr>
              <a:t>Write programs using pointers to compute</a:t>
            </a:r>
          </a:p>
          <a:p>
            <a:pPr marL="914400" lvl="1" indent="-51435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>
                <a:latin typeface="Baskerville Old Face" pitchFamily="18" charset="0"/>
              </a:rPr>
              <a:t>Exchange two values (values stored in variables x &amp; y).</a:t>
            </a:r>
          </a:p>
          <a:p>
            <a:pPr marL="914400" lvl="1" indent="-51435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>
                <a:latin typeface="Baskerville Old Face" pitchFamily="18" charset="0"/>
              </a:rPr>
              <a:t>Sum of all elements stored in an integer array.</a:t>
            </a:r>
          </a:p>
          <a:p>
            <a:pPr marL="914400" lvl="1" indent="-514350" algn="just" eaLnBrk="1" hangingPunct="1">
              <a:lnSpc>
                <a:spcPct val="90000"/>
              </a:lnSpc>
              <a:buFontTx/>
              <a:buAutoNum type="arabicPeriod"/>
            </a:pPr>
            <a:endParaRPr lang="en-US" sz="2400" dirty="0" smtClean="0">
              <a:latin typeface="Baskerville Old Face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023511-FF78-4866-9BFE-824694C25ACF}" type="datetime1">
              <a:rPr lang="en-US" smtClean="0"/>
              <a:t>4/14/2015</a:t>
            </a:fld>
            <a:endParaRPr 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3BE87F-09A5-4E18-8EAF-D558B9643B6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 smtClean="0">
                <a:solidFill>
                  <a:schemeClr val="tx1"/>
                </a:solidFill>
              </a:rPr>
              <a:t>Problems…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239000" cy="5059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void </a:t>
            </a:r>
            <a:r>
              <a:rPr lang="en-US" sz="2800" b="1" dirty="0">
                <a:latin typeface="Tempus Sans ITC" pitchFamily="82" charset="0"/>
              </a:rPr>
              <a:t>main</a:t>
            </a:r>
            <a:r>
              <a:rPr lang="en-US" sz="2800" b="1" dirty="0" smtClean="0">
                <a:latin typeface="Tempus Sans ITC" pitchFamily="82" charset="0"/>
              </a:rPr>
              <a:t>(){</a:t>
            </a:r>
            <a:endParaRPr lang="en-US" sz="2800" b="1" dirty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err="1">
                <a:latin typeface="Tempus Sans ITC" pitchFamily="82" charset="0"/>
              </a:rPr>
              <a:t>int</a:t>
            </a:r>
            <a:r>
              <a:rPr lang="en-US" sz="2800" b="1" dirty="0">
                <a:latin typeface="Tempus Sans ITC" pitchFamily="82" charset="0"/>
              </a:rPr>
              <a:t> x, y, t,</a:t>
            </a:r>
            <a:r>
              <a:rPr lang="en-US" sz="2800" b="1" dirty="0">
                <a:latin typeface="+mj-lt"/>
              </a:rPr>
              <a:t>*</a:t>
            </a:r>
            <a:r>
              <a:rPr lang="en-US" sz="2800" b="1" dirty="0">
                <a:latin typeface="Tempus Sans ITC" pitchFamily="82" charset="0"/>
              </a:rPr>
              <a:t>a,</a:t>
            </a:r>
            <a:r>
              <a:rPr lang="en-US" sz="2800" b="1" dirty="0">
                <a:latin typeface="+mj-lt"/>
              </a:rPr>
              <a:t>*</a:t>
            </a:r>
            <a:r>
              <a:rPr lang="en-US" sz="2800" b="1" dirty="0">
                <a:latin typeface="Tempus Sans ITC" pitchFamily="82" charset="0"/>
              </a:rPr>
              <a:t>b;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>
                <a:latin typeface="Tempus Sans ITC" pitchFamily="82" charset="0"/>
              </a:rPr>
              <a:t>a=&amp;x; b=&amp;y;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err="1">
                <a:latin typeface="Tempus Sans ITC" pitchFamily="82" charset="0"/>
              </a:rPr>
              <a:t>cin</a:t>
            </a:r>
            <a:r>
              <a:rPr lang="en-US" sz="2800" b="1" dirty="0">
                <a:latin typeface="Tempus Sans ITC" pitchFamily="82" charset="0"/>
              </a:rPr>
              <a:t>&gt;&gt;</a:t>
            </a:r>
            <a:r>
              <a:rPr lang="en-US" sz="2800" b="1" dirty="0">
                <a:latin typeface="+mj-lt"/>
              </a:rPr>
              <a:t>*</a:t>
            </a:r>
            <a:r>
              <a:rPr lang="en-US" sz="2800" b="1" dirty="0">
                <a:latin typeface="Tempus Sans ITC" pitchFamily="82" charset="0"/>
              </a:rPr>
              <a:t>a&gt;&gt;</a:t>
            </a:r>
            <a:r>
              <a:rPr lang="en-US" sz="2800" b="1" dirty="0">
                <a:latin typeface="+mj-lt"/>
              </a:rPr>
              <a:t>*</a:t>
            </a:r>
            <a:r>
              <a:rPr lang="en-US" sz="2800" b="1" dirty="0">
                <a:latin typeface="Tempus Sans ITC" pitchFamily="82" charset="0"/>
              </a:rPr>
              <a:t>b</a:t>
            </a:r>
            <a:r>
              <a:rPr lang="en-US" sz="2800" b="1" dirty="0" smtClean="0">
                <a:latin typeface="Tempus Sans ITC" pitchFamily="82" charset="0"/>
              </a:rPr>
              <a:t>;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equivalent to </a:t>
            </a:r>
            <a:r>
              <a:rPr lang="en-US" sz="2800" b="1" dirty="0" err="1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cin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&gt;&gt;x&gt;&gt;y;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 t</a:t>
            </a:r>
            <a:r>
              <a:rPr lang="en-US" sz="2800" b="1" dirty="0">
                <a:latin typeface="Tempus Sans ITC" pitchFamily="82" charset="0"/>
              </a:rPr>
              <a:t>=</a:t>
            </a:r>
            <a:r>
              <a:rPr lang="en-US" sz="2800" b="1" dirty="0">
                <a:latin typeface="+mj-lt"/>
              </a:rPr>
              <a:t>*</a:t>
            </a:r>
            <a:r>
              <a:rPr lang="en-US" sz="2800" b="1" dirty="0">
                <a:latin typeface="Tempus Sans ITC" pitchFamily="82" charset="0"/>
              </a:rPr>
              <a:t>a;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>
                <a:latin typeface="+mj-lt"/>
              </a:rPr>
              <a:t>*</a:t>
            </a:r>
            <a:r>
              <a:rPr lang="en-US" sz="2800" b="1" dirty="0">
                <a:latin typeface="Tempus Sans ITC" pitchFamily="82" charset="0"/>
              </a:rPr>
              <a:t>a=</a:t>
            </a:r>
            <a:r>
              <a:rPr lang="en-US" sz="2800" b="1" dirty="0">
                <a:latin typeface="+mj-lt"/>
              </a:rPr>
              <a:t>*</a:t>
            </a:r>
            <a:r>
              <a:rPr lang="en-US" sz="2800" b="1" dirty="0">
                <a:latin typeface="Tempus Sans ITC" pitchFamily="82" charset="0"/>
              </a:rPr>
              <a:t>b;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>
                <a:latin typeface="+mj-lt"/>
              </a:rPr>
              <a:t>*</a:t>
            </a:r>
            <a:r>
              <a:rPr lang="en-US" sz="2800" b="1" dirty="0">
                <a:latin typeface="Tempus Sans ITC" pitchFamily="82" charset="0"/>
              </a:rPr>
              <a:t>b=t;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err="1">
                <a:latin typeface="Tempus Sans ITC" pitchFamily="82" charset="0"/>
              </a:rPr>
              <a:t>cout</a:t>
            </a:r>
            <a:r>
              <a:rPr lang="en-US" sz="2800" b="1" dirty="0">
                <a:latin typeface="Tempus Sans ITC" pitchFamily="82" charset="0"/>
              </a:rPr>
              <a:t>&lt;&lt;“x=“&lt;&lt;</a:t>
            </a:r>
            <a:r>
              <a:rPr lang="en-US" sz="2800" b="1" dirty="0" smtClean="0">
                <a:latin typeface="Tempus Sans ITC" pitchFamily="82" charset="0"/>
              </a:rPr>
              <a:t>x;</a:t>
            </a:r>
            <a:endParaRPr lang="en-US" sz="2800" b="1" dirty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err="1">
                <a:latin typeface="Tempus Sans ITC" pitchFamily="82" charset="0"/>
              </a:rPr>
              <a:t>cout</a:t>
            </a:r>
            <a:r>
              <a:rPr lang="en-US" sz="2800" b="1" dirty="0">
                <a:latin typeface="Tempus Sans ITC" pitchFamily="82" charset="0"/>
              </a:rPr>
              <a:t>&lt;&lt;“y=”&lt;&lt;</a:t>
            </a:r>
            <a:r>
              <a:rPr lang="en-US" sz="2800" b="1" dirty="0" smtClean="0">
                <a:latin typeface="Tempus Sans ITC" pitchFamily="82" charset="0"/>
              </a:rPr>
              <a:t>y;</a:t>
            </a:r>
            <a:endParaRPr lang="en-US" sz="2800" b="1" dirty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>
                <a:latin typeface="Tempus Sans ITC" pitchFamily="82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 b="1" dirty="0">
              <a:latin typeface="Tempus Sans ITC" pitchFamily="8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5F015-5463-428E-A611-99FAC615AE9E}" type="datetime1">
              <a:rPr lang="en-US" smtClean="0"/>
              <a:t>4/14/2015</a:t>
            </a:fld>
            <a:endParaRPr lang="en-US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4B1197-E7E0-415B-9430-2401487F52E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Exchanging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3352800"/>
            <a:ext cx="2514600" cy="14716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Output:</a:t>
            </a:r>
          </a:p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x= 10  &amp; y = 5</a:t>
            </a:r>
          </a:p>
          <a:p>
            <a:pPr>
              <a:lnSpc>
                <a:spcPct val="80000"/>
              </a:lnSpc>
              <a:defRPr/>
            </a:pPr>
            <a:endParaRPr lang="en-US" sz="2800" b="1" dirty="0">
              <a:solidFill>
                <a:srgbClr val="C00000"/>
              </a:solidFill>
              <a:latin typeface="Tempus Sans ITC" pitchFamily="82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x= 5   y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341437"/>
            <a:ext cx="71628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void  main()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err="1" smtClean="0">
                <a:latin typeface="Tempus Sans ITC" pitchFamily="82" charset="0"/>
              </a:rPr>
              <a:t>int</a:t>
            </a:r>
            <a:r>
              <a:rPr lang="en-US" sz="2800" b="1" dirty="0" smtClean="0">
                <a:latin typeface="Tempus Sans ITC" pitchFamily="82" charset="0"/>
              </a:rPr>
              <a:t>  *p, sum=0, j, 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=0;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err="1" smtClean="0">
                <a:latin typeface="Tempus Sans ITC" pitchFamily="82" charset="0"/>
              </a:rPr>
              <a:t>int</a:t>
            </a:r>
            <a:r>
              <a:rPr lang="en-US" sz="2800" b="1" dirty="0" smtClean="0">
                <a:latin typeface="Tempus Sans ITC" pitchFamily="82" charset="0"/>
              </a:rPr>
              <a:t>  x[5] ={5, 9, 6,3,7};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p=x;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while(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&lt;5){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  sum+=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*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p</a:t>
            </a:r>
            <a:r>
              <a:rPr lang="en-US" sz="2800" b="1" dirty="0" smtClean="0">
                <a:latin typeface="Tempus Sans ITC" pitchFamily="82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  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++;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p++</a:t>
            </a:r>
            <a:r>
              <a:rPr lang="en-US" sz="2800" b="1" dirty="0" smtClean="0">
                <a:latin typeface="Tempus Sans ITC" pitchFamily="82" charset="0"/>
              </a:rPr>
              <a:t>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err="1" smtClean="0">
                <a:latin typeface="Tempus Sans ITC" pitchFamily="82" charset="0"/>
              </a:rPr>
              <a:t>cout</a:t>
            </a:r>
            <a:r>
              <a:rPr lang="en-US" sz="2800" b="1" dirty="0" smtClean="0">
                <a:latin typeface="Tempus Sans ITC" pitchFamily="82" charset="0"/>
              </a:rPr>
              <a:t>&lt;&lt;“sum of elements =“&lt;&lt;sum;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86D7CC-72E1-41B6-949C-F77898414E15}" type="datetime1">
              <a:rPr lang="en-US" smtClean="0"/>
              <a:t>4/14/2015</a:t>
            </a:fld>
            <a:endParaRPr lang="en-US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B75A2-D316-4628-B138-3540C14A7C0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152400"/>
            <a:ext cx="7620001" cy="6858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dirty="0" smtClean="0"/>
              <a:t>Sum of all elements stored in an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352800"/>
            <a:ext cx="3505200" cy="11271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Output:</a:t>
            </a:r>
          </a:p>
          <a:p>
            <a:pPr>
              <a:lnSpc>
                <a:spcPct val="80000"/>
              </a:lnSpc>
              <a:defRPr/>
            </a:pPr>
            <a:endParaRPr lang="en-US" sz="2800" b="1" dirty="0">
              <a:solidFill>
                <a:schemeClr val="accent2">
                  <a:lumMod val="75000"/>
                </a:schemeClr>
              </a:solidFill>
              <a:latin typeface="Tempus Sans ITC" pitchFamily="82" charset="0"/>
            </a:endParaRPr>
          </a:p>
          <a:p>
            <a:pPr algn="r"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Sum of elements =30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1524000" y="1066800"/>
            <a:ext cx="7162800" cy="505936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00000"/>
                </a:solidFill>
                <a:latin typeface="Tempus Sans ITC" pitchFamily="82" charset="0"/>
                <a:sym typeface="Wingdings" pitchFamily="2" charset="2"/>
              </a:rPr>
              <a:t>//length of the string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void main() 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char name[15];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char *</a:t>
            </a:r>
            <a:r>
              <a:rPr lang="en-US" b="1" dirty="0" err="1" smtClean="0">
                <a:latin typeface="Tempus Sans ITC" pitchFamily="82" charset="0"/>
                <a:sym typeface="Wingdings" pitchFamily="2" charset="2"/>
              </a:rPr>
              <a:t>cptr</a:t>
            </a: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=name;</a:t>
            </a:r>
          </a:p>
          <a:p>
            <a:pPr eaLnBrk="1" hangingPunct="1">
              <a:buFontTx/>
              <a:buNone/>
            </a:pPr>
            <a:r>
              <a:rPr lang="en-US" b="1" dirty="0" err="1" smtClean="0">
                <a:latin typeface="Tempus Sans ITC" pitchFamily="82" charset="0"/>
                <a:sym typeface="Wingdings" pitchFamily="2" charset="2"/>
              </a:rPr>
              <a:t>cin</a:t>
            </a: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&gt;&gt;name;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while(*</a:t>
            </a:r>
            <a:r>
              <a:rPr lang="en-US" b="1" dirty="0" err="1" smtClean="0">
                <a:latin typeface="Tempus Sans ITC" pitchFamily="82" charset="0"/>
                <a:sym typeface="Wingdings" pitchFamily="2" charset="2"/>
              </a:rPr>
              <a:t>cptr</a:t>
            </a: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!=‘ </a:t>
            </a:r>
            <a:r>
              <a:rPr lang="en-US" dirty="0" smtClean="0">
                <a:latin typeface="Calibri" pitchFamily="34" charset="0"/>
                <a:sym typeface="Wingdings" pitchFamily="2" charset="2"/>
              </a:rPr>
              <a:t>\0</a:t>
            </a: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')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		</a:t>
            </a:r>
            <a:r>
              <a:rPr lang="en-US" b="1" dirty="0" err="1" smtClean="0">
                <a:latin typeface="Tempus Sans ITC" pitchFamily="82" charset="0"/>
                <a:sym typeface="Wingdings" pitchFamily="2" charset="2"/>
              </a:rPr>
              <a:t>cptr</a:t>
            </a: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b="1" dirty="0" err="1" smtClean="0">
                <a:latin typeface="Tempus Sans ITC" pitchFamily="82" charset="0"/>
                <a:sym typeface="Wingdings" pitchFamily="2" charset="2"/>
              </a:rPr>
              <a:t>cout</a:t>
            </a: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&lt;&lt;"length="&lt;&lt;</a:t>
            </a:r>
            <a:r>
              <a:rPr lang="en-US" b="1" dirty="0" err="1" smtClean="0">
                <a:latin typeface="Tempus Sans ITC" pitchFamily="82" charset="0"/>
                <a:sym typeface="Wingdings" pitchFamily="2" charset="2"/>
              </a:rPr>
              <a:t>cptr</a:t>
            </a: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-name; 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Tempus Sans ITC" pitchFamily="82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74F3DF-FAFE-434C-A619-03344EB6E6FF}" type="datetime1">
              <a:rPr lang="en-US" smtClean="0"/>
              <a:t>4/14/2015</a:t>
            </a:fld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80FC91-1BB5-4A47-BA88-821AC3BA07B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Department of CSE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Pointers &amp; Character strings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3352800"/>
            <a:ext cx="2590800" cy="147161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Output:</a:t>
            </a:r>
          </a:p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	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Tempus Sans ITC" pitchFamily="82" charset="0"/>
              </a:rPr>
              <a:t>manipal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Tempus Sans ITC" pitchFamily="82" charset="0"/>
            </a:endParaRPr>
          </a:p>
          <a:p>
            <a:pPr>
              <a:lnSpc>
                <a:spcPct val="80000"/>
              </a:lnSpc>
              <a:defRPr/>
            </a:pPr>
            <a:endParaRPr lang="en-US" sz="2800" b="1" dirty="0">
              <a:solidFill>
                <a:srgbClr val="C00000"/>
              </a:solidFill>
              <a:latin typeface="Tempus Sans ITC" pitchFamily="82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	length=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44"/>
      </a:dk2>
      <a:lt2>
        <a:srgbClr val="FFFF00"/>
      </a:lt2>
      <a:accent1>
        <a:srgbClr val="FF9900"/>
      </a:accent1>
      <a:accent2>
        <a:srgbClr val="00FFFF"/>
      </a:accent2>
      <a:accent3>
        <a:srgbClr val="AAAAB0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2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Format - CSE">
  <a:themeElements>
    <a:clrScheme name="Custom 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" id="{CF3E4117-E293-4688-A732-E23BB77D8C03}" vid="{66D83C7E-885C-4869-9742-B9AF3640ED5C}"/>
    </a:ext>
  </a:extLst>
</a:theme>
</file>

<file path=ppt/theme/theme5.xml><?xml version="1.0" encoding="utf-8"?>
<a:theme xmlns:a="http://schemas.openxmlformats.org/drawingml/2006/main" name="1_Slide Format - CSE">
  <a:themeElements>
    <a:clrScheme name="Custom 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1424</Words>
  <Application>Microsoft Office PowerPoint</Application>
  <PresentationFormat>On-screen Show (4:3)</PresentationFormat>
  <Paragraphs>398</Paragraphs>
  <Slides>28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굴림</vt:lpstr>
      <vt:lpstr>Arial</vt:lpstr>
      <vt:lpstr>Baskerville Old Face</vt:lpstr>
      <vt:lpstr>Calibri</vt:lpstr>
      <vt:lpstr>Tempus Sans ITC</vt:lpstr>
      <vt:lpstr>Times New Roman</vt:lpstr>
      <vt:lpstr>Wingdings</vt:lpstr>
      <vt:lpstr>2_Default Design</vt:lpstr>
      <vt:lpstr>cse-1</vt:lpstr>
      <vt:lpstr>1_Office Theme</vt:lpstr>
      <vt:lpstr>Slide Format - CSE</vt:lpstr>
      <vt:lpstr>1_Slide Format - CSE</vt:lpstr>
      <vt:lpstr>Pointers to structures and functions</vt:lpstr>
      <vt:lpstr>Objectives</vt:lpstr>
      <vt:lpstr>Session outcome</vt:lpstr>
      <vt:lpstr>Pointers- recap</vt:lpstr>
      <vt:lpstr>Pointers and arrays </vt:lpstr>
      <vt:lpstr>Problems…</vt:lpstr>
      <vt:lpstr>Exchanging two values</vt:lpstr>
      <vt:lpstr>Sum of all elements stored in an array</vt:lpstr>
      <vt:lpstr>Pointers &amp; Character strings</vt:lpstr>
      <vt:lpstr>Pointers &amp; Character strings</vt:lpstr>
      <vt:lpstr>Pointers &amp; Character strings</vt:lpstr>
      <vt:lpstr>Pointers and 2D arrays </vt:lpstr>
      <vt:lpstr>Pointers and 2D arrays </vt:lpstr>
      <vt:lpstr>Array of pointers</vt:lpstr>
      <vt:lpstr>Array of pointers</vt:lpstr>
      <vt:lpstr>Array of pointers</vt:lpstr>
      <vt:lpstr>Pointers and structures</vt:lpstr>
      <vt:lpstr>Pointers and Structures </vt:lpstr>
      <vt:lpstr>Pointers and Structures- example</vt:lpstr>
      <vt:lpstr>Pointers as functions arguments</vt:lpstr>
      <vt:lpstr>Pointers as function arguments</vt:lpstr>
      <vt:lpstr>Function returning pointer</vt:lpstr>
      <vt:lpstr>Pointers to Functions</vt:lpstr>
      <vt:lpstr>Pointers to Functions</vt:lpstr>
      <vt:lpstr>Invoking Function using pointer to a Function</vt:lpstr>
      <vt:lpstr>Benefits(use) of pointers</vt:lpstr>
      <vt:lpstr>Drawbacks of pointers</vt:lpstr>
      <vt:lpstr>Summary</vt:lpstr>
    </vt:vector>
  </TitlesOfParts>
  <Company>M.I.T. MANIPAL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</dc:title>
  <dc:creator>RAJ</dc:creator>
  <cp:lastModifiedBy>Rajesh G</cp:lastModifiedBy>
  <cp:revision>122</cp:revision>
  <dcterms:created xsi:type="dcterms:W3CDTF">2006-06-13T05:50:57Z</dcterms:created>
  <dcterms:modified xsi:type="dcterms:W3CDTF">2015-04-14T04:46:57Z</dcterms:modified>
</cp:coreProperties>
</file>