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8" r:id="rId2"/>
    <p:sldId id="307" r:id="rId3"/>
    <p:sldId id="305" r:id="rId4"/>
    <p:sldId id="342" r:id="rId5"/>
    <p:sldId id="343" r:id="rId6"/>
    <p:sldId id="344" r:id="rId7"/>
    <p:sldId id="319" r:id="rId8"/>
    <p:sldId id="321" r:id="rId9"/>
    <p:sldId id="346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47" r:id="rId20"/>
    <p:sldId id="331" r:id="rId21"/>
    <p:sldId id="332" r:id="rId22"/>
    <p:sldId id="345" r:id="rId23"/>
    <p:sldId id="335" r:id="rId24"/>
    <p:sldId id="338" r:id="rId25"/>
    <p:sldId id="339" r:id="rId26"/>
    <p:sldId id="340" r:id="rId27"/>
    <p:sldId id="341" r:id="rId28"/>
    <p:sldId id="336" r:id="rId29"/>
    <p:sldId id="337" r:id="rId30"/>
    <p:sldId id="333" r:id="rId31"/>
    <p:sldId id="334" r:id="rId32"/>
    <p:sldId id="31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146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28A9B-BA12-444B-B465-68653158EFAA}" type="datetime1">
              <a:rPr lang="en-US" smtClean="0"/>
              <a:pPr/>
              <a:t>4/26/2015</a:t>
            </a:fld>
            <a:endParaRPr lang="en-US" smtClean="0"/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80BDC-AF21-4001-B5DB-3ACB304EAE7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804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2D5B81-A900-4DE6-A021-7DA45F38227C}" type="datetime1">
              <a:rPr lang="en-US" smtClean="0"/>
              <a:pPr/>
              <a:t>4/26/2015</a:t>
            </a:fld>
            <a:endParaRPr lang="en-US" smtClean="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7D58F-1986-4742-AB82-DEA6F23DD98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58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C1F25AC-B162-4C47-92B4-D18D9C579367}" type="datetime1">
              <a:rPr lang="en-US" smtClean="0"/>
              <a:pPr/>
              <a:t>4/26/2015</a:t>
            </a:fld>
            <a:endParaRPr lang="en-US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CA5FD-8D68-490E-9EAC-B77C1DFFC8D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334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F96C73-7177-4195-B308-760D908F0D87}" type="datetime1">
              <a:rPr lang="en-US" smtClean="0"/>
              <a:pPr/>
              <a:t>4/26/2015</a:t>
            </a:fld>
            <a:endParaRPr lang="en-US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5E367-BD91-44D8-956C-D4E6EED01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41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number (declared private) can be accessed only through a member function.</a:t>
            </a: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x. number=100;  // illegal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BC76AB0-12C5-403A-B0DC-803DD5FBEB88}" type="datetime1">
              <a:rPr lang="en-US" smtClean="0"/>
              <a:t>4/26/2015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093-9ED4-4520-9242-075EF7E4B180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418A-9F25-4667-A13F-220A40F6DA1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CE11-7943-42C0-9F9F-E817E8ECDA8B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F1409-EF78-46FE-905B-F40C2F69B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BDC3D-4043-4C28-9A4A-9252E407ED5E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C2D9-F7DB-4FB0-A466-99EC92DD7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788A37F-FAF4-4D7B-9A89-401389BBB8F0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FF79-1C65-4F50-ADAC-A8BEE9F699E6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42AB-9897-4FC4-B20F-470C305AE794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B8A5-5090-4449-A4AF-D37915884900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B3E1-CD7C-4EE3-BE4C-C528C39ECB22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4537-FC4C-401F-83EB-49C6F1923787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BF17-B25B-4D09-B512-CEB760E6DAAF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DD6-E7E4-4D76-AAA1-11118BDB7DE4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23C3BCC-AC1C-4EE6-BA06-9B66ABF08D65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OOP%20concepts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5814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Introduction to</a:t>
            </a:r>
            <a:br>
              <a:rPr lang="en-US" sz="36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</a:br>
            <a:r>
              <a:rPr lang="en-US" sz="4400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Object Oriented Programming</a:t>
            </a:r>
            <a:endParaRPr lang="en-US" sz="4400" b="1" dirty="0" smtClean="0">
              <a:solidFill>
                <a:srgbClr val="000099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295400" y="5334000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200" dirty="0" smtClean="0">
                <a:solidFill>
                  <a:srgbClr val="080808"/>
                </a:solidFill>
                <a:latin typeface="+mj-lt"/>
              </a:rPr>
              <a:t>L36-L38</a:t>
            </a:r>
          </a:p>
          <a:p>
            <a:pPr eaLnBrk="1" hangingPunct="1"/>
            <a:endParaRPr lang="en-US" altLang="en-US" sz="3200" dirty="0" smtClean="0">
              <a:solidFill>
                <a:srgbClr val="080808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42" y="242620"/>
            <a:ext cx="4108064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r="1332" b="-1"/>
          <a:stretch/>
        </p:blipFill>
        <p:spPr>
          <a:xfrm>
            <a:off x="5715000" y="2009239"/>
            <a:ext cx="2819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Objects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Classes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Data abstraction and Encapsulation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Inheritance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Polymorphism</a:t>
            </a:r>
          </a:p>
          <a:p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F89D-AE00-49EB-9D56-313B835D676E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1400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Concepts of Object Oriented </a:t>
            </a:r>
            <a:r>
              <a:rPr lang="en-US" sz="3600" dirty="0" smtClean="0"/>
              <a:t>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993366"/>
              </a:solidFill>
            </a:endParaRPr>
          </a:p>
          <a:p>
            <a:r>
              <a:rPr lang="en-US" dirty="0" smtClean="0"/>
              <a:t>Objects are the </a:t>
            </a:r>
            <a:r>
              <a:rPr lang="en-US" dirty="0" smtClean="0">
                <a:solidFill>
                  <a:srgbClr val="C00000"/>
                </a:solidFill>
              </a:rPr>
              <a:t>basic run-time </a:t>
            </a:r>
            <a:r>
              <a:rPr lang="en-US" dirty="0" smtClean="0"/>
              <a:t>entities in an object oriented system. </a:t>
            </a:r>
          </a:p>
          <a:p>
            <a:endParaRPr lang="en-US" dirty="0" smtClean="0"/>
          </a:p>
          <a:p>
            <a:r>
              <a:rPr lang="en-US" dirty="0" smtClean="0"/>
              <a:t>They may represent a place, a bank account, a table of data or any item that the program has to handle.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28EE-551A-4179-BC36-F4AB659CCA01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44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Objects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When a program  is executed, the objects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interact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sending messages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one another.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“customer” and “account” are 	two objects in a program, then the customer 	object 	may send a message to the account object 	requesting for the bank balance.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object contains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 to manipulate the 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C165-C217-46D4-8B02-A7EECEA8466A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23333" cy="5835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Objects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entire set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and code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an object can be made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defined data type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the help of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type class.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Once a class has been defined, we can create any number of objects belonging to that class.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8B8-7131-4731-ACEE-79CB50DF8613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4467" y="228600"/>
            <a:ext cx="7823333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798637"/>
            <a:ext cx="74676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Classes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defined data types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behave like the built-in types of a programming language.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 class – member data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 class – member functions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147C-7CE1-4275-9A0B-6AA679E1415E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23333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wrapping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data and functions into a single unit (called class) is known as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encapsulation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data is not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accessible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the outside world,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only those functions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which wrapped in the class can access it.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These functions provide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between the object’s data and the program.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This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insulation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data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from direct access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the program is called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hiding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information hiding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BD86-FDC9-43AD-ACBD-C1FF8BE8EDE8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583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Data Encapsulation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Abstraction refers to the act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representing essential features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without including the background details or explanations.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Classes use the concept of abstraction.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encapsulate all the essential properties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the objects that are to be created.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B3E0-10DC-45CF-98C1-230FD035E803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Data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Inheritance is the process by which objects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one class acquire the properties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another class.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It supports the concept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hierarchical classification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 OOP, the concept of inheritance provides the idea of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reusability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07B6-59F1-48FC-9B5D-30EF2D4099E6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0"/>
            <a:ext cx="7467600" cy="5059363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means that we can add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additional features to an existing 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without modifying it.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possible by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deriving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new class from the existing one. (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Base class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derived 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new class will have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combined features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both the classes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A6E6-9D03-4D4D-A1D6-FCAF19D7A854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1852-0EAB-4D45-90A4-46A2223F8DBF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5638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670933" cy="583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094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057400"/>
            <a:ext cx="784071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 smtClean="0">
                <a:solidFill>
                  <a:srgbClr val="000099"/>
                </a:solidFill>
              </a:rPr>
              <a:t>To learn and appreciate the following concepts</a:t>
            </a:r>
          </a:p>
          <a:p>
            <a:endParaRPr lang="en-US" sz="2800" dirty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Procedure oriented programming versus object oriented programming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Basic   concepts of object oriented programming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Benefits of object oriented programming</a:t>
            </a:r>
            <a:endParaRPr lang="en-US" sz="2800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</a:rPr>
              <a:t>Objectives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BBD8-C62D-4028-9186-F16CD184E833}" type="datetime1">
              <a:rPr lang="en-US" smtClean="0"/>
              <a:t>4/26/2015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Polymorphism means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ability to take more than one form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The behavior depends upon the types of data used in the operation.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something similar to a particular word having several different meanings depending on the context. </a:t>
            </a:r>
          </a:p>
          <a:p>
            <a:pPr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CA3-258E-491A-A210-49AC8AAFFC1E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597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Polymorphism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837500"/>
            <a:ext cx="5105400" cy="25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65B7-9131-49F6-B196-682C820FBFEF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6386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General form of a class </a:t>
            </a:r>
            <a:r>
              <a:rPr lang="en-US" sz="4000" dirty="0" smtClean="0"/>
              <a:t>declaration</a:t>
            </a:r>
            <a:endParaRPr lang="en-US" sz="4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0666" y="1143000"/>
            <a:ext cx="751853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class</a:t>
            </a:r>
            <a:r>
              <a:rPr lang="en-US" sz="2200" b="1" dirty="0">
                <a:latin typeface="Tempus Sans ITC" pitchFamily="82" charset="0"/>
              </a:rPr>
              <a:t> </a:t>
            </a:r>
            <a:r>
              <a:rPr lang="en-US" sz="2200" b="1" dirty="0" err="1">
                <a:latin typeface="Tempus Sans ITC" pitchFamily="82" charset="0"/>
              </a:rPr>
              <a:t>class_name</a:t>
            </a:r>
            <a:endParaRPr lang="en-US" sz="2200" b="1" dirty="0">
              <a:latin typeface="Tempus Sans ITC" pitchFamily="82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{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private: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  </a:t>
            </a:r>
            <a:r>
              <a:rPr lang="en-US" sz="2200" b="1" dirty="0" smtClean="0">
                <a:latin typeface="Tempus Sans ITC" pitchFamily="82" charset="0"/>
              </a:rPr>
              <a:t>	variable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function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public:</a:t>
            </a:r>
            <a:r>
              <a:rPr lang="en-US" sz="2200" b="1" dirty="0">
                <a:latin typeface="Tempus Sans ITC" pitchFamily="82" charset="0"/>
              </a:rPr>
              <a:t> 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variable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 smtClean="0">
                <a:latin typeface="Tempus Sans ITC" pitchFamily="82" charset="0"/>
              </a:rPr>
              <a:t>	function </a:t>
            </a:r>
            <a:r>
              <a:rPr lang="en-US" sz="2200" b="1" dirty="0">
                <a:latin typeface="Tempus Sans ITC" pitchFamily="82" charset="0"/>
              </a:rPr>
              <a:t>declarations;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200" b="1" dirty="0">
                <a:latin typeface="Tempus Sans ITC" pitchFamily="82" charset="0"/>
              </a:rPr>
              <a:t>};</a:t>
            </a:r>
          </a:p>
          <a:p>
            <a:pPr algn="just">
              <a:lnSpc>
                <a:spcPct val="110000"/>
              </a:lnSpc>
              <a:defRPr/>
            </a:pPr>
            <a:endParaRPr lang="en-US" sz="1050" dirty="0"/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The private class members can only be accessed from within the class.</a:t>
            </a:r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The public class members can be accessed from outside the class also.</a:t>
            </a:r>
          </a:p>
          <a:p>
            <a:pPr marL="274320" indent="-27432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200" dirty="0"/>
              <a:t>By default, the members of a class are </a:t>
            </a:r>
            <a:r>
              <a:rPr lang="en-US" sz="2200" dirty="0">
                <a:solidFill>
                  <a:srgbClr val="C00000"/>
                </a:solidFill>
              </a:rPr>
              <a:t>private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2C80-7A65-4A6D-AC9F-D68D94523D9B}" type="datetime1">
              <a:rPr lang="en-US" smtClean="0"/>
              <a:t>4/26/2015</a:t>
            </a:fld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9C53FD-4018-4DCF-98C9-86C04386F6C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95400" y="304800"/>
            <a:ext cx="7721600" cy="555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access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95400" y="4217988"/>
            <a:ext cx="754380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>
                <a:latin typeface="Tempus Sans ITC" pitchFamily="82" charset="0"/>
              </a:rPr>
              <a:t>variables</a:t>
            </a:r>
            <a:r>
              <a:rPr lang="en-US" sz="2000" dirty="0"/>
              <a:t> declared inside the class are known as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data members </a:t>
            </a:r>
            <a:r>
              <a:rPr lang="en-US" sz="2000" dirty="0"/>
              <a:t>and  </a:t>
            </a:r>
            <a:r>
              <a:rPr lang="en-US" sz="2000" b="1" dirty="0">
                <a:latin typeface="Tempus Sans ITC" pitchFamily="82" charset="0"/>
              </a:rPr>
              <a:t>functions</a:t>
            </a:r>
            <a:r>
              <a:rPr lang="en-US" sz="2000" dirty="0"/>
              <a:t> are known as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member functions</a:t>
            </a:r>
            <a:r>
              <a:rPr lang="en-US" sz="2000" dirty="0"/>
              <a:t>.</a:t>
            </a:r>
          </a:p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Only member functions can have access to the private data members and private functions.</a:t>
            </a:r>
          </a:p>
          <a:p>
            <a:pPr marL="182563" indent="-182563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000" dirty="0"/>
              <a:t>Public members (both functions and data) can be accessed from outside.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04913"/>
            <a:ext cx="5334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7086600" y="2539891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-342900" algn="ctr"/>
            <a:r>
              <a:rPr lang="en-US" sz="1800" b="1" dirty="0">
                <a:latin typeface="Tempus Sans ITC" pitchFamily="82" charset="0"/>
              </a:rPr>
              <a:t>Data hiding in classes</a:t>
            </a:r>
          </a:p>
        </p:txBody>
      </p:sp>
    </p:spTree>
    <p:extLst>
      <p:ext uri="{BB962C8B-B14F-4D97-AF65-F5344CB8AC3E}">
        <p14:creationId xmlns:p14="http://schemas.microsoft.com/office/powerpoint/2010/main" val="6327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0"/>
            <a:ext cx="6858000" cy="5059363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item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number;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float cost;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a, float b);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(void);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lnSpc>
                <a:spcPct val="11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/>
              <a:t>2 data members and 2 member functions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FC04-9FCB-4D2D-9CF2-427B313521D4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23333" cy="5835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A simple class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50593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x,y,z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z are objects of type item.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specification provides only a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does not create any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space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the objects.</a:t>
            </a: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 declaration of an object is similar to that of a variable of any basic type.</a:t>
            </a: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Clr>
                <a:srgbClr val="993366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necessary memory space is allocated  to an object when it is declared.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8C67-F66B-449D-BBCC-222ED67BA1D1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533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Creating </a:t>
            </a:r>
            <a:r>
              <a:rPr lang="en-US" sz="3600" dirty="0" smtClean="0"/>
              <a:t>Objects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Format for calling a member function: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object-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name.function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-name(actual-arguments);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Ex:-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x.getdata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(100,75.5);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statements assigns 100 to number and 75.5 to cost of the object x.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member function can be invoked only by using an object.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getdata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(100,75.5); //illegal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762E-35A9-4A79-9E1D-8FFEC6EB8558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Accessing Class </a:t>
            </a:r>
            <a:r>
              <a:rPr lang="en-US" sz="3600" dirty="0" smtClean="0"/>
              <a:t>Members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059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93366"/>
                </a:solidFill>
                <a:latin typeface="Arial" pitchFamily="34" charset="0"/>
                <a:cs typeface="Arial" pitchFamily="34" charset="0"/>
              </a:rPr>
              <a:t>Outside the class definition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return-type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class-name::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function-name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argument declaration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Function body</a:t>
            </a: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membership label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class-name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tells the compiler that the function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function-name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belongs to the class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class-name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symbol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called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 resolution operator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Member functions can also be defined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inside the class definition</a:t>
            </a:r>
            <a:r>
              <a:rPr lang="en-US" sz="2400" dirty="0" smtClean="0">
                <a:solidFill>
                  <a:srgbClr val="9933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without using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::</a:t>
            </a:r>
            <a:endParaRPr lang="en-US" sz="2400" b="1" dirty="0" smtClean="0">
              <a:solidFill>
                <a:srgbClr val="993366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64-88D7-4E51-B42B-86564BE60D91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Defining Member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C7C8-DFC9-4CB5-8805-FD86F96D1CFC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A C++ program with a class</a:t>
            </a:r>
            <a:endParaRPr 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1600" y="1143000"/>
            <a:ext cx="396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class student{</a:t>
            </a:r>
          </a:p>
          <a:p>
            <a:r>
              <a:rPr lang="en-US" sz="2000" b="1" dirty="0">
                <a:latin typeface="Tempus Sans ITC" pitchFamily="82" charset="0"/>
              </a:rPr>
              <a:t>    char name[30];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rollno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public: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void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getdata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(char a[ ],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n){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strcpy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(name, a);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=n;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 }</a:t>
            </a:r>
          </a:p>
          <a:p>
            <a:r>
              <a:rPr lang="en-US" sz="2000" b="1" dirty="0">
                <a:latin typeface="Tempus Sans ITC" pitchFamily="82" charset="0"/>
              </a:rPr>
              <a:t>    void </a:t>
            </a:r>
            <a:r>
              <a:rPr lang="en-US" sz="2000" b="1" dirty="0" err="1">
                <a:latin typeface="Tempus Sans ITC" pitchFamily="82" charset="0"/>
              </a:rPr>
              <a:t>putdata</a:t>
            </a:r>
            <a:r>
              <a:rPr lang="en-US" sz="2000" b="1" dirty="0">
                <a:latin typeface="Tempus Sans ITC" pitchFamily="82" charset="0"/>
              </a:rPr>
              <a:t>( );</a:t>
            </a:r>
          </a:p>
          <a:p>
            <a:r>
              <a:rPr lang="en-US" sz="2000" b="1" dirty="0">
                <a:latin typeface="Tempus Sans ITC" pitchFamily="82" charset="0"/>
              </a:rPr>
              <a:t>};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void student::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putdata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( ){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&lt;&lt;“Name:”&lt;&lt;name;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&lt;&lt;“Roll No:”&lt;&lt;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0" y="1408113"/>
            <a:ext cx="3657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void main( ){</a:t>
            </a:r>
          </a:p>
          <a:p>
            <a:r>
              <a:rPr lang="en-US" sz="2000" b="1" dirty="0">
                <a:latin typeface="Tempus Sans ITC" pitchFamily="82" charset="0"/>
              </a:rPr>
              <a:t>    student s1;</a:t>
            </a:r>
          </a:p>
          <a:p>
            <a:r>
              <a:rPr lang="en-US" sz="2000" b="1" dirty="0">
                <a:latin typeface="Tempus Sans ITC" pitchFamily="82" charset="0"/>
              </a:rPr>
              <a:t>    char name1[20];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roll1;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&lt;&lt;“\</a:t>
            </a:r>
            <a:r>
              <a:rPr lang="en-US" sz="2000" b="1" dirty="0" err="1">
                <a:latin typeface="Tempus Sans ITC" pitchFamily="82" charset="0"/>
              </a:rPr>
              <a:t>nEnter</a:t>
            </a:r>
            <a:r>
              <a:rPr lang="en-US" sz="2000" b="1" dirty="0">
                <a:latin typeface="Tempus Sans ITC" pitchFamily="82" charset="0"/>
              </a:rPr>
              <a:t> name”&lt;&lt;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&gt;&gt;name1;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&lt;&lt;“\</a:t>
            </a:r>
            <a:r>
              <a:rPr lang="en-US" sz="2000" b="1" dirty="0" err="1">
                <a:latin typeface="Tempus Sans ITC" pitchFamily="82" charset="0"/>
              </a:rPr>
              <a:t>nEnter</a:t>
            </a:r>
            <a:r>
              <a:rPr lang="en-US" sz="2000" b="1" dirty="0">
                <a:latin typeface="Tempus Sans ITC" pitchFamily="82" charset="0"/>
              </a:rPr>
              <a:t> roll no”&lt;&lt;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&gt;&gt;roll1;</a:t>
            </a:r>
          </a:p>
          <a:p>
            <a:r>
              <a:rPr lang="en-US" sz="2000" b="1" dirty="0">
                <a:latin typeface="Tempus Sans ITC" pitchFamily="82" charset="0"/>
              </a:rPr>
              <a:t>    s1.getdata(name1,roll1);</a:t>
            </a:r>
          </a:p>
          <a:p>
            <a:r>
              <a:rPr lang="en-US" sz="2000" b="1" dirty="0">
                <a:latin typeface="Tempus Sans ITC" pitchFamily="82" charset="0"/>
              </a:rPr>
              <a:t>    s1.putdata( );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5832-9884-4EE8-9FAE-E7440C2C4377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2286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Sorting an array using </a:t>
            </a:r>
            <a:r>
              <a:rPr lang="en-US" sz="3600" dirty="0" smtClean="0"/>
              <a:t>OOP</a:t>
            </a:r>
            <a:endParaRPr lang="en-US" sz="3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6550" y="1127125"/>
            <a:ext cx="334645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empus Sans ITC" pitchFamily="82" charset="0"/>
              </a:rPr>
              <a:t>const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size=10;</a:t>
            </a:r>
          </a:p>
          <a:p>
            <a:r>
              <a:rPr lang="en-US" sz="2000" b="1" dirty="0">
                <a:latin typeface="Tempus Sans ITC" pitchFamily="82" charset="0"/>
              </a:rPr>
              <a:t>class array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a[size];</a:t>
            </a:r>
          </a:p>
          <a:p>
            <a:r>
              <a:rPr lang="en-US" sz="2000" b="1" dirty="0">
                <a:latin typeface="Tempus Sans ITC" pitchFamily="82" charset="0"/>
              </a:rPr>
              <a:t>  public:</a:t>
            </a:r>
          </a:p>
          <a:p>
            <a:r>
              <a:rPr lang="en-US" sz="2000" b="1" dirty="0">
                <a:latin typeface="Tempus Sans ITC" pitchFamily="82" charset="0"/>
              </a:rPr>
              <a:t>    void </a:t>
            </a:r>
            <a:r>
              <a:rPr lang="en-US" sz="2000" b="1" dirty="0" err="1">
                <a:latin typeface="Tempus Sans ITC" pitchFamily="82" charset="0"/>
              </a:rPr>
              <a:t>setval</a:t>
            </a:r>
            <a:r>
              <a:rPr lang="en-US" sz="2000" b="1" dirty="0">
                <a:latin typeface="Tempus Sans ITC" pitchFamily="82" charset="0"/>
              </a:rPr>
              <a:t>( );</a:t>
            </a:r>
          </a:p>
          <a:p>
            <a:r>
              <a:rPr lang="en-US" sz="2000" b="1" dirty="0">
                <a:latin typeface="Tempus Sans ITC" pitchFamily="82" charset="0"/>
              </a:rPr>
              <a:t>    void display( );</a:t>
            </a:r>
          </a:p>
          <a:p>
            <a:r>
              <a:rPr lang="en-US" sz="2000" b="1" dirty="0">
                <a:latin typeface="Tempus Sans ITC" pitchFamily="82" charset="0"/>
              </a:rPr>
              <a:t>    void sort( );</a:t>
            </a:r>
          </a:p>
          <a:p>
            <a:r>
              <a:rPr lang="en-US" sz="2000" b="1" dirty="0">
                <a:latin typeface="Tempus Sans ITC" pitchFamily="82" charset="0"/>
              </a:rPr>
              <a:t>};</a:t>
            </a:r>
          </a:p>
          <a:p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 ,j, temp;</a:t>
            </a:r>
          </a:p>
          <a:p>
            <a:r>
              <a:rPr lang="en-US" sz="2000" b="1" dirty="0">
                <a:latin typeface="Tempus Sans ITC" pitchFamily="82" charset="0"/>
              </a:rPr>
              <a:t>void array :: </a:t>
            </a:r>
            <a:r>
              <a:rPr lang="en-US" sz="2000" b="1" dirty="0" err="1">
                <a:latin typeface="Tempus Sans ITC" pitchFamily="82" charset="0"/>
              </a:rPr>
              <a:t>setval</a:t>
            </a:r>
            <a:r>
              <a:rPr lang="en-US" sz="2000" b="1" dirty="0">
                <a:latin typeface="Tempus Sans ITC" pitchFamily="82" charset="0"/>
              </a:rPr>
              <a:t>( 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&lt;&lt;“enter 10 values”;</a:t>
            </a:r>
          </a:p>
          <a:p>
            <a:r>
              <a:rPr lang="en-US" sz="2000" b="1" dirty="0">
                <a:latin typeface="Tempus Sans ITC" pitchFamily="82" charset="0"/>
              </a:rPr>
              <a:t>    for 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&lt;size;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++)</a:t>
            </a:r>
          </a:p>
          <a:p>
            <a:r>
              <a:rPr lang="en-US" sz="2000" b="1" dirty="0">
                <a:latin typeface="Tempus Sans ITC" pitchFamily="82" charset="0"/>
              </a:rPr>
              <a:t>        </a:t>
            </a:r>
            <a:r>
              <a:rPr lang="en-US" sz="2000" b="1" dirty="0" err="1">
                <a:latin typeface="Tempus Sans ITC" pitchFamily="82" charset="0"/>
              </a:rPr>
              <a:t>cin</a:t>
            </a:r>
            <a:r>
              <a:rPr lang="en-US" sz="2000" b="1" dirty="0">
                <a:latin typeface="Tempus Sans ITC" pitchFamily="82" charset="0"/>
              </a:rPr>
              <a:t> &gt;&gt; 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 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92750" y="1127125"/>
            <a:ext cx="349885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empus Sans ITC" pitchFamily="82" charset="0"/>
              </a:rPr>
              <a:t>void array::sort(void)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=0;i&lt;size-1;i++)</a:t>
            </a:r>
          </a:p>
          <a:p>
            <a:r>
              <a:rPr lang="en-US" sz="2000" b="1" dirty="0">
                <a:latin typeface="Tempus Sans ITC" pitchFamily="82" charset="0"/>
              </a:rPr>
              <a:t>        for(j=i+1;j&lt;size ;j++)</a:t>
            </a:r>
          </a:p>
          <a:p>
            <a:r>
              <a:rPr lang="en-US" sz="2000" b="1" dirty="0">
                <a:latin typeface="Tempus Sans ITC" pitchFamily="82" charset="0"/>
              </a:rPr>
              <a:t>            if(a[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]&gt;a[j]) </a:t>
            </a:r>
          </a:p>
          <a:p>
            <a:r>
              <a:rPr lang="en-US" sz="2000" b="1" dirty="0">
                <a:latin typeface="Tempus Sans ITC" pitchFamily="82" charset="0"/>
              </a:rPr>
              <a:t>            {</a:t>
            </a:r>
          </a:p>
          <a:p>
            <a:r>
              <a:rPr lang="en-US" sz="2000" b="1" dirty="0">
                <a:latin typeface="Tempus Sans ITC" pitchFamily="82" charset="0"/>
              </a:rPr>
              <a:t>                temp=a[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];</a:t>
            </a:r>
          </a:p>
          <a:p>
            <a:r>
              <a:rPr lang="en-US" sz="2000" b="1" dirty="0">
                <a:latin typeface="Tempus Sans ITC" pitchFamily="82" charset="0"/>
              </a:rPr>
              <a:t>                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]=a[j];</a:t>
            </a:r>
          </a:p>
          <a:p>
            <a:r>
              <a:rPr lang="en-US" sz="2000" b="1" dirty="0">
                <a:latin typeface="Tempus Sans ITC" pitchFamily="82" charset="0"/>
              </a:rPr>
              <a:t>                a[j]=temp;</a:t>
            </a:r>
          </a:p>
          <a:p>
            <a:r>
              <a:rPr lang="en-US" sz="2000" b="1" dirty="0">
                <a:latin typeface="Tempus Sans ITC" pitchFamily="82" charset="0"/>
              </a:rPr>
              <a:t>            }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  <a:p>
            <a:r>
              <a:rPr lang="en-US" sz="2000" b="1" dirty="0">
                <a:latin typeface="Tempus Sans ITC" pitchFamily="82" charset="0"/>
              </a:rPr>
              <a:t>void array :: display( ) </a:t>
            </a:r>
          </a:p>
          <a:p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r>
              <a:rPr lang="en-US" sz="2000" b="1" dirty="0">
                <a:latin typeface="Tempus Sans ITC" pitchFamily="82" charset="0"/>
              </a:rPr>
              <a:t>    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&lt;size;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++)</a:t>
            </a:r>
          </a:p>
          <a:p>
            <a:r>
              <a:rPr lang="en-US" sz="2000" b="1" dirty="0">
                <a:latin typeface="Tempus Sans ITC" pitchFamily="82" charset="0"/>
              </a:rPr>
              <a:t>    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&lt;&lt;a[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]&lt;&lt;“  ”;</a:t>
            </a:r>
          </a:p>
          <a:p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</a:t>
            </a:r>
            <a:r>
              <a:rPr lang="en-US" sz="2000" b="1" dirty="0" err="1">
                <a:latin typeface="Tempus Sans ITC" pitchFamily="82" charset="0"/>
              </a:rPr>
              <a:t>endl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r>
              <a:rPr lang="en-US" sz="2000" b="1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0CE-269F-4F32-9FAB-F788B81C5041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304800"/>
            <a:ext cx="782333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Sorting an array using </a:t>
            </a:r>
            <a:r>
              <a:rPr lang="en-US" sz="3600" dirty="0" smtClean="0"/>
              <a:t>OOP</a:t>
            </a:r>
            <a:endParaRPr lang="en-US" sz="36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6705600" cy="50593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void main( 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array obj1;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.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setval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&lt;&lt;“original array”&lt;&lt;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endl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objl.display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objl.sort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&lt;&lt;“sorted array”&lt;&lt;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endl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objl.display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Tempus Sans ITC" panose="04020404030D07020202" pitchFamily="82" charset="0"/>
                <a:cs typeface="Arial" pitchFamily="34" charset="0"/>
              </a:rPr>
              <a:t>getch</a:t>
            </a: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( 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empus Sans ITC" panose="04020404030D07020202" pitchFamily="82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0200" y="144780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4000" dirty="0" smtClean="0">
              <a:solidFill>
                <a:srgbClr val="000099"/>
              </a:solidFill>
            </a:endParaRP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 smtClean="0">
                <a:solidFill>
                  <a:srgbClr val="000099"/>
                </a:solidFill>
              </a:rPr>
              <a:t>At the end of session the student will be able to understand</a:t>
            </a: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endParaRPr lang="en-US" sz="2800" dirty="0" smtClean="0">
              <a:solidFill>
                <a:srgbClr val="000099"/>
              </a:solidFill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basic   concepts of object oriented programming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benefits of object oriented programming</a:t>
            </a:r>
            <a:endParaRPr lang="en-US" sz="2800" kern="0" dirty="0" smtClean="0">
              <a:solidFill>
                <a:srgbClr val="000099"/>
              </a:solidFill>
              <a:latin typeface="Arial"/>
            </a:endParaRPr>
          </a:p>
          <a:p>
            <a:pPr marL="514350" lvl="1" indent="-514350" algn="just">
              <a:lnSpc>
                <a:spcPct val="90000"/>
              </a:lnSpc>
              <a:buClr>
                <a:srgbClr val="993300"/>
              </a:buClr>
              <a:buFont typeface="Wingdings" pitchFamily="2" charset="2"/>
              <a:buChar char="ü"/>
            </a:pPr>
            <a:endParaRPr lang="en-US" sz="2800" dirty="0" smtClean="0">
              <a:solidFill>
                <a:srgbClr val="000099"/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</a:rPr>
              <a:t>Session outcome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FFDE-A343-4F93-B3EC-D102371CC9D4}" type="datetime1">
              <a:rPr lang="en-US" smtClean="0"/>
              <a:t>4/26/2015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646237"/>
            <a:ext cx="7696200" cy="4144963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Through inheritance, we can eliminate redundant code and extend the use of existing classes.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 can build programs from the standard working modules that communicate with one another, rather than having to start writing the code from scratch.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leads to saving of  development time and higher productivity.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B7ED-D698-4713-A612-56BB2E7C344E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457200"/>
            <a:ext cx="7823333" cy="8672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Benefits of 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0667" y="1600200"/>
            <a:ext cx="7747133" cy="4267199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Data hiding helps the programmer to build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secure programs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that cannot be invaded by code in other parts of the program.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possible to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map objects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the problem domain to those in the program.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Easy to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work in a project based on objects.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 oriented systems can be easily upgraded from small to large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systems -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Scalability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Software complexity can be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easily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managed.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4A1-6A1D-46C8-97CE-CE5B4662DB79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0667" y="457200"/>
            <a:ext cx="7823333" cy="8672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Benefits of 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219200"/>
            <a:ext cx="7620000" cy="5059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800" dirty="0" smtClean="0"/>
              <a:t>Procedure oriented programming versus object oriented programming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Basic concepts of object oriented programming:- class, inheritance, polymorphism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Example programs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Benefits of object oriented programming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823333" cy="507304"/>
          </a:xfrm>
        </p:spPr>
        <p:txBody>
          <a:bodyPr>
            <a:no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87" y="1532706"/>
            <a:ext cx="1182414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Notes 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Do’s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Don’ts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Video clip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Case studies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</a:rPr>
              <a:t>yourself</a:t>
            </a: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2030-9BAB-492E-9AB8-84C92F5B8325}" type="datetime1">
              <a:rPr lang="en-US" smtClean="0"/>
              <a:t>4/26/2015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BCDF2-1572-4041-8312-75D6CF36A241}" type="datetime1">
              <a:rPr lang="en-US" smtClean="0"/>
              <a:t>4/26/2015</a:t>
            </a:fld>
            <a:endParaRPr 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8A85D-44E3-4B36-B1D8-310C91DB533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-336550" y="503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6400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95400" y="3810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Layers</a:t>
            </a: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69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0686F-3BE9-4C62-A39B-2952311160BE}" type="datetime1">
              <a:rPr lang="en-US" smtClean="0"/>
              <a:t>4/26/2015</a:t>
            </a:fld>
            <a:endParaRPr lang="en-US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C645B-8F93-4796-9F00-9AF19DEA8A5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-336550" y="503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95400" y="1422400"/>
            <a:ext cx="747395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Emphasis is on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doing things </a:t>
            </a:r>
            <a:r>
              <a:rPr lang="en-US" sz="2800" dirty="0">
                <a:latin typeface="+mj-lt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algorithms</a:t>
            </a:r>
            <a:r>
              <a:rPr lang="en-US" sz="2800" dirty="0">
                <a:latin typeface="+mj-lt"/>
              </a:rPr>
              <a:t>).</a:t>
            </a:r>
          </a:p>
          <a:p>
            <a:pPr marL="274320" indent="-274320" algn="just">
              <a:defRPr/>
            </a:pPr>
            <a:r>
              <a:rPr lang="en-US" sz="1100" dirty="0">
                <a:latin typeface="+mj-lt"/>
              </a:rPr>
              <a:t> </a:t>
            </a: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Large programs are divided into smaller programs known as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functions</a:t>
            </a:r>
            <a:r>
              <a:rPr lang="en-US" sz="2800" dirty="0">
                <a:latin typeface="Tempus Sans ITC" pitchFamily="82" charset="0"/>
              </a:rPr>
              <a:t>.</a:t>
            </a:r>
          </a:p>
          <a:p>
            <a:pPr marL="274320" indent="-274320" algn="just">
              <a:defRPr/>
            </a:pPr>
            <a:r>
              <a:rPr lang="en-US" sz="1100" dirty="0">
                <a:latin typeface="+mj-lt"/>
              </a:rPr>
              <a:t>     	</a:t>
            </a: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Most of the functions share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global data</a:t>
            </a:r>
            <a:r>
              <a:rPr lang="en-US" sz="2800" dirty="0">
                <a:latin typeface="+mj-lt"/>
              </a:rPr>
              <a:t>.</a:t>
            </a:r>
          </a:p>
          <a:p>
            <a:pPr marL="274320" indent="-274320" algn="just">
              <a:defRPr/>
            </a:pPr>
            <a:endParaRPr lang="en-US" sz="1000" dirty="0">
              <a:latin typeface="+mj-lt"/>
            </a:endParaRP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Data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move openly </a:t>
            </a:r>
            <a:r>
              <a:rPr lang="en-US" sz="2800" dirty="0">
                <a:latin typeface="+mj-lt"/>
              </a:rPr>
              <a:t>around the system from function to function.	  </a:t>
            </a:r>
          </a:p>
          <a:p>
            <a:pPr marL="274320" indent="-274320" algn="just">
              <a:defRPr/>
            </a:pPr>
            <a:endParaRPr lang="en-US" sz="1200" dirty="0">
              <a:latin typeface="+mj-lt"/>
            </a:endParaRPr>
          </a:p>
          <a:p>
            <a:pPr marL="274320" indent="-274320" algn="just"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Employs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top-down</a:t>
            </a:r>
            <a:r>
              <a:rPr lang="en-US" sz="2800" dirty="0">
                <a:latin typeface="+mj-lt"/>
              </a:rPr>
              <a:t> approach in program design.	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5400" y="5334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Procedure  Oriented  Programming	</a:t>
            </a:r>
          </a:p>
        </p:txBody>
      </p:sp>
    </p:spTree>
    <p:extLst>
      <p:ext uri="{BB962C8B-B14F-4D97-AF65-F5344CB8AC3E}">
        <p14:creationId xmlns:p14="http://schemas.microsoft.com/office/powerpoint/2010/main" val="2131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60959-A104-4B20-8751-3889EB600FE4}" type="datetime1">
              <a:rPr lang="en-US" smtClean="0"/>
              <a:t>4/26/2015</a:t>
            </a:fld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3C3AA-76E6-4C22-B620-D261C5C371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-33655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76200" y="472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95400" y="533400"/>
            <a:ext cx="73152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Procedure  Oriented  Programming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0" y="2287356"/>
            <a:ext cx="7257455" cy="3330113"/>
            <a:chOff x="1524000" y="2287356"/>
            <a:chExt cx="7257455" cy="33301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700981" y="4417140"/>
              <a:ext cx="3048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Structure of Procedure-oriented programs</a:t>
              </a:r>
            </a:p>
          </p:txBody>
        </p:sp>
        <p:pic>
          <p:nvPicPr>
            <p:cNvPr id="615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2287356"/>
              <a:ext cx="3124200" cy="2008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5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2287356"/>
              <a:ext cx="3295055" cy="2008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86399" y="4372972"/>
              <a:ext cx="329505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Relationship of data and functions in procedural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5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467600" cy="5059363"/>
          </a:xfrm>
        </p:spPr>
        <p:txBody>
          <a:bodyPr/>
          <a:lstStyle/>
          <a:p>
            <a:pPr lvl="1" algn="just"/>
            <a:endParaRPr lang="en-US" b="1" i="1" dirty="0" smtClean="0">
              <a:solidFill>
                <a:schemeClr val="tx2"/>
              </a:solidFill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Emphasis is on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data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rather than procedure.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Programs are divided into what are known  as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objects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structures are designed such that they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characterize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objects.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Data is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hidden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cannot be accessed by external functions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1DDE-F3C9-4C51-A812-0A2042B4ED50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320667" y="152400"/>
            <a:ext cx="7823333" cy="1400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Concepts of Object Oriented </a:t>
            </a:r>
            <a:r>
              <a:rPr lang="en-US" sz="3600" dirty="0" smtClean="0"/>
              <a:t>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76400"/>
            <a:ext cx="7467600" cy="42672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Functions that operate on the data of an object are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tied together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the data structure.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Objects may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communicate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each other through functions.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Follows </a:t>
            </a:r>
            <a:r>
              <a:rPr lang="en-US" sz="2800" b="1" dirty="0">
                <a:solidFill>
                  <a:srgbClr val="C00000"/>
                </a:solidFill>
                <a:latin typeface="Tempus Sans ITC" pitchFamily="82" charset="0"/>
              </a:rPr>
              <a:t>bottom-up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approach in program design.</a:t>
            </a:r>
            <a:endParaRPr lang="en-US" sz="36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595B-A3E5-4B09-868A-48223C3D4FE3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1320667" y="152400"/>
            <a:ext cx="7823333" cy="140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Concepts of Object Oriented Programming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1F3F-96D2-4ACC-8C02-1F98E51AA987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       Computer science and Engg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09800" y="1787525"/>
            <a:ext cx="6324600" cy="4582965"/>
            <a:chOff x="2209800" y="1787525"/>
            <a:chExt cx="6324600" cy="458296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9800" y="5908825"/>
              <a:ext cx="6324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-342900" algn="ctr">
                <a:defRPr/>
              </a:pPr>
              <a:r>
                <a:rPr lang="en-US" sz="2400" dirty="0">
                  <a:latin typeface="+mj-lt"/>
                </a:rPr>
                <a:t>Organization of data and functions in OOP</a:t>
              </a: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5088" y="1787525"/>
              <a:ext cx="5091112" cy="415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5"/>
          <p:cNvSpPr txBox="1">
            <a:spLocks/>
          </p:cNvSpPr>
          <p:nvPr/>
        </p:nvSpPr>
        <p:spPr>
          <a:xfrm>
            <a:off x="1320667" y="152400"/>
            <a:ext cx="7823333" cy="140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Concepts of Object Oriented Programming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2546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1775</TotalTime>
  <Words>1638</Words>
  <Application>Microsoft Office PowerPoint</Application>
  <PresentationFormat>On-screen Show (4:3)</PresentationFormat>
  <Paragraphs>369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Tempus Sans ITC</vt:lpstr>
      <vt:lpstr>Times New Roman</vt:lpstr>
      <vt:lpstr>Wingdings</vt:lpstr>
      <vt:lpstr>Slide Format - CSE</vt:lpstr>
      <vt:lpstr>PowerPoint Presentation</vt:lpstr>
      <vt:lpstr>Objectives</vt:lpstr>
      <vt:lpstr>Session outcome</vt:lpstr>
      <vt:lpstr>PowerPoint Presentation</vt:lpstr>
      <vt:lpstr>PowerPoint Presentation</vt:lpstr>
      <vt:lpstr>PowerPoint Presentation</vt:lpstr>
      <vt:lpstr>Concepts of Object Oriented Programming</vt:lpstr>
      <vt:lpstr>PowerPoint Presentation</vt:lpstr>
      <vt:lpstr>PowerPoint Presentation</vt:lpstr>
      <vt:lpstr>Concepts of Object Oriented Programming</vt:lpstr>
      <vt:lpstr>Objects </vt:lpstr>
      <vt:lpstr>Objects </vt:lpstr>
      <vt:lpstr>Classes</vt:lpstr>
      <vt:lpstr>Classes</vt:lpstr>
      <vt:lpstr>Data Encapsulation </vt:lpstr>
      <vt:lpstr>Data Abstraction</vt:lpstr>
      <vt:lpstr>Inheritance</vt:lpstr>
      <vt:lpstr>Inheritance</vt:lpstr>
      <vt:lpstr>Inheritance</vt:lpstr>
      <vt:lpstr>Polymorphism</vt:lpstr>
      <vt:lpstr>General form of a class declaration</vt:lpstr>
      <vt:lpstr>PowerPoint Presentation</vt:lpstr>
      <vt:lpstr>A simple class example</vt:lpstr>
      <vt:lpstr>Creating Objects</vt:lpstr>
      <vt:lpstr>Accessing Class Members</vt:lpstr>
      <vt:lpstr>Defining Member functions</vt:lpstr>
      <vt:lpstr>A C++ program with a class</vt:lpstr>
      <vt:lpstr>Sorting an array using OOP</vt:lpstr>
      <vt:lpstr>Sorting an array using OOP</vt:lpstr>
      <vt:lpstr>Benefits of Object Oriented Programming</vt:lpstr>
      <vt:lpstr>Benefits of Object Oriented Programming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Rajesh G</cp:lastModifiedBy>
  <cp:revision>367</cp:revision>
  <dcterms:created xsi:type="dcterms:W3CDTF">2013-04-02T09:06:53Z</dcterms:created>
  <dcterms:modified xsi:type="dcterms:W3CDTF">2015-04-26T17:59:01Z</dcterms:modified>
</cp:coreProperties>
</file>