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826" r:id="rId2"/>
    <p:sldMasterId id="2147483890" r:id="rId3"/>
  </p:sldMasterIdLst>
  <p:notesMasterIdLst>
    <p:notesMasterId r:id="rId35"/>
  </p:notesMasterIdLst>
  <p:sldIdLst>
    <p:sldId id="256" r:id="rId4"/>
    <p:sldId id="305" r:id="rId5"/>
    <p:sldId id="306" r:id="rId6"/>
    <p:sldId id="295" r:id="rId7"/>
    <p:sldId id="296" r:id="rId8"/>
    <p:sldId id="258" r:id="rId9"/>
    <p:sldId id="307" r:id="rId10"/>
    <p:sldId id="282" r:id="rId11"/>
    <p:sldId id="283" r:id="rId12"/>
    <p:sldId id="292" r:id="rId13"/>
    <p:sldId id="290" r:id="rId14"/>
    <p:sldId id="291" r:id="rId15"/>
    <p:sldId id="259" r:id="rId16"/>
    <p:sldId id="260" r:id="rId17"/>
    <p:sldId id="262" r:id="rId18"/>
    <p:sldId id="263" r:id="rId19"/>
    <p:sldId id="293" r:id="rId20"/>
    <p:sldId id="308" r:id="rId21"/>
    <p:sldId id="309" r:id="rId22"/>
    <p:sldId id="310" r:id="rId23"/>
    <p:sldId id="311" r:id="rId24"/>
    <p:sldId id="312" r:id="rId25"/>
    <p:sldId id="313" r:id="rId26"/>
    <p:sldId id="314" r:id="rId27"/>
    <p:sldId id="315" r:id="rId28"/>
    <p:sldId id="316" r:id="rId29"/>
    <p:sldId id="299" r:id="rId30"/>
    <p:sldId id="300" r:id="rId31"/>
    <p:sldId id="302" r:id="rId32"/>
    <p:sldId id="303" r:id="rId33"/>
    <p:sldId id="294"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8254" autoAdjust="0"/>
  </p:normalViewPr>
  <p:slideViewPr>
    <p:cSldViewPr>
      <p:cViewPr varScale="1">
        <p:scale>
          <a:sx n="52" d="100"/>
          <a:sy n="52" d="100"/>
        </p:scale>
        <p:origin x="1746" y="60"/>
      </p:cViewPr>
      <p:guideLst>
        <p:guide orient="horz" pos="2160"/>
        <p:guide pos="2880"/>
      </p:guideLst>
    </p:cSldViewPr>
  </p:slideViewPr>
  <p:notesTextViewPr>
    <p:cViewPr>
      <p:scale>
        <a:sx n="100" d="100"/>
        <a:sy n="100" d="100"/>
      </p:scale>
      <p:origin x="0" y="-1104"/>
    </p:cViewPr>
  </p:notesTextViewPr>
  <p:sorterViewPr>
    <p:cViewPr>
      <p:scale>
        <a:sx n="66" d="100"/>
        <a:sy n="66" d="100"/>
      </p:scale>
      <p:origin x="0" y="23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520285-86EA-4894-8C40-42C90A40F004}" type="slidenum">
              <a:rPr lang="en-US" altLang="en-US"/>
              <a:pPr>
                <a:defRPr/>
              </a:pPr>
              <a:t>‹#›</a:t>
            </a:fld>
            <a:endParaRPr lang="en-US" altLang="en-US"/>
          </a:p>
        </p:txBody>
      </p:sp>
    </p:spTree>
    <p:extLst>
      <p:ext uri="{BB962C8B-B14F-4D97-AF65-F5344CB8AC3E}">
        <p14:creationId xmlns:p14="http://schemas.microsoft.com/office/powerpoint/2010/main" val="20964353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endParaRPr lang="en-US" altLang="en-US" smtClean="0"/>
          </a:p>
        </p:txBody>
      </p:sp>
      <p:sp>
        <p:nvSpPr>
          <p:cNvPr id="440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788D2C-6FE2-4812-8FF9-97DC63C1D29D}" type="slidenum">
              <a:rPr lang="en-US" altLang="en-US" smtClean="0"/>
              <a:pPr/>
              <a:t>1</a:t>
            </a:fld>
            <a:endParaRPr lang="en-US" altLang="en-US" smtClean="0"/>
          </a:p>
        </p:txBody>
      </p:sp>
    </p:spTree>
    <p:extLst>
      <p:ext uri="{BB962C8B-B14F-4D97-AF65-F5344CB8AC3E}">
        <p14:creationId xmlns:p14="http://schemas.microsoft.com/office/powerpoint/2010/main" val="2572331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a:t>
            </a:r>
            <a:r>
              <a:rPr lang="en-US" sz="1200" b="1" kern="1200" dirty="0" smtClean="0">
                <a:solidFill>
                  <a:schemeClr val="tx1"/>
                </a:solidFill>
                <a:effectLst/>
                <a:latin typeface="+mn-lt"/>
                <a:ea typeface="+mn-ea"/>
                <a:cs typeface="+mn-cs"/>
              </a:rPr>
              <a:t>information on coding standards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Introduction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Coding standards are important for many reasons.  First and foremost, they specify a common format for the source code and comments.  This allows developers to easily share code, and the ideas expressed </a:t>
            </a:r>
            <a:r>
              <a:rPr lang="en-US" sz="1200" i="1" kern="1200" dirty="0" smtClean="0">
                <a:solidFill>
                  <a:schemeClr val="tx1"/>
                </a:solidFill>
                <a:effectLst/>
                <a:latin typeface="+mn-lt"/>
                <a:ea typeface="+mn-ea"/>
                <a:cs typeface="+mn-cs"/>
              </a:rPr>
              <a:t>within </a:t>
            </a:r>
            <a:r>
              <a:rPr lang="en-US" sz="1200" kern="1200" dirty="0" smtClean="0">
                <a:solidFill>
                  <a:schemeClr val="tx1"/>
                </a:solidFill>
                <a:effectLst/>
                <a:latin typeface="+mn-lt"/>
                <a:ea typeface="+mn-ea"/>
                <a:cs typeface="+mn-cs"/>
              </a:rPr>
              <a:t>the code and comments, between each other.  It also specifies how comments (internal documentation) should be handled.  More importantly, a well-designed standard will also detail </a:t>
            </a:r>
            <a:r>
              <a:rPr lang="en-US" sz="1200" b="1" kern="1200" dirty="0" smtClean="0">
                <a:solidFill>
                  <a:schemeClr val="tx1"/>
                </a:solidFill>
                <a:effectLst/>
                <a:latin typeface="+mn-lt"/>
                <a:ea typeface="+mn-ea"/>
                <a:cs typeface="+mn-cs"/>
              </a:rPr>
              <a:t>how</a:t>
            </a:r>
            <a:r>
              <a:rPr lang="en-US" sz="1200" kern="1200" dirty="0" smtClean="0">
                <a:solidFill>
                  <a:schemeClr val="tx1"/>
                </a:solidFill>
                <a:effectLst/>
                <a:latin typeface="+mn-lt"/>
                <a:ea typeface="+mn-ea"/>
                <a:cs typeface="+mn-cs"/>
              </a:rPr>
              <a:t> certain code should be written, not just how it looks on screen.</a:t>
            </a:r>
          </a:p>
          <a:p>
            <a:r>
              <a:rPr lang="en-US" sz="1200" kern="1200" dirty="0" smtClean="0">
                <a:solidFill>
                  <a:schemeClr val="tx1"/>
                </a:solidFill>
                <a:effectLst/>
                <a:latin typeface="+mn-lt"/>
                <a:ea typeface="+mn-ea"/>
                <a:cs typeface="+mn-cs"/>
              </a:rPr>
              <a:t>More important than the reasons for having a standard is actually adhering to it consistently.  Having a coding standard documented and available means </a:t>
            </a:r>
            <a:r>
              <a:rPr lang="en-US" sz="1200" i="1" kern="1200" dirty="0" smtClean="0">
                <a:solidFill>
                  <a:schemeClr val="tx1"/>
                </a:solidFill>
                <a:effectLst/>
                <a:latin typeface="+mn-lt"/>
                <a:ea typeface="+mn-ea"/>
                <a:cs typeface="+mn-cs"/>
              </a:rPr>
              <a:t>nothing</a:t>
            </a:r>
            <a:r>
              <a:rPr lang="en-US" sz="1200" kern="1200" dirty="0" smtClean="0">
                <a:solidFill>
                  <a:schemeClr val="tx1"/>
                </a:solidFill>
                <a:effectLst/>
                <a:latin typeface="+mn-lt"/>
                <a:ea typeface="+mn-ea"/>
                <a:cs typeface="+mn-cs"/>
              </a:rPr>
              <a:t> if developers are not using it consistently.  If that becomes the case, it is no longer a coding standard; it has become a coding </a:t>
            </a:r>
            <a:r>
              <a:rPr lang="en-US" sz="1200" i="1" kern="1200" dirty="0" smtClean="0">
                <a:solidFill>
                  <a:schemeClr val="tx1"/>
                </a:solidFill>
                <a:effectLst/>
                <a:latin typeface="+mn-lt"/>
                <a:ea typeface="+mn-ea"/>
                <a:cs typeface="+mn-cs"/>
              </a:rPr>
              <a:t>suggestion</a:t>
            </a:r>
            <a:r>
              <a:rPr lang="en-US" sz="1200" kern="1200" dirty="0" smtClean="0">
                <a:solidFill>
                  <a:schemeClr val="tx1"/>
                </a:solidFill>
                <a:effectLst/>
                <a:latin typeface="+mn-lt"/>
                <a:ea typeface="+mn-ea"/>
                <a:cs typeface="+mn-cs"/>
              </a:rPr>
              <a:t>.  Worse yet are the developers that do </a:t>
            </a:r>
            <a:r>
              <a:rPr lang="en-US" sz="1200" b="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have a style or standard at all, and think that their lack of a style/standard is a coding style/standard!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Coding Standards vs. Coding Styles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coding standards that I have encountered are little more than coding </a:t>
            </a:r>
            <a:r>
              <a:rPr lang="en-US" sz="1200" b="1" kern="1200" dirty="0" smtClean="0">
                <a:solidFill>
                  <a:schemeClr val="tx1"/>
                </a:solidFill>
                <a:effectLst/>
                <a:latin typeface="+mn-lt"/>
                <a:ea typeface="+mn-ea"/>
                <a:cs typeface="+mn-cs"/>
              </a:rPr>
              <a:t>style</a:t>
            </a:r>
            <a:r>
              <a:rPr lang="en-US" sz="1200" kern="1200" dirty="0" smtClean="0">
                <a:solidFill>
                  <a:schemeClr val="tx1"/>
                </a:solidFill>
                <a:effectLst/>
                <a:latin typeface="+mn-lt"/>
                <a:ea typeface="+mn-ea"/>
                <a:cs typeface="+mn-cs"/>
              </a:rPr>
              <a:t> documents.  What is the difference?  A coding style specifies things like how you indent, tabs vs. spaces, use of "reverse-Hungarian" notation for naming of variables, etc.  A coding </a:t>
            </a:r>
            <a:r>
              <a:rPr lang="en-US" sz="1200" b="1" kern="1200" dirty="0" smtClean="0">
                <a:solidFill>
                  <a:schemeClr val="tx1"/>
                </a:solidFill>
                <a:effectLst/>
                <a:latin typeface="+mn-lt"/>
                <a:ea typeface="+mn-ea"/>
                <a:cs typeface="+mn-cs"/>
              </a:rPr>
              <a:t>standard</a:t>
            </a:r>
            <a:r>
              <a:rPr lang="en-US" sz="1200" kern="1200" dirty="0" smtClean="0">
                <a:solidFill>
                  <a:schemeClr val="tx1"/>
                </a:solidFill>
                <a:effectLst/>
                <a:latin typeface="+mn-lt"/>
                <a:ea typeface="+mn-ea"/>
                <a:cs typeface="+mn-cs"/>
              </a:rPr>
              <a:t> often </a:t>
            </a:r>
            <a:r>
              <a:rPr lang="en-US" sz="1200" i="1" kern="1200" dirty="0" smtClean="0">
                <a:solidFill>
                  <a:schemeClr val="tx1"/>
                </a:solidFill>
                <a:effectLst/>
                <a:latin typeface="+mn-lt"/>
                <a:ea typeface="+mn-ea"/>
                <a:cs typeface="+mn-cs"/>
              </a:rPr>
              <a:t>includes</a:t>
            </a:r>
            <a:r>
              <a:rPr lang="en-US" sz="1200" kern="1200" dirty="0" smtClean="0">
                <a:solidFill>
                  <a:schemeClr val="tx1"/>
                </a:solidFill>
                <a:effectLst/>
                <a:latin typeface="+mn-lt"/>
                <a:ea typeface="+mn-ea"/>
                <a:cs typeface="+mn-cs"/>
              </a:rPr>
              <a:t> a coding </a:t>
            </a:r>
            <a:r>
              <a:rPr lang="en-US" sz="1200" i="1" kern="1200" dirty="0" smtClean="0">
                <a:solidFill>
                  <a:schemeClr val="tx1"/>
                </a:solidFill>
                <a:effectLst/>
                <a:latin typeface="+mn-lt"/>
                <a:ea typeface="+mn-ea"/>
                <a:cs typeface="+mn-cs"/>
              </a:rPr>
              <a:t>style</a:t>
            </a:r>
            <a:r>
              <a:rPr lang="en-US" sz="1200" kern="1200" dirty="0" smtClean="0">
                <a:solidFill>
                  <a:schemeClr val="tx1"/>
                </a:solidFill>
                <a:effectLst/>
                <a:latin typeface="+mn-lt"/>
                <a:ea typeface="+mn-ea"/>
                <a:cs typeface="+mn-cs"/>
              </a:rPr>
              <a:t>, but goes beyond just how to name a variable: it tells you how that variable should be treated and when it should (and should not be) used.</a:t>
            </a:r>
          </a:p>
          <a:p>
            <a:endParaRPr lang="en-US" dirty="0" smtClean="0"/>
          </a:p>
          <a:p>
            <a:pPr>
              <a:spcBef>
                <a:spcPts val="600"/>
              </a:spcBef>
              <a:spcAft>
                <a:spcPts val="600"/>
              </a:spcAft>
            </a:pPr>
            <a:r>
              <a:rPr lang="en-US" sz="1200" dirty="0" smtClean="0"/>
              <a:t>The coding standards may differ from project to project</a:t>
            </a:r>
          </a:p>
          <a:p>
            <a:pPr>
              <a:spcBef>
                <a:spcPts val="600"/>
              </a:spcBef>
              <a:spcAft>
                <a:spcPts val="600"/>
              </a:spcAft>
            </a:pPr>
            <a:r>
              <a:rPr lang="en-US" sz="1200" dirty="0" smtClean="0"/>
              <a:t>This may vary from customer to customer</a:t>
            </a:r>
          </a:p>
          <a:p>
            <a:pPr>
              <a:spcBef>
                <a:spcPts val="600"/>
              </a:spcBef>
              <a:spcAft>
                <a:spcPts val="600"/>
              </a:spcAft>
            </a:pPr>
            <a:r>
              <a:rPr lang="en-US" sz="1200" dirty="0" smtClean="0"/>
              <a:t>Every company prepares their own coding standards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19</a:t>
            </a:fld>
            <a:endParaRPr lang="en-US"/>
          </a:p>
        </p:txBody>
      </p:sp>
    </p:spTree>
    <p:extLst>
      <p:ext uri="{BB962C8B-B14F-4D97-AF65-F5344CB8AC3E}">
        <p14:creationId xmlns:p14="http://schemas.microsoft.com/office/powerpoint/2010/main" val="2326387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20</a:t>
            </a:fld>
            <a:endParaRPr lang="en-US"/>
          </a:p>
        </p:txBody>
      </p:sp>
    </p:spTree>
    <p:extLst>
      <p:ext uri="{BB962C8B-B14F-4D97-AF65-F5344CB8AC3E}">
        <p14:creationId xmlns:p14="http://schemas.microsoft.com/office/powerpoint/2010/main" val="1546835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information – Indentation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a semantic way of using tab characters in source code: </a:t>
            </a:r>
            <a:r>
              <a:rPr lang="en-US" sz="1200" b="1" kern="1200" dirty="0" smtClean="0">
                <a:solidFill>
                  <a:schemeClr val="tx1"/>
                </a:solidFill>
                <a:effectLst/>
                <a:latin typeface="+mn-lt"/>
                <a:ea typeface="+mn-ea"/>
                <a:cs typeface="+mn-cs"/>
              </a:rPr>
              <a:t>tabs for indentation, spaces for alignment</a:t>
            </a:r>
            <a:r>
              <a:rPr lang="en-US" sz="1200" kern="1200" dirty="0" smtClean="0">
                <a:solidFill>
                  <a:schemeClr val="tx1"/>
                </a:solidFill>
                <a:effectLst/>
                <a:latin typeface="+mn-lt"/>
                <a:ea typeface="+mn-ea"/>
                <a:cs typeface="+mn-cs"/>
              </a:rPr>
              <a:t>. This ensures that the code is displayed correctly everywhere, regardless of the viewer’s tab size.</a:t>
            </a:r>
          </a:p>
          <a:p>
            <a:r>
              <a:rPr lang="en-US" sz="1200" kern="1200" dirty="0" smtClean="0">
                <a:solidFill>
                  <a:schemeClr val="tx1"/>
                </a:solidFill>
                <a:effectLst/>
                <a:latin typeface="+mn-lt"/>
                <a:ea typeface="+mn-ea"/>
                <a:cs typeface="+mn-cs"/>
              </a:rPr>
              <a:t>The approach can be summed up in two points:</a:t>
            </a:r>
          </a:p>
          <a:p>
            <a:r>
              <a:rPr lang="en-US" sz="1200" kern="1200" dirty="0" smtClean="0">
                <a:solidFill>
                  <a:schemeClr val="tx1"/>
                </a:solidFill>
                <a:effectLst/>
                <a:latin typeface="+mn-lt"/>
                <a:ea typeface="+mn-ea"/>
                <a:cs typeface="+mn-cs"/>
              </a:rPr>
              <a:t>1. Tabs are only used at the </a:t>
            </a:r>
            <a:r>
              <a:rPr lang="en-US" sz="1200" b="1" kern="1200" dirty="0" smtClean="0">
                <a:solidFill>
                  <a:schemeClr val="tx1"/>
                </a:solidFill>
                <a:effectLst/>
                <a:latin typeface="+mn-lt"/>
                <a:ea typeface="+mn-ea"/>
                <a:cs typeface="+mn-cs"/>
              </a:rPr>
              <a:t>beginning of lines</a:t>
            </a:r>
            <a:r>
              <a:rPr lang="en-US" sz="1200" kern="1200" dirty="0" smtClean="0">
                <a:solidFill>
                  <a:schemeClr val="tx1"/>
                </a:solidFill>
                <a:effectLst/>
                <a:latin typeface="+mn-lt"/>
                <a:ea typeface="+mn-ea"/>
                <a:cs typeface="+mn-cs"/>
              </a:rPr>
              <a:t>. Everything else, like ASCII art and tables, should be formatted with spaces.</a:t>
            </a:r>
          </a:p>
          <a:p>
            <a:r>
              <a:rPr lang="en-US" sz="1200" kern="1200" dirty="0" smtClean="0">
                <a:solidFill>
                  <a:schemeClr val="tx1"/>
                </a:solidFill>
                <a:effectLst/>
                <a:latin typeface="+mn-lt"/>
                <a:ea typeface="+mn-ea"/>
                <a:cs typeface="+mn-cs"/>
              </a:rPr>
              <a:t>2. Tabs are only used for </a:t>
            </a:r>
            <a:r>
              <a:rPr lang="en-US" sz="1200" b="1" kern="1200" dirty="0" smtClean="0">
                <a:solidFill>
                  <a:schemeClr val="tx1"/>
                </a:solidFill>
                <a:effectLst/>
                <a:latin typeface="+mn-lt"/>
                <a:ea typeface="+mn-ea"/>
                <a:cs typeface="+mn-cs"/>
              </a:rPr>
              <a:t>expressing the indentation level</a:t>
            </a:r>
            <a:r>
              <a:rPr lang="en-US" sz="1200" kern="1200" dirty="0" smtClean="0">
                <a:solidFill>
                  <a:schemeClr val="tx1"/>
                </a:solidFill>
                <a:effectLst/>
                <a:latin typeface="+mn-lt"/>
                <a:ea typeface="+mn-ea"/>
                <a:cs typeface="+mn-cs"/>
              </a:rPr>
              <a:t>. One tab per “block” – any remaining whitespace is spaces only.</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24</a:t>
            </a:fld>
            <a:endParaRPr lang="en-US"/>
          </a:p>
        </p:txBody>
      </p:sp>
    </p:spTree>
    <p:extLst>
      <p:ext uri="{BB962C8B-B14F-4D97-AF65-F5344CB8AC3E}">
        <p14:creationId xmlns:p14="http://schemas.microsoft.com/office/powerpoint/2010/main" val="3222803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latin typeface="Arial" charset="0"/>
            </a:endParaRPr>
          </a:p>
        </p:txBody>
      </p:sp>
      <p:sp>
        <p:nvSpPr>
          <p:cNvPr id="17412" name="Slide Number Placeholder 3"/>
          <p:cNvSpPr>
            <a:spLocks noGrp="1"/>
          </p:cNvSpPr>
          <p:nvPr>
            <p:ph type="sldNum" sz="quarter" idx="5"/>
          </p:nvPr>
        </p:nvSpPr>
        <p:spPr>
          <a:noFill/>
        </p:spPr>
        <p:txBody>
          <a:bodyPr/>
          <a:lstStyle/>
          <a:p>
            <a:fld id="{4714505B-07A6-495D-B889-A103F5FA5DDC}" type="slidenum">
              <a:rPr lang="en-US" smtClean="0">
                <a:latin typeface="Arial" charset="0"/>
              </a:rPr>
              <a:pPr/>
              <a:t>25</a:t>
            </a:fld>
            <a:endParaRPr lang="en-US" smtClean="0">
              <a:latin typeface="Arial" charset="0"/>
            </a:endParaRPr>
          </a:p>
        </p:txBody>
      </p:sp>
    </p:spTree>
    <p:extLst>
      <p:ext uri="{BB962C8B-B14F-4D97-AF65-F5344CB8AC3E}">
        <p14:creationId xmlns:p14="http://schemas.microsoft.com/office/powerpoint/2010/main" val="90676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r>
              <a:rPr lang="en-US" sz="1200" b="1" kern="1200" dirty="0" smtClean="0">
                <a:solidFill>
                  <a:schemeClr val="tx1"/>
                </a:solidFill>
                <a:effectLst/>
                <a:latin typeface="+mn-lt"/>
                <a:ea typeface="+mn-ea"/>
                <a:cs typeface="+mn-cs"/>
              </a:rPr>
              <a:t>Notes </a:t>
            </a:r>
            <a:r>
              <a:rPr lang="en-US" sz="1200" b="1" kern="1200" smtClean="0">
                <a:solidFill>
                  <a:schemeClr val="tx1"/>
                </a:solidFill>
                <a:effectLst/>
                <a:latin typeface="+mn-lt"/>
                <a:ea typeface="+mn-ea"/>
                <a:cs typeface="+mn-cs"/>
              </a:rPr>
              <a:t>on placement </a:t>
            </a:r>
            <a:r>
              <a:rPr lang="en-US" sz="1200" b="1" kern="1200" dirty="0" smtClean="0">
                <a:solidFill>
                  <a:schemeClr val="tx1"/>
                </a:solidFill>
                <a:effectLst/>
                <a:latin typeface="+mn-lt"/>
                <a:ea typeface="+mn-ea"/>
                <a:cs typeface="+mn-cs"/>
              </a:rPr>
              <a:t>of braces (curly </a:t>
            </a:r>
            <a:r>
              <a:rPr lang="en-US" sz="1200" b="1" kern="1200" smtClean="0">
                <a:solidFill>
                  <a:schemeClr val="tx1"/>
                </a:solidFill>
                <a:effectLst/>
                <a:latin typeface="+mn-lt"/>
                <a:ea typeface="+mn-ea"/>
                <a:cs typeface="+mn-cs"/>
              </a:rPr>
              <a:t>brackets)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we have seen early on the statement selection, </a:t>
            </a:r>
            <a:r>
              <a:rPr lang="en-US" sz="1200" i="1" kern="1200" dirty="0" smtClean="0">
                <a:solidFill>
                  <a:schemeClr val="tx1"/>
                </a:solidFill>
                <a:effectLst/>
                <a:latin typeface="+mn-lt"/>
                <a:ea typeface="+mn-ea"/>
                <a:cs typeface="+mn-cs"/>
              </a:rPr>
              <a:t>compound statement</a:t>
            </a:r>
            <a:r>
              <a:rPr lang="en-US" sz="1200" kern="1200" dirty="0" smtClean="0">
                <a:solidFill>
                  <a:schemeClr val="tx1"/>
                </a:solidFill>
                <a:effectLst/>
                <a:latin typeface="+mn-lt"/>
                <a:ea typeface="+mn-ea"/>
                <a:cs typeface="+mn-cs"/>
              </a:rPr>
              <a:t> are very important in C++, they also are subject of different coding styles, that recommend different placements of opening and closing braces ({ and }). Some recommend putting the opening brace on the line with the statement, at the end. Others recommend putting these on a line by itself, but not indented (ANSI C++). GNU recommends putting braces on a line by itself, and indenting them half-way. We recommend picking one brace-placement style and sticking with it.</a:t>
            </a:r>
          </a:p>
          <a:p>
            <a:r>
              <a:rPr lang="en-US" sz="1200" kern="1200" dirty="0" smtClean="0">
                <a:solidFill>
                  <a:schemeClr val="tx1"/>
                </a:solidFill>
                <a:effectLst/>
                <a:latin typeface="+mn-lt"/>
                <a:ea typeface="+mn-ea"/>
                <a:cs typeface="+mn-cs"/>
              </a:rPr>
              <a:t> </a:t>
            </a:r>
          </a:p>
          <a:p>
            <a:endParaRPr lang="en-US" dirty="0" smtClean="0">
              <a:latin typeface="Arial" charset="0"/>
            </a:endParaRPr>
          </a:p>
        </p:txBody>
      </p:sp>
      <p:sp>
        <p:nvSpPr>
          <p:cNvPr id="18436" name="Slide Number Placeholder 3"/>
          <p:cNvSpPr>
            <a:spLocks noGrp="1"/>
          </p:cNvSpPr>
          <p:nvPr>
            <p:ph type="sldNum" sz="quarter" idx="5"/>
          </p:nvPr>
        </p:nvSpPr>
        <p:spPr>
          <a:noFill/>
        </p:spPr>
        <p:txBody>
          <a:bodyPr/>
          <a:lstStyle/>
          <a:p>
            <a:fld id="{CD410EFB-CFE4-449C-8567-7EF4190968FF}" type="slidenum">
              <a:rPr lang="en-US" smtClean="0">
                <a:latin typeface="Arial" charset="0"/>
              </a:rPr>
              <a:pPr/>
              <a:t>26</a:t>
            </a:fld>
            <a:endParaRPr lang="en-US" smtClean="0">
              <a:latin typeface="Arial" charset="0"/>
            </a:endParaRPr>
          </a:p>
        </p:txBody>
      </p:sp>
    </p:spTree>
    <p:extLst>
      <p:ext uri="{BB962C8B-B14F-4D97-AF65-F5344CB8AC3E}">
        <p14:creationId xmlns:p14="http://schemas.microsoft.com/office/powerpoint/2010/main" val="1869190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endParaRPr lang="en-US" altLang="en-US" smtClean="0"/>
          </a:p>
        </p:txBody>
      </p:sp>
      <p:sp>
        <p:nvSpPr>
          <p:cNvPr id="655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BB20D6-4A51-43B9-B3B8-5AF4FF0591E4}" type="slidenum">
              <a:rPr lang="en-US" altLang="en-US" smtClean="0"/>
              <a:pPr/>
              <a:t>27</a:t>
            </a:fld>
            <a:endParaRPr lang="en-US" altLang="en-US" smtClean="0"/>
          </a:p>
        </p:txBody>
      </p:sp>
    </p:spTree>
    <p:extLst>
      <p:ext uri="{BB962C8B-B14F-4D97-AF65-F5344CB8AC3E}">
        <p14:creationId xmlns:p14="http://schemas.microsoft.com/office/powerpoint/2010/main" val="409752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491667-C373-4739-8ED7-EA5C97B3AA21}" type="slidenum">
              <a:rPr lang="en-US" altLang="en-US" smtClean="0">
                <a:solidFill>
                  <a:srgbClr val="000000"/>
                </a:solidFill>
              </a:rPr>
              <a:pPr/>
              <a:t>28</a:t>
            </a:fld>
            <a:endParaRPr lang="en-US" altLang="en-US" smtClean="0">
              <a:solidFill>
                <a:srgbClr val="000000"/>
              </a:solidFill>
            </a:endParaRPr>
          </a:p>
        </p:txBody>
      </p:sp>
      <p:sp>
        <p:nvSpPr>
          <p:cNvPr id="67587"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ln/>
        </p:spPr>
        <p:txBody>
          <a:bodyPr/>
          <a:lstStyle/>
          <a:p>
            <a:pPr>
              <a:defRPr/>
            </a:pPr>
            <a:r>
              <a:rPr lang="en-US" b="1" dirty="0" smtClean="0">
                <a:latin typeface="+mn-lt"/>
              </a:rPr>
              <a:t>Additional information on few preprocessor directives</a:t>
            </a:r>
          </a:p>
          <a:p>
            <a:pPr>
              <a:defRPr/>
            </a:pPr>
            <a:endParaRPr lang="en-US" dirty="0" smtClean="0">
              <a:latin typeface="+mn-lt"/>
            </a:endParaRPr>
          </a:p>
          <a:p>
            <a:pPr>
              <a:defRPr/>
            </a:pPr>
            <a:r>
              <a:rPr lang="en-US" b="1" dirty="0" smtClean="0">
                <a:latin typeface="+mn-lt"/>
              </a:rPr>
              <a:t>#include&lt;</a:t>
            </a:r>
            <a:r>
              <a:rPr lang="en-US" b="1" dirty="0" err="1" smtClean="0">
                <a:latin typeface="+mn-lt"/>
              </a:rPr>
              <a:t>conio.h</a:t>
            </a:r>
            <a:r>
              <a:rPr lang="en-US" b="1" dirty="0" smtClean="0">
                <a:latin typeface="+mn-lt"/>
              </a:rPr>
              <a:t>&gt;</a:t>
            </a:r>
            <a:endParaRPr lang="en-US" dirty="0" smtClean="0">
              <a:latin typeface="+mn-lt"/>
            </a:endParaRPr>
          </a:p>
          <a:p>
            <a:pPr>
              <a:defRPr/>
            </a:pPr>
            <a:r>
              <a:rPr lang="en-US" dirty="0" err="1" smtClean="0">
                <a:latin typeface="+mn-lt"/>
              </a:rPr>
              <a:t>conio.h</a:t>
            </a:r>
            <a:r>
              <a:rPr lang="en-US" dirty="0" smtClean="0">
                <a:latin typeface="+mn-lt"/>
              </a:rPr>
              <a:t> is Turbo C++ header file from Borland. It is used for </a:t>
            </a:r>
            <a:r>
              <a:rPr lang="en-US" dirty="0" err="1" smtClean="0">
                <a:latin typeface="+mn-lt"/>
              </a:rPr>
              <a:t>clrscr</a:t>
            </a:r>
            <a:r>
              <a:rPr lang="en-US" dirty="0" smtClean="0">
                <a:latin typeface="+mn-lt"/>
              </a:rPr>
              <a:t>(), </a:t>
            </a:r>
            <a:r>
              <a:rPr lang="en-US" dirty="0" err="1" smtClean="0">
                <a:latin typeface="+mn-lt"/>
              </a:rPr>
              <a:t>getch</a:t>
            </a:r>
            <a:r>
              <a:rPr lang="en-US" dirty="0" smtClean="0">
                <a:latin typeface="+mn-lt"/>
              </a:rPr>
              <a:t>() functions..</a:t>
            </a:r>
          </a:p>
          <a:p>
            <a:pPr>
              <a:defRPr/>
            </a:pPr>
            <a:r>
              <a:rPr lang="en-US" b="1" dirty="0" smtClean="0">
                <a:latin typeface="+mn-lt"/>
              </a:rPr>
              <a:t>#include&lt;</a:t>
            </a:r>
            <a:r>
              <a:rPr lang="en-US" b="1" dirty="0" err="1" smtClean="0">
                <a:latin typeface="+mn-lt"/>
              </a:rPr>
              <a:t>math.h</a:t>
            </a:r>
            <a:r>
              <a:rPr lang="en-US" b="1" dirty="0" smtClean="0">
                <a:latin typeface="+mn-lt"/>
              </a:rPr>
              <a:t>&gt;</a:t>
            </a:r>
            <a:endParaRPr lang="en-US" dirty="0" smtClean="0">
              <a:latin typeface="+mn-lt"/>
            </a:endParaRPr>
          </a:p>
          <a:p>
            <a:pPr>
              <a:defRPr/>
            </a:pPr>
            <a:r>
              <a:rPr lang="en-US" dirty="0" smtClean="0">
                <a:latin typeface="+mn-lt"/>
              </a:rPr>
              <a:t>Used for mathematics related operations. (</a:t>
            </a:r>
            <a:r>
              <a:rPr lang="en-US" dirty="0" err="1" smtClean="0">
                <a:latin typeface="+mn-lt"/>
              </a:rPr>
              <a:t>Eg</a:t>
            </a:r>
            <a:r>
              <a:rPr lang="en-US" dirty="0" smtClean="0">
                <a:latin typeface="+mn-lt"/>
              </a:rPr>
              <a:t>. To compute square root etc.) </a:t>
            </a:r>
          </a:p>
          <a:p>
            <a:pPr eaLnBrk="1" hangingPunct="1">
              <a:defRPr/>
            </a:pPr>
            <a:endParaRPr lang="en-US" dirty="0" smtClean="0"/>
          </a:p>
        </p:txBody>
      </p:sp>
    </p:spTree>
    <p:extLst>
      <p:ext uri="{BB962C8B-B14F-4D97-AF65-F5344CB8AC3E}">
        <p14:creationId xmlns:p14="http://schemas.microsoft.com/office/powerpoint/2010/main" val="155149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707C27-A848-412F-8D3F-EEC23A972046}" type="slidenum">
              <a:rPr lang="en-US" altLang="en-US" smtClean="0">
                <a:solidFill>
                  <a:srgbClr val="000000"/>
                </a:solidFill>
              </a:rPr>
              <a:pPr/>
              <a:t>29</a:t>
            </a:fld>
            <a:endParaRPr lang="en-US" altLang="en-US" smtClean="0">
              <a:solidFill>
                <a:srgbClr val="000000"/>
              </a:solidFill>
            </a:endParaRPr>
          </a:p>
        </p:txBody>
      </p:sp>
      <p:sp>
        <p:nvSpPr>
          <p:cNvPr id="69635"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ln/>
        </p:spPr>
        <p:txBody>
          <a:bodyPr/>
          <a:lstStyle/>
          <a:p>
            <a:pPr algn="just">
              <a:lnSpc>
                <a:spcPct val="120000"/>
              </a:lnSpc>
              <a:buSzPct val="100000"/>
              <a:buFont typeface="Wingdings" pitchFamily="2" charset="2"/>
              <a:buChar char="ü"/>
              <a:defRPr/>
            </a:pPr>
            <a:r>
              <a:rPr lang="en-US" b="1" dirty="0" err="1" smtClean="0">
                <a:solidFill>
                  <a:schemeClr val="tx2"/>
                </a:solidFill>
                <a:latin typeface="+mn-lt"/>
              </a:rPr>
              <a:t>cout</a:t>
            </a:r>
            <a:r>
              <a:rPr lang="en-US" b="1" dirty="0" smtClean="0">
                <a:solidFill>
                  <a:schemeClr val="tx2"/>
                </a:solidFill>
                <a:latin typeface="+mn-lt"/>
              </a:rPr>
              <a:t> </a:t>
            </a:r>
            <a:r>
              <a:rPr lang="en-US" dirty="0" smtClean="0">
                <a:solidFill>
                  <a:schemeClr val="tx2"/>
                </a:solidFill>
                <a:latin typeface="+mn-lt"/>
              </a:rPr>
              <a:t>represents the standard output stream in C++. meaning of the entire statement is to insert a sequence of characters into the standard output stream (which is usually the screen).</a:t>
            </a:r>
          </a:p>
          <a:p>
            <a:pPr algn="just">
              <a:lnSpc>
                <a:spcPct val="120000"/>
              </a:lnSpc>
              <a:buSzPct val="100000"/>
              <a:buFont typeface="Wingdings" pitchFamily="2" charset="2"/>
              <a:buChar char="ü"/>
              <a:defRPr/>
            </a:pPr>
            <a:r>
              <a:rPr lang="en-US" dirty="0" smtClean="0">
                <a:solidFill>
                  <a:schemeClr val="tx2"/>
                </a:solidFill>
                <a:latin typeface="+mn-lt"/>
              </a:rPr>
              <a:t>(</a:t>
            </a:r>
            <a:r>
              <a:rPr lang="en-US" b="1" dirty="0" smtClean="0">
                <a:solidFill>
                  <a:schemeClr val="tx2"/>
                </a:solidFill>
                <a:latin typeface="+mn-lt"/>
              </a:rPr>
              <a:t>;</a:t>
            </a:r>
            <a:r>
              <a:rPr lang="en-US" dirty="0" smtClean="0">
                <a:solidFill>
                  <a:schemeClr val="tx2"/>
                </a:solidFill>
                <a:latin typeface="+mn-lt"/>
              </a:rPr>
              <a:t>) This character is used to mark the end of the statement and in fact it must be included at the end of all expression statements [other than control structures &amp; main()] in all C++ programs.</a:t>
            </a:r>
            <a:r>
              <a:rPr lang="en-US" b="1" dirty="0" smtClean="0">
                <a:solidFill>
                  <a:schemeClr val="tx2"/>
                </a:solidFill>
                <a:latin typeface="+mn-lt"/>
              </a:rPr>
              <a:t> </a:t>
            </a:r>
          </a:p>
          <a:p>
            <a:pPr eaLnBrk="1" hangingPunct="1">
              <a:defRPr/>
            </a:pPr>
            <a:endParaRPr lang="en-US" dirty="0" smtClean="0"/>
          </a:p>
        </p:txBody>
      </p:sp>
    </p:spTree>
    <p:extLst>
      <p:ext uri="{BB962C8B-B14F-4D97-AF65-F5344CB8AC3E}">
        <p14:creationId xmlns:p14="http://schemas.microsoft.com/office/powerpoint/2010/main" val="2643675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B6D826-7C90-44D8-89D5-1D73541C13C6}" type="slidenum">
              <a:rPr lang="en-US" altLang="en-US" smtClean="0">
                <a:solidFill>
                  <a:srgbClr val="000000"/>
                </a:solidFill>
              </a:rPr>
              <a:pPr/>
              <a:t>30</a:t>
            </a:fld>
            <a:endParaRPr lang="en-US" altLang="en-US" smtClean="0">
              <a:solidFill>
                <a:srgbClr val="000000"/>
              </a:solidFill>
            </a:endParaRPr>
          </a:p>
        </p:txBody>
      </p:sp>
      <p:sp>
        <p:nvSpPr>
          <p:cNvPr id="71683"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ln/>
        </p:spPr>
        <p:txBody>
          <a:bodyPr/>
          <a:lstStyle/>
          <a:p>
            <a:pPr algn="just" eaLnBrk="1" hangingPunct="1">
              <a:lnSpc>
                <a:spcPct val="85000"/>
              </a:lnSpc>
              <a:buFont typeface="Wingdings" pitchFamily="2" charset="2"/>
              <a:buChar char="ü"/>
              <a:defRPr/>
            </a:pPr>
            <a:r>
              <a:rPr lang="en-US" sz="2400" b="1" dirty="0" smtClean="0">
                <a:solidFill>
                  <a:schemeClr val="tx2"/>
                </a:solidFill>
              </a:rPr>
              <a:t>Integer read</a:t>
            </a:r>
          </a:p>
          <a:p>
            <a:pPr lvl="1" algn="just" eaLnBrk="1" hangingPunct="1">
              <a:lnSpc>
                <a:spcPct val="85000"/>
              </a:lnSpc>
              <a:buFont typeface="Wingdings" pitchFamily="2" charset="2"/>
              <a:buChar char="ü"/>
              <a:defRPr/>
            </a:pPr>
            <a:r>
              <a:rPr lang="en-US" sz="2400" dirty="0" smtClean="0">
                <a:solidFill>
                  <a:schemeClr val="tx2"/>
                </a:solidFill>
                <a:latin typeface="+mn-lt"/>
              </a:rPr>
              <a:t>Ignores/skips leading white space characters (space, tab, new line)</a:t>
            </a:r>
          </a:p>
          <a:p>
            <a:pPr lvl="1" algn="just" eaLnBrk="1" hangingPunct="1">
              <a:lnSpc>
                <a:spcPct val="85000"/>
              </a:lnSpc>
              <a:buFont typeface="Wingdings" pitchFamily="2" charset="2"/>
              <a:buChar char="ü"/>
              <a:defRPr/>
            </a:pPr>
            <a:r>
              <a:rPr lang="en-US" sz="2400" dirty="0" smtClean="0">
                <a:solidFill>
                  <a:schemeClr val="tx2"/>
                </a:solidFill>
                <a:latin typeface="+mn-lt"/>
              </a:rPr>
              <a:t>Begins collecting digits, stops at the first non-digit character (leaving that character in the buffer)</a:t>
            </a:r>
          </a:p>
          <a:p>
            <a:pPr lvl="1" algn="just" eaLnBrk="1" hangingPunct="1">
              <a:lnSpc>
                <a:spcPct val="85000"/>
              </a:lnSpc>
              <a:defRPr/>
            </a:pPr>
            <a:endParaRPr lang="en-US" sz="1100" i="1" dirty="0" smtClean="0">
              <a:solidFill>
                <a:schemeClr val="tx2"/>
              </a:solidFill>
            </a:endParaRPr>
          </a:p>
          <a:p>
            <a:pPr algn="just" eaLnBrk="1" hangingPunct="1">
              <a:lnSpc>
                <a:spcPct val="85000"/>
              </a:lnSpc>
              <a:buFont typeface="Wingdings" pitchFamily="2" charset="2"/>
              <a:buChar char="ü"/>
              <a:defRPr/>
            </a:pPr>
            <a:r>
              <a:rPr lang="en-US" sz="2400" b="1" dirty="0" smtClean="0">
                <a:solidFill>
                  <a:schemeClr val="tx2"/>
                </a:solidFill>
              </a:rPr>
              <a:t>Character read</a:t>
            </a:r>
          </a:p>
          <a:p>
            <a:pPr lvl="1" algn="just" eaLnBrk="1" hangingPunct="1">
              <a:lnSpc>
                <a:spcPct val="85000"/>
              </a:lnSpc>
              <a:buFont typeface="Wingdings" pitchFamily="2" charset="2"/>
              <a:buChar char="ü"/>
              <a:defRPr/>
            </a:pPr>
            <a:r>
              <a:rPr lang="en-US" sz="2400" dirty="0" smtClean="0">
                <a:solidFill>
                  <a:schemeClr val="tx2"/>
                </a:solidFill>
                <a:latin typeface="+mn-lt"/>
              </a:rPr>
              <a:t>Ignores/skips leading white space characters (space, tab, new line)</a:t>
            </a:r>
          </a:p>
          <a:p>
            <a:pPr lvl="1" algn="just" eaLnBrk="1" hangingPunct="1">
              <a:lnSpc>
                <a:spcPct val="85000"/>
              </a:lnSpc>
              <a:buFont typeface="Wingdings" pitchFamily="2" charset="2"/>
              <a:buChar char="ü"/>
              <a:defRPr/>
            </a:pPr>
            <a:r>
              <a:rPr lang="en-US" sz="2400" dirty="0" smtClean="0">
                <a:solidFill>
                  <a:schemeClr val="tx2"/>
                </a:solidFill>
                <a:latin typeface="+mn-lt"/>
              </a:rPr>
              <a:t>Reads next character (any valid ASCII character)</a:t>
            </a:r>
          </a:p>
          <a:p>
            <a:pPr eaLnBrk="1" hangingPunct="1">
              <a:defRPr/>
            </a:pPr>
            <a:endParaRPr lang="en-US" dirty="0" smtClean="0"/>
          </a:p>
        </p:txBody>
      </p:sp>
    </p:spTree>
    <p:extLst>
      <p:ext uri="{BB962C8B-B14F-4D97-AF65-F5344CB8AC3E}">
        <p14:creationId xmlns:p14="http://schemas.microsoft.com/office/powerpoint/2010/main" val="261011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endParaRPr lang="en-US" altLang="en-US" smtClean="0"/>
          </a:p>
        </p:txBody>
      </p:sp>
      <p:sp>
        <p:nvSpPr>
          <p:cNvPr id="460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64C38A-80AB-4369-B062-478203330619}" type="slidenum">
              <a:rPr lang="en-US" altLang="en-US" smtClean="0"/>
              <a:pPr/>
              <a:t>2</a:t>
            </a:fld>
            <a:endParaRPr lang="en-US" altLang="en-US" smtClean="0"/>
          </a:p>
        </p:txBody>
      </p:sp>
    </p:spTree>
    <p:extLst>
      <p:ext uri="{BB962C8B-B14F-4D97-AF65-F5344CB8AC3E}">
        <p14:creationId xmlns:p14="http://schemas.microsoft.com/office/powerpoint/2010/main" val="313948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2A201B-C32A-4DAE-8F81-AD39402A7C50}" type="slidenum">
              <a:rPr lang="en-US" altLang="en-US" smtClean="0"/>
              <a:pPr/>
              <a:t>4</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6244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C98D42-6C40-4E3E-A56B-C83E4FC03B92}" type="slidenum">
              <a:rPr lang="en-US" altLang="en-US" smtClean="0"/>
              <a:pPr/>
              <a:t>5</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4428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anose="020B0604020202020204" pitchFamily="34" charset="0"/>
                <a:ea typeface="+mn-ea"/>
                <a:cs typeface="+mn-cs"/>
              </a:rPr>
              <a:t>Additional notes</a:t>
            </a:r>
          </a:p>
          <a:p>
            <a:endParaRPr lang="en-US" sz="1200" b="1" kern="1200" dirty="0" smtClean="0">
              <a:solidFill>
                <a:schemeClr val="tx1"/>
              </a:solidFill>
              <a:effectLst/>
              <a:latin typeface="Arial" panose="020B0604020202020204" pitchFamily="34" charset="0"/>
              <a:ea typeface="+mn-ea"/>
              <a:cs typeface="+mn-cs"/>
            </a:endParaRPr>
          </a:p>
          <a:p>
            <a:r>
              <a:rPr lang="en-US" sz="1200" b="1" kern="1200" dirty="0" smtClean="0">
                <a:solidFill>
                  <a:schemeClr val="tx1"/>
                </a:solidFill>
                <a:effectLst/>
                <a:latin typeface="Arial" panose="020B0604020202020204" pitchFamily="34" charset="0"/>
                <a:ea typeface="+mn-ea"/>
                <a:cs typeface="+mn-cs"/>
              </a:rPr>
              <a:t>Commenting a statement in C++</a:t>
            </a:r>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Any line that starts with a </a:t>
            </a:r>
            <a:r>
              <a:rPr lang="en-US" sz="1200" b="1" kern="1200" dirty="0" smtClean="0">
                <a:solidFill>
                  <a:schemeClr val="tx1"/>
                </a:solidFill>
                <a:effectLst/>
                <a:latin typeface="Arial" panose="020B0604020202020204" pitchFamily="34" charset="0"/>
                <a:ea typeface="+mn-ea"/>
                <a:cs typeface="+mn-cs"/>
              </a:rPr>
              <a:t>//</a:t>
            </a:r>
            <a:r>
              <a:rPr lang="en-US" sz="1200" kern="1200" dirty="0" smtClean="0">
                <a:solidFill>
                  <a:schemeClr val="tx1"/>
                </a:solidFill>
                <a:effectLst/>
                <a:latin typeface="Arial" panose="020B0604020202020204" pitchFamily="34" charset="0"/>
                <a:ea typeface="+mn-ea"/>
                <a:cs typeface="+mn-cs"/>
              </a:rPr>
              <a:t> is a comment. Unlike the C type of comments that start </a:t>
            </a:r>
            <a:r>
              <a:rPr lang="en-US" sz="1200" b="1" kern="1200" dirty="0" smtClean="0">
                <a:solidFill>
                  <a:schemeClr val="tx1"/>
                </a:solidFill>
                <a:effectLst/>
                <a:latin typeface="Arial" panose="020B0604020202020204" pitchFamily="34" charset="0"/>
                <a:ea typeface="+mn-ea"/>
                <a:cs typeface="+mn-cs"/>
              </a:rPr>
              <a:t>/*</a:t>
            </a:r>
            <a:r>
              <a:rPr lang="en-US" sz="1200" kern="1200" dirty="0" smtClean="0">
                <a:solidFill>
                  <a:schemeClr val="tx1"/>
                </a:solidFill>
                <a:effectLst/>
                <a:latin typeface="Arial" panose="020B0604020202020204" pitchFamily="34" charset="0"/>
                <a:ea typeface="+mn-ea"/>
                <a:cs typeface="+mn-cs"/>
              </a:rPr>
              <a:t> and end </a:t>
            </a:r>
            <a:r>
              <a:rPr lang="en-US" sz="1200" b="1" kern="1200" dirty="0" smtClean="0">
                <a:solidFill>
                  <a:schemeClr val="tx1"/>
                </a:solidFill>
                <a:effectLst/>
                <a:latin typeface="Arial" panose="020B0604020202020204" pitchFamily="34" charset="0"/>
                <a:ea typeface="+mn-ea"/>
                <a:cs typeface="+mn-cs"/>
              </a:rPr>
              <a:t>*/</a:t>
            </a:r>
            <a:r>
              <a:rPr lang="en-US" sz="1200" kern="1200" dirty="0" smtClean="0">
                <a:solidFill>
                  <a:schemeClr val="tx1"/>
                </a:solidFill>
                <a:effectLst/>
                <a:latin typeface="Arial" panose="020B0604020202020204" pitchFamily="34" charset="0"/>
                <a:ea typeface="+mn-ea"/>
                <a:cs typeface="+mn-cs"/>
              </a:rPr>
              <a:t>, the double forward slashes end with the end of line. To comment large swathes of code out, you would still use </a:t>
            </a:r>
            <a:r>
              <a:rPr lang="en-US" sz="1200" b="1" kern="1200" dirty="0" smtClean="0">
                <a:solidFill>
                  <a:schemeClr val="tx1"/>
                </a:solidFill>
                <a:effectLst/>
                <a:latin typeface="Arial" panose="020B0604020202020204" pitchFamily="34" charset="0"/>
                <a:ea typeface="+mn-ea"/>
                <a:cs typeface="+mn-cs"/>
              </a:rPr>
              <a:t>/* comments here */</a:t>
            </a:r>
            <a:r>
              <a:rPr lang="en-US" sz="1200" kern="1200" dirty="0" smtClean="0">
                <a:solidFill>
                  <a:schemeClr val="tx1"/>
                </a:solidFill>
                <a:effectLst/>
                <a:latin typeface="Arial" panose="020B0604020202020204" pitchFamily="34" charset="0"/>
                <a:ea typeface="+mn-ea"/>
                <a:cs typeface="+mn-cs"/>
              </a:rPr>
              <a:t> as adding </a:t>
            </a:r>
            <a:r>
              <a:rPr lang="en-US" sz="1200" b="1" kern="1200" dirty="0" smtClean="0">
                <a:solidFill>
                  <a:schemeClr val="tx1"/>
                </a:solidFill>
                <a:effectLst/>
                <a:latin typeface="Arial" panose="020B0604020202020204" pitchFamily="34" charset="0"/>
                <a:ea typeface="+mn-ea"/>
                <a:cs typeface="+mn-cs"/>
              </a:rPr>
              <a:t>//</a:t>
            </a:r>
            <a:r>
              <a:rPr lang="en-US" sz="1200" kern="1200" dirty="0" smtClean="0">
                <a:solidFill>
                  <a:schemeClr val="tx1"/>
                </a:solidFill>
                <a:effectLst/>
                <a:latin typeface="Arial" panose="020B0604020202020204" pitchFamily="34" charset="0"/>
                <a:ea typeface="+mn-ea"/>
                <a:cs typeface="+mn-cs"/>
              </a:rPr>
              <a:t> to the start of each line is tedious. </a:t>
            </a:r>
          </a:p>
          <a:p>
            <a:r>
              <a:rPr lang="en-US" sz="1200" b="1" kern="1200" dirty="0" smtClean="0">
                <a:solidFill>
                  <a:schemeClr val="tx1"/>
                </a:solidFill>
                <a:effectLst/>
                <a:latin typeface="Arial" panose="020B0604020202020204" pitchFamily="34" charset="0"/>
                <a:ea typeface="+mn-ea"/>
                <a:cs typeface="+mn-cs"/>
              </a:rPr>
              <a:t>Preprocessor directives in C++</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Preprocessor directives are lines included in the code of our programs that are not program statements but directives for the preprocessor. These lines are always preceded by a hash sign (#). The preprocessor is executed before the actual compilation of code begins, therefore the preprocessor digests all these directives before any code is generated by the statements.</a:t>
            </a:r>
            <a:br>
              <a:rPr lang="en-US" sz="1200" kern="1200" dirty="0" smtClean="0">
                <a:solidFill>
                  <a:schemeClr val="tx1"/>
                </a:solidFill>
                <a:effectLst/>
                <a:latin typeface="Arial" panose="020B0604020202020204" pitchFamily="34" charset="0"/>
                <a:ea typeface="+mn-ea"/>
                <a:cs typeface="+mn-cs"/>
              </a:rPr>
            </a:br>
            <a:r>
              <a:rPr lang="en-US" sz="1200" kern="1200" dirty="0" smtClean="0">
                <a:solidFill>
                  <a:schemeClr val="tx1"/>
                </a:solidFill>
                <a:effectLst/>
                <a:latin typeface="Arial" panose="020B0604020202020204" pitchFamily="34" charset="0"/>
                <a:ea typeface="+mn-ea"/>
                <a:cs typeface="+mn-cs"/>
              </a:rPr>
              <a:t/>
            </a:r>
            <a:br>
              <a:rPr lang="en-US" sz="1200" kern="1200" dirty="0" smtClean="0">
                <a:solidFill>
                  <a:schemeClr val="tx1"/>
                </a:solidFill>
                <a:effectLst/>
                <a:latin typeface="Arial" panose="020B0604020202020204" pitchFamily="34" charset="0"/>
                <a:ea typeface="+mn-ea"/>
                <a:cs typeface="+mn-cs"/>
              </a:rPr>
            </a:br>
            <a:r>
              <a:rPr lang="en-US" sz="1200" kern="1200" dirty="0" smtClean="0">
                <a:solidFill>
                  <a:schemeClr val="tx1"/>
                </a:solidFill>
                <a:effectLst/>
                <a:latin typeface="Arial" panose="020B0604020202020204" pitchFamily="34" charset="0"/>
                <a:ea typeface="+mn-ea"/>
                <a:cs typeface="+mn-cs"/>
              </a:rPr>
              <a:t>These preprocessor directives extend only across a single line of code. As soon as a newline character is found, the preprocessor directive is considered to end. No semicolon (;) is expected at the end of a preprocessor directive. The only way a preprocessor directive can extend through more than one line is by preceding the newline character at the end of the line by a backslash (\).</a:t>
            </a:r>
          </a:p>
          <a:p>
            <a:r>
              <a:rPr lang="en-US" sz="1200" b="1" kern="1200" dirty="0" err="1" smtClean="0">
                <a:solidFill>
                  <a:schemeClr val="tx1"/>
                </a:solidFill>
                <a:effectLst/>
                <a:latin typeface="Arial" panose="020B0604020202020204" pitchFamily="34" charset="0"/>
                <a:ea typeface="+mn-ea"/>
                <a:cs typeface="+mn-cs"/>
              </a:rPr>
              <a:t>clrscr</a:t>
            </a:r>
            <a:r>
              <a:rPr lang="en-US" sz="1200" b="1" kern="1200" dirty="0" smtClean="0">
                <a:solidFill>
                  <a:schemeClr val="tx1"/>
                </a:solidFill>
                <a:effectLst/>
                <a:latin typeface="Arial" panose="020B0604020202020204" pitchFamily="34" charset="0"/>
                <a:ea typeface="+mn-ea"/>
                <a:cs typeface="+mn-cs"/>
              </a:rPr>
              <a:t>() function</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This function performs to </a:t>
            </a:r>
            <a:r>
              <a:rPr lang="en-US" sz="1200" b="1" kern="1200" dirty="0" smtClean="0">
                <a:solidFill>
                  <a:schemeClr val="tx1"/>
                </a:solidFill>
                <a:effectLst/>
                <a:latin typeface="Arial" panose="020B0604020202020204" pitchFamily="34" charset="0"/>
                <a:ea typeface="+mn-ea"/>
                <a:cs typeface="+mn-cs"/>
              </a:rPr>
              <a:t>clear text mode window</a:t>
            </a:r>
            <a:r>
              <a:rPr lang="en-US" sz="1200" kern="1200" dirty="0" smtClean="0">
                <a:solidFill>
                  <a:schemeClr val="tx1"/>
                </a:solidFill>
                <a:effectLst/>
                <a:latin typeface="Arial" panose="020B0604020202020204" pitchFamily="34" charset="0"/>
                <a:ea typeface="+mn-ea"/>
                <a:cs typeface="+mn-cs"/>
              </a:rPr>
              <a:t>. It clears the </a:t>
            </a:r>
            <a:r>
              <a:rPr lang="en-US" sz="1200" b="1" kern="1200" dirty="0" smtClean="0">
                <a:solidFill>
                  <a:schemeClr val="tx1"/>
                </a:solidFill>
                <a:effectLst/>
                <a:latin typeface="Arial" panose="020B0604020202020204" pitchFamily="34" charset="0"/>
                <a:ea typeface="+mn-ea"/>
                <a:cs typeface="+mn-cs"/>
              </a:rPr>
              <a:t>current text window</a:t>
            </a:r>
            <a:r>
              <a:rPr lang="en-US" sz="1200" kern="1200" dirty="0" smtClean="0">
                <a:solidFill>
                  <a:schemeClr val="tx1"/>
                </a:solidFill>
                <a:effectLst/>
                <a:latin typeface="Arial" panose="020B0604020202020204" pitchFamily="34" charset="0"/>
                <a:ea typeface="+mn-ea"/>
                <a:cs typeface="+mn-cs"/>
              </a:rPr>
              <a:t> and places the cursor in the upper left-hand corner</a:t>
            </a:r>
            <a:r>
              <a:rPr lang="en-US" sz="1200" b="1" kern="120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(1, 1 position). If we don’t use this function we’ll see the previous </a:t>
            </a:r>
            <a:r>
              <a:rPr lang="en-US" sz="1200" b="1" kern="1200" dirty="0" smtClean="0">
                <a:solidFill>
                  <a:schemeClr val="tx1"/>
                </a:solidFill>
                <a:effectLst/>
                <a:latin typeface="Arial" panose="020B0604020202020204" pitchFamily="34" charset="0"/>
                <a:ea typeface="+mn-ea"/>
                <a:cs typeface="+mn-cs"/>
              </a:rPr>
              <a:t>output window</a:t>
            </a:r>
            <a:r>
              <a:rPr lang="en-US" sz="1200" kern="1200" dirty="0" smtClean="0">
                <a:solidFill>
                  <a:schemeClr val="tx1"/>
                </a:solidFill>
                <a:effectLst/>
                <a:latin typeface="Arial" panose="020B0604020202020204" pitchFamily="34" charset="0"/>
                <a:ea typeface="+mn-ea"/>
                <a:cs typeface="+mn-cs"/>
              </a:rPr>
              <a:t> written any text. </a:t>
            </a:r>
          </a:p>
          <a:p>
            <a:endParaRPr lang="en-US" dirty="0"/>
          </a:p>
        </p:txBody>
      </p:sp>
      <p:sp>
        <p:nvSpPr>
          <p:cNvPr id="4" name="Slide Number Placeholder 3"/>
          <p:cNvSpPr>
            <a:spLocks noGrp="1"/>
          </p:cNvSpPr>
          <p:nvPr>
            <p:ph type="sldNum" sz="quarter" idx="10"/>
          </p:nvPr>
        </p:nvSpPr>
        <p:spPr/>
        <p:txBody>
          <a:bodyPr/>
          <a:lstStyle/>
          <a:p>
            <a:pPr>
              <a:defRPr/>
            </a:pPr>
            <a:fld id="{8C520285-86EA-4894-8C40-42C90A40F004}" type="slidenum">
              <a:rPr lang="en-US" altLang="en-US" smtClean="0"/>
              <a:pPr>
                <a:defRPr/>
              </a:pPr>
              <a:t>7</a:t>
            </a:fld>
            <a:endParaRPr lang="en-US" altLang="en-US"/>
          </a:p>
        </p:txBody>
      </p:sp>
    </p:spTree>
    <p:extLst>
      <p:ext uri="{BB962C8B-B14F-4D97-AF65-F5344CB8AC3E}">
        <p14:creationId xmlns:p14="http://schemas.microsoft.com/office/powerpoint/2010/main" val="5734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r>
              <a:rPr lang="en-US" sz="1200" b="1" kern="1200" dirty="0" smtClean="0">
                <a:solidFill>
                  <a:schemeClr val="tx1"/>
                </a:solidFill>
                <a:effectLst/>
                <a:latin typeface="Arial" panose="020B0604020202020204" pitchFamily="34" charset="0"/>
                <a:ea typeface="+mn-ea"/>
                <a:cs typeface="+mn-cs"/>
              </a:rPr>
              <a:t>Additional information on Turbo C++ </a:t>
            </a:r>
          </a:p>
          <a:p>
            <a:endParaRPr lang="en-US" sz="1200" kern="1200" dirty="0" smtClean="0">
              <a:solidFill>
                <a:schemeClr val="tx1"/>
              </a:solidFill>
              <a:effectLst/>
              <a:latin typeface="Arial" panose="020B0604020202020204" pitchFamily="34" charset="0"/>
              <a:ea typeface="+mn-ea"/>
              <a:cs typeface="+mn-cs"/>
            </a:endParaRPr>
          </a:p>
          <a:p>
            <a:r>
              <a:rPr lang="en-US" sz="1200" b="1" kern="1200" dirty="0" smtClean="0">
                <a:solidFill>
                  <a:schemeClr val="tx1"/>
                </a:solidFill>
                <a:effectLst/>
                <a:latin typeface="Arial" panose="020B0604020202020204" pitchFamily="34" charset="0"/>
                <a:ea typeface="+mn-ea"/>
                <a:cs typeface="+mn-cs"/>
              </a:rPr>
              <a:t>Turbo C++</a:t>
            </a:r>
            <a:r>
              <a:rPr lang="en-US" sz="1200" kern="1200" dirty="0" smtClean="0">
                <a:solidFill>
                  <a:schemeClr val="tx1"/>
                </a:solidFill>
                <a:effectLst/>
                <a:latin typeface="Arial" panose="020B0604020202020204" pitchFamily="34" charset="0"/>
                <a:ea typeface="+mn-ea"/>
                <a:cs typeface="+mn-cs"/>
              </a:rPr>
              <a:t> was a C++ compiler and integrated development environment and computer language originally from Borland. Most recently it was distributed by Embarcadero Technologies, which acquired all of Borland's compiler tools with the purchase of its Code Gear division in 2008. The original Turbo C++ product line was put on hold after 1994, and was revived in 2006 as an introductory-level IDE, essentially a stripped-down version of their flagship C++ Builder. Turbo C++ 2006 was released on September 5, 2006 and was available in 'Explorer' and 'Professional' editions. The Explorer edition was free to download and distribute while the Professional edition was a commercial product. In October 2009 Embarcadero Technologies discontinued support of its 2006 C++ editions. As such, the Explorer edition is no longer available for download and the Professional edition is no longer available for purchase from Embarcadero Technologies. Turbo C++ is succeeded by C++ Builder.</a:t>
            </a:r>
          </a:p>
          <a:p>
            <a:endParaRPr lang="en-US" sz="1200" kern="1200" dirty="0" smtClean="0">
              <a:solidFill>
                <a:schemeClr val="tx1"/>
              </a:solidFill>
              <a:effectLst/>
              <a:latin typeface="Arial" panose="020B0604020202020204" pitchFamily="34" charset="0"/>
              <a:ea typeface="+mn-ea"/>
              <a:cs typeface="+mn-cs"/>
            </a:endParaRPr>
          </a:p>
          <a:p>
            <a:pPr eaLnBrk="1" hangingPunct="1">
              <a:lnSpc>
                <a:spcPct val="80000"/>
              </a:lnSpc>
              <a:buFontTx/>
              <a:buNone/>
            </a:pPr>
            <a:r>
              <a:rPr lang="en-US" sz="1200" b="1" u="sng" dirty="0" smtClean="0">
                <a:solidFill>
                  <a:schemeClr val="tx2"/>
                </a:solidFill>
              </a:rPr>
              <a:t>Menu Options:</a:t>
            </a:r>
            <a:r>
              <a:rPr lang="en-US" sz="1200" b="1" dirty="0" smtClean="0">
                <a:solidFill>
                  <a:schemeClr val="tx2"/>
                </a:solidFill>
              </a:rPr>
              <a:t> </a:t>
            </a:r>
          </a:p>
          <a:p>
            <a:pPr eaLnBrk="1" hangingPunct="1">
              <a:lnSpc>
                <a:spcPct val="80000"/>
              </a:lnSpc>
              <a:buFontTx/>
              <a:buNone/>
            </a:pPr>
            <a:endParaRPr lang="en-US" sz="800" b="1" dirty="0" smtClean="0">
              <a:solidFill>
                <a:schemeClr val="tx2"/>
              </a:solidFill>
            </a:endParaRPr>
          </a:p>
          <a:p>
            <a:pPr eaLnBrk="1" hangingPunct="1">
              <a:lnSpc>
                <a:spcPct val="80000"/>
              </a:lnSpc>
              <a:buFont typeface="Wingdings" pitchFamily="2" charset="2"/>
              <a:buChar char="ü"/>
            </a:pPr>
            <a:r>
              <a:rPr lang="en-US" sz="1200" b="1" dirty="0" smtClean="0">
                <a:solidFill>
                  <a:schemeClr val="tx2"/>
                </a:solidFill>
              </a:rPr>
              <a:t>File	:   </a:t>
            </a:r>
            <a:r>
              <a:rPr lang="en-US" sz="1200" dirty="0" smtClean="0">
                <a:solidFill>
                  <a:schemeClr val="tx2"/>
                </a:solidFill>
                <a:latin typeface="Arial Rounded MT Bold" pitchFamily="34" charset="0"/>
              </a:rPr>
              <a:t>New,  Open(F3), Save(F2),  Save as, Change directory,   Quit(Alt  + x)</a:t>
            </a:r>
            <a:endParaRPr lang="en-US" sz="1200" b="1" dirty="0" smtClean="0">
              <a:solidFill>
                <a:schemeClr val="tx2"/>
              </a:solidFill>
              <a:latin typeface="Arial Rounded MT Bold" pitchFamily="34" charset="0"/>
            </a:endParaRPr>
          </a:p>
          <a:p>
            <a:pPr eaLnBrk="1" hangingPunct="1">
              <a:lnSpc>
                <a:spcPct val="80000"/>
              </a:lnSpc>
              <a:buFont typeface="Wingdings" pitchFamily="2" charset="2"/>
              <a:buChar char="ü"/>
            </a:pPr>
            <a:r>
              <a:rPr lang="en-US" sz="1200" b="1" dirty="0" smtClean="0">
                <a:solidFill>
                  <a:schemeClr val="tx2"/>
                </a:solidFill>
              </a:rPr>
              <a:t>Edit	:  </a:t>
            </a:r>
            <a:r>
              <a:rPr lang="en-US" sz="1200" dirty="0" smtClean="0">
                <a:solidFill>
                  <a:schemeClr val="tx2"/>
                </a:solidFill>
                <a:latin typeface="Arial Rounded MT Bold" pitchFamily="34" charset="0"/>
              </a:rPr>
              <a:t>Undo, Redo, cut, copy, paste</a:t>
            </a:r>
            <a:endParaRPr lang="en-US" sz="1200" b="1" dirty="0" smtClean="0">
              <a:solidFill>
                <a:schemeClr val="tx2"/>
              </a:solidFill>
              <a:latin typeface="Arial Rounded MT Bold" pitchFamily="34" charset="0"/>
            </a:endParaRPr>
          </a:p>
          <a:p>
            <a:pPr eaLnBrk="1" hangingPunct="1">
              <a:lnSpc>
                <a:spcPct val="80000"/>
              </a:lnSpc>
              <a:buFont typeface="Wingdings" pitchFamily="2" charset="2"/>
              <a:buChar char="ü"/>
            </a:pPr>
            <a:r>
              <a:rPr lang="en-US" sz="1200" b="1" dirty="0" smtClean="0">
                <a:solidFill>
                  <a:schemeClr val="tx2"/>
                </a:solidFill>
              </a:rPr>
              <a:t>Run</a:t>
            </a:r>
            <a:r>
              <a:rPr lang="en-US" sz="1200" b="1" smtClean="0">
                <a:solidFill>
                  <a:schemeClr val="tx2"/>
                </a:solidFill>
              </a:rPr>
              <a:t>	:</a:t>
            </a:r>
            <a:r>
              <a:rPr lang="en-US" sz="1200" smtClean="0">
                <a:solidFill>
                  <a:schemeClr val="tx2"/>
                </a:solidFill>
              </a:rPr>
              <a:t>  </a:t>
            </a:r>
            <a:r>
              <a:rPr lang="en-US" sz="1200" dirty="0" smtClean="0">
                <a:solidFill>
                  <a:schemeClr val="tx2"/>
                </a:solidFill>
                <a:latin typeface="Arial Rounded MT Bold" pitchFamily="34" charset="0"/>
              </a:rPr>
              <a:t>Run</a:t>
            </a:r>
            <a:r>
              <a:rPr lang="en-US" sz="1200" dirty="0" smtClean="0">
                <a:solidFill>
                  <a:schemeClr val="tx2"/>
                </a:solidFill>
              </a:rPr>
              <a:t>(Ctrl + F9), Program reset(ctrl + F2), go to cursor(F4), Trace into(F7), Step Over(F8),</a:t>
            </a:r>
            <a:r>
              <a:rPr lang="en-US" sz="1200" baseline="0" dirty="0" smtClean="0">
                <a:solidFill>
                  <a:schemeClr val="tx2"/>
                </a:solidFill>
              </a:rPr>
              <a:t> </a:t>
            </a:r>
            <a:r>
              <a:rPr lang="en-US" sz="1200" dirty="0" smtClean="0">
                <a:solidFill>
                  <a:schemeClr val="tx2"/>
                </a:solidFill>
              </a:rPr>
              <a:t>Break-point (Ctrl+F8)</a:t>
            </a:r>
            <a:endParaRPr lang="en-US" sz="1200" b="1" dirty="0" smtClean="0">
              <a:solidFill>
                <a:schemeClr val="tx2"/>
              </a:solidFill>
            </a:endParaRPr>
          </a:p>
          <a:p>
            <a:pPr eaLnBrk="1" hangingPunct="1">
              <a:lnSpc>
                <a:spcPct val="80000"/>
              </a:lnSpc>
              <a:buFont typeface="Wingdings" pitchFamily="2" charset="2"/>
              <a:buChar char="ü"/>
            </a:pPr>
            <a:r>
              <a:rPr lang="en-US" sz="1200" b="1" dirty="0" smtClean="0">
                <a:solidFill>
                  <a:schemeClr val="tx2"/>
                </a:solidFill>
              </a:rPr>
              <a:t>Compile	:  </a:t>
            </a:r>
            <a:r>
              <a:rPr lang="en-US" sz="1200" dirty="0" smtClean="0">
                <a:solidFill>
                  <a:schemeClr val="tx2"/>
                </a:solidFill>
                <a:latin typeface="Arial Rounded MT Bold" pitchFamily="34" charset="0"/>
              </a:rPr>
              <a:t>Compile</a:t>
            </a:r>
            <a:r>
              <a:rPr lang="en-US" sz="1200" dirty="0" smtClean="0">
                <a:solidFill>
                  <a:schemeClr val="tx2"/>
                </a:solidFill>
              </a:rPr>
              <a:t>(Alt + F9)</a:t>
            </a:r>
            <a:endParaRPr lang="en-US" sz="1200" b="1" dirty="0" smtClean="0">
              <a:solidFill>
                <a:schemeClr val="tx2"/>
              </a:solidFill>
            </a:endParaRPr>
          </a:p>
          <a:p>
            <a:pPr eaLnBrk="1" hangingPunct="1">
              <a:lnSpc>
                <a:spcPct val="80000"/>
              </a:lnSpc>
              <a:buFont typeface="Wingdings" pitchFamily="2" charset="2"/>
              <a:buChar char="ü"/>
            </a:pPr>
            <a:r>
              <a:rPr lang="en-US" sz="1200" b="1" dirty="0" smtClean="0">
                <a:solidFill>
                  <a:schemeClr val="tx2"/>
                </a:solidFill>
              </a:rPr>
              <a:t>Debug	:  </a:t>
            </a:r>
            <a:r>
              <a:rPr lang="en-US" sz="1200" dirty="0" smtClean="0">
                <a:solidFill>
                  <a:schemeClr val="tx2"/>
                </a:solidFill>
                <a:latin typeface="Arial Rounded MT Bold" pitchFamily="34" charset="0"/>
              </a:rPr>
              <a:t>Watch window</a:t>
            </a:r>
            <a:r>
              <a:rPr lang="en-US" sz="1200" dirty="0" smtClean="0">
                <a:solidFill>
                  <a:schemeClr val="tx2"/>
                </a:solidFill>
              </a:rPr>
              <a:t>(add watch (Ctrl+F7), delete</a:t>
            </a:r>
            <a:r>
              <a:rPr lang="en-US" sz="1200" baseline="0" dirty="0" smtClean="0">
                <a:solidFill>
                  <a:schemeClr val="tx2"/>
                </a:solidFill>
              </a:rPr>
              <a:t> </a:t>
            </a:r>
            <a:r>
              <a:rPr lang="en-US" sz="1200" dirty="0" smtClean="0">
                <a:solidFill>
                  <a:schemeClr val="tx2"/>
                </a:solidFill>
              </a:rPr>
              <a:t>watch, Edit watch, remove all watches)</a:t>
            </a:r>
            <a:endParaRPr lang="en-US" sz="1200" b="1" dirty="0" smtClean="0">
              <a:solidFill>
                <a:schemeClr val="tx2"/>
              </a:solidFill>
            </a:endParaRPr>
          </a:p>
          <a:p>
            <a:pPr eaLnBrk="1" hangingPunct="1">
              <a:lnSpc>
                <a:spcPct val="80000"/>
              </a:lnSpc>
              <a:buFont typeface="Wingdings" pitchFamily="2" charset="2"/>
              <a:buChar char="ü"/>
            </a:pPr>
            <a:r>
              <a:rPr lang="en-US" sz="1200" b="1" dirty="0" smtClean="0">
                <a:solidFill>
                  <a:schemeClr val="tx2"/>
                </a:solidFill>
              </a:rPr>
              <a:t>Windows	:</a:t>
            </a:r>
            <a:r>
              <a:rPr lang="en-US" sz="1200" dirty="0" smtClean="0">
                <a:solidFill>
                  <a:schemeClr val="tx2"/>
                </a:solidFill>
              </a:rPr>
              <a:t>  </a:t>
            </a:r>
            <a:r>
              <a:rPr lang="en-US" sz="1200" dirty="0" smtClean="0">
                <a:solidFill>
                  <a:schemeClr val="tx2"/>
                </a:solidFill>
                <a:latin typeface="Arial Rounded MT Bold" pitchFamily="34" charset="0"/>
              </a:rPr>
              <a:t>User Screen</a:t>
            </a:r>
            <a:r>
              <a:rPr lang="en-US" sz="1200" dirty="0" smtClean="0">
                <a:solidFill>
                  <a:schemeClr val="tx2"/>
                </a:solidFill>
              </a:rPr>
              <a:t>( Alt + F5)</a:t>
            </a:r>
            <a:endParaRPr lang="en-US" sz="1200" b="1" dirty="0" smtClean="0">
              <a:solidFill>
                <a:schemeClr val="tx2"/>
              </a:solidFill>
            </a:endParaRPr>
          </a:p>
          <a:p>
            <a:pPr eaLnBrk="1" hangingPunct="1">
              <a:lnSpc>
                <a:spcPct val="80000"/>
              </a:lnSpc>
              <a:buFont typeface="Wingdings" pitchFamily="2" charset="2"/>
              <a:buChar char="ü"/>
            </a:pPr>
            <a:r>
              <a:rPr lang="en-US" sz="1200" b="1" dirty="0" smtClean="0">
                <a:solidFill>
                  <a:schemeClr val="tx2"/>
                </a:solidFill>
              </a:rPr>
              <a:t>Help	:  </a:t>
            </a:r>
            <a:r>
              <a:rPr lang="en-US" sz="1200" dirty="0" smtClean="0">
                <a:solidFill>
                  <a:schemeClr val="tx2"/>
                </a:solidFill>
              </a:rPr>
              <a:t>&lt;Ctrl&gt; F1 or right click </a:t>
            </a:r>
            <a:r>
              <a:rPr lang="en-US" sz="1100" dirty="0" smtClean="0">
                <a:solidFill>
                  <a:schemeClr val="tx2"/>
                </a:solidFill>
              </a:rPr>
              <a:t>(keep cursor on the word)</a:t>
            </a:r>
            <a:endParaRPr lang="en-US" sz="1200" dirty="0" smtClean="0">
              <a:solidFill>
                <a:schemeClr val="tx2"/>
              </a:solidFill>
            </a:endParaRPr>
          </a:p>
          <a:p>
            <a:endParaRPr lang="en-US" sz="1200" kern="1200" dirty="0" smtClean="0">
              <a:solidFill>
                <a:schemeClr val="tx1"/>
              </a:solidFill>
              <a:effectLst/>
              <a:latin typeface="Arial" panose="020B0604020202020204" pitchFamily="34" charset="0"/>
              <a:ea typeface="+mn-ea"/>
              <a:cs typeface="+mn-cs"/>
            </a:endParaRPr>
          </a:p>
          <a:p>
            <a:endParaRPr lang="en-US" altLang="en-US" dirty="0" smtClean="0"/>
          </a:p>
        </p:txBody>
      </p:sp>
      <p:sp>
        <p:nvSpPr>
          <p:cNvPr id="563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F20EB7-9EFD-43E6-88C0-61F8D13B6955}" type="slidenum">
              <a:rPr lang="en-US" altLang="en-US" smtClean="0"/>
              <a:pPr/>
              <a:t>10</a:t>
            </a:fld>
            <a:endParaRPr lang="en-US" altLang="en-US" smtClean="0"/>
          </a:p>
        </p:txBody>
      </p:sp>
    </p:spTree>
    <p:extLst>
      <p:ext uri="{BB962C8B-B14F-4D97-AF65-F5344CB8AC3E}">
        <p14:creationId xmlns:p14="http://schemas.microsoft.com/office/powerpoint/2010/main" val="263550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520285-86EA-4894-8C40-42C90A40F004}" type="slidenum">
              <a:rPr lang="en-US" altLang="en-US" smtClean="0"/>
              <a:pPr>
                <a:defRPr/>
              </a:pPr>
              <a:t>13</a:t>
            </a:fld>
            <a:endParaRPr lang="en-US" altLang="en-US"/>
          </a:p>
        </p:txBody>
      </p:sp>
    </p:spTree>
    <p:extLst>
      <p:ext uri="{BB962C8B-B14F-4D97-AF65-F5344CB8AC3E}">
        <p14:creationId xmlns:p14="http://schemas.microsoft.com/office/powerpoint/2010/main" val="4174404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buFont typeface="Wingdings" pitchFamily="2" charset="2"/>
              <a:buNone/>
            </a:pPr>
            <a:r>
              <a:rPr lang="en-US" sz="1200" b="1" dirty="0" smtClean="0"/>
              <a:t>General Commenting Guidelines </a:t>
            </a:r>
            <a:endParaRPr lang="en-US" sz="1200" kern="1200" dirty="0" smtClean="0">
              <a:solidFill>
                <a:schemeClr val="tx2"/>
              </a:solidFill>
              <a:latin typeface="Arial" panose="020B0604020202020204" pitchFamily="34" charset="0"/>
              <a:ea typeface="+mn-ea"/>
              <a:cs typeface="+mn-cs"/>
            </a:endParaRPr>
          </a:p>
          <a:p>
            <a:pPr>
              <a:spcBef>
                <a:spcPts val="600"/>
              </a:spcBef>
              <a:spcAft>
                <a:spcPts val="600"/>
              </a:spcAft>
              <a:buFont typeface="Wingdings" pitchFamily="2" charset="2"/>
              <a:buChar char="ü"/>
            </a:pPr>
            <a:r>
              <a:rPr lang="en-US" sz="1200" kern="1200" dirty="0" smtClean="0">
                <a:solidFill>
                  <a:schemeClr val="tx2"/>
                </a:solidFill>
                <a:latin typeface="Arial" panose="020B0604020202020204" pitchFamily="34" charset="0"/>
                <a:ea typeface="+mn-ea"/>
                <a:cs typeface="+mn-cs"/>
              </a:rPr>
              <a:t>Comments are used to document programs and improve readability.</a:t>
            </a:r>
          </a:p>
          <a:p>
            <a:pPr algn="just">
              <a:spcBef>
                <a:spcPts val="600"/>
              </a:spcBef>
              <a:spcAft>
                <a:spcPts val="600"/>
              </a:spcAft>
              <a:buFont typeface="Wingdings" pitchFamily="2" charset="2"/>
              <a:buChar char="ü"/>
            </a:pPr>
            <a:r>
              <a:rPr lang="en-US" sz="1200" kern="1200" dirty="0" smtClean="0">
                <a:solidFill>
                  <a:schemeClr val="tx2"/>
                </a:solidFill>
                <a:latin typeface="Arial" panose="020B0604020202020204" pitchFamily="34" charset="0"/>
                <a:ea typeface="+mn-ea"/>
                <a:cs typeface="+mn-cs"/>
              </a:rPr>
              <a:t>The ratio of code to comments should be 10 : 3</a:t>
            </a:r>
          </a:p>
          <a:p>
            <a:pPr algn="just">
              <a:spcBef>
                <a:spcPts val="600"/>
              </a:spcBef>
              <a:spcAft>
                <a:spcPts val="600"/>
              </a:spcAft>
              <a:buFont typeface="Wingdings" pitchFamily="2" charset="2"/>
              <a:buChar char="ü"/>
            </a:pPr>
            <a:r>
              <a:rPr lang="en-US" sz="1200" kern="1200" dirty="0" smtClean="0">
                <a:solidFill>
                  <a:schemeClr val="tx2"/>
                </a:solidFill>
                <a:latin typeface="Arial" panose="020B0604020202020204" pitchFamily="34" charset="0"/>
                <a:ea typeface="+mn-ea"/>
                <a:cs typeface="+mn-cs"/>
              </a:rPr>
              <a:t>Whenever there is a block of code which is doing something complex, sufficient amount of comments should be put in to explain.</a:t>
            </a:r>
          </a:p>
          <a:p>
            <a:pPr algn="just">
              <a:spcBef>
                <a:spcPts val="600"/>
              </a:spcBef>
              <a:spcAft>
                <a:spcPts val="600"/>
              </a:spcAft>
              <a:buFont typeface="Wingdings" pitchFamily="2" charset="2"/>
              <a:buChar char="ü"/>
            </a:pPr>
            <a:r>
              <a:rPr lang="en-US" sz="1200" kern="1200" dirty="0" smtClean="0">
                <a:solidFill>
                  <a:schemeClr val="tx2"/>
                </a:solidFill>
                <a:latin typeface="Arial" panose="020B0604020202020204" pitchFamily="34" charset="0"/>
                <a:ea typeface="+mn-ea"/>
                <a:cs typeface="+mn-cs"/>
              </a:rPr>
              <a:t>Comment should not be in the same line as the code.</a:t>
            </a:r>
          </a:p>
          <a:p>
            <a:pPr algn="just">
              <a:spcBef>
                <a:spcPts val="600"/>
              </a:spcBef>
              <a:spcAft>
                <a:spcPts val="600"/>
              </a:spcAft>
              <a:buFont typeface="Wingdings" pitchFamily="2" charset="2"/>
              <a:buChar char="ü"/>
            </a:pPr>
            <a:r>
              <a:rPr lang="en-US" sz="1200" kern="1200" dirty="0" smtClean="0">
                <a:solidFill>
                  <a:schemeClr val="tx2"/>
                </a:solidFill>
                <a:latin typeface="Arial" panose="020B0604020202020204" pitchFamily="34" charset="0"/>
                <a:ea typeface="+mn-ea"/>
                <a:cs typeface="+mn-cs"/>
              </a:rPr>
              <a:t>Use only C/C++ Style comments (/* This is a line of comment */)</a:t>
            </a:r>
            <a:endParaRPr lang="en-US" sz="1200" kern="1200" dirty="0" smtClean="0">
              <a:solidFill>
                <a:schemeClr val="tx2"/>
              </a:solidFill>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8C520285-86EA-4894-8C40-42C90A40F004}" type="slidenum">
              <a:rPr lang="en-US" altLang="en-US" smtClean="0"/>
              <a:pPr>
                <a:defRPr/>
              </a:pPr>
              <a:t>16</a:t>
            </a:fld>
            <a:endParaRPr lang="en-US" altLang="en-US"/>
          </a:p>
        </p:txBody>
      </p:sp>
    </p:spTree>
    <p:extLst>
      <p:ext uri="{BB962C8B-B14F-4D97-AF65-F5344CB8AC3E}">
        <p14:creationId xmlns:p14="http://schemas.microsoft.com/office/powerpoint/2010/main" val="1120882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C520285-86EA-4894-8C40-42C90A40F004}" type="slidenum">
              <a:rPr lang="en-US" altLang="en-US" smtClean="0"/>
              <a:pPr>
                <a:defRPr/>
              </a:pPr>
              <a:t>17</a:t>
            </a:fld>
            <a:endParaRPr lang="en-US" altLang="en-US"/>
          </a:p>
        </p:txBody>
      </p:sp>
    </p:spTree>
    <p:extLst>
      <p:ext uri="{BB962C8B-B14F-4D97-AF65-F5344CB8AC3E}">
        <p14:creationId xmlns:p14="http://schemas.microsoft.com/office/powerpoint/2010/main" val="205439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a:defRPr/>
            </a:lvl1pPr>
          </a:lstStyle>
          <a:p>
            <a:pPr>
              <a:defRPr/>
            </a:pPr>
            <a:fld id="{94EFC42E-F231-4B14-916B-B099CB7E4008}" type="datetime1">
              <a:rPr lang="en-US" altLang="en-US" smtClean="0"/>
              <a:t>2/15/2015</a:t>
            </a:fld>
            <a:endParaRPr lang="en-US" altLang="en-US"/>
          </a:p>
        </p:txBody>
      </p:sp>
      <p:sp>
        <p:nvSpPr>
          <p:cNvPr id="5" name="Footer Placeholder 14"/>
          <p:cNvSpPr>
            <a:spLocks noGrp="1"/>
          </p:cNvSpPr>
          <p:nvPr>
            <p:ph type="ftr" sz="quarter" idx="15"/>
          </p:nvPr>
        </p:nvSpPr>
        <p:spPr>
          <a:xfrm>
            <a:off x="1295400" y="6356350"/>
            <a:ext cx="4419600" cy="365125"/>
          </a:xfrm>
        </p:spPr>
        <p:txBody>
          <a:bodyPr/>
          <a:lstStyle>
            <a:lvl1pPr>
              <a:defRPr/>
            </a:lvl1pPr>
          </a:lstStyle>
          <a:p>
            <a:pPr>
              <a:defRPr/>
            </a:pPr>
            <a:r>
              <a:rPr lang="en-US" altLang="en-US"/>
              <a:t>CSE 1002                            Department of CSE</a:t>
            </a:r>
          </a:p>
        </p:txBody>
      </p:sp>
      <p:sp>
        <p:nvSpPr>
          <p:cNvPr id="6" name="Slide Number Placeholder 15"/>
          <p:cNvSpPr>
            <a:spLocks noGrp="1"/>
          </p:cNvSpPr>
          <p:nvPr>
            <p:ph type="sldNum" sz="quarter" idx="16"/>
          </p:nvPr>
        </p:nvSpPr>
        <p:spPr/>
        <p:txBody>
          <a:bodyPr/>
          <a:lstStyle>
            <a:lvl1pPr>
              <a:defRPr/>
            </a:lvl1pPr>
          </a:lstStyle>
          <a:p>
            <a:pPr>
              <a:defRPr/>
            </a:pPr>
            <a:fld id="{75BC6305-0CB6-45AC-828A-1B8C5D86220A}" type="slidenum">
              <a:rPr lang="en-US" altLang="en-US"/>
              <a:pPr>
                <a:defRPr/>
              </a:pPr>
              <a:t>‹#›</a:t>
            </a:fld>
            <a:endParaRPr lang="en-US" altLang="en-US"/>
          </a:p>
        </p:txBody>
      </p:sp>
    </p:spTree>
    <p:extLst>
      <p:ext uri="{BB962C8B-B14F-4D97-AF65-F5344CB8AC3E}">
        <p14:creationId xmlns:p14="http://schemas.microsoft.com/office/powerpoint/2010/main" val="238772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216E8A2E-5119-42B0-8C74-71B1E07EC1B1}" type="datetime1">
              <a:rPr lang="en-US" altLang="en-US" smtClean="0"/>
              <a:t>2/15/2015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95F33E30-7F7C-4410-885A-3A1461AF118A}" type="slidenum">
              <a:rPr lang="en-US" altLang="en-US"/>
              <a:pPr>
                <a:defRPr/>
              </a:pPr>
              <a:t>‹#›</a:t>
            </a:fld>
            <a:endParaRPr lang="en-US" altLang="en-US"/>
          </a:p>
        </p:txBody>
      </p:sp>
    </p:spTree>
    <p:extLst>
      <p:ext uri="{BB962C8B-B14F-4D97-AF65-F5344CB8AC3E}">
        <p14:creationId xmlns:p14="http://schemas.microsoft.com/office/powerpoint/2010/main" val="192259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122AFEDC-4A32-4C7A-865B-2FEAA450E5C9}" type="datetime1">
              <a:rPr lang="en-US" altLang="en-US" smtClean="0"/>
              <a:t>2/15/2015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B045D463-04F5-418F-9754-F65B017BB265}" type="slidenum">
              <a:rPr lang="en-US" altLang="en-US"/>
              <a:pPr>
                <a:defRPr/>
              </a:pPr>
              <a:t>‹#›</a:t>
            </a:fld>
            <a:endParaRPr lang="en-US" altLang="en-US"/>
          </a:p>
        </p:txBody>
      </p:sp>
    </p:spTree>
    <p:extLst>
      <p:ext uri="{BB962C8B-B14F-4D97-AF65-F5344CB8AC3E}">
        <p14:creationId xmlns:p14="http://schemas.microsoft.com/office/powerpoint/2010/main" val="2568270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a:xfrm>
            <a:off x="1143001" y="21021"/>
            <a:ext cx="7391400" cy="867283"/>
          </a:xfrm>
        </p:spPr>
        <p:txBody>
          <a:body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a:lvl1pPr>
          </a:lstStyle>
          <a:p>
            <a:pPr>
              <a:defRPr/>
            </a:pPr>
            <a:fld id="{FC0FDCAD-1C7A-436B-A386-A8B65720E5FC}" type="datetime1">
              <a:rPr lang="en-US" altLang="en-US" smtClean="0"/>
              <a:t>2/15/2015</a:t>
            </a:fld>
            <a:endParaRPr lang="en-US" altLang="en-US"/>
          </a:p>
        </p:txBody>
      </p:sp>
      <p:sp>
        <p:nvSpPr>
          <p:cNvPr id="6" name="Slide Number Placeholder 5"/>
          <p:cNvSpPr>
            <a:spLocks noGrp="1"/>
          </p:cNvSpPr>
          <p:nvPr>
            <p:ph type="sldNum" sz="quarter" idx="11"/>
          </p:nvPr>
        </p:nvSpPr>
        <p:spPr/>
        <p:txBody>
          <a:bodyPr/>
          <a:lstStyle>
            <a:lvl1pPr>
              <a:defRPr/>
            </a:lvl1pPr>
          </a:lstStyle>
          <a:p>
            <a:pPr>
              <a:defRPr/>
            </a:pPr>
            <a:fld id="{DE560F2F-1BBF-40B8-8135-C298BDEA66AF}" type="slidenum">
              <a:rPr lang="en-US" altLang="en-US"/>
              <a:pPr>
                <a:defRPr/>
              </a:pPr>
              <a:t>‹#›</a:t>
            </a:fld>
            <a:endParaRPr lang="en-US" altLang="en-US"/>
          </a:p>
        </p:txBody>
      </p:sp>
      <p:sp>
        <p:nvSpPr>
          <p:cNvPr id="7" name="Footer Placeholder 14"/>
          <p:cNvSpPr>
            <a:spLocks noGrp="1"/>
          </p:cNvSpPr>
          <p:nvPr>
            <p:ph type="ftr" sz="quarter" idx="12"/>
          </p:nvPr>
        </p:nvSpPr>
        <p:spPr>
          <a:xfrm>
            <a:off x="1295400" y="6356350"/>
            <a:ext cx="4419600" cy="365125"/>
          </a:xfrm>
        </p:spPr>
        <p:txBody>
          <a:bodyPr/>
          <a:lstStyle>
            <a:lvl1pPr>
              <a:defRPr/>
            </a:lvl1pPr>
          </a:lstStyle>
          <a:p>
            <a:pPr>
              <a:defRPr/>
            </a:pPr>
            <a:r>
              <a:rPr lang="en-US" altLang="en-US"/>
              <a:t>CSE 1002                            Department of CSE</a:t>
            </a:r>
          </a:p>
        </p:txBody>
      </p:sp>
    </p:spTree>
    <p:extLst>
      <p:ext uri="{BB962C8B-B14F-4D97-AF65-F5344CB8AC3E}">
        <p14:creationId xmlns:p14="http://schemas.microsoft.com/office/powerpoint/2010/main" val="167247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1371600" y="152400"/>
            <a:ext cx="7010398" cy="549992"/>
          </a:xfrm>
          <a:prstGeom prst="rect">
            <a:avLst/>
          </a:prstGeom>
        </p:spPr>
        <p:txBody>
          <a:bodyPr/>
          <a:lstStyle/>
          <a:p>
            <a:r>
              <a:rPr lang="en-US" smtClean="0"/>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pPr>
              <a:defRPr/>
            </a:pPr>
            <a:fld id="{93803C6C-BA8B-48C7-96A1-40A17CA82E7F}" type="datetime1">
              <a:rPr lang="en-US" altLang="en-US" smtClean="0"/>
              <a:t>2/15/2015</a:t>
            </a:fld>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6"/>
          <p:cNvSpPr>
            <a:spLocks noGrp="1"/>
          </p:cNvSpPr>
          <p:nvPr>
            <p:ph type="sldNum" sz="quarter" idx="12"/>
          </p:nvPr>
        </p:nvSpPr>
        <p:spPr/>
        <p:txBody>
          <a:bodyPr/>
          <a:lstStyle>
            <a:lvl1pPr>
              <a:defRPr/>
            </a:lvl1pPr>
          </a:lstStyle>
          <a:p>
            <a:pPr>
              <a:defRPr/>
            </a:pPr>
            <a:fld id="{749F3B95-D2D2-40D0-8CEB-DF03ED4A6C56}" type="slidenum">
              <a:rPr lang="en-US" altLang="en-US"/>
              <a:pPr>
                <a:defRPr/>
              </a:pPr>
              <a:t>‹#›</a:t>
            </a:fld>
            <a:endParaRPr lang="en-US" altLang="en-US"/>
          </a:p>
        </p:txBody>
      </p:sp>
    </p:spTree>
    <p:extLst>
      <p:ext uri="{BB962C8B-B14F-4D97-AF65-F5344CB8AC3E}">
        <p14:creationId xmlns:p14="http://schemas.microsoft.com/office/powerpoint/2010/main" val="2610437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6A2B89EF-B1D0-420F-9580-118CE58F1208}" type="datetime1">
              <a:rPr lang="en-US" altLang="en-US" smtClean="0"/>
              <a:t>2/15/2015</a:t>
            </a:fld>
            <a:endParaRPr lang="en-US" altLang="en-US"/>
          </a:p>
        </p:txBody>
      </p:sp>
      <p:sp>
        <p:nvSpPr>
          <p:cNvPr id="5" name="Footer Placeholder 3"/>
          <p:cNvSpPr>
            <a:spLocks noGrp="1"/>
          </p:cNvSpPr>
          <p:nvPr>
            <p:ph type="ftr" sz="quarter" idx="11"/>
          </p:nvPr>
        </p:nvSpPr>
        <p:spPr/>
        <p:txBody>
          <a:bodyPr/>
          <a:lstStyle>
            <a:lvl1pPr>
              <a:defRPr/>
            </a:lvl1pPr>
          </a:lstStyle>
          <a:p>
            <a:pPr>
              <a:defRPr/>
            </a:pPr>
            <a:r>
              <a:rPr lang="en-US" altLang="en-US"/>
              <a:t>CSE 1002                            Department of CSE</a:t>
            </a:r>
          </a:p>
        </p:txBody>
      </p:sp>
      <p:sp>
        <p:nvSpPr>
          <p:cNvPr id="6" name="Slide Number Placeholder 4"/>
          <p:cNvSpPr>
            <a:spLocks noGrp="1"/>
          </p:cNvSpPr>
          <p:nvPr>
            <p:ph type="sldNum" sz="quarter" idx="12"/>
          </p:nvPr>
        </p:nvSpPr>
        <p:spPr/>
        <p:txBody>
          <a:bodyPr/>
          <a:lstStyle>
            <a:lvl1pPr>
              <a:defRPr/>
            </a:lvl1pPr>
          </a:lstStyle>
          <a:p>
            <a:pPr>
              <a:defRPr/>
            </a:pPr>
            <a:fld id="{E08101EC-74E9-4D2F-A7F7-E920361586BD}" type="slidenum">
              <a:rPr lang="en-US" altLang="en-US"/>
              <a:pPr>
                <a:defRPr/>
              </a:pPr>
              <a:t>‹#›</a:t>
            </a:fld>
            <a:endParaRPr lang="en-US" altLang="en-US"/>
          </a:p>
        </p:txBody>
      </p:sp>
    </p:spTree>
    <p:extLst>
      <p:ext uri="{BB962C8B-B14F-4D97-AF65-F5344CB8AC3E}">
        <p14:creationId xmlns:p14="http://schemas.microsoft.com/office/powerpoint/2010/main" val="158655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4" name="Date Placeholder 1"/>
          <p:cNvSpPr>
            <a:spLocks noGrp="1"/>
          </p:cNvSpPr>
          <p:nvPr>
            <p:ph type="dt" sz="half" idx="10"/>
          </p:nvPr>
        </p:nvSpPr>
        <p:spPr/>
        <p:txBody>
          <a:bodyPr/>
          <a:lstStyle>
            <a:lvl1pPr>
              <a:defRPr/>
            </a:lvl1pPr>
          </a:lstStyle>
          <a:p>
            <a:pPr>
              <a:defRPr/>
            </a:pPr>
            <a:fld id="{D6CBB23D-0C60-41F2-BEEE-76D0EBEB42C4}" type="datetime1">
              <a:rPr lang="en-US" altLang="en-US" smtClean="0"/>
              <a:t>2/15/2015</a:t>
            </a:fld>
            <a:endParaRPr lang="en-US" altLang="en-US"/>
          </a:p>
        </p:txBody>
      </p:sp>
      <p:sp>
        <p:nvSpPr>
          <p:cNvPr id="5" name="Footer Placeholder 2"/>
          <p:cNvSpPr>
            <a:spLocks noGrp="1"/>
          </p:cNvSpPr>
          <p:nvPr>
            <p:ph type="ftr" sz="quarter" idx="11"/>
          </p:nvPr>
        </p:nvSpPr>
        <p:spPr/>
        <p:txBody>
          <a:bodyPr/>
          <a:lstStyle>
            <a:lvl1pPr>
              <a:defRPr/>
            </a:lvl1pPr>
          </a:lstStyle>
          <a:p>
            <a:pPr>
              <a:defRPr/>
            </a:pPr>
            <a:r>
              <a:rPr lang="en-US" altLang="en-US"/>
              <a:t>CSE 1002                            Department of CSE</a:t>
            </a:r>
          </a:p>
        </p:txBody>
      </p:sp>
      <p:sp>
        <p:nvSpPr>
          <p:cNvPr id="7" name="Slide Number Placeholder 3"/>
          <p:cNvSpPr>
            <a:spLocks noGrp="1"/>
          </p:cNvSpPr>
          <p:nvPr>
            <p:ph type="sldNum" sz="quarter" idx="12"/>
          </p:nvPr>
        </p:nvSpPr>
        <p:spPr/>
        <p:txBody>
          <a:bodyPr/>
          <a:lstStyle>
            <a:lvl1pPr>
              <a:defRPr/>
            </a:lvl1pPr>
          </a:lstStyle>
          <a:p>
            <a:pPr>
              <a:defRPr/>
            </a:pPr>
            <a:fld id="{EF187DA6-04FB-4C92-9F1E-F344893AD82F}" type="slidenum">
              <a:rPr lang="en-US" altLang="en-US"/>
              <a:pPr>
                <a:defRPr/>
              </a:pPr>
              <a:t>‹#›</a:t>
            </a:fld>
            <a:endParaRPr lang="en-US" altLang="en-US"/>
          </a:p>
        </p:txBody>
      </p:sp>
    </p:spTree>
    <p:extLst>
      <p:ext uri="{BB962C8B-B14F-4D97-AF65-F5344CB8AC3E}">
        <p14:creationId xmlns:p14="http://schemas.microsoft.com/office/powerpoint/2010/main" val="664822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eaLnBrk="0" fontAlgn="base" hangingPunct="0">
              <a:spcBef>
                <a:spcPct val="0"/>
              </a:spcBef>
              <a:spcAft>
                <a:spcPct val="0"/>
              </a:spcAft>
              <a:defRPr>
                <a:latin typeface="Arial" panose="020B0604020202020204" pitchFamily="34" charset="0"/>
              </a:defRPr>
            </a:lvl1pPr>
          </a:lstStyle>
          <a:p>
            <a:pPr>
              <a:defRPr/>
            </a:pPr>
            <a:fld id="{88258C69-D1A7-49B1-97BD-E8378FC97B0A}" type="datetime1">
              <a:rPr lang="en-US" smtClean="0"/>
              <a:t>2/15/2015</a:t>
            </a:fld>
            <a:endParaRPr lang="en-US"/>
          </a:p>
        </p:txBody>
      </p:sp>
      <p:sp>
        <p:nvSpPr>
          <p:cNvPr id="5" name="Footer Placeholder 14"/>
          <p:cNvSpPr>
            <a:spLocks noGrp="1"/>
          </p:cNvSpPr>
          <p:nvPr>
            <p:ph type="ftr" sz="quarter" idx="15"/>
          </p:nvPr>
        </p:nvSpPr>
        <p:spPr>
          <a:xfrm>
            <a:off x="1295400" y="6356350"/>
            <a:ext cx="4419600" cy="365125"/>
          </a:xfrm>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6" name="Slide Number Placeholder 15"/>
          <p:cNvSpPr>
            <a:spLocks noGrp="1"/>
          </p:cNvSpPr>
          <p:nvPr>
            <p:ph type="sldNum" sz="quarter" idx="16"/>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CA3873AA-2B61-4067-B2D4-4429382181EC}" type="slidenum">
              <a:rPr lang="en-US"/>
              <a:pPr>
                <a:defRPr/>
              </a:pPr>
              <a:t>‹#›</a:t>
            </a:fld>
            <a:endParaRPr lang="en-US"/>
          </a:p>
        </p:txBody>
      </p:sp>
    </p:spTree>
    <p:extLst>
      <p:ext uri="{BB962C8B-B14F-4D97-AF65-F5344CB8AC3E}">
        <p14:creationId xmlns:p14="http://schemas.microsoft.com/office/powerpoint/2010/main" val="2369992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a:xfrm>
            <a:off x="1143000" y="21021"/>
            <a:ext cx="7823333" cy="867283"/>
          </a:xfrm>
        </p:spPr>
        <p:txBody>
          <a:body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eaLnBrk="0" fontAlgn="base" hangingPunct="0">
              <a:spcBef>
                <a:spcPct val="0"/>
              </a:spcBef>
              <a:spcAft>
                <a:spcPct val="0"/>
              </a:spcAft>
              <a:defRPr>
                <a:latin typeface="Arial" panose="020B0604020202020204" pitchFamily="34" charset="0"/>
              </a:defRPr>
            </a:lvl1pPr>
          </a:lstStyle>
          <a:p>
            <a:pPr>
              <a:defRPr/>
            </a:pPr>
            <a:fld id="{2DE4FA7B-1AA0-4D7B-8D0F-1F997A7C692E}" type="datetime1">
              <a:rPr lang="en-US" smtClean="0"/>
              <a:t>2/15/2015</a:t>
            </a:fld>
            <a:endParaRPr lang="en-US"/>
          </a:p>
        </p:txBody>
      </p:sp>
      <p:sp>
        <p:nvSpPr>
          <p:cNvPr id="6" name="Slide Number Placeholder 5"/>
          <p:cNvSpPr>
            <a:spLocks noGrp="1"/>
          </p:cNvSpPr>
          <p:nvPr>
            <p:ph type="sldNum"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8B594BFC-4B23-46EC-97C8-DFD1343BB680}" type="slidenum">
              <a:rPr lang="en-US"/>
              <a:pPr>
                <a:defRPr/>
              </a:pPr>
              <a:t>‹#›</a:t>
            </a:fld>
            <a:endParaRPr lang="en-US"/>
          </a:p>
        </p:txBody>
      </p:sp>
      <p:sp>
        <p:nvSpPr>
          <p:cNvPr id="7" name="Footer Placeholder 14"/>
          <p:cNvSpPr>
            <a:spLocks noGrp="1"/>
          </p:cNvSpPr>
          <p:nvPr>
            <p:ph type="ftr" sz="quarter" idx="12"/>
          </p:nvPr>
        </p:nvSpPr>
        <p:spPr>
          <a:xfrm>
            <a:off x="1295400" y="6356350"/>
            <a:ext cx="4419600" cy="365125"/>
          </a:xfrm>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Tree>
    <p:extLst>
      <p:ext uri="{BB962C8B-B14F-4D97-AF65-F5344CB8AC3E}">
        <p14:creationId xmlns:p14="http://schemas.microsoft.com/office/powerpoint/2010/main" val="1223637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5" name="Title 10"/>
          <p:cNvSpPr txBox="1">
            <a:spLocks/>
          </p:cNvSpPr>
          <p:nvPr userDrawn="1"/>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fontAlgn="auto">
              <a:spcAft>
                <a:spcPts val="0"/>
              </a:spcAft>
              <a:defRPr/>
            </a:pPr>
            <a:r>
              <a:rPr lang="en-US" dirty="0" smtClean="0">
                <a:solidFill>
                  <a:srgbClr val="002060"/>
                </a:solidFill>
              </a:rPr>
              <a:t>Click to edit Master title style</a:t>
            </a:r>
            <a:endParaRPr lang="en-US" dirty="0">
              <a:solidFill>
                <a:srgbClr val="002060"/>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F7927A65-432F-432E-B81F-B11EE0F5BE6F}" type="datetime1">
              <a:rPr lang="en-US" smtClean="0"/>
              <a:t>2/15/2015</a:t>
            </a:fld>
            <a:endParaRPr 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F1F666AD-288C-4F1A-B458-F08B94877F52}" type="slidenum">
              <a:rPr lang="en-US"/>
              <a:pPr>
                <a:defRPr/>
              </a:pPr>
              <a:t>‹#›</a:t>
            </a:fld>
            <a:endParaRPr lang="en-US"/>
          </a:p>
        </p:txBody>
      </p:sp>
    </p:spTree>
    <p:extLst>
      <p:ext uri="{BB962C8B-B14F-4D97-AF65-F5344CB8AC3E}">
        <p14:creationId xmlns:p14="http://schemas.microsoft.com/office/powerpoint/2010/main" val="156652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1371600" y="152400"/>
            <a:ext cx="7010398" cy="549992"/>
          </a:xfrm>
          <a:prstGeom prst="rect">
            <a:avLst/>
          </a:prstGeom>
        </p:spPr>
        <p:txBody>
          <a:bodyPr/>
          <a:lstStyle/>
          <a:p>
            <a:r>
              <a:rPr lang="en-US" dirty="0" smtClean="0"/>
              <a:t>Click to edit Master title style</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66251418-FFA7-4D14-BC6B-18C1C7D0C0B9}" type="datetime1">
              <a:rPr lang="en-US" smtClean="0"/>
              <a:t>2/15/2015</a:t>
            </a:fld>
            <a:endParaRPr 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8" name="Slide Number Placeholder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5B7F7A6-D7D2-46A9-B8C1-2868D6468BA4}" type="slidenum">
              <a:rPr lang="en-US"/>
              <a:pPr>
                <a:defRPr/>
              </a:pPr>
              <a:t>‹#›</a:t>
            </a:fld>
            <a:endParaRPr lang="en-US"/>
          </a:p>
        </p:txBody>
      </p:sp>
    </p:spTree>
    <p:extLst>
      <p:ext uri="{BB962C8B-B14F-4D97-AF65-F5344CB8AC3E}">
        <p14:creationId xmlns:p14="http://schemas.microsoft.com/office/powerpoint/2010/main" val="332501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a:lvl1pPr>
          </a:lstStyle>
          <a:p>
            <a:pPr>
              <a:defRPr/>
            </a:pPr>
            <a:fld id="{214613B1-577D-4FED-8F98-C2320D63F4D6}" type="datetime1">
              <a:rPr lang="en-US" altLang="en-US" smtClean="0"/>
              <a:t>2/15/2015</a:t>
            </a:fld>
            <a:endParaRPr lang="en-US" altLang="en-US"/>
          </a:p>
        </p:txBody>
      </p:sp>
      <p:sp>
        <p:nvSpPr>
          <p:cNvPr id="6" name="Slide Number Placeholder 5"/>
          <p:cNvSpPr>
            <a:spLocks noGrp="1"/>
          </p:cNvSpPr>
          <p:nvPr>
            <p:ph type="sldNum" sz="quarter" idx="11"/>
          </p:nvPr>
        </p:nvSpPr>
        <p:spPr/>
        <p:txBody>
          <a:bodyPr/>
          <a:lstStyle>
            <a:lvl1pPr>
              <a:defRPr sz="1200" b="0"/>
            </a:lvl1pPr>
          </a:lstStyle>
          <a:p>
            <a:pPr>
              <a:defRPr/>
            </a:pPr>
            <a:fld id="{5897EA7D-427F-42A6-83D2-B942FFFD6730}" type="slidenum">
              <a:rPr lang="en-US" altLang="en-US"/>
              <a:pPr>
                <a:defRPr/>
              </a:pPr>
              <a:t>‹#›</a:t>
            </a:fld>
            <a:endParaRPr lang="en-US" altLang="en-US"/>
          </a:p>
        </p:txBody>
      </p:sp>
      <p:sp>
        <p:nvSpPr>
          <p:cNvPr id="7" name="Footer Placeholder 14"/>
          <p:cNvSpPr>
            <a:spLocks noGrp="1"/>
          </p:cNvSpPr>
          <p:nvPr>
            <p:ph type="ftr" sz="quarter" idx="12"/>
          </p:nvPr>
        </p:nvSpPr>
        <p:spPr>
          <a:xfrm>
            <a:off x="1295400" y="6356350"/>
            <a:ext cx="4419600" cy="365125"/>
          </a:xfrm>
        </p:spPr>
        <p:txBody>
          <a:bodyPr/>
          <a:lstStyle>
            <a:lvl1pPr algn="r">
              <a:defRPr/>
            </a:lvl1pPr>
          </a:lstStyle>
          <a:p>
            <a:pPr>
              <a:defRPr/>
            </a:pPr>
            <a:r>
              <a:rPr lang="en-US" altLang="en-US"/>
              <a:t>CSE 1002                            Department of CSE</a:t>
            </a:r>
          </a:p>
        </p:txBody>
      </p:sp>
    </p:spTree>
    <p:extLst>
      <p:ext uri="{BB962C8B-B14F-4D97-AF65-F5344CB8AC3E}">
        <p14:creationId xmlns:p14="http://schemas.microsoft.com/office/powerpoint/2010/main" val="4242365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8" name="Title 10"/>
          <p:cNvSpPr txBox="1">
            <a:spLocks/>
          </p:cNvSpPr>
          <p:nvPr userDrawn="1"/>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fontAlgn="auto">
              <a:spcAft>
                <a:spcPts val="0"/>
              </a:spcAft>
              <a:defRPr/>
            </a:pPr>
            <a:r>
              <a:rPr lang="en-US" smtClean="0">
                <a:solidFill>
                  <a:srgbClr val="002060"/>
                </a:solidFill>
              </a:rPr>
              <a:t>Click to edit Master title style</a:t>
            </a:r>
            <a:endParaRPr lang="en-US">
              <a:solidFill>
                <a:srgbClr val="002060"/>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1CCC2D80-54B1-4772-B38C-3719C52275F6}" type="datetime1">
              <a:rPr lang="en-US" smtClean="0"/>
              <a:t>2/15/2015</a:t>
            </a:fld>
            <a:endParaRPr lang="en-US"/>
          </a:p>
        </p:txBody>
      </p:sp>
      <p:sp>
        <p:nvSpPr>
          <p:cNvPr id="10" name="Footer Placeholder 7"/>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11" name="Slide Number Placeholder 8"/>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55E82313-47FB-4006-8CE1-D31B12F541A9}" type="slidenum">
              <a:rPr lang="en-US"/>
              <a:pPr>
                <a:defRPr/>
              </a:pPr>
              <a:t>‹#›</a:t>
            </a:fld>
            <a:endParaRPr lang="en-US"/>
          </a:p>
        </p:txBody>
      </p:sp>
    </p:spTree>
    <p:extLst>
      <p:ext uri="{BB962C8B-B14F-4D97-AF65-F5344CB8AC3E}">
        <p14:creationId xmlns:p14="http://schemas.microsoft.com/office/powerpoint/2010/main" val="4082566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3" name="Title 10"/>
          <p:cNvSpPr txBox="1">
            <a:spLocks/>
          </p:cNvSpPr>
          <p:nvPr userDrawn="1"/>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fontAlgn="auto">
              <a:spcAft>
                <a:spcPts val="0"/>
              </a:spcAft>
              <a:defRPr/>
            </a:pPr>
            <a:r>
              <a:rPr lang="en-US" smtClean="0">
                <a:solidFill>
                  <a:srgbClr val="002060"/>
                </a:solidFill>
              </a:rPr>
              <a:t>Click to edit Master title style</a:t>
            </a:r>
            <a:endParaRPr lang="en-US">
              <a:solidFill>
                <a:srgbClr val="002060"/>
              </a:solidFill>
            </a:endParaRPr>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9A74E6E0-DDE5-415A-ADD4-BA8E19CCF72E}" type="datetime1">
              <a:rPr lang="en-US" smtClean="0"/>
              <a:t>2/15/2015</a:t>
            </a:fld>
            <a:endParaRPr 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6" name="Slide Number Placeholder 4"/>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1872B488-A724-40A1-825D-DD7688A262B8}" type="slidenum">
              <a:rPr lang="en-US"/>
              <a:pPr>
                <a:defRPr/>
              </a:pPr>
              <a:t>‹#›</a:t>
            </a:fld>
            <a:endParaRPr lang="en-US"/>
          </a:p>
        </p:txBody>
      </p:sp>
    </p:spTree>
    <p:extLst>
      <p:ext uri="{BB962C8B-B14F-4D97-AF65-F5344CB8AC3E}">
        <p14:creationId xmlns:p14="http://schemas.microsoft.com/office/powerpoint/2010/main" val="3325758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4" name="Date Placeholder 1"/>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DB10BD30-DB17-4FEB-B3B0-C10A18C23F31}" type="datetime1">
              <a:rPr lang="en-US" smtClean="0"/>
              <a:t>2/15/2015</a:t>
            </a:fld>
            <a:endParaRPr lang="en-US"/>
          </a:p>
        </p:txBody>
      </p:sp>
      <p:sp>
        <p:nvSpPr>
          <p:cNvPr id="5" name="Footer Placeholder 2"/>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7" name="Slide Number Placeholder 3"/>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D3B556E-37A3-4B2B-A403-608323DAE2F8}" type="slidenum">
              <a:rPr lang="en-US"/>
              <a:pPr>
                <a:defRPr/>
              </a:pPr>
              <a:t>‹#›</a:t>
            </a:fld>
            <a:endParaRPr lang="en-US"/>
          </a:p>
        </p:txBody>
      </p:sp>
    </p:spTree>
    <p:extLst>
      <p:ext uri="{BB962C8B-B14F-4D97-AF65-F5344CB8AC3E}">
        <p14:creationId xmlns:p14="http://schemas.microsoft.com/office/powerpoint/2010/main" val="2477323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6" name="Title 10"/>
          <p:cNvSpPr txBox="1">
            <a:spLocks/>
          </p:cNvSpPr>
          <p:nvPr userDrawn="1"/>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fontAlgn="auto">
              <a:spcAft>
                <a:spcPts val="0"/>
              </a:spcAft>
              <a:defRPr/>
            </a:pPr>
            <a:r>
              <a:rPr lang="en-US" smtClean="0">
                <a:solidFill>
                  <a:srgbClr val="002060"/>
                </a:solidFill>
              </a:rPr>
              <a:t>Click to edit Master title style</a:t>
            </a:r>
            <a:endParaRPr lang="en-US">
              <a:solidFill>
                <a:srgbClr val="002060"/>
              </a:solidFill>
            </a:endParaRPr>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DD57F4FB-FEE0-4B41-9A3F-4E3D889199C1}" type="datetime1">
              <a:rPr lang="en-US" smtClean="0"/>
              <a:t>2/15/2015</a:t>
            </a:fld>
            <a:endParaRPr lang="en-US"/>
          </a:p>
        </p:txBody>
      </p:sp>
      <p:sp>
        <p:nvSpPr>
          <p:cNvPr id="8" name="Footer Placeholder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9" name="Slide Number Placeholder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2254511-6F18-44CC-9C3C-530565D7C965}" type="slidenum">
              <a:rPr lang="en-US"/>
              <a:pPr>
                <a:defRPr/>
              </a:pPr>
              <a:t>‹#›</a:t>
            </a:fld>
            <a:endParaRPr lang="en-US"/>
          </a:p>
        </p:txBody>
      </p:sp>
    </p:spTree>
    <p:extLst>
      <p:ext uri="{BB962C8B-B14F-4D97-AF65-F5344CB8AC3E}">
        <p14:creationId xmlns:p14="http://schemas.microsoft.com/office/powerpoint/2010/main" val="13398452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6" name="Title 10"/>
          <p:cNvSpPr txBox="1">
            <a:spLocks/>
          </p:cNvSpPr>
          <p:nvPr userDrawn="1"/>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fontAlgn="auto">
              <a:spcAft>
                <a:spcPts val="0"/>
              </a:spcAft>
              <a:defRPr/>
            </a:pPr>
            <a:r>
              <a:rPr lang="en-US" smtClean="0">
                <a:solidFill>
                  <a:srgbClr val="002060"/>
                </a:solidFill>
              </a:rPr>
              <a:t>Click to edit Master title style</a:t>
            </a:r>
            <a:endParaRPr lang="en-US">
              <a:solidFill>
                <a:srgbClr val="002060"/>
              </a:solidFil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94A3536-B21A-416B-96C5-37C0A191CB0A}" type="datetime1">
              <a:rPr lang="en-US" smtClean="0"/>
              <a:t>2/15/2015</a:t>
            </a:fld>
            <a:endParaRPr lang="en-US"/>
          </a:p>
        </p:txBody>
      </p:sp>
      <p:sp>
        <p:nvSpPr>
          <p:cNvPr id="8" name="Footer Placeholder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9" name="Slide Number Placeholder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603BB837-0849-47AC-A54B-9F45147C1379}" type="slidenum">
              <a:rPr lang="en-US"/>
              <a:pPr>
                <a:defRPr/>
              </a:pPr>
              <a:t>‹#›</a:t>
            </a:fld>
            <a:endParaRPr lang="en-US"/>
          </a:p>
        </p:txBody>
      </p:sp>
    </p:spTree>
    <p:extLst>
      <p:ext uri="{BB962C8B-B14F-4D97-AF65-F5344CB8AC3E}">
        <p14:creationId xmlns:p14="http://schemas.microsoft.com/office/powerpoint/2010/main" val="3551305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5" name="Title 10"/>
          <p:cNvSpPr txBox="1">
            <a:spLocks/>
          </p:cNvSpPr>
          <p:nvPr userDrawn="1"/>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fontAlgn="auto">
              <a:spcAft>
                <a:spcPts val="0"/>
              </a:spcAft>
              <a:defRPr/>
            </a:pPr>
            <a:r>
              <a:rPr lang="en-US" smtClean="0">
                <a:solidFill>
                  <a:srgbClr val="002060"/>
                </a:solidFill>
              </a:rPr>
              <a:t>Click to edit Master title style</a:t>
            </a:r>
            <a:endParaRPr lang="en-US">
              <a:solidFill>
                <a:srgbClr val="002060"/>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0B50F93-26A1-447E-B6F5-7A20FA65C09E}" type="datetime1">
              <a:rPr lang="en-US" smtClean="0"/>
              <a:t>2/15/2015</a:t>
            </a:fld>
            <a:endParaRPr 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09C6EDC-793D-4598-841C-B1D4058B4F61}" type="slidenum">
              <a:rPr lang="en-US"/>
              <a:pPr>
                <a:defRPr/>
              </a:pPr>
              <a:t>‹#›</a:t>
            </a:fld>
            <a:endParaRPr lang="en-US"/>
          </a:p>
        </p:txBody>
      </p:sp>
    </p:spTree>
    <p:extLst>
      <p:ext uri="{BB962C8B-B14F-4D97-AF65-F5344CB8AC3E}">
        <p14:creationId xmlns:p14="http://schemas.microsoft.com/office/powerpoint/2010/main" val="713211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solidFill>
                <a:srgbClr val="F79646">
                  <a:lumMod val="75000"/>
                </a:srgbClr>
              </a:solidFill>
            </a:endParaRPr>
          </a:p>
        </p:txBody>
      </p:sp>
      <p:sp>
        <p:nvSpPr>
          <p:cNvPr id="5" name="Title 10"/>
          <p:cNvSpPr txBox="1">
            <a:spLocks/>
          </p:cNvSpPr>
          <p:nvPr userDrawn="1"/>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fontAlgn="auto">
              <a:spcAft>
                <a:spcPts val="0"/>
              </a:spcAft>
              <a:defRPr/>
            </a:pPr>
            <a:r>
              <a:rPr lang="en-US" smtClean="0">
                <a:solidFill>
                  <a:srgbClr val="002060"/>
                </a:solidFill>
              </a:rPr>
              <a:t>Click to edit Master title style</a:t>
            </a:r>
            <a:endParaRPr lang="en-US">
              <a:solidFill>
                <a:srgbClr val="002060"/>
              </a:solidFill>
            </a:endParaRPr>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98D405FB-1309-45BB-9F01-DBEDF3E0BCF7}" type="datetime1">
              <a:rPr lang="en-US" smtClean="0"/>
              <a:t>2/15/2015</a:t>
            </a:fld>
            <a:endParaRPr 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r>
              <a:rPr lang="en-US"/>
              <a:t>CSE 1002                            Department of CSE</a:t>
            </a:r>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C6048EDC-4831-42D5-8AAD-EF9EBB2F58AF}" type="slidenum">
              <a:rPr lang="en-US"/>
              <a:pPr>
                <a:defRPr/>
              </a:pPr>
              <a:t>‹#›</a:t>
            </a:fld>
            <a:endParaRPr lang="en-US"/>
          </a:p>
        </p:txBody>
      </p:sp>
    </p:spTree>
    <p:extLst>
      <p:ext uri="{BB962C8B-B14F-4D97-AF65-F5344CB8AC3E}">
        <p14:creationId xmlns:p14="http://schemas.microsoft.com/office/powerpoint/2010/main" val="11429950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eaLnBrk="0" hangingPunct="0">
              <a:defRPr>
                <a:latin typeface="Arial" panose="020B0604020202020204" pitchFamily="34" charset="0"/>
              </a:defRPr>
            </a:lvl1pPr>
          </a:lstStyle>
          <a:p>
            <a:pPr>
              <a:defRPr/>
            </a:pPr>
            <a:fld id="{084D5348-682C-4ED2-9600-3107C58F78B3}" type="datetime1">
              <a:rPr lang="en-US" smtClean="0"/>
              <a:t>2/15/2015</a:t>
            </a:fld>
            <a:endParaRPr lang="en-US"/>
          </a:p>
        </p:txBody>
      </p:sp>
      <p:sp>
        <p:nvSpPr>
          <p:cNvPr id="5" name="Footer Placeholder 14"/>
          <p:cNvSpPr>
            <a:spLocks noGrp="1"/>
          </p:cNvSpPr>
          <p:nvPr>
            <p:ph type="ftr" sz="quarter" idx="15"/>
          </p:nvPr>
        </p:nvSpPr>
        <p:spPr>
          <a:xfrm>
            <a:off x="1295400" y="6356350"/>
            <a:ext cx="4419600" cy="365125"/>
          </a:xfrm>
        </p:spPr>
        <p:txBody>
          <a:bodyPr/>
          <a:lstStyle>
            <a:lvl1pPr eaLnBrk="0" hangingPunct="0">
              <a:defRPr>
                <a:latin typeface="Arial" panose="020B0604020202020204" pitchFamily="34" charset="0"/>
              </a:defRPr>
            </a:lvl1pPr>
          </a:lstStyle>
          <a:p>
            <a:pPr>
              <a:defRPr/>
            </a:pPr>
            <a:r>
              <a:rPr lang="en-US"/>
              <a:t>CSE 1002                            Department of CSE</a:t>
            </a:r>
            <a:endParaRPr lang="en-US" dirty="0"/>
          </a:p>
        </p:txBody>
      </p:sp>
      <p:sp>
        <p:nvSpPr>
          <p:cNvPr id="6" name="Slide Number Placeholder 15"/>
          <p:cNvSpPr>
            <a:spLocks noGrp="1"/>
          </p:cNvSpPr>
          <p:nvPr>
            <p:ph type="sldNum" sz="quarter" idx="16"/>
          </p:nvPr>
        </p:nvSpPr>
        <p:spPr/>
        <p:txBody>
          <a:bodyPr/>
          <a:lstStyle>
            <a:lvl1pPr eaLnBrk="0" hangingPunct="0">
              <a:defRPr>
                <a:latin typeface="Arial" panose="020B0604020202020204" pitchFamily="34" charset="0"/>
              </a:defRPr>
            </a:lvl1pPr>
          </a:lstStyle>
          <a:p>
            <a:pPr>
              <a:defRPr/>
            </a:pPr>
            <a:fld id="{7FF4048F-52EF-4FB8-A036-CB3A4A6CA25B}" type="slidenum">
              <a:rPr lang="en-US"/>
              <a:pPr>
                <a:defRPr/>
              </a:pPr>
              <a:t>‹#›</a:t>
            </a:fld>
            <a:endParaRPr lang="en-US" dirty="0"/>
          </a:p>
        </p:txBody>
      </p:sp>
    </p:spTree>
    <p:extLst>
      <p:ext uri="{BB962C8B-B14F-4D97-AF65-F5344CB8AC3E}">
        <p14:creationId xmlns:p14="http://schemas.microsoft.com/office/powerpoint/2010/main" val="1345480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eaLnBrk="0" hangingPunct="0">
              <a:defRPr>
                <a:latin typeface="Arial" panose="020B0604020202020204" pitchFamily="34" charset="0"/>
              </a:defRPr>
            </a:lvl1pPr>
          </a:lstStyle>
          <a:p>
            <a:pPr>
              <a:defRPr/>
            </a:pPr>
            <a:fld id="{4D6243BD-F483-49B6-9EF3-B6301636FA0D}" type="datetime1">
              <a:rPr lang="en-US" smtClean="0"/>
              <a:t>2/15/2015</a:t>
            </a:fld>
            <a:endParaRPr lang="en-US"/>
          </a:p>
        </p:txBody>
      </p:sp>
      <p:sp>
        <p:nvSpPr>
          <p:cNvPr id="6" name="Slide Number Placeholder 5"/>
          <p:cNvSpPr>
            <a:spLocks noGrp="1"/>
          </p:cNvSpPr>
          <p:nvPr>
            <p:ph type="sldNum" sz="quarter" idx="11"/>
          </p:nvPr>
        </p:nvSpPr>
        <p:spPr/>
        <p:txBody>
          <a:bodyPr/>
          <a:lstStyle>
            <a:lvl1pPr eaLnBrk="0" hangingPunct="0">
              <a:defRPr>
                <a:latin typeface="Arial" panose="020B0604020202020204" pitchFamily="34" charset="0"/>
              </a:defRPr>
            </a:lvl1pPr>
          </a:lstStyle>
          <a:p>
            <a:pPr>
              <a:defRPr/>
            </a:pPr>
            <a:fld id="{DE69DE35-D29F-4C04-A75E-53C93C5509CA}" type="slidenum">
              <a:rPr lang="en-US"/>
              <a:pPr>
                <a:defRPr/>
              </a:pPr>
              <a:t>‹#›</a:t>
            </a:fld>
            <a:endParaRPr lang="en-US"/>
          </a:p>
        </p:txBody>
      </p:sp>
      <p:sp>
        <p:nvSpPr>
          <p:cNvPr id="7" name="Footer Placeholder 14"/>
          <p:cNvSpPr>
            <a:spLocks noGrp="1"/>
          </p:cNvSpPr>
          <p:nvPr>
            <p:ph type="ftr" sz="quarter" idx="12"/>
          </p:nvPr>
        </p:nvSpPr>
        <p:spPr>
          <a:xfrm>
            <a:off x="1295400" y="6356350"/>
            <a:ext cx="4419600" cy="365125"/>
          </a:xfrm>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Tree>
    <p:extLst>
      <p:ext uri="{BB962C8B-B14F-4D97-AF65-F5344CB8AC3E}">
        <p14:creationId xmlns:p14="http://schemas.microsoft.com/office/powerpoint/2010/main" val="34771102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atin typeface="Arial" panose="020B0604020202020204" pitchFamily="34" charset="0"/>
              </a:defRPr>
            </a:lvl1pPr>
          </a:lstStyle>
          <a:p>
            <a:pPr>
              <a:defRPr/>
            </a:pPr>
            <a:fld id="{E7E01211-D7CA-4B63-A93C-C25E4C83CB0C}" type="datetime1">
              <a:rPr lang="en-US" smtClean="0"/>
              <a:t>2/15/2015</a:t>
            </a:fld>
            <a:endParaRPr lang="en-US"/>
          </a:p>
        </p:txBody>
      </p:sp>
      <p:sp>
        <p:nvSpPr>
          <p:cNvPr id="6" name="Footer Placeholder 4"/>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04FF810F-9237-4C63-A8C9-832AD184A41B}" type="slidenum">
              <a:rPr lang="en-US"/>
              <a:pPr>
                <a:defRPr/>
              </a:pPr>
              <a:t>‹#›</a:t>
            </a:fld>
            <a:endParaRPr lang="en-US"/>
          </a:p>
        </p:txBody>
      </p:sp>
    </p:spTree>
    <p:extLst>
      <p:ext uri="{BB962C8B-B14F-4D97-AF65-F5344CB8AC3E}">
        <p14:creationId xmlns:p14="http://schemas.microsoft.com/office/powerpoint/2010/main" val="113525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dirty="0" smtClean="0"/>
              <a:t>Click to edit Master title style</a:t>
            </a:r>
            <a:endParaRPr lang="en-US" dirty="0"/>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FBD75873-1491-49DF-8A91-E5393AA12281}" type="datetime1">
              <a:rPr lang="en-US" altLang="en-US" smtClean="0"/>
              <a:t>2/15/2015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AD14F7D2-7E99-4AE7-9CD8-1731D78E2879}" type="slidenum">
              <a:rPr lang="en-US" altLang="en-US"/>
              <a:pPr>
                <a:defRPr/>
              </a:pPr>
              <a:t>‹#›</a:t>
            </a:fld>
            <a:endParaRPr lang="en-US" altLang="en-US"/>
          </a:p>
        </p:txBody>
      </p:sp>
    </p:spTree>
    <p:extLst>
      <p:ext uri="{BB962C8B-B14F-4D97-AF65-F5344CB8AC3E}">
        <p14:creationId xmlns:p14="http://schemas.microsoft.com/office/powerpoint/2010/main" val="412770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eaLnBrk="0" hangingPunct="0">
              <a:defRPr>
                <a:latin typeface="Arial" panose="020B0604020202020204" pitchFamily="34" charset="0"/>
              </a:defRPr>
            </a:lvl1pPr>
          </a:lstStyle>
          <a:p>
            <a:pPr>
              <a:defRPr/>
            </a:pPr>
            <a:fld id="{0D59394E-4F23-4418-AF13-338C3CAD36F2}" type="datetime1">
              <a:rPr lang="en-US" smtClean="0"/>
              <a:t>2/15/2015</a:t>
            </a:fld>
            <a:endParaRPr lang="en-US"/>
          </a:p>
        </p:txBody>
      </p:sp>
      <p:sp>
        <p:nvSpPr>
          <p:cNvPr id="7" name="Footer Placeholder 5"/>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8"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E0211235-F3B1-4110-A06A-A04098A7ECE7}" type="slidenum">
              <a:rPr lang="en-US"/>
              <a:pPr>
                <a:defRPr/>
              </a:pPr>
              <a:t>‹#›</a:t>
            </a:fld>
            <a:endParaRPr lang="en-US"/>
          </a:p>
        </p:txBody>
      </p:sp>
    </p:spTree>
    <p:extLst>
      <p:ext uri="{BB962C8B-B14F-4D97-AF65-F5344CB8AC3E}">
        <p14:creationId xmlns:p14="http://schemas.microsoft.com/office/powerpoint/2010/main" val="2537557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eaLnBrk="0" hangingPunct="0">
              <a:defRPr>
                <a:latin typeface="Arial" panose="020B0604020202020204" pitchFamily="34" charset="0"/>
              </a:defRPr>
            </a:lvl1pPr>
          </a:lstStyle>
          <a:p>
            <a:pPr>
              <a:defRPr/>
            </a:pPr>
            <a:fld id="{0BCEF598-6B97-4200-9A24-5AB342AC4EF8}" type="datetime1">
              <a:rPr lang="en-US" smtClean="0"/>
              <a:t>2/15/2015</a:t>
            </a:fld>
            <a:endParaRPr lang="en-US"/>
          </a:p>
        </p:txBody>
      </p:sp>
      <p:sp>
        <p:nvSpPr>
          <p:cNvPr id="9" name="Footer Placeholder 7"/>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10"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E5147AB0-60F8-4EB4-A8C7-04AE3EF8C205}" type="slidenum">
              <a:rPr lang="en-US"/>
              <a:pPr>
                <a:defRPr/>
              </a:pPr>
              <a:t>‹#›</a:t>
            </a:fld>
            <a:endParaRPr lang="en-US"/>
          </a:p>
        </p:txBody>
      </p:sp>
    </p:spTree>
    <p:extLst>
      <p:ext uri="{BB962C8B-B14F-4D97-AF65-F5344CB8AC3E}">
        <p14:creationId xmlns:p14="http://schemas.microsoft.com/office/powerpoint/2010/main" val="345523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eaLnBrk="0" hangingPunct="0">
              <a:defRPr>
                <a:latin typeface="Arial" panose="020B0604020202020204" pitchFamily="34" charset="0"/>
              </a:defRPr>
            </a:lvl1pPr>
          </a:lstStyle>
          <a:p>
            <a:pPr>
              <a:defRPr/>
            </a:pPr>
            <a:fld id="{50A2B0BC-2652-46DF-8BE8-D58C7488702F}" type="datetime1">
              <a:rPr lang="en-US" smtClean="0"/>
              <a:t>2/15/2015</a:t>
            </a:fld>
            <a:endParaRPr lang="en-US"/>
          </a:p>
        </p:txBody>
      </p:sp>
      <p:sp>
        <p:nvSpPr>
          <p:cNvPr id="5" name="Footer Placeholder 3"/>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F3FAFC65-FD09-4A66-BC87-1BEF4BCC5648}" type="slidenum">
              <a:rPr lang="en-US"/>
              <a:pPr>
                <a:defRPr/>
              </a:pPr>
              <a:t>‹#›</a:t>
            </a:fld>
            <a:endParaRPr lang="en-US"/>
          </a:p>
        </p:txBody>
      </p:sp>
    </p:spTree>
    <p:extLst>
      <p:ext uri="{BB962C8B-B14F-4D97-AF65-F5344CB8AC3E}">
        <p14:creationId xmlns:p14="http://schemas.microsoft.com/office/powerpoint/2010/main" val="864987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3" name="Date Placeholder 1"/>
          <p:cNvSpPr>
            <a:spLocks noGrp="1"/>
          </p:cNvSpPr>
          <p:nvPr>
            <p:ph type="dt" sz="half" idx="10"/>
          </p:nvPr>
        </p:nvSpPr>
        <p:spPr/>
        <p:txBody>
          <a:bodyPr/>
          <a:lstStyle>
            <a:lvl1pPr eaLnBrk="0" hangingPunct="0">
              <a:defRPr>
                <a:latin typeface="Arial" panose="020B0604020202020204" pitchFamily="34" charset="0"/>
              </a:defRPr>
            </a:lvl1pPr>
          </a:lstStyle>
          <a:p>
            <a:pPr>
              <a:defRPr/>
            </a:pPr>
            <a:fld id="{5CDE9CF0-BF5F-4F3B-9F31-129EE4A2C581}" type="datetime1">
              <a:rPr lang="en-US" smtClean="0"/>
              <a:t>2/15/2015</a:t>
            </a:fld>
            <a:endParaRPr lang="en-US"/>
          </a:p>
        </p:txBody>
      </p:sp>
      <p:sp>
        <p:nvSpPr>
          <p:cNvPr id="4" name="Footer Placeholder 2"/>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5" name="Slide Number Placeholder 3"/>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EC9A9BAC-CF11-4300-B83C-3F81ADE76EBA}" type="slidenum">
              <a:rPr lang="en-US"/>
              <a:pPr>
                <a:defRPr/>
              </a:pPr>
              <a:t>‹#›</a:t>
            </a:fld>
            <a:endParaRPr lang="en-US"/>
          </a:p>
        </p:txBody>
      </p:sp>
    </p:spTree>
    <p:extLst>
      <p:ext uri="{BB962C8B-B14F-4D97-AF65-F5344CB8AC3E}">
        <p14:creationId xmlns:p14="http://schemas.microsoft.com/office/powerpoint/2010/main" val="4316734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eaLnBrk="0" hangingPunct="0">
              <a:defRPr>
                <a:latin typeface="Arial" panose="020B0604020202020204" pitchFamily="34" charset="0"/>
              </a:defRPr>
            </a:lvl1pPr>
          </a:lstStyle>
          <a:p>
            <a:pPr>
              <a:defRPr/>
            </a:pPr>
            <a:fld id="{D7183458-AA2E-4E47-9F71-6948FFBF6E03}" type="datetime1">
              <a:rPr lang="en-US" smtClean="0"/>
              <a:t>2/15/2015</a:t>
            </a:fld>
            <a:endParaRPr lang="en-US"/>
          </a:p>
        </p:txBody>
      </p:sp>
      <p:sp>
        <p:nvSpPr>
          <p:cNvPr id="7" name="Footer Placeholder 5"/>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8"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30A1082D-AF2E-493B-9107-6321311C750E}" type="slidenum">
              <a:rPr lang="en-US"/>
              <a:pPr>
                <a:defRPr/>
              </a:pPr>
              <a:t>‹#›</a:t>
            </a:fld>
            <a:endParaRPr lang="en-US"/>
          </a:p>
        </p:txBody>
      </p:sp>
    </p:spTree>
    <p:extLst>
      <p:ext uri="{BB962C8B-B14F-4D97-AF65-F5344CB8AC3E}">
        <p14:creationId xmlns:p14="http://schemas.microsoft.com/office/powerpoint/2010/main" val="30031326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eaLnBrk="0" hangingPunct="0">
              <a:defRPr>
                <a:latin typeface="Arial" panose="020B0604020202020204" pitchFamily="34" charset="0"/>
              </a:defRPr>
            </a:lvl1pPr>
          </a:lstStyle>
          <a:p>
            <a:pPr>
              <a:defRPr/>
            </a:pPr>
            <a:fld id="{F25A6322-79EC-49B9-B942-A8249D795B4E}" type="datetime1">
              <a:rPr lang="en-US" smtClean="0"/>
              <a:t>2/15/2015</a:t>
            </a:fld>
            <a:endParaRPr lang="en-US"/>
          </a:p>
        </p:txBody>
      </p:sp>
      <p:sp>
        <p:nvSpPr>
          <p:cNvPr id="7" name="Footer Placeholder 5"/>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8"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659E633E-7D6F-4B0B-A487-7843626F12B7}" type="slidenum">
              <a:rPr lang="en-US"/>
              <a:pPr>
                <a:defRPr/>
              </a:pPr>
              <a:t>‹#›</a:t>
            </a:fld>
            <a:endParaRPr lang="en-US"/>
          </a:p>
        </p:txBody>
      </p:sp>
    </p:spTree>
    <p:extLst>
      <p:ext uri="{BB962C8B-B14F-4D97-AF65-F5344CB8AC3E}">
        <p14:creationId xmlns:p14="http://schemas.microsoft.com/office/powerpoint/2010/main" val="25659607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eaLnBrk="0" hangingPunct="0">
              <a:defRPr>
                <a:latin typeface="Arial" panose="020B0604020202020204" pitchFamily="34" charset="0"/>
              </a:defRPr>
            </a:lvl1pPr>
          </a:lstStyle>
          <a:p>
            <a:pPr>
              <a:defRPr/>
            </a:pPr>
            <a:fld id="{2BB7179B-ADBB-4DBE-AE53-94BD28F7E325}" type="datetime1">
              <a:rPr lang="en-US" smtClean="0"/>
              <a:t>2/15/2015</a:t>
            </a:fld>
            <a:endParaRPr lang="en-US"/>
          </a:p>
        </p:txBody>
      </p:sp>
      <p:sp>
        <p:nvSpPr>
          <p:cNvPr id="6" name="Footer Placeholder 4"/>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D8611AAD-097F-419B-A30A-4450BD3B9FE3}" type="slidenum">
              <a:rPr lang="en-US"/>
              <a:pPr>
                <a:defRPr/>
              </a:pPr>
              <a:t>‹#›</a:t>
            </a:fld>
            <a:endParaRPr lang="en-US"/>
          </a:p>
        </p:txBody>
      </p:sp>
    </p:spTree>
    <p:extLst>
      <p:ext uri="{BB962C8B-B14F-4D97-AF65-F5344CB8AC3E}">
        <p14:creationId xmlns:p14="http://schemas.microsoft.com/office/powerpoint/2010/main" val="3180838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defRPr>
                <a:latin typeface="Arial" panose="020B0604020202020204" pitchFamily="34" charset="0"/>
              </a:defRPr>
            </a:lvl1pPr>
          </a:lstStyle>
          <a:p>
            <a:pPr>
              <a:defRPr/>
            </a:pPr>
            <a:fld id="{D0BD4E2C-BA26-49A0-932D-1E730AC9EDCB}" type="datetime1">
              <a:rPr lang="en-US" smtClean="0"/>
              <a:t>2/15/2015</a:t>
            </a:fld>
            <a:endParaRPr lang="en-US"/>
          </a:p>
        </p:txBody>
      </p:sp>
      <p:sp>
        <p:nvSpPr>
          <p:cNvPr id="6" name="Footer Placeholder 4"/>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CE88EF56-98FA-4896-AD61-DA060FF103E5}" type="slidenum">
              <a:rPr lang="en-US"/>
              <a:pPr>
                <a:defRPr/>
              </a:pPr>
              <a:t>‹#›</a:t>
            </a:fld>
            <a:endParaRPr lang="en-US"/>
          </a:p>
        </p:txBody>
      </p:sp>
    </p:spTree>
    <p:extLst>
      <p:ext uri="{BB962C8B-B14F-4D97-AF65-F5344CB8AC3E}">
        <p14:creationId xmlns:p14="http://schemas.microsoft.com/office/powerpoint/2010/main" val="339410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55804E09-EA3D-40A4-B81B-4174E2B360F1}" type="datetime1">
              <a:rPr lang="en-US" altLang="en-US" smtClean="0"/>
              <a:t>2/15/2015</a:t>
            </a:fld>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6"/>
          <p:cNvSpPr>
            <a:spLocks noGrp="1"/>
          </p:cNvSpPr>
          <p:nvPr>
            <p:ph type="sldNum" sz="quarter" idx="12"/>
          </p:nvPr>
        </p:nvSpPr>
        <p:spPr/>
        <p:txBody>
          <a:bodyPr/>
          <a:lstStyle>
            <a:lvl1pPr>
              <a:defRPr/>
            </a:lvl1pPr>
          </a:lstStyle>
          <a:p>
            <a:pPr>
              <a:defRPr/>
            </a:pPr>
            <a:fld id="{70A063CF-13CB-4792-B797-D22C96E0DEE2}" type="slidenum">
              <a:rPr lang="en-US" altLang="en-US"/>
              <a:pPr>
                <a:defRPr/>
              </a:pPr>
              <a:t>‹#›</a:t>
            </a:fld>
            <a:endParaRPr lang="en-US" altLang="en-US"/>
          </a:p>
        </p:txBody>
      </p:sp>
    </p:spTree>
    <p:extLst>
      <p:ext uri="{BB962C8B-B14F-4D97-AF65-F5344CB8AC3E}">
        <p14:creationId xmlns:p14="http://schemas.microsoft.com/office/powerpoint/2010/main" val="31733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8"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fld id="{9068B7BA-2F66-4025-967C-3D7D5B9B90EF}" type="datetime1">
              <a:rPr lang="en-US" altLang="en-US" smtClean="0"/>
              <a:t>2/15/2015</a:t>
            </a:fld>
            <a:endParaRPr lang="en-US" altLang="en-US"/>
          </a:p>
        </p:txBody>
      </p:sp>
      <p:sp>
        <p:nvSpPr>
          <p:cNvPr id="10" name="Footer Placeholder 7"/>
          <p:cNvSpPr>
            <a:spLocks noGrp="1"/>
          </p:cNvSpPr>
          <p:nvPr>
            <p:ph type="ftr" sz="quarter" idx="11"/>
          </p:nvPr>
        </p:nvSpPr>
        <p:spPr/>
        <p:txBody>
          <a:bodyPr/>
          <a:lstStyle>
            <a:lvl1pPr>
              <a:defRPr/>
            </a:lvl1pPr>
          </a:lstStyle>
          <a:p>
            <a:pPr>
              <a:defRPr/>
            </a:pPr>
            <a:r>
              <a:rPr lang="en-US" altLang="en-US"/>
              <a:t>CSE 1002                            Department of CSE</a:t>
            </a:r>
          </a:p>
        </p:txBody>
      </p:sp>
      <p:sp>
        <p:nvSpPr>
          <p:cNvPr id="11" name="Slide Number Placeholder 8"/>
          <p:cNvSpPr>
            <a:spLocks noGrp="1"/>
          </p:cNvSpPr>
          <p:nvPr>
            <p:ph type="sldNum" sz="quarter" idx="12"/>
          </p:nvPr>
        </p:nvSpPr>
        <p:spPr/>
        <p:txBody>
          <a:bodyPr/>
          <a:lstStyle>
            <a:lvl1pPr>
              <a:defRPr/>
            </a:lvl1pPr>
          </a:lstStyle>
          <a:p>
            <a:pPr>
              <a:defRPr/>
            </a:pPr>
            <a:fld id="{6E1B610B-17E8-44E1-ABAE-4B0350735B7A}" type="slidenum">
              <a:rPr lang="en-US" altLang="en-US"/>
              <a:pPr>
                <a:defRPr/>
              </a:pPr>
              <a:t>‹#›</a:t>
            </a:fld>
            <a:endParaRPr lang="en-US" altLang="en-US"/>
          </a:p>
        </p:txBody>
      </p:sp>
    </p:spTree>
    <p:extLst>
      <p:ext uri="{BB962C8B-B14F-4D97-AF65-F5344CB8AC3E}">
        <p14:creationId xmlns:p14="http://schemas.microsoft.com/office/powerpoint/2010/main" val="329997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CDFFA6C0-6FFE-44E7-9753-01E4EE3AF87E}" type="datetime1">
              <a:rPr lang="en-US" altLang="en-US" smtClean="0"/>
              <a:t>2/15/2015</a:t>
            </a:fld>
            <a:endParaRPr lang="en-US" altLang="en-US"/>
          </a:p>
        </p:txBody>
      </p:sp>
      <p:sp>
        <p:nvSpPr>
          <p:cNvPr id="5" name="Footer Placeholder 3"/>
          <p:cNvSpPr>
            <a:spLocks noGrp="1"/>
          </p:cNvSpPr>
          <p:nvPr>
            <p:ph type="ftr" sz="quarter" idx="11"/>
          </p:nvPr>
        </p:nvSpPr>
        <p:spPr/>
        <p:txBody>
          <a:bodyPr/>
          <a:lstStyle>
            <a:lvl1pPr>
              <a:defRPr/>
            </a:lvl1pPr>
          </a:lstStyle>
          <a:p>
            <a:pPr>
              <a:defRPr/>
            </a:pPr>
            <a:r>
              <a:rPr lang="en-US" altLang="en-US"/>
              <a:t>CSE 1002                            Department of CSE</a:t>
            </a:r>
          </a:p>
        </p:txBody>
      </p:sp>
      <p:sp>
        <p:nvSpPr>
          <p:cNvPr id="6" name="Slide Number Placeholder 4"/>
          <p:cNvSpPr>
            <a:spLocks noGrp="1"/>
          </p:cNvSpPr>
          <p:nvPr>
            <p:ph type="sldNum" sz="quarter" idx="12"/>
          </p:nvPr>
        </p:nvSpPr>
        <p:spPr/>
        <p:txBody>
          <a:bodyPr/>
          <a:lstStyle>
            <a:lvl1pPr>
              <a:defRPr/>
            </a:lvl1pPr>
          </a:lstStyle>
          <a:p>
            <a:pPr>
              <a:defRPr/>
            </a:pPr>
            <a:fld id="{BAF51472-7E86-420B-A094-D895718F46A4}" type="slidenum">
              <a:rPr lang="en-US" altLang="en-US"/>
              <a:pPr>
                <a:defRPr/>
              </a:pPr>
              <a:t>‹#›</a:t>
            </a:fld>
            <a:endParaRPr lang="en-US" altLang="en-US"/>
          </a:p>
        </p:txBody>
      </p:sp>
    </p:spTree>
    <p:extLst>
      <p:ext uri="{BB962C8B-B14F-4D97-AF65-F5344CB8AC3E}">
        <p14:creationId xmlns:p14="http://schemas.microsoft.com/office/powerpoint/2010/main" val="205655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Date Placeholder 1"/>
          <p:cNvSpPr>
            <a:spLocks noGrp="1"/>
          </p:cNvSpPr>
          <p:nvPr>
            <p:ph type="dt" sz="half" idx="10"/>
          </p:nvPr>
        </p:nvSpPr>
        <p:spPr/>
        <p:txBody>
          <a:bodyPr/>
          <a:lstStyle>
            <a:lvl1pPr>
              <a:defRPr/>
            </a:lvl1pPr>
          </a:lstStyle>
          <a:p>
            <a:pPr>
              <a:defRPr/>
            </a:pPr>
            <a:fld id="{EE852F3D-D2E5-48CB-A848-EF8F7A743623}" type="datetime1">
              <a:rPr lang="en-US" altLang="en-US" smtClean="0"/>
              <a:t>2/15/2015</a:t>
            </a:fld>
            <a:endParaRPr lang="en-US" altLang="en-US"/>
          </a:p>
        </p:txBody>
      </p:sp>
      <p:sp>
        <p:nvSpPr>
          <p:cNvPr id="4" name="Footer Placeholder 2"/>
          <p:cNvSpPr>
            <a:spLocks noGrp="1"/>
          </p:cNvSpPr>
          <p:nvPr>
            <p:ph type="ftr" sz="quarter" idx="11"/>
          </p:nvPr>
        </p:nvSpPr>
        <p:spPr/>
        <p:txBody>
          <a:bodyPr/>
          <a:lstStyle>
            <a:lvl1pPr>
              <a:defRPr/>
            </a:lvl1pPr>
          </a:lstStyle>
          <a:p>
            <a:pPr>
              <a:defRPr/>
            </a:pPr>
            <a:r>
              <a:rPr lang="en-US" altLang="en-US"/>
              <a:t>CSE 1002                            Department of CSE</a:t>
            </a:r>
          </a:p>
        </p:txBody>
      </p:sp>
      <p:sp>
        <p:nvSpPr>
          <p:cNvPr id="5" name="Slide Number Placeholder 3"/>
          <p:cNvSpPr>
            <a:spLocks noGrp="1"/>
          </p:cNvSpPr>
          <p:nvPr>
            <p:ph type="sldNum" sz="quarter" idx="12"/>
          </p:nvPr>
        </p:nvSpPr>
        <p:spPr/>
        <p:txBody>
          <a:bodyPr/>
          <a:lstStyle>
            <a:lvl1pPr>
              <a:defRPr/>
            </a:lvl1pPr>
          </a:lstStyle>
          <a:p>
            <a:pPr>
              <a:defRPr/>
            </a:pPr>
            <a:fld id="{2559C6B0-08F6-4C1C-8DA9-50BADBC2026A}" type="slidenum">
              <a:rPr lang="en-US" altLang="en-US"/>
              <a:pPr>
                <a:defRPr/>
              </a:pPr>
              <a:t>‹#›</a:t>
            </a:fld>
            <a:endParaRPr lang="en-US" altLang="en-US"/>
          </a:p>
        </p:txBody>
      </p:sp>
    </p:spTree>
    <p:extLst>
      <p:ext uri="{BB962C8B-B14F-4D97-AF65-F5344CB8AC3E}">
        <p14:creationId xmlns:p14="http://schemas.microsoft.com/office/powerpoint/2010/main" val="121680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E052F6BF-7B93-4EF1-920B-567CF972F26A}" type="datetime1">
              <a:rPr lang="en-US" altLang="en-US" smtClean="0"/>
              <a:t>2/15/2015</a:t>
            </a:fld>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9" name="Slide Number Placeholder 6"/>
          <p:cNvSpPr>
            <a:spLocks noGrp="1"/>
          </p:cNvSpPr>
          <p:nvPr>
            <p:ph type="sldNum" sz="quarter" idx="12"/>
          </p:nvPr>
        </p:nvSpPr>
        <p:spPr/>
        <p:txBody>
          <a:bodyPr/>
          <a:lstStyle>
            <a:lvl1pPr>
              <a:defRPr/>
            </a:lvl1pPr>
          </a:lstStyle>
          <a:p>
            <a:pPr>
              <a:defRPr/>
            </a:pPr>
            <a:fld id="{0884FB8E-7605-4D59-A346-39445A034617}" type="slidenum">
              <a:rPr lang="en-US" altLang="en-US"/>
              <a:pPr>
                <a:defRPr/>
              </a:pPr>
              <a:t>‹#›</a:t>
            </a:fld>
            <a:endParaRPr lang="en-US" altLang="en-US"/>
          </a:p>
        </p:txBody>
      </p:sp>
    </p:spTree>
    <p:extLst>
      <p:ext uri="{BB962C8B-B14F-4D97-AF65-F5344CB8AC3E}">
        <p14:creationId xmlns:p14="http://schemas.microsoft.com/office/powerpoint/2010/main" val="94562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CD062328-BBA7-4056-A249-671A981D9140}" type="datetime1">
              <a:rPr lang="en-US" altLang="en-US" smtClean="0"/>
              <a:t>2/15/2015</a:t>
            </a:fld>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9" name="Slide Number Placeholder 6"/>
          <p:cNvSpPr>
            <a:spLocks noGrp="1"/>
          </p:cNvSpPr>
          <p:nvPr>
            <p:ph type="sldNum" sz="quarter" idx="12"/>
          </p:nvPr>
        </p:nvSpPr>
        <p:spPr/>
        <p:txBody>
          <a:bodyPr/>
          <a:lstStyle>
            <a:lvl1pPr>
              <a:defRPr/>
            </a:lvl1pPr>
          </a:lstStyle>
          <a:p>
            <a:pPr>
              <a:defRPr/>
            </a:pPr>
            <a:fld id="{3E2C1A5B-17D7-41C7-9601-86FB3E63E7F6}" type="slidenum">
              <a:rPr lang="en-US" altLang="en-US"/>
              <a:pPr>
                <a:defRPr/>
              </a:pPr>
              <a:t>‹#›</a:t>
            </a:fld>
            <a:endParaRPr lang="en-US" altLang="en-US"/>
          </a:p>
        </p:txBody>
      </p:sp>
    </p:spTree>
    <p:extLst>
      <p:ext uri="{BB962C8B-B14F-4D97-AF65-F5344CB8AC3E}">
        <p14:creationId xmlns:p14="http://schemas.microsoft.com/office/powerpoint/2010/main" val="123546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hangingPunct="1">
              <a:defRPr sz="1200">
                <a:solidFill>
                  <a:schemeClr val="tx1"/>
                </a:solidFill>
              </a:defRPr>
            </a:lvl1pPr>
          </a:lstStyle>
          <a:p>
            <a:pPr>
              <a:defRPr/>
            </a:pPr>
            <a:fld id="{BD27D46C-B929-4786-A636-0A63ECD27A5E}" type="datetime1">
              <a:rPr lang="en-US" altLang="en-US" smtClean="0"/>
              <a:t>2/15/2015</a:t>
            </a:fld>
            <a:endParaRPr lang="en-US" alt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hangingPunct="1">
              <a:defRPr sz="1200">
                <a:solidFill>
                  <a:schemeClr val="tx1"/>
                </a:solidFill>
              </a:defRPr>
            </a:lvl1pPr>
          </a:lstStyle>
          <a:p>
            <a:pPr>
              <a:defRPr/>
            </a:pPr>
            <a:r>
              <a:rPr lang="en-US" altLang="en-US"/>
              <a:t>CSE 1002                            Department of CSE</a:t>
            </a: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eaLnBrk="1" hangingPunct="1">
              <a:defRPr sz="1600" b="1">
                <a:solidFill>
                  <a:schemeClr val="tx1"/>
                </a:solidFill>
              </a:defRPr>
            </a:lvl1pPr>
          </a:lstStyle>
          <a:p>
            <a:pPr>
              <a:defRPr/>
            </a:pPr>
            <a:fld id="{CE5D84BC-6F3E-44A2-9C28-F16C81D8B92A}" type="slidenum">
              <a:rPr lang="en-US" altLang="en-US"/>
              <a:pPr>
                <a:defRPr/>
              </a:pPr>
              <a:t>‹#›</a:t>
            </a:fld>
            <a:endParaRPr lang="en-US" altLang="en-US"/>
          </a:p>
        </p:txBody>
      </p:sp>
      <p:sp>
        <p:nvSpPr>
          <p:cNvPr id="1030"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394" r:id="rId12"/>
    <p:sldLayoutId id="2147484395" r:id="rId13"/>
    <p:sldLayoutId id="2147484396" r:id="rId14"/>
    <p:sldLayoutId id="2147484397" r:id="rId15"/>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endParaRPr>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002060"/>
                </a:solidFill>
                <a:latin typeface="Calibri"/>
              </a:defRPr>
            </a:lvl1pPr>
          </a:lstStyle>
          <a:p>
            <a:pPr>
              <a:defRPr/>
            </a:pPr>
            <a:fld id="{D493B764-4FD8-4CE9-AA72-B9530B7E4CB5}" type="datetime1">
              <a:rPr lang="en-US" smtClean="0"/>
              <a:t>2/15/2015</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2060"/>
                </a:solidFill>
                <a:latin typeface="Calibri"/>
              </a:defRPr>
            </a:lvl1pPr>
          </a:lstStyle>
          <a:p>
            <a:pPr>
              <a:defRPr/>
            </a:pPr>
            <a:r>
              <a:rPr lang="en-US"/>
              <a:t>CSE 1002                            Department of CSE</a:t>
            </a: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eaLnBrk="1" fontAlgn="auto" hangingPunct="1">
              <a:spcBef>
                <a:spcPts val="0"/>
              </a:spcBef>
              <a:spcAft>
                <a:spcPts val="0"/>
              </a:spcAft>
              <a:defRPr sz="1600" b="1">
                <a:solidFill>
                  <a:srgbClr val="002060"/>
                </a:solidFill>
                <a:latin typeface="Calibri"/>
              </a:defRPr>
            </a:lvl1pPr>
          </a:lstStyle>
          <a:p>
            <a:pPr>
              <a:defRPr/>
            </a:pPr>
            <a:fld id="{4051C97D-61FE-4405-AB55-AB3653CA62E9}" type="slidenum">
              <a:rPr lang="en-US"/>
              <a:pPr>
                <a:defRPr/>
              </a:pPr>
              <a:t>‹#›</a:t>
            </a:fld>
            <a:endParaRPr lang="en-US"/>
          </a:p>
        </p:txBody>
      </p:sp>
      <p:sp>
        <p:nvSpPr>
          <p:cNvPr id="2054"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hangingPunct="1">
              <a:defRPr sz="1200">
                <a:solidFill>
                  <a:srgbClr val="002060"/>
                </a:solidFill>
                <a:latin typeface="Arial" charset="0"/>
              </a:defRPr>
            </a:lvl1pPr>
          </a:lstStyle>
          <a:p>
            <a:pPr>
              <a:defRPr/>
            </a:pPr>
            <a:fld id="{CECFA3D2-C4E8-4DA5-BDCD-CB1C8FA62FA1}" type="datetime1">
              <a:rPr lang="en-US" smtClean="0"/>
              <a:t>2/15/2015</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hangingPunct="1">
              <a:defRPr sz="1200">
                <a:solidFill>
                  <a:srgbClr val="002060"/>
                </a:solidFill>
                <a:latin typeface="Arial" charset="0"/>
              </a:defRPr>
            </a:lvl1pPr>
          </a:lstStyle>
          <a:p>
            <a:pPr>
              <a:defRPr/>
            </a:pPr>
            <a:r>
              <a:rPr lang="en-US"/>
              <a:t>CSE 1002                            Department of CSE</a:t>
            </a:r>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eaLnBrk="1" hangingPunct="1">
              <a:defRPr sz="1600" b="0">
                <a:solidFill>
                  <a:srgbClr val="002060"/>
                </a:solidFill>
                <a:latin typeface="Arial" charset="0"/>
              </a:defRPr>
            </a:lvl1pPr>
          </a:lstStyle>
          <a:p>
            <a:pPr>
              <a:defRPr/>
            </a:pPr>
            <a:fld id="{4A47C0B4-43B4-4FE3-BBCE-BB906238ED31}" type="slidenum">
              <a:rPr lang="en-US"/>
              <a:pPr>
                <a:defRPr/>
              </a:pPr>
              <a:t>‹#›</a:t>
            </a:fld>
            <a:endParaRPr lang="en-US" dirty="0"/>
          </a:p>
        </p:txBody>
      </p:sp>
      <p:sp>
        <p:nvSpPr>
          <p:cNvPr id="3078"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hyperlink" Target="Basics%20of%20programming.pdf" TargetMode="External"/><Relationship Id="rId2" Type="http://schemas.openxmlformats.org/officeDocument/2006/relationships/hyperlink" Target="AI-L5-L6-Basics%20of%20programm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1600" y="3962400"/>
            <a:ext cx="7620000" cy="1470025"/>
          </a:xfrm>
        </p:spPr>
        <p:txBody>
          <a:bodyPr/>
          <a:lstStyle/>
          <a:p>
            <a:pPr eaLnBrk="1" hangingPunct="1"/>
            <a:r>
              <a:rPr lang="en-US" altLang="en-US" smtClean="0"/>
              <a:t>C++ Programming Fundamentals </a:t>
            </a:r>
            <a:br>
              <a:rPr lang="en-US" altLang="en-US" smtClean="0"/>
            </a:br>
            <a:r>
              <a:rPr lang="en-US" altLang="en-US" sz="3600" smtClean="0"/>
              <a:t>L5-L6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bwMode="auto">
          <a:xfrm>
            <a:off x="1295400" y="1066800"/>
            <a:ext cx="76962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spcBef>
                <a:spcPct val="0"/>
              </a:spcBef>
            </a:pPr>
            <a:r>
              <a:rPr lang="en-US" altLang="en-US" sz="2400" smtClean="0"/>
              <a:t>One can:</a:t>
            </a:r>
          </a:p>
          <a:p>
            <a:pPr lvl="1" algn="just" eaLnBrk="1" hangingPunct="1">
              <a:lnSpc>
                <a:spcPct val="150000"/>
              </a:lnSpc>
              <a:spcBef>
                <a:spcPct val="0"/>
              </a:spcBef>
            </a:pPr>
            <a:r>
              <a:rPr lang="en-US" altLang="en-US" sz="2400" smtClean="0"/>
              <a:t>use a text editor to edit source code, and then use independent command-line compilers and linkers</a:t>
            </a:r>
          </a:p>
          <a:p>
            <a:pPr lvl="1" algn="just" eaLnBrk="1" hangingPunct="1">
              <a:lnSpc>
                <a:spcPct val="150000"/>
              </a:lnSpc>
              <a:spcBef>
                <a:spcPct val="0"/>
              </a:spcBef>
            </a:pPr>
            <a:r>
              <a:rPr lang="en-US" altLang="en-US" sz="2400" smtClean="0"/>
              <a:t>use an IDE: everything together + facilities to debug, develop and organize large projects</a:t>
            </a:r>
          </a:p>
          <a:p>
            <a:pPr algn="just" eaLnBrk="1" hangingPunct="1">
              <a:lnSpc>
                <a:spcPct val="150000"/>
              </a:lnSpc>
              <a:spcBef>
                <a:spcPct val="0"/>
              </a:spcBef>
            </a:pPr>
            <a:r>
              <a:rPr lang="en-US" altLang="en-US" sz="2400" smtClean="0"/>
              <a:t>There are several compilers and IDE’s that support various C++ compilers </a:t>
            </a:r>
          </a:p>
          <a:p>
            <a:pPr algn="just" eaLnBrk="1" hangingPunct="1">
              <a:lnSpc>
                <a:spcPct val="150000"/>
              </a:lnSpc>
              <a:spcBef>
                <a:spcPct val="0"/>
              </a:spcBef>
            </a:pPr>
            <a:r>
              <a:rPr lang="en-US" altLang="en-US" sz="2400" b="1" smtClean="0"/>
              <a:t>Lab</a:t>
            </a:r>
            <a:r>
              <a:rPr lang="en-US" altLang="en-US" sz="2400" smtClean="0"/>
              <a:t>: </a:t>
            </a:r>
            <a:r>
              <a:rPr lang="en-US" altLang="en-US" sz="2400" smtClean="0">
                <a:solidFill>
                  <a:srgbClr val="C00000"/>
                </a:solidFill>
                <a:latin typeface="Aharoni" panose="02010803020104030203" pitchFamily="2" charset="-79"/>
                <a:cs typeface="Aharoni" panose="02010803020104030203" pitchFamily="2" charset="-79"/>
              </a:rPr>
              <a:t>Turbo C++</a:t>
            </a:r>
            <a:r>
              <a:rPr lang="en-US" altLang="en-US" sz="2400" smtClean="0"/>
              <a:t>, Dev-C++  IDE for C and C++, Free Software (under the GNU General Public License)</a:t>
            </a:r>
          </a:p>
          <a:p>
            <a:pPr lvl="1" algn="just" eaLnBrk="1" hangingPunct="1">
              <a:lnSpc>
                <a:spcPct val="150000"/>
              </a:lnSpc>
              <a:spcBef>
                <a:spcPct val="0"/>
              </a:spcBef>
            </a:pPr>
            <a:endParaRPr lang="en-US" altLang="en-US" sz="2000" smtClean="0"/>
          </a:p>
          <a:p>
            <a:pPr algn="just" eaLnBrk="1" hangingPunct="1">
              <a:lnSpc>
                <a:spcPct val="150000"/>
              </a:lnSpc>
              <a:spcBef>
                <a:spcPct val="0"/>
              </a:spcBef>
            </a:pPr>
            <a:endParaRPr lang="en-US" altLang="en-US" sz="2400" smtClean="0"/>
          </a:p>
        </p:txBody>
      </p:sp>
      <p:sp>
        <p:nvSpPr>
          <p:cNvPr id="55299" name="Rectangle 2"/>
          <p:cNvSpPr>
            <a:spLocks noGrp="1" noChangeArrowheads="1"/>
          </p:cNvSpPr>
          <p:nvPr>
            <p:ph type="title"/>
          </p:nvPr>
        </p:nvSpPr>
        <p:spPr>
          <a:xfrm>
            <a:off x="1295400" y="152400"/>
            <a:ext cx="7162800" cy="685800"/>
          </a:xfrm>
        </p:spPr>
        <p:txBody>
          <a:bodyPr/>
          <a:lstStyle/>
          <a:p>
            <a:pPr eaLnBrk="1" hangingPunct="1"/>
            <a:r>
              <a:rPr lang="en-US" altLang="en-US" smtClean="0"/>
              <a:t>Compilers and IDE’s</a:t>
            </a:r>
          </a:p>
        </p:txBody>
      </p:sp>
      <p:sp>
        <p:nvSpPr>
          <p:cNvPr id="55300"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53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EC2EE3-06A6-4883-B66E-0EBBF7144C5A}" type="slidenum">
              <a:rPr lang="en-US" altLang="en-US" smtClean="0"/>
              <a:pPr/>
              <a:t>10</a:t>
            </a:fld>
            <a:endParaRPr lang="en-US" altLang="en-US" smtClean="0"/>
          </a:p>
        </p:txBody>
      </p:sp>
      <p:sp>
        <p:nvSpPr>
          <p:cNvPr id="5530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3746DB-6094-4A22-B918-4B11EA2D15C4}"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57347" name="Rectangle 2"/>
          <p:cNvSpPr>
            <a:spLocks noGrp="1" noChangeArrowheads="1"/>
          </p:cNvSpPr>
          <p:nvPr>
            <p:ph type="title"/>
          </p:nvPr>
        </p:nvSpPr>
        <p:spPr>
          <a:xfrm>
            <a:off x="1295400" y="152400"/>
            <a:ext cx="7162800" cy="685800"/>
          </a:xfrm>
        </p:spPr>
        <p:txBody>
          <a:bodyPr/>
          <a:lstStyle/>
          <a:p>
            <a:pPr eaLnBrk="1" hangingPunct="1"/>
            <a:r>
              <a:rPr lang="en-US" altLang="en-US" smtClean="0"/>
              <a:t>Debugging program errors</a:t>
            </a:r>
          </a:p>
        </p:txBody>
      </p:sp>
      <p:grpSp>
        <p:nvGrpSpPr>
          <p:cNvPr id="57348" name="Group 2"/>
          <p:cNvGrpSpPr>
            <a:grpSpLocks/>
          </p:cNvGrpSpPr>
          <p:nvPr/>
        </p:nvGrpSpPr>
        <p:grpSpPr bwMode="auto">
          <a:xfrm>
            <a:off x="1371600" y="1143000"/>
            <a:ext cx="7696200" cy="5130800"/>
            <a:chOff x="1371600" y="1143000"/>
            <a:chExt cx="7696200" cy="5130800"/>
          </a:xfrm>
        </p:grpSpPr>
        <p:sp>
          <p:nvSpPr>
            <p:cNvPr id="2" name="Rectangle 4"/>
            <p:cNvSpPr>
              <a:spLocks noChangeArrowheads="1"/>
            </p:cNvSpPr>
            <p:nvPr/>
          </p:nvSpPr>
          <p:spPr bwMode="auto">
            <a:xfrm>
              <a:off x="3708400" y="1625600"/>
              <a:ext cx="109855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dirty="0">
                  <a:solidFill>
                    <a:schemeClr val="bg1">
                      <a:lumMod val="95000"/>
                    </a:schemeClr>
                  </a:solidFill>
                  <a:latin typeface="Aharoni" panose="02010803020104030203" pitchFamily="2" charset="-79"/>
                  <a:cs typeface="Aharoni" panose="02010803020104030203" pitchFamily="2" charset="-79"/>
                </a:rPr>
                <a:t>Editor</a:t>
              </a:r>
            </a:p>
          </p:txBody>
        </p:sp>
        <p:sp>
          <p:nvSpPr>
            <p:cNvPr id="26629" name="Rectangle 5"/>
            <p:cNvSpPr>
              <a:spLocks noChangeArrowheads="1"/>
            </p:cNvSpPr>
            <p:nvPr/>
          </p:nvSpPr>
          <p:spPr bwMode="auto">
            <a:xfrm>
              <a:off x="3708400" y="2921000"/>
              <a:ext cx="109855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a:solidFill>
                    <a:schemeClr val="bg1">
                      <a:lumMod val="95000"/>
                    </a:schemeClr>
                  </a:solidFill>
                  <a:latin typeface="Aharoni" panose="02010803020104030203" pitchFamily="2" charset="-79"/>
                  <a:cs typeface="Aharoni" panose="02010803020104030203" pitchFamily="2" charset="-79"/>
                </a:rPr>
                <a:t>Compiler</a:t>
              </a:r>
            </a:p>
          </p:txBody>
        </p:sp>
        <p:sp>
          <p:nvSpPr>
            <p:cNvPr id="26630" name="Rectangle 6"/>
            <p:cNvSpPr>
              <a:spLocks noChangeArrowheads="1"/>
            </p:cNvSpPr>
            <p:nvPr/>
          </p:nvSpPr>
          <p:spPr bwMode="auto">
            <a:xfrm>
              <a:off x="3708400" y="4368800"/>
              <a:ext cx="109855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a:solidFill>
                    <a:schemeClr val="bg1">
                      <a:lumMod val="95000"/>
                    </a:schemeClr>
                  </a:solidFill>
                  <a:latin typeface="Aharoni" panose="02010803020104030203" pitchFamily="2" charset="-79"/>
                  <a:cs typeface="Aharoni" panose="02010803020104030203" pitchFamily="2" charset="-79"/>
                </a:rPr>
                <a:t>Linker</a:t>
              </a:r>
            </a:p>
          </p:txBody>
        </p:sp>
        <p:sp>
          <p:nvSpPr>
            <p:cNvPr id="57355" name="Oval 7"/>
            <p:cNvSpPr>
              <a:spLocks noChangeArrowheads="1"/>
            </p:cNvSpPr>
            <p:nvPr/>
          </p:nvSpPr>
          <p:spPr bwMode="auto">
            <a:xfrm>
              <a:off x="6250441" y="1778000"/>
              <a:ext cx="1717902"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Source code</a:t>
              </a:r>
            </a:p>
            <a:p>
              <a:pPr algn="ctr" eaLnBrk="1" hangingPunct="1"/>
              <a:r>
                <a:rPr lang="en-US" altLang="en-US" b="1" i="1">
                  <a:latin typeface="Times New Roman" panose="02020603050405020304" pitchFamily="18" charset="0"/>
                  <a:cs typeface="Times New Roman" panose="02020603050405020304" pitchFamily="18" charset="0"/>
                </a:rPr>
                <a:t>file.cpp</a:t>
              </a:r>
            </a:p>
          </p:txBody>
        </p:sp>
        <p:sp>
          <p:nvSpPr>
            <p:cNvPr id="57356" name="Oval 8"/>
            <p:cNvSpPr>
              <a:spLocks noChangeArrowheads="1"/>
            </p:cNvSpPr>
            <p:nvPr/>
          </p:nvSpPr>
          <p:spPr bwMode="auto">
            <a:xfrm>
              <a:off x="6319157" y="3225800"/>
              <a:ext cx="1717902"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Object code</a:t>
              </a:r>
            </a:p>
            <a:p>
              <a:pPr algn="ctr" eaLnBrk="1" hangingPunct="1"/>
              <a:r>
                <a:rPr lang="en-US" altLang="en-US" b="1" i="1">
                  <a:latin typeface="Times New Roman" panose="02020603050405020304" pitchFamily="18" charset="0"/>
                  <a:cs typeface="Times New Roman" panose="02020603050405020304" pitchFamily="18" charset="0"/>
                </a:rPr>
                <a:t>file.obj</a:t>
              </a:r>
            </a:p>
          </p:txBody>
        </p:sp>
        <p:sp>
          <p:nvSpPr>
            <p:cNvPr id="57357" name="Oval 9"/>
            <p:cNvSpPr>
              <a:spLocks noChangeArrowheads="1"/>
            </p:cNvSpPr>
            <p:nvPr/>
          </p:nvSpPr>
          <p:spPr bwMode="auto">
            <a:xfrm>
              <a:off x="6181724" y="4749800"/>
              <a:ext cx="1924051"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Executable code</a:t>
              </a:r>
            </a:p>
            <a:p>
              <a:pPr algn="ctr" eaLnBrk="1" hangingPunct="1"/>
              <a:r>
                <a:rPr lang="en-US" altLang="en-US" b="1" i="1">
                  <a:latin typeface="Times New Roman" panose="02020603050405020304" pitchFamily="18" charset="0"/>
                  <a:cs typeface="Times New Roman" panose="02020603050405020304" pitchFamily="18" charset="0"/>
                </a:rPr>
                <a:t>file.exe</a:t>
              </a:r>
            </a:p>
          </p:txBody>
        </p:sp>
        <p:sp>
          <p:nvSpPr>
            <p:cNvPr id="57358" name="Line 10"/>
            <p:cNvSpPr>
              <a:spLocks noChangeShapeType="1"/>
            </p:cNvSpPr>
            <p:nvPr/>
          </p:nvSpPr>
          <p:spPr bwMode="auto">
            <a:xfrm>
              <a:off x="4807404" y="1778000"/>
              <a:ext cx="1374321"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11"/>
            <p:cNvSpPr>
              <a:spLocks noChangeShapeType="1"/>
            </p:cNvSpPr>
            <p:nvPr/>
          </p:nvSpPr>
          <p:spPr bwMode="auto">
            <a:xfrm>
              <a:off x="4807404" y="3225800"/>
              <a:ext cx="1443038"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Line 12"/>
            <p:cNvSpPr>
              <a:spLocks noChangeShapeType="1"/>
            </p:cNvSpPr>
            <p:nvPr/>
          </p:nvSpPr>
          <p:spPr bwMode="auto">
            <a:xfrm>
              <a:off x="4807404" y="4597400"/>
              <a:ext cx="137432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Line 13"/>
            <p:cNvSpPr>
              <a:spLocks noChangeShapeType="1"/>
            </p:cNvSpPr>
            <p:nvPr/>
          </p:nvSpPr>
          <p:spPr bwMode="auto">
            <a:xfrm flipH="1">
              <a:off x="4807404" y="2692400"/>
              <a:ext cx="1992766"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Line 14"/>
            <p:cNvSpPr>
              <a:spLocks noChangeShapeType="1"/>
            </p:cNvSpPr>
            <p:nvPr/>
          </p:nvSpPr>
          <p:spPr bwMode="auto">
            <a:xfrm flipH="1">
              <a:off x="4807404" y="4140200"/>
              <a:ext cx="2061482"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3" name="Oval 15"/>
            <p:cNvSpPr>
              <a:spLocks noChangeArrowheads="1"/>
            </p:cNvSpPr>
            <p:nvPr/>
          </p:nvSpPr>
          <p:spPr bwMode="auto">
            <a:xfrm>
              <a:off x="1371600" y="4140200"/>
              <a:ext cx="1717902"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Libraries </a:t>
              </a:r>
            </a:p>
          </p:txBody>
        </p:sp>
        <p:sp>
          <p:nvSpPr>
            <p:cNvPr id="57364" name="Line 16"/>
            <p:cNvSpPr>
              <a:spLocks noChangeShapeType="1"/>
            </p:cNvSpPr>
            <p:nvPr/>
          </p:nvSpPr>
          <p:spPr bwMode="auto">
            <a:xfrm>
              <a:off x="3089502" y="4597400"/>
              <a:ext cx="549729"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5" name="Freeform 19"/>
            <p:cNvSpPr>
              <a:spLocks/>
            </p:cNvSpPr>
            <p:nvPr/>
          </p:nvSpPr>
          <p:spPr bwMode="auto">
            <a:xfrm>
              <a:off x="2940617" y="1854200"/>
              <a:ext cx="698613" cy="1371600"/>
            </a:xfrm>
            <a:custGeom>
              <a:avLst/>
              <a:gdLst>
                <a:gd name="T0" fmla="*/ 2147483646 w 488"/>
                <a:gd name="T1" fmla="*/ 2147483646 h 1008"/>
                <a:gd name="T2" fmla="*/ 2147483646 w 488"/>
                <a:gd name="T3" fmla="*/ 2147483646 h 1008"/>
                <a:gd name="T4" fmla="*/ 2147483646 w 488"/>
                <a:gd name="T5" fmla="*/ 2147483646 h 1008"/>
                <a:gd name="T6" fmla="*/ 2147483646 w 488"/>
                <a:gd name="T7" fmla="*/ 0 h 1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8" h="1008">
                  <a:moveTo>
                    <a:pt x="488" y="1008"/>
                  </a:moveTo>
                  <a:cubicBezTo>
                    <a:pt x="356" y="1004"/>
                    <a:pt x="224" y="1000"/>
                    <a:pt x="152" y="864"/>
                  </a:cubicBezTo>
                  <a:cubicBezTo>
                    <a:pt x="80" y="728"/>
                    <a:pt x="0" y="336"/>
                    <a:pt x="56" y="192"/>
                  </a:cubicBezTo>
                  <a:cubicBezTo>
                    <a:pt x="112" y="48"/>
                    <a:pt x="300" y="24"/>
                    <a:pt x="488" y="0"/>
                  </a:cubicBezTo>
                </a:path>
              </a:pathLst>
            </a:custGeom>
            <a:noFill/>
            <a:ln w="50800">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6" name="Text Box 20"/>
            <p:cNvSpPr txBox="1">
              <a:spLocks noChangeArrowheads="1"/>
            </p:cNvSpPr>
            <p:nvPr/>
          </p:nvSpPr>
          <p:spPr bwMode="auto">
            <a:xfrm>
              <a:off x="1700865" y="1814513"/>
              <a:ext cx="10822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rPr>
                <a:t>Syntactic</a:t>
              </a:r>
            </a:p>
            <a:p>
              <a:pPr eaLnBrk="1" hangingPunct="1"/>
              <a:r>
                <a:rPr lang="en-US" altLang="en-US" b="1">
                  <a:solidFill>
                    <a:srgbClr val="FF0000"/>
                  </a:solidFill>
                </a:rPr>
                <a:t>Errors</a:t>
              </a:r>
            </a:p>
          </p:txBody>
        </p:sp>
        <p:sp>
          <p:nvSpPr>
            <p:cNvPr id="57367" name="Freeform 22"/>
            <p:cNvSpPr>
              <a:spLocks/>
            </p:cNvSpPr>
            <p:nvPr/>
          </p:nvSpPr>
          <p:spPr bwMode="auto">
            <a:xfrm>
              <a:off x="4876120" y="1143000"/>
              <a:ext cx="4191680" cy="4508500"/>
            </a:xfrm>
            <a:custGeom>
              <a:avLst/>
              <a:gdLst>
                <a:gd name="T0" fmla="*/ 2147483646 w 2928"/>
                <a:gd name="T1" fmla="*/ 2147483646 h 2840"/>
                <a:gd name="T2" fmla="*/ 2147483646 w 2928"/>
                <a:gd name="T3" fmla="*/ 2147483646 h 2840"/>
                <a:gd name="T4" fmla="*/ 2147483646 w 2928"/>
                <a:gd name="T5" fmla="*/ 2147483646 h 2840"/>
                <a:gd name="T6" fmla="*/ 0 w 2928"/>
                <a:gd name="T7" fmla="*/ 2147483646 h 28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2840">
                  <a:moveTo>
                    <a:pt x="2256" y="2608"/>
                  </a:moveTo>
                  <a:cubicBezTo>
                    <a:pt x="2404" y="2724"/>
                    <a:pt x="2552" y="2840"/>
                    <a:pt x="2592" y="2464"/>
                  </a:cubicBezTo>
                  <a:cubicBezTo>
                    <a:pt x="2632" y="2088"/>
                    <a:pt x="2928" y="704"/>
                    <a:pt x="2496" y="352"/>
                  </a:cubicBezTo>
                  <a:cubicBezTo>
                    <a:pt x="2064" y="0"/>
                    <a:pt x="1032" y="176"/>
                    <a:pt x="0" y="352"/>
                  </a:cubicBezTo>
                </a:path>
              </a:pathLst>
            </a:custGeom>
            <a:noFill/>
            <a:ln w="53975">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8" name="Text Box 23"/>
            <p:cNvSpPr txBox="1">
              <a:spLocks noChangeArrowheads="1"/>
            </p:cNvSpPr>
            <p:nvPr/>
          </p:nvSpPr>
          <p:spPr bwMode="auto">
            <a:xfrm>
              <a:off x="7916806" y="5632450"/>
              <a:ext cx="10822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rPr>
                <a:t>Semantic</a:t>
              </a:r>
            </a:p>
            <a:p>
              <a:pPr eaLnBrk="1" hangingPunct="1"/>
              <a:r>
                <a:rPr lang="en-US" altLang="en-US" b="1">
                  <a:solidFill>
                    <a:srgbClr val="FF0000"/>
                  </a:solidFill>
                </a:rPr>
                <a:t>Errors</a:t>
              </a:r>
            </a:p>
          </p:txBody>
        </p:sp>
      </p:grpSp>
      <p:sp>
        <p:nvSpPr>
          <p:cNvPr id="57349"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735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4D7B1F-9AF9-46B5-B906-00A4DE04504A}" type="slidenum">
              <a:rPr lang="en-US" altLang="en-US" smtClean="0"/>
              <a:pPr/>
              <a:t>11</a:t>
            </a:fld>
            <a:endParaRPr lang="en-US" altLang="en-US" smtClean="0"/>
          </a:p>
        </p:txBody>
      </p:sp>
      <p:sp>
        <p:nvSpPr>
          <p:cNvPr id="57351"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04A757-BE3A-4979-810D-8C321F98A4D2}"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bwMode="auto">
          <a:xfrm>
            <a:off x="1295400" y="1066800"/>
            <a:ext cx="76962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spcBef>
                <a:spcPts val="600"/>
              </a:spcBef>
              <a:spcAft>
                <a:spcPts val="600"/>
              </a:spcAft>
            </a:pPr>
            <a:r>
              <a:rPr lang="en-US" altLang="en-US" sz="2800" smtClean="0">
                <a:solidFill>
                  <a:srgbClr val="CC0099"/>
                </a:solidFill>
              </a:rPr>
              <a:t>Syntax</a:t>
            </a:r>
            <a:r>
              <a:rPr lang="en-US" altLang="en-US" sz="2800" smtClean="0"/>
              <a:t> errors: violation of programming language rules (grammar)</a:t>
            </a:r>
          </a:p>
          <a:p>
            <a:pPr lvl="1" algn="just" eaLnBrk="1" hangingPunct="1">
              <a:spcBef>
                <a:spcPts val="600"/>
              </a:spcBef>
              <a:spcAft>
                <a:spcPts val="600"/>
              </a:spcAft>
            </a:pPr>
            <a:r>
              <a:rPr lang="en-US" altLang="en-US" sz="2400" smtClean="0"/>
              <a:t>"</a:t>
            </a:r>
            <a:r>
              <a:rPr lang="en-US" altLang="en-US" sz="2400" i="1" smtClean="0"/>
              <a:t>Me speak English good</a:t>
            </a:r>
            <a:r>
              <a:rPr lang="en-US" altLang="en-US" sz="2400" smtClean="0"/>
              <a:t>." </a:t>
            </a:r>
          </a:p>
          <a:p>
            <a:pPr lvl="1" algn="just" eaLnBrk="1" hangingPunct="1">
              <a:spcBef>
                <a:spcPts val="600"/>
              </a:spcBef>
              <a:spcAft>
                <a:spcPts val="600"/>
              </a:spcAft>
            </a:pPr>
            <a:r>
              <a:rPr lang="en-US" altLang="en-US" sz="2400" smtClean="0"/>
              <a:t>Use valid C or C++ symbols in wrong places</a:t>
            </a:r>
          </a:p>
          <a:p>
            <a:pPr lvl="1" algn="just" eaLnBrk="1" hangingPunct="1">
              <a:spcBef>
                <a:spcPts val="600"/>
              </a:spcBef>
              <a:spcAft>
                <a:spcPts val="600"/>
              </a:spcAft>
            </a:pPr>
            <a:r>
              <a:rPr lang="en-US" altLang="en-US" sz="2400" smtClean="0"/>
              <a:t>Detected by the compiler</a:t>
            </a:r>
          </a:p>
          <a:p>
            <a:pPr algn="just" eaLnBrk="1" hangingPunct="1">
              <a:spcBef>
                <a:spcPts val="600"/>
              </a:spcBef>
              <a:spcAft>
                <a:spcPts val="600"/>
              </a:spcAft>
            </a:pPr>
            <a:r>
              <a:rPr lang="en-US" altLang="en-US" sz="2800" smtClean="0">
                <a:solidFill>
                  <a:srgbClr val="CC0099"/>
                </a:solidFill>
              </a:rPr>
              <a:t>Semantics</a:t>
            </a:r>
            <a:r>
              <a:rPr lang="en-US" altLang="en-US" sz="2800" smtClean="0"/>
              <a:t> errors: errors in meaning: </a:t>
            </a:r>
          </a:p>
          <a:p>
            <a:pPr lvl="1" algn="just" eaLnBrk="1" hangingPunct="1">
              <a:spcBef>
                <a:spcPts val="600"/>
              </a:spcBef>
              <a:spcAft>
                <a:spcPts val="600"/>
              </a:spcAft>
            </a:pPr>
            <a:r>
              <a:rPr lang="en-US" altLang="en-US" sz="2400" smtClean="0"/>
              <a:t>"</a:t>
            </a:r>
            <a:r>
              <a:rPr lang="en-US" altLang="en-US" sz="2400" i="1" smtClean="0"/>
              <a:t>This sentence is excellent Italian</a:t>
            </a:r>
            <a:r>
              <a:rPr lang="en-US" altLang="en-US" sz="2400" smtClean="0"/>
              <a:t>." </a:t>
            </a:r>
          </a:p>
          <a:p>
            <a:pPr lvl="1" algn="just" eaLnBrk="1" hangingPunct="1">
              <a:spcBef>
                <a:spcPts val="600"/>
              </a:spcBef>
              <a:spcAft>
                <a:spcPts val="600"/>
              </a:spcAft>
            </a:pPr>
            <a:r>
              <a:rPr lang="en-US" altLang="en-US" sz="2400" smtClean="0"/>
              <a:t>Programs are syntactically correct but don’t produce the expected output</a:t>
            </a:r>
          </a:p>
          <a:p>
            <a:pPr lvl="1" algn="just" eaLnBrk="1" hangingPunct="1">
              <a:spcBef>
                <a:spcPts val="600"/>
              </a:spcBef>
              <a:spcAft>
                <a:spcPts val="600"/>
              </a:spcAft>
            </a:pPr>
            <a:r>
              <a:rPr lang="en-US" altLang="en-US" sz="2400" smtClean="0"/>
              <a:t>User observes output of running program</a:t>
            </a:r>
          </a:p>
          <a:p>
            <a:pPr algn="just" eaLnBrk="1" hangingPunct="1">
              <a:spcBef>
                <a:spcPts val="600"/>
              </a:spcBef>
              <a:spcAft>
                <a:spcPts val="600"/>
              </a:spcAft>
            </a:pPr>
            <a:endParaRPr lang="en-US" altLang="en-US" sz="2800" smtClean="0"/>
          </a:p>
        </p:txBody>
      </p:sp>
      <p:sp>
        <p:nvSpPr>
          <p:cNvPr id="58371" name="Rectangle 2"/>
          <p:cNvSpPr>
            <a:spLocks noGrp="1" noChangeArrowheads="1"/>
          </p:cNvSpPr>
          <p:nvPr>
            <p:ph type="title"/>
          </p:nvPr>
        </p:nvSpPr>
        <p:spPr>
          <a:xfrm>
            <a:off x="1219200" y="152400"/>
            <a:ext cx="7162800" cy="685800"/>
          </a:xfrm>
        </p:spPr>
        <p:txBody>
          <a:bodyPr/>
          <a:lstStyle/>
          <a:p>
            <a:pPr eaLnBrk="1" hangingPunct="1"/>
            <a:r>
              <a:rPr lang="en-US" altLang="en-US" smtClean="0"/>
              <a:t>Syntax and Semantics</a:t>
            </a:r>
          </a:p>
        </p:txBody>
      </p:sp>
      <p:sp>
        <p:nvSpPr>
          <p:cNvPr id="5837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837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D29A25-814A-4EB7-913C-78B21AA822E1}" type="slidenum">
              <a:rPr lang="en-US" altLang="en-US" smtClean="0"/>
              <a:pPr/>
              <a:t>12</a:t>
            </a:fld>
            <a:endParaRPr lang="en-US" altLang="en-US" smtClean="0"/>
          </a:p>
        </p:txBody>
      </p:sp>
      <p:sp>
        <p:nvSpPr>
          <p:cNvPr id="5837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57C9B6-C68F-4442-86BB-97A2FF4DB726}"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59395" name="Rectangle 2"/>
          <p:cNvSpPr>
            <a:spLocks noGrp="1" noChangeArrowheads="1"/>
          </p:cNvSpPr>
          <p:nvPr>
            <p:ph type="title"/>
          </p:nvPr>
        </p:nvSpPr>
        <p:spPr>
          <a:xfrm>
            <a:off x="1219200" y="152400"/>
            <a:ext cx="7162800" cy="685800"/>
          </a:xfrm>
        </p:spPr>
        <p:txBody>
          <a:bodyPr/>
          <a:lstStyle/>
          <a:p>
            <a:pPr eaLnBrk="1" hangingPunct="1"/>
            <a:r>
              <a:rPr lang="en-US" altLang="en-US" smtClean="0"/>
              <a:t>Second program</a:t>
            </a:r>
          </a:p>
        </p:txBody>
      </p:sp>
      <p:sp>
        <p:nvSpPr>
          <p:cNvPr id="59396" name="Text Box 4"/>
          <p:cNvSpPr txBox="1">
            <a:spLocks noChangeArrowheads="1"/>
          </p:cNvSpPr>
          <p:nvPr/>
        </p:nvSpPr>
        <p:spPr bwMode="auto">
          <a:xfrm>
            <a:off x="1314450" y="2209800"/>
            <a:ext cx="7726363" cy="2308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#include &lt;iostream.h&gt;</a:t>
            </a:r>
          </a:p>
          <a:p>
            <a:pPr eaLnBrk="1" hangingPunct="1"/>
            <a:r>
              <a:rPr lang="en-US" altLang="en-US">
                <a:latin typeface="Courier New" panose="02070309020205020404" pitchFamily="49" charset="0"/>
              </a:rPr>
              <a:t>void main (void)</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    cout&lt;&lt;"Programming is fun.\n";</a:t>
            </a:r>
          </a:p>
          <a:p>
            <a:pPr eaLnBrk="1" hangingPunct="1"/>
            <a:r>
              <a:rPr lang="en-US" altLang="en-US">
                <a:latin typeface="Courier New" panose="02070309020205020404" pitchFamily="49" charset="0"/>
              </a:rPr>
              <a:t>    cout&lt;&lt;"And programming in C++ is even more fun.\n";</a:t>
            </a:r>
          </a:p>
          <a:p>
            <a:pPr eaLnBrk="1" hangingPunct="1"/>
            <a:r>
              <a:rPr lang="en-US" altLang="en-US">
                <a:latin typeface="Courier New" panose="02070309020205020404" pitchFamily="49" charset="0"/>
              </a:rPr>
              <a:t>    </a:t>
            </a:r>
          </a:p>
          <a:p>
            <a:pPr eaLnBrk="1" hangingPunct="1"/>
            <a:r>
              <a:rPr lang="en-US" altLang="en-US">
                <a:latin typeface="Courier New" panose="02070309020205020404" pitchFamily="49" charset="0"/>
              </a:rPr>
              <a:t>}</a:t>
            </a:r>
          </a:p>
        </p:txBody>
      </p:sp>
      <p:sp>
        <p:nvSpPr>
          <p:cNvPr id="59397"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939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501738-808B-4868-8216-E821FDFAD3B8}" type="slidenum">
              <a:rPr lang="en-US" altLang="en-US" smtClean="0"/>
              <a:pPr/>
              <a:t>13</a:t>
            </a:fld>
            <a:endParaRPr lang="en-US" altLang="en-US" smtClean="0"/>
          </a:p>
        </p:txBody>
      </p:sp>
      <p:sp>
        <p:nvSpPr>
          <p:cNvPr id="5939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D8E37D-22B7-4905-9907-AA3F83AD0F96}"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endParaRPr lang="en-US" altLang="en-US" smtClean="0"/>
          </a:p>
          <a:p>
            <a:pPr eaLnBrk="1" hangingPunct="1">
              <a:buFontTx/>
              <a:buNone/>
            </a:pPr>
            <a:endParaRPr lang="en-US" altLang="en-US" smtClean="0"/>
          </a:p>
        </p:txBody>
      </p:sp>
      <p:sp>
        <p:nvSpPr>
          <p:cNvPr id="60419" name="Rectangle 2"/>
          <p:cNvSpPr>
            <a:spLocks noGrp="1" noChangeArrowheads="1"/>
          </p:cNvSpPr>
          <p:nvPr>
            <p:ph type="title"/>
          </p:nvPr>
        </p:nvSpPr>
        <p:spPr>
          <a:xfrm>
            <a:off x="1219200" y="152400"/>
            <a:ext cx="7162800" cy="685800"/>
          </a:xfrm>
        </p:spPr>
        <p:txBody>
          <a:bodyPr/>
          <a:lstStyle/>
          <a:p>
            <a:pPr eaLnBrk="1" hangingPunct="1"/>
            <a:r>
              <a:rPr lang="en-US" altLang="en-US" smtClean="0"/>
              <a:t>Displaying multiple lines of text</a:t>
            </a:r>
          </a:p>
        </p:txBody>
      </p:sp>
      <p:sp>
        <p:nvSpPr>
          <p:cNvPr id="60420" name="Text Box 4"/>
          <p:cNvSpPr txBox="1">
            <a:spLocks noChangeArrowheads="1"/>
          </p:cNvSpPr>
          <p:nvPr/>
        </p:nvSpPr>
        <p:spPr bwMode="auto">
          <a:xfrm>
            <a:off x="1676400" y="2090738"/>
            <a:ext cx="6111875" cy="203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Courier New" panose="02070309020205020404" pitchFamily="49" charset="0"/>
            </a:endParaRPr>
          </a:p>
          <a:p>
            <a:pPr eaLnBrk="1" hangingPunct="1"/>
            <a:r>
              <a:rPr lang="en-US" altLang="en-US">
                <a:latin typeface="Courier New" panose="02070309020205020404" pitchFamily="49" charset="0"/>
              </a:rPr>
              <a:t>#include &lt;iostream.h&gt;</a:t>
            </a:r>
          </a:p>
          <a:p>
            <a:pPr eaLnBrk="1" hangingPunct="1"/>
            <a:r>
              <a:rPr lang="en-US" altLang="en-US">
                <a:latin typeface="Courier New" panose="02070309020205020404" pitchFamily="49" charset="0"/>
              </a:rPr>
              <a:t>void main (void)</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   cout&lt;&lt;"Testing...\n..1\n...2\n....3\n";</a:t>
            </a:r>
          </a:p>
          <a:p>
            <a:pPr eaLnBrk="1" hangingPunct="1"/>
            <a:r>
              <a:rPr lang="en-US" altLang="en-US">
                <a:latin typeface="Courier New" panose="02070309020205020404" pitchFamily="49" charset="0"/>
              </a:rPr>
              <a:t>   </a:t>
            </a:r>
          </a:p>
          <a:p>
            <a:pPr eaLnBrk="1" hangingPunct="1"/>
            <a:r>
              <a:rPr lang="en-US" altLang="en-US">
                <a:latin typeface="Courier New" panose="02070309020205020404" pitchFamily="49" charset="0"/>
              </a:rPr>
              <a:t>}</a:t>
            </a:r>
          </a:p>
        </p:txBody>
      </p:sp>
      <p:sp>
        <p:nvSpPr>
          <p:cNvPr id="60421" name="Text Box 5"/>
          <p:cNvSpPr txBox="1">
            <a:spLocks noChangeArrowheads="1"/>
          </p:cNvSpPr>
          <p:nvPr/>
        </p:nvSpPr>
        <p:spPr bwMode="auto">
          <a:xfrm>
            <a:off x="6248400" y="4572000"/>
            <a:ext cx="1558925"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Output:</a:t>
            </a:r>
          </a:p>
          <a:p>
            <a:pPr eaLnBrk="1" hangingPunct="1"/>
            <a:endParaRPr lang="en-US" altLang="en-US"/>
          </a:p>
          <a:p>
            <a:pPr eaLnBrk="1" hangingPunct="1"/>
            <a:r>
              <a:rPr lang="en-US" altLang="en-US">
                <a:latin typeface="Courier New" panose="02070309020205020404" pitchFamily="49" charset="0"/>
              </a:rPr>
              <a:t>Testing...</a:t>
            </a:r>
          </a:p>
          <a:p>
            <a:pPr eaLnBrk="1" hangingPunct="1"/>
            <a:r>
              <a:rPr lang="en-US" altLang="en-US">
                <a:latin typeface="Courier New" panose="02070309020205020404" pitchFamily="49" charset="0"/>
              </a:rPr>
              <a:t>..1</a:t>
            </a:r>
          </a:p>
          <a:p>
            <a:pPr eaLnBrk="1" hangingPunct="1"/>
            <a:r>
              <a:rPr lang="en-US" altLang="en-US">
                <a:latin typeface="Courier New" panose="02070309020205020404" pitchFamily="49" charset="0"/>
              </a:rPr>
              <a:t>...2</a:t>
            </a:r>
          </a:p>
          <a:p>
            <a:pPr eaLnBrk="1" hangingPunct="1"/>
            <a:r>
              <a:rPr lang="en-US" altLang="en-US">
                <a:latin typeface="Courier New" panose="02070309020205020404" pitchFamily="49" charset="0"/>
              </a:rPr>
              <a:t>....3</a:t>
            </a:r>
          </a:p>
        </p:txBody>
      </p:sp>
      <p:sp>
        <p:nvSpPr>
          <p:cNvPr id="60422" name="AutoShape 6"/>
          <p:cNvSpPr>
            <a:spLocks noChangeArrowheads="1"/>
          </p:cNvSpPr>
          <p:nvPr/>
        </p:nvSpPr>
        <p:spPr bwMode="auto">
          <a:xfrm>
            <a:off x="1371600" y="4267200"/>
            <a:ext cx="3429000" cy="2057400"/>
          </a:xfrm>
          <a:prstGeom prst="cloudCallout">
            <a:avLst>
              <a:gd name="adj1" fmla="val 69074"/>
              <a:gd name="adj2" fmla="val -86894"/>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t>It is not necessary to make a separate call to </a:t>
            </a:r>
            <a:r>
              <a:rPr lang="en-US" altLang="en-US" b="1" i="1">
                <a:solidFill>
                  <a:srgbClr val="C00000"/>
                </a:solidFill>
                <a:latin typeface="Times New Roman" panose="02020603050405020304" pitchFamily="18" charset="0"/>
                <a:cs typeface="Times New Roman" panose="02020603050405020304" pitchFamily="18" charset="0"/>
              </a:rPr>
              <a:t>cout</a:t>
            </a:r>
            <a:r>
              <a:rPr lang="en-US" altLang="en-US" b="1"/>
              <a:t> for each line of output ! </a:t>
            </a:r>
          </a:p>
        </p:txBody>
      </p:sp>
      <p:sp>
        <p:nvSpPr>
          <p:cNvPr id="60423"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042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0DC09E-6FA9-4D5A-B013-D6890EF4C7D3}" type="slidenum">
              <a:rPr lang="en-US" altLang="en-US" smtClean="0"/>
              <a:pPr/>
              <a:t>14</a:t>
            </a:fld>
            <a:endParaRPr lang="en-US" altLang="en-US" smtClean="0"/>
          </a:p>
        </p:txBody>
      </p:sp>
      <p:sp>
        <p:nvSpPr>
          <p:cNvPr id="6042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72CB8E-61A1-4DFA-937D-6399C9152046}"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219200" y="152400"/>
            <a:ext cx="7162800" cy="685800"/>
          </a:xfrm>
        </p:spPr>
        <p:txBody>
          <a:bodyPr/>
          <a:lstStyle/>
          <a:p>
            <a:pPr eaLnBrk="1" hangingPunct="1"/>
            <a:r>
              <a:rPr lang="en-US" altLang="en-US" smtClean="0"/>
              <a:t>Displaying multiple values</a:t>
            </a:r>
          </a:p>
        </p:txBody>
      </p:sp>
      <p:sp>
        <p:nvSpPr>
          <p:cNvPr id="61443" name="Text Box 8"/>
          <p:cNvSpPr txBox="1">
            <a:spLocks noChangeArrowheads="1"/>
          </p:cNvSpPr>
          <p:nvPr/>
        </p:nvSpPr>
        <p:spPr bwMode="auto">
          <a:xfrm>
            <a:off x="1323975" y="5257800"/>
            <a:ext cx="76676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dirty="0"/>
              <a:t>The format must contain as many </a:t>
            </a:r>
            <a:r>
              <a:rPr lang="en-US" altLang="en-US" b="1" dirty="0"/>
              <a:t>output operators </a:t>
            </a:r>
            <a:r>
              <a:rPr lang="en-US" altLang="en-US" dirty="0"/>
              <a:t>as constant strings and values</a:t>
            </a:r>
          </a:p>
        </p:txBody>
      </p:sp>
      <p:grpSp>
        <p:nvGrpSpPr>
          <p:cNvPr id="61444" name="Group 21"/>
          <p:cNvGrpSpPr>
            <a:grpSpLocks/>
          </p:cNvGrpSpPr>
          <p:nvPr/>
        </p:nvGrpSpPr>
        <p:grpSpPr bwMode="auto">
          <a:xfrm>
            <a:off x="1360488" y="1571625"/>
            <a:ext cx="7707312" cy="3692525"/>
            <a:chOff x="1360419" y="1571625"/>
            <a:chExt cx="7707381" cy="3692682"/>
          </a:xfrm>
        </p:grpSpPr>
        <p:sp>
          <p:nvSpPr>
            <p:cNvPr id="61448" name="Text Box 4"/>
            <p:cNvSpPr txBox="1">
              <a:spLocks noChangeArrowheads="1"/>
            </p:cNvSpPr>
            <p:nvPr/>
          </p:nvSpPr>
          <p:spPr bwMode="auto">
            <a:xfrm>
              <a:off x="1360419" y="1571625"/>
              <a:ext cx="7707381"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#include &lt;iostream.h&gt;</a:t>
              </a:r>
            </a:p>
            <a:p>
              <a:pPr eaLnBrk="1" hangingPunct="1"/>
              <a:r>
                <a:rPr lang="en-US" altLang="en-US">
                  <a:latin typeface="Courier New" panose="02070309020205020404" pitchFamily="49" charset="0"/>
                </a:rPr>
                <a:t>void main (void)</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  int value1, value2, sum;</a:t>
              </a:r>
            </a:p>
            <a:p>
              <a:pPr eaLnBrk="1" hangingPunct="1"/>
              <a:r>
                <a:rPr lang="en-US" altLang="en-US">
                  <a:latin typeface="Courier New" panose="02070309020205020404" pitchFamily="49" charset="0"/>
                </a:rPr>
                <a:t>  value1 = 50;</a:t>
              </a:r>
            </a:p>
            <a:p>
              <a:pPr eaLnBrk="1" hangingPunct="1"/>
              <a:r>
                <a:rPr lang="en-US" altLang="en-US">
                  <a:latin typeface="Courier New" panose="02070309020205020404" pitchFamily="49" charset="0"/>
                </a:rPr>
                <a:t>  value2 = 25;</a:t>
              </a:r>
            </a:p>
            <a:p>
              <a:pPr eaLnBrk="1" hangingPunct="1"/>
              <a:r>
                <a:rPr lang="en-US" altLang="en-US">
                  <a:latin typeface="Courier New" panose="02070309020205020404" pitchFamily="49" charset="0"/>
                </a:rPr>
                <a:t>  sum = value1 + value2;</a:t>
              </a:r>
            </a:p>
            <a:p>
              <a:pPr eaLnBrk="1" hangingPunct="1"/>
              <a:r>
                <a:rPr lang="en-US" altLang="en-US">
                  <a:latin typeface="Courier New" panose="02070309020205020404" pitchFamily="49" charset="0"/>
                </a:rPr>
                <a:t>  cout&lt;&lt;"The sum of “&lt;&lt;value1&lt;&lt;“+”&lt;&lt;value2&lt;&lt;“ is”&lt;&lt;sum;</a:t>
              </a:r>
            </a:p>
            <a:p>
              <a:pPr eaLnBrk="1" hangingPunct="1"/>
              <a:r>
                <a:rPr lang="en-US" altLang="en-US">
                  <a:latin typeface="Courier New" panose="02070309020205020404" pitchFamily="49" charset="0"/>
                </a:rPr>
                <a:t>  </a:t>
              </a:r>
            </a:p>
            <a:p>
              <a:pPr eaLnBrk="1" hangingPunct="1"/>
              <a:r>
                <a:rPr lang="en-US" altLang="en-US">
                  <a:latin typeface="Courier New" panose="02070309020205020404" pitchFamily="49" charset="0"/>
                </a:rPr>
                <a:t>}</a:t>
              </a:r>
            </a:p>
          </p:txBody>
        </p:sp>
        <p:cxnSp>
          <p:nvCxnSpPr>
            <p:cNvPr id="6" name="Straight Arrow Connector 5"/>
            <p:cNvCxnSpPr/>
            <p:nvPr/>
          </p:nvCxnSpPr>
          <p:spPr>
            <a:xfrm flipH="1" flipV="1">
              <a:off x="2438341" y="3810095"/>
              <a:ext cx="1912955" cy="144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351296" y="3768818"/>
              <a:ext cx="2982939" cy="1489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51296" y="3733892"/>
              <a:ext cx="1905017" cy="153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343358" y="3768818"/>
              <a:ext cx="1281124" cy="1489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43358" y="3727542"/>
              <a:ext cx="123826" cy="1530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43358" y="3810095"/>
              <a:ext cx="3962435" cy="144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1445"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144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DF1BA6-B908-4D7F-BCCE-763AD6C6ADE3}" type="slidenum">
              <a:rPr lang="en-US" altLang="en-US" smtClean="0"/>
              <a:pPr/>
              <a:t>15</a:t>
            </a:fld>
            <a:endParaRPr lang="en-US" altLang="en-US" smtClean="0"/>
          </a:p>
        </p:txBody>
      </p:sp>
      <p:sp>
        <p:nvSpPr>
          <p:cNvPr id="6144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9B36C7-7707-4D71-8898-2FC7C1886C31}"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62467" name="Rectangle 2"/>
          <p:cNvSpPr>
            <a:spLocks noGrp="1" noChangeArrowheads="1"/>
          </p:cNvSpPr>
          <p:nvPr>
            <p:ph type="title"/>
          </p:nvPr>
        </p:nvSpPr>
        <p:spPr>
          <a:xfrm>
            <a:off x="1295400" y="152400"/>
            <a:ext cx="7162800" cy="685800"/>
          </a:xfrm>
        </p:spPr>
        <p:txBody>
          <a:bodyPr/>
          <a:lstStyle/>
          <a:p>
            <a:pPr eaLnBrk="1" hangingPunct="1"/>
            <a:r>
              <a:rPr lang="en-US" altLang="en-US" smtClean="0"/>
              <a:t>Using comments in a program</a:t>
            </a:r>
          </a:p>
        </p:txBody>
      </p:sp>
      <p:sp>
        <p:nvSpPr>
          <p:cNvPr id="62468" name="Rectangle 5"/>
          <p:cNvSpPr>
            <a:spLocks noChangeArrowheads="1"/>
          </p:cNvSpPr>
          <p:nvPr/>
        </p:nvSpPr>
        <p:spPr bwMode="auto">
          <a:xfrm>
            <a:off x="1295400" y="1295400"/>
            <a:ext cx="7772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20000"/>
              </a:spcBef>
              <a:buFontTx/>
              <a:buChar char="•"/>
            </a:pPr>
            <a:r>
              <a:rPr lang="en-US" altLang="en-US" sz="2400" dirty="0"/>
              <a:t>Comment statements are used in a program to document it and to enhance its readability. </a:t>
            </a:r>
          </a:p>
          <a:p>
            <a:pPr algn="just" eaLnBrk="1" hangingPunct="1">
              <a:lnSpc>
                <a:spcPct val="150000"/>
              </a:lnSpc>
              <a:spcBef>
                <a:spcPct val="20000"/>
              </a:spcBef>
              <a:buFontTx/>
              <a:buChar char="•"/>
            </a:pPr>
            <a:r>
              <a:rPr lang="en-US" altLang="en-US" sz="2400" dirty="0"/>
              <a:t>Useful for human readers of the program – compiler ignores comments</a:t>
            </a:r>
          </a:p>
          <a:p>
            <a:pPr algn="just" eaLnBrk="1" hangingPunct="1">
              <a:lnSpc>
                <a:spcPct val="150000"/>
              </a:lnSpc>
              <a:spcBef>
                <a:spcPct val="20000"/>
              </a:spcBef>
              <a:buFontTx/>
              <a:buChar char="•"/>
            </a:pPr>
            <a:r>
              <a:rPr lang="en-US" altLang="en-US" sz="2400" dirty="0"/>
              <a:t>Ways to insert comments in C or C++:</a:t>
            </a:r>
          </a:p>
          <a:p>
            <a:pPr lvl="1" algn="just" eaLnBrk="1" hangingPunct="1">
              <a:lnSpc>
                <a:spcPct val="150000"/>
              </a:lnSpc>
              <a:spcBef>
                <a:spcPct val="20000"/>
              </a:spcBef>
              <a:buFontTx/>
              <a:buChar char="–"/>
            </a:pPr>
            <a:r>
              <a:rPr lang="en-US" altLang="en-US" sz="2000" dirty="0"/>
              <a:t>When comments span several lines: start marked with </a:t>
            </a:r>
            <a:r>
              <a:rPr lang="en-US" altLang="en-US" b="1" dirty="0">
                <a:solidFill>
                  <a:srgbClr val="C00000"/>
                </a:solidFill>
                <a:latin typeface="Courier New" panose="02070309020205020404" pitchFamily="49" charset="0"/>
              </a:rPr>
              <a:t>/*</a:t>
            </a:r>
            <a:r>
              <a:rPr lang="en-US" altLang="en-US" sz="2000" dirty="0"/>
              <a:t>, end marked with </a:t>
            </a:r>
            <a:r>
              <a:rPr lang="en-US" altLang="en-US" sz="2000" b="1" dirty="0">
                <a:solidFill>
                  <a:srgbClr val="C00000"/>
                </a:solidFill>
              </a:rPr>
              <a:t>*/</a:t>
            </a:r>
          </a:p>
          <a:p>
            <a:pPr lvl="1" algn="just" eaLnBrk="1" hangingPunct="1">
              <a:lnSpc>
                <a:spcPct val="150000"/>
              </a:lnSpc>
              <a:spcBef>
                <a:spcPct val="20000"/>
              </a:spcBef>
              <a:buFontTx/>
              <a:buChar char="–"/>
            </a:pPr>
            <a:r>
              <a:rPr lang="en-US" altLang="en-US" sz="2000" dirty="0"/>
              <a:t>Comments at the end of a line: start marked with </a:t>
            </a:r>
            <a:r>
              <a:rPr lang="en-US" altLang="en-US" sz="2000" b="1" dirty="0">
                <a:solidFill>
                  <a:srgbClr val="C00000"/>
                </a:solidFill>
              </a:rPr>
              <a:t>//</a:t>
            </a:r>
            <a:r>
              <a:rPr lang="en-US" altLang="en-US" sz="2000" b="1" dirty="0"/>
              <a:t> </a:t>
            </a:r>
            <a:r>
              <a:rPr lang="en-US" altLang="en-US" sz="2000" dirty="0"/>
              <a:t> </a:t>
            </a:r>
          </a:p>
        </p:txBody>
      </p:sp>
      <p:sp>
        <p:nvSpPr>
          <p:cNvPr id="62469"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247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7CBD74-4E94-44E1-A052-C41421801E61}" type="slidenum">
              <a:rPr lang="en-US" altLang="en-US" smtClean="0"/>
              <a:pPr/>
              <a:t>16</a:t>
            </a:fld>
            <a:endParaRPr lang="en-US" altLang="en-US" smtClean="0"/>
          </a:p>
        </p:txBody>
      </p:sp>
      <p:sp>
        <p:nvSpPr>
          <p:cNvPr id="6247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8E21B6-6F91-48A1-A131-6AE7A362A301}"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63491" name="Rectangle 2"/>
          <p:cNvSpPr>
            <a:spLocks noGrp="1" noChangeArrowheads="1"/>
          </p:cNvSpPr>
          <p:nvPr>
            <p:ph type="title"/>
          </p:nvPr>
        </p:nvSpPr>
        <p:spPr>
          <a:xfrm>
            <a:off x="1295400" y="152400"/>
            <a:ext cx="7162800" cy="685800"/>
          </a:xfrm>
        </p:spPr>
        <p:txBody>
          <a:bodyPr/>
          <a:lstStyle/>
          <a:p>
            <a:pPr eaLnBrk="1" hangingPunct="1"/>
            <a:r>
              <a:rPr lang="en-US" altLang="en-US" smtClean="0"/>
              <a:t>Using comments in a program</a:t>
            </a:r>
          </a:p>
        </p:txBody>
      </p:sp>
      <p:sp>
        <p:nvSpPr>
          <p:cNvPr id="63492" name="Text Box 4"/>
          <p:cNvSpPr txBox="1">
            <a:spLocks noChangeArrowheads="1"/>
          </p:cNvSpPr>
          <p:nvPr/>
        </p:nvSpPr>
        <p:spPr bwMode="auto">
          <a:xfrm>
            <a:off x="1295400" y="1295400"/>
            <a:ext cx="7772400" cy="4524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rPr>
              <a:t>/* This program adds two integer values</a:t>
            </a:r>
          </a:p>
          <a:p>
            <a:pPr eaLnBrk="1" hangingPunct="1"/>
            <a:r>
              <a:rPr lang="en-US" altLang="en-US" dirty="0">
                <a:latin typeface="Courier New" panose="02070309020205020404" pitchFamily="49" charset="0"/>
              </a:rPr>
              <a:t>and displays the results */</a:t>
            </a:r>
          </a:p>
          <a:p>
            <a:pPr eaLnBrk="1" hangingPunct="1"/>
            <a:endParaRPr lang="en-US" altLang="en-US" dirty="0">
              <a:latin typeface="Courier New" panose="02070309020205020404" pitchFamily="49" charset="0"/>
            </a:endParaRPr>
          </a:p>
          <a:p>
            <a:pPr eaLnBrk="1" hangingPunct="1"/>
            <a:r>
              <a:rPr lang="en-US" altLang="en-US" dirty="0">
                <a:latin typeface="Courier New" panose="02070309020205020404" pitchFamily="49" charset="0"/>
              </a:rPr>
              <a:t>#include &lt;</a:t>
            </a:r>
            <a:r>
              <a:rPr lang="en-US" altLang="en-US" dirty="0" err="1">
                <a:latin typeface="Courier New" panose="02070309020205020404" pitchFamily="49" charset="0"/>
              </a:rPr>
              <a:t>iostream.h</a:t>
            </a:r>
            <a:r>
              <a:rPr lang="en-US" altLang="en-US" dirty="0">
                <a:latin typeface="Courier New" panose="02070309020205020404" pitchFamily="49" charset="0"/>
              </a:rPr>
              <a:t>&gt;</a:t>
            </a:r>
          </a:p>
          <a:p>
            <a:pPr eaLnBrk="1" hangingPunct="1"/>
            <a:r>
              <a:rPr lang="en-US" altLang="en-US" dirty="0">
                <a:latin typeface="Courier New" panose="02070309020205020404" pitchFamily="49" charset="0"/>
              </a:rPr>
              <a:t>void main (void)</a:t>
            </a:r>
          </a:p>
          <a:p>
            <a:pPr eaLnBrk="1" hangingPunct="1"/>
            <a:r>
              <a:rPr lang="en-US" altLang="en-US" dirty="0">
                <a:latin typeface="Courier New" panose="02070309020205020404" pitchFamily="49" charset="0"/>
              </a:rPr>
              <a:t>{</a:t>
            </a:r>
          </a:p>
          <a:p>
            <a:pPr lvl="1" eaLnBrk="1" hangingPunct="1"/>
            <a:r>
              <a:rPr lang="en-US" altLang="en-US" dirty="0">
                <a:latin typeface="Courier New" panose="02070309020205020404" pitchFamily="49" charset="0"/>
              </a:rPr>
              <a:t>// Declare variables</a:t>
            </a:r>
          </a:p>
          <a:p>
            <a:pPr lvl="1" eaLnBrk="1" hangingPunct="1"/>
            <a:r>
              <a:rPr lang="en-US" altLang="en-US" dirty="0" err="1">
                <a:latin typeface="Courier New" panose="02070309020205020404" pitchFamily="49" charset="0"/>
              </a:rPr>
              <a:t>int</a:t>
            </a:r>
            <a:r>
              <a:rPr lang="en-US" altLang="en-US" dirty="0">
                <a:latin typeface="Courier New" panose="02070309020205020404" pitchFamily="49" charset="0"/>
              </a:rPr>
              <a:t> value1, value2, sum;</a:t>
            </a:r>
          </a:p>
          <a:p>
            <a:pPr lvl="1" eaLnBrk="1" hangingPunct="1"/>
            <a:r>
              <a:rPr lang="en-US" altLang="en-US" dirty="0">
                <a:latin typeface="Courier New" panose="02070309020205020404" pitchFamily="49" charset="0"/>
              </a:rPr>
              <a:t>// Assign values and calculate their sum</a:t>
            </a:r>
          </a:p>
          <a:p>
            <a:pPr lvl="1" eaLnBrk="1" hangingPunct="1"/>
            <a:r>
              <a:rPr lang="en-US" altLang="en-US" dirty="0">
                <a:latin typeface="Courier New" panose="02070309020205020404" pitchFamily="49" charset="0"/>
              </a:rPr>
              <a:t>value1 = 50;</a:t>
            </a:r>
          </a:p>
          <a:p>
            <a:pPr lvl="1" eaLnBrk="1" hangingPunct="1"/>
            <a:r>
              <a:rPr lang="en-US" altLang="en-US" dirty="0">
                <a:latin typeface="Courier New" panose="02070309020205020404" pitchFamily="49" charset="0"/>
              </a:rPr>
              <a:t>value2 = 25;</a:t>
            </a:r>
          </a:p>
          <a:p>
            <a:pPr lvl="1" eaLnBrk="1" hangingPunct="1"/>
            <a:r>
              <a:rPr lang="en-US" altLang="en-US" dirty="0">
                <a:latin typeface="Courier New" panose="02070309020205020404" pitchFamily="49" charset="0"/>
              </a:rPr>
              <a:t>sum = value1 + value2;</a:t>
            </a:r>
          </a:p>
          <a:p>
            <a:pPr lvl="1" eaLnBrk="1" hangingPunct="1"/>
            <a:r>
              <a:rPr lang="en-US" altLang="en-US" dirty="0">
                <a:latin typeface="Courier New" panose="02070309020205020404" pitchFamily="49" charset="0"/>
              </a:rPr>
              <a:t>// Display the result</a:t>
            </a:r>
          </a:p>
          <a:p>
            <a:pPr lvl="1" eaLnBrk="1" hangingPunct="1"/>
            <a:r>
              <a:rPr lang="en-US" altLang="en-US" dirty="0" err="1">
                <a:latin typeface="Courier New" panose="02070309020205020404" pitchFamily="49" charset="0"/>
              </a:rPr>
              <a:t>cout</a:t>
            </a:r>
            <a:r>
              <a:rPr lang="en-US" altLang="en-US" dirty="0">
                <a:latin typeface="Courier New" panose="02070309020205020404" pitchFamily="49" charset="0"/>
              </a:rPr>
              <a:t>&lt;&lt;"The sum of ”&lt;&lt;value1&lt;&lt;“ and ”&lt;&lt;value2&lt;&lt;“ is 							“&lt;&lt;sum;</a:t>
            </a:r>
          </a:p>
          <a:p>
            <a:pPr eaLnBrk="1" hangingPunct="1"/>
            <a:r>
              <a:rPr lang="en-US" altLang="en-US" dirty="0">
                <a:latin typeface="Courier New" panose="02070309020205020404" pitchFamily="49" charset="0"/>
              </a:rPr>
              <a:t>}</a:t>
            </a:r>
          </a:p>
        </p:txBody>
      </p:sp>
      <p:sp>
        <p:nvSpPr>
          <p:cNvPr id="63493"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349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14A495-DEB5-45A5-9D4C-01E0E4B72DF7}" type="slidenum">
              <a:rPr lang="en-US" altLang="en-US" smtClean="0"/>
              <a:pPr/>
              <a:t>17</a:t>
            </a:fld>
            <a:endParaRPr lang="en-US" altLang="en-US" smtClean="0"/>
          </a:p>
        </p:txBody>
      </p:sp>
      <p:sp>
        <p:nvSpPr>
          <p:cNvPr id="6349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22A5A6-2451-4A4D-AAD4-0A4DD64C444E}"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371600" y="1820602"/>
            <a:ext cx="7620000" cy="4503998"/>
          </a:xfrm>
        </p:spPr>
        <p:txBody>
          <a:bodyPr/>
          <a:lstStyle/>
          <a:p>
            <a:pPr eaLnBrk="1" hangingPunct="1">
              <a:lnSpc>
                <a:spcPct val="80000"/>
              </a:lnSpc>
              <a:buFontTx/>
              <a:buNone/>
              <a:defRPr/>
            </a:pPr>
            <a:r>
              <a:rPr lang="en-US" sz="2000" dirty="0" smtClean="0">
                <a:solidFill>
                  <a:schemeClr val="tx2"/>
                </a:solidFill>
                <a:latin typeface="Arial Rounded MT Bold" pitchFamily="34" charset="0"/>
              </a:rPr>
              <a:t>Prefix 	Data Type 				Example</a:t>
            </a:r>
          </a:p>
          <a:p>
            <a:pPr eaLnBrk="1" hangingPunct="1">
              <a:lnSpc>
                <a:spcPct val="80000"/>
              </a:lnSpc>
              <a:buFontTx/>
              <a:buNone/>
              <a:defRPr/>
            </a:pPr>
            <a:endParaRPr lang="en-US" sz="2000" dirty="0" smtClean="0">
              <a:solidFill>
                <a:schemeClr val="tx2"/>
              </a:solidFill>
              <a:latin typeface="Arial Rounded MT Bold" pitchFamily="34" charset="0"/>
            </a:endParaRPr>
          </a:p>
          <a:p>
            <a:pPr eaLnBrk="1" hangingPunct="1">
              <a:lnSpc>
                <a:spcPct val="80000"/>
              </a:lnSpc>
              <a:buFont typeface="Wingdings" pitchFamily="2" charset="2"/>
              <a:buChar char="ü"/>
              <a:defRPr/>
            </a:pPr>
            <a:r>
              <a:rPr lang="en-US" sz="2400" dirty="0" smtClean="0">
                <a:solidFill>
                  <a:schemeClr val="tx2"/>
                </a:solidFill>
              </a:rPr>
              <a:t>i 	</a:t>
            </a:r>
            <a:r>
              <a:rPr lang="en-US" sz="2400" dirty="0" err="1" smtClean="0">
                <a:solidFill>
                  <a:schemeClr val="tx2"/>
                </a:solidFill>
              </a:rPr>
              <a:t>int</a:t>
            </a:r>
            <a:r>
              <a:rPr lang="en-US" sz="2400" dirty="0" smtClean="0">
                <a:solidFill>
                  <a:schemeClr val="tx2"/>
                </a:solidFill>
              </a:rPr>
              <a:t> and unsigned </a:t>
            </a:r>
            <a:r>
              <a:rPr lang="en-US" sz="2400" dirty="0" err="1" smtClean="0">
                <a:solidFill>
                  <a:schemeClr val="tx2"/>
                </a:solidFill>
              </a:rPr>
              <a:t>int</a:t>
            </a:r>
            <a:r>
              <a:rPr lang="en-US" sz="2400" dirty="0" smtClean="0">
                <a:solidFill>
                  <a:schemeClr val="tx2"/>
                </a:solidFill>
              </a:rPr>
              <a:t> 			</a:t>
            </a:r>
            <a:r>
              <a:rPr lang="en-US" sz="2400" dirty="0" err="1" smtClean="0">
                <a:solidFill>
                  <a:schemeClr val="tx2"/>
                </a:solidFill>
                <a:effectLst>
                  <a:outerShdw blurRad="38100" dist="38100" dir="2700000" algn="tl">
                    <a:srgbClr val="000000">
                      <a:alpha val="43137"/>
                    </a:srgbClr>
                  </a:outerShdw>
                </a:effectLst>
              </a:rPr>
              <a:t>iTotalMarks</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smtClean="0">
                <a:solidFill>
                  <a:schemeClr val="tx2"/>
                </a:solidFill>
              </a:rPr>
              <a:t>f 	float 					</a:t>
            </a:r>
            <a:r>
              <a:rPr lang="en-US" sz="2400" dirty="0" err="1" smtClean="0">
                <a:solidFill>
                  <a:schemeClr val="tx2"/>
                </a:solidFill>
                <a:effectLst>
                  <a:outerShdw blurRad="38100" dist="38100" dir="2700000" algn="tl">
                    <a:srgbClr val="000000">
                      <a:alpha val="43137"/>
                    </a:srgbClr>
                  </a:outerShdw>
                </a:effectLst>
              </a:rPr>
              <a:t>fAverageMarks</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smtClean="0">
                <a:solidFill>
                  <a:schemeClr val="tx2"/>
                </a:solidFill>
              </a:rPr>
              <a:t>d 	double 				</a:t>
            </a:r>
            <a:r>
              <a:rPr lang="en-US" sz="2400" dirty="0" err="1" smtClean="0">
                <a:solidFill>
                  <a:schemeClr val="tx2"/>
                </a:solidFill>
                <a:effectLst>
                  <a:outerShdw blurRad="38100" dist="38100" dir="2700000" algn="tl">
                    <a:srgbClr val="000000">
                      <a:alpha val="43137"/>
                    </a:srgbClr>
                  </a:outerShdw>
                </a:effectLst>
              </a:rPr>
              <a:t>dSalary</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smtClean="0">
                <a:solidFill>
                  <a:schemeClr val="tx2"/>
                </a:solidFill>
              </a:rPr>
              <a:t>l 	long and unsigned long 		</a:t>
            </a:r>
            <a:r>
              <a:rPr lang="en-US" sz="2400" dirty="0" err="1" smtClean="0">
                <a:solidFill>
                  <a:schemeClr val="tx2"/>
                </a:solidFill>
                <a:effectLst>
                  <a:outerShdw blurRad="38100" dist="38100" dir="2700000" algn="tl">
                    <a:srgbClr val="000000">
                      <a:alpha val="43137"/>
                    </a:srgbClr>
                  </a:outerShdw>
                </a:effectLst>
              </a:rPr>
              <a:t>lFactorial</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smtClean="0">
                <a:solidFill>
                  <a:schemeClr val="tx2"/>
                </a:solidFill>
              </a:rPr>
              <a:t>c 	signed char and unsigned char 	</a:t>
            </a:r>
            <a:r>
              <a:rPr lang="en-US" sz="2400" dirty="0" err="1" smtClean="0">
                <a:solidFill>
                  <a:schemeClr val="tx2"/>
                </a:solidFill>
                <a:effectLst>
                  <a:outerShdw blurRad="38100" dist="38100" dir="2700000" algn="tl">
                    <a:srgbClr val="000000">
                      <a:alpha val="43137"/>
                    </a:srgbClr>
                  </a:outerShdw>
                </a:effectLst>
              </a:rPr>
              <a:t>cChoice</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err="1" smtClean="0">
                <a:solidFill>
                  <a:schemeClr val="tx2"/>
                </a:solidFill>
              </a:rPr>
              <a:t>ai</a:t>
            </a:r>
            <a:r>
              <a:rPr lang="en-US" sz="2400" i="1" dirty="0" smtClean="0">
                <a:solidFill>
                  <a:schemeClr val="tx2"/>
                </a:solidFill>
                <a:latin typeface="Times New Roman" pitchFamily="18" charset="0"/>
                <a:cs typeface="Times New Roman" pitchFamily="18" charset="0"/>
              </a:rPr>
              <a:t> 	</a:t>
            </a:r>
            <a:r>
              <a:rPr lang="en-US" sz="2400" dirty="0" smtClean="0">
                <a:solidFill>
                  <a:schemeClr val="tx2"/>
                </a:solidFill>
              </a:rPr>
              <a:t>Array of integers 			</a:t>
            </a:r>
            <a:r>
              <a:rPr lang="en-US" sz="2400" dirty="0" err="1" smtClean="0">
                <a:solidFill>
                  <a:schemeClr val="tx2"/>
                </a:solidFill>
                <a:effectLst>
                  <a:outerShdw blurRad="38100" dist="38100" dir="2700000" algn="tl">
                    <a:srgbClr val="000000">
                      <a:alpha val="43137"/>
                    </a:srgbClr>
                  </a:outerShdw>
                </a:effectLst>
              </a:rPr>
              <a:t>aiStudentId</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err="1" smtClean="0">
                <a:solidFill>
                  <a:schemeClr val="tx2"/>
                </a:solidFill>
              </a:rPr>
              <a:t>af</a:t>
            </a:r>
            <a:r>
              <a:rPr lang="en-US" sz="2400" dirty="0" smtClean="0">
                <a:solidFill>
                  <a:schemeClr val="tx2"/>
                </a:solidFill>
              </a:rPr>
              <a:t> 	Array of float 				</a:t>
            </a:r>
            <a:r>
              <a:rPr lang="en-US" sz="2400" dirty="0" err="1" smtClean="0">
                <a:solidFill>
                  <a:schemeClr val="tx2"/>
                </a:solidFill>
                <a:effectLst>
                  <a:outerShdw blurRad="38100" dist="38100" dir="2700000" algn="tl">
                    <a:srgbClr val="000000">
                      <a:alpha val="43137"/>
                    </a:srgbClr>
                  </a:outerShdw>
                </a:effectLst>
              </a:rPr>
              <a:t>afQuantity</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smtClean="0">
                <a:solidFill>
                  <a:schemeClr val="tx2"/>
                </a:solidFill>
              </a:rPr>
              <a:t>ad 	Array of double 			</a:t>
            </a:r>
            <a:r>
              <a:rPr lang="en-US" sz="2400" dirty="0" err="1" smtClean="0">
                <a:solidFill>
                  <a:schemeClr val="tx2"/>
                </a:solidFill>
                <a:effectLst>
                  <a:outerShdw blurRad="38100" dist="38100" dir="2700000" algn="tl">
                    <a:srgbClr val="000000">
                      <a:alpha val="43137"/>
                    </a:srgbClr>
                  </a:outerShdw>
                </a:effectLst>
              </a:rPr>
              <a:t>adAmount</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smtClean="0">
                <a:solidFill>
                  <a:schemeClr val="tx2"/>
                </a:solidFill>
              </a:rPr>
              <a:t>al 	Array of long integers 			</a:t>
            </a:r>
            <a:r>
              <a:rPr lang="en-US" sz="2400" dirty="0" err="1" smtClean="0">
                <a:solidFill>
                  <a:schemeClr val="tx2"/>
                </a:solidFill>
                <a:effectLst>
                  <a:outerShdw blurRad="38100" dist="38100" dir="2700000" algn="tl">
                    <a:srgbClr val="000000">
                      <a:alpha val="43137"/>
                    </a:srgbClr>
                  </a:outerShdw>
                </a:effectLst>
              </a:rPr>
              <a:t>alSample</a:t>
            </a:r>
            <a:endParaRPr lang="en-US" sz="2400" dirty="0" smtClean="0">
              <a:solidFill>
                <a:schemeClr val="tx2"/>
              </a:solidFill>
              <a:effectLst>
                <a:outerShdw blurRad="38100" dist="38100" dir="2700000" algn="tl">
                  <a:srgbClr val="000000">
                    <a:alpha val="43137"/>
                  </a:srgbClr>
                </a:outerShdw>
              </a:effectLst>
            </a:endParaRPr>
          </a:p>
          <a:p>
            <a:pPr eaLnBrk="1" hangingPunct="1">
              <a:lnSpc>
                <a:spcPct val="80000"/>
              </a:lnSpc>
              <a:buFont typeface="Wingdings" pitchFamily="2" charset="2"/>
              <a:buChar char="ü"/>
              <a:defRPr/>
            </a:pPr>
            <a:r>
              <a:rPr lang="en-US" sz="2400" dirty="0" smtClean="0">
                <a:solidFill>
                  <a:schemeClr val="tx2"/>
                </a:solidFill>
              </a:rPr>
              <a:t>ac 	Array of characters 			</a:t>
            </a:r>
            <a:r>
              <a:rPr lang="en-US" sz="2400" dirty="0" err="1" smtClean="0">
                <a:solidFill>
                  <a:schemeClr val="tx2"/>
                </a:solidFill>
                <a:effectLst>
                  <a:outerShdw blurRad="38100" dist="38100" dir="2700000" algn="tl">
                    <a:srgbClr val="000000">
                      <a:alpha val="43137"/>
                    </a:srgbClr>
                  </a:outerShdw>
                </a:effectLst>
              </a:rPr>
              <a:t>acEmpName</a:t>
            </a:r>
            <a:endParaRPr lang="en-US" sz="2000" dirty="0" smtClean="0">
              <a:solidFill>
                <a:schemeClr val="tx2"/>
              </a:solidFill>
              <a:effectLst>
                <a:outerShdw blurRad="38100" dist="38100" dir="2700000" algn="tl">
                  <a:srgbClr val="000000">
                    <a:alpha val="43137"/>
                  </a:srgbClr>
                </a:outerShdw>
              </a:effectLst>
            </a:endParaRPr>
          </a:p>
        </p:txBody>
      </p:sp>
      <p:sp>
        <p:nvSpPr>
          <p:cNvPr id="8" name="Rectangle 2"/>
          <p:cNvSpPr txBox="1">
            <a:spLocks noChangeArrowheads="1"/>
          </p:cNvSpPr>
          <p:nvPr/>
        </p:nvSpPr>
        <p:spPr>
          <a:xfrm>
            <a:off x="1219200" y="1066800"/>
            <a:ext cx="7924799"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defRPr/>
            </a:pPr>
            <a:r>
              <a:rPr lang="en-US" sz="3200" dirty="0">
                <a:solidFill>
                  <a:schemeClr val="tx2"/>
                </a:solidFill>
              </a:rPr>
              <a:t>Naming Variables According to Standards</a:t>
            </a:r>
            <a:endParaRPr lang="en-US" sz="3200" dirty="0" smtClean="0"/>
          </a:p>
        </p:txBody>
      </p:sp>
      <p:sp>
        <p:nvSpPr>
          <p:cNvPr id="5" name="Date Placeholder 4"/>
          <p:cNvSpPr>
            <a:spLocks noGrp="1"/>
          </p:cNvSpPr>
          <p:nvPr>
            <p:ph type="dt" sz="half" idx="10"/>
          </p:nvPr>
        </p:nvSpPr>
        <p:spPr/>
        <p:txBody>
          <a:bodyPr/>
          <a:lstStyle/>
          <a:p>
            <a:pPr>
              <a:defRPr/>
            </a:pPr>
            <a:fld id="{FC86D620-2939-4AF7-865C-4EAA6A56FC1E}" type="datetime1">
              <a:rPr lang="en-US" altLang="en-US" smtClean="0"/>
              <a:t>2/15/2015</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Slide Number Placeholder 6"/>
          <p:cNvSpPr>
            <a:spLocks noGrp="1"/>
          </p:cNvSpPr>
          <p:nvPr>
            <p:ph type="sldNum" sz="quarter" idx="11"/>
          </p:nvPr>
        </p:nvSpPr>
        <p:spPr/>
        <p:txBody>
          <a:bodyPr/>
          <a:lstStyle/>
          <a:p>
            <a:pPr>
              <a:defRPr/>
            </a:pPr>
            <a:fld id="{5897EA7D-427F-42A6-83D2-B942FFFD6730}" type="slidenum">
              <a:rPr lang="en-US" altLang="en-US" smtClean="0"/>
              <a:pPr>
                <a:defRPr/>
              </a:pPr>
              <a:t>18</a:t>
            </a:fld>
            <a:endParaRPr lang="en-US" altLang="en-US"/>
          </a:p>
        </p:txBody>
      </p:sp>
      <p:sp>
        <p:nvSpPr>
          <p:cNvPr id="10" name="Rectangle 2"/>
          <p:cNvSpPr txBox="1">
            <a:spLocks noChangeArrowheads="1"/>
          </p:cNvSpPr>
          <p:nvPr/>
        </p:nvSpPr>
        <p:spPr>
          <a:xfrm>
            <a:off x="1295401" y="152400"/>
            <a:ext cx="76200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defRPr/>
            </a:pPr>
            <a:r>
              <a:rPr lang="en-US" sz="3600" dirty="0" smtClean="0">
                <a:solidFill>
                  <a:schemeClr val="tx2"/>
                </a:solidFill>
              </a:rPr>
              <a:t>Best Practices for Programming</a:t>
            </a:r>
            <a:endParaRPr lang="en-US" sz="3600" dirty="0" smtClean="0"/>
          </a:p>
        </p:txBody>
      </p:sp>
    </p:spTree>
    <p:extLst>
      <p:ext uri="{BB962C8B-B14F-4D97-AF65-F5344CB8AC3E}">
        <p14:creationId xmlns:p14="http://schemas.microsoft.com/office/powerpoint/2010/main" val="217666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4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914400"/>
          </a:xfrm>
        </p:spPr>
        <p:txBody>
          <a:bodyPr>
            <a:noAutofit/>
          </a:bodyPr>
          <a:lstStyle/>
          <a:p>
            <a:r>
              <a:rPr lang="en-US" sz="3600" dirty="0" smtClean="0"/>
              <a:t>Importance of following coding </a:t>
            </a:r>
            <a:r>
              <a:rPr lang="en-US" sz="3600" dirty="0" smtClean="0"/>
              <a:t>standards</a:t>
            </a:r>
            <a:endParaRPr lang="en-US" sz="3600" dirty="0"/>
          </a:p>
        </p:txBody>
      </p:sp>
      <p:sp>
        <p:nvSpPr>
          <p:cNvPr id="3" name="Content Placeholder 2"/>
          <p:cNvSpPr>
            <a:spLocks noGrp="1"/>
          </p:cNvSpPr>
          <p:nvPr>
            <p:ph idx="1"/>
          </p:nvPr>
        </p:nvSpPr>
        <p:spPr>
          <a:xfrm>
            <a:off x="1219200" y="1600200"/>
            <a:ext cx="7620000" cy="4495800"/>
          </a:xfrm>
        </p:spPr>
        <p:txBody>
          <a:bodyPr>
            <a:noAutofit/>
          </a:bodyPr>
          <a:lstStyle/>
          <a:p>
            <a:pPr algn="just">
              <a:lnSpc>
                <a:spcPct val="170000"/>
              </a:lnSpc>
              <a:spcBef>
                <a:spcPts val="600"/>
              </a:spcBef>
              <a:spcAft>
                <a:spcPts val="600"/>
              </a:spcAft>
            </a:pPr>
            <a:r>
              <a:rPr lang="en-US" sz="2800" dirty="0" smtClean="0">
                <a:latin typeface="Arial" pitchFamily="34" charset="0"/>
                <a:cs typeface="Arial" pitchFamily="34" charset="0"/>
              </a:rPr>
              <a:t>Advantages </a:t>
            </a:r>
          </a:p>
          <a:p>
            <a:pPr lvl="1" algn="just">
              <a:lnSpc>
                <a:spcPct val="170000"/>
              </a:lnSpc>
              <a:spcBef>
                <a:spcPts val="600"/>
              </a:spcBef>
              <a:spcAft>
                <a:spcPts val="600"/>
              </a:spcAft>
            </a:pPr>
            <a:r>
              <a:rPr lang="en-US" dirty="0" smtClean="0">
                <a:latin typeface="Arial" pitchFamily="34" charset="0"/>
                <a:cs typeface="Arial" pitchFamily="34" charset="0"/>
              </a:rPr>
              <a:t>Improves </a:t>
            </a:r>
            <a:r>
              <a:rPr lang="en-US" dirty="0" smtClean="0">
                <a:latin typeface="Arial" pitchFamily="34" charset="0"/>
                <a:cs typeface="Arial" pitchFamily="34" charset="0"/>
              </a:rPr>
              <a:t>readability of the program</a:t>
            </a:r>
          </a:p>
          <a:p>
            <a:pPr lvl="1" algn="just">
              <a:lnSpc>
                <a:spcPct val="170000"/>
              </a:lnSpc>
              <a:spcBef>
                <a:spcPts val="600"/>
              </a:spcBef>
              <a:spcAft>
                <a:spcPts val="600"/>
              </a:spcAft>
            </a:pPr>
            <a:r>
              <a:rPr lang="en-US" dirty="0" smtClean="0">
                <a:latin typeface="Arial" pitchFamily="34" charset="0"/>
                <a:cs typeface="Arial" pitchFamily="34" charset="0"/>
              </a:rPr>
              <a:t>Improves clarity of the program</a:t>
            </a:r>
          </a:p>
          <a:p>
            <a:pPr lvl="1" algn="just">
              <a:lnSpc>
                <a:spcPct val="170000"/>
              </a:lnSpc>
              <a:spcBef>
                <a:spcPts val="600"/>
              </a:spcBef>
              <a:spcAft>
                <a:spcPts val="600"/>
              </a:spcAft>
            </a:pPr>
            <a:r>
              <a:rPr lang="en-US" dirty="0" smtClean="0">
                <a:latin typeface="Arial" pitchFamily="34" charset="0"/>
                <a:cs typeface="Arial" pitchFamily="34" charset="0"/>
              </a:rPr>
              <a:t>Makes it easy to debug and maintain the program</a:t>
            </a:r>
            <a:endParaRPr lang="en-US"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pPr>
              <a:defRPr/>
            </a:pPr>
            <a:fld id="{14771201-1EAB-4C86-86B7-7FC24C1333CE}" type="datetime1">
              <a:rPr lang="en-US" altLang="en-US" smtClean="0"/>
              <a:t>2/15/2015</a:t>
            </a:fld>
            <a:endParaRPr lang="en-US" altLang="en-US"/>
          </a:p>
        </p:txBody>
      </p:sp>
      <p:sp>
        <p:nvSpPr>
          <p:cNvPr id="8" name="Footer Placeholder 7"/>
          <p:cNvSpPr>
            <a:spLocks noGrp="1"/>
          </p:cNvSpPr>
          <p:nvPr>
            <p:ph type="ftr" sz="quarter" idx="12"/>
          </p:nvPr>
        </p:nvSpPr>
        <p:spPr/>
        <p:txBody>
          <a:bodyPr/>
          <a:lstStyle/>
          <a:p>
            <a:pPr>
              <a:defRPr/>
            </a:pPr>
            <a:r>
              <a:rPr lang="en-US" altLang="en-US" smtClean="0"/>
              <a:t>CSE 1002                            Department of CSE</a:t>
            </a:r>
            <a:endParaRPr lang="en-US" altLang="en-US"/>
          </a:p>
        </p:txBody>
      </p:sp>
      <p:sp>
        <p:nvSpPr>
          <p:cNvPr id="9" name="Slide Number Placeholder 8"/>
          <p:cNvSpPr>
            <a:spLocks noGrp="1"/>
          </p:cNvSpPr>
          <p:nvPr>
            <p:ph type="sldNum" sz="quarter" idx="11"/>
          </p:nvPr>
        </p:nvSpPr>
        <p:spPr/>
        <p:txBody>
          <a:bodyPr/>
          <a:lstStyle/>
          <a:p>
            <a:pPr>
              <a:defRPr/>
            </a:pPr>
            <a:fld id="{5897EA7D-427F-42A6-83D2-B942FFFD6730}" type="slidenum">
              <a:rPr lang="en-US" altLang="en-US" smtClean="0"/>
              <a:pPr>
                <a:defRPr/>
              </a:pPr>
              <a:t>19</a:t>
            </a:fld>
            <a:endParaRPr lang="en-US" altLang="en-US"/>
          </a:p>
        </p:txBody>
      </p:sp>
    </p:spTree>
    <p:extLst>
      <p:ext uri="{BB962C8B-B14F-4D97-AF65-F5344CB8AC3E}">
        <p14:creationId xmlns:p14="http://schemas.microsoft.com/office/powerpoint/2010/main" val="436150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1143000" y="152400"/>
            <a:ext cx="7924800" cy="766763"/>
          </a:xfrm>
        </p:spPr>
        <p:txBody>
          <a:bodyPr rtlCol="0">
            <a:normAutofit/>
          </a:bodyPr>
          <a:lstStyle/>
          <a:p>
            <a:pPr eaLnBrk="1" fontAlgn="auto" hangingPunct="1">
              <a:spcAft>
                <a:spcPts val="0"/>
              </a:spcAft>
              <a:defRPr/>
            </a:pPr>
            <a:r>
              <a:rPr lang="en-US" spc="1500" dirty="0" smtClean="0"/>
              <a:t>Objectives</a:t>
            </a:r>
            <a:endParaRPr lang="en-US" spc="1500" dirty="0"/>
          </a:p>
        </p:txBody>
      </p:sp>
      <p:sp>
        <p:nvSpPr>
          <p:cNvPr id="45059" name="Subtitle 10"/>
          <p:cNvSpPr>
            <a:spLocks noGrp="1"/>
          </p:cNvSpPr>
          <p:nvPr>
            <p:ph type="body" idx="1"/>
          </p:nvPr>
        </p:nvSpPr>
        <p:spPr bwMode="auto">
          <a:xfrm>
            <a:off x="1295400" y="2286000"/>
            <a:ext cx="7848600" cy="2840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eaLnBrk="1" hangingPunct="1">
              <a:buFont typeface="Arial" panose="020B0604020202020204" pitchFamily="34" charset="0"/>
              <a:buChar char="•"/>
            </a:pPr>
            <a:r>
              <a:rPr lang="en-US" altLang="en-US" sz="2800" dirty="0" smtClean="0">
                <a:solidFill>
                  <a:srgbClr val="000099"/>
                </a:solidFill>
                <a:latin typeface="Arial" panose="020B0604020202020204" pitchFamily="34" charset="0"/>
                <a:cs typeface="Arial" panose="020B0604020202020204" pitchFamily="34" charset="0"/>
              </a:rPr>
              <a:t>To learn and appreciate the following concept</a:t>
            </a:r>
          </a:p>
          <a:p>
            <a:pPr marL="457200" indent="-457200" eaLnBrk="1" hangingPunct="1">
              <a:buFont typeface="Arial" panose="020B0604020202020204" pitchFamily="34" charset="0"/>
              <a:buChar char="•"/>
            </a:pPr>
            <a:endParaRPr lang="en-US" altLang="en-US" sz="2800" dirty="0" smtClean="0">
              <a:solidFill>
                <a:srgbClr val="000099"/>
              </a:solidFill>
              <a:latin typeface="Arial" panose="020B0604020202020204" pitchFamily="34" charset="0"/>
              <a:cs typeface="Arial" panose="020B0604020202020204" pitchFamily="34" charset="0"/>
            </a:endParaRPr>
          </a:p>
          <a:p>
            <a:pPr marL="914400" lvl="1" indent="-457200" eaLnBrk="1" hangingPunct="1">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Some Fundamentals</a:t>
            </a:r>
          </a:p>
          <a:p>
            <a:pPr marL="914400" lvl="1" indent="-457200" eaLnBrk="1" hangingPunct="1">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Program Structure</a:t>
            </a:r>
          </a:p>
          <a:p>
            <a:pPr marL="914400" lvl="1" indent="-457200" eaLnBrk="1" hangingPunct="1">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Compiling and running your first C++ program</a:t>
            </a:r>
          </a:p>
          <a:p>
            <a:pPr marL="914400" lvl="1" indent="-457200" eaLnBrk="1" hangingPunct="1">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Debugging program </a:t>
            </a:r>
            <a:r>
              <a:rPr lang="en-US" altLang="en-US" sz="2400" dirty="0" smtClean="0">
                <a:solidFill>
                  <a:schemeClr val="tx1"/>
                </a:solidFill>
                <a:latin typeface="Arial" panose="020B0604020202020204" pitchFamily="34" charset="0"/>
                <a:cs typeface="Arial" panose="020B0604020202020204" pitchFamily="34" charset="0"/>
              </a:rPr>
              <a:t>errors</a:t>
            </a:r>
          </a:p>
          <a:p>
            <a:pPr marL="914400" lvl="1" indent="-457200" eaLnBrk="1" hangingPunct="1">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Best practices for programming</a:t>
            </a:r>
            <a:endParaRPr lang="en-US" altLang="en-US" sz="2400" dirty="0" smtClean="0">
              <a:solidFill>
                <a:schemeClr val="tx1"/>
              </a:solidFill>
              <a:latin typeface="Arial" panose="020B0604020202020204" pitchFamily="34" charset="0"/>
              <a:cs typeface="Arial" panose="020B0604020202020204" pitchFamily="34" charset="0"/>
            </a:endParaRPr>
          </a:p>
          <a:p>
            <a:pPr marL="914400" lvl="1" indent="-457200" eaLnBrk="1" hangingPunct="1">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Input and Output operations</a:t>
            </a:r>
          </a:p>
        </p:txBody>
      </p:sp>
      <p:sp>
        <p:nvSpPr>
          <p:cNvPr id="4506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002060"/>
                </a:solidFill>
              </a:rPr>
              <a:t>CSE 1002                            Department of CSE</a:t>
            </a:r>
            <a:endParaRPr lang="en-US" altLang="en-US" smtClean="0">
              <a:solidFill>
                <a:srgbClr val="FFFFFF"/>
              </a:solidFill>
            </a:endParaRPr>
          </a:p>
        </p:txBody>
      </p:sp>
      <p:sp>
        <p:nvSpPr>
          <p:cNvPr id="4506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ECB039-8674-459B-B81A-4DA32D9C8EB4}" type="slidenum">
              <a:rPr lang="en-US" altLang="en-US" smtClean="0">
                <a:solidFill>
                  <a:srgbClr val="002060"/>
                </a:solidFill>
              </a:rPr>
              <a:pPr/>
              <a:t>2</a:t>
            </a:fld>
            <a:endParaRPr lang="en-US" altLang="en-US" smtClean="0">
              <a:solidFill>
                <a:srgbClr val="002060"/>
              </a:solidFill>
            </a:endParaRPr>
          </a:p>
        </p:txBody>
      </p:sp>
      <p:sp>
        <p:nvSpPr>
          <p:cNvPr id="4506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19EA8D-B5B1-4D10-A89C-56B77AC8799F}" type="datetime1">
              <a:rPr lang="en-US" altLang="en-US" smtClean="0">
                <a:solidFill>
                  <a:srgbClr val="002060"/>
                </a:solidFill>
              </a:rPr>
              <a:t>2/15/2015</a:t>
            </a:fld>
            <a:endParaRPr lang="en-US" altLang="en-US" smtClean="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399" y="152400"/>
            <a:ext cx="7772401" cy="685800"/>
          </a:xfrm>
        </p:spPr>
        <p:txBody>
          <a:bodyPr>
            <a:normAutofit/>
          </a:bodyPr>
          <a:lstStyle/>
          <a:p>
            <a:pPr eaLnBrk="1" hangingPunct="1">
              <a:defRPr/>
            </a:pPr>
            <a:r>
              <a:rPr lang="en-US" dirty="0" smtClean="0"/>
              <a:t>File Header Block</a:t>
            </a:r>
          </a:p>
        </p:txBody>
      </p:sp>
      <p:sp>
        <p:nvSpPr>
          <p:cNvPr id="19459" name="Rectangle 3"/>
          <p:cNvSpPr>
            <a:spLocks noGrp="1" noChangeArrowheads="1"/>
          </p:cNvSpPr>
          <p:nvPr>
            <p:ph idx="1"/>
          </p:nvPr>
        </p:nvSpPr>
        <p:spPr>
          <a:xfrm>
            <a:off x="1371600" y="990600"/>
            <a:ext cx="7620000" cy="4876800"/>
          </a:xfrm>
        </p:spPr>
        <p:txBody>
          <a:bodyPr>
            <a:noAutofit/>
          </a:bodyPr>
          <a:lstStyle/>
          <a:p>
            <a:pPr marL="0" indent="0" algn="just" eaLnBrk="1" hangingPunct="1">
              <a:lnSpc>
                <a:spcPct val="120000"/>
              </a:lnSpc>
              <a:buFontTx/>
              <a:buNone/>
            </a:pPr>
            <a:r>
              <a:rPr lang="en-US" sz="2400" dirty="0"/>
              <a:t>All </a:t>
            </a:r>
            <a:r>
              <a:rPr lang="en-US" sz="2400" dirty="0" smtClean="0"/>
              <a:t>source and header files must contain at the beginning of the file, a section providing information about the source or the header file</a:t>
            </a:r>
          </a:p>
          <a:p>
            <a:pPr eaLnBrk="1" hangingPunct="1">
              <a:lnSpc>
                <a:spcPct val="90000"/>
              </a:lnSpc>
              <a:buFontTx/>
              <a:buNone/>
            </a:pPr>
            <a:r>
              <a:rPr lang="en-US" sz="2400" dirty="0" smtClean="0">
                <a:solidFill>
                  <a:srgbClr val="FF0000"/>
                </a:solidFill>
              </a:rPr>
              <a:t>/****************************************</a:t>
            </a:r>
          </a:p>
          <a:p>
            <a:pPr eaLnBrk="1" hangingPunct="1">
              <a:lnSpc>
                <a:spcPct val="90000"/>
              </a:lnSpc>
              <a:buFontTx/>
              <a:buNone/>
            </a:pPr>
            <a:r>
              <a:rPr lang="en-US" sz="2400" dirty="0" smtClean="0">
                <a:solidFill>
                  <a:srgbClr val="FF0000"/>
                </a:solidFill>
              </a:rPr>
              <a:t>File		:  &lt;File Name&gt;</a:t>
            </a:r>
          </a:p>
          <a:p>
            <a:pPr eaLnBrk="1" hangingPunct="1">
              <a:lnSpc>
                <a:spcPct val="90000"/>
              </a:lnSpc>
              <a:buFontTx/>
              <a:buNone/>
            </a:pPr>
            <a:r>
              <a:rPr lang="en-US" sz="2400" dirty="0" smtClean="0">
                <a:solidFill>
                  <a:srgbClr val="FF0000"/>
                </a:solidFill>
              </a:rPr>
              <a:t>Description	:  &lt;Problem Statement&gt;</a:t>
            </a:r>
          </a:p>
          <a:p>
            <a:pPr eaLnBrk="1" hangingPunct="1">
              <a:lnSpc>
                <a:spcPct val="90000"/>
              </a:lnSpc>
              <a:buFontTx/>
              <a:buNone/>
            </a:pPr>
            <a:r>
              <a:rPr lang="en-US" sz="2400" dirty="0" smtClean="0">
                <a:solidFill>
                  <a:srgbClr val="FF0000"/>
                </a:solidFill>
              </a:rPr>
              <a:t>Author	:  &lt;author&gt; &lt;company&gt;</a:t>
            </a:r>
          </a:p>
          <a:p>
            <a:pPr eaLnBrk="1" hangingPunct="1">
              <a:lnSpc>
                <a:spcPct val="90000"/>
              </a:lnSpc>
              <a:buFontTx/>
              <a:buNone/>
            </a:pPr>
            <a:r>
              <a:rPr lang="en-US" sz="2400" dirty="0" smtClean="0">
                <a:solidFill>
                  <a:srgbClr val="FF0000"/>
                </a:solidFill>
              </a:rPr>
              <a:t>Version  	:  &lt;version number&gt;</a:t>
            </a:r>
          </a:p>
          <a:p>
            <a:pPr>
              <a:lnSpc>
                <a:spcPct val="90000"/>
              </a:lnSpc>
              <a:buNone/>
            </a:pPr>
            <a:r>
              <a:rPr lang="en-US" sz="2400" dirty="0" smtClean="0">
                <a:solidFill>
                  <a:srgbClr val="FF0000"/>
                </a:solidFill>
              </a:rPr>
              <a:t>Date	  </a:t>
            </a:r>
            <a:r>
              <a:rPr lang="en-US" sz="2400" dirty="0">
                <a:solidFill>
                  <a:srgbClr val="FF0000"/>
                </a:solidFill>
              </a:rPr>
              <a:t>	:  </a:t>
            </a:r>
            <a:r>
              <a:rPr lang="en-US" sz="2400" dirty="0" smtClean="0">
                <a:solidFill>
                  <a:srgbClr val="FF0000"/>
                </a:solidFill>
              </a:rPr>
              <a:t>&lt;date&gt;</a:t>
            </a:r>
            <a:endParaRPr lang="en-US" sz="2400" dirty="0">
              <a:solidFill>
                <a:srgbClr val="FF0000"/>
              </a:solidFill>
            </a:endParaRPr>
          </a:p>
          <a:p>
            <a:pPr eaLnBrk="1" hangingPunct="1">
              <a:lnSpc>
                <a:spcPct val="90000"/>
              </a:lnSpc>
              <a:buFontTx/>
              <a:buNone/>
            </a:pPr>
            <a:r>
              <a:rPr lang="en-US" sz="2400" dirty="0" smtClean="0">
                <a:solidFill>
                  <a:srgbClr val="FF0000"/>
                </a:solidFill>
              </a:rPr>
              <a:t>******************************************/ </a:t>
            </a:r>
            <a:endParaRPr lang="en-US" sz="2400" dirty="0" smtClean="0">
              <a:solidFill>
                <a:srgbClr val="FF0000"/>
              </a:solidFill>
            </a:endParaRPr>
          </a:p>
          <a:p>
            <a:pPr eaLnBrk="1" hangingPunct="1">
              <a:lnSpc>
                <a:spcPct val="90000"/>
              </a:lnSpc>
              <a:buFontTx/>
              <a:buNone/>
            </a:pPr>
            <a:r>
              <a:rPr lang="en-US" sz="2400" dirty="0" smtClean="0"/>
              <a:t>Here </a:t>
            </a:r>
            <a:r>
              <a:rPr lang="en-US" sz="2400" dirty="0"/>
              <a:t>description should be a brief of what the code in the file does</a:t>
            </a:r>
          </a:p>
        </p:txBody>
      </p:sp>
      <p:sp>
        <p:nvSpPr>
          <p:cNvPr id="5" name="Date Placeholder 4"/>
          <p:cNvSpPr>
            <a:spLocks noGrp="1"/>
          </p:cNvSpPr>
          <p:nvPr>
            <p:ph type="dt" sz="half" idx="10"/>
          </p:nvPr>
        </p:nvSpPr>
        <p:spPr/>
        <p:txBody>
          <a:bodyPr/>
          <a:lstStyle/>
          <a:p>
            <a:pPr>
              <a:defRPr/>
            </a:pPr>
            <a:fld id="{EB84DD15-0A31-4E41-AF1D-7955CAEC0F3D}" type="datetime1">
              <a:rPr lang="en-US" altLang="en-US" smtClean="0"/>
              <a:t>2/15/2015</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Slide Number Placeholder 6"/>
          <p:cNvSpPr>
            <a:spLocks noGrp="1"/>
          </p:cNvSpPr>
          <p:nvPr>
            <p:ph type="sldNum" sz="quarter" idx="11"/>
          </p:nvPr>
        </p:nvSpPr>
        <p:spPr/>
        <p:txBody>
          <a:bodyPr/>
          <a:lstStyle/>
          <a:p>
            <a:pPr>
              <a:defRPr/>
            </a:pPr>
            <a:fld id="{5897EA7D-427F-42A6-83D2-B942FFFD6730}" type="slidenum">
              <a:rPr lang="en-US" altLang="en-US" smtClean="0"/>
              <a:pPr>
                <a:defRPr/>
              </a:pPr>
              <a:t>20</a:t>
            </a:fld>
            <a:endParaRPr lang="en-US" altLang="en-US"/>
          </a:p>
        </p:txBody>
      </p:sp>
    </p:spTree>
    <p:extLst>
      <p:ext uri="{BB962C8B-B14F-4D97-AF65-F5344CB8AC3E}">
        <p14:creationId xmlns:p14="http://schemas.microsoft.com/office/powerpoint/2010/main" val="1662060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399" y="152400"/>
            <a:ext cx="7772401" cy="685800"/>
          </a:xfrm>
        </p:spPr>
        <p:txBody>
          <a:bodyPr>
            <a:normAutofit/>
          </a:bodyPr>
          <a:lstStyle/>
          <a:p>
            <a:pPr eaLnBrk="1" hangingPunct="1">
              <a:defRPr/>
            </a:pPr>
            <a:r>
              <a:rPr lang="en-US" dirty="0" smtClean="0"/>
              <a:t>File Footer Block</a:t>
            </a:r>
          </a:p>
        </p:txBody>
      </p:sp>
      <p:sp>
        <p:nvSpPr>
          <p:cNvPr id="19459" name="Rectangle 3"/>
          <p:cNvSpPr>
            <a:spLocks noGrp="1" noChangeArrowheads="1"/>
          </p:cNvSpPr>
          <p:nvPr>
            <p:ph idx="1"/>
          </p:nvPr>
        </p:nvSpPr>
        <p:spPr>
          <a:xfrm>
            <a:off x="1219200" y="1524000"/>
            <a:ext cx="7924800" cy="5059363"/>
          </a:xfrm>
        </p:spPr>
        <p:txBody>
          <a:bodyPr/>
          <a:lstStyle/>
          <a:p>
            <a:pPr marL="0" indent="0" eaLnBrk="1" hangingPunct="1">
              <a:lnSpc>
                <a:spcPct val="90000"/>
              </a:lnSpc>
              <a:buFontTx/>
              <a:buNone/>
            </a:pPr>
            <a:r>
              <a:rPr lang="en-US" dirty="0"/>
              <a:t>All files should have this footer at the end of the file</a:t>
            </a:r>
          </a:p>
          <a:p>
            <a:pPr eaLnBrk="1" hangingPunct="1">
              <a:lnSpc>
                <a:spcPct val="90000"/>
              </a:lnSpc>
              <a:buFontTx/>
              <a:buNone/>
            </a:pPr>
            <a:endParaRPr lang="en-US" sz="2800" dirty="0"/>
          </a:p>
          <a:p>
            <a:pPr eaLnBrk="1" hangingPunct="1">
              <a:lnSpc>
                <a:spcPct val="90000"/>
              </a:lnSpc>
              <a:buFontTx/>
              <a:buNone/>
            </a:pPr>
            <a:r>
              <a:rPr lang="en-US" sz="2800" dirty="0" smtClean="0">
                <a:solidFill>
                  <a:srgbClr val="FF0000"/>
                </a:solidFill>
              </a:rPr>
              <a:t>/*****************************************</a:t>
            </a:r>
          </a:p>
          <a:p>
            <a:pPr eaLnBrk="1" hangingPunct="1">
              <a:lnSpc>
                <a:spcPct val="90000"/>
              </a:lnSpc>
              <a:buFontTx/>
              <a:buNone/>
            </a:pPr>
            <a:r>
              <a:rPr lang="en-US" sz="2800" dirty="0" smtClean="0">
                <a:solidFill>
                  <a:srgbClr val="FF0000"/>
                </a:solidFill>
              </a:rPr>
              <a:t>End of &lt;File Name&gt;</a:t>
            </a:r>
          </a:p>
          <a:p>
            <a:pPr eaLnBrk="1" hangingPunct="1">
              <a:lnSpc>
                <a:spcPct val="90000"/>
              </a:lnSpc>
              <a:buFontTx/>
              <a:buNone/>
            </a:pPr>
            <a:r>
              <a:rPr lang="en-US" sz="2800" dirty="0" smtClean="0">
                <a:solidFill>
                  <a:srgbClr val="FF0000"/>
                </a:solidFill>
              </a:rPr>
              <a:t>******************************************/</a:t>
            </a:r>
          </a:p>
        </p:txBody>
      </p:sp>
      <p:sp>
        <p:nvSpPr>
          <p:cNvPr id="5" name="Date Placeholder 4"/>
          <p:cNvSpPr>
            <a:spLocks noGrp="1"/>
          </p:cNvSpPr>
          <p:nvPr>
            <p:ph type="dt" sz="half" idx="10"/>
          </p:nvPr>
        </p:nvSpPr>
        <p:spPr/>
        <p:txBody>
          <a:bodyPr/>
          <a:lstStyle/>
          <a:p>
            <a:pPr>
              <a:defRPr/>
            </a:pPr>
            <a:fld id="{6CA1D987-FA49-4519-B1C8-CEEFB569C7A0}" type="datetime1">
              <a:rPr lang="en-US" altLang="en-US" smtClean="0"/>
              <a:t>2/15/2015</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Slide Number Placeholder 6"/>
          <p:cNvSpPr>
            <a:spLocks noGrp="1"/>
          </p:cNvSpPr>
          <p:nvPr>
            <p:ph type="sldNum" sz="quarter" idx="11"/>
          </p:nvPr>
        </p:nvSpPr>
        <p:spPr/>
        <p:txBody>
          <a:bodyPr/>
          <a:lstStyle/>
          <a:p>
            <a:pPr>
              <a:defRPr/>
            </a:pPr>
            <a:fld id="{5897EA7D-427F-42A6-83D2-B942FFFD6730}" type="slidenum">
              <a:rPr lang="en-US" altLang="en-US" smtClean="0"/>
              <a:pPr>
                <a:defRPr/>
              </a:pPr>
              <a:t>21</a:t>
            </a:fld>
            <a:endParaRPr lang="en-US" altLang="en-US"/>
          </a:p>
        </p:txBody>
      </p:sp>
    </p:spTree>
    <p:extLst>
      <p:ext uri="{BB962C8B-B14F-4D97-AF65-F5344CB8AC3E}">
        <p14:creationId xmlns:p14="http://schemas.microsoft.com/office/powerpoint/2010/main" val="949527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399" y="152400"/>
            <a:ext cx="7620001" cy="685800"/>
          </a:xfrm>
        </p:spPr>
        <p:txBody>
          <a:bodyPr>
            <a:normAutofit/>
          </a:bodyPr>
          <a:lstStyle/>
          <a:p>
            <a:pPr eaLnBrk="1" hangingPunct="1">
              <a:defRPr/>
            </a:pPr>
            <a:r>
              <a:rPr lang="en-US" dirty="0" smtClean="0"/>
              <a:t>Function comment Block</a:t>
            </a:r>
          </a:p>
        </p:txBody>
      </p:sp>
      <p:sp>
        <p:nvSpPr>
          <p:cNvPr id="19459" name="Rectangle 3"/>
          <p:cNvSpPr>
            <a:spLocks noGrp="1" noChangeArrowheads="1"/>
          </p:cNvSpPr>
          <p:nvPr>
            <p:ph idx="1"/>
          </p:nvPr>
        </p:nvSpPr>
        <p:spPr>
          <a:xfrm>
            <a:off x="1447800" y="1066800"/>
            <a:ext cx="7467600" cy="5059363"/>
          </a:xfrm>
        </p:spPr>
        <p:txBody>
          <a:bodyPr>
            <a:normAutofit fontScale="92500" lnSpcReduction="10000"/>
          </a:bodyPr>
          <a:lstStyle/>
          <a:p>
            <a:pPr marL="0" indent="0" eaLnBrk="1" hangingPunct="1">
              <a:lnSpc>
                <a:spcPct val="90000"/>
              </a:lnSpc>
              <a:buFontTx/>
              <a:buNone/>
            </a:pPr>
            <a:r>
              <a:rPr lang="en-US" dirty="0"/>
              <a:t>All functions (or methods) should be preceded by a comment </a:t>
            </a:r>
            <a:r>
              <a:rPr lang="en-US" dirty="0" smtClean="0"/>
              <a:t>block</a:t>
            </a:r>
          </a:p>
          <a:p>
            <a:pPr marL="0" indent="0" eaLnBrk="1" hangingPunct="1">
              <a:lnSpc>
                <a:spcPct val="90000"/>
              </a:lnSpc>
              <a:buFontTx/>
              <a:buNone/>
            </a:pPr>
            <a:endParaRPr lang="en-US" dirty="0"/>
          </a:p>
          <a:p>
            <a:pPr eaLnBrk="1" hangingPunct="1">
              <a:lnSpc>
                <a:spcPct val="90000"/>
              </a:lnSpc>
              <a:buFontTx/>
              <a:buNone/>
            </a:pPr>
            <a:r>
              <a:rPr lang="en-US" sz="2800" dirty="0" smtClean="0">
                <a:solidFill>
                  <a:srgbClr val="FF0000"/>
                </a:solidFill>
              </a:rPr>
              <a:t>/****************************************</a:t>
            </a:r>
          </a:p>
          <a:p>
            <a:pPr eaLnBrk="1" hangingPunct="1">
              <a:lnSpc>
                <a:spcPct val="90000"/>
              </a:lnSpc>
              <a:buFontTx/>
              <a:buNone/>
            </a:pPr>
            <a:r>
              <a:rPr lang="en-US" sz="2800" dirty="0" smtClean="0">
                <a:solidFill>
                  <a:srgbClr val="FF0000"/>
                </a:solidFill>
              </a:rPr>
              <a:t>File		:  &lt;File Name&gt;</a:t>
            </a:r>
          </a:p>
          <a:p>
            <a:pPr eaLnBrk="1" hangingPunct="1">
              <a:lnSpc>
                <a:spcPct val="90000"/>
              </a:lnSpc>
              <a:buFontTx/>
              <a:buNone/>
            </a:pPr>
            <a:r>
              <a:rPr lang="en-US" sz="2800" dirty="0" smtClean="0">
                <a:solidFill>
                  <a:srgbClr val="FF0000"/>
                </a:solidFill>
              </a:rPr>
              <a:t>Description	:  &lt;Problem Statement&gt;</a:t>
            </a:r>
          </a:p>
          <a:p>
            <a:pPr eaLnBrk="1" hangingPunct="1">
              <a:lnSpc>
                <a:spcPct val="90000"/>
              </a:lnSpc>
              <a:buFontTx/>
              <a:buNone/>
            </a:pPr>
            <a:r>
              <a:rPr lang="en-US" sz="2800" dirty="0" smtClean="0">
                <a:solidFill>
                  <a:srgbClr val="FF0000"/>
                </a:solidFill>
              </a:rPr>
              <a:t>Input		:  &lt;Input parameters&gt;</a:t>
            </a:r>
          </a:p>
          <a:p>
            <a:pPr eaLnBrk="1" hangingPunct="1">
              <a:lnSpc>
                <a:spcPct val="90000"/>
              </a:lnSpc>
              <a:buFontTx/>
              <a:buNone/>
            </a:pPr>
            <a:r>
              <a:rPr lang="en-US" sz="2400" dirty="0" smtClean="0">
                <a:solidFill>
                  <a:srgbClr val="FF0000"/>
                </a:solidFill>
              </a:rPr>
              <a:t> &lt;parameter 1&gt; -  &lt;brief description&gt;</a:t>
            </a:r>
          </a:p>
          <a:p>
            <a:pPr>
              <a:lnSpc>
                <a:spcPct val="90000"/>
              </a:lnSpc>
              <a:buNone/>
            </a:pPr>
            <a:r>
              <a:rPr lang="en-US" sz="2400" dirty="0" smtClean="0">
                <a:solidFill>
                  <a:srgbClr val="FF0000"/>
                </a:solidFill>
              </a:rPr>
              <a:t> &lt;</a:t>
            </a:r>
            <a:r>
              <a:rPr lang="en-US" sz="2400" dirty="0">
                <a:solidFill>
                  <a:srgbClr val="FF0000"/>
                </a:solidFill>
              </a:rPr>
              <a:t>parameter </a:t>
            </a:r>
            <a:r>
              <a:rPr lang="en-US" sz="2400" dirty="0" smtClean="0">
                <a:solidFill>
                  <a:srgbClr val="FF0000"/>
                </a:solidFill>
              </a:rPr>
              <a:t>2&gt; </a:t>
            </a:r>
            <a:r>
              <a:rPr lang="en-US" sz="2400" dirty="0">
                <a:solidFill>
                  <a:srgbClr val="FF0000"/>
                </a:solidFill>
              </a:rPr>
              <a:t>- </a:t>
            </a:r>
            <a:r>
              <a:rPr lang="en-US" sz="2400" dirty="0" smtClean="0">
                <a:solidFill>
                  <a:srgbClr val="FF0000"/>
                </a:solidFill>
              </a:rPr>
              <a:t> &lt;</a:t>
            </a:r>
            <a:r>
              <a:rPr lang="en-US" sz="2400" dirty="0">
                <a:solidFill>
                  <a:srgbClr val="FF0000"/>
                </a:solidFill>
              </a:rPr>
              <a:t>brief description</a:t>
            </a:r>
            <a:r>
              <a:rPr lang="en-US" sz="2400" dirty="0" smtClean="0">
                <a:solidFill>
                  <a:srgbClr val="FF0000"/>
                </a:solidFill>
              </a:rPr>
              <a:t>&gt;</a:t>
            </a:r>
          </a:p>
          <a:p>
            <a:pPr>
              <a:lnSpc>
                <a:spcPct val="90000"/>
              </a:lnSpc>
              <a:buNone/>
            </a:pPr>
            <a:r>
              <a:rPr lang="en-US" sz="2400" dirty="0" smtClean="0">
                <a:solidFill>
                  <a:srgbClr val="FF0000"/>
                </a:solidFill>
              </a:rPr>
              <a:t>		…		     …</a:t>
            </a:r>
            <a:endParaRPr lang="en-US" sz="2400" dirty="0">
              <a:solidFill>
                <a:srgbClr val="FF0000"/>
              </a:solidFill>
            </a:endParaRPr>
          </a:p>
          <a:p>
            <a:pPr eaLnBrk="1" hangingPunct="1">
              <a:lnSpc>
                <a:spcPct val="90000"/>
              </a:lnSpc>
              <a:buFontTx/>
              <a:buNone/>
            </a:pPr>
            <a:r>
              <a:rPr lang="en-US" sz="2800" dirty="0" smtClean="0">
                <a:solidFill>
                  <a:srgbClr val="FF0000"/>
                </a:solidFill>
              </a:rPr>
              <a:t>Returns 	:  &lt;returns values in both cases of success and 		   error conditions &gt;</a:t>
            </a:r>
          </a:p>
          <a:p>
            <a:pPr eaLnBrk="1" hangingPunct="1">
              <a:lnSpc>
                <a:spcPct val="90000"/>
              </a:lnSpc>
              <a:buFontTx/>
              <a:buNone/>
            </a:pPr>
            <a:r>
              <a:rPr lang="en-US" sz="2800" dirty="0" smtClean="0">
                <a:solidFill>
                  <a:srgbClr val="FF0000"/>
                </a:solidFill>
              </a:rPr>
              <a:t>******************************************/</a:t>
            </a:r>
          </a:p>
        </p:txBody>
      </p:sp>
      <p:sp>
        <p:nvSpPr>
          <p:cNvPr id="5" name="Date Placeholder 4"/>
          <p:cNvSpPr>
            <a:spLocks noGrp="1"/>
          </p:cNvSpPr>
          <p:nvPr>
            <p:ph type="dt" sz="half" idx="10"/>
          </p:nvPr>
        </p:nvSpPr>
        <p:spPr/>
        <p:txBody>
          <a:bodyPr/>
          <a:lstStyle/>
          <a:p>
            <a:pPr>
              <a:defRPr/>
            </a:pPr>
            <a:fld id="{B7F476EC-6370-44A0-86DD-B908649066EA}" type="datetime1">
              <a:rPr lang="en-US" altLang="en-US" smtClean="0"/>
              <a:t>2/15/2015</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Slide Number Placeholder 6"/>
          <p:cNvSpPr>
            <a:spLocks noGrp="1"/>
          </p:cNvSpPr>
          <p:nvPr>
            <p:ph type="sldNum" sz="quarter" idx="11"/>
          </p:nvPr>
        </p:nvSpPr>
        <p:spPr/>
        <p:txBody>
          <a:bodyPr/>
          <a:lstStyle/>
          <a:p>
            <a:pPr>
              <a:defRPr/>
            </a:pPr>
            <a:fld id="{5897EA7D-427F-42A6-83D2-B942FFFD6730}" type="slidenum">
              <a:rPr lang="en-US" altLang="en-US" smtClean="0"/>
              <a:pPr>
                <a:defRPr/>
              </a:pPr>
              <a:t>22</a:t>
            </a:fld>
            <a:endParaRPr lang="en-US" altLang="en-US"/>
          </a:p>
        </p:txBody>
      </p:sp>
    </p:spTree>
    <p:extLst>
      <p:ext uri="{BB962C8B-B14F-4D97-AF65-F5344CB8AC3E}">
        <p14:creationId xmlns:p14="http://schemas.microsoft.com/office/powerpoint/2010/main" val="707053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95400" y="21021"/>
            <a:ext cx="7620000" cy="867283"/>
          </a:xfrm>
        </p:spPr>
        <p:txBody>
          <a:bodyPr>
            <a:noAutofit/>
          </a:bodyPr>
          <a:lstStyle/>
          <a:p>
            <a:pPr eaLnBrk="1" hangingPunct="1">
              <a:defRPr/>
            </a:pPr>
            <a:r>
              <a:rPr lang="en-US" dirty="0" smtClean="0"/>
              <a:t>General Commenting Guidelines </a:t>
            </a:r>
          </a:p>
        </p:txBody>
      </p:sp>
      <p:sp>
        <p:nvSpPr>
          <p:cNvPr id="20483" name="Rectangle 3"/>
          <p:cNvSpPr>
            <a:spLocks noGrp="1" noChangeArrowheads="1"/>
          </p:cNvSpPr>
          <p:nvPr>
            <p:ph idx="1"/>
          </p:nvPr>
        </p:nvSpPr>
        <p:spPr>
          <a:xfrm>
            <a:off x="1295400" y="990600"/>
            <a:ext cx="7696200" cy="5029200"/>
          </a:xfrm>
        </p:spPr>
        <p:txBody>
          <a:bodyPr/>
          <a:lstStyle/>
          <a:p>
            <a:pPr algn="just">
              <a:spcBef>
                <a:spcPts val="600"/>
              </a:spcBef>
              <a:spcAft>
                <a:spcPts val="600"/>
              </a:spcAft>
              <a:buFont typeface="Wingdings" pitchFamily="2" charset="2"/>
              <a:buChar char="ü"/>
            </a:pPr>
            <a:r>
              <a:rPr lang="en-US" sz="2800" dirty="0" smtClean="0">
                <a:solidFill>
                  <a:schemeClr val="tx2"/>
                </a:solidFill>
                <a:latin typeface="+mj-lt"/>
              </a:rPr>
              <a:t>Comments are used to document programs and improve readability.</a:t>
            </a:r>
          </a:p>
          <a:p>
            <a:pPr algn="just">
              <a:spcBef>
                <a:spcPts val="600"/>
              </a:spcBef>
              <a:spcAft>
                <a:spcPts val="600"/>
              </a:spcAft>
              <a:buFont typeface="Wingdings" pitchFamily="2" charset="2"/>
              <a:buChar char="ü"/>
            </a:pPr>
            <a:r>
              <a:rPr lang="en-US" sz="2800" dirty="0" smtClean="0">
                <a:solidFill>
                  <a:schemeClr val="tx2"/>
                </a:solidFill>
                <a:latin typeface="+mj-lt"/>
              </a:rPr>
              <a:t>The ratio of code to comments should be 10 : 3</a:t>
            </a:r>
          </a:p>
          <a:p>
            <a:pPr algn="just">
              <a:spcBef>
                <a:spcPts val="600"/>
              </a:spcBef>
              <a:spcAft>
                <a:spcPts val="600"/>
              </a:spcAft>
              <a:buFont typeface="Wingdings" pitchFamily="2" charset="2"/>
              <a:buChar char="ü"/>
            </a:pPr>
            <a:r>
              <a:rPr lang="en-US" sz="2800" dirty="0" smtClean="0">
                <a:solidFill>
                  <a:schemeClr val="tx2"/>
                </a:solidFill>
                <a:latin typeface="+mj-lt"/>
              </a:rPr>
              <a:t>Whenever there is a block of code which is doing something complex, sufficient amount of comments should be put in to explain.</a:t>
            </a:r>
          </a:p>
          <a:p>
            <a:pPr algn="just">
              <a:spcBef>
                <a:spcPts val="600"/>
              </a:spcBef>
              <a:spcAft>
                <a:spcPts val="600"/>
              </a:spcAft>
              <a:buFont typeface="Wingdings" pitchFamily="2" charset="2"/>
              <a:buChar char="ü"/>
            </a:pPr>
            <a:r>
              <a:rPr lang="en-US" sz="2800" dirty="0" smtClean="0">
                <a:solidFill>
                  <a:schemeClr val="tx2"/>
                </a:solidFill>
                <a:latin typeface="+mj-lt"/>
              </a:rPr>
              <a:t>Comment should not be in the same line as the code.</a:t>
            </a:r>
          </a:p>
          <a:p>
            <a:pPr algn="just">
              <a:spcBef>
                <a:spcPts val="600"/>
              </a:spcBef>
              <a:spcAft>
                <a:spcPts val="600"/>
              </a:spcAft>
              <a:buFont typeface="Wingdings" pitchFamily="2" charset="2"/>
              <a:buChar char="ü"/>
            </a:pPr>
            <a:r>
              <a:rPr lang="en-US" sz="2800" dirty="0" smtClean="0">
                <a:solidFill>
                  <a:schemeClr val="tx2"/>
                </a:solidFill>
                <a:latin typeface="+mj-lt"/>
              </a:rPr>
              <a:t>Use only C/C++ Style comments (/* This is a line of comment */)</a:t>
            </a:r>
          </a:p>
        </p:txBody>
      </p:sp>
      <p:sp>
        <p:nvSpPr>
          <p:cNvPr id="5" name="Date Placeholder 4"/>
          <p:cNvSpPr>
            <a:spLocks noGrp="1"/>
          </p:cNvSpPr>
          <p:nvPr>
            <p:ph type="dt" sz="half" idx="10"/>
          </p:nvPr>
        </p:nvSpPr>
        <p:spPr/>
        <p:txBody>
          <a:bodyPr/>
          <a:lstStyle/>
          <a:p>
            <a:pPr>
              <a:defRPr/>
            </a:pPr>
            <a:fld id="{7FB7FF66-921D-4320-9A2C-B8637A929C89}" type="datetime1">
              <a:rPr lang="en-US" altLang="en-US" smtClean="0"/>
              <a:t>2/15/2015</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Slide Number Placeholder 6"/>
          <p:cNvSpPr>
            <a:spLocks noGrp="1"/>
          </p:cNvSpPr>
          <p:nvPr>
            <p:ph type="sldNum" sz="quarter" idx="11"/>
          </p:nvPr>
        </p:nvSpPr>
        <p:spPr/>
        <p:txBody>
          <a:bodyPr/>
          <a:lstStyle/>
          <a:p>
            <a:pPr>
              <a:defRPr/>
            </a:pPr>
            <a:fld id="{5897EA7D-427F-42A6-83D2-B942FFFD6730}" type="slidenum">
              <a:rPr lang="en-US" altLang="en-US" smtClean="0"/>
              <a:pPr>
                <a:defRPr/>
              </a:pPr>
              <a:t>23</a:t>
            </a:fld>
            <a:endParaRPr lang="en-US" altLang="en-US"/>
          </a:p>
        </p:txBody>
      </p:sp>
    </p:spTree>
    <p:extLst>
      <p:ext uri="{BB962C8B-B14F-4D97-AF65-F5344CB8AC3E}">
        <p14:creationId xmlns:p14="http://schemas.microsoft.com/office/powerpoint/2010/main" val="13400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696200" cy="685800"/>
          </a:xfrm>
        </p:spPr>
        <p:txBody>
          <a:bodyPr>
            <a:normAutofit/>
          </a:bodyPr>
          <a:lstStyle/>
          <a:p>
            <a:r>
              <a:rPr lang="en-US" dirty="0" smtClean="0"/>
              <a:t>Indentation of code</a:t>
            </a:r>
            <a:endParaRPr lang="en-US" dirty="0"/>
          </a:p>
        </p:txBody>
      </p:sp>
      <p:sp>
        <p:nvSpPr>
          <p:cNvPr id="3" name="Content Placeholder 2"/>
          <p:cNvSpPr>
            <a:spLocks noGrp="1"/>
          </p:cNvSpPr>
          <p:nvPr>
            <p:ph idx="1"/>
          </p:nvPr>
        </p:nvSpPr>
        <p:spPr>
          <a:xfrm>
            <a:off x="1295400" y="1066800"/>
            <a:ext cx="7696200" cy="4343400"/>
          </a:xfrm>
        </p:spPr>
        <p:txBody>
          <a:bodyPr>
            <a:normAutofit/>
          </a:bodyPr>
          <a:lstStyle/>
          <a:p>
            <a:pPr algn="just">
              <a:spcBef>
                <a:spcPts val="1200"/>
              </a:spcBef>
              <a:spcAft>
                <a:spcPts val="1200"/>
              </a:spcAft>
            </a:pPr>
            <a:r>
              <a:rPr lang="en-US" sz="2400" b="1" dirty="0" smtClean="0">
                <a:latin typeface="Arial" pitchFamily="34" charset="0"/>
                <a:cs typeface="Arial" pitchFamily="34" charset="0"/>
              </a:rPr>
              <a:t>Indentation</a:t>
            </a:r>
            <a:r>
              <a:rPr lang="en-US" sz="2400" dirty="0" smtClean="0">
                <a:latin typeface="Arial" pitchFamily="34" charset="0"/>
                <a:cs typeface="Arial" pitchFamily="34" charset="0"/>
              </a:rPr>
              <a:t> is the practice by Software Engineers to use spaces or tabs consistently in every line of code to group lines together based on their scope for easy readability</a:t>
            </a:r>
          </a:p>
          <a:p>
            <a:pPr algn="just">
              <a:spcBef>
                <a:spcPts val="1200"/>
              </a:spcBef>
              <a:spcAft>
                <a:spcPts val="1200"/>
              </a:spcAft>
            </a:pPr>
            <a:r>
              <a:rPr lang="en-US" sz="2400" dirty="0" smtClean="0">
                <a:latin typeface="Arial" pitchFamily="34" charset="0"/>
                <a:cs typeface="Arial" pitchFamily="34" charset="0"/>
              </a:rPr>
              <a:t>An indented code looks better and can be understood easily. </a:t>
            </a:r>
          </a:p>
          <a:p>
            <a:pPr algn="just">
              <a:spcBef>
                <a:spcPts val="1200"/>
              </a:spcBef>
              <a:spcAft>
                <a:spcPts val="1200"/>
              </a:spcAft>
            </a:pPr>
            <a:r>
              <a:rPr lang="en-US" sz="2400" dirty="0" smtClean="0">
                <a:latin typeface="Arial" pitchFamily="34" charset="0"/>
                <a:cs typeface="Arial" pitchFamily="34" charset="0"/>
              </a:rPr>
              <a:t>The code in a line should not exceed 80 columns.</a:t>
            </a:r>
          </a:p>
          <a:p>
            <a:pPr algn="just">
              <a:spcBef>
                <a:spcPts val="1200"/>
              </a:spcBef>
              <a:spcAft>
                <a:spcPts val="1200"/>
              </a:spcAft>
            </a:pPr>
            <a:r>
              <a:rPr lang="en-US" sz="2400" dirty="0" smtClean="0">
                <a:latin typeface="Arial" pitchFamily="34" charset="0"/>
                <a:cs typeface="Arial" pitchFamily="34" charset="0"/>
              </a:rPr>
              <a:t> If the column size exceeds 80, then \ can be used to continue in the next line.</a:t>
            </a:r>
            <a:endParaRPr lang="en-US" sz="2400"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pPr>
              <a:defRPr/>
            </a:pPr>
            <a:fld id="{4F2D0CD8-A4CE-4D1F-B722-0E2EAB301B3F}" type="datetime1">
              <a:rPr lang="en-US" altLang="en-US" smtClean="0"/>
              <a:t>2/15/2015</a:t>
            </a:fld>
            <a:endParaRPr lang="en-US" altLang="en-US"/>
          </a:p>
        </p:txBody>
      </p:sp>
      <p:sp>
        <p:nvSpPr>
          <p:cNvPr id="8" name="Footer Placeholder 7"/>
          <p:cNvSpPr>
            <a:spLocks noGrp="1"/>
          </p:cNvSpPr>
          <p:nvPr>
            <p:ph type="ftr" sz="quarter" idx="12"/>
          </p:nvPr>
        </p:nvSpPr>
        <p:spPr/>
        <p:txBody>
          <a:bodyPr/>
          <a:lstStyle/>
          <a:p>
            <a:pPr>
              <a:defRPr/>
            </a:pPr>
            <a:r>
              <a:rPr lang="en-US" altLang="en-US" smtClean="0"/>
              <a:t>CSE 1002                            Department of CSE</a:t>
            </a:r>
            <a:endParaRPr lang="en-US" altLang="en-US"/>
          </a:p>
        </p:txBody>
      </p:sp>
      <p:sp>
        <p:nvSpPr>
          <p:cNvPr id="9" name="Slide Number Placeholder 8"/>
          <p:cNvSpPr>
            <a:spLocks noGrp="1"/>
          </p:cNvSpPr>
          <p:nvPr>
            <p:ph type="sldNum" sz="quarter" idx="11"/>
          </p:nvPr>
        </p:nvSpPr>
        <p:spPr/>
        <p:txBody>
          <a:bodyPr/>
          <a:lstStyle/>
          <a:p>
            <a:pPr>
              <a:defRPr/>
            </a:pPr>
            <a:fld id="{5897EA7D-427F-42A6-83D2-B942FFFD6730}" type="slidenum">
              <a:rPr lang="en-US" altLang="en-US" smtClean="0"/>
              <a:pPr>
                <a:defRPr/>
              </a:pPr>
              <a:t>24</a:t>
            </a:fld>
            <a:endParaRPr lang="en-US" altLang="en-US"/>
          </a:p>
        </p:txBody>
      </p:sp>
    </p:spTree>
    <p:extLst>
      <p:ext uri="{BB962C8B-B14F-4D97-AF65-F5344CB8AC3E}">
        <p14:creationId xmlns:p14="http://schemas.microsoft.com/office/powerpoint/2010/main" val="1970468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Bad Indentation </a:t>
            </a:r>
            <a:endParaRPr lang="en-US" dirty="0"/>
          </a:p>
        </p:txBody>
      </p:sp>
      <p:pic>
        <p:nvPicPr>
          <p:cNvPr id="10245" name="Picture 2"/>
          <p:cNvPicPr>
            <a:picLocks noChangeAspect="1" noChangeArrowheads="1"/>
          </p:cNvPicPr>
          <p:nvPr/>
        </p:nvPicPr>
        <p:blipFill>
          <a:blip r:embed="rId3" cstate="print"/>
          <a:srcRect/>
          <a:stretch>
            <a:fillRect/>
          </a:stretch>
        </p:blipFill>
        <p:spPr bwMode="auto">
          <a:xfrm>
            <a:off x="1608667" y="1219200"/>
            <a:ext cx="7154333" cy="4953000"/>
          </a:xfrm>
          <a:prstGeom prst="rect">
            <a:avLst/>
          </a:prstGeom>
          <a:noFill/>
          <a:ln w="9525">
            <a:noFill/>
            <a:miter lim="800000"/>
            <a:headEnd/>
            <a:tailEnd/>
          </a:ln>
        </p:spPr>
      </p:pic>
      <p:pic>
        <p:nvPicPr>
          <p:cNvPr id="8196" name="Picture 4" descr="https://encrypted-tbn3.gstatic.com/images?q=tbn:ANd9GcS_mWhttiz6anEcnGcLESXBYc2szpKU5fSwQWUAQAT9sXK-1paR9PFHpJR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798746"/>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pPr>
              <a:defRPr/>
            </a:pPr>
            <a:fld id="{E8E74DA7-93EF-4C5C-836F-249988669893}" type="datetime1">
              <a:rPr lang="en-US" altLang="en-US" smtClean="0"/>
              <a:t>2/15/2015</a:t>
            </a:fld>
            <a:endParaRPr lang="en-US" altLang="en-US"/>
          </a:p>
        </p:txBody>
      </p:sp>
      <p:sp>
        <p:nvSpPr>
          <p:cNvPr id="7" name="Footer Placeholder 6"/>
          <p:cNvSpPr>
            <a:spLocks noGrp="1"/>
          </p:cNvSpPr>
          <p:nvPr>
            <p:ph type="ftr" sz="quarter" idx="12"/>
          </p:nvPr>
        </p:nvSpPr>
        <p:spPr/>
        <p:txBody>
          <a:bodyPr/>
          <a:lstStyle/>
          <a:p>
            <a:pPr>
              <a:defRPr/>
            </a:pPr>
            <a:r>
              <a:rPr lang="en-US" altLang="en-US" smtClean="0"/>
              <a:t>CSE 1002                            Department of CSE</a:t>
            </a:r>
            <a:endParaRPr lang="en-US" altLang="en-US"/>
          </a:p>
        </p:txBody>
      </p:sp>
      <p:sp>
        <p:nvSpPr>
          <p:cNvPr id="8" name="Slide Number Placeholder 7"/>
          <p:cNvSpPr>
            <a:spLocks noGrp="1"/>
          </p:cNvSpPr>
          <p:nvPr>
            <p:ph type="sldNum" sz="quarter" idx="11"/>
          </p:nvPr>
        </p:nvSpPr>
        <p:spPr/>
        <p:txBody>
          <a:bodyPr/>
          <a:lstStyle/>
          <a:p>
            <a:pPr>
              <a:defRPr/>
            </a:pPr>
            <a:fld id="{5897EA7D-427F-42A6-83D2-B942FFFD6730}" type="slidenum">
              <a:rPr lang="en-US" altLang="en-US" smtClean="0"/>
              <a:pPr>
                <a:defRPr/>
              </a:pPr>
              <a:t>25</a:t>
            </a:fld>
            <a:endParaRPr lang="en-US" altLang="en-US"/>
          </a:p>
        </p:txBody>
      </p:sp>
    </p:spTree>
    <p:extLst>
      <p:ext uri="{BB962C8B-B14F-4D97-AF65-F5344CB8AC3E}">
        <p14:creationId xmlns:p14="http://schemas.microsoft.com/office/powerpoint/2010/main" val="535754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72435" y="152400"/>
            <a:ext cx="7795365" cy="685800"/>
          </a:xfrm>
        </p:spPr>
        <p:txBody>
          <a:bodyPr>
            <a:noAutofit/>
          </a:bodyPr>
          <a:lstStyle/>
          <a:p>
            <a:pPr eaLnBrk="1" hangingPunct="1">
              <a:defRPr/>
            </a:pPr>
            <a:r>
              <a:rPr lang="en-US" dirty="0" smtClean="0"/>
              <a:t>Good Indentation</a:t>
            </a:r>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749056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http://i.istockimg.com/file_thumbview_approve/7411702/2/stock-photo-7411702-correc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104372"/>
            <a:ext cx="2124727" cy="212472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pPr>
              <a:defRPr/>
            </a:pPr>
            <a:fld id="{9F2CC5C4-9157-42D2-92BD-44148CE72060}" type="datetime1">
              <a:rPr lang="en-US" altLang="en-US" smtClean="0"/>
              <a:t>2/15/2015</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Slide Number Placeholder 6"/>
          <p:cNvSpPr>
            <a:spLocks noGrp="1"/>
          </p:cNvSpPr>
          <p:nvPr>
            <p:ph type="sldNum" sz="quarter" idx="11"/>
          </p:nvPr>
        </p:nvSpPr>
        <p:spPr/>
        <p:txBody>
          <a:bodyPr/>
          <a:lstStyle/>
          <a:p>
            <a:pPr>
              <a:defRPr/>
            </a:pPr>
            <a:fld id="{5897EA7D-427F-42A6-83D2-B942FFFD6730}" type="slidenum">
              <a:rPr lang="en-US" altLang="en-US" smtClean="0"/>
              <a:pPr>
                <a:defRPr/>
              </a:pPr>
              <a:t>26</a:t>
            </a:fld>
            <a:endParaRPr lang="en-US" altLang="en-US"/>
          </a:p>
        </p:txBody>
      </p:sp>
    </p:spTree>
    <p:extLst>
      <p:ext uri="{BB962C8B-B14F-4D97-AF65-F5344CB8AC3E}">
        <p14:creationId xmlns:p14="http://schemas.microsoft.com/office/powerpoint/2010/main" val="747769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bwMode="auto">
          <a:xfrm>
            <a:off x="1371600" y="1371600"/>
            <a:ext cx="7620000" cy="4754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defRPr/>
            </a:pPr>
            <a:r>
              <a:rPr lang="en-US" altLang="en-US" sz="2800" dirty="0" smtClean="0"/>
              <a:t>Standard I/O: </a:t>
            </a:r>
            <a:r>
              <a:rPr lang="en-US" altLang="en-US" sz="2800" dirty="0" err="1" smtClean="0"/>
              <a:t>cin</a:t>
            </a:r>
            <a:r>
              <a:rPr lang="en-US" altLang="en-US" sz="2800" dirty="0" smtClean="0"/>
              <a:t>, </a:t>
            </a:r>
            <a:r>
              <a:rPr lang="en-US" altLang="en-US" sz="2800" dirty="0" err="1" smtClean="0"/>
              <a:t>cout</a:t>
            </a:r>
            <a:r>
              <a:rPr lang="en-US" altLang="en-US" sz="2800" dirty="0" smtClean="0"/>
              <a:t> </a:t>
            </a:r>
          </a:p>
          <a:p>
            <a:pPr marL="0" indent="0" algn="just" eaLnBrk="1" hangingPunct="1">
              <a:lnSpc>
                <a:spcPct val="150000"/>
              </a:lnSpc>
              <a:buFont typeface="Arial" panose="020B0604020202020204" pitchFamily="34" charset="0"/>
              <a:buNone/>
              <a:defRPr/>
            </a:pPr>
            <a:r>
              <a:rPr lang="en-US" altLang="en-US" sz="2800" dirty="0" smtClean="0"/>
              <a:t>	#include &lt;</a:t>
            </a:r>
            <a:r>
              <a:rPr lang="en-US" altLang="en-US" sz="2800" dirty="0" err="1" smtClean="0"/>
              <a:t>iostream.h</a:t>
            </a:r>
            <a:r>
              <a:rPr lang="en-US" altLang="en-US" sz="2800" dirty="0" smtClean="0"/>
              <a:t>&gt;</a:t>
            </a:r>
          </a:p>
          <a:p>
            <a:pPr algn="just" eaLnBrk="1" hangingPunct="1">
              <a:lnSpc>
                <a:spcPct val="150000"/>
              </a:lnSpc>
              <a:defRPr/>
            </a:pPr>
            <a:r>
              <a:rPr lang="en-US" altLang="en-US" sz="2800" dirty="0" smtClean="0">
                <a:solidFill>
                  <a:schemeClr val="bg2">
                    <a:lumMod val="25000"/>
                  </a:schemeClr>
                </a:solidFill>
              </a:rPr>
              <a:t>Character I/O: </a:t>
            </a:r>
            <a:r>
              <a:rPr lang="en-US" altLang="en-US" sz="2800" dirty="0" err="1" smtClean="0">
                <a:solidFill>
                  <a:schemeClr val="bg2">
                    <a:lumMod val="25000"/>
                  </a:schemeClr>
                </a:solidFill>
              </a:rPr>
              <a:t>getchar</a:t>
            </a:r>
            <a:r>
              <a:rPr lang="en-US" altLang="en-US" sz="2800" dirty="0" smtClean="0">
                <a:solidFill>
                  <a:schemeClr val="bg2">
                    <a:lumMod val="25000"/>
                  </a:schemeClr>
                </a:solidFill>
              </a:rPr>
              <a:t>(), </a:t>
            </a:r>
            <a:r>
              <a:rPr lang="en-US" altLang="en-US" sz="2800" dirty="0" err="1" smtClean="0">
                <a:solidFill>
                  <a:schemeClr val="bg2">
                    <a:lumMod val="25000"/>
                  </a:schemeClr>
                </a:solidFill>
              </a:rPr>
              <a:t>putchar</a:t>
            </a:r>
            <a:r>
              <a:rPr lang="en-US" altLang="en-US" sz="2800" dirty="0" smtClean="0">
                <a:solidFill>
                  <a:schemeClr val="bg2">
                    <a:lumMod val="25000"/>
                  </a:schemeClr>
                </a:solidFill>
              </a:rPr>
              <a:t>()</a:t>
            </a:r>
          </a:p>
          <a:p>
            <a:pPr marL="0" indent="0" algn="just" eaLnBrk="1" hangingPunct="1">
              <a:lnSpc>
                <a:spcPct val="150000"/>
              </a:lnSpc>
              <a:buFont typeface="Arial" panose="020B0604020202020204" pitchFamily="34" charset="0"/>
              <a:buNone/>
              <a:defRPr/>
            </a:pPr>
            <a:r>
              <a:rPr lang="en-US" altLang="en-US" sz="2800" dirty="0" smtClean="0">
                <a:solidFill>
                  <a:schemeClr val="bg2">
                    <a:lumMod val="25000"/>
                  </a:schemeClr>
                </a:solidFill>
              </a:rPr>
              <a:t>	#include &lt;</a:t>
            </a:r>
            <a:r>
              <a:rPr lang="en-US" altLang="en-US" sz="2800" dirty="0" err="1" smtClean="0">
                <a:solidFill>
                  <a:schemeClr val="bg2">
                    <a:lumMod val="25000"/>
                  </a:schemeClr>
                </a:solidFill>
              </a:rPr>
              <a:t>stdio.h</a:t>
            </a:r>
            <a:r>
              <a:rPr lang="en-US" altLang="en-US" sz="2800" dirty="0" smtClean="0">
                <a:solidFill>
                  <a:schemeClr val="bg2">
                    <a:lumMod val="25000"/>
                  </a:schemeClr>
                </a:solidFill>
              </a:rPr>
              <a:t>&gt; </a:t>
            </a:r>
          </a:p>
          <a:p>
            <a:pPr marL="0" indent="0" algn="just" eaLnBrk="1" hangingPunct="1">
              <a:buNone/>
              <a:defRPr/>
            </a:pPr>
            <a:r>
              <a:rPr lang="en-US" altLang="en-US" sz="2800" dirty="0" smtClean="0"/>
              <a:t>		</a:t>
            </a:r>
            <a:endParaRPr lang="en-US" altLang="en-US" sz="2400" dirty="0" smtClean="0"/>
          </a:p>
        </p:txBody>
      </p:sp>
      <p:sp>
        <p:nvSpPr>
          <p:cNvPr id="64515" name="Rectangle 2"/>
          <p:cNvSpPr>
            <a:spLocks noGrp="1" noChangeArrowheads="1"/>
          </p:cNvSpPr>
          <p:nvPr>
            <p:ph type="title"/>
          </p:nvPr>
        </p:nvSpPr>
        <p:spPr>
          <a:xfrm>
            <a:off x="1219200" y="152400"/>
            <a:ext cx="7162800" cy="685800"/>
          </a:xfrm>
        </p:spPr>
        <p:txBody>
          <a:bodyPr/>
          <a:lstStyle/>
          <a:p>
            <a:pPr eaLnBrk="1" hangingPunct="1"/>
            <a:r>
              <a:rPr lang="en-US" altLang="en-US" dirty="0" smtClean="0"/>
              <a:t>Standard </a:t>
            </a:r>
            <a:r>
              <a:rPr lang="en-US" altLang="en-US" dirty="0">
                <a:latin typeface="Courier New" panose="02070309020205020404" pitchFamily="49" charset="0"/>
                <a:ea typeface="+mn-ea"/>
                <a:cs typeface="+mn-cs"/>
              </a:rPr>
              <a:t>input</a:t>
            </a:r>
            <a:r>
              <a:rPr lang="en-US" altLang="en-US" dirty="0" smtClean="0"/>
              <a:t>/</a:t>
            </a:r>
            <a:r>
              <a:rPr lang="en-US" altLang="en-US" dirty="0">
                <a:latin typeface="Courier New" panose="02070309020205020404" pitchFamily="49" charset="0"/>
                <a:ea typeface="+mn-ea"/>
                <a:cs typeface="+mn-cs"/>
              </a:rPr>
              <a:t>output</a:t>
            </a:r>
          </a:p>
        </p:txBody>
      </p:sp>
      <p:sp>
        <p:nvSpPr>
          <p:cNvPr id="6451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451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0D7ABA-2F86-4A87-8C73-91283380B432}" type="slidenum">
              <a:rPr lang="en-US" altLang="en-US" smtClean="0"/>
              <a:pPr/>
              <a:t>27</a:t>
            </a:fld>
            <a:endParaRPr lang="en-US" altLang="en-US" smtClean="0"/>
          </a:p>
        </p:txBody>
      </p:sp>
      <p:sp>
        <p:nvSpPr>
          <p:cNvPr id="6451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BA2EDB-DEE1-48BE-B1F4-E26EED670647}" type="datetime1">
              <a:rPr lang="en-US" altLang="en-US" smtClean="0"/>
              <a:t>2/15/2015</a:t>
            </a:fld>
            <a:endParaRPr lang="en-US" alt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3000" y="20638"/>
            <a:ext cx="7823200" cy="868362"/>
          </a:xfrm>
        </p:spPr>
        <p:txBody>
          <a:bodyPr/>
          <a:lstStyle/>
          <a:p>
            <a:pPr algn="ctr" eaLnBrk="1" hangingPunct="1"/>
            <a:r>
              <a:rPr lang="en-US" altLang="en-US" sz="3600" dirty="0">
                <a:latin typeface="Courier New" panose="02070309020205020404" pitchFamily="49" charset="0"/>
                <a:ea typeface="+mn-ea"/>
                <a:cs typeface="+mn-cs"/>
              </a:rPr>
              <a:t>#include &lt;</a:t>
            </a:r>
            <a:r>
              <a:rPr lang="en-US" altLang="en-US" sz="3600" dirty="0" err="1">
                <a:latin typeface="Courier New" panose="02070309020205020404" pitchFamily="49" charset="0"/>
                <a:ea typeface="+mn-ea"/>
                <a:cs typeface="+mn-cs"/>
              </a:rPr>
              <a:t>iostream.h</a:t>
            </a:r>
            <a:r>
              <a:rPr lang="en-US" altLang="en-US" sz="3600" dirty="0">
                <a:latin typeface="Courier New" panose="02070309020205020404" pitchFamily="49" charset="0"/>
                <a:ea typeface="+mn-ea"/>
                <a:cs typeface="+mn-cs"/>
              </a:rPr>
              <a:t>&gt;</a:t>
            </a:r>
          </a:p>
        </p:txBody>
      </p:sp>
      <p:sp>
        <p:nvSpPr>
          <p:cNvPr id="56323" name="Rectangle 3"/>
          <p:cNvSpPr>
            <a:spLocks noGrp="1" noChangeArrowheads="1"/>
          </p:cNvSpPr>
          <p:nvPr>
            <p:ph idx="1"/>
          </p:nvPr>
        </p:nvSpPr>
        <p:spPr/>
        <p:txBody>
          <a:bodyPr/>
          <a:lstStyle/>
          <a:p>
            <a:pPr lvl="1" algn="just" eaLnBrk="1" fontAlgn="auto" hangingPunct="1">
              <a:lnSpc>
                <a:spcPct val="125000"/>
              </a:lnSpc>
              <a:spcBef>
                <a:spcPts val="600"/>
              </a:spcBef>
              <a:spcAft>
                <a:spcPts val="600"/>
              </a:spcAft>
              <a:buFont typeface="Wingdings" pitchFamily="2" charset="2"/>
              <a:buChar char="ü"/>
              <a:defRPr/>
            </a:pPr>
            <a:r>
              <a:rPr lang="en-US" sz="2400" dirty="0" smtClean="0">
                <a:latin typeface="+mj-lt"/>
              </a:rPr>
              <a:t>Lines beginning with a  sign (</a:t>
            </a:r>
            <a:r>
              <a:rPr lang="en-US" sz="2400" dirty="0" smtClean="0">
                <a:solidFill>
                  <a:srgbClr val="C00000"/>
                </a:solidFill>
                <a:latin typeface="+mj-lt"/>
              </a:rPr>
              <a:t>#</a:t>
            </a:r>
            <a:r>
              <a:rPr lang="en-US" sz="2400" dirty="0" smtClean="0">
                <a:latin typeface="+mj-lt"/>
              </a:rPr>
              <a:t>) are directives for the </a:t>
            </a:r>
            <a:r>
              <a:rPr lang="en-US" sz="2400" dirty="0" smtClean="0">
                <a:solidFill>
                  <a:srgbClr val="C00000"/>
                </a:solidFill>
                <a:latin typeface="+mj-lt"/>
              </a:rPr>
              <a:t>preprocessor</a:t>
            </a:r>
            <a:r>
              <a:rPr lang="en-US" sz="2400" dirty="0" smtClean="0">
                <a:latin typeface="+mj-lt"/>
              </a:rPr>
              <a:t>.</a:t>
            </a:r>
          </a:p>
          <a:p>
            <a:pPr lvl="1" algn="just" eaLnBrk="1" fontAlgn="auto" hangingPunct="1">
              <a:lnSpc>
                <a:spcPct val="125000"/>
              </a:lnSpc>
              <a:spcBef>
                <a:spcPts val="600"/>
              </a:spcBef>
              <a:spcAft>
                <a:spcPts val="600"/>
              </a:spcAft>
              <a:buFont typeface="Wingdings" pitchFamily="2" charset="2"/>
              <a:buChar char="ü"/>
              <a:defRPr/>
            </a:pPr>
            <a:r>
              <a:rPr lang="en-US" sz="2400" dirty="0" smtClean="0">
                <a:latin typeface="+mj-lt"/>
              </a:rPr>
              <a:t>They are not regular code lines. </a:t>
            </a:r>
          </a:p>
          <a:p>
            <a:pPr lvl="1" algn="just" eaLnBrk="1" fontAlgn="auto" hangingPunct="1">
              <a:lnSpc>
                <a:spcPct val="125000"/>
              </a:lnSpc>
              <a:spcBef>
                <a:spcPts val="600"/>
              </a:spcBef>
              <a:spcAft>
                <a:spcPts val="600"/>
              </a:spcAft>
              <a:buFont typeface="Wingdings" pitchFamily="2" charset="2"/>
              <a:buChar char="ü"/>
              <a:defRPr/>
            </a:pPr>
            <a:r>
              <a:rPr lang="en-US" sz="2400" dirty="0" smtClean="0">
                <a:latin typeface="+mj-lt"/>
              </a:rPr>
              <a:t>directive </a:t>
            </a:r>
            <a:r>
              <a:rPr lang="en-US" sz="2400" dirty="0" smtClean="0">
                <a:solidFill>
                  <a:srgbClr val="C00000"/>
                </a:solidFill>
                <a:latin typeface="+mj-lt"/>
              </a:rPr>
              <a:t>#include &lt;</a:t>
            </a:r>
            <a:r>
              <a:rPr lang="en-US" sz="2400" dirty="0" err="1" smtClean="0">
                <a:solidFill>
                  <a:srgbClr val="C00000"/>
                </a:solidFill>
                <a:latin typeface="+mj-lt"/>
              </a:rPr>
              <a:t>iostream.h</a:t>
            </a:r>
            <a:r>
              <a:rPr lang="en-US" sz="2400" dirty="0" smtClean="0">
                <a:solidFill>
                  <a:srgbClr val="C00000"/>
                </a:solidFill>
                <a:latin typeface="+mj-lt"/>
              </a:rPr>
              <a:t>&gt; </a:t>
            </a:r>
            <a:r>
              <a:rPr lang="en-US" sz="2400" dirty="0" smtClean="0">
                <a:latin typeface="+mj-lt"/>
              </a:rPr>
              <a:t>tells the preprocessor to include the </a:t>
            </a:r>
            <a:r>
              <a:rPr lang="en-US" sz="2400" dirty="0" err="1" smtClean="0">
                <a:solidFill>
                  <a:srgbClr val="C00000"/>
                </a:solidFill>
                <a:latin typeface="+mj-lt"/>
              </a:rPr>
              <a:t>iostream</a:t>
            </a:r>
            <a:r>
              <a:rPr lang="en-US" sz="2400" dirty="0" smtClean="0">
                <a:latin typeface="+mj-lt"/>
              </a:rPr>
              <a:t> standard header file.</a:t>
            </a:r>
          </a:p>
          <a:p>
            <a:pPr lvl="1" algn="just" eaLnBrk="1" fontAlgn="auto" hangingPunct="1">
              <a:lnSpc>
                <a:spcPct val="125000"/>
              </a:lnSpc>
              <a:spcBef>
                <a:spcPts val="600"/>
              </a:spcBef>
              <a:spcAft>
                <a:spcPts val="600"/>
              </a:spcAft>
              <a:buFont typeface="Wingdings" pitchFamily="2" charset="2"/>
              <a:buChar char="ü"/>
              <a:defRPr/>
            </a:pPr>
            <a:r>
              <a:rPr lang="en-US" sz="2400" dirty="0" smtClean="0">
                <a:latin typeface="+mj-lt"/>
              </a:rPr>
              <a:t>This specified file (</a:t>
            </a:r>
            <a:r>
              <a:rPr lang="en-US" sz="2400" dirty="0" err="1" smtClean="0">
                <a:latin typeface="+mj-lt"/>
              </a:rPr>
              <a:t>iostream.h</a:t>
            </a:r>
            <a:r>
              <a:rPr lang="en-US" sz="2400" dirty="0" smtClean="0">
                <a:latin typeface="+mj-lt"/>
              </a:rPr>
              <a:t>) includes the declarations of the basic standard input-output library in C++, and it is included because its functionality is going to be used later. </a:t>
            </a:r>
          </a:p>
        </p:txBody>
      </p:sp>
      <p:sp>
        <p:nvSpPr>
          <p:cNvPr id="66564"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002060"/>
                </a:solidFill>
              </a:rPr>
              <a:t>CSE 1002                            Department of CSE</a:t>
            </a:r>
          </a:p>
        </p:txBody>
      </p:sp>
      <p:sp>
        <p:nvSpPr>
          <p:cNvPr id="6656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4A6F3-FBD5-410D-AD8D-F1A2E037C496}" type="slidenum">
              <a:rPr lang="en-US" altLang="en-US" sz="1200" b="0" smtClean="0">
                <a:solidFill>
                  <a:srgbClr val="002060"/>
                </a:solidFill>
              </a:rPr>
              <a:pPr/>
              <a:t>28</a:t>
            </a:fld>
            <a:endParaRPr lang="en-US" altLang="en-US" sz="1200" b="0" smtClean="0">
              <a:solidFill>
                <a:srgbClr val="002060"/>
              </a:solidFill>
            </a:endParaRPr>
          </a:p>
        </p:txBody>
      </p:sp>
      <p:sp>
        <p:nvSpPr>
          <p:cNvPr id="6656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932D8A-A978-47C9-923D-F66BADDA8EC1}" type="datetime1">
              <a:rPr lang="en-US" altLang="en-US" smtClean="0">
                <a:solidFill>
                  <a:srgbClr val="002060"/>
                </a:solidFill>
              </a:rPr>
              <a:t>2/15/2015</a:t>
            </a:fld>
            <a:endParaRPr lang="en-US" altLang="en-US" smtClean="0">
              <a:solidFill>
                <a:srgbClr val="00206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3000" y="20638"/>
            <a:ext cx="7162800" cy="868362"/>
          </a:xfrm>
        </p:spPr>
        <p:txBody>
          <a:bodyPr/>
          <a:lstStyle/>
          <a:p>
            <a:pPr algn="ctr" eaLnBrk="1" hangingPunct="1"/>
            <a:r>
              <a:rPr lang="en-US" altLang="en-US" sz="3600" dirty="0" err="1">
                <a:latin typeface="Courier New" panose="02070309020205020404" pitchFamily="49" charset="0"/>
                <a:ea typeface="+mn-ea"/>
                <a:cs typeface="+mn-cs"/>
              </a:rPr>
              <a:t>cout</a:t>
            </a:r>
            <a:r>
              <a:rPr lang="en-US" altLang="en-US" sz="4000" b="1" dirty="0" smtClean="0"/>
              <a:t> statement</a:t>
            </a:r>
          </a:p>
        </p:txBody>
      </p:sp>
      <p:sp>
        <p:nvSpPr>
          <p:cNvPr id="58371" name="Rectangle 3"/>
          <p:cNvSpPr>
            <a:spLocks noGrp="1" noChangeArrowheads="1"/>
          </p:cNvSpPr>
          <p:nvPr>
            <p:ph idx="1"/>
          </p:nvPr>
        </p:nvSpPr>
        <p:spPr>
          <a:xfrm>
            <a:off x="1219200" y="2057400"/>
            <a:ext cx="7924800" cy="4191000"/>
          </a:xfrm>
        </p:spPr>
        <p:txBody>
          <a:bodyPr>
            <a:noAutofit/>
          </a:bodyPr>
          <a:lstStyle/>
          <a:p>
            <a:pPr algn="just" eaLnBrk="1" fontAlgn="auto" hangingPunct="1">
              <a:lnSpc>
                <a:spcPct val="120000"/>
              </a:lnSpc>
              <a:spcAft>
                <a:spcPts val="0"/>
              </a:spcAft>
              <a:buSzPct val="100000"/>
              <a:buFont typeface="Wingdings" pitchFamily="2" charset="2"/>
              <a:buChar char="ü"/>
              <a:defRPr/>
            </a:pPr>
            <a:r>
              <a:rPr lang="en-US" sz="2400" dirty="0" smtClean="0">
                <a:solidFill>
                  <a:srgbClr val="FF0000"/>
                </a:solidFill>
                <a:latin typeface="Arial" pitchFamily="34" charset="0"/>
                <a:cs typeface="Arial" pitchFamily="34" charset="0"/>
              </a:rPr>
              <a:t>&lt;&lt;</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known as </a:t>
            </a:r>
            <a:r>
              <a:rPr lang="en-US" sz="2400" dirty="0">
                <a:latin typeface="Courier New" panose="02070309020205020404" pitchFamily="49" charset="0"/>
              </a:rPr>
              <a:t>insertion</a:t>
            </a:r>
            <a:r>
              <a:rPr lang="en-US" sz="2400" dirty="0" smtClean="0">
                <a:solidFill>
                  <a:schemeClr val="tx2"/>
                </a:solidFill>
                <a:latin typeface="Arial" pitchFamily="34" charset="0"/>
                <a:cs typeface="Arial" pitchFamily="34" charset="0"/>
              </a:rPr>
              <a:t> or </a:t>
            </a:r>
            <a:r>
              <a:rPr lang="en-US" sz="2400" dirty="0">
                <a:latin typeface="Courier New" panose="02070309020205020404" pitchFamily="49" charset="0"/>
              </a:rPr>
              <a:t>put to </a:t>
            </a:r>
            <a:r>
              <a:rPr lang="en-US" sz="2400" dirty="0" smtClean="0">
                <a:solidFill>
                  <a:schemeClr val="tx2"/>
                </a:solidFill>
                <a:latin typeface="Arial" pitchFamily="34" charset="0"/>
                <a:cs typeface="Arial" pitchFamily="34" charset="0"/>
              </a:rPr>
              <a:t>operator</a:t>
            </a:r>
          </a:p>
          <a:p>
            <a:pPr algn="just" eaLnBrk="1" fontAlgn="auto" hangingPunct="1">
              <a:lnSpc>
                <a:spcPct val="120000"/>
              </a:lnSpc>
              <a:spcAft>
                <a:spcPts val="0"/>
              </a:spcAft>
              <a:buSzPct val="100000"/>
              <a:buFont typeface="Wingdings" pitchFamily="2" charset="2"/>
              <a:buChar char="ü"/>
              <a:defRPr/>
            </a:pPr>
            <a:endParaRPr lang="en-US" sz="2400" dirty="0" smtClean="0">
              <a:solidFill>
                <a:schemeClr val="tx2"/>
              </a:solidFill>
              <a:latin typeface="Arial" pitchFamily="34" charset="0"/>
              <a:cs typeface="Arial" pitchFamily="34" charset="0"/>
            </a:endParaRPr>
          </a:p>
          <a:p>
            <a:pPr algn="just" eaLnBrk="1" fontAlgn="auto" hangingPunct="1">
              <a:lnSpc>
                <a:spcPct val="120000"/>
              </a:lnSpc>
              <a:spcAft>
                <a:spcPts val="0"/>
              </a:spcAft>
              <a:buSzPct val="100000"/>
              <a:buFont typeface="Wingdings" pitchFamily="2" charset="2"/>
              <a:buChar char="ü"/>
              <a:defRPr/>
            </a:pPr>
            <a:r>
              <a:rPr lang="en-US" sz="2400" dirty="0" smtClean="0">
                <a:solidFill>
                  <a:schemeClr val="tx2"/>
                </a:solidFill>
                <a:latin typeface="Arial" pitchFamily="34" charset="0"/>
                <a:cs typeface="Arial" pitchFamily="34" charset="0"/>
              </a:rPr>
              <a:t> </a:t>
            </a:r>
            <a:r>
              <a:rPr lang="en-US" sz="2400" dirty="0">
                <a:latin typeface="Arial" pitchFamily="34" charset="0"/>
                <a:cs typeface="Arial" pitchFamily="34" charset="0"/>
              </a:rPr>
              <a:t>It inserts the contents of the variable on its right to the object on its left</a:t>
            </a:r>
            <a:r>
              <a:rPr lang="en-US" sz="2400" dirty="0" smtClean="0">
                <a:latin typeface="Arial" pitchFamily="34" charset="0"/>
                <a:cs typeface="Arial" pitchFamily="34" charset="0"/>
              </a:rPr>
              <a:t>.</a:t>
            </a:r>
          </a:p>
          <a:p>
            <a:pPr algn="just" eaLnBrk="1" fontAlgn="auto" hangingPunct="1">
              <a:lnSpc>
                <a:spcPct val="120000"/>
              </a:lnSpc>
              <a:spcAft>
                <a:spcPts val="0"/>
              </a:spcAft>
              <a:buSzPct val="100000"/>
              <a:buFont typeface="Wingdings" pitchFamily="2" charset="2"/>
              <a:buChar char="ü"/>
              <a:defRPr/>
            </a:pPr>
            <a:endParaRPr lang="en-US" sz="2400" dirty="0">
              <a:latin typeface="Arial" pitchFamily="34" charset="0"/>
              <a:cs typeface="Arial" pitchFamily="34" charset="0"/>
            </a:endParaRPr>
          </a:p>
          <a:p>
            <a:pPr marL="0" indent="0" algn="just" eaLnBrk="1" fontAlgn="auto" hangingPunct="1">
              <a:lnSpc>
                <a:spcPct val="120000"/>
              </a:lnSpc>
              <a:spcAft>
                <a:spcPts val="0"/>
              </a:spcAft>
              <a:buSzPct val="155000"/>
              <a:buFont typeface="Arial" panose="020B0604020202020204" pitchFamily="34" charset="0"/>
              <a:buNone/>
              <a:defRPr/>
            </a:pPr>
            <a:r>
              <a:rPr lang="en-US" sz="2400" dirty="0" smtClean="0">
                <a:solidFill>
                  <a:schemeClr val="tx2"/>
                </a:solidFill>
                <a:latin typeface="Arial" pitchFamily="34" charset="0"/>
                <a:cs typeface="Arial" pitchFamily="34" charset="0"/>
              </a:rPr>
              <a:t>		</a:t>
            </a:r>
            <a:r>
              <a:rPr lang="en-US" sz="2400" b="1" dirty="0" err="1" smtClean="0">
                <a:solidFill>
                  <a:schemeClr val="tx2"/>
                </a:solidFill>
                <a:latin typeface="Arial" pitchFamily="34" charset="0"/>
                <a:cs typeface="Arial" pitchFamily="34" charset="0"/>
              </a:rPr>
              <a:t>Eg</a:t>
            </a:r>
            <a:r>
              <a:rPr lang="en-US" sz="2400" b="1" dirty="0" smtClean="0">
                <a:solidFill>
                  <a:schemeClr val="tx2"/>
                </a:solidFill>
                <a:latin typeface="Arial" pitchFamily="34" charset="0"/>
                <a:cs typeface="Arial" pitchFamily="34" charset="0"/>
              </a:rPr>
              <a:t>: </a:t>
            </a:r>
            <a:r>
              <a:rPr lang="en-US" sz="2400" b="1" dirty="0" err="1">
                <a:solidFill>
                  <a:srgbClr val="C00000"/>
                </a:solidFill>
                <a:latin typeface="Courier New" panose="02070309020205020404" pitchFamily="49" charset="0"/>
              </a:rPr>
              <a:t>cout</a:t>
            </a:r>
            <a:r>
              <a:rPr lang="en-US" sz="2400" b="1" dirty="0">
                <a:solidFill>
                  <a:srgbClr val="C00000"/>
                </a:solidFill>
                <a:latin typeface="Courier New" panose="02070309020205020404" pitchFamily="49" charset="0"/>
              </a:rPr>
              <a:t>&lt;&lt;“welcome to MIT”;</a:t>
            </a:r>
          </a:p>
        </p:txBody>
      </p:sp>
      <p:sp>
        <p:nvSpPr>
          <p:cNvPr id="6861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002060"/>
                </a:solidFill>
              </a:rPr>
              <a:t>CSE 1002                            Department of CSE</a:t>
            </a:r>
          </a:p>
        </p:txBody>
      </p:sp>
      <p:sp>
        <p:nvSpPr>
          <p:cNvPr id="6861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EBA9E2-DDBD-4EB4-8081-30AA9C94B199}" type="slidenum">
              <a:rPr lang="en-US" altLang="en-US" sz="1200" b="0" smtClean="0">
                <a:solidFill>
                  <a:srgbClr val="002060"/>
                </a:solidFill>
              </a:rPr>
              <a:pPr/>
              <a:t>29</a:t>
            </a:fld>
            <a:endParaRPr lang="en-US" altLang="en-US" sz="1200" b="0" smtClean="0">
              <a:solidFill>
                <a:srgbClr val="002060"/>
              </a:solidFill>
            </a:endParaRPr>
          </a:p>
        </p:txBody>
      </p:sp>
      <p:sp>
        <p:nvSpPr>
          <p:cNvPr id="6861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D642D5-8BD3-4703-A9DA-F162832FD67D}" type="datetime1">
              <a:rPr lang="en-US" altLang="en-US" smtClean="0">
                <a:solidFill>
                  <a:srgbClr val="002060"/>
                </a:solidFill>
              </a:rPr>
              <a:t>2/15/2015</a:t>
            </a:fld>
            <a:endParaRPr lang="en-US" altLang="en-US" smtClean="0">
              <a:solidFill>
                <a:srgbClr val="002060"/>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4"/>
          <p:cNvSpPr>
            <a:spLocks noGrp="1"/>
          </p:cNvSpPr>
          <p:nvPr>
            <p:ph idx="1"/>
          </p:nvPr>
        </p:nvSpPr>
        <p:spPr bwMode="auto">
          <a:xfrm>
            <a:off x="1524000" y="1524000"/>
            <a:ext cx="73914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Clr>
                <a:srgbClr val="993300"/>
              </a:buClr>
            </a:pPr>
            <a:r>
              <a:rPr lang="en-US" altLang="en-US" sz="2800" dirty="0" smtClean="0">
                <a:solidFill>
                  <a:srgbClr val="000099"/>
                </a:solidFill>
                <a:latin typeface="Arial" panose="020B0604020202020204" pitchFamily="34" charset="0"/>
                <a:cs typeface="Arial" panose="020B0604020202020204" pitchFamily="34" charset="0"/>
              </a:rPr>
              <a:t>At the end of session one will be able to understand</a:t>
            </a:r>
          </a:p>
          <a:p>
            <a:pPr algn="just" eaLnBrk="1" hangingPunct="1">
              <a:lnSpc>
                <a:spcPct val="90000"/>
              </a:lnSpc>
              <a:buClr>
                <a:srgbClr val="993300"/>
              </a:buClr>
            </a:pPr>
            <a:endParaRPr lang="en-US" altLang="en-US" sz="2800" dirty="0" smtClean="0">
              <a:solidFill>
                <a:srgbClr val="000099"/>
              </a:solidFill>
              <a:latin typeface="Arial" panose="020B0604020202020204" pitchFamily="34" charset="0"/>
              <a:cs typeface="Arial" panose="020B0604020202020204" pitchFamily="34" charset="0"/>
            </a:endParaRPr>
          </a:p>
          <a:p>
            <a:pPr marL="914400" lvl="1" indent="-457200" eaLnBrk="1" hangingPunct="1">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Some Fundamentals</a:t>
            </a:r>
          </a:p>
          <a:p>
            <a:pPr marL="914400" lvl="1" indent="-457200" eaLnBrk="1" hangingPunct="1">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Program Structure</a:t>
            </a:r>
          </a:p>
          <a:p>
            <a:pPr marL="914400" lvl="1" indent="-457200" eaLnBrk="1" hangingPunct="1">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Compiling and running your first C++ program</a:t>
            </a:r>
          </a:p>
          <a:p>
            <a:pPr marL="914400" lvl="1" indent="-457200" eaLnBrk="1" hangingPunct="1">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Debugging program </a:t>
            </a:r>
            <a:r>
              <a:rPr lang="en-US" altLang="en-US" dirty="0" smtClean="0">
                <a:latin typeface="Arial" panose="020B0604020202020204" pitchFamily="34" charset="0"/>
                <a:cs typeface="Arial" panose="020B0604020202020204" pitchFamily="34" charset="0"/>
              </a:rPr>
              <a:t>errors</a:t>
            </a:r>
          </a:p>
          <a:p>
            <a:pPr marL="914400" lvl="1" indent="-457200" eaLnBrk="1" hangingPunct="1">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Best practices for programming</a:t>
            </a:r>
            <a:endParaRPr lang="en-US" altLang="en-US" dirty="0" smtClean="0">
              <a:latin typeface="Arial" panose="020B0604020202020204" pitchFamily="34" charset="0"/>
              <a:cs typeface="Arial" panose="020B0604020202020204" pitchFamily="34" charset="0"/>
            </a:endParaRPr>
          </a:p>
          <a:p>
            <a:pPr marL="914400" lvl="1" indent="-457200" eaLnBrk="1" hangingPunct="1">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Input and Output operations</a:t>
            </a:r>
          </a:p>
          <a:p>
            <a:pPr eaLnBrk="1" hangingPunct="1"/>
            <a:endParaRPr lang="en-US" altLang="en-US" dirty="0" smtClean="0"/>
          </a:p>
        </p:txBody>
      </p:sp>
      <p:sp>
        <p:nvSpPr>
          <p:cNvPr id="47107" name="Title 3"/>
          <p:cNvSpPr>
            <a:spLocks noGrp="1"/>
          </p:cNvSpPr>
          <p:nvPr>
            <p:ph type="title"/>
          </p:nvPr>
        </p:nvSpPr>
        <p:spPr>
          <a:xfrm>
            <a:off x="1219200" y="152400"/>
            <a:ext cx="7162800" cy="685800"/>
          </a:xfrm>
        </p:spPr>
        <p:txBody>
          <a:bodyPr/>
          <a:lstStyle/>
          <a:p>
            <a:pPr eaLnBrk="1" hangingPunct="1"/>
            <a:r>
              <a:rPr lang="en-US" altLang="en-US" smtClean="0"/>
              <a:t>Session outcome</a:t>
            </a:r>
          </a:p>
        </p:txBody>
      </p:sp>
      <p:sp>
        <p:nvSpPr>
          <p:cNvPr id="47108"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04F2DE-A497-4AE1-8F02-9FF5EB44FCE2}" type="slidenum">
              <a:rPr lang="en-US" altLang="en-US" smtClean="0">
                <a:solidFill>
                  <a:srgbClr val="002060"/>
                </a:solidFill>
              </a:rPr>
              <a:pPr/>
              <a:t>3</a:t>
            </a:fld>
            <a:endParaRPr lang="en-US" altLang="en-US" smtClean="0">
              <a:solidFill>
                <a:srgbClr val="002060"/>
              </a:solidFill>
            </a:endParaRPr>
          </a:p>
        </p:txBody>
      </p:sp>
      <p:sp>
        <p:nvSpPr>
          <p:cNvPr id="47109" name="Footer Placeholder 7"/>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002060"/>
                </a:solidFill>
              </a:rPr>
              <a:t>CSE 1002                            Department of CSE</a:t>
            </a:r>
            <a:endParaRPr lang="en-US" altLang="en-US" smtClean="0">
              <a:solidFill>
                <a:srgbClr val="FFFFFF"/>
              </a:solidFill>
            </a:endParaRPr>
          </a:p>
        </p:txBody>
      </p:sp>
      <p:sp>
        <p:nvSpPr>
          <p:cNvPr id="4711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FC47DA-813E-4066-966A-C04009626035}" type="datetime1">
              <a:rPr lang="en-US" altLang="en-US" smtClean="0">
                <a:solidFill>
                  <a:srgbClr val="002060"/>
                </a:solidFill>
              </a:rPr>
              <a:t>2/15/2015</a:t>
            </a:fld>
            <a:endParaRPr lang="en-US" altLang="en-US" smtClean="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43000" y="20638"/>
            <a:ext cx="7823200" cy="868362"/>
          </a:xfrm>
        </p:spPr>
        <p:txBody>
          <a:bodyPr/>
          <a:lstStyle/>
          <a:p>
            <a:pPr algn="ctr" eaLnBrk="1" hangingPunct="1"/>
            <a:r>
              <a:rPr lang="en-US" altLang="en-US" sz="3600" dirty="0" err="1">
                <a:latin typeface="Courier New" panose="02070309020205020404" pitchFamily="49" charset="0"/>
                <a:ea typeface="+mn-ea"/>
                <a:cs typeface="+mn-cs"/>
              </a:rPr>
              <a:t>cin</a:t>
            </a:r>
            <a:r>
              <a:rPr lang="en-US" altLang="en-US" sz="4000" b="1" dirty="0" smtClean="0">
                <a:solidFill>
                  <a:schemeClr val="tx2"/>
                </a:solidFill>
              </a:rPr>
              <a:t> statement</a:t>
            </a:r>
            <a:endParaRPr lang="en-US" altLang="en-US" sz="4000" dirty="0" smtClean="0">
              <a:solidFill>
                <a:schemeClr val="tx2"/>
              </a:solidFill>
            </a:endParaRPr>
          </a:p>
        </p:txBody>
      </p:sp>
      <p:sp>
        <p:nvSpPr>
          <p:cNvPr id="70659" name="Rectangle 3"/>
          <p:cNvSpPr>
            <a:spLocks noGrp="1" noChangeArrowheads="1"/>
          </p:cNvSpPr>
          <p:nvPr>
            <p:ph idx="1"/>
          </p:nvPr>
        </p:nvSpPr>
        <p:spPr bwMode="auto">
          <a:xfrm>
            <a:off x="1219200" y="2514600"/>
            <a:ext cx="79248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85000"/>
              </a:lnSpc>
              <a:buFont typeface="Wingdings" panose="05000000000000000000" pitchFamily="2" charset="2"/>
              <a:buChar char="ü"/>
            </a:pPr>
            <a:r>
              <a:rPr lang="en-US" altLang="en-US" sz="2400" dirty="0" smtClean="0">
                <a:solidFill>
                  <a:srgbClr val="FF0000"/>
                </a:solidFill>
                <a:latin typeface="Arial" panose="020B0604020202020204" pitchFamily="34" charset="0"/>
                <a:cs typeface="Arial" panose="020B0604020202020204" pitchFamily="34" charset="0"/>
              </a:rPr>
              <a:t>&gt;&gt;</a:t>
            </a:r>
            <a:r>
              <a:rPr lang="en-US" altLang="en-US" sz="2400" dirty="0" smtClean="0">
                <a:solidFill>
                  <a:schemeClr val="tx2"/>
                </a:solidFill>
                <a:latin typeface="Arial" panose="020B0604020202020204" pitchFamily="34" charset="0"/>
                <a:cs typeface="Arial" panose="020B0604020202020204" pitchFamily="34" charset="0"/>
              </a:rPr>
              <a:t> known as </a:t>
            </a:r>
            <a:r>
              <a:rPr lang="en-US" altLang="en-US" sz="2400" dirty="0">
                <a:latin typeface="Courier New" panose="02070309020205020404" pitchFamily="49" charset="0"/>
              </a:rPr>
              <a:t>extraction</a:t>
            </a:r>
            <a:r>
              <a:rPr lang="en-US" altLang="en-US" sz="2400" dirty="0" smtClean="0">
                <a:solidFill>
                  <a:schemeClr val="tx2"/>
                </a:solidFill>
                <a:latin typeface="Arial" panose="020B0604020202020204" pitchFamily="34" charset="0"/>
                <a:cs typeface="Arial" panose="020B0604020202020204" pitchFamily="34" charset="0"/>
              </a:rPr>
              <a:t> or </a:t>
            </a:r>
            <a:r>
              <a:rPr lang="en-US" altLang="en-US" sz="2400" dirty="0">
                <a:latin typeface="Courier New" panose="02070309020205020404" pitchFamily="49" charset="0"/>
              </a:rPr>
              <a:t>get from </a:t>
            </a:r>
            <a:r>
              <a:rPr lang="en-US" altLang="en-US" sz="2400" dirty="0" smtClean="0">
                <a:solidFill>
                  <a:schemeClr val="tx2"/>
                </a:solidFill>
                <a:latin typeface="Arial" panose="020B0604020202020204" pitchFamily="34" charset="0"/>
                <a:cs typeface="Arial" panose="020B0604020202020204" pitchFamily="34" charset="0"/>
              </a:rPr>
              <a:t>operator. </a:t>
            </a:r>
          </a:p>
          <a:p>
            <a:pPr algn="just" eaLnBrk="1" hangingPunct="1">
              <a:lnSpc>
                <a:spcPct val="85000"/>
              </a:lnSpc>
              <a:buFont typeface="Wingdings" panose="05000000000000000000" pitchFamily="2" charset="2"/>
              <a:buChar char="ü"/>
            </a:pPr>
            <a:endParaRPr lang="en-US" altLang="en-US" sz="2400" dirty="0" smtClean="0">
              <a:solidFill>
                <a:schemeClr val="tx2"/>
              </a:solidFill>
              <a:latin typeface="Arial" panose="020B0604020202020204" pitchFamily="34" charset="0"/>
              <a:cs typeface="Arial" panose="020B0604020202020204" pitchFamily="34" charset="0"/>
            </a:endParaRPr>
          </a:p>
          <a:p>
            <a:pPr algn="just" eaLnBrk="1" hangingPunct="1">
              <a:lnSpc>
                <a:spcPct val="85000"/>
              </a:lnSpc>
              <a:buFont typeface="Wingdings" panose="05000000000000000000" pitchFamily="2" charset="2"/>
              <a:buChar char="ü"/>
            </a:pPr>
            <a:r>
              <a:rPr lang="en-US" altLang="en-US" sz="2400" dirty="0" smtClean="0">
                <a:solidFill>
                  <a:schemeClr val="tx2"/>
                </a:solidFill>
                <a:latin typeface="Arial" panose="020B0604020202020204" pitchFamily="34" charset="0"/>
                <a:cs typeface="Arial" panose="020B0604020202020204" pitchFamily="34" charset="0"/>
              </a:rPr>
              <a:t>It extracts the value from keyboard &amp; assign it to the variable on its right.</a:t>
            </a:r>
          </a:p>
          <a:p>
            <a:pPr algn="just" eaLnBrk="1" hangingPunct="1">
              <a:lnSpc>
                <a:spcPct val="85000"/>
              </a:lnSpc>
              <a:buFont typeface="Wingdings" panose="05000000000000000000" pitchFamily="2" charset="2"/>
              <a:buChar char="ü"/>
            </a:pPr>
            <a:endParaRPr lang="en-US" altLang="en-US" sz="2400" b="1" dirty="0" smtClean="0">
              <a:solidFill>
                <a:schemeClr val="tx2"/>
              </a:solidFill>
              <a:latin typeface="Arial" panose="020B0604020202020204" pitchFamily="34" charset="0"/>
              <a:cs typeface="Arial" panose="020B0604020202020204" pitchFamily="34" charset="0"/>
            </a:endParaRPr>
          </a:p>
          <a:p>
            <a:pPr marL="457200" lvl="1" indent="0" algn="just" eaLnBrk="1" hangingPunct="1">
              <a:lnSpc>
                <a:spcPct val="85000"/>
              </a:lnSpc>
              <a:buFont typeface="Arial" panose="020B0604020202020204" pitchFamily="34" charset="0"/>
              <a:buNone/>
            </a:pPr>
            <a:r>
              <a:rPr lang="en-US" altLang="en-US" sz="2400" dirty="0" smtClean="0">
                <a:solidFill>
                  <a:schemeClr val="tx2"/>
                </a:solidFill>
                <a:latin typeface="Arial" panose="020B0604020202020204" pitchFamily="34" charset="0"/>
                <a:cs typeface="Arial" panose="020B0604020202020204" pitchFamily="34" charset="0"/>
              </a:rPr>
              <a:t>			</a:t>
            </a:r>
            <a:r>
              <a:rPr lang="en-US" altLang="en-US" sz="2400" b="1" dirty="0" smtClean="0">
                <a:solidFill>
                  <a:schemeClr val="tx2"/>
                </a:solidFill>
                <a:latin typeface="Arial" panose="020B0604020202020204" pitchFamily="34" charset="0"/>
                <a:cs typeface="Arial" panose="020B0604020202020204" pitchFamily="34" charset="0"/>
              </a:rPr>
              <a:t>Ex: </a:t>
            </a:r>
            <a:r>
              <a:rPr lang="en-US" altLang="en-US" sz="2400" b="1" dirty="0" err="1">
                <a:solidFill>
                  <a:srgbClr val="C00000"/>
                </a:solidFill>
                <a:latin typeface="Courier New" panose="02070309020205020404" pitchFamily="49" charset="0"/>
              </a:rPr>
              <a:t>cin</a:t>
            </a:r>
            <a:r>
              <a:rPr lang="en-US" altLang="en-US" sz="2400" b="1" dirty="0">
                <a:solidFill>
                  <a:srgbClr val="C00000"/>
                </a:solidFill>
                <a:latin typeface="Courier New" panose="02070309020205020404" pitchFamily="49" charset="0"/>
              </a:rPr>
              <a:t>&gt;&gt;a;</a:t>
            </a:r>
          </a:p>
        </p:txBody>
      </p:sp>
      <p:sp>
        <p:nvSpPr>
          <p:cNvPr id="70660"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002060"/>
                </a:solidFill>
              </a:rPr>
              <a:t>CSE 1002                            Department of CSE</a:t>
            </a:r>
          </a:p>
        </p:txBody>
      </p:sp>
      <p:sp>
        <p:nvSpPr>
          <p:cNvPr id="7066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086D4F-E15A-4A12-BF64-28B7C97CE7F7}" type="slidenum">
              <a:rPr lang="en-US" altLang="en-US" sz="1200" b="0" smtClean="0">
                <a:solidFill>
                  <a:srgbClr val="002060"/>
                </a:solidFill>
              </a:rPr>
              <a:pPr/>
              <a:t>30</a:t>
            </a:fld>
            <a:endParaRPr lang="en-US" altLang="en-US" sz="1200" b="0" smtClean="0">
              <a:solidFill>
                <a:srgbClr val="002060"/>
              </a:solidFill>
            </a:endParaRPr>
          </a:p>
        </p:txBody>
      </p:sp>
      <p:sp>
        <p:nvSpPr>
          <p:cNvPr id="7066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C3CCA7-F2DC-4397-BE3C-A1B96A51CC4C}" type="datetime1">
              <a:rPr lang="en-US" altLang="en-US" smtClean="0">
                <a:solidFill>
                  <a:srgbClr val="002060"/>
                </a:solidFill>
              </a:rPr>
              <a:t>2/15/2015</a:t>
            </a:fld>
            <a:endParaRPr lang="en-US" altLang="en-US" smtClean="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bwMode="auto">
          <a:xfrm>
            <a:off x="1371600" y="1066800"/>
            <a:ext cx="7467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en-US" sz="2800" dirty="0" smtClean="0"/>
              <a:t>Some Fundamentals</a:t>
            </a:r>
          </a:p>
          <a:p>
            <a:pPr>
              <a:lnSpc>
                <a:spcPct val="150000"/>
              </a:lnSpc>
            </a:pPr>
            <a:r>
              <a:rPr lang="en-US" altLang="en-US" sz="2800" dirty="0" smtClean="0"/>
              <a:t>Program Structure</a:t>
            </a:r>
          </a:p>
          <a:p>
            <a:pPr>
              <a:lnSpc>
                <a:spcPct val="150000"/>
              </a:lnSpc>
            </a:pPr>
            <a:r>
              <a:rPr lang="en-US" altLang="en-US" sz="2800" dirty="0" smtClean="0"/>
              <a:t>Compiling and running your first C++ program</a:t>
            </a:r>
          </a:p>
          <a:p>
            <a:pPr>
              <a:lnSpc>
                <a:spcPct val="150000"/>
              </a:lnSpc>
            </a:pPr>
            <a:r>
              <a:rPr lang="en-US" altLang="en-US" sz="2800" dirty="0" smtClean="0"/>
              <a:t>Debugging program </a:t>
            </a:r>
            <a:r>
              <a:rPr lang="en-US" altLang="en-US" sz="2800" dirty="0" smtClean="0"/>
              <a:t>errors</a:t>
            </a:r>
          </a:p>
          <a:p>
            <a:pPr>
              <a:lnSpc>
                <a:spcPct val="150000"/>
              </a:lnSpc>
            </a:pPr>
            <a:r>
              <a:rPr lang="en-US" altLang="en-US" sz="2800" dirty="0" smtClean="0"/>
              <a:t>Best practices for programming</a:t>
            </a:r>
            <a:endParaRPr lang="en-US" altLang="en-US" sz="2800" dirty="0" smtClean="0"/>
          </a:p>
          <a:p>
            <a:pPr>
              <a:lnSpc>
                <a:spcPct val="150000"/>
              </a:lnSpc>
            </a:pPr>
            <a:r>
              <a:rPr lang="en-US" altLang="en-US" sz="2800" dirty="0" smtClean="0"/>
              <a:t>Input and Output operations</a:t>
            </a:r>
          </a:p>
          <a:p>
            <a:pPr eaLnBrk="1" hangingPunct="1"/>
            <a:endParaRPr lang="en-US" altLang="en-US" sz="2800" dirty="0" smtClean="0"/>
          </a:p>
        </p:txBody>
      </p:sp>
      <p:sp>
        <p:nvSpPr>
          <p:cNvPr id="72707" name="Title 2"/>
          <p:cNvSpPr>
            <a:spLocks noGrp="1"/>
          </p:cNvSpPr>
          <p:nvPr>
            <p:ph type="title"/>
          </p:nvPr>
        </p:nvSpPr>
        <p:spPr>
          <a:xfrm>
            <a:off x="1219200" y="152400"/>
            <a:ext cx="7162800" cy="685800"/>
          </a:xfrm>
        </p:spPr>
        <p:txBody>
          <a:bodyPr/>
          <a:lstStyle/>
          <a:p>
            <a:pPr eaLnBrk="1" hangingPunct="1"/>
            <a:r>
              <a:rPr lang="en-US" altLang="en-US" smtClean="0"/>
              <a:t>Summary	</a:t>
            </a:r>
          </a:p>
        </p:txBody>
      </p:sp>
      <p:sp>
        <p:nvSpPr>
          <p:cNvPr id="7270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270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BA596C-DDFC-448F-AF28-E491003A797B}" type="slidenum">
              <a:rPr lang="en-US" altLang="en-US" smtClean="0"/>
              <a:pPr/>
              <a:t>31</a:t>
            </a:fld>
            <a:endParaRPr lang="en-US" altLang="en-US" smtClean="0"/>
          </a:p>
        </p:txBody>
      </p:sp>
      <p:sp>
        <p:nvSpPr>
          <p:cNvPr id="7271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ED7934-7B09-4002-B18E-377CBF7C2EA2}" type="datetime1">
              <a:rPr lang="en-US" altLang="en-US" smtClean="0"/>
              <a:t>2/15/2015</a:t>
            </a:fld>
            <a:endParaRPr lang="en-US" altLang="en-US" smtClean="0"/>
          </a:p>
        </p:txBody>
      </p:sp>
      <p:sp>
        <p:nvSpPr>
          <p:cNvPr id="7" name="TextBox 6"/>
          <p:cNvSpPr txBox="1"/>
          <p:nvPr/>
        </p:nvSpPr>
        <p:spPr>
          <a:xfrm>
            <a:off x="0" y="1822450"/>
            <a:ext cx="1219200" cy="3484563"/>
          </a:xfrm>
          <a:prstGeom prst="rect">
            <a:avLst/>
          </a:prstGeom>
          <a:noFill/>
        </p:spPr>
        <p:txBody>
          <a:bodyPr>
            <a:spAutoFit/>
          </a:bodyPr>
          <a:lstStyle/>
          <a:p>
            <a:pPr marL="58738" lvl="1">
              <a:defRPr/>
            </a:pPr>
            <a:r>
              <a:rPr lang="en-US" sz="1400" b="1" i="1" dirty="0">
                <a:solidFill>
                  <a:srgbClr val="0000FF"/>
                </a:solidFill>
              </a:rPr>
              <a:t>Syntax</a:t>
            </a:r>
          </a:p>
          <a:p>
            <a:pPr marL="58738" lvl="1">
              <a:defRPr/>
            </a:pPr>
            <a:endParaRPr lang="en-US" sz="1050" b="1" i="1" dirty="0">
              <a:solidFill>
                <a:srgbClr val="0000FF"/>
              </a:solidFill>
            </a:endParaRPr>
          </a:p>
          <a:p>
            <a:pPr marL="58738" lvl="1">
              <a:defRPr/>
            </a:pPr>
            <a:r>
              <a:rPr lang="en-US" sz="1400" b="1" i="1" dirty="0">
                <a:solidFill>
                  <a:schemeClr val="tx1">
                    <a:lumMod val="50000"/>
                    <a:lumOff val="50000"/>
                  </a:schemeClr>
                </a:solidFill>
                <a:hlinkClick r:id="rId2" action="ppaction://hlinkfile"/>
              </a:rPr>
              <a:t>Additional Information </a:t>
            </a:r>
            <a:endParaRPr lang="en-US" sz="1400" b="1" i="1" dirty="0">
              <a:solidFill>
                <a:schemeClr val="tx1">
                  <a:lumMod val="50000"/>
                  <a:lumOff val="50000"/>
                </a:schemeClr>
              </a:solidFill>
            </a:endParaRPr>
          </a:p>
          <a:p>
            <a:pPr marL="58738" lvl="1">
              <a:defRPr/>
            </a:pPr>
            <a:endParaRPr lang="en-US" sz="1100" b="1" i="1" dirty="0">
              <a:solidFill>
                <a:srgbClr val="0000FF"/>
              </a:solidFill>
            </a:endParaRPr>
          </a:p>
          <a:p>
            <a:pPr marL="58738" lvl="1">
              <a:defRPr/>
            </a:pPr>
            <a:r>
              <a:rPr lang="en-US" sz="1400" b="1" i="1" dirty="0">
                <a:solidFill>
                  <a:srgbClr val="0000FF"/>
                </a:solidFill>
              </a:rPr>
              <a:t>Do’s</a:t>
            </a:r>
          </a:p>
          <a:p>
            <a:pPr marL="58738" lvl="1">
              <a:defRPr/>
            </a:pPr>
            <a:endParaRPr lang="en-US" sz="1100" b="1" i="1" dirty="0">
              <a:solidFill>
                <a:srgbClr val="0000FF"/>
              </a:solidFill>
            </a:endParaRPr>
          </a:p>
          <a:p>
            <a:pPr marL="58738" lvl="1">
              <a:defRPr/>
            </a:pPr>
            <a:r>
              <a:rPr lang="en-US" sz="1400" b="1" i="1" dirty="0">
                <a:solidFill>
                  <a:srgbClr val="0000FF"/>
                </a:solidFill>
              </a:rPr>
              <a:t>Don’ts</a:t>
            </a:r>
          </a:p>
          <a:p>
            <a:pPr marL="58738" lvl="1">
              <a:defRPr/>
            </a:pPr>
            <a:endParaRPr lang="en-US" sz="1100" b="1" i="1" dirty="0">
              <a:solidFill>
                <a:srgbClr val="0000FF"/>
              </a:solidFill>
            </a:endParaRPr>
          </a:p>
          <a:p>
            <a:pPr marL="58738" lvl="1">
              <a:defRPr/>
            </a:pPr>
            <a:r>
              <a:rPr lang="en-US" sz="1400" b="1" i="1" dirty="0">
                <a:solidFill>
                  <a:srgbClr val="0000FF"/>
                </a:solidFill>
              </a:rPr>
              <a:t>Control Flow</a:t>
            </a:r>
          </a:p>
          <a:p>
            <a:pPr marL="58738" lvl="1">
              <a:defRPr/>
            </a:pPr>
            <a:endParaRPr lang="en-US" sz="1200" b="1" i="1" dirty="0">
              <a:solidFill>
                <a:srgbClr val="0000FF"/>
              </a:solidFill>
            </a:endParaRPr>
          </a:p>
          <a:p>
            <a:pPr marL="58738" lvl="1">
              <a:defRPr/>
            </a:pPr>
            <a:r>
              <a:rPr lang="en-US" sz="1400" b="1" i="1" dirty="0">
                <a:solidFill>
                  <a:srgbClr val="0000FF"/>
                </a:solidFill>
              </a:rPr>
              <a:t>Case studies</a:t>
            </a:r>
          </a:p>
          <a:p>
            <a:pPr marL="58738" lvl="1">
              <a:defRPr/>
            </a:pPr>
            <a:endParaRPr lang="en-US" sz="1100" b="1" i="1" dirty="0">
              <a:solidFill>
                <a:srgbClr val="0000FF"/>
              </a:solidFill>
            </a:endParaRPr>
          </a:p>
          <a:p>
            <a:pPr marL="58738" lvl="1">
              <a:defRPr/>
            </a:pPr>
            <a:r>
              <a:rPr lang="en-US" sz="1400" b="1" i="1" dirty="0">
                <a:solidFill>
                  <a:srgbClr val="0000FF"/>
                </a:solidFill>
                <a:hlinkClick r:id="rId3" action="ppaction://hlinkfile"/>
              </a:rPr>
              <a:t>Do it yourself</a:t>
            </a:r>
            <a:endParaRPr lang="en-US" sz="1400" b="1" i="1" dirty="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19200" y="152400"/>
            <a:ext cx="7162800" cy="685800"/>
          </a:xfrm>
        </p:spPr>
        <p:txBody>
          <a:bodyPr/>
          <a:lstStyle/>
          <a:p>
            <a:pPr eaLnBrk="1" hangingPunct="1"/>
            <a:r>
              <a:rPr lang="en-US" altLang="en-US" smtClean="0"/>
              <a:t>History of C</a:t>
            </a:r>
          </a:p>
        </p:txBody>
      </p:sp>
      <p:sp>
        <p:nvSpPr>
          <p:cNvPr id="6147" name="Rectangle 3"/>
          <p:cNvSpPr>
            <a:spLocks noGrp="1" noChangeArrowheads="1"/>
          </p:cNvSpPr>
          <p:nvPr>
            <p:ph idx="1"/>
          </p:nvPr>
        </p:nvSpPr>
        <p:spPr>
          <a:xfrm>
            <a:off x="1295400" y="1066800"/>
            <a:ext cx="7772400" cy="5059363"/>
          </a:xfrm>
        </p:spPr>
        <p:txBody>
          <a:bodyPr>
            <a:noAutofit/>
          </a:bodyPr>
          <a:lstStyle/>
          <a:p>
            <a:pPr marL="0" indent="0" algn="just" eaLnBrk="1" hangingPunct="1">
              <a:lnSpc>
                <a:spcPct val="150000"/>
              </a:lnSpc>
              <a:spcBef>
                <a:spcPts val="0"/>
              </a:spcBef>
              <a:spcAft>
                <a:spcPts val="0"/>
              </a:spcAft>
              <a:buFont typeface="Arial" panose="020B0604020202020204" pitchFamily="34" charset="0"/>
              <a:buNone/>
              <a:defRPr/>
            </a:pPr>
            <a:r>
              <a:rPr lang="en-US" sz="2800" dirty="0" smtClean="0"/>
              <a:t>C  is a high level language.</a:t>
            </a:r>
          </a:p>
          <a:p>
            <a:pPr lvl="1" algn="just" eaLnBrk="1" hangingPunct="1">
              <a:lnSpc>
                <a:spcPct val="150000"/>
              </a:lnSpc>
              <a:spcBef>
                <a:spcPts val="0"/>
              </a:spcBef>
              <a:spcAft>
                <a:spcPts val="0"/>
              </a:spcAft>
              <a:buFont typeface="Wingdings" pitchFamily="2" charset="2"/>
              <a:buChar char="§"/>
              <a:defRPr/>
            </a:pPr>
            <a:r>
              <a:rPr lang="en-US" sz="2400" dirty="0" smtClean="0"/>
              <a:t>Evolved by Dennis Ritchie  and Brain Kernighan(1978)</a:t>
            </a:r>
          </a:p>
          <a:p>
            <a:pPr lvl="1" algn="just" eaLnBrk="1" hangingPunct="1">
              <a:lnSpc>
                <a:spcPct val="150000"/>
              </a:lnSpc>
              <a:spcBef>
                <a:spcPts val="0"/>
              </a:spcBef>
              <a:spcAft>
                <a:spcPts val="0"/>
              </a:spcAft>
              <a:buFont typeface="Wingdings" pitchFamily="2" charset="2"/>
              <a:buChar char="§"/>
              <a:defRPr/>
            </a:pPr>
            <a:r>
              <a:rPr lang="en-US" sz="2400" dirty="0" smtClean="0"/>
              <a:t>from two previous programming languages, BCPL (Basic Combined Programming Language )and B</a:t>
            </a:r>
          </a:p>
          <a:p>
            <a:pPr lvl="1" algn="just" eaLnBrk="1" hangingPunct="1">
              <a:lnSpc>
                <a:spcPct val="150000"/>
              </a:lnSpc>
              <a:spcBef>
                <a:spcPts val="0"/>
              </a:spcBef>
              <a:spcAft>
                <a:spcPts val="0"/>
              </a:spcAft>
              <a:buFont typeface="Wingdings" pitchFamily="2" charset="2"/>
              <a:buChar char="§"/>
              <a:defRPr/>
            </a:pPr>
            <a:r>
              <a:rPr lang="en-US" sz="2400" dirty="0" smtClean="0"/>
              <a:t>Used to develop UNIX system software routines</a:t>
            </a:r>
          </a:p>
          <a:p>
            <a:pPr lvl="1" algn="just" eaLnBrk="1" hangingPunct="1">
              <a:lnSpc>
                <a:spcPct val="150000"/>
              </a:lnSpc>
              <a:spcBef>
                <a:spcPts val="0"/>
              </a:spcBef>
              <a:spcAft>
                <a:spcPts val="0"/>
              </a:spcAft>
              <a:buFont typeface="Wingdings" pitchFamily="2" charset="2"/>
              <a:buChar char="§"/>
              <a:defRPr/>
            </a:pPr>
            <a:r>
              <a:rPr lang="en-US" sz="2400" dirty="0" smtClean="0"/>
              <a:t>Is implemented on UNIX operating system</a:t>
            </a:r>
          </a:p>
          <a:p>
            <a:pPr lvl="1" algn="just" eaLnBrk="1" hangingPunct="1">
              <a:lnSpc>
                <a:spcPct val="150000"/>
              </a:lnSpc>
              <a:spcBef>
                <a:spcPts val="0"/>
              </a:spcBef>
              <a:spcAft>
                <a:spcPts val="0"/>
              </a:spcAft>
              <a:buFont typeface="Wingdings" pitchFamily="2" charset="2"/>
              <a:buChar char="§"/>
              <a:defRPr/>
            </a:pPr>
            <a:r>
              <a:rPr lang="en-US" sz="2400" dirty="0" smtClean="0"/>
              <a:t>Structural / Modular Programming</a:t>
            </a:r>
          </a:p>
          <a:p>
            <a:pPr lvl="1" algn="just" eaLnBrk="1" hangingPunct="1">
              <a:lnSpc>
                <a:spcPct val="150000"/>
              </a:lnSpc>
              <a:spcBef>
                <a:spcPts val="0"/>
              </a:spcBef>
              <a:spcAft>
                <a:spcPts val="0"/>
              </a:spcAft>
              <a:buFont typeface="Wingdings" pitchFamily="2" charset="2"/>
              <a:buChar char="§"/>
              <a:defRPr/>
            </a:pPr>
            <a:r>
              <a:rPr lang="en-US" sz="2400" dirty="0" smtClean="0"/>
              <a:t>Portable &amp; have compilers for almost all architectures.</a:t>
            </a:r>
          </a:p>
          <a:p>
            <a:pPr lvl="1" algn="just" eaLnBrk="1" hangingPunct="1">
              <a:lnSpc>
                <a:spcPct val="150000"/>
              </a:lnSpc>
              <a:spcBef>
                <a:spcPts val="0"/>
              </a:spcBef>
              <a:spcAft>
                <a:spcPts val="0"/>
              </a:spcAft>
              <a:buFontTx/>
              <a:buNone/>
              <a:defRPr/>
            </a:pPr>
            <a:endParaRPr lang="en-US" sz="2400" dirty="0" smtClean="0"/>
          </a:p>
          <a:p>
            <a:pPr algn="just" eaLnBrk="1" hangingPunct="1">
              <a:lnSpc>
                <a:spcPct val="150000"/>
              </a:lnSpc>
              <a:spcBef>
                <a:spcPts val="0"/>
              </a:spcBef>
              <a:spcAft>
                <a:spcPts val="0"/>
              </a:spcAft>
              <a:buFontTx/>
              <a:buNone/>
              <a:defRPr/>
            </a:pPr>
            <a:r>
              <a:rPr lang="en-US" sz="2800" dirty="0" smtClean="0">
                <a:solidFill>
                  <a:schemeClr val="accent2"/>
                </a:solidFill>
              </a:rPr>
              <a:t>    </a:t>
            </a:r>
          </a:p>
          <a:p>
            <a:pPr algn="just" eaLnBrk="1" hangingPunct="1">
              <a:lnSpc>
                <a:spcPct val="150000"/>
              </a:lnSpc>
              <a:spcBef>
                <a:spcPts val="0"/>
              </a:spcBef>
              <a:spcAft>
                <a:spcPts val="0"/>
              </a:spcAft>
              <a:buFontTx/>
              <a:buNone/>
              <a:defRPr/>
            </a:pPr>
            <a:endParaRPr lang="en-US" sz="2800" dirty="0" smtClean="0">
              <a:solidFill>
                <a:schemeClr val="accent2"/>
              </a:solidFill>
            </a:endParaRPr>
          </a:p>
        </p:txBody>
      </p:sp>
      <p:sp>
        <p:nvSpPr>
          <p:cNvPr id="48132"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813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7193D2-37BA-47D2-A779-2054E8182721}" type="slidenum">
              <a:rPr lang="en-US" altLang="en-US" smtClean="0"/>
              <a:pPr/>
              <a:t>4</a:t>
            </a:fld>
            <a:endParaRPr lang="en-US" altLang="en-US" smtClean="0"/>
          </a:p>
        </p:txBody>
      </p:sp>
      <p:sp>
        <p:nvSpPr>
          <p:cNvPr id="4813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7CB5B7-323E-4EA6-9CDB-139F2138F2AE}" type="datetime1">
              <a:rPr lang="en-US" altLang="en-US" smtClean="0"/>
              <a:t>2/15/2015</a:t>
            </a:fld>
            <a:endParaRPr lang="en-US" alt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19200" y="152400"/>
            <a:ext cx="7162800" cy="685800"/>
          </a:xfrm>
        </p:spPr>
        <p:txBody>
          <a:bodyPr/>
          <a:lstStyle/>
          <a:p>
            <a:pPr eaLnBrk="1" hangingPunct="1"/>
            <a:r>
              <a:rPr lang="en-US" altLang="en-US" smtClean="0"/>
              <a:t>History of C++ </a:t>
            </a:r>
          </a:p>
        </p:txBody>
      </p:sp>
      <p:sp>
        <p:nvSpPr>
          <p:cNvPr id="7171" name="Rectangle 3"/>
          <p:cNvSpPr>
            <a:spLocks noGrp="1" noChangeArrowheads="1"/>
          </p:cNvSpPr>
          <p:nvPr>
            <p:ph idx="1"/>
          </p:nvPr>
        </p:nvSpPr>
        <p:spPr>
          <a:xfrm>
            <a:off x="1295400" y="1066800"/>
            <a:ext cx="7772400" cy="5059363"/>
          </a:xfrm>
        </p:spPr>
        <p:txBody>
          <a:bodyPr/>
          <a:lstStyle/>
          <a:p>
            <a:pPr marL="0" indent="0" algn="just" eaLnBrk="1" hangingPunct="1">
              <a:lnSpc>
                <a:spcPct val="150000"/>
              </a:lnSpc>
              <a:spcBef>
                <a:spcPts val="0"/>
              </a:spcBef>
              <a:spcAft>
                <a:spcPts val="0"/>
              </a:spcAft>
              <a:buFont typeface="Arial" panose="020B0604020202020204" pitchFamily="34" charset="0"/>
              <a:buNone/>
              <a:defRPr/>
            </a:pPr>
            <a:r>
              <a:rPr lang="en-US" sz="2800" dirty="0" smtClean="0"/>
              <a:t>“</a:t>
            </a:r>
            <a:r>
              <a:rPr lang="en-US" sz="2800" i="1" dirty="0" smtClean="0"/>
              <a:t>C with classes</a:t>
            </a:r>
            <a:r>
              <a:rPr lang="en-US" sz="2800" dirty="0" smtClean="0"/>
              <a:t>” (1979) </a:t>
            </a:r>
            <a:r>
              <a:rPr lang="en-US" sz="2800" dirty="0" smtClean="0">
                <a:sym typeface="Wingdings" pitchFamily="2" charset="2"/>
              </a:rPr>
              <a:t></a:t>
            </a:r>
            <a:r>
              <a:rPr lang="en-US" sz="2800" i="1" dirty="0" smtClean="0"/>
              <a:t>C++ </a:t>
            </a:r>
            <a:r>
              <a:rPr lang="en-US" sz="2800" dirty="0" smtClean="0"/>
              <a:t>(1983)</a:t>
            </a:r>
          </a:p>
          <a:p>
            <a:pPr lvl="1" algn="just" eaLnBrk="1" hangingPunct="1">
              <a:lnSpc>
                <a:spcPct val="150000"/>
              </a:lnSpc>
              <a:spcBef>
                <a:spcPts val="0"/>
              </a:spcBef>
              <a:spcAft>
                <a:spcPts val="0"/>
              </a:spcAft>
              <a:buFont typeface="Wingdings" pitchFamily="2" charset="2"/>
              <a:buChar char="§"/>
              <a:defRPr/>
            </a:pPr>
            <a:r>
              <a:rPr lang="en-US" dirty="0" smtClean="0"/>
              <a:t>Superset of C developed by </a:t>
            </a:r>
            <a:r>
              <a:rPr lang="en-US" dirty="0" err="1" smtClean="0"/>
              <a:t>Bjarne</a:t>
            </a:r>
            <a:r>
              <a:rPr lang="en-US" dirty="0" smtClean="0"/>
              <a:t> </a:t>
            </a:r>
            <a:r>
              <a:rPr lang="en-US" dirty="0" err="1" smtClean="0"/>
              <a:t>Stroustrup</a:t>
            </a:r>
            <a:r>
              <a:rPr lang="en-US" dirty="0" smtClean="0"/>
              <a:t> at Bell Labs and provides object-oriented capabilities named “</a:t>
            </a:r>
            <a:r>
              <a:rPr lang="en-US" i="1" dirty="0" smtClean="0">
                <a:solidFill>
                  <a:srgbClr val="FF0000"/>
                </a:solidFill>
                <a:latin typeface="Baskerville Old Face" pitchFamily="18" charset="0"/>
              </a:rPr>
              <a:t>c with classes</a:t>
            </a:r>
            <a:r>
              <a:rPr lang="en-US" dirty="0" smtClean="0"/>
              <a:t>”.</a:t>
            </a:r>
          </a:p>
          <a:p>
            <a:pPr lvl="1" algn="just" eaLnBrk="1" hangingPunct="1">
              <a:lnSpc>
                <a:spcPct val="150000"/>
              </a:lnSpc>
              <a:spcBef>
                <a:spcPts val="0"/>
              </a:spcBef>
              <a:spcAft>
                <a:spcPts val="0"/>
              </a:spcAft>
              <a:buFont typeface="Wingdings" pitchFamily="2" charset="2"/>
              <a:buChar char="§"/>
              <a:defRPr/>
            </a:pPr>
            <a:r>
              <a:rPr lang="en-US" dirty="0" smtClean="0"/>
              <a:t>Object-oriented design is very powerful</a:t>
            </a:r>
          </a:p>
          <a:p>
            <a:pPr lvl="2" algn="just" eaLnBrk="1" hangingPunct="1">
              <a:lnSpc>
                <a:spcPct val="150000"/>
              </a:lnSpc>
              <a:spcBef>
                <a:spcPts val="0"/>
              </a:spcBef>
              <a:spcAft>
                <a:spcPts val="0"/>
              </a:spcAft>
              <a:buFont typeface="Wingdings" pitchFamily="2" charset="2"/>
              <a:buChar char="§"/>
              <a:defRPr/>
            </a:pPr>
            <a:r>
              <a:rPr lang="en-US" sz="2800" dirty="0" smtClean="0"/>
              <a:t>10 to 100 fold increase in productivity</a:t>
            </a:r>
          </a:p>
          <a:p>
            <a:pPr lvl="1" algn="just" eaLnBrk="1" hangingPunct="1">
              <a:lnSpc>
                <a:spcPct val="150000"/>
              </a:lnSpc>
              <a:spcBef>
                <a:spcPts val="0"/>
              </a:spcBef>
              <a:spcAft>
                <a:spcPts val="0"/>
              </a:spcAft>
              <a:buFont typeface="Wingdings" pitchFamily="2" charset="2"/>
              <a:buChar char="§"/>
              <a:defRPr/>
            </a:pPr>
            <a:r>
              <a:rPr lang="en-US" dirty="0" smtClean="0"/>
              <a:t>Dominant language in industry and academia.</a:t>
            </a:r>
          </a:p>
          <a:p>
            <a:pPr algn="just" eaLnBrk="1" hangingPunct="1">
              <a:lnSpc>
                <a:spcPct val="150000"/>
              </a:lnSpc>
              <a:spcBef>
                <a:spcPts val="0"/>
              </a:spcBef>
              <a:spcAft>
                <a:spcPts val="0"/>
              </a:spcAft>
              <a:buFontTx/>
              <a:buNone/>
              <a:defRPr/>
            </a:pPr>
            <a:endParaRPr lang="en-US" sz="2800" dirty="0" smtClean="0"/>
          </a:p>
        </p:txBody>
      </p:sp>
      <p:sp>
        <p:nvSpPr>
          <p:cNvPr id="50180"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018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C0CC23-09FB-4DD0-936E-7CF7B195735E}" type="slidenum">
              <a:rPr lang="en-US" altLang="en-US" smtClean="0"/>
              <a:pPr/>
              <a:t>5</a:t>
            </a:fld>
            <a:endParaRPr lang="en-US" altLang="en-US" smtClean="0"/>
          </a:p>
        </p:txBody>
      </p:sp>
      <p:sp>
        <p:nvSpPr>
          <p:cNvPr id="5018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9BAF00-F35B-4E98-B195-4C314F8FFEF5}" type="datetime1">
              <a:rPr lang="en-US" altLang="en-US" smtClean="0"/>
              <a:t>2/15/2015</a:t>
            </a:fld>
            <a:endParaRPr lang="en-US" alt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a:p>
            <a:pPr eaLnBrk="1" hangingPunct="1">
              <a:buFontTx/>
              <a:buNone/>
            </a:pPr>
            <a:endParaRPr lang="en-US" altLang="en-US" smtClean="0"/>
          </a:p>
        </p:txBody>
      </p:sp>
      <p:sp>
        <p:nvSpPr>
          <p:cNvPr id="52227" name="Rectangle 2"/>
          <p:cNvSpPr>
            <a:spLocks noGrp="1" noChangeArrowheads="1"/>
          </p:cNvSpPr>
          <p:nvPr>
            <p:ph type="title"/>
          </p:nvPr>
        </p:nvSpPr>
        <p:spPr>
          <a:xfrm>
            <a:off x="1219200" y="152400"/>
            <a:ext cx="7162800" cy="685800"/>
          </a:xfrm>
        </p:spPr>
        <p:txBody>
          <a:bodyPr/>
          <a:lstStyle/>
          <a:p>
            <a:pPr eaLnBrk="1" hangingPunct="1"/>
            <a:r>
              <a:rPr lang="en-US" altLang="en-US" smtClean="0"/>
              <a:t>The first C++ program</a:t>
            </a:r>
          </a:p>
        </p:txBody>
      </p:sp>
      <p:sp>
        <p:nvSpPr>
          <p:cNvPr id="52228" name="Text Box 4"/>
          <p:cNvSpPr txBox="1">
            <a:spLocks noChangeArrowheads="1"/>
          </p:cNvSpPr>
          <p:nvPr/>
        </p:nvSpPr>
        <p:spPr bwMode="auto">
          <a:xfrm>
            <a:off x="4375150" y="1709738"/>
            <a:ext cx="4716463" cy="2308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Courier New" panose="02070309020205020404" pitchFamily="49" charset="0"/>
            </a:endParaRPr>
          </a:p>
          <a:p>
            <a:pPr eaLnBrk="1" hangingPunct="1"/>
            <a:r>
              <a:rPr lang="en-US" altLang="en-US" b="1">
                <a:latin typeface="Courier New" panose="02070309020205020404" pitchFamily="49" charset="0"/>
              </a:rPr>
              <a:t>#include &lt;iostream.h&gt;</a:t>
            </a:r>
          </a:p>
          <a:p>
            <a:pPr eaLnBrk="1" hangingPunct="1"/>
            <a:endParaRPr lang="en-US" altLang="en-US" b="1">
              <a:latin typeface="Courier New" panose="02070309020205020404" pitchFamily="49" charset="0"/>
            </a:endParaRPr>
          </a:p>
          <a:p>
            <a:pPr eaLnBrk="1" hangingPunct="1"/>
            <a:r>
              <a:rPr lang="en-US" altLang="en-US" b="1">
                <a:latin typeface="Courier New" panose="02070309020205020404" pitchFamily="49" charset="0"/>
              </a:rPr>
              <a:t>int main (void)</a:t>
            </a:r>
          </a:p>
          <a:p>
            <a:pPr eaLnBrk="1" hangingPunct="1"/>
            <a:r>
              <a:rPr lang="en-US" altLang="en-US" b="1">
                <a:latin typeface="Courier New" panose="02070309020205020404" pitchFamily="49" charset="0"/>
              </a:rPr>
              <a:t>{</a:t>
            </a:r>
          </a:p>
          <a:p>
            <a:pPr eaLnBrk="1" hangingPunct="1"/>
            <a:r>
              <a:rPr lang="en-US" altLang="en-US" b="1">
                <a:latin typeface="Courier New" panose="02070309020205020404" pitchFamily="49" charset="0"/>
              </a:rPr>
              <a:t>  cout&lt;&lt;"Programming is fun.\n");</a:t>
            </a:r>
          </a:p>
          <a:p>
            <a:pPr eaLnBrk="1" hangingPunct="1"/>
            <a:r>
              <a:rPr lang="en-US" altLang="en-US" b="1">
                <a:latin typeface="Courier New" panose="02070309020205020404" pitchFamily="49" charset="0"/>
              </a:rPr>
              <a:t>  return 0;</a:t>
            </a:r>
          </a:p>
          <a:p>
            <a:pPr eaLnBrk="1" hangingPunct="1"/>
            <a:r>
              <a:rPr lang="en-US" altLang="en-US" b="1">
                <a:latin typeface="Courier New" panose="02070309020205020404" pitchFamily="49" charset="0"/>
              </a:rPr>
              <a:t>}</a:t>
            </a:r>
          </a:p>
        </p:txBody>
      </p:sp>
      <p:sp>
        <p:nvSpPr>
          <p:cNvPr id="52229" name="Line 5"/>
          <p:cNvSpPr>
            <a:spLocks noChangeShapeType="1"/>
          </p:cNvSpPr>
          <p:nvPr/>
        </p:nvSpPr>
        <p:spPr bwMode="auto">
          <a:xfrm>
            <a:off x="3816350" y="1676400"/>
            <a:ext cx="6096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Text Box 6"/>
          <p:cNvSpPr txBox="1">
            <a:spLocks noChangeArrowheads="1"/>
          </p:cNvSpPr>
          <p:nvPr/>
        </p:nvSpPr>
        <p:spPr bwMode="auto">
          <a:xfrm>
            <a:off x="1295400" y="1066800"/>
            <a:ext cx="286385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a:t>uses standard library </a:t>
            </a:r>
          </a:p>
          <a:p>
            <a:pPr eaLnBrk="1" hangingPunct="1">
              <a:spcBef>
                <a:spcPct val="20000"/>
              </a:spcBef>
            </a:pPr>
            <a:r>
              <a:rPr lang="en-US" altLang="en-US"/>
              <a:t>input and output functions </a:t>
            </a:r>
          </a:p>
          <a:p>
            <a:pPr eaLnBrk="1" hangingPunct="1">
              <a:spcBef>
                <a:spcPct val="20000"/>
              </a:spcBef>
            </a:pPr>
            <a:r>
              <a:rPr lang="en-US" altLang="en-US"/>
              <a:t>(cout) </a:t>
            </a:r>
          </a:p>
          <a:p>
            <a:pPr eaLnBrk="1" hangingPunct="1"/>
            <a:endParaRPr lang="en-US" altLang="en-US"/>
          </a:p>
        </p:txBody>
      </p:sp>
      <p:sp>
        <p:nvSpPr>
          <p:cNvPr id="52231" name="Text Box 7"/>
          <p:cNvSpPr txBox="1">
            <a:spLocks noChangeArrowheads="1"/>
          </p:cNvSpPr>
          <p:nvPr/>
        </p:nvSpPr>
        <p:spPr bwMode="auto">
          <a:xfrm>
            <a:off x="1987550" y="21336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a:t>the program</a:t>
            </a:r>
          </a:p>
          <a:p>
            <a:pPr eaLnBrk="1" hangingPunct="1"/>
            <a:endParaRPr lang="en-US" altLang="en-US"/>
          </a:p>
        </p:txBody>
      </p:sp>
      <p:sp>
        <p:nvSpPr>
          <p:cNvPr id="52232" name="Text Box 8"/>
          <p:cNvSpPr txBox="1">
            <a:spLocks noChangeArrowheads="1"/>
          </p:cNvSpPr>
          <p:nvPr/>
        </p:nvSpPr>
        <p:spPr bwMode="auto">
          <a:xfrm>
            <a:off x="1666875" y="2757488"/>
            <a:ext cx="191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begin of program</a:t>
            </a:r>
          </a:p>
        </p:txBody>
      </p:sp>
      <p:sp>
        <p:nvSpPr>
          <p:cNvPr id="52233" name="Text Box 9"/>
          <p:cNvSpPr txBox="1">
            <a:spLocks noChangeArrowheads="1"/>
          </p:cNvSpPr>
          <p:nvPr/>
        </p:nvSpPr>
        <p:spPr bwMode="auto">
          <a:xfrm>
            <a:off x="1682750" y="367188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end of program</a:t>
            </a:r>
          </a:p>
        </p:txBody>
      </p:sp>
      <p:sp>
        <p:nvSpPr>
          <p:cNvPr id="52234" name="Line 10"/>
          <p:cNvSpPr>
            <a:spLocks noChangeShapeType="1"/>
          </p:cNvSpPr>
          <p:nvPr/>
        </p:nvSpPr>
        <p:spPr bwMode="auto">
          <a:xfrm>
            <a:off x="3435350" y="2362200"/>
            <a:ext cx="10668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Line 11"/>
          <p:cNvSpPr>
            <a:spLocks noChangeShapeType="1"/>
          </p:cNvSpPr>
          <p:nvPr/>
        </p:nvSpPr>
        <p:spPr bwMode="auto">
          <a:xfrm>
            <a:off x="3587750" y="2971800"/>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6" name="Line 12"/>
          <p:cNvSpPr>
            <a:spLocks noChangeShapeType="1"/>
          </p:cNvSpPr>
          <p:nvPr/>
        </p:nvSpPr>
        <p:spPr bwMode="auto">
          <a:xfrm>
            <a:off x="3587750" y="3810000"/>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7" name="Text Box 13"/>
          <p:cNvSpPr txBox="1">
            <a:spLocks noChangeArrowheads="1"/>
          </p:cNvSpPr>
          <p:nvPr/>
        </p:nvSpPr>
        <p:spPr bwMode="auto">
          <a:xfrm>
            <a:off x="2209800" y="3214688"/>
            <a:ext cx="14668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statement(s)</a:t>
            </a:r>
          </a:p>
        </p:txBody>
      </p:sp>
      <p:sp>
        <p:nvSpPr>
          <p:cNvPr id="52238" name="Line 14"/>
          <p:cNvSpPr>
            <a:spLocks noChangeShapeType="1"/>
          </p:cNvSpPr>
          <p:nvPr/>
        </p:nvSpPr>
        <p:spPr bwMode="auto">
          <a:xfrm flipV="1">
            <a:off x="3587750" y="3319463"/>
            <a:ext cx="1136650" cy="1095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Line 15"/>
          <p:cNvSpPr>
            <a:spLocks noChangeShapeType="1"/>
          </p:cNvSpPr>
          <p:nvPr/>
        </p:nvSpPr>
        <p:spPr bwMode="auto">
          <a:xfrm>
            <a:off x="3587750" y="3429000"/>
            <a:ext cx="1136650" cy="1190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Text Box 16"/>
          <p:cNvSpPr txBox="1">
            <a:spLocks noChangeArrowheads="1"/>
          </p:cNvSpPr>
          <p:nvPr/>
        </p:nvSpPr>
        <p:spPr bwMode="auto">
          <a:xfrm>
            <a:off x="1219200" y="4386263"/>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Aft>
                <a:spcPct val="30000"/>
              </a:spcAft>
              <a:defRPr/>
            </a:pPr>
            <a:r>
              <a:rPr lang="en-US" altLang="en-US" b="1" dirty="0">
                <a:latin typeface="+mj-lt"/>
              </a:rPr>
              <a:t>main</a:t>
            </a:r>
            <a:r>
              <a:rPr lang="en-US" altLang="en-US" dirty="0"/>
              <a:t>: a special name that indicates where the program must begin execution. It is a special </a:t>
            </a:r>
            <a:r>
              <a:rPr lang="en-US" altLang="en-US" i="1" dirty="0"/>
              <a:t>function</a:t>
            </a:r>
            <a:r>
              <a:rPr lang="en-US" altLang="en-US" dirty="0"/>
              <a:t>.</a:t>
            </a:r>
          </a:p>
          <a:p>
            <a:pPr algn="just" eaLnBrk="1" hangingPunct="1">
              <a:spcAft>
                <a:spcPct val="30000"/>
              </a:spcAft>
              <a:defRPr/>
            </a:pPr>
            <a:r>
              <a:rPr lang="en-US" altLang="en-US" b="1" dirty="0">
                <a:latin typeface="+mj-lt"/>
              </a:rPr>
              <a:t>first statement</a:t>
            </a:r>
            <a:r>
              <a:rPr lang="en-US" altLang="en-US" dirty="0"/>
              <a:t>: calls a routine named </a:t>
            </a:r>
            <a:r>
              <a:rPr lang="en-US" altLang="en-US" b="1" dirty="0" err="1">
                <a:latin typeface="+mj-lt"/>
              </a:rPr>
              <a:t>cout</a:t>
            </a:r>
            <a:r>
              <a:rPr lang="en-US" altLang="en-US" dirty="0"/>
              <a:t>, with argument the string of characters “Programming is fun. \n” </a:t>
            </a:r>
          </a:p>
          <a:p>
            <a:pPr algn="just" eaLnBrk="1" hangingPunct="1">
              <a:spcAft>
                <a:spcPct val="30000"/>
              </a:spcAft>
              <a:defRPr/>
            </a:pPr>
            <a:r>
              <a:rPr lang="en-US" altLang="en-US" b="1" dirty="0">
                <a:latin typeface="+mj-lt"/>
              </a:rPr>
              <a:t>last statement</a:t>
            </a:r>
            <a:r>
              <a:rPr lang="en-US" altLang="en-US" dirty="0"/>
              <a:t>: finishes execution of main and returns to the system a status value of 0 (conventional value for OK) </a:t>
            </a:r>
          </a:p>
        </p:txBody>
      </p:sp>
      <p:sp>
        <p:nvSpPr>
          <p:cNvPr id="5224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224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6BEEA2-1853-46DE-8D08-E21372C885A0}" type="slidenum">
              <a:rPr lang="en-US" altLang="en-US" smtClean="0"/>
              <a:pPr/>
              <a:t>6</a:t>
            </a:fld>
            <a:endParaRPr lang="en-US" altLang="en-US" smtClean="0"/>
          </a:p>
        </p:txBody>
      </p:sp>
      <p:sp>
        <p:nvSpPr>
          <p:cNvPr id="5224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42619B-8250-4E32-ACA4-D2A3F5D9F1B0}"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69DAC1D-96C8-434B-A1FA-BD28A525C81C}" type="datetime1">
              <a:rPr lang="en-US" altLang="en-US" smtClean="0"/>
              <a:t>2/15/2015</a:t>
            </a:fld>
            <a:endParaRPr lang="en-US" altLang="en-US"/>
          </a:p>
        </p:txBody>
      </p:sp>
      <p:sp>
        <p:nvSpPr>
          <p:cNvPr id="5" name="Slide Number Placeholder 4"/>
          <p:cNvSpPr>
            <a:spLocks noGrp="1"/>
          </p:cNvSpPr>
          <p:nvPr>
            <p:ph type="sldNum" sz="quarter" idx="11"/>
          </p:nvPr>
        </p:nvSpPr>
        <p:spPr/>
        <p:txBody>
          <a:bodyPr/>
          <a:lstStyle/>
          <a:p>
            <a:pPr>
              <a:defRPr/>
            </a:pPr>
            <a:fld id="{5897EA7D-427F-42A6-83D2-B942FFFD6730}" type="slidenum">
              <a:rPr lang="en-US" altLang="en-US" smtClean="0"/>
              <a:pPr>
                <a:defRPr/>
              </a:pPr>
              <a:t>7</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Content Placeholder 1"/>
          <p:cNvSpPr>
            <a:spLocks noGrp="1"/>
          </p:cNvSpPr>
          <p:nvPr>
            <p:ph idx="1"/>
          </p:nvPr>
        </p:nvSpPr>
        <p:spPr>
          <a:xfrm>
            <a:off x="1447800" y="1066800"/>
            <a:ext cx="7467600" cy="5059363"/>
          </a:xfrm>
        </p:spPr>
        <p:txBody>
          <a:bodyPr/>
          <a:lstStyle/>
          <a:p>
            <a:pPr>
              <a:buNone/>
              <a:defRPr/>
            </a:pPr>
            <a:r>
              <a:rPr lang="en-US" sz="2800" dirty="0" smtClean="0"/>
              <a:t>Write a program to display “My first </a:t>
            </a:r>
            <a:r>
              <a:rPr lang="en-US" sz="2800" dirty="0"/>
              <a:t>C++ program” </a:t>
            </a:r>
          </a:p>
          <a:p>
            <a:pPr>
              <a:buNone/>
              <a:defRPr/>
            </a:pPr>
            <a:r>
              <a:rPr lang="en-US" sz="2800" dirty="0">
                <a:solidFill>
                  <a:srgbClr val="FF0000"/>
                </a:solidFill>
              </a:rPr>
              <a:t>// Single line comment</a:t>
            </a:r>
          </a:p>
          <a:p>
            <a:pPr>
              <a:buNone/>
              <a:defRPr/>
            </a:pPr>
            <a:r>
              <a:rPr lang="en-US" sz="2800" dirty="0">
                <a:solidFill>
                  <a:schemeClr val="tx2"/>
                </a:solidFill>
              </a:rPr>
              <a:t>#include &lt;</a:t>
            </a:r>
            <a:r>
              <a:rPr lang="en-US" sz="2800" dirty="0" err="1">
                <a:solidFill>
                  <a:schemeClr val="tx2"/>
                </a:solidFill>
              </a:rPr>
              <a:t>iostream.h</a:t>
            </a:r>
            <a:r>
              <a:rPr lang="en-US" sz="2800" dirty="0">
                <a:solidFill>
                  <a:schemeClr val="tx2"/>
                </a:solidFill>
              </a:rPr>
              <a:t>&gt; </a:t>
            </a:r>
            <a:r>
              <a:rPr lang="en-US" sz="2800" dirty="0">
                <a:solidFill>
                  <a:srgbClr val="FF0000"/>
                </a:solidFill>
              </a:rPr>
              <a:t>// preprocessor directive</a:t>
            </a:r>
          </a:p>
          <a:p>
            <a:pPr>
              <a:buNone/>
              <a:defRPr/>
            </a:pPr>
            <a:r>
              <a:rPr lang="en-US" sz="2800" dirty="0">
                <a:solidFill>
                  <a:schemeClr val="tx2"/>
                </a:solidFill>
              </a:rPr>
              <a:t>void main( ) </a:t>
            </a:r>
            <a:r>
              <a:rPr lang="en-US" sz="2800" dirty="0">
                <a:solidFill>
                  <a:srgbClr val="FF0000"/>
                </a:solidFill>
              </a:rPr>
              <a:t>// Entry point for program execution</a:t>
            </a:r>
          </a:p>
          <a:p>
            <a:pPr>
              <a:buNone/>
              <a:defRPr/>
            </a:pPr>
            <a:r>
              <a:rPr lang="en-US" sz="2800" dirty="0">
                <a:solidFill>
                  <a:schemeClr val="tx2"/>
                </a:solidFill>
              </a:rPr>
              <a:t>{ </a:t>
            </a:r>
            <a:r>
              <a:rPr lang="en-US" sz="2800" dirty="0">
                <a:solidFill>
                  <a:srgbClr val="FF0000"/>
                </a:solidFill>
              </a:rPr>
              <a:t>// block of statements: </a:t>
            </a:r>
            <a:r>
              <a:rPr lang="en-US" sz="2800" dirty="0">
                <a:solidFill>
                  <a:srgbClr val="FF0000"/>
                </a:solidFill>
                <a:latin typeface="Arial Rounded MT Bold" pitchFamily="34" charset="0"/>
              </a:rPr>
              <a:t>Begin</a:t>
            </a:r>
            <a:endParaRPr lang="en-US" sz="2800" i="1" dirty="0">
              <a:solidFill>
                <a:srgbClr val="FF0000"/>
              </a:solidFill>
              <a:latin typeface="Arial Rounded MT Bold" pitchFamily="34" charset="0"/>
            </a:endParaRPr>
          </a:p>
          <a:p>
            <a:pPr>
              <a:buNone/>
              <a:defRPr/>
            </a:pPr>
            <a:r>
              <a:rPr lang="en-US" sz="2800" dirty="0" smtClean="0">
                <a:solidFill>
                  <a:schemeClr val="tx2"/>
                </a:solidFill>
              </a:rPr>
              <a:t>	</a:t>
            </a:r>
            <a:r>
              <a:rPr lang="en-US" sz="2800" dirty="0" err="1" smtClean="0">
                <a:solidFill>
                  <a:schemeClr val="tx2"/>
                </a:solidFill>
              </a:rPr>
              <a:t>clrscr</a:t>
            </a:r>
            <a:r>
              <a:rPr lang="en-US" sz="2800" dirty="0">
                <a:solidFill>
                  <a:schemeClr val="tx2"/>
                </a:solidFill>
              </a:rPr>
              <a:t>( ); </a:t>
            </a:r>
            <a:r>
              <a:rPr lang="en-US" sz="2800" dirty="0">
                <a:solidFill>
                  <a:srgbClr val="FF0000"/>
                </a:solidFill>
              </a:rPr>
              <a:t>//Each Statement ends with ; </a:t>
            </a:r>
          </a:p>
          <a:p>
            <a:pPr>
              <a:buNone/>
              <a:defRPr/>
            </a:pPr>
            <a:r>
              <a:rPr lang="en-US" sz="2800" dirty="0" smtClean="0">
                <a:solidFill>
                  <a:schemeClr val="tx2"/>
                </a:solidFill>
              </a:rPr>
              <a:t>	cout </a:t>
            </a:r>
            <a:r>
              <a:rPr lang="en-US" sz="2800" dirty="0">
                <a:solidFill>
                  <a:schemeClr val="tx2"/>
                </a:solidFill>
              </a:rPr>
              <a:t>&lt;&lt; </a:t>
            </a:r>
            <a:r>
              <a:rPr lang="en-US" sz="2800" dirty="0" smtClean="0">
                <a:solidFill>
                  <a:schemeClr val="tx2"/>
                </a:solidFill>
              </a:rPr>
              <a:t>“My first </a:t>
            </a:r>
            <a:r>
              <a:rPr lang="en-US" sz="2800" dirty="0">
                <a:solidFill>
                  <a:schemeClr val="tx2"/>
                </a:solidFill>
              </a:rPr>
              <a:t>C++ program”;</a:t>
            </a:r>
          </a:p>
          <a:p>
            <a:pPr>
              <a:buNone/>
              <a:defRPr/>
            </a:pPr>
            <a:r>
              <a:rPr lang="en-US" sz="2800" dirty="0">
                <a:solidFill>
                  <a:schemeClr val="tx2"/>
                </a:solidFill>
              </a:rPr>
              <a:t>} </a:t>
            </a:r>
            <a:r>
              <a:rPr lang="en-US" sz="2800" dirty="0">
                <a:solidFill>
                  <a:srgbClr val="FF0000"/>
                </a:solidFill>
              </a:rPr>
              <a:t>// block of statements: </a:t>
            </a:r>
            <a:r>
              <a:rPr lang="en-US" sz="2800" dirty="0">
                <a:solidFill>
                  <a:srgbClr val="FF0000"/>
                </a:solidFill>
                <a:latin typeface="Arial Rounded MT Bold" pitchFamily="34" charset="0"/>
              </a:rPr>
              <a:t>End</a:t>
            </a:r>
          </a:p>
        </p:txBody>
      </p:sp>
      <p:sp>
        <p:nvSpPr>
          <p:cNvPr id="8" name="Title 2"/>
          <p:cNvSpPr>
            <a:spLocks noGrp="1"/>
          </p:cNvSpPr>
          <p:nvPr>
            <p:ph type="title"/>
          </p:nvPr>
        </p:nvSpPr>
        <p:spPr>
          <a:xfrm>
            <a:off x="1219200" y="152400"/>
            <a:ext cx="6517504" cy="685800"/>
          </a:xfrm>
        </p:spPr>
        <p:txBody>
          <a:bodyPr>
            <a:normAutofit/>
          </a:bodyPr>
          <a:lstStyle/>
          <a:p>
            <a:r>
              <a:rPr lang="en-US" sz="3600" dirty="0" smtClean="0"/>
              <a:t>Simple C++ program</a:t>
            </a:r>
            <a:endParaRPr lang="en-US" sz="3600" dirty="0"/>
          </a:p>
        </p:txBody>
      </p:sp>
    </p:spTree>
    <p:extLst>
      <p:ext uri="{BB962C8B-B14F-4D97-AF65-F5344CB8AC3E}">
        <p14:creationId xmlns:p14="http://schemas.microsoft.com/office/powerpoint/2010/main" val="384990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bwMode="auto">
          <a:xfrm>
            <a:off x="1295400" y="1066800"/>
            <a:ext cx="76962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spcBef>
                <a:spcPts val="1000"/>
              </a:spcBef>
              <a:spcAft>
                <a:spcPts val="1000"/>
              </a:spcAft>
            </a:pPr>
            <a:r>
              <a:rPr lang="en-US" altLang="en-US" sz="2400" smtClean="0"/>
              <a:t>Statements are terminated with semicolons</a:t>
            </a:r>
          </a:p>
          <a:p>
            <a:pPr algn="just" eaLnBrk="1" hangingPunct="1">
              <a:spcBef>
                <a:spcPts val="1000"/>
              </a:spcBef>
              <a:spcAft>
                <a:spcPts val="1000"/>
              </a:spcAft>
            </a:pPr>
            <a:r>
              <a:rPr lang="en-US" altLang="en-US" sz="2400" smtClean="0"/>
              <a:t>Indentation is nice to be used for increased readability.</a:t>
            </a:r>
          </a:p>
          <a:p>
            <a:pPr algn="just" eaLnBrk="1" hangingPunct="1">
              <a:spcBef>
                <a:spcPts val="1000"/>
              </a:spcBef>
              <a:spcAft>
                <a:spcPts val="1000"/>
              </a:spcAft>
            </a:pPr>
            <a:r>
              <a:rPr lang="en-US" altLang="en-US" sz="2400" smtClean="0"/>
              <a:t>Free format: white spaces and indentation is ignored by compiler</a:t>
            </a:r>
          </a:p>
          <a:p>
            <a:pPr algn="just" eaLnBrk="1" hangingPunct="1">
              <a:spcBef>
                <a:spcPts val="1000"/>
              </a:spcBef>
              <a:spcAft>
                <a:spcPts val="1000"/>
              </a:spcAft>
            </a:pPr>
            <a:r>
              <a:rPr lang="en-US" altLang="en-US" sz="2400" b="1" smtClean="0"/>
              <a:t>C++ is case sensitive</a:t>
            </a:r>
            <a:r>
              <a:rPr lang="en-US" altLang="en-US" sz="2400" smtClean="0"/>
              <a:t> – pay attention to lower and upper case letters when typing ! </a:t>
            </a:r>
          </a:p>
          <a:p>
            <a:pPr lvl="1" algn="just" eaLnBrk="1" hangingPunct="1">
              <a:spcBef>
                <a:spcPts val="1000"/>
              </a:spcBef>
              <a:spcAft>
                <a:spcPts val="1000"/>
              </a:spcAft>
            </a:pPr>
            <a:r>
              <a:rPr lang="en-US" altLang="en-US" sz="2000" smtClean="0"/>
              <a:t>All keywords and standard functions are lower case</a:t>
            </a:r>
          </a:p>
          <a:p>
            <a:pPr lvl="1" algn="just" eaLnBrk="1" hangingPunct="1">
              <a:spcBef>
                <a:spcPts val="1000"/>
              </a:spcBef>
              <a:spcAft>
                <a:spcPts val="1000"/>
              </a:spcAft>
            </a:pPr>
            <a:r>
              <a:rPr lang="en-US" altLang="en-US" sz="2000" smtClean="0"/>
              <a:t>Typing INT, Int, etc instead of int is a compiler error </a:t>
            </a:r>
          </a:p>
          <a:p>
            <a:pPr algn="just" eaLnBrk="1" hangingPunct="1">
              <a:spcBef>
                <a:spcPts val="1000"/>
              </a:spcBef>
              <a:spcAft>
                <a:spcPts val="1000"/>
              </a:spcAft>
            </a:pPr>
            <a:r>
              <a:rPr lang="en-US" altLang="en-US" sz="2400" smtClean="0"/>
              <a:t>Strings are placed in double quotes</a:t>
            </a:r>
          </a:p>
          <a:p>
            <a:pPr algn="just" eaLnBrk="1" hangingPunct="1">
              <a:spcBef>
                <a:spcPts val="1000"/>
              </a:spcBef>
              <a:spcAft>
                <a:spcPts val="1000"/>
              </a:spcAft>
            </a:pPr>
            <a:r>
              <a:rPr lang="en-US" altLang="en-US" sz="2400" smtClean="0"/>
              <a:t>New line is represented by \n (Escape sequence)</a:t>
            </a:r>
          </a:p>
          <a:p>
            <a:pPr algn="just" eaLnBrk="1" hangingPunct="1">
              <a:spcBef>
                <a:spcPts val="1000"/>
              </a:spcBef>
              <a:spcAft>
                <a:spcPts val="1000"/>
              </a:spcAft>
            </a:pPr>
            <a:endParaRPr lang="en-US" altLang="en-US" sz="2400" smtClean="0"/>
          </a:p>
        </p:txBody>
      </p:sp>
      <p:sp>
        <p:nvSpPr>
          <p:cNvPr id="53251" name="Rectangle 2"/>
          <p:cNvSpPr>
            <a:spLocks noGrp="1" noChangeArrowheads="1"/>
          </p:cNvSpPr>
          <p:nvPr>
            <p:ph type="title"/>
          </p:nvPr>
        </p:nvSpPr>
        <p:spPr>
          <a:xfrm>
            <a:off x="1219200" y="152400"/>
            <a:ext cx="7162800" cy="685800"/>
          </a:xfrm>
        </p:spPr>
        <p:txBody>
          <a:bodyPr/>
          <a:lstStyle/>
          <a:p>
            <a:pPr eaLnBrk="1" hangingPunct="1"/>
            <a:r>
              <a:rPr lang="en-US" altLang="en-US" smtClean="0"/>
              <a:t>The format in C++</a:t>
            </a:r>
          </a:p>
        </p:txBody>
      </p:sp>
      <p:sp>
        <p:nvSpPr>
          <p:cNvPr id="5325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325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480E84-300C-4681-9EAF-75F2B80BBA2F}" type="slidenum">
              <a:rPr lang="en-US" altLang="en-US" smtClean="0"/>
              <a:pPr/>
              <a:t>8</a:t>
            </a:fld>
            <a:endParaRPr lang="en-US" altLang="en-US" smtClean="0"/>
          </a:p>
        </p:txBody>
      </p:sp>
      <p:sp>
        <p:nvSpPr>
          <p:cNvPr id="5325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8EDB37-BCEA-4A72-A230-750E15675DB7}"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altLang="en-US" sz="4000" dirty="0"/>
              <a:t>Compiling and running </a:t>
            </a:r>
            <a:r>
              <a:rPr lang="en-US" altLang="en-US" sz="4000" dirty="0" smtClean="0"/>
              <a:t>C++ </a:t>
            </a:r>
            <a:r>
              <a:rPr lang="en-US" altLang="en-US" sz="4000" dirty="0"/>
              <a:t>programs</a:t>
            </a:r>
          </a:p>
        </p:txBody>
      </p:sp>
      <p:grpSp>
        <p:nvGrpSpPr>
          <p:cNvPr id="54275" name="Group 1"/>
          <p:cNvGrpSpPr>
            <a:grpSpLocks/>
          </p:cNvGrpSpPr>
          <p:nvPr/>
        </p:nvGrpSpPr>
        <p:grpSpPr bwMode="auto">
          <a:xfrm>
            <a:off x="1371600" y="1219200"/>
            <a:ext cx="7391400" cy="5029200"/>
            <a:chOff x="1371600" y="1447800"/>
            <a:chExt cx="7391400" cy="5029200"/>
          </a:xfrm>
        </p:grpSpPr>
        <p:sp>
          <p:nvSpPr>
            <p:cNvPr id="2" name="Rectangle 4"/>
            <p:cNvSpPr>
              <a:spLocks noChangeArrowheads="1"/>
            </p:cNvSpPr>
            <p:nvPr/>
          </p:nvSpPr>
          <p:spPr bwMode="auto">
            <a:xfrm>
              <a:off x="3962400" y="1828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dirty="0" smtClean="0">
                  <a:solidFill>
                    <a:schemeClr val="bg1">
                      <a:lumMod val="95000"/>
                    </a:schemeClr>
                  </a:solidFill>
                  <a:latin typeface="Aharoni" panose="02010803020104030203" pitchFamily="2" charset="-79"/>
                  <a:cs typeface="Aharoni" panose="02010803020104030203" pitchFamily="2" charset="-79"/>
                </a:rPr>
                <a:t>Editor</a:t>
              </a:r>
            </a:p>
          </p:txBody>
        </p:sp>
        <p:sp>
          <p:nvSpPr>
            <p:cNvPr id="24580" name="Rectangle 6"/>
            <p:cNvSpPr>
              <a:spLocks noChangeArrowheads="1"/>
            </p:cNvSpPr>
            <p:nvPr/>
          </p:nvSpPr>
          <p:spPr bwMode="auto">
            <a:xfrm>
              <a:off x="3962400" y="31242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a:solidFill>
                    <a:schemeClr val="bg1">
                      <a:lumMod val="95000"/>
                    </a:schemeClr>
                  </a:solidFill>
                  <a:latin typeface="Aharoni" panose="02010803020104030203" pitchFamily="2" charset="-79"/>
                  <a:cs typeface="Aharoni" panose="02010803020104030203" pitchFamily="2" charset="-79"/>
                </a:rPr>
                <a:t>Compiler</a:t>
              </a:r>
            </a:p>
          </p:txBody>
        </p:sp>
        <p:sp>
          <p:nvSpPr>
            <p:cNvPr id="24581" name="Rectangle 7"/>
            <p:cNvSpPr>
              <a:spLocks noChangeArrowheads="1"/>
            </p:cNvSpPr>
            <p:nvPr/>
          </p:nvSpPr>
          <p:spPr bwMode="auto">
            <a:xfrm>
              <a:off x="3962400" y="45720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a:solidFill>
                    <a:schemeClr val="bg1">
                      <a:lumMod val="95000"/>
                    </a:schemeClr>
                  </a:solidFill>
                  <a:latin typeface="Aharoni" panose="02010803020104030203" pitchFamily="2" charset="-79"/>
                  <a:cs typeface="Aharoni" panose="02010803020104030203" pitchFamily="2" charset="-79"/>
                </a:rPr>
                <a:t>Linker</a:t>
              </a:r>
            </a:p>
          </p:txBody>
        </p:sp>
        <p:sp>
          <p:nvSpPr>
            <p:cNvPr id="54282" name="Oval 8"/>
            <p:cNvSpPr>
              <a:spLocks noChangeArrowheads="1"/>
            </p:cNvSpPr>
            <p:nvPr/>
          </p:nvSpPr>
          <p:spPr bwMode="auto">
            <a:xfrm>
              <a:off x="6781800" y="19812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Source code</a:t>
              </a:r>
            </a:p>
            <a:p>
              <a:pPr algn="ctr" eaLnBrk="1" hangingPunct="1"/>
              <a:r>
                <a:rPr lang="en-US" altLang="en-US" b="1" i="1">
                  <a:latin typeface="Times New Roman" panose="02020603050405020304" pitchFamily="18" charset="0"/>
                  <a:cs typeface="Times New Roman" panose="02020603050405020304" pitchFamily="18" charset="0"/>
                </a:rPr>
                <a:t>file.cpp</a:t>
              </a:r>
            </a:p>
          </p:txBody>
        </p:sp>
        <p:sp>
          <p:nvSpPr>
            <p:cNvPr id="54283" name="Oval 10"/>
            <p:cNvSpPr>
              <a:spLocks noChangeArrowheads="1"/>
            </p:cNvSpPr>
            <p:nvPr/>
          </p:nvSpPr>
          <p:spPr bwMode="auto">
            <a:xfrm>
              <a:off x="6858000" y="34290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Object code</a:t>
              </a:r>
            </a:p>
            <a:p>
              <a:pPr algn="ctr" eaLnBrk="1" hangingPunct="1"/>
              <a:r>
                <a:rPr lang="en-US" altLang="en-US" b="1" i="1">
                  <a:latin typeface="Times New Roman" panose="02020603050405020304" pitchFamily="18" charset="0"/>
                  <a:cs typeface="Times New Roman" panose="02020603050405020304" pitchFamily="18" charset="0"/>
                </a:rPr>
                <a:t>file.obj</a:t>
              </a:r>
            </a:p>
          </p:txBody>
        </p:sp>
        <p:sp>
          <p:nvSpPr>
            <p:cNvPr id="54284" name="Oval 11"/>
            <p:cNvSpPr>
              <a:spLocks noChangeArrowheads="1"/>
            </p:cNvSpPr>
            <p:nvPr/>
          </p:nvSpPr>
          <p:spPr bwMode="auto">
            <a:xfrm>
              <a:off x="6858000" y="48768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Executable code</a:t>
              </a:r>
            </a:p>
            <a:p>
              <a:pPr algn="ctr" eaLnBrk="1" hangingPunct="1"/>
              <a:r>
                <a:rPr lang="en-US" altLang="en-US" b="1" i="1">
                  <a:latin typeface="Times New Roman" panose="02020603050405020304" pitchFamily="18" charset="0"/>
                  <a:cs typeface="Times New Roman" panose="02020603050405020304" pitchFamily="18" charset="0"/>
                </a:rPr>
                <a:t>file.exe</a:t>
              </a:r>
            </a:p>
          </p:txBody>
        </p:sp>
        <p:sp>
          <p:nvSpPr>
            <p:cNvPr id="54285" name="Line 12"/>
            <p:cNvSpPr>
              <a:spLocks noChangeShapeType="1"/>
            </p:cNvSpPr>
            <p:nvPr/>
          </p:nvSpPr>
          <p:spPr bwMode="auto">
            <a:xfrm>
              <a:off x="5181600" y="1981200"/>
              <a:ext cx="15240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6" name="Line 13"/>
            <p:cNvSpPr>
              <a:spLocks noChangeShapeType="1"/>
            </p:cNvSpPr>
            <p:nvPr/>
          </p:nvSpPr>
          <p:spPr bwMode="auto">
            <a:xfrm>
              <a:off x="5181600" y="3429000"/>
              <a:ext cx="16002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Line 14"/>
            <p:cNvSpPr>
              <a:spLocks noChangeShapeType="1"/>
            </p:cNvSpPr>
            <p:nvPr/>
          </p:nvSpPr>
          <p:spPr bwMode="auto">
            <a:xfrm>
              <a:off x="5181600" y="4800600"/>
              <a:ext cx="16764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8" name="Line 15"/>
            <p:cNvSpPr>
              <a:spLocks noChangeShapeType="1"/>
            </p:cNvSpPr>
            <p:nvPr/>
          </p:nvSpPr>
          <p:spPr bwMode="auto">
            <a:xfrm flipH="1">
              <a:off x="5181600" y="2895600"/>
              <a:ext cx="22098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9" name="Line 16"/>
            <p:cNvSpPr>
              <a:spLocks noChangeShapeType="1"/>
            </p:cNvSpPr>
            <p:nvPr/>
          </p:nvSpPr>
          <p:spPr bwMode="auto">
            <a:xfrm flipH="1">
              <a:off x="5181600" y="4343400"/>
              <a:ext cx="2286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0" name="Oval 17"/>
            <p:cNvSpPr>
              <a:spLocks noChangeArrowheads="1"/>
            </p:cNvSpPr>
            <p:nvPr/>
          </p:nvSpPr>
          <p:spPr bwMode="auto">
            <a:xfrm>
              <a:off x="1371600" y="43434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i="1"/>
                <a:t>Libraries </a:t>
              </a:r>
            </a:p>
          </p:txBody>
        </p:sp>
        <p:sp>
          <p:nvSpPr>
            <p:cNvPr id="54291" name="Line 18"/>
            <p:cNvSpPr>
              <a:spLocks noChangeShapeType="1"/>
            </p:cNvSpPr>
            <p:nvPr/>
          </p:nvSpPr>
          <p:spPr bwMode="auto">
            <a:xfrm>
              <a:off x="3276600" y="4800600"/>
              <a:ext cx="6096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2" name="Rectangle 19"/>
            <p:cNvSpPr>
              <a:spLocks noChangeArrowheads="1"/>
            </p:cNvSpPr>
            <p:nvPr/>
          </p:nvSpPr>
          <p:spPr bwMode="auto">
            <a:xfrm>
              <a:off x="3505200" y="1447800"/>
              <a:ext cx="2286000" cy="5029200"/>
            </a:xfrm>
            <a:prstGeom prst="rect">
              <a:avLst/>
            </a:prstGeom>
            <a:noFill/>
            <a:ln w="76200">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93" name="Text Box 20"/>
            <p:cNvSpPr txBox="1">
              <a:spLocks noChangeArrowheads="1"/>
            </p:cNvSpPr>
            <p:nvPr/>
          </p:nvSpPr>
          <p:spPr bwMode="auto">
            <a:xfrm>
              <a:off x="3870325" y="5486400"/>
              <a:ext cx="20732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IDE (Integrated Development Environment)</a:t>
              </a:r>
            </a:p>
          </p:txBody>
        </p:sp>
      </p:grpSp>
      <p:sp>
        <p:nvSpPr>
          <p:cNvPr id="54276"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427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F4D6DB-8670-4BC2-86B9-99112F9A1CFF}" type="slidenum">
              <a:rPr lang="en-US" altLang="en-US" smtClean="0"/>
              <a:pPr/>
              <a:t>9</a:t>
            </a:fld>
            <a:endParaRPr lang="en-US" altLang="en-US" smtClean="0"/>
          </a:p>
        </p:txBody>
      </p:sp>
      <p:sp>
        <p:nvSpPr>
          <p:cNvPr id="54278"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16D2FB-37CE-41AD-8A9D-85AE7A9CD003}"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UC" id="{CF3E4117-E293-4688-A732-E23BB77D8C03}" vid="{66D83C7E-885C-4869-9742-B9AF3640ED5C}"/>
    </a:ext>
  </a:extLst>
</a:theme>
</file>

<file path=ppt/theme/theme2.xml><?xml version="1.0" encoding="utf-8"?>
<a:theme xmlns:a="http://schemas.openxmlformats.org/drawingml/2006/main" name="1_Slide Format - CSE">
  <a:themeElements>
    <a:clrScheme name="Custom 6">
      <a:dk1>
        <a:srgbClr val="002060"/>
      </a:dk1>
      <a:lt1>
        <a:srgbClr val="FFFFFF"/>
      </a:lt1>
      <a:dk2>
        <a:srgbClr val="002060"/>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PSUC</Template>
  <TotalTime>1344</TotalTime>
  <Words>2384</Words>
  <Application>Microsoft Office PowerPoint</Application>
  <PresentationFormat>On-screen Show (4:3)</PresentationFormat>
  <Paragraphs>452</Paragraphs>
  <Slides>31</Slides>
  <Notes>18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31</vt:i4>
      </vt:variant>
    </vt:vector>
  </HeadingPairs>
  <TitlesOfParts>
    <vt:vector size="42" baseType="lpstr">
      <vt:lpstr>Aharoni</vt:lpstr>
      <vt:lpstr>Arial</vt:lpstr>
      <vt:lpstr>Arial Rounded MT Bold</vt:lpstr>
      <vt:lpstr>Baskerville Old Face</vt:lpstr>
      <vt:lpstr>Calibri</vt:lpstr>
      <vt:lpstr>Courier New</vt:lpstr>
      <vt:lpstr>Times New Roman</vt:lpstr>
      <vt:lpstr>Wingdings</vt:lpstr>
      <vt:lpstr>Slide Format - CSE</vt:lpstr>
      <vt:lpstr>1_Slide Format - CSE</vt:lpstr>
      <vt:lpstr>2_Slide Format - CSE</vt:lpstr>
      <vt:lpstr>C++ Programming Fundamentals  L5-L6</vt:lpstr>
      <vt:lpstr>Objectives</vt:lpstr>
      <vt:lpstr>Session outcome</vt:lpstr>
      <vt:lpstr>History of C</vt:lpstr>
      <vt:lpstr>History of C++ </vt:lpstr>
      <vt:lpstr>The first C++ program</vt:lpstr>
      <vt:lpstr>Simple C++ program</vt:lpstr>
      <vt:lpstr>The format in C++</vt:lpstr>
      <vt:lpstr>Compiling and running C++ programs</vt:lpstr>
      <vt:lpstr>Compilers and IDE’s</vt:lpstr>
      <vt:lpstr>Debugging program errors</vt:lpstr>
      <vt:lpstr>Syntax and Semantics</vt:lpstr>
      <vt:lpstr>Second program</vt:lpstr>
      <vt:lpstr>Displaying multiple lines of text</vt:lpstr>
      <vt:lpstr>Displaying multiple values</vt:lpstr>
      <vt:lpstr>Using comments in a program</vt:lpstr>
      <vt:lpstr>Using comments in a program</vt:lpstr>
      <vt:lpstr>PowerPoint Presentation</vt:lpstr>
      <vt:lpstr>Importance of following coding standards</vt:lpstr>
      <vt:lpstr>File Header Block</vt:lpstr>
      <vt:lpstr>File Footer Block</vt:lpstr>
      <vt:lpstr>Function comment Block</vt:lpstr>
      <vt:lpstr>General Commenting Guidelines </vt:lpstr>
      <vt:lpstr>Indentation of code</vt:lpstr>
      <vt:lpstr>Bad Indentation </vt:lpstr>
      <vt:lpstr>Good Indentation</vt:lpstr>
      <vt:lpstr>Standard input/output</vt:lpstr>
      <vt:lpstr>#include &lt;iostream.h&gt;</vt:lpstr>
      <vt:lpstr>cout statement</vt:lpstr>
      <vt:lpstr>cin statement</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dc:creator>
  <cp:lastModifiedBy>Rajesh G</cp:lastModifiedBy>
  <cp:revision>210</cp:revision>
  <dcterms:created xsi:type="dcterms:W3CDTF">2008-09-26T18:40:29Z</dcterms:created>
  <dcterms:modified xsi:type="dcterms:W3CDTF">2015-02-15T14:53:50Z</dcterms:modified>
</cp:coreProperties>
</file>