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 id="2147483870" r:id="rId2"/>
  </p:sldMasterIdLst>
  <p:notesMasterIdLst>
    <p:notesMasterId r:id="rId45"/>
  </p:notesMasterIdLst>
  <p:sldIdLst>
    <p:sldId id="256" r:id="rId3"/>
    <p:sldId id="311" r:id="rId4"/>
    <p:sldId id="312" r:id="rId5"/>
    <p:sldId id="319" r:id="rId6"/>
    <p:sldId id="266" r:id="rId7"/>
    <p:sldId id="302" r:id="rId8"/>
    <p:sldId id="310" r:id="rId9"/>
    <p:sldId id="304" r:id="rId10"/>
    <p:sldId id="267" r:id="rId11"/>
    <p:sldId id="303" r:id="rId12"/>
    <p:sldId id="305" r:id="rId13"/>
    <p:sldId id="318" r:id="rId14"/>
    <p:sldId id="268" r:id="rId15"/>
    <p:sldId id="291" r:id="rId16"/>
    <p:sldId id="269" r:id="rId17"/>
    <p:sldId id="274" r:id="rId18"/>
    <p:sldId id="275" r:id="rId19"/>
    <p:sldId id="276" r:id="rId20"/>
    <p:sldId id="279" r:id="rId21"/>
    <p:sldId id="297" r:id="rId22"/>
    <p:sldId id="292" r:id="rId23"/>
    <p:sldId id="280" r:id="rId24"/>
    <p:sldId id="282" r:id="rId25"/>
    <p:sldId id="307" r:id="rId26"/>
    <p:sldId id="283" r:id="rId27"/>
    <p:sldId id="308" r:id="rId28"/>
    <p:sldId id="300" r:id="rId29"/>
    <p:sldId id="270" r:id="rId30"/>
    <p:sldId id="294" r:id="rId31"/>
    <p:sldId id="285" r:id="rId32"/>
    <p:sldId id="316" r:id="rId33"/>
    <p:sldId id="286" r:id="rId34"/>
    <p:sldId id="287" r:id="rId35"/>
    <p:sldId id="295" r:id="rId36"/>
    <p:sldId id="288" r:id="rId37"/>
    <p:sldId id="320" r:id="rId38"/>
    <p:sldId id="289" r:id="rId39"/>
    <p:sldId id="317" r:id="rId40"/>
    <p:sldId id="313" r:id="rId41"/>
    <p:sldId id="315" r:id="rId42"/>
    <p:sldId id="314" r:id="rId43"/>
    <p:sldId id="306" r:id="rId4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6600"/>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492" autoAdjust="0"/>
  </p:normalViewPr>
  <p:slideViewPr>
    <p:cSldViewPr>
      <p:cViewPr varScale="1">
        <p:scale>
          <a:sx n="48" d="100"/>
          <a:sy n="48" d="100"/>
        </p:scale>
        <p:origin x="2016" y="3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112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307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112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1579044-8663-4358-9659-896FC7697635}" type="slidenum">
              <a:rPr lang="en-US" altLang="en-US"/>
              <a:pPr>
                <a:defRPr/>
              </a:pPr>
              <a:t>‹#›</a:t>
            </a:fld>
            <a:endParaRPr lang="en-US" altLang="en-US"/>
          </a:p>
        </p:txBody>
      </p:sp>
    </p:spTree>
    <p:extLst>
      <p:ext uri="{BB962C8B-B14F-4D97-AF65-F5344CB8AC3E}">
        <p14:creationId xmlns:p14="http://schemas.microsoft.com/office/powerpoint/2010/main" val="39287545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p:spPr>
        <p:txBody>
          <a:bodyPr/>
          <a:lstStyle/>
          <a:p>
            <a:endParaRPr lang="en-US" altLang="en-US" smtClean="0"/>
          </a:p>
        </p:txBody>
      </p:sp>
      <p:sp>
        <p:nvSpPr>
          <p:cNvPr id="32772"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500F046-200D-4EDB-8EF2-5781DDC8B305}" type="slidenum">
              <a:rPr lang="en-US" altLang="en-US" smtClean="0"/>
              <a:pPr/>
              <a:t>1</a:t>
            </a:fld>
            <a:endParaRPr lang="en-US" altLang="en-US" smtClean="0"/>
          </a:p>
        </p:txBody>
      </p:sp>
    </p:spTree>
    <p:extLst>
      <p:ext uri="{BB962C8B-B14F-4D97-AF65-F5344CB8AC3E}">
        <p14:creationId xmlns:p14="http://schemas.microsoft.com/office/powerpoint/2010/main" val="501214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p:spPr>
        <p:txBody>
          <a:bodyPr/>
          <a:lstStyle/>
          <a:p>
            <a:r>
              <a:rPr lang="en-US" altLang="en-US" smtClean="0"/>
              <a:t>Integral Promotion</a:t>
            </a:r>
            <a:br>
              <a:rPr lang="en-US" altLang="en-US" smtClean="0"/>
            </a:br>
            <a:r>
              <a:rPr lang="en-US" altLang="en-US" smtClean="0"/>
              <a:t>===================</a:t>
            </a:r>
            <a:br>
              <a:rPr lang="en-US" altLang="en-US" smtClean="0"/>
            </a:br>
            <a:r>
              <a:rPr lang="en-US" altLang="en-US" smtClean="0"/>
              <a:t>All chars and shorts are promoted to int(signed) before any operating</a:t>
            </a:r>
            <a:br>
              <a:rPr lang="en-US" altLang="en-US" smtClean="0"/>
            </a:br>
            <a:r>
              <a:rPr lang="en-US" altLang="en-US" smtClean="0"/>
              <a:t>is done on them. If an unsigned short has the same bit-size as int,</a:t>
            </a:r>
            <a:br>
              <a:rPr lang="en-US" altLang="en-US" smtClean="0"/>
            </a:br>
            <a:r>
              <a:rPr lang="en-US" altLang="en-US" smtClean="0"/>
              <a:t>then the promotion is to unsigned int.</a:t>
            </a:r>
            <a:br>
              <a:rPr lang="en-US" altLang="en-US" smtClean="0"/>
            </a:br>
            <a:r>
              <a:rPr lang="en-US" altLang="en-US" smtClean="0"/>
              <a:t/>
            </a:r>
            <a:br>
              <a:rPr lang="en-US" altLang="en-US" smtClean="0"/>
            </a:br>
            <a:r>
              <a:rPr lang="en-US" altLang="en-US" smtClean="0"/>
              <a:t>Integral promotion is done as an intermediate step for all common</a:t>
            </a:r>
            <a:br>
              <a:rPr lang="en-US" altLang="en-US" smtClean="0"/>
            </a:br>
            <a:r>
              <a:rPr lang="en-US" altLang="en-US" smtClean="0"/>
              <a:t>computations.</a:t>
            </a:r>
            <a:br>
              <a:rPr lang="en-US" altLang="en-US" smtClean="0"/>
            </a:br>
            <a:r>
              <a:rPr lang="en-US" altLang="en-US" smtClean="0"/>
              <a:t/>
            </a:r>
            <a:br>
              <a:rPr lang="en-US" altLang="en-US" smtClean="0"/>
            </a:br>
            <a:r>
              <a:rPr lang="en-US" altLang="en-US" smtClean="0"/>
              <a:t>Ex:</a:t>
            </a:r>
            <a:br>
              <a:rPr lang="en-US" altLang="en-US" smtClean="0"/>
            </a:br>
            <a:r>
              <a:rPr lang="en-US" altLang="en-US" smtClean="0"/>
              <a:t/>
            </a:r>
            <a:br>
              <a:rPr lang="en-US" altLang="en-US" smtClean="0"/>
            </a:br>
            <a:r>
              <a:rPr lang="en-US" altLang="en-US" smtClean="0"/>
              <a:t>char a = 9;</a:t>
            </a:r>
            <a:br>
              <a:rPr lang="en-US" altLang="en-US" smtClean="0"/>
            </a:br>
            <a:r>
              <a:rPr lang="en-US" altLang="en-US" smtClean="0"/>
              <a:t>unsigned b = 4;</a:t>
            </a:r>
            <a:br>
              <a:rPr lang="en-US" altLang="en-US" smtClean="0"/>
            </a:br>
            <a:r>
              <a:rPr lang="en-US" altLang="en-US" smtClean="0"/>
              <a:t/>
            </a:r>
            <a:br>
              <a:rPr lang="en-US" altLang="en-US" smtClean="0"/>
            </a:br>
            <a:r>
              <a:rPr lang="en-US" altLang="en-US" smtClean="0"/>
              <a:t>a = b + a; /* a and b both converted to int before addition */</a:t>
            </a:r>
            <a:br>
              <a:rPr lang="en-US" altLang="en-US" smtClean="0"/>
            </a:br>
            <a:r>
              <a:rPr lang="en-US" altLang="en-US" smtClean="0"/>
              <a:t>/* the result is then converted back to char by the assignment */</a:t>
            </a:r>
          </a:p>
        </p:txBody>
      </p:sp>
      <p:sp>
        <p:nvSpPr>
          <p:cNvPr id="64516"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DAD265-1996-46AE-9868-385612B58881}" type="slidenum">
              <a:rPr lang="en-US" altLang="en-US" smtClean="0"/>
              <a:pPr/>
              <a:t>26</a:t>
            </a:fld>
            <a:endParaRPr lang="en-US" altLang="en-US" smtClean="0"/>
          </a:p>
        </p:txBody>
      </p:sp>
    </p:spTree>
    <p:extLst>
      <p:ext uri="{BB962C8B-B14F-4D97-AF65-F5344CB8AC3E}">
        <p14:creationId xmlns:p14="http://schemas.microsoft.com/office/powerpoint/2010/main" val="2172906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Arial" charset="0"/>
              </a:rPr>
              <a:t>C++ has only</a:t>
            </a:r>
            <a:r>
              <a:rPr lang="en-US" baseline="0" dirty="0" smtClean="0">
                <a:latin typeface="Arial" charset="0"/>
              </a:rPr>
              <a:t> 5 arithmetic operators and it does not have any operator for exponentiation, which means the statements a ** b, a ^ b are invalid statements for exponential expressions.</a:t>
            </a:r>
          </a:p>
          <a:p>
            <a:endParaRPr lang="en-US" dirty="0" smtClean="0">
              <a:latin typeface="Arial" charset="0"/>
            </a:endParaRPr>
          </a:p>
          <a:p>
            <a:r>
              <a:rPr lang="en-US" dirty="0" smtClean="0">
                <a:latin typeface="Arial" charset="0"/>
              </a:rPr>
              <a:t>Please note that </a:t>
            </a:r>
            <a:r>
              <a:rPr lang="en-US" sz="1200" kern="1200" dirty="0" smtClean="0">
                <a:solidFill>
                  <a:schemeClr val="tx1"/>
                </a:solidFill>
                <a:effectLst/>
                <a:latin typeface="Arial" pitchFamily="34" charset="0"/>
                <a:ea typeface="+mn-ea"/>
                <a:cs typeface="+mn-cs"/>
              </a:rPr>
              <a:t>an arithmetic expression without parentheses will be evaluated from </a:t>
            </a:r>
            <a:r>
              <a:rPr lang="en-US" sz="1200" b="1" i="1" kern="1200" dirty="0" smtClean="0">
                <a:solidFill>
                  <a:schemeClr val="tx1"/>
                </a:solidFill>
                <a:effectLst/>
                <a:latin typeface="Arial" pitchFamily="34" charset="0"/>
                <a:ea typeface="+mn-ea"/>
                <a:cs typeface="+mn-cs"/>
              </a:rPr>
              <a:t>left-to-right</a:t>
            </a:r>
            <a:r>
              <a:rPr lang="en-US" sz="1200" kern="1200" dirty="0" smtClean="0">
                <a:solidFill>
                  <a:schemeClr val="tx1"/>
                </a:solidFill>
                <a:effectLst/>
                <a:latin typeface="Arial" pitchFamily="34" charset="0"/>
                <a:ea typeface="+mn-ea"/>
                <a:cs typeface="+mn-cs"/>
              </a:rPr>
              <a:t> using the rules of  precedence of operators.</a:t>
            </a:r>
          </a:p>
          <a:p>
            <a:r>
              <a:rPr lang="en-US" b="1" dirty="0" smtClean="0">
                <a:effectLst/>
                <a:latin typeface="Arial"/>
              </a:rPr>
              <a:t>The Arithmetic Operators</a:t>
            </a:r>
            <a:endParaRPr lang="en-US" b="1" dirty="0" smtClean="0">
              <a:effectLst/>
            </a:endParaRPr>
          </a:p>
          <a:p>
            <a:pPr>
              <a:buFont typeface="Arial"/>
              <a:buNone/>
            </a:pPr>
            <a:r>
              <a:rPr lang="en-US" sz="1200" dirty="0" smtClean="0">
                <a:effectLst/>
                <a:latin typeface="Arial"/>
              </a:rPr>
              <a:t>C / C++ Arithmetic operators take two operands as listed in the Table</a:t>
            </a:r>
          </a:p>
          <a:p>
            <a:pPr>
              <a:buFont typeface="Arial"/>
              <a:buNone/>
            </a:pPr>
            <a:endParaRPr lang="en-US" sz="1200" dirty="0" smtClean="0">
              <a:effectLst/>
              <a:latin typeface="Times New Roman"/>
            </a:endParaRPr>
          </a:p>
          <a:p>
            <a:pPr algn="l">
              <a:spcAft>
                <a:spcPts val="0"/>
              </a:spcAft>
            </a:pPr>
            <a:r>
              <a:rPr lang="en-US" sz="1000" b="1" dirty="0" smtClean="0">
                <a:effectLst/>
                <a:latin typeface="Arial"/>
              </a:rPr>
              <a:t>Operator		Symbol	Action			  	</a:t>
            </a:r>
            <a:r>
              <a:rPr lang="en-US" sz="1000" b="1" baseline="0" dirty="0" smtClean="0">
                <a:effectLst/>
                <a:latin typeface="Arial"/>
              </a:rPr>
              <a:t>                  		</a:t>
            </a:r>
            <a:r>
              <a:rPr lang="en-US" sz="1000" b="1" dirty="0" smtClean="0">
                <a:effectLst/>
                <a:latin typeface="Arial"/>
              </a:rPr>
              <a:t>Example</a:t>
            </a:r>
            <a:endParaRPr lang="en-US" sz="1000" dirty="0" smtClean="0">
              <a:effectLst/>
              <a:latin typeface="Times New Roman"/>
            </a:endParaRPr>
          </a:p>
          <a:p>
            <a:pPr algn="l">
              <a:spcAft>
                <a:spcPts val="0"/>
              </a:spcAft>
            </a:pPr>
            <a:r>
              <a:rPr lang="en-US" sz="1000" dirty="0" smtClean="0">
                <a:effectLst/>
                <a:latin typeface="Arial"/>
              </a:rPr>
              <a:t>Addition		    </a:t>
            </a:r>
            <a:r>
              <a:rPr lang="en-US" sz="1000" dirty="0" smtClean="0">
                <a:effectLst/>
                <a:latin typeface="Courier New"/>
              </a:rPr>
              <a:t>+	</a:t>
            </a:r>
            <a:r>
              <a:rPr lang="en-US" sz="1100" dirty="0" smtClean="0">
                <a:effectLst/>
                <a:latin typeface="Arial"/>
              </a:rPr>
              <a:t>Adds its two operands	  	    			</a:t>
            </a:r>
            <a:r>
              <a:rPr lang="en-US" sz="1100" dirty="0" smtClean="0">
                <a:effectLst/>
                <a:latin typeface="Courier New"/>
              </a:rPr>
              <a:t>x  +  y</a:t>
            </a:r>
            <a:endParaRPr lang="en-US" sz="1100" dirty="0" smtClean="0">
              <a:effectLst/>
              <a:latin typeface="Times New Roman"/>
            </a:endParaRPr>
          </a:p>
          <a:p>
            <a:pPr algn="l">
              <a:spcAft>
                <a:spcPts val="0"/>
              </a:spcAft>
            </a:pPr>
            <a:r>
              <a:rPr lang="en-US" sz="1000" dirty="0" smtClean="0">
                <a:effectLst/>
                <a:latin typeface="Arial"/>
              </a:rPr>
              <a:t>Subtraction		     </a:t>
            </a:r>
            <a:r>
              <a:rPr lang="en-US" sz="1000" dirty="0" smtClean="0">
                <a:effectLst/>
                <a:latin typeface="Courier New"/>
              </a:rPr>
              <a:t>-</a:t>
            </a:r>
            <a:r>
              <a:rPr lang="en-US" sz="1000" dirty="0" smtClean="0">
                <a:effectLst/>
                <a:latin typeface="Times New Roman"/>
              </a:rPr>
              <a:t>	</a:t>
            </a:r>
            <a:r>
              <a:rPr lang="en-US" sz="1100" dirty="0" smtClean="0">
                <a:effectLst/>
                <a:latin typeface="Arial"/>
              </a:rPr>
              <a:t>Subtracts the second operand from the first operand       			</a:t>
            </a:r>
            <a:r>
              <a:rPr lang="en-US" sz="1100" dirty="0" smtClean="0">
                <a:effectLst/>
                <a:latin typeface="Courier New"/>
              </a:rPr>
              <a:t>x  -  y</a:t>
            </a:r>
            <a:endParaRPr lang="en-US" sz="1100" dirty="0" smtClean="0">
              <a:effectLst/>
              <a:latin typeface="Times New Roman"/>
            </a:endParaRPr>
          </a:p>
          <a:p>
            <a:pPr algn="l">
              <a:spcAft>
                <a:spcPts val="0"/>
              </a:spcAft>
            </a:pPr>
            <a:r>
              <a:rPr lang="en-US" sz="1000" dirty="0" smtClean="0">
                <a:effectLst/>
                <a:latin typeface="Arial"/>
              </a:rPr>
              <a:t>Multiplication		    </a:t>
            </a:r>
            <a:r>
              <a:rPr lang="en-US" sz="1000" dirty="0" smtClean="0">
                <a:effectLst/>
                <a:latin typeface="Courier New"/>
              </a:rPr>
              <a:t>*    	</a:t>
            </a:r>
            <a:r>
              <a:rPr lang="en-US" sz="1100" dirty="0" smtClean="0">
                <a:effectLst/>
                <a:latin typeface="Arial"/>
              </a:rPr>
              <a:t>Multiplies its two operands		    			</a:t>
            </a:r>
            <a:r>
              <a:rPr lang="en-US" sz="1100" dirty="0" smtClean="0">
                <a:effectLst/>
                <a:latin typeface="Courier New"/>
              </a:rPr>
              <a:t>x  *  y</a:t>
            </a:r>
            <a:endParaRPr lang="en-US" sz="1100" dirty="0" smtClean="0">
              <a:effectLst/>
              <a:latin typeface="Times New Roman"/>
            </a:endParaRPr>
          </a:p>
          <a:p>
            <a:pPr algn="l">
              <a:spcAft>
                <a:spcPts val="0"/>
              </a:spcAft>
            </a:pPr>
            <a:r>
              <a:rPr lang="en-US" sz="1000" dirty="0" smtClean="0">
                <a:effectLst/>
                <a:latin typeface="Arial"/>
              </a:rPr>
              <a:t>Division  		    </a:t>
            </a:r>
            <a:r>
              <a:rPr lang="en-US" sz="1000" dirty="0" smtClean="0">
                <a:effectLst/>
                <a:latin typeface="Courier New"/>
              </a:rPr>
              <a:t>/	</a:t>
            </a:r>
            <a:r>
              <a:rPr lang="en-US" sz="1100" dirty="0" smtClean="0">
                <a:effectLst/>
                <a:latin typeface="Arial"/>
              </a:rPr>
              <a:t>Divides the first operand by the second operand	    		</a:t>
            </a:r>
            <a:r>
              <a:rPr lang="en-US" sz="1100" dirty="0" smtClean="0">
                <a:effectLst/>
                <a:latin typeface="Courier New"/>
              </a:rPr>
              <a:t>x  /  y</a:t>
            </a:r>
            <a:endParaRPr lang="en-US" sz="1100" dirty="0" smtClean="0">
              <a:effectLst/>
              <a:latin typeface="Times New Roman"/>
            </a:endParaRPr>
          </a:p>
          <a:p>
            <a:pPr algn="l">
              <a:spcAft>
                <a:spcPts val="0"/>
              </a:spcAft>
            </a:pPr>
            <a:r>
              <a:rPr lang="en-US" sz="1000" dirty="0" smtClean="0">
                <a:effectLst/>
                <a:latin typeface="Arial"/>
              </a:rPr>
              <a:t>Modulus		   </a:t>
            </a:r>
            <a:r>
              <a:rPr lang="en-US" sz="1000" dirty="0" smtClean="0">
                <a:effectLst/>
                <a:latin typeface="Courier New"/>
              </a:rPr>
              <a:t>%    	</a:t>
            </a:r>
            <a:r>
              <a:rPr lang="en-US" sz="1100" dirty="0" smtClean="0">
                <a:effectLst/>
                <a:latin typeface="Arial"/>
              </a:rPr>
              <a:t>Gives the remainder when the first operand is divided by the second operand  	</a:t>
            </a:r>
            <a:r>
              <a:rPr lang="en-US" sz="1100" dirty="0" smtClean="0">
                <a:effectLst/>
                <a:latin typeface="Courier New"/>
              </a:rPr>
              <a:t>x  %  y</a:t>
            </a:r>
            <a:endParaRPr lang="en-US" sz="1100" dirty="0" smtClean="0">
              <a:effectLst/>
              <a:latin typeface="Times New Roman"/>
            </a:endParaRPr>
          </a:p>
          <a:p>
            <a:endParaRPr lang="en-US" dirty="0"/>
          </a:p>
        </p:txBody>
      </p:sp>
      <p:sp>
        <p:nvSpPr>
          <p:cNvPr id="4" name="Slide Number Placeholder 3"/>
          <p:cNvSpPr>
            <a:spLocks noGrp="1"/>
          </p:cNvSpPr>
          <p:nvPr>
            <p:ph type="sldNum" sz="quarter" idx="10"/>
          </p:nvPr>
        </p:nvSpPr>
        <p:spPr/>
        <p:txBody>
          <a:bodyPr/>
          <a:lstStyle/>
          <a:p>
            <a:pPr>
              <a:defRPr/>
            </a:pPr>
            <a:fld id="{C1579044-8663-4358-9659-896FC7697635}" type="slidenum">
              <a:rPr lang="en-US" altLang="en-US" smtClean="0"/>
              <a:pPr>
                <a:defRPr/>
              </a:pPr>
              <a:t>28</a:t>
            </a:fld>
            <a:endParaRPr lang="en-US" altLang="en-US"/>
          </a:p>
        </p:txBody>
      </p:sp>
    </p:spTree>
    <p:extLst>
      <p:ext uri="{BB962C8B-B14F-4D97-AF65-F5344CB8AC3E}">
        <p14:creationId xmlns:p14="http://schemas.microsoft.com/office/powerpoint/2010/main" val="94846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p:spPr>
        <p:txBody>
          <a:bodyPr/>
          <a:lstStyle/>
          <a:p>
            <a:r>
              <a:rPr lang="en-US" altLang="en-US" dirty="0" smtClean="0"/>
              <a:t>All variables can be declared on the same line with one</a:t>
            </a:r>
            <a:r>
              <a:rPr lang="en-US" altLang="en-US" b="1" dirty="0" smtClean="0"/>
              <a:t> </a:t>
            </a:r>
            <a:r>
              <a:rPr lang="en-US" altLang="en-US" b="1" dirty="0" err="1" smtClean="0"/>
              <a:t>int</a:t>
            </a:r>
            <a:r>
              <a:rPr lang="en-US" altLang="en-US" b="1" dirty="0" smtClean="0"/>
              <a:t> </a:t>
            </a:r>
            <a:r>
              <a:rPr lang="en-US" altLang="en-US" dirty="0" smtClean="0"/>
              <a:t>keyword.</a:t>
            </a:r>
          </a:p>
          <a:p>
            <a:endParaRPr lang="en-US" altLang="en-US" dirty="0" smtClean="0"/>
          </a:p>
          <a:p>
            <a:r>
              <a:rPr lang="en-US" altLang="en-US" b="1" dirty="0" smtClean="0"/>
              <a:t>Integer Arithmetic</a:t>
            </a:r>
          </a:p>
          <a:p>
            <a:pPr algn="just" eaLnBrk="1" hangingPunct="1">
              <a:buFont typeface="Wingdings" pitchFamily="2" charset="2"/>
              <a:buChar char="Ø"/>
            </a:pPr>
            <a:r>
              <a:rPr lang="en-US" sz="2800" dirty="0" smtClean="0"/>
              <a:t>When both the operands in a single arithmetic expression such as ‘</a:t>
            </a:r>
            <a:r>
              <a:rPr lang="en-US" sz="2800" dirty="0" smtClean="0">
                <a:latin typeface="Trebuchet MS" pitchFamily="34" charset="0"/>
              </a:rPr>
              <a:t>a + b</a:t>
            </a:r>
            <a:r>
              <a:rPr lang="en-US" sz="2800" dirty="0" smtClean="0"/>
              <a:t>’ are integers, the </a:t>
            </a:r>
            <a:r>
              <a:rPr lang="en-US" sz="2800" i="1" dirty="0" smtClean="0"/>
              <a:t>expression</a:t>
            </a:r>
            <a:r>
              <a:rPr lang="en-US" sz="2800" dirty="0" smtClean="0"/>
              <a:t> is called an </a:t>
            </a:r>
            <a:r>
              <a:rPr lang="en-US" sz="2800" dirty="0" smtClean="0">
                <a:latin typeface="Comic Sans MS" pitchFamily="66" charset="0"/>
              </a:rPr>
              <a:t>integer expression </a:t>
            </a:r>
            <a:r>
              <a:rPr lang="en-US" sz="2800" dirty="0" smtClean="0"/>
              <a:t>and the </a:t>
            </a:r>
            <a:r>
              <a:rPr lang="en-US" sz="2800" i="1" dirty="0" smtClean="0"/>
              <a:t>operation</a:t>
            </a:r>
            <a:r>
              <a:rPr lang="en-US" sz="2800" dirty="0" smtClean="0"/>
              <a:t> is called </a:t>
            </a:r>
            <a:r>
              <a:rPr lang="en-US" sz="2800" dirty="0" smtClean="0">
                <a:latin typeface="Comic Sans MS" pitchFamily="66" charset="0"/>
              </a:rPr>
              <a:t>integer arithmetic</a:t>
            </a:r>
            <a:r>
              <a:rPr lang="en-US" sz="2800" dirty="0" smtClean="0"/>
              <a:t>.</a:t>
            </a:r>
          </a:p>
          <a:p>
            <a:pPr algn="just" eaLnBrk="1" hangingPunct="1">
              <a:buFont typeface="Wingdings" pitchFamily="2" charset="2"/>
              <a:buChar char="Ø"/>
            </a:pPr>
            <a:r>
              <a:rPr lang="en-US" sz="2800" dirty="0" smtClean="0">
                <a:latin typeface="Calibri" pitchFamily="34" charset="0"/>
                <a:cs typeface="Calibri" pitchFamily="34" charset="0"/>
              </a:rPr>
              <a:t>Integer arithmetic always yields an integer value</a:t>
            </a:r>
            <a:r>
              <a:rPr lang="en-US" sz="2800" dirty="0" smtClean="0"/>
              <a:t>.</a:t>
            </a:r>
          </a:p>
          <a:p>
            <a:pPr algn="just" eaLnBrk="1" hangingPunct="1">
              <a:buFontTx/>
              <a:buNone/>
            </a:pPr>
            <a:endParaRPr lang="en-US" sz="600" dirty="0" smtClean="0"/>
          </a:p>
          <a:p>
            <a:pPr algn="just" eaLnBrk="1" hangingPunct="1">
              <a:buFontTx/>
              <a:buNone/>
            </a:pPr>
            <a:r>
              <a:rPr lang="en-US" sz="2800" dirty="0" smtClean="0"/>
              <a:t>	Example:  Let   a=14  b=4</a:t>
            </a:r>
          </a:p>
          <a:p>
            <a:pPr lvl="1" algn="just" eaLnBrk="1" hangingPunct="1">
              <a:spcBef>
                <a:spcPct val="0"/>
              </a:spcBef>
              <a:buClr>
                <a:srgbClr val="800000"/>
              </a:buClr>
              <a:buFont typeface="Wingdings" pitchFamily="2" charset="2"/>
              <a:buNone/>
            </a:pPr>
            <a:r>
              <a:rPr lang="en-US" sz="2400" dirty="0" smtClean="0"/>
              <a:t>	a – b = 10</a:t>
            </a:r>
          </a:p>
          <a:p>
            <a:pPr lvl="1" algn="just" eaLnBrk="1" hangingPunct="1">
              <a:spcBef>
                <a:spcPct val="0"/>
              </a:spcBef>
              <a:buClr>
                <a:srgbClr val="800000"/>
              </a:buClr>
              <a:buFont typeface="Wingdings" pitchFamily="2" charset="2"/>
              <a:buNone/>
            </a:pPr>
            <a:r>
              <a:rPr lang="en-US" sz="2400" dirty="0" smtClean="0"/>
              <a:t>	a + b = 18</a:t>
            </a:r>
          </a:p>
          <a:p>
            <a:pPr lvl="1" algn="just" eaLnBrk="1" hangingPunct="1">
              <a:spcBef>
                <a:spcPct val="0"/>
              </a:spcBef>
              <a:buClr>
                <a:srgbClr val="800000"/>
              </a:buClr>
              <a:buFont typeface="Wingdings" pitchFamily="2" charset="2"/>
              <a:buNone/>
            </a:pPr>
            <a:r>
              <a:rPr lang="en-US" sz="2400" dirty="0" smtClean="0"/>
              <a:t>	a * b = 56</a:t>
            </a:r>
          </a:p>
          <a:p>
            <a:pPr lvl="1" algn="just" eaLnBrk="1" hangingPunct="1">
              <a:spcBef>
                <a:spcPct val="0"/>
              </a:spcBef>
              <a:buClr>
                <a:srgbClr val="800000"/>
              </a:buClr>
              <a:buFont typeface="Wingdings" pitchFamily="2" charset="2"/>
              <a:buNone/>
            </a:pPr>
            <a:r>
              <a:rPr lang="en-US" sz="2400" dirty="0" smtClean="0"/>
              <a:t>	a / b = 3</a:t>
            </a:r>
          </a:p>
          <a:p>
            <a:pPr lvl="1" algn="just" eaLnBrk="1" hangingPunct="1">
              <a:spcBef>
                <a:spcPct val="0"/>
              </a:spcBef>
              <a:buClr>
                <a:srgbClr val="800000"/>
              </a:buClr>
              <a:buFont typeface="Wingdings" pitchFamily="2" charset="2"/>
              <a:buNone/>
            </a:pPr>
            <a:r>
              <a:rPr lang="en-US" sz="2400" dirty="0" smtClean="0"/>
              <a:t>	a % b = 2</a:t>
            </a:r>
          </a:p>
          <a:p>
            <a:pPr lvl="1" algn="just" eaLnBrk="1" hangingPunct="1">
              <a:spcBef>
                <a:spcPct val="0"/>
              </a:spcBef>
              <a:buClr>
                <a:srgbClr val="800000"/>
              </a:buClr>
              <a:buFont typeface="Wingdings" pitchFamily="2" charset="2"/>
              <a:buNone/>
            </a:pPr>
            <a:endParaRPr lang="en-US" sz="2400" dirty="0" smtClean="0"/>
          </a:p>
          <a:p>
            <a:pPr algn="just" eaLnBrk="1" hangingPunct="1">
              <a:buFont typeface="Wingdings" pitchFamily="2" charset="2"/>
              <a:buChar char="Ø"/>
            </a:pPr>
            <a:r>
              <a:rPr lang="en-US" sz="1200" b="1" dirty="0" smtClean="0"/>
              <a:t>Division</a:t>
            </a:r>
            <a:r>
              <a:rPr lang="en-US" sz="1200" dirty="0" smtClean="0"/>
              <a:t>: If both operands are of the same sign, the result is truncated toward zero. </a:t>
            </a:r>
          </a:p>
          <a:p>
            <a:pPr algn="just" eaLnBrk="1" hangingPunct="1">
              <a:buFont typeface="Wingdings" pitchFamily="2" charset="2"/>
              <a:buChar char="Ø"/>
            </a:pPr>
            <a:r>
              <a:rPr lang="en-US" sz="1200" dirty="0" smtClean="0"/>
              <a:t>If one of them is negative, the direction of truncation is implementation dependent.</a:t>
            </a:r>
          </a:p>
          <a:p>
            <a:pPr algn="just" eaLnBrk="1" hangingPunct="1">
              <a:buFont typeface="Wingdings" pitchFamily="2" charset="2"/>
              <a:buChar char="ü"/>
            </a:pPr>
            <a:r>
              <a:rPr lang="en-US" sz="1200" dirty="0" smtClean="0"/>
              <a:t>Ex:</a:t>
            </a:r>
          </a:p>
          <a:p>
            <a:pPr algn="just" eaLnBrk="1" hangingPunct="1">
              <a:buFontTx/>
              <a:buNone/>
            </a:pPr>
            <a:r>
              <a:rPr lang="en-US" sz="1200" dirty="0" smtClean="0"/>
              <a:t>		6 / 7 = 0     -6 / -7 = 0</a:t>
            </a:r>
          </a:p>
          <a:p>
            <a:pPr algn="just" eaLnBrk="1" hangingPunct="1">
              <a:buFontTx/>
              <a:buNone/>
            </a:pPr>
            <a:r>
              <a:rPr lang="en-US" sz="1200" dirty="0" smtClean="0"/>
              <a:t>	-6/7 may be zero or -1 (machine dependent)</a:t>
            </a:r>
          </a:p>
          <a:p>
            <a:endParaRPr lang="en-US" altLang="en-US" b="1" dirty="0" smtClean="0"/>
          </a:p>
        </p:txBody>
      </p:sp>
      <p:sp>
        <p:nvSpPr>
          <p:cNvPr id="68612"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5005BAD-FF85-42E2-8752-5319258D9976}" type="slidenum">
              <a:rPr lang="en-US" altLang="en-US" smtClean="0"/>
              <a:pPr/>
              <a:t>29</a:t>
            </a:fld>
            <a:endParaRPr lang="en-US" altLang="en-US" smtClean="0"/>
          </a:p>
        </p:txBody>
      </p:sp>
    </p:spTree>
    <p:extLst>
      <p:ext uri="{BB962C8B-B14F-4D97-AF65-F5344CB8AC3E}">
        <p14:creationId xmlns:p14="http://schemas.microsoft.com/office/powerpoint/2010/main" val="3543443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p:spPr>
        <p:txBody>
          <a:bodyPr/>
          <a:lstStyle/>
          <a:p>
            <a:r>
              <a:rPr lang="en-US" altLang="en-US" smtClean="0"/>
              <a:t>Add integer, floating point, mixed mode  arithmetic</a:t>
            </a:r>
          </a:p>
        </p:txBody>
      </p:sp>
      <p:sp>
        <p:nvSpPr>
          <p:cNvPr id="70660"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DB515E0-8C90-427D-B5A5-2CEC217D85A1}" type="slidenum">
              <a:rPr lang="en-US" altLang="en-US" smtClean="0"/>
              <a:pPr/>
              <a:t>30</a:t>
            </a:fld>
            <a:endParaRPr lang="en-US" altLang="en-US" smtClean="0"/>
          </a:p>
        </p:txBody>
      </p:sp>
    </p:spTree>
    <p:extLst>
      <p:ext uri="{BB962C8B-B14F-4D97-AF65-F5344CB8AC3E}">
        <p14:creationId xmlns:p14="http://schemas.microsoft.com/office/powerpoint/2010/main" val="2368855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2BC906C-43E9-4CEA-B562-164584BF0DDC}" type="slidenum">
              <a:rPr lang="en-US" altLang="en-US" smtClean="0"/>
              <a:pPr/>
              <a:t>31</a:t>
            </a:fld>
            <a:endParaRPr lang="en-US" altLang="en-US"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eaLnBrk="1" hangingPunct="1"/>
            <a:r>
              <a:rPr lang="en-US" altLang="en-US" dirty="0" smtClean="0"/>
              <a:t>Please make a note that Modulo operation can only be used on Integers. And always the resultant sign of Modulo division is the sign of the first operand.</a:t>
            </a:r>
          </a:p>
          <a:p>
            <a:pPr eaLnBrk="1" hangingPunct="1"/>
            <a:endParaRPr lang="en-US" altLang="en-US" dirty="0" smtClean="0"/>
          </a:p>
          <a:p>
            <a:pPr eaLnBrk="1" hangingPunct="1"/>
            <a:r>
              <a:rPr lang="en-US" altLang="en-US" dirty="0" smtClean="0"/>
              <a:t>Examples: Modulus Operation (Remainder after dividing with the denominator)</a:t>
            </a:r>
          </a:p>
          <a:p>
            <a:pPr eaLnBrk="1" hangingPunct="1"/>
            <a:endParaRPr lang="en-US" altLang="en-US" dirty="0" smtClean="0"/>
          </a:p>
          <a:p>
            <a:pPr eaLnBrk="1" hangingPunct="1"/>
            <a:r>
              <a:rPr lang="en-US" altLang="en-US" dirty="0" smtClean="0"/>
              <a:t>6 % 4 = 2</a:t>
            </a:r>
          </a:p>
          <a:p>
            <a:pPr eaLnBrk="1" hangingPunct="1"/>
            <a:r>
              <a:rPr lang="en-US" altLang="en-US" dirty="0" smtClean="0"/>
              <a:t>4 % 6 = 4</a:t>
            </a:r>
          </a:p>
          <a:p>
            <a:pPr eaLnBrk="1" hangingPunct="1"/>
            <a:r>
              <a:rPr lang="en-US" altLang="en-US" dirty="0" smtClean="0"/>
              <a:t>6 % 3 = 0</a:t>
            </a:r>
          </a:p>
          <a:p>
            <a:pPr eaLnBrk="1" hangingPunct="1"/>
            <a:r>
              <a:rPr lang="en-US" altLang="en-US" dirty="0" smtClean="0"/>
              <a:t>3 % 6 = 3</a:t>
            </a:r>
          </a:p>
          <a:p>
            <a:pPr eaLnBrk="1" hangingPunct="1"/>
            <a:r>
              <a:rPr lang="en-US" altLang="en-US" dirty="0" smtClean="0"/>
              <a:t>1 % 3 = 1</a:t>
            </a:r>
          </a:p>
          <a:p>
            <a:pPr eaLnBrk="1" hangingPunct="1"/>
            <a:r>
              <a:rPr lang="en-US" altLang="en-US" dirty="0" smtClean="0"/>
              <a:t>3 % 1 = 0</a:t>
            </a:r>
          </a:p>
          <a:p>
            <a:pPr eaLnBrk="1" hangingPunct="1"/>
            <a:r>
              <a:rPr lang="en-US" altLang="en-US" dirty="0" smtClean="0"/>
              <a:t>0 % 3 = 0</a:t>
            </a:r>
          </a:p>
        </p:txBody>
      </p:sp>
    </p:spTree>
    <p:extLst>
      <p:ext uri="{BB962C8B-B14F-4D97-AF65-F5344CB8AC3E}">
        <p14:creationId xmlns:p14="http://schemas.microsoft.com/office/powerpoint/2010/main" val="34633140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p:spPr>
        <p:txBody>
          <a:bodyPr/>
          <a:lstStyle/>
          <a:p>
            <a:r>
              <a:rPr lang="en-US" sz="1200" b="1" kern="1200" dirty="0" smtClean="0">
                <a:solidFill>
                  <a:schemeClr val="tx1"/>
                </a:solidFill>
                <a:effectLst/>
                <a:latin typeface="Arial" pitchFamily="34" charset="0"/>
                <a:ea typeface="+mn-ea"/>
                <a:cs typeface="+mn-cs"/>
              </a:rPr>
              <a:t>Real Arithmetic</a:t>
            </a:r>
          </a:p>
          <a:p>
            <a:pPr algn="just">
              <a:lnSpc>
                <a:spcPct val="120000"/>
              </a:lnSpc>
              <a:buFont typeface="Wingdings" pitchFamily="2" charset="2"/>
              <a:buChar char="Ø"/>
            </a:pPr>
            <a:r>
              <a:rPr lang="en-US" sz="1200" dirty="0" smtClean="0"/>
              <a:t>An  Arithmetic operation involving only real operands.</a:t>
            </a:r>
          </a:p>
          <a:p>
            <a:pPr algn="just">
              <a:lnSpc>
                <a:spcPct val="120000"/>
              </a:lnSpc>
            </a:pPr>
            <a:endParaRPr lang="en-US" sz="100" dirty="0" smtClean="0"/>
          </a:p>
          <a:p>
            <a:pPr algn="just">
              <a:lnSpc>
                <a:spcPct val="120000"/>
              </a:lnSpc>
              <a:buFont typeface="Wingdings" pitchFamily="2" charset="2"/>
              <a:buChar char="Ø"/>
            </a:pPr>
            <a:r>
              <a:rPr lang="en-US" sz="1200" dirty="0" smtClean="0"/>
              <a:t> A real operand may assume values either in decimal    </a:t>
            </a:r>
          </a:p>
          <a:p>
            <a:pPr algn="just">
              <a:lnSpc>
                <a:spcPct val="120000"/>
              </a:lnSpc>
            </a:pPr>
            <a:r>
              <a:rPr lang="en-US" sz="1200" dirty="0" smtClean="0"/>
              <a:t>   or exponential notation.</a:t>
            </a:r>
          </a:p>
          <a:p>
            <a:pPr algn="just">
              <a:lnSpc>
                <a:spcPct val="120000"/>
              </a:lnSpc>
            </a:pPr>
            <a:endParaRPr lang="en-US" sz="100" dirty="0" smtClean="0"/>
          </a:p>
          <a:p>
            <a:pPr algn="just">
              <a:lnSpc>
                <a:spcPct val="120000"/>
              </a:lnSpc>
              <a:buFont typeface="Wingdings" pitchFamily="2" charset="2"/>
              <a:buChar char="Ø"/>
            </a:pPr>
            <a:r>
              <a:rPr lang="en-US" sz="1200" dirty="0" smtClean="0"/>
              <a:t> Floating point values are rounded to the number of   </a:t>
            </a:r>
          </a:p>
          <a:p>
            <a:pPr algn="just">
              <a:lnSpc>
                <a:spcPct val="120000"/>
              </a:lnSpc>
            </a:pPr>
            <a:r>
              <a:rPr lang="en-US" sz="1200" dirty="0" smtClean="0"/>
              <a:t>    significant digits permissible.</a:t>
            </a:r>
          </a:p>
          <a:p>
            <a:pPr algn="just">
              <a:lnSpc>
                <a:spcPct val="120000"/>
              </a:lnSpc>
            </a:pPr>
            <a:endParaRPr lang="en-US" sz="1200" dirty="0" smtClean="0"/>
          </a:p>
          <a:p>
            <a:pPr algn="just">
              <a:lnSpc>
                <a:spcPct val="120000"/>
              </a:lnSpc>
            </a:pPr>
            <a:r>
              <a:rPr lang="en-US" sz="1200" dirty="0" smtClean="0"/>
              <a:t>	Ex: If x, y and z  are floats, then</a:t>
            </a:r>
          </a:p>
          <a:p>
            <a:pPr algn="just">
              <a:lnSpc>
                <a:spcPct val="120000"/>
              </a:lnSpc>
            </a:pPr>
            <a:r>
              <a:rPr lang="en-US" sz="1200" dirty="0" smtClean="0"/>
              <a:t>  		X = 6.0 / 7.0 = 0.857143</a:t>
            </a:r>
          </a:p>
          <a:p>
            <a:pPr algn="just">
              <a:lnSpc>
                <a:spcPct val="120000"/>
              </a:lnSpc>
            </a:pPr>
            <a:r>
              <a:rPr lang="en-US" sz="1200" dirty="0" smtClean="0"/>
              <a:t>   		Y = 1.0 / 3.0 = 0.333333</a:t>
            </a:r>
          </a:p>
          <a:p>
            <a:pPr algn="just">
              <a:lnSpc>
                <a:spcPct val="120000"/>
              </a:lnSpc>
            </a:pPr>
            <a:r>
              <a:rPr lang="en-US" sz="1200" dirty="0" smtClean="0"/>
              <a:t>   		Z = -2.0 / 3.0= -0.666667</a:t>
            </a:r>
          </a:p>
          <a:p>
            <a:endParaRPr lang="en-US" sz="1200" b="1" kern="1200" dirty="0" smtClean="0">
              <a:solidFill>
                <a:schemeClr val="tx1"/>
              </a:solidFill>
              <a:effectLst/>
              <a:latin typeface="Arial" pitchFamily="34" charset="0"/>
              <a:ea typeface="+mn-ea"/>
              <a:cs typeface="+mn-cs"/>
            </a:endParaRPr>
          </a:p>
          <a:p>
            <a:r>
              <a:rPr lang="en-US" sz="1200" b="1" kern="1200" dirty="0" smtClean="0">
                <a:solidFill>
                  <a:schemeClr val="tx1"/>
                </a:solidFill>
                <a:effectLst/>
                <a:latin typeface="Arial" pitchFamily="34" charset="0"/>
                <a:ea typeface="+mn-ea"/>
                <a:cs typeface="+mn-cs"/>
              </a:rPr>
              <a:t>Chances of  computational errors: </a:t>
            </a:r>
          </a:p>
          <a:p>
            <a:pPr lvl="0"/>
            <a:r>
              <a:rPr lang="en-US" sz="1200" b="1" kern="1200" dirty="0" smtClean="0">
                <a:solidFill>
                  <a:schemeClr val="tx1"/>
                </a:solidFill>
                <a:effectLst/>
                <a:latin typeface="Arial" pitchFamily="34" charset="0"/>
                <a:ea typeface="+mn-ea"/>
                <a:cs typeface="+mn-cs"/>
              </a:rPr>
              <a:t>Real values :</a:t>
            </a:r>
            <a:r>
              <a:rPr lang="en-US" sz="1200" kern="1200" dirty="0" smtClean="0">
                <a:solidFill>
                  <a:schemeClr val="tx1"/>
                </a:solidFill>
                <a:effectLst/>
                <a:latin typeface="Arial" pitchFamily="34" charset="0"/>
                <a:ea typeface="+mn-ea"/>
                <a:cs typeface="+mn-cs"/>
              </a:rPr>
              <a:t> Computer gives approximate values for real numbers and errors due to such approximations may lead to serious problems.</a:t>
            </a:r>
          </a:p>
          <a:p>
            <a:r>
              <a:rPr lang="en-US" sz="1200" kern="1200" dirty="0" smtClean="0">
                <a:solidFill>
                  <a:schemeClr val="tx1"/>
                </a:solidFill>
                <a:effectLst/>
                <a:latin typeface="Arial" pitchFamily="34" charset="0"/>
                <a:ea typeface="+mn-ea"/>
                <a:cs typeface="+mn-cs"/>
              </a:rPr>
              <a:t>		</a:t>
            </a:r>
            <a:r>
              <a:rPr lang="en-US" sz="1200" b="1" kern="1200" dirty="0" smtClean="0">
                <a:solidFill>
                  <a:schemeClr val="tx1"/>
                </a:solidFill>
                <a:effectLst/>
                <a:latin typeface="Arial" pitchFamily="34" charset="0"/>
                <a:ea typeface="+mn-ea"/>
                <a:cs typeface="+mn-cs"/>
              </a:rPr>
              <a:t>e.g.	......</a:t>
            </a:r>
            <a:endParaRPr lang="en-US" sz="1200" kern="1200" dirty="0" smtClean="0">
              <a:solidFill>
                <a:schemeClr val="tx1"/>
              </a:solidFill>
              <a:effectLst/>
              <a:latin typeface="Arial" pitchFamily="34" charset="0"/>
              <a:ea typeface="+mn-ea"/>
              <a:cs typeface="+mn-cs"/>
            </a:endParaRPr>
          </a:p>
          <a:p>
            <a:r>
              <a:rPr lang="en-US" sz="1200" b="1" kern="1200" dirty="0" smtClean="0">
                <a:solidFill>
                  <a:schemeClr val="tx1"/>
                </a:solidFill>
                <a:effectLst/>
                <a:latin typeface="Arial" pitchFamily="34" charset="0"/>
                <a:ea typeface="+mn-ea"/>
                <a:cs typeface="+mn-cs"/>
              </a:rPr>
              <a:t>			x = 5.0 / 3.0;</a:t>
            </a:r>
            <a:endParaRPr lang="en-US" sz="1200" kern="1200" dirty="0" smtClean="0">
              <a:solidFill>
                <a:schemeClr val="tx1"/>
              </a:solidFill>
              <a:effectLst/>
              <a:latin typeface="Arial" pitchFamily="34" charset="0"/>
              <a:ea typeface="+mn-ea"/>
              <a:cs typeface="+mn-cs"/>
            </a:endParaRPr>
          </a:p>
          <a:p>
            <a:r>
              <a:rPr lang="en-US" sz="1200" b="1" kern="1200" dirty="0" smtClean="0">
                <a:solidFill>
                  <a:schemeClr val="tx1"/>
                </a:solidFill>
                <a:effectLst/>
                <a:latin typeface="Arial" pitchFamily="34" charset="0"/>
                <a:ea typeface="+mn-ea"/>
                <a:cs typeface="+mn-cs"/>
              </a:rPr>
              <a:t>			y = x* 3.0;</a:t>
            </a:r>
            <a:endParaRPr lang="en-US" sz="1200" kern="1200" dirty="0" smtClean="0">
              <a:solidFill>
                <a:schemeClr val="tx1"/>
              </a:solidFill>
              <a:effectLst/>
              <a:latin typeface="Arial" pitchFamily="34" charset="0"/>
              <a:ea typeface="+mn-ea"/>
              <a:cs typeface="+mn-cs"/>
            </a:endParaRPr>
          </a:p>
          <a:p>
            <a:r>
              <a:rPr lang="en-US" sz="1200" kern="1200" dirty="0" smtClean="0">
                <a:solidFill>
                  <a:schemeClr val="tx1"/>
                </a:solidFill>
                <a:effectLst/>
                <a:latin typeface="Arial" pitchFamily="34" charset="0"/>
                <a:ea typeface="+mn-ea"/>
                <a:cs typeface="+mn-cs"/>
              </a:rPr>
              <a:t> </a:t>
            </a:r>
          </a:p>
          <a:p>
            <a:r>
              <a:rPr lang="en-US" sz="1200" kern="1200" dirty="0" smtClean="0">
                <a:solidFill>
                  <a:schemeClr val="tx1"/>
                </a:solidFill>
                <a:effectLst/>
                <a:latin typeface="Arial" pitchFamily="34" charset="0"/>
                <a:ea typeface="+mn-ea"/>
                <a:cs typeface="+mn-cs"/>
              </a:rPr>
              <a:t>	We know that value of y must be equal to 5. But there is no guarantee. It may be 4.99999 also.</a:t>
            </a:r>
          </a:p>
          <a:p>
            <a:r>
              <a:rPr lang="en-US" sz="1200" kern="1200" dirty="0" smtClean="0">
                <a:solidFill>
                  <a:schemeClr val="tx1"/>
                </a:solidFill>
                <a:effectLst/>
                <a:latin typeface="Arial" pitchFamily="34" charset="0"/>
                <a:ea typeface="+mn-ea"/>
                <a:cs typeface="+mn-cs"/>
              </a:rPr>
              <a:t> </a:t>
            </a:r>
          </a:p>
          <a:p>
            <a:pPr lvl="0"/>
            <a:r>
              <a:rPr lang="en-US" sz="1200" b="1" kern="1200" dirty="0" smtClean="0">
                <a:solidFill>
                  <a:schemeClr val="tx1"/>
                </a:solidFill>
                <a:effectLst/>
                <a:latin typeface="Arial" pitchFamily="34" charset="0"/>
                <a:ea typeface="+mn-ea"/>
                <a:cs typeface="+mn-cs"/>
              </a:rPr>
              <a:t>Division by zero:</a:t>
            </a:r>
            <a:r>
              <a:rPr lang="en-US" sz="1200" kern="1200" dirty="0" smtClean="0">
                <a:solidFill>
                  <a:schemeClr val="tx1"/>
                </a:solidFill>
                <a:effectLst/>
                <a:latin typeface="Arial" pitchFamily="34" charset="0"/>
                <a:ea typeface="+mn-ea"/>
                <a:cs typeface="+mn-cs"/>
              </a:rPr>
              <a:t> It may cause abnormal termination of the program or meaningless result. Care should be taken to test the denominator that is zero or likely to assume zero value after calculation.</a:t>
            </a:r>
          </a:p>
          <a:p>
            <a:endParaRPr lang="en-US" altLang="en-US" dirty="0" smtClean="0"/>
          </a:p>
        </p:txBody>
      </p:sp>
      <p:sp>
        <p:nvSpPr>
          <p:cNvPr id="75780"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4BF0655-FC58-464F-9FA8-51C38197FF5F}" type="slidenum">
              <a:rPr lang="en-US" altLang="en-US" smtClean="0"/>
              <a:pPr/>
              <a:t>33</a:t>
            </a:fld>
            <a:endParaRPr lang="en-US" altLang="en-US" smtClean="0"/>
          </a:p>
        </p:txBody>
      </p:sp>
    </p:spTree>
    <p:extLst>
      <p:ext uri="{BB962C8B-B14F-4D97-AF65-F5344CB8AC3E}">
        <p14:creationId xmlns:p14="http://schemas.microsoft.com/office/powerpoint/2010/main" val="15820506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eaLnBrk="1" hangingPunct="1">
              <a:lnSpc>
                <a:spcPct val="120000"/>
              </a:lnSpc>
              <a:buFont typeface="Wingdings" pitchFamily="2" charset="2"/>
              <a:buNone/>
            </a:pPr>
            <a:r>
              <a:rPr lang="en-US" sz="2800" b="1" dirty="0" smtClean="0"/>
              <a:t>Mixed</a:t>
            </a:r>
            <a:r>
              <a:rPr lang="en-US" sz="2800" b="1" baseline="0" dirty="0" smtClean="0"/>
              <a:t> Mode Arithmetic</a:t>
            </a:r>
          </a:p>
          <a:p>
            <a:pPr algn="just" eaLnBrk="1" hangingPunct="1">
              <a:lnSpc>
                <a:spcPct val="120000"/>
              </a:lnSpc>
              <a:buFont typeface="Wingdings" pitchFamily="2" charset="2"/>
              <a:buNone/>
            </a:pPr>
            <a:r>
              <a:rPr lang="en-US" sz="2800" b="0" baseline="0" dirty="0" smtClean="0"/>
              <a:t>The most common scenario in any computation involves a mixture of both integer and real operands. The computer automatically consider the lower operand to act as  the higher one, only for the computation purpose.</a:t>
            </a:r>
          </a:p>
          <a:p>
            <a:pPr algn="just" eaLnBrk="1" hangingPunct="1">
              <a:lnSpc>
                <a:spcPct val="120000"/>
              </a:lnSpc>
              <a:buFont typeface="Wingdings" pitchFamily="2" charset="2"/>
              <a:buNone/>
            </a:pPr>
            <a:endParaRPr lang="en-US" sz="2800" b="0" dirty="0" smtClean="0"/>
          </a:p>
          <a:p>
            <a:pPr algn="just" eaLnBrk="1" hangingPunct="1">
              <a:lnSpc>
                <a:spcPct val="120000"/>
              </a:lnSpc>
              <a:buFont typeface="Wingdings" pitchFamily="2" charset="2"/>
              <a:buChar char="Ø"/>
            </a:pPr>
            <a:r>
              <a:rPr lang="en-US" sz="2800" dirty="0" smtClean="0"/>
              <a:t>When one of the operands is real &amp; the other is integer.</a:t>
            </a:r>
          </a:p>
          <a:p>
            <a:pPr algn="just" eaLnBrk="1" hangingPunct="1">
              <a:lnSpc>
                <a:spcPct val="120000"/>
              </a:lnSpc>
              <a:buFont typeface="Wingdings" pitchFamily="2" charset="2"/>
              <a:buChar char="Ø"/>
            </a:pPr>
            <a:r>
              <a:rPr lang="en-US" sz="2800" dirty="0" smtClean="0"/>
              <a:t>Only the real operation is performed &amp; the result is always a real number.</a:t>
            </a:r>
          </a:p>
          <a:p>
            <a:pPr algn="just" eaLnBrk="1" hangingPunct="1">
              <a:lnSpc>
                <a:spcPct val="120000"/>
              </a:lnSpc>
              <a:buFontTx/>
              <a:buNone/>
            </a:pPr>
            <a:endParaRPr lang="en-US" sz="2400" dirty="0" smtClean="0"/>
          </a:p>
          <a:p>
            <a:pPr algn="just" eaLnBrk="1" hangingPunct="1">
              <a:lnSpc>
                <a:spcPct val="120000"/>
              </a:lnSpc>
              <a:buFontTx/>
              <a:buNone/>
            </a:pPr>
            <a:r>
              <a:rPr lang="en-US" sz="2400" dirty="0" smtClean="0">
                <a:solidFill>
                  <a:srgbClr val="6600CC"/>
                </a:solidFill>
              </a:rPr>
              <a:t>	</a:t>
            </a:r>
            <a:r>
              <a:rPr lang="en-US" sz="2400" dirty="0" smtClean="0"/>
              <a:t>Example:</a:t>
            </a:r>
          </a:p>
          <a:p>
            <a:pPr lvl="1" algn="just" eaLnBrk="1" hangingPunct="1">
              <a:lnSpc>
                <a:spcPct val="120000"/>
              </a:lnSpc>
              <a:buFontTx/>
              <a:buNone/>
            </a:pPr>
            <a:r>
              <a:rPr lang="en-US" sz="2400" dirty="0" smtClean="0">
                <a:solidFill>
                  <a:srgbClr val="002060"/>
                </a:solidFill>
              </a:rPr>
              <a:t>	15/10.0=1.5</a:t>
            </a:r>
          </a:p>
          <a:p>
            <a:pPr lvl="1" algn="just" eaLnBrk="1" hangingPunct="1">
              <a:lnSpc>
                <a:spcPct val="120000"/>
              </a:lnSpc>
              <a:buFontTx/>
              <a:buNone/>
            </a:pPr>
            <a:r>
              <a:rPr lang="en-US" sz="2400" dirty="0" smtClean="0">
                <a:solidFill>
                  <a:srgbClr val="002060"/>
                </a:solidFill>
              </a:rPr>
              <a:t>	15/10=1</a:t>
            </a:r>
          </a:p>
          <a:p>
            <a:endParaRPr lang="en-US" dirty="0" smtClean="0">
              <a:latin typeface="Arial" charset="0"/>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C1579044-8663-4358-9659-896FC7697635}" type="slidenum">
              <a:rPr lang="en-US" altLang="en-US" smtClean="0"/>
              <a:pPr>
                <a:defRPr/>
              </a:pPr>
              <a:t>34</a:t>
            </a:fld>
            <a:endParaRPr lang="en-US" altLang="en-US"/>
          </a:p>
        </p:txBody>
      </p:sp>
    </p:spTree>
    <p:extLst>
      <p:ext uri="{BB962C8B-B14F-4D97-AF65-F5344CB8AC3E}">
        <p14:creationId xmlns:p14="http://schemas.microsoft.com/office/powerpoint/2010/main" val="12721527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Arial" charset="0"/>
              </a:rPr>
              <a:t>Another example:</a:t>
            </a:r>
          </a:p>
          <a:p>
            <a:endParaRPr lang="en-US" dirty="0" smtClean="0">
              <a:latin typeface="Arial" charset="0"/>
            </a:endParaRPr>
          </a:p>
          <a:p>
            <a:r>
              <a:rPr lang="en-US" dirty="0" smtClean="0">
                <a:latin typeface="Arial" charset="0"/>
              </a:rPr>
              <a:t>	float</a:t>
            </a:r>
            <a:r>
              <a:rPr lang="en-US" baseline="0" dirty="0" smtClean="0">
                <a:latin typeface="Arial" charset="0"/>
              </a:rPr>
              <a:t> a = 6.35;</a:t>
            </a:r>
          </a:p>
          <a:p>
            <a:r>
              <a:rPr lang="en-US" baseline="0" dirty="0" smtClean="0">
                <a:latin typeface="Arial" charset="0"/>
              </a:rPr>
              <a:t>	</a:t>
            </a:r>
            <a:r>
              <a:rPr lang="en-US" baseline="0" dirty="0" err="1" smtClean="0">
                <a:latin typeface="Arial" charset="0"/>
              </a:rPr>
              <a:t>cout</a:t>
            </a:r>
            <a:r>
              <a:rPr lang="en-US" baseline="0" dirty="0" smtClean="0">
                <a:latin typeface="Arial" charset="0"/>
              </a:rPr>
              <a:t>&lt;&lt; (</a:t>
            </a:r>
            <a:r>
              <a:rPr lang="en-US" baseline="0" dirty="0" err="1" smtClean="0">
                <a:latin typeface="Arial" charset="0"/>
              </a:rPr>
              <a:t>int</a:t>
            </a:r>
            <a:r>
              <a:rPr lang="en-US" baseline="0" dirty="0" smtClean="0">
                <a:latin typeface="Arial" charset="0"/>
              </a:rPr>
              <a:t>) a; // note that the value of </a:t>
            </a:r>
            <a:r>
              <a:rPr lang="en-US" b="1" baseline="0" dirty="0" smtClean="0">
                <a:latin typeface="Arial" charset="0"/>
              </a:rPr>
              <a:t>a</a:t>
            </a:r>
            <a:r>
              <a:rPr lang="en-US" b="0" baseline="0" dirty="0" smtClean="0">
                <a:latin typeface="Arial" charset="0"/>
              </a:rPr>
              <a:t> doesn’t get permanently changed as a result of type casting. Rather it is the value of the </a:t>
            </a:r>
          </a:p>
          <a:p>
            <a:r>
              <a:rPr lang="en-US" b="0" baseline="0" dirty="0" smtClean="0">
                <a:latin typeface="Arial" charset="0"/>
              </a:rPr>
              <a:t>		       expression that undergoes type conversion whenever the cast appears.</a:t>
            </a:r>
            <a:endParaRPr lang="en-US" b="1" baseline="0" dirty="0" smtClean="0">
              <a:latin typeface="Arial" charset="0"/>
            </a:endParaRPr>
          </a:p>
          <a:p>
            <a:r>
              <a:rPr lang="en-US" baseline="0" dirty="0" smtClean="0">
                <a:latin typeface="Arial" charset="0"/>
              </a:rPr>
              <a:t>	</a:t>
            </a:r>
            <a:r>
              <a:rPr lang="en-US" baseline="0" dirty="0" err="1" smtClean="0">
                <a:latin typeface="Arial" charset="0"/>
              </a:rPr>
              <a:t>cout</a:t>
            </a:r>
            <a:r>
              <a:rPr lang="en-US" baseline="0" dirty="0" smtClean="0">
                <a:latin typeface="Arial" charset="0"/>
              </a:rPr>
              <a:t>&lt;&lt;a;</a:t>
            </a:r>
          </a:p>
          <a:p>
            <a:r>
              <a:rPr lang="en-US" baseline="0" dirty="0" smtClean="0">
                <a:latin typeface="Arial" charset="0"/>
              </a:rPr>
              <a:t>In the above code the value of a in first </a:t>
            </a:r>
            <a:r>
              <a:rPr lang="en-US" baseline="0" dirty="0" err="1" smtClean="0">
                <a:latin typeface="Arial" charset="0"/>
              </a:rPr>
              <a:t>cout</a:t>
            </a:r>
            <a:r>
              <a:rPr lang="en-US" baseline="0" dirty="0" smtClean="0">
                <a:latin typeface="Arial" charset="0"/>
              </a:rPr>
              <a:t> statement is 6 and in the second </a:t>
            </a:r>
            <a:r>
              <a:rPr lang="en-US" baseline="0" dirty="0" err="1" smtClean="0">
                <a:latin typeface="Arial" charset="0"/>
              </a:rPr>
              <a:t>cout</a:t>
            </a:r>
            <a:r>
              <a:rPr lang="en-US" baseline="0" dirty="0" smtClean="0">
                <a:latin typeface="Arial" charset="0"/>
              </a:rPr>
              <a:t> statement it is 6.35. </a:t>
            </a:r>
            <a:r>
              <a:rPr lang="en-US" baseline="0" smtClean="0">
                <a:latin typeface="Arial" charset="0"/>
              </a:rPr>
              <a:t>Note the difference.</a:t>
            </a:r>
            <a:endParaRPr lang="en-US" smtClean="0">
              <a:latin typeface="Arial" charset="0"/>
            </a:endParaRPr>
          </a:p>
          <a:p>
            <a:endParaRPr lang="en-US" dirty="0"/>
          </a:p>
        </p:txBody>
      </p:sp>
      <p:sp>
        <p:nvSpPr>
          <p:cNvPr id="4" name="Slide Number Placeholder 3"/>
          <p:cNvSpPr>
            <a:spLocks noGrp="1"/>
          </p:cNvSpPr>
          <p:nvPr>
            <p:ph type="sldNum" sz="quarter" idx="10"/>
          </p:nvPr>
        </p:nvSpPr>
        <p:spPr/>
        <p:txBody>
          <a:bodyPr/>
          <a:lstStyle/>
          <a:p>
            <a:pPr>
              <a:defRPr/>
            </a:pPr>
            <a:fld id="{C1579044-8663-4358-9659-896FC7697635}" type="slidenum">
              <a:rPr lang="en-US" altLang="en-US" smtClean="0"/>
              <a:pPr>
                <a:defRPr/>
              </a:pPr>
              <a:t>35</a:t>
            </a:fld>
            <a:endParaRPr lang="en-US" altLang="en-US"/>
          </a:p>
        </p:txBody>
      </p:sp>
    </p:spTree>
    <p:extLst>
      <p:ext uri="{BB962C8B-B14F-4D97-AF65-F5344CB8AC3E}">
        <p14:creationId xmlns:p14="http://schemas.microsoft.com/office/powerpoint/2010/main" val="24538180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35D98C9B-B4FA-4249-94F8-5BF017CC0574}" type="slidenum">
              <a:rPr lang="en-US" smtClean="0">
                <a:latin typeface="Arial" charset="0"/>
              </a:rPr>
              <a:pPr/>
              <a:t>36</a:t>
            </a:fld>
            <a:endParaRPr lang="en-US" smtClean="0">
              <a:latin typeface="Arial"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algn="l" eaLnBrk="1" hangingPunct="1">
              <a:lnSpc>
                <a:spcPct val="80000"/>
              </a:lnSpc>
              <a:buFontTx/>
              <a:buNone/>
            </a:pPr>
            <a:r>
              <a:rPr lang="en-US" sz="1200" b="1" dirty="0" smtClean="0">
                <a:latin typeface="Arial Rounded MT Bold" pitchFamily="34" charset="0"/>
              </a:rPr>
              <a:t>The assignment operator ‘=‘  and the equality operator ‘==‘ are different!</a:t>
            </a:r>
          </a:p>
          <a:p>
            <a:pPr algn="just" eaLnBrk="1" hangingPunct="1">
              <a:lnSpc>
                <a:spcPct val="80000"/>
              </a:lnSpc>
              <a:buFontTx/>
              <a:buNone/>
            </a:pPr>
            <a:endParaRPr lang="en-US" sz="200" b="1" dirty="0" smtClean="0"/>
          </a:p>
          <a:p>
            <a:pPr algn="just" eaLnBrk="1" hangingPunct="1">
              <a:lnSpc>
                <a:spcPct val="80000"/>
              </a:lnSpc>
              <a:buFontTx/>
              <a:buNone/>
            </a:pPr>
            <a:r>
              <a:rPr lang="en-US" sz="1200" dirty="0" smtClean="0"/>
              <a:t>    </a:t>
            </a:r>
            <a:r>
              <a:rPr lang="en-US" sz="1200" b="1" dirty="0" smtClean="0"/>
              <a:t>Example:</a:t>
            </a:r>
          </a:p>
          <a:p>
            <a:pPr algn="just" eaLnBrk="1" hangingPunct="1">
              <a:lnSpc>
                <a:spcPct val="80000"/>
              </a:lnSpc>
              <a:buFontTx/>
              <a:buNone/>
            </a:pPr>
            <a:r>
              <a:rPr lang="en-US" sz="1200" dirty="0" smtClean="0"/>
              <a:t>   			</a:t>
            </a:r>
            <a:r>
              <a:rPr lang="en-US" sz="1200" b="1" dirty="0" smtClean="0"/>
              <a:t>a=2 is </a:t>
            </a:r>
            <a:r>
              <a:rPr lang="en-US" sz="1200" dirty="0" smtClean="0">
                <a:latin typeface="Arial Rounded MT Bold" pitchFamily="34" charset="0"/>
              </a:rPr>
              <a:t>not the same </a:t>
            </a:r>
            <a:r>
              <a:rPr lang="en-US" sz="1200" b="1" dirty="0" smtClean="0"/>
              <a:t>as a==2</a:t>
            </a:r>
            <a:endParaRPr lang="en-US" sz="1100" b="1" dirty="0" smtClean="0"/>
          </a:p>
          <a:p>
            <a:pPr algn="just" eaLnBrk="1" hangingPunct="1">
              <a:lnSpc>
                <a:spcPct val="80000"/>
              </a:lnSpc>
              <a:buFontTx/>
              <a:buNone/>
            </a:pPr>
            <a:endParaRPr lang="en-US" sz="1100" b="1" dirty="0" smtClean="0"/>
          </a:p>
          <a:p>
            <a:pPr algn="just" eaLnBrk="1" hangingPunct="1">
              <a:lnSpc>
                <a:spcPct val="80000"/>
              </a:lnSpc>
              <a:spcBef>
                <a:spcPct val="0"/>
              </a:spcBef>
              <a:buFontTx/>
              <a:buNone/>
            </a:pPr>
            <a:r>
              <a:rPr lang="en-US" sz="1200" dirty="0" smtClean="0">
                <a:latin typeface="Calibri" pitchFamily="34" charset="0"/>
              </a:rPr>
              <a:t>	If the two operands in an assignment  expression are of different types, then the value of the expression on the right will automatically be converted to the type of the identifier on the left.</a:t>
            </a:r>
          </a:p>
          <a:p>
            <a:pPr algn="just" eaLnBrk="1" hangingPunct="1">
              <a:lnSpc>
                <a:spcPct val="80000"/>
              </a:lnSpc>
              <a:buFontTx/>
              <a:buNone/>
            </a:pPr>
            <a:r>
              <a:rPr lang="en-US" sz="1100" dirty="0" smtClean="0"/>
              <a:t>	Ex: Truncation when real value is converted to an integer.</a:t>
            </a:r>
          </a:p>
          <a:p>
            <a:pPr algn="just" eaLnBrk="1" hangingPunct="1">
              <a:lnSpc>
                <a:spcPct val="80000"/>
              </a:lnSpc>
              <a:buFontTx/>
              <a:buNone/>
            </a:pPr>
            <a:endParaRPr lang="en-US" sz="1100" dirty="0" smtClean="0"/>
          </a:p>
          <a:p>
            <a:pPr algn="just">
              <a:lnSpc>
                <a:spcPct val="90000"/>
              </a:lnSpc>
            </a:pPr>
            <a:r>
              <a:rPr lang="en-US" b="1" dirty="0" smtClean="0"/>
              <a:t>Multiple assignments</a:t>
            </a:r>
            <a:r>
              <a:rPr lang="en-US" dirty="0" smtClean="0"/>
              <a:t> of the form</a:t>
            </a:r>
          </a:p>
          <a:p>
            <a:pPr algn="just">
              <a:lnSpc>
                <a:spcPct val="90000"/>
              </a:lnSpc>
              <a:buNone/>
            </a:pPr>
            <a:r>
              <a:rPr lang="en-US" dirty="0" smtClean="0"/>
              <a:t>	</a:t>
            </a:r>
            <a:r>
              <a:rPr lang="en-US" b="1" dirty="0" smtClean="0"/>
              <a:t>Identifier1=identfier2= . . . =expression </a:t>
            </a:r>
          </a:p>
          <a:p>
            <a:pPr algn="just">
              <a:lnSpc>
                <a:spcPct val="90000"/>
              </a:lnSpc>
              <a:buNone/>
            </a:pPr>
            <a:r>
              <a:rPr lang="en-US" dirty="0" smtClean="0"/>
              <a:t>are permitted. In such situations, the assignments are carried out from right to left.</a:t>
            </a:r>
          </a:p>
          <a:p>
            <a:pPr algn="just">
              <a:lnSpc>
                <a:spcPct val="90000"/>
              </a:lnSpc>
              <a:buNone/>
            </a:pPr>
            <a:endParaRPr lang="en-US" sz="800" dirty="0" smtClean="0"/>
          </a:p>
          <a:p>
            <a:pPr algn="just">
              <a:lnSpc>
                <a:spcPct val="90000"/>
              </a:lnSpc>
              <a:buNone/>
            </a:pPr>
            <a:endParaRPr lang="en-US" sz="800" dirty="0" smtClean="0"/>
          </a:p>
          <a:p>
            <a:pPr algn="just">
              <a:lnSpc>
                <a:spcPct val="90000"/>
              </a:lnSpc>
              <a:buNone/>
            </a:pPr>
            <a:r>
              <a:rPr lang="en-US" dirty="0" smtClean="0"/>
              <a:t>Ex: Suppose </a:t>
            </a:r>
            <a:r>
              <a:rPr lang="en-US" b="1" dirty="0" err="1" smtClean="0"/>
              <a:t>i</a:t>
            </a:r>
            <a:r>
              <a:rPr lang="en-US" b="1" dirty="0" smtClean="0"/>
              <a:t>, j </a:t>
            </a:r>
            <a:r>
              <a:rPr lang="en-US" dirty="0" smtClean="0"/>
              <a:t>and </a:t>
            </a:r>
            <a:r>
              <a:rPr lang="en-US" b="1" dirty="0" smtClean="0"/>
              <a:t>k</a:t>
            </a:r>
            <a:r>
              <a:rPr lang="en-US" dirty="0" smtClean="0"/>
              <a:t> are integer variables.</a:t>
            </a:r>
          </a:p>
          <a:p>
            <a:pPr algn="just">
              <a:lnSpc>
                <a:spcPct val="90000"/>
              </a:lnSpc>
              <a:buNone/>
            </a:pPr>
            <a:r>
              <a:rPr lang="en-US" dirty="0" smtClean="0"/>
              <a:t>          	</a:t>
            </a:r>
            <a:r>
              <a:rPr lang="en-US" b="1" dirty="0" err="1" smtClean="0"/>
              <a:t>i</a:t>
            </a:r>
            <a:r>
              <a:rPr lang="en-US" b="1" dirty="0" smtClean="0"/>
              <a:t>=j=k=5;</a:t>
            </a:r>
            <a:endParaRPr lang="en-US" dirty="0" smtClean="0">
              <a:solidFill>
                <a:srgbClr val="002060"/>
              </a:solidFill>
            </a:endParaRPr>
          </a:p>
          <a:p>
            <a:pPr lvl="0" algn="just">
              <a:lnSpc>
                <a:spcPct val="90000"/>
              </a:lnSpc>
              <a:buNone/>
            </a:pPr>
            <a:r>
              <a:rPr lang="en-US" dirty="0" smtClean="0">
                <a:solidFill>
                  <a:srgbClr val="002060"/>
                </a:solidFill>
              </a:rPr>
              <a:t>It assigns 5 to the all three variables: </a:t>
            </a:r>
            <a:r>
              <a:rPr lang="en-US" b="1" dirty="0" err="1" smtClean="0">
                <a:solidFill>
                  <a:srgbClr val="002060"/>
                </a:solidFill>
              </a:rPr>
              <a:t>i</a:t>
            </a:r>
            <a:r>
              <a:rPr lang="en-US" dirty="0" smtClean="0">
                <a:solidFill>
                  <a:srgbClr val="002060"/>
                </a:solidFill>
              </a:rPr>
              <a:t>, </a:t>
            </a:r>
            <a:r>
              <a:rPr lang="en-US" b="1" dirty="0" smtClean="0">
                <a:solidFill>
                  <a:srgbClr val="002060"/>
                </a:solidFill>
              </a:rPr>
              <a:t>j</a:t>
            </a:r>
            <a:r>
              <a:rPr lang="en-US" dirty="0" smtClean="0">
                <a:solidFill>
                  <a:srgbClr val="002060"/>
                </a:solidFill>
              </a:rPr>
              <a:t> and </a:t>
            </a:r>
            <a:r>
              <a:rPr lang="en-US" b="1" dirty="0" smtClean="0">
                <a:solidFill>
                  <a:srgbClr val="002060"/>
                </a:solidFill>
              </a:rPr>
              <a:t>k</a:t>
            </a:r>
            <a:r>
              <a:rPr lang="en-US" dirty="0" smtClean="0">
                <a:solidFill>
                  <a:srgbClr val="002060"/>
                </a:solidFill>
              </a:rPr>
              <a:t>. </a:t>
            </a:r>
          </a:p>
          <a:p>
            <a:pPr algn="just" eaLnBrk="1" hangingPunct="1">
              <a:lnSpc>
                <a:spcPct val="80000"/>
              </a:lnSpc>
              <a:buFontTx/>
              <a:buNone/>
            </a:pPr>
            <a:endParaRPr lang="en-US" dirty="0" smtClean="0">
              <a:latin typeface="Arial" charset="0"/>
            </a:endParaRPr>
          </a:p>
        </p:txBody>
      </p:sp>
    </p:spTree>
    <p:extLst>
      <p:ext uri="{BB962C8B-B14F-4D97-AF65-F5344CB8AC3E}">
        <p14:creationId xmlns:p14="http://schemas.microsoft.com/office/powerpoint/2010/main" val="41439485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anose="020B0604020202020204" pitchFamily="34" charset="0"/>
                <a:ea typeface="+mn-ea"/>
                <a:cs typeface="+mn-cs"/>
              </a:rPr>
              <a:t>For combining a binary mathematical operation with an assignment operation.</a:t>
            </a:r>
          </a:p>
          <a:p>
            <a:r>
              <a:rPr lang="en-US" sz="1200" b="0" i="0" kern="1200" dirty="0" smtClean="0">
                <a:solidFill>
                  <a:schemeClr val="tx1"/>
                </a:solidFill>
                <a:effectLst/>
                <a:latin typeface="Arial" panose="020B0604020202020204" pitchFamily="34" charset="0"/>
                <a:ea typeface="+mn-ea"/>
                <a:cs typeface="+mn-cs"/>
              </a:rPr>
              <a:t>There is shorthand method.</a:t>
            </a:r>
          </a:p>
          <a:p>
            <a:r>
              <a:rPr lang="en-US" sz="1200" b="0" i="0" kern="1200" dirty="0" smtClean="0">
                <a:solidFill>
                  <a:schemeClr val="tx1"/>
                </a:solidFill>
                <a:effectLst/>
                <a:latin typeface="Arial" panose="020B0604020202020204" pitchFamily="34" charset="0"/>
                <a:ea typeface="+mn-ea"/>
                <a:cs typeface="+mn-cs"/>
              </a:rPr>
              <a:t>For example:</a:t>
            </a:r>
          </a:p>
          <a:p>
            <a:r>
              <a:rPr lang="en-US" sz="1200" b="0" i="0" kern="1200" dirty="0" smtClean="0">
                <a:solidFill>
                  <a:schemeClr val="tx1"/>
                </a:solidFill>
                <a:effectLst/>
                <a:latin typeface="Arial" panose="020B0604020202020204" pitchFamily="34" charset="0"/>
                <a:ea typeface="+mn-ea"/>
                <a:cs typeface="+mn-cs"/>
              </a:rPr>
              <a:t>x  =  x  +  5;	</a:t>
            </a:r>
            <a:r>
              <a:rPr lang="en-US" sz="1200" b="0" i="0" kern="1200" baseline="0" dirty="0" smtClean="0">
                <a:solidFill>
                  <a:schemeClr val="tx1"/>
                </a:solidFill>
                <a:effectLst/>
                <a:latin typeface="Arial" panose="020B0604020202020204" pitchFamily="34" charset="0"/>
                <a:ea typeface="+mn-ea"/>
                <a:cs typeface="+mn-cs"/>
              </a:rPr>
              <a:t>     </a:t>
            </a:r>
            <a:r>
              <a:rPr lang="en-US" sz="1200" b="0" i="0" kern="1200" dirty="0" smtClean="0">
                <a:solidFill>
                  <a:schemeClr val="tx1"/>
                </a:solidFill>
                <a:effectLst/>
                <a:latin typeface="Arial" panose="020B0604020202020204" pitchFamily="34" charset="0"/>
                <a:ea typeface="+mn-ea"/>
                <a:cs typeface="+mn-cs"/>
              </a:rPr>
              <a:t>→  x  += 5;</a:t>
            </a:r>
          </a:p>
          <a:p>
            <a:r>
              <a:rPr lang="en-US" sz="1200" b="0" i="0" kern="1200" dirty="0" smtClean="0">
                <a:solidFill>
                  <a:schemeClr val="tx1"/>
                </a:solidFill>
                <a:effectLst/>
                <a:latin typeface="Arial" panose="020B0604020202020204" pitchFamily="34" charset="0"/>
                <a:ea typeface="+mn-ea"/>
                <a:cs typeface="+mn-cs"/>
              </a:rPr>
              <a:t>The general notation is:</a:t>
            </a:r>
          </a:p>
          <a:p>
            <a:r>
              <a:rPr lang="en-US" sz="1200" b="1" i="0" kern="1200" dirty="0" smtClean="0">
                <a:solidFill>
                  <a:schemeClr val="tx1"/>
                </a:solidFill>
                <a:effectLst/>
                <a:latin typeface="Arial" panose="020B0604020202020204" pitchFamily="34" charset="0"/>
                <a:ea typeface="+mn-ea"/>
                <a:cs typeface="+mn-cs"/>
              </a:rPr>
              <a:t>expression1 = expression1 operator expression2</a:t>
            </a:r>
            <a:endParaRPr lang="en-US" sz="1200" b="0" i="0" kern="1200" dirty="0" smtClean="0">
              <a:solidFill>
                <a:schemeClr val="tx1"/>
              </a:solidFill>
              <a:effectLst/>
              <a:latin typeface="Arial" panose="020B0604020202020204" pitchFamily="34" charset="0"/>
              <a:ea typeface="+mn-ea"/>
              <a:cs typeface="+mn-cs"/>
            </a:endParaRPr>
          </a:p>
          <a:p>
            <a:r>
              <a:rPr lang="en-US" sz="1200" b="0" i="0" kern="1200" dirty="0" smtClean="0">
                <a:solidFill>
                  <a:schemeClr val="tx1"/>
                </a:solidFill>
                <a:effectLst/>
                <a:latin typeface="Arial" panose="020B0604020202020204" pitchFamily="34" charset="0"/>
                <a:ea typeface="+mn-ea"/>
                <a:cs typeface="+mn-cs"/>
              </a:rPr>
              <a:t>The shorthand method is:</a:t>
            </a:r>
          </a:p>
          <a:p>
            <a:r>
              <a:rPr lang="en-US" sz="1200" b="0" i="0" kern="1200" dirty="0" smtClean="0">
                <a:solidFill>
                  <a:schemeClr val="tx1"/>
                </a:solidFill>
                <a:effectLst/>
                <a:latin typeface="Arial" panose="020B0604020202020204" pitchFamily="34" charset="0"/>
                <a:ea typeface="+mn-ea"/>
                <a:cs typeface="+mn-cs"/>
              </a:rPr>
              <a:t> </a:t>
            </a:r>
            <a:r>
              <a:rPr lang="en-US" sz="1200" b="1" i="0" kern="1200" dirty="0" smtClean="0">
                <a:solidFill>
                  <a:schemeClr val="tx1"/>
                </a:solidFill>
                <a:effectLst/>
                <a:latin typeface="Arial" panose="020B0604020202020204" pitchFamily="34" charset="0"/>
                <a:ea typeface="+mn-ea"/>
                <a:cs typeface="+mn-cs"/>
              </a:rPr>
              <a:t>expression1 operator  =  expression2</a:t>
            </a:r>
          </a:p>
          <a:p>
            <a:pPr eaLnBrk="1" hangingPunct="1">
              <a:lnSpc>
                <a:spcPct val="110000"/>
              </a:lnSpc>
              <a:buFontTx/>
              <a:buNone/>
            </a:pPr>
            <a:r>
              <a:rPr lang="en-US" sz="2400" dirty="0" smtClean="0"/>
              <a:t>Format:  </a:t>
            </a:r>
            <a:r>
              <a:rPr lang="en-US" sz="2800" dirty="0" smtClean="0">
                <a:latin typeface="Arial Rounded MT Bold" pitchFamily="34" charset="0"/>
              </a:rPr>
              <a:t>v  op = </a:t>
            </a:r>
            <a:r>
              <a:rPr lang="en-US" sz="2800" dirty="0" err="1" smtClean="0">
                <a:latin typeface="Arial Rounded MT Bold" pitchFamily="34" charset="0"/>
              </a:rPr>
              <a:t>exp</a:t>
            </a:r>
            <a:r>
              <a:rPr lang="en-US" sz="2800" dirty="0" smtClean="0">
                <a:latin typeface="Arial Rounded MT Bold" pitchFamily="34" charset="0"/>
              </a:rPr>
              <a:t>;</a:t>
            </a:r>
            <a:endParaRPr lang="en-US" sz="2400" dirty="0" smtClean="0">
              <a:latin typeface="Arial Rounded MT Bold" pitchFamily="34" charset="0"/>
            </a:endParaRPr>
          </a:p>
          <a:p>
            <a:pPr lvl="1" eaLnBrk="1" hangingPunct="1">
              <a:lnSpc>
                <a:spcPct val="110000"/>
              </a:lnSpc>
              <a:buFontTx/>
              <a:buNone/>
            </a:pPr>
            <a:r>
              <a:rPr lang="en-US" sz="2000" dirty="0" smtClean="0"/>
              <a:t>	</a:t>
            </a:r>
            <a:r>
              <a:rPr lang="en-US" sz="2200" dirty="0" smtClean="0"/>
              <a:t>Where </a:t>
            </a:r>
            <a:r>
              <a:rPr lang="en-US" sz="2200" b="1" dirty="0" smtClean="0"/>
              <a:t>v</a:t>
            </a:r>
            <a:r>
              <a:rPr lang="en-US" sz="2200" dirty="0" smtClean="0"/>
              <a:t> is a variable, </a:t>
            </a:r>
            <a:r>
              <a:rPr lang="en-US" sz="2200" b="1" dirty="0" smtClean="0"/>
              <a:t>op</a:t>
            </a:r>
            <a:r>
              <a:rPr lang="en-US" sz="2200" dirty="0" smtClean="0"/>
              <a:t> is a binary arithmetic operator and </a:t>
            </a:r>
            <a:r>
              <a:rPr lang="en-US" sz="2200" b="1" dirty="0" err="1" smtClean="0"/>
              <a:t>exp</a:t>
            </a:r>
            <a:r>
              <a:rPr lang="en-US" sz="2200" dirty="0" smtClean="0"/>
              <a:t> is an expression.</a:t>
            </a:r>
          </a:p>
          <a:p>
            <a:endParaRPr lang="en-US" sz="1200" b="1" i="0" kern="1200" dirty="0" smtClean="0">
              <a:solidFill>
                <a:schemeClr val="tx1"/>
              </a:solidFill>
              <a:effectLst/>
              <a:latin typeface="Arial" panose="020B0604020202020204" pitchFamily="34" charset="0"/>
              <a:ea typeface="+mn-ea"/>
              <a:cs typeface="+mn-cs"/>
            </a:endParaRPr>
          </a:p>
          <a:p>
            <a:r>
              <a:rPr lang="en-US" sz="1200" b="0" i="0" kern="1200" dirty="0" smtClean="0">
                <a:solidFill>
                  <a:schemeClr val="tx1"/>
                </a:solidFill>
                <a:effectLst/>
                <a:latin typeface="Arial" panose="020B0604020202020204" pitchFamily="34" charset="0"/>
                <a:ea typeface="+mn-ea"/>
                <a:cs typeface="+mn-cs"/>
              </a:rPr>
              <a:t>Example:</a:t>
            </a:r>
          </a:p>
          <a:p>
            <a:r>
              <a:rPr lang="en-US" sz="1200" b="0" i="0" kern="1200" dirty="0" smtClean="0">
                <a:solidFill>
                  <a:schemeClr val="tx1"/>
                </a:solidFill>
                <a:effectLst/>
                <a:latin typeface="Arial" panose="020B0604020202020204" pitchFamily="34" charset="0"/>
                <a:ea typeface="+mn-ea"/>
                <a:cs typeface="+mn-cs"/>
              </a:rPr>
              <a:t>If x = 12;</a:t>
            </a:r>
          </a:p>
          <a:p>
            <a:r>
              <a:rPr lang="en-US" sz="1200" b="0" i="0" kern="1200" dirty="0" smtClean="0">
                <a:solidFill>
                  <a:schemeClr val="tx1"/>
                </a:solidFill>
                <a:effectLst/>
                <a:latin typeface="Arial" panose="020B0604020202020204" pitchFamily="34" charset="0"/>
                <a:ea typeface="+mn-ea"/>
                <a:cs typeface="+mn-cs"/>
              </a:rPr>
              <a:t>Then,</a:t>
            </a:r>
          </a:p>
          <a:p>
            <a:r>
              <a:rPr lang="en-US" sz="1200" b="0" i="0" kern="1200" dirty="0" smtClean="0">
                <a:solidFill>
                  <a:schemeClr val="tx1"/>
                </a:solidFill>
                <a:effectLst/>
                <a:latin typeface="Arial" panose="020B0604020202020204" pitchFamily="34" charset="0"/>
                <a:ea typeface="+mn-ea"/>
                <a:cs typeface="+mn-cs"/>
              </a:rPr>
              <a:t>z = x += 2; means </a:t>
            </a:r>
          </a:p>
          <a:p>
            <a:r>
              <a:rPr lang="en-US" sz="1200" b="0" i="0" kern="1200" dirty="0" smtClean="0">
                <a:solidFill>
                  <a:schemeClr val="tx1"/>
                </a:solidFill>
                <a:effectLst/>
                <a:latin typeface="Arial" panose="020B0604020202020204" pitchFamily="34" charset="0"/>
                <a:ea typeface="+mn-ea"/>
                <a:cs typeface="+mn-cs"/>
              </a:rPr>
              <a:t>z =  x = x + 2</a:t>
            </a:r>
          </a:p>
          <a:p>
            <a:r>
              <a:rPr lang="en-US" sz="1200" b="0" i="0" kern="1200" dirty="0" smtClean="0">
                <a:solidFill>
                  <a:schemeClr val="tx1"/>
                </a:solidFill>
                <a:effectLst/>
                <a:latin typeface="Arial" panose="020B0604020202020204" pitchFamily="34" charset="0"/>
                <a:ea typeface="+mn-ea"/>
                <a:cs typeface="+mn-cs"/>
              </a:rPr>
              <a:t>          =   12 + 2</a:t>
            </a:r>
          </a:p>
          <a:p>
            <a:r>
              <a:rPr lang="en-US" sz="1200" b="0" i="0" kern="1200" dirty="0" smtClean="0">
                <a:solidFill>
                  <a:schemeClr val="tx1"/>
                </a:solidFill>
                <a:effectLst/>
                <a:latin typeface="Arial" panose="020B0604020202020204" pitchFamily="34" charset="0"/>
                <a:ea typeface="+mn-ea"/>
                <a:cs typeface="+mn-cs"/>
              </a:rPr>
              <a:t>          =   14</a:t>
            </a:r>
          </a:p>
          <a:p>
            <a:endParaRPr lang="en-US" dirty="0"/>
          </a:p>
        </p:txBody>
      </p:sp>
      <p:sp>
        <p:nvSpPr>
          <p:cNvPr id="4" name="Slide Number Placeholder 3"/>
          <p:cNvSpPr>
            <a:spLocks noGrp="1"/>
          </p:cNvSpPr>
          <p:nvPr>
            <p:ph type="sldNum" sz="quarter" idx="10"/>
          </p:nvPr>
        </p:nvSpPr>
        <p:spPr/>
        <p:txBody>
          <a:bodyPr/>
          <a:lstStyle/>
          <a:p>
            <a:pPr>
              <a:defRPr/>
            </a:pPr>
            <a:fld id="{C1579044-8663-4358-9659-896FC7697635}" type="slidenum">
              <a:rPr lang="en-US" altLang="en-US" smtClean="0"/>
              <a:pPr>
                <a:defRPr/>
              </a:pPr>
              <a:t>37</a:t>
            </a:fld>
            <a:endParaRPr lang="en-US" altLang="en-US"/>
          </a:p>
        </p:txBody>
      </p:sp>
    </p:spTree>
    <p:extLst>
      <p:ext uri="{BB962C8B-B14F-4D97-AF65-F5344CB8AC3E}">
        <p14:creationId xmlns:p14="http://schemas.microsoft.com/office/powerpoint/2010/main" val="2515182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p:spPr>
        <p:txBody>
          <a:bodyPr/>
          <a:lstStyle/>
          <a:p>
            <a:endParaRPr lang="en-US" altLang="en-US" smtClean="0"/>
          </a:p>
        </p:txBody>
      </p:sp>
      <p:sp>
        <p:nvSpPr>
          <p:cNvPr id="34820"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CDBA063-C5F6-4CCB-8950-DBD53D12B9FC}" type="slidenum">
              <a:rPr lang="en-US" altLang="en-US" smtClean="0"/>
              <a:pPr/>
              <a:t>2</a:t>
            </a:fld>
            <a:endParaRPr lang="en-US" altLang="en-US" smtClean="0"/>
          </a:p>
        </p:txBody>
      </p:sp>
    </p:spTree>
    <p:extLst>
      <p:ext uri="{BB962C8B-B14F-4D97-AF65-F5344CB8AC3E}">
        <p14:creationId xmlns:p14="http://schemas.microsoft.com/office/powerpoint/2010/main" val="18257898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p:spPr>
        <p:txBody>
          <a:bodyPr/>
          <a:lstStyle/>
          <a:p>
            <a:r>
              <a:rPr lang="en-US" altLang="en-US" smtClean="0"/>
              <a:t>0, 7, Not Valid[1], 3,  -2, 10.25, 5</a:t>
            </a:r>
          </a:p>
        </p:txBody>
      </p:sp>
      <p:sp>
        <p:nvSpPr>
          <p:cNvPr id="80900"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F74DBA5-5630-49D7-8965-034F115FD831}" type="slidenum">
              <a:rPr lang="en-US" altLang="en-US" smtClean="0"/>
              <a:pPr/>
              <a:t>38</a:t>
            </a:fld>
            <a:endParaRPr lang="en-US" altLang="en-US" smtClean="0"/>
          </a:p>
        </p:txBody>
      </p:sp>
    </p:spTree>
    <p:extLst>
      <p:ext uri="{BB962C8B-B14F-4D97-AF65-F5344CB8AC3E}">
        <p14:creationId xmlns:p14="http://schemas.microsoft.com/office/powerpoint/2010/main" val="32821428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p:spPr>
        <p:txBody>
          <a:bodyPr/>
          <a:lstStyle/>
          <a:p>
            <a:endParaRPr lang="en-US" altLang="en-US" smtClean="0"/>
          </a:p>
        </p:txBody>
      </p:sp>
      <p:sp>
        <p:nvSpPr>
          <p:cNvPr id="8294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A1CC9AD-646E-490A-9A4C-D3838A2BED50}" type="slidenum">
              <a:rPr lang="en-US" altLang="en-US" smtClean="0"/>
              <a:pPr/>
              <a:t>39</a:t>
            </a:fld>
            <a:endParaRPr lang="en-US" altLang="en-US" smtClean="0"/>
          </a:p>
        </p:txBody>
      </p:sp>
    </p:spTree>
    <p:extLst>
      <p:ext uri="{BB962C8B-B14F-4D97-AF65-F5344CB8AC3E}">
        <p14:creationId xmlns:p14="http://schemas.microsoft.com/office/powerpoint/2010/main" val="3688941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p:spPr>
        <p:txBody>
          <a:bodyPr/>
          <a:lstStyle/>
          <a:p>
            <a:pPr eaLnBrk="1" hangingPunct="1"/>
            <a:r>
              <a:rPr lang="en-US" dirty="0" smtClean="0"/>
              <a:t>In a passage of text, individual words and punctuation marks are called tokens.</a:t>
            </a:r>
          </a:p>
          <a:p>
            <a:pPr eaLnBrk="1" hangingPunct="1"/>
            <a:r>
              <a:rPr lang="en-US" dirty="0" smtClean="0"/>
              <a:t>Similarly in a C program </a:t>
            </a:r>
            <a:r>
              <a:rPr lang="en-US" b="1" dirty="0" smtClean="0"/>
              <a:t>the smallest individual units are known as tokens</a:t>
            </a:r>
            <a:r>
              <a:rPr lang="en-US" dirty="0" smtClean="0"/>
              <a:t>.</a:t>
            </a:r>
          </a:p>
          <a:p>
            <a:endParaRPr lang="en-US" altLang="en-US" dirty="0" smtClean="0"/>
          </a:p>
        </p:txBody>
      </p:sp>
      <p:sp>
        <p:nvSpPr>
          <p:cNvPr id="39940"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052424B-7E3C-4BF1-81D0-AF6498D87DCD}" type="slidenum">
              <a:rPr lang="en-US" altLang="en-US" smtClean="0"/>
              <a:pPr/>
              <a:t>4</a:t>
            </a:fld>
            <a:endParaRPr lang="en-US" altLang="en-US" smtClean="0"/>
          </a:p>
        </p:txBody>
      </p:sp>
    </p:spTree>
    <p:extLst>
      <p:ext uri="{BB962C8B-B14F-4D97-AF65-F5344CB8AC3E}">
        <p14:creationId xmlns:p14="http://schemas.microsoft.com/office/powerpoint/2010/main" val="629582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eaLnBrk="1" hangingPunct="1">
              <a:lnSpc>
                <a:spcPct val="150000"/>
              </a:lnSpc>
              <a:buFont typeface="Wingdings" pitchFamily="2" charset="2"/>
              <a:buChar char="Ø"/>
            </a:pPr>
            <a:r>
              <a:rPr lang="en-US" sz="1200" dirty="0" smtClean="0">
                <a:latin typeface="Verdana" pitchFamily="34" charset="0"/>
              </a:rPr>
              <a:t>A </a:t>
            </a:r>
            <a:r>
              <a:rPr lang="en-US" sz="1200" b="1" dirty="0" smtClean="0">
                <a:latin typeface="Verdana" pitchFamily="34" charset="0"/>
              </a:rPr>
              <a:t>variable</a:t>
            </a:r>
            <a:r>
              <a:rPr lang="en-US" sz="1200" dirty="0" smtClean="0">
                <a:latin typeface="Verdana" pitchFamily="34" charset="0"/>
              </a:rPr>
              <a:t> is a data name that may be used to store a data value.</a:t>
            </a:r>
          </a:p>
          <a:p>
            <a:pPr algn="just" eaLnBrk="1" hangingPunct="1">
              <a:lnSpc>
                <a:spcPct val="150000"/>
              </a:lnSpc>
              <a:buFont typeface="Wingdings" pitchFamily="2" charset="2"/>
              <a:buChar char="Ø"/>
            </a:pPr>
            <a:r>
              <a:rPr lang="en-US" sz="1200" dirty="0" smtClean="0">
                <a:latin typeface="Verdana" pitchFamily="34" charset="0"/>
              </a:rPr>
              <a:t>A variable may take different values at different times during execution.</a:t>
            </a:r>
          </a:p>
          <a:p>
            <a:pPr algn="just" eaLnBrk="1" hangingPunct="1">
              <a:lnSpc>
                <a:spcPct val="150000"/>
              </a:lnSpc>
              <a:buFont typeface="Wingdings" pitchFamily="2" charset="2"/>
              <a:buChar char="Ø"/>
            </a:pPr>
            <a:r>
              <a:rPr lang="en-US" sz="1200" dirty="0" smtClean="0">
                <a:latin typeface="Verdana" pitchFamily="34" charset="0"/>
              </a:rPr>
              <a:t>Variable name chosen by the programmer in a meaningful way.</a:t>
            </a:r>
          </a:p>
          <a:p>
            <a:pPr algn="just" eaLnBrk="1" hangingPunct="1">
              <a:lnSpc>
                <a:spcPct val="150000"/>
              </a:lnSpc>
              <a:buFont typeface="Wingdings" pitchFamily="2" charset="2"/>
              <a:buChar char="Ø"/>
            </a:pPr>
            <a:r>
              <a:rPr lang="en-US" sz="1200" dirty="0" smtClean="0">
                <a:latin typeface="Verdana" pitchFamily="34" charset="0"/>
              </a:rPr>
              <a:t>Each variable needs an identifier that distinguishes it from the others.</a:t>
            </a:r>
          </a:p>
          <a:p>
            <a:pPr algn="just" eaLnBrk="1" hangingPunct="1">
              <a:lnSpc>
                <a:spcPct val="150000"/>
              </a:lnSpc>
              <a:buFont typeface="Wingdings" pitchFamily="2" charset="2"/>
              <a:buChar char="Ø"/>
            </a:pPr>
            <a:r>
              <a:rPr lang="en-US" sz="1200" dirty="0" smtClean="0">
                <a:latin typeface="Verdana" pitchFamily="34" charset="0"/>
              </a:rPr>
              <a:t>( rules similar to identifier)</a:t>
            </a:r>
          </a:p>
          <a:p>
            <a:endParaRPr lang="en-US" dirty="0"/>
          </a:p>
        </p:txBody>
      </p:sp>
      <p:sp>
        <p:nvSpPr>
          <p:cNvPr id="4" name="Slide Number Placeholder 3"/>
          <p:cNvSpPr>
            <a:spLocks noGrp="1"/>
          </p:cNvSpPr>
          <p:nvPr>
            <p:ph type="sldNum" sz="quarter" idx="10"/>
          </p:nvPr>
        </p:nvSpPr>
        <p:spPr/>
        <p:txBody>
          <a:bodyPr/>
          <a:lstStyle/>
          <a:p>
            <a:pPr>
              <a:defRPr/>
            </a:pPr>
            <a:fld id="{C1579044-8663-4358-9659-896FC7697635}" type="slidenum">
              <a:rPr lang="en-US" altLang="en-US" smtClean="0"/>
              <a:pPr>
                <a:defRPr/>
              </a:pPr>
              <a:t>5</a:t>
            </a:fld>
            <a:endParaRPr lang="en-US" altLang="en-US"/>
          </a:p>
        </p:txBody>
      </p:sp>
    </p:spTree>
    <p:extLst>
      <p:ext uri="{BB962C8B-B14F-4D97-AF65-F5344CB8AC3E}">
        <p14:creationId xmlns:p14="http://schemas.microsoft.com/office/powerpoint/2010/main" val="424698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FontTx/>
              <a:buNone/>
            </a:pPr>
            <a:r>
              <a:rPr lang="en-US" sz="1200" dirty="0" smtClean="0">
                <a:solidFill>
                  <a:srgbClr val="C00000"/>
                </a:solidFill>
              </a:rPr>
              <a:t>Primary Type declaration</a:t>
            </a:r>
            <a:r>
              <a:rPr lang="en-US" sz="1200" dirty="0" smtClean="0"/>
              <a:t>:</a:t>
            </a:r>
          </a:p>
          <a:p>
            <a:pPr eaLnBrk="1" hangingPunct="1">
              <a:buFontTx/>
              <a:buNone/>
            </a:pPr>
            <a:r>
              <a:rPr lang="en-US" sz="1200" dirty="0" smtClean="0"/>
              <a:t>   	write the keyword of the desired data type (like </a:t>
            </a:r>
            <a:r>
              <a:rPr lang="en-US" sz="1200" dirty="0" err="1" smtClean="0"/>
              <a:t>int</a:t>
            </a:r>
            <a:r>
              <a:rPr lang="en-US" sz="1200" dirty="0" smtClean="0"/>
              <a:t>, char, float...) followed by a valid variable identifier.</a:t>
            </a:r>
          </a:p>
          <a:p>
            <a:pPr eaLnBrk="1" hangingPunct="1">
              <a:buFontTx/>
              <a:buNone/>
            </a:pPr>
            <a:r>
              <a:rPr lang="en-US" sz="1200" b="1" dirty="0" smtClean="0"/>
              <a:t>			</a:t>
            </a:r>
            <a:r>
              <a:rPr lang="en-US" sz="1200" b="1" i="1" dirty="0" smtClean="0">
                <a:solidFill>
                  <a:srgbClr val="002060"/>
                </a:solidFill>
              </a:rPr>
              <a:t>data-type V</a:t>
            </a:r>
            <a:r>
              <a:rPr lang="en-US" sz="1200" b="1" i="1" baseline="-25000" dirty="0" smtClean="0">
                <a:solidFill>
                  <a:srgbClr val="002060"/>
                </a:solidFill>
              </a:rPr>
              <a:t>1</a:t>
            </a:r>
            <a:r>
              <a:rPr lang="en-US" sz="1200" b="1" i="1" dirty="0" smtClean="0">
                <a:solidFill>
                  <a:srgbClr val="002060"/>
                </a:solidFill>
              </a:rPr>
              <a:t>, V</a:t>
            </a:r>
            <a:r>
              <a:rPr lang="en-US" sz="1200" b="1" i="1" baseline="-25000" dirty="0" smtClean="0">
                <a:solidFill>
                  <a:srgbClr val="002060"/>
                </a:solidFill>
              </a:rPr>
              <a:t>2</a:t>
            </a:r>
            <a:r>
              <a:rPr lang="en-US" sz="1200" b="1" i="1" dirty="0" smtClean="0">
                <a:solidFill>
                  <a:srgbClr val="002060"/>
                </a:solidFill>
              </a:rPr>
              <a:t>,…,</a:t>
            </a:r>
            <a:r>
              <a:rPr lang="en-US" sz="1200" b="1" i="1" dirty="0" err="1" smtClean="0">
                <a:solidFill>
                  <a:srgbClr val="002060"/>
                </a:solidFill>
              </a:rPr>
              <a:t>V</a:t>
            </a:r>
            <a:r>
              <a:rPr lang="en-US" sz="1200" b="1" i="1" baseline="-25000" dirty="0" err="1" smtClean="0">
                <a:solidFill>
                  <a:srgbClr val="002060"/>
                </a:solidFill>
              </a:rPr>
              <a:t>n</a:t>
            </a:r>
            <a:endParaRPr lang="en-US" sz="1200" b="1" i="1" baseline="-25000" dirty="0" smtClean="0">
              <a:solidFill>
                <a:srgbClr val="002060"/>
              </a:solidFill>
            </a:endParaRPr>
          </a:p>
          <a:p>
            <a:pPr eaLnBrk="1" hangingPunct="1">
              <a:buFontTx/>
              <a:buNone/>
            </a:pPr>
            <a:endParaRPr lang="en-US" sz="1200" b="1" i="1" baseline="-25000" dirty="0" smtClean="0">
              <a:solidFill>
                <a:srgbClr val="002060"/>
              </a:solidFill>
            </a:endParaRPr>
          </a:p>
          <a:p>
            <a:pPr eaLnBrk="1" hangingPunct="1">
              <a:lnSpc>
                <a:spcPct val="80000"/>
              </a:lnSpc>
              <a:buFontTx/>
              <a:buNone/>
            </a:pPr>
            <a:r>
              <a:rPr lang="en-US" sz="2000" b="1" dirty="0" smtClean="0"/>
              <a:t>The process of giving initial values to variables</a:t>
            </a:r>
            <a:r>
              <a:rPr lang="en-US" sz="2000" b="1" dirty="0" smtClean="0">
                <a:sym typeface="Wingdings" pitchFamily="2" charset="2"/>
              </a:rPr>
              <a:t> “</a:t>
            </a:r>
            <a:r>
              <a:rPr lang="en-US" sz="2000" b="1" i="1" dirty="0" smtClean="0">
                <a:solidFill>
                  <a:srgbClr val="C00000"/>
                </a:solidFill>
                <a:sym typeface="Wingdings" pitchFamily="2" charset="2"/>
              </a:rPr>
              <a:t>Initialization</a:t>
            </a:r>
            <a:r>
              <a:rPr lang="en-US" sz="2000" b="1" dirty="0" smtClean="0">
                <a:sym typeface="Wingdings" pitchFamily="2" charset="2"/>
              </a:rPr>
              <a:t>”.</a:t>
            </a:r>
          </a:p>
          <a:p>
            <a:pPr lvl="1" eaLnBrk="1" hangingPunct="1">
              <a:lnSpc>
                <a:spcPct val="80000"/>
              </a:lnSpc>
              <a:buFont typeface="Wingdings" pitchFamily="2" charset="2"/>
              <a:buChar char="ü"/>
            </a:pPr>
            <a:r>
              <a:rPr lang="en-US" sz="2000" dirty="0" smtClean="0">
                <a:sym typeface="Wingdings" pitchFamily="2" charset="2"/>
              </a:rPr>
              <a:t>external &amp; static variables initialized to zero by default.</a:t>
            </a:r>
          </a:p>
          <a:p>
            <a:pPr eaLnBrk="1" hangingPunct="1">
              <a:lnSpc>
                <a:spcPct val="80000"/>
              </a:lnSpc>
              <a:buFontTx/>
              <a:buNone/>
            </a:pPr>
            <a:endParaRPr lang="en-US" sz="2000" dirty="0" smtClean="0">
              <a:sym typeface="Wingdings" pitchFamily="2" charset="2"/>
            </a:endParaRPr>
          </a:p>
          <a:p>
            <a:pPr eaLnBrk="1" hangingPunct="1">
              <a:lnSpc>
                <a:spcPct val="80000"/>
              </a:lnSpc>
              <a:buFontTx/>
              <a:buNone/>
            </a:pPr>
            <a:r>
              <a:rPr lang="en-US" sz="2000" b="1" dirty="0" err="1" smtClean="0">
                <a:solidFill>
                  <a:srgbClr val="C00000"/>
                </a:solidFill>
                <a:sym typeface="Wingdings" pitchFamily="2" charset="2"/>
              </a:rPr>
              <a:t>const</a:t>
            </a:r>
            <a:r>
              <a:rPr lang="en-US" sz="2000" b="1" dirty="0" smtClean="0">
                <a:solidFill>
                  <a:srgbClr val="C00000"/>
                </a:solidFill>
                <a:sym typeface="Wingdings" pitchFamily="2" charset="2"/>
              </a:rPr>
              <a:t> </a:t>
            </a:r>
            <a:r>
              <a:rPr lang="en-US" sz="2000" b="1" dirty="0" err="1" smtClean="0">
                <a:solidFill>
                  <a:srgbClr val="C00000"/>
                </a:solidFill>
                <a:sym typeface="Wingdings" pitchFamily="2" charset="2"/>
              </a:rPr>
              <a:t>int</a:t>
            </a:r>
            <a:r>
              <a:rPr lang="en-US" sz="2000" b="1" dirty="0" smtClean="0">
                <a:solidFill>
                  <a:srgbClr val="C00000"/>
                </a:solidFill>
                <a:sym typeface="Wingdings" pitchFamily="2" charset="2"/>
              </a:rPr>
              <a:t> </a:t>
            </a:r>
            <a:r>
              <a:rPr lang="en-US" sz="2000" b="1" dirty="0" err="1" smtClean="0">
                <a:solidFill>
                  <a:srgbClr val="C00000"/>
                </a:solidFill>
                <a:sym typeface="Wingdings" pitchFamily="2" charset="2"/>
              </a:rPr>
              <a:t>class_size</a:t>
            </a:r>
            <a:r>
              <a:rPr lang="en-US" sz="2000" b="1" dirty="0" smtClean="0">
                <a:solidFill>
                  <a:srgbClr val="C00000"/>
                </a:solidFill>
                <a:sym typeface="Wingdings" pitchFamily="2" charset="2"/>
              </a:rPr>
              <a:t> = 40</a:t>
            </a:r>
            <a:r>
              <a:rPr lang="en-US" sz="2000" dirty="0" smtClean="0">
                <a:solidFill>
                  <a:srgbClr val="C00000"/>
                </a:solidFill>
                <a:sym typeface="Wingdings" pitchFamily="2" charset="2"/>
              </a:rPr>
              <a:t>;</a:t>
            </a:r>
            <a:r>
              <a:rPr lang="en-US" sz="2000" dirty="0" smtClean="0">
                <a:sym typeface="Wingdings" pitchFamily="2" charset="2"/>
              </a:rPr>
              <a:t>  </a:t>
            </a:r>
          </a:p>
          <a:p>
            <a:pPr eaLnBrk="1" hangingPunct="1">
              <a:lnSpc>
                <a:spcPct val="80000"/>
              </a:lnSpc>
              <a:buFontTx/>
              <a:buNone/>
            </a:pPr>
            <a:endParaRPr lang="en-US" sz="2000" dirty="0" smtClean="0">
              <a:sym typeface="Wingdings" pitchFamily="2" charset="2"/>
            </a:endParaRPr>
          </a:p>
          <a:p>
            <a:pPr eaLnBrk="1" hangingPunct="1">
              <a:lnSpc>
                <a:spcPct val="80000"/>
              </a:lnSpc>
              <a:buFontTx/>
              <a:buNone/>
            </a:pPr>
            <a:r>
              <a:rPr lang="en-US" sz="2000" dirty="0" smtClean="0">
                <a:sym typeface="Wingdings" pitchFamily="2" charset="2"/>
              </a:rPr>
              <a:t>	</a:t>
            </a:r>
            <a:r>
              <a:rPr lang="en-US" sz="2000" dirty="0" err="1" smtClean="0">
                <a:solidFill>
                  <a:srgbClr val="C00000"/>
                </a:solidFill>
                <a:sym typeface="Wingdings" pitchFamily="2" charset="2"/>
              </a:rPr>
              <a:t>const</a:t>
            </a:r>
            <a:r>
              <a:rPr lang="en-US" sz="2000" dirty="0" smtClean="0">
                <a:sym typeface="Wingdings" pitchFamily="2" charset="2"/>
              </a:rPr>
              <a:t> tells the compiler the value of variable </a:t>
            </a:r>
            <a:r>
              <a:rPr lang="en-US" sz="2000" dirty="0" err="1" smtClean="0">
                <a:solidFill>
                  <a:srgbClr val="C00000"/>
                </a:solidFill>
                <a:sym typeface="Wingdings" pitchFamily="2" charset="2"/>
              </a:rPr>
              <a:t>class_size</a:t>
            </a:r>
            <a:r>
              <a:rPr lang="en-US" sz="2000" dirty="0" smtClean="0">
                <a:sym typeface="Wingdings" pitchFamily="2" charset="2"/>
              </a:rPr>
              <a:t> must not modified by the program. It can be used on the right hand side of any assignment statement.</a:t>
            </a:r>
            <a:endParaRPr lang="en-US" dirty="0"/>
          </a:p>
        </p:txBody>
      </p:sp>
      <p:sp>
        <p:nvSpPr>
          <p:cNvPr id="4" name="Slide Number Placeholder 3"/>
          <p:cNvSpPr>
            <a:spLocks noGrp="1"/>
          </p:cNvSpPr>
          <p:nvPr>
            <p:ph type="sldNum" sz="quarter" idx="10"/>
          </p:nvPr>
        </p:nvSpPr>
        <p:spPr/>
        <p:txBody>
          <a:bodyPr/>
          <a:lstStyle/>
          <a:p>
            <a:pPr>
              <a:defRPr/>
            </a:pPr>
            <a:fld id="{C1579044-8663-4358-9659-896FC7697635}" type="slidenum">
              <a:rPr lang="en-US" altLang="en-US" smtClean="0"/>
              <a:pPr>
                <a:defRPr/>
              </a:pPr>
              <a:t>6</a:t>
            </a:fld>
            <a:endParaRPr lang="en-US" altLang="en-US"/>
          </a:p>
        </p:txBody>
      </p:sp>
    </p:spTree>
    <p:extLst>
      <p:ext uri="{BB962C8B-B14F-4D97-AF65-F5344CB8AC3E}">
        <p14:creationId xmlns:p14="http://schemas.microsoft.com/office/powerpoint/2010/main" val="4260448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1579044-8663-4358-9659-896FC7697635}" type="slidenum">
              <a:rPr lang="en-US" altLang="en-US" smtClean="0"/>
              <a:pPr>
                <a:defRPr/>
              </a:pPr>
              <a:t>11</a:t>
            </a:fld>
            <a:endParaRPr lang="en-US" altLang="en-US"/>
          </a:p>
        </p:txBody>
      </p:sp>
    </p:spTree>
    <p:extLst>
      <p:ext uri="{BB962C8B-B14F-4D97-AF65-F5344CB8AC3E}">
        <p14:creationId xmlns:p14="http://schemas.microsoft.com/office/powerpoint/2010/main" val="3720093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data type allows the user/programmer  to select the type appropriate to the needs of the application as well as machine.</a:t>
            </a:r>
          </a:p>
          <a:p>
            <a:r>
              <a:rPr lang="en-US" dirty="0" smtClean="0"/>
              <a:t>ALL C compilers support 5 fundamental data types</a:t>
            </a:r>
          </a:p>
          <a:p>
            <a:endParaRPr lang="en-US" dirty="0"/>
          </a:p>
        </p:txBody>
      </p:sp>
      <p:sp>
        <p:nvSpPr>
          <p:cNvPr id="4" name="Slide Number Placeholder 3"/>
          <p:cNvSpPr>
            <a:spLocks noGrp="1"/>
          </p:cNvSpPr>
          <p:nvPr>
            <p:ph type="sldNum" sz="quarter" idx="10"/>
          </p:nvPr>
        </p:nvSpPr>
        <p:spPr/>
        <p:txBody>
          <a:bodyPr/>
          <a:lstStyle/>
          <a:p>
            <a:pPr>
              <a:defRPr/>
            </a:pPr>
            <a:fld id="{C1579044-8663-4358-9659-896FC7697635}" type="slidenum">
              <a:rPr lang="en-US" altLang="en-US" smtClean="0"/>
              <a:pPr>
                <a:defRPr/>
              </a:pPr>
              <a:t>12</a:t>
            </a:fld>
            <a:endParaRPr lang="en-US" altLang="en-US"/>
          </a:p>
        </p:txBody>
      </p:sp>
    </p:spTree>
    <p:extLst>
      <p:ext uri="{BB962C8B-B14F-4D97-AF65-F5344CB8AC3E}">
        <p14:creationId xmlns:p14="http://schemas.microsoft.com/office/powerpoint/2010/main" val="1238188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eaLnBrk="1" hangingPunct="1">
              <a:lnSpc>
                <a:spcPct val="90000"/>
              </a:lnSpc>
              <a:buFont typeface="Wingdings" pitchFamily="2" charset="2"/>
              <a:buChar char="Ø"/>
            </a:pPr>
            <a:r>
              <a:rPr lang="en-US" sz="2400" dirty="0" smtClean="0">
                <a:latin typeface="Arial" pitchFamily="34" charset="0"/>
                <a:cs typeface="Arial" pitchFamily="34" charset="0"/>
              </a:rPr>
              <a:t>The basic integer type is </a:t>
            </a:r>
            <a:r>
              <a:rPr lang="en-US" sz="2400" b="1" dirty="0" err="1" smtClean="0">
                <a:latin typeface="Arial" pitchFamily="34" charset="0"/>
                <a:cs typeface="Arial" pitchFamily="34" charset="0"/>
              </a:rPr>
              <a:t>int</a:t>
            </a:r>
            <a:endParaRPr lang="en-US" sz="2400" b="1" dirty="0" smtClean="0">
              <a:latin typeface="Arial" pitchFamily="34" charset="0"/>
              <a:cs typeface="Arial" pitchFamily="34" charset="0"/>
            </a:endParaRPr>
          </a:p>
          <a:p>
            <a:pPr lvl="1" algn="just" eaLnBrk="1" hangingPunct="1">
              <a:lnSpc>
                <a:spcPct val="90000"/>
              </a:lnSpc>
              <a:buFont typeface="Wingdings" pitchFamily="2" charset="2"/>
              <a:buChar char="§"/>
            </a:pPr>
            <a:r>
              <a:rPr lang="en-US" sz="2400" dirty="0" smtClean="0">
                <a:latin typeface="Arial" pitchFamily="34" charset="0"/>
                <a:cs typeface="Arial" pitchFamily="34" charset="0"/>
              </a:rPr>
              <a:t>The size of an </a:t>
            </a:r>
            <a:r>
              <a:rPr lang="en-US" sz="2400" b="1" dirty="0" err="1" smtClean="0">
                <a:latin typeface="Arial" pitchFamily="34" charset="0"/>
                <a:cs typeface="Arial" pitchFamily="34" charset="0"/>
              </a:rPr>
              <a:t>int</a:t>
            </a:r>
            <a:r>
              <a:rPr lang="en-US" sz="2400" dirty="0" smtClean="0">
                <a:latin typeface="Arial" pitchFamily="34" charset="0"/>
                <a:cs typeface="Arial" pitchFamily="34" charset="0"/>
              </a:rPr>
              <a:t> depends on the machine and on PCs it is normally 16 or 32 or 64 bits</a:t>
            </a:r>
          </a:p>
          <a:p>
            <a:pPr lvl="1" algn="just" eaLnBrk="1" hangingPunct="1">
              <a:lnSpc>
                <a:spcPct val="90000"/>
              </a:lnSpc>
              <a:buFont typeface="Wingdings" pitchFamily="2" charset="2"/>
              <a:buChar char="§"/>
            </a:pPr>
            <a:endParaRPr lang="en-US" sz="2400" dirty="0" smtClean="0">
              <a:latin typeface="Arial" pitchFamily="34" charset="0"/>
              <a:cs typeface="Arial" pitchFamily="34" charset="0"/>
            </a:endParaRPr>
          </a:p>
          <a:p>
            <a:pPr lvl="1" algn="just" eaLnBrk="1" hangingPunct="1">
              <a:lnSpc>
                <a:spcPct val="90000"/>
              </a:lnSpc>
              <a:buFont typeface="Wingdings" pitchFamily="2" charset="2"/>
              <a:buChar char="§"/>
            </a:pPr>
            <a:endParaRPr lang="en-US" sz="2400" dirty="0" smtClean="0">
              <a:latin typeface="Arial" pitchFamily="34" charset="0"/>
              <a:cs typeface="Arial" pitchFamily="34" charset="0"/>
            </a:endParaRPr>
          </a:p>
          <a:p>
            <a:pPr algn="just" eaLnBrk="1" hangingPunct="1">
              <a:lnSpc>
                <a:spcPct val="90000"/>
              </a:lnSpc>
              <a:buFont typeface="Wingdings" pitchFamily="2" charset="2"/>
              <a:buChar char="Ø"/>
            </a:pPr>
            <a:r>
              <a:rPr lang="en-US" sz="2400" dirty="0" smtClean="0">
                <a:latin typeface="Arial" pitchFamily="34" charset="0"/>
                <a:cs typeface="Arial" pitchFamily="34" charset="0"/>
              </a:rPr>
              <a:t> modifiers</a:t>
            </a:r>
          </a:p>
          <a:p>
            <a:pPr lvl="1" algn="just" eaLnBrk="1" hangingPunct="1">
              <a:lnSpc>
                <a:spcPct val="90000"/>
              </a:lnSpc>
              <a:buFont typeface="Wingdings" pitchFamily="2" charset="2"/>
              <a:buChar char="§"/>
            </a:pPr>
            <a:r>
              <a:rPr lang="en-US" sz="2400" b="1" dirty="0" smtClean="0">
                <a:latin typeface="Arial" pitchFamily="34" charset="0"/>
                <a:cs typeface="Arial" pitchFamily="34" charset="0"/>
              </a:rPr>
              <a:t>short</a:t>
            </a:r>
            <a:r>
              <a:rPr lang="en-US" sz="2400" dirty="0" smtClean="0">
                <a:latin typeface="Arial" pitchFamily="34" charset="0"/>
                <a:cs typeface="Arial" pitchFamily="34" charset="0"/>
              </a:rPr>
              <a:t>: typically uses less bits</a:t>
            </a:r>
          </a:p>
          <a:p>
            <a:pPr lvl="1" algn="just" eaLnBrk="1" hangingPunct="1">
              <a:lnSpc>
                <a:spcPct val="90000"/>
              </a:lnSpc>
              <a:buFont typeface="Wingdings" pitchFamily="2" charset="2"/>
              <a:buChar char="§"/>
            </a:pPr>
            <a:r>
              <a:rPr lang="en-US" sz="2400" b="1" dirty="0" smtClean="0">
                <a:latin typeface="Arial" pitchFamily="34" charset="0"/>
                <a:cs typeface="Arial" pitchFamily="34" charset="0"/>
              </a:rPr>
              <a:t>long</a:t>
            </a:r>
            <a:r>
              <a:rPr lang="en-US" sz="2400" dirty="0" smtClean="0">
                <a:latin typeface="Arial" pitchFamily="34" charset="0"/>
                <a:cs typeface="Arial" pitchFamily="34" charset="0"/>
              </a:rPr>
              <a:t>: typically uses more bits</a:t>
            </a:r>
          </a:p>
          <a:p>
            <a:pPr lvl="1" algn="just" eaLnBrk="1" hangingPunct="1">
              <a:lnSpc>
                <a:spcPct val="90000"/>
              </a:lnSpc>
              <a:buFont typeface="Wingdings" pitchFamily="2" charset="2"/>
              <a:buChar char="§"/>
            </a:pPr>
            <a:r>
              <a:rPr lang="en-US" sz="2400" b="1" dirty="0" smtClean="0">
                <a:latin typeface="Arial" pitchFamily="34" charset="0"/>
                <a:cs typeface="Arial" pitchFamily="34" charset="0"/>
              </a:rPr>
              <a:t>unsigned</a:t>
            </a:r>
          </a:p>
          <a:p>
            <a:pPr lvl="1" algn="just" eaLnBrk="1" hangingPunct="1">
              <a:lnSpc>
                <a:spcPct val="90000"/>
              </a:lnSpc>
              <a:buFont typeface="Wingdings" pitchFamily="2" charset="2"/>
              <a:buChar char="§"/>
            </a:pPr>
            <a:r>
              <a:rPr lang="en-US" sz="2400" b="1" dirty="0" smtClean="0">
                <a:latin typeface="Arial" pitchFamily="34" charset="0"/>
                <a:cs typeface="Arial" pitchFamily="34" charset="0"/>
              </a:rPr>
              <a:t>signed</a:t>
            </a:r>
          </a:p>
          <a:p>
            <a:endParaRPr lang="en-US" dirty="0"/>
          </a:p>
        </p:txBody>
      </p:sp>
      <p:sp>
        <p:nvSpPr>
          <p:cNvPr id="4" name="Slide Number Placeholder 3"/>
          <p:cNvSpPr>
            <a:spLocks noGrp="1"/>
          </p:cNvSpPr>
          <p:nvPr>
            <p:ph type="sldNum" sz="quarter" idx="10"/>
          </p:nvPr>
        </p:nvSpPr>
        <p:spPr/>
        <p:txBody>
          <a:bodyPr/>
          <a:lstStyle/>
          <a:p>
            <a:pPr>
              <a:defRPr/>
            </a:pPr>
            <a:fld id="{C1579044-8663-4358-9659-896FC7697635}" type="slidenum">
              <a:rPr lang="en-US" altLang="en-US" smtClean="0"/>
              <a:pPr>
                <a:defRPr/>
              </a:pPr>
              <a:t>15</a:t>
            </a:fld>
            <a:endParaRPr lang="en-US" altLang="en-US"/>
          </a:p>
        </p:txBody>
      </p:sp>
    </p:spTree>
    <p:extLst>
      <p:ext uri="{BB962C8B-B14F-4D97-AF65-F5344CB8AC3E}">
        <p14:creationId xmlns:p14="http://schemas.microsoft.com/office/powerpoint/2010/main" val="1468521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p:spPr>
        <p:txBody>
          <a:bodyPr/>
          <a:lstStyle/>
          <a:p>
            <a:r>
              <a:rPr lang="en-US" altLang="en-US" b="1" smtClean="0"/>
              <a:t>ASCII</a:t>
            </a:r>
            <a:r>
              <a:rPr lang="en-US" altLang="en-US" smtClean="0"/>
              <a:t> ( </a:t>
            </a:r>
            <a:r>
              <a:rPr lang="en-US" altLang="en-US" baseline="30000" smtClean="0"/>
              <a:t>i</a:t>
            </a:r>
            <a:r>
              <a:rPr lang="en-US" altLang="en-US" smtClean="0"/>
              <a:t>/ˈæski/ ASS-kee), abbreviated from American Standard Code for Information Interchange, is a character-encoding scheme. Originally based on the English alphabet, it encodes 128 specified characters into 7-bit binary integers.</a:t>
            </a:r>
          </a:p>
          <a:p>
            <a:endParaRPr lang="en-US" altLang="en-US" smtClean="0"/>
          </a:p>
        </p:txBody>
      </p:sp>
      <p:sp>
        <p:nvSpPr>
          <p:cNvPr id="55300"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4C6808E-859B-48BF-8B29-21BE934423B8}" type="slidenum">
              <a:rPr lang="en-US" altLang="en-US" smtClean="0"/>
              <a:pPr/>
              <a:t>18</a:t>
            </a:fld>
            <a:endParaRPr lang="en-US" altLang="en-US" smtClean="0"/>
          </a:p>
        </p:txBody>
      </p:sp>
    </p:spTree>
    <p:extLst>
      <p:ext uri="{BB962C8B-B14F-4D97-AF65-F5344CB8AC3E}">
        <p14:creationId xmlns:p14="http://schemas.microsoft.com/office/powerpoint/2010/main" val="1047955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smtClean="0"/>
              <a:t>Click to edit Master title style</a:t>
            </a:r>
            <a:endParaRPr lang="en-US" dirty="0"/>
          </a:p>
        </p:txBody>
      </p:sp>
      <p:sp>
        <p:nvSpPr>
          <p:cNvPr id="20" name="Text Placeholder 19"/>
          <p:cNvSpPr>
            <a:spLocks noGrp="1"/>
          </p:cNvSpPr>
          <p:nvPr>
            <p:ph type="body" sz="quarter" idx="13"/>
          </p:nvPr>
        </p:nvSpPr>
        <p:spPr>
          <a:xfrm>
            <a:off x="2971800" y="1981200"/>
            <a:ext cx="4191000" cy="609600"/>
          </a:xfrm>
          <a:prstGeom prst="rect">
            <a:avLst/>
          </a:prstGeom>
        </p:spPr>
        <p:txBody>
          <a:bodyPr/>
          <a:lstStyle/>
          <a:p>
            <a:pPr lvl="0"/>
            <a:r>
              <a:rPr lang="en-US" smtClean="0"/>
              <a:t>Click to edit Master text styles</a:t>
            </a:r>
          </a:p>
        </p:txBody>
      </p:sp>
      <p:sp>
        <p:nvSpPr>
          <p:cNvPr id="4" name="Date Placeholder 13"/>
          <p:cNvSpPr>
            <a:spLocks noGrp="1"/>
          </p:cNvSpPr>
          <p:nvPr>
            <p:ph type="dt" sz="half" idx="14"/>
          </p:nvPr>
        </p:nvSpPr>
        <p:spPr>
          <a:xfrm>
            <a:off x="6629400" y="6362700"/>
            <a:ext cx="1371600" cy="365125"/>
          </a:xfrm>
        </p:spPr>
        <p:txBody>
          <a:bodyPr/>
          <a:lstStyle>
            <a:lvl1pPr>
              <a:defRPr/>
            </a:lvl1pPr>
          </a:lstStyle>
          <a:p>
            <a:pPr>
              <a:defRPr/>
            </a:pPr>
            <a:fld id="{A6968C9F-C99B-4F9D-BAA8-E02DAF98A0C4}" type="datetime1">
              <a:rPr lang="en-US" altLang="en-US" smtClean="0"/>
              <a:t>3/15/2015</a:t>
            </a:fld>
            <a:endParaRPr lang="en-US" altLang="en-US"/>
          </a:p>
        </p:txBody>
      </p:sp>
      <p:sp>
        <p:nvSpPr>
          <p:cNvPr id="5" name="Footer Placeholder 14"/>
          <p:cNvSpPr>
            <a:spLocks noGrp="1"/>
          </p:cNvSpPr>
          <p:nvPr>
            <p:ph type="ftr" sz="quarter" idx="15"/>
          </p:nvPr>
        </p:nvSpPr>
        <p:spPr>
          <a:xfrm>
            <a:off x="1295400" y="6356350"/>
            <a:ext cx="4419600" cy="365125"/>
          </a:xfrm>
        </p:spPr>
        <p:txBody>
          <a:bodyPr/>
          <a:lstStyle>
            <a:lvl1pPr>
              <a:defRPr/>
            </a:lvl1pPr>
          </a:lstStyle>
          <a:p>
            <a:pPr>
              <a:defRPr/>
            </a:pPr>
            <a:r>
              <a:rPr lang="en-US" altLang="en-US"/>
              <a:t>CSE 1002                            Department of CSE</a:t>
            </a:r>
          </a:p>
        </p:txBody>
      </p:sp>
      <p:sp>
        <p:nvSpPr>
          <p:cNvPr id="6" name="Slide Number Placeholder 15"/>
          <p:cNvSpPr>
            <a:spLocks noGrp="1"/>
          </p:cNvSpPr>
          <p:nvPr>
            <p:ph type="sldNum" sz="quarter" idx="16"/>
          </p:nvPr>
        </p:nvSpPr>
        <p:spPr/>
        <p:txBody>
          <a:bodyPr/>
          <a:lstStyle>
            <a:lvl1pPr>
              <a:defRPr/>
            </a:lvl1pPr>
          </a:lstStyle>
          <a:p>
            <a:pPr>
              <a:defRPr/>
            </a:pPr>
            <a:fld id="{89828734-A639-4768-A175-471D2DDF047A}" type="slidenum">
              <a:rPr lang="en-US" altLang="en-US"/>
              <a:pPr>
                <a:defRPr/>
              </a:pPr>
              <a:t>‹#›</a:t>
            </a:fld>
            <a:endParaRPr lang="en-US" altLang="en-US"/>
          </a:p>
        </p:txBody>
      </p:sp>
    </p:spTree>
    <p:extLst>
      <p:ext uri="{BB962C8B-B14F-4D97-AF65-F5344CB8AC3E}">
        <p14:creationId xmlns:p14="http://schemas.microsoft.com/office/powerpoint/2010/main" val="3545429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3"/>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5" name="Title 10"/>
          <p:cNvSpPr txBox="1">
            <a:spLocks/>
          </p:cNvSpPr>
          <p:nvPr/>
        </p:nvSpPr>
        <p:spPr>
          <a:xfrm>
            <a:off x="1219200" y="152400"/>
            <a:ext cx="7162800" cy="685800"/>
          </a:xfrm>
          <a:prstGeom prst="rect">
            <a:avLst/>
          </a:prstGeom>
        </p:spPr>
        <p:txBody>
          <a:bodyPr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pPr>
              <a:defRPr/>
            </a:pPr>
            <a:r>
              <a:rPr lang="en-US" smtClean="0"/>
              <a:t>Click to edit Master title style</a:t>
            </a:r>
            <a:endParaRPr lang="en-US"/>
          </a:p>
        </p:txBody>
      </p:sp>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19200" y="1066800"/>
            <a:ext cx="7467600" cy="5059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3"/>
          <p:cNvSpPr>
            <a:spLocks noGrp="1"/>
          </p:cNvSpPr>
          <p:nvPr>
            <p:ph type="dt" sz="half" idx="10"/>
          </p:nvPr>
        </p:nvSpPr>
        <p:spPr/>
        <p:txBody>
          <a:bodyPr/>
          <a:lstStyle>
            <a:lvl1pPr>
              <a:defRPr/>
            </a:lvl1pPr>
          </a:lstStyle>
          <a:p>
            <a:pPr>
              <a:defRPr/>
            </a:pPr>
            <a:fld id="{B875E5A5-D7CB-4A5E-9E5C-9526D76B90F6}" type="datetime1">
              <a:rPr lang="en-US" altLang="en-US" smtClean="0"/>
              <a:t>3/15/2015</a:t>
            </a:fld>
            <a:endParaRPr lang="en-US" altLang="en-US"/>
          </a:p>
        </p:txBody>
      </p:sp>
      <p:sp>
        <p:nvSpPr>
          <p:cNvPr id="7" name="Footer Placeholder 4"/>
          <p:cNvSpPr>
            <a:spLocks noGrp="1"/>
          </p:cNvSpPr>
          <p:nvPr>
            <p:ph type="ftr" sz="quarter" idx="11"/>
          </p:nvPr>
        </p:nvSpPr>
        <p:spPr/>
        <p:txBody>
          <a:bodyPr/>
          <a:lstStyle>
            <a:lvl1pPr>
              <a:defRPr/>
            </a:lvl1pPr>
          </a:lstStyle>
          <a:p>
            <a:pPr>
              <a:defRPr/>
            </a:pPr>
            <a:r>
              <a:rPr lang="en-US" altLang="en-US"/>
              <a:t>CSE 1002                            Department of CSE</a:t>
            </a:r>
          </a:p>
        </p:txBody>
      </p:sp>
      <p:sp>
        <p:nvSpPr>
          <p:cNvPr id="8" name="Slide Number Placeholder 5"/>
          <p:cNvSpPr>
            <a:spLocks noGrp="1"/>
          </p:cNvSpPr>
          <p:nvPr>
            <p:ph type="sldNum" sz="quarter" idx="12"/>
          </p:nvPr>
        </p:nvSpPr>
        <p:spPr/>
        <p:txBody>
          <a:bodyPr/>
          <a:lstStyle>
            <a:lvl1pPr>
              <a:defRPr/>
            </a:lvl1pPr>
          </a:lstStyle>
          <a:p>
            <a:pPr>
              <a:defRPr/>
            </a:pPr>
            <a:fld id="{85447BE4-DF19-46F6-9676-9F84E96A401B}" type="slidenum">
              <a:rPr lang="en-US" altLang="en-US"/>
              <a:pPr>
                <a:defRPr/>
              </a:pPr>
              <a:t>‹#›</a:t>
            </a:fld>
            <a:endParaRPr lang="en-US" altLang="en-US"/>
          </a:p>
        </p:txBody>
      </p:sp>
    </p:spTree>
    <p:extLst>
      <p:ext uri="{BB962C8B-B14F-4D97-AF65-F5344CB8AC3E}">
        <p14:creationId xmlns:p14="http://schemas.microsoft.com/office/powerpoint/2010/main" val="2804612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5" name="Title 10"/>
          <p:cNvSpPr txBox="1">
            <a:spLocks/>
          </p:cNvSpPr>
          <p:nvPr/>
        </p:nvSpPr>
        <p:spPr>
          <a:xfrm>
            <a:off x="1219200" y="152400"/>
            <a:ext cx="7162800" cy="685800"/>
          </a:xfrm>
          <a:prstGeom prst="rect">
            <a:avLst/>
          </a:prstGeom>
        </p:spPr>
        <p:txBody>
          <a:bodyPr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pPr>
              <a:defRPr/>
            </a:pPr>
            <a:r>
              <a:rPr lang="en-US" smtClean="0"/>
              <a:t>Click to edit Master title style</a:t>
            </a:r>
            <a:endParaRPr lang="en-US"/>
          </a:p>
        </p:txBody>
      </p:sp>
      <p:sp>
        <p:nvSpPr>
          <p:cNvPr id="2" name="Vertical Title 1"/>
          <p:cNvSpPr>
            <a:spLocks noGrp="1"/>
          </p:cNvSpPr>
          <p:nvPr>
            <p:ph type="title" orient="vert"/>
          </p:nvPr>
        </p:nvSpPr>
        <p:spPr>
          <a:xfrm>
            <a:off x="6629400" y="1066800"/>
            <a:ext cx="2057400" cy="5059363"/>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1600" y="1066800"/>
            <a:ext cx="5105400" cy="5059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fld id="{EC6B49EB-D4DC-4CC4-9275-FBDDA2D41138}" type="datetime1">
              <a:rPr lang="en-US" altLang="en-US" smtClean="0"/>
              <a:t>3/15/2015</a:t>
            </a:fld>
            <a:endParaRPr lang="en-US" altLang="en-US"/>
          </a:p>
        </p:txBody>
      </p:sp>
      <p:sp>
        <p:nvSpPr>
          <p:cNvPr id="7" name="Footer Placeholder 4"/>
          <p:cNvSpPr>
            <a:spLocks noGrp="1"/>
          </p:cNvSpPr>
          <p:nvPr>
            <p:ph type="ftr" sz="quarter" idx="11"/>
          </p:nvPr>
        </p:nvSpPr>
        <p:spPr/>
        <p:txBody>
          <a:bodyPr/>
          <a:lstStyle>
            <a:lvl1pPr>
              <a:defRPr/>
            </a:lvl1pPr>
          </a:lstStyle>
          <a:p>
            <a:pPr>
              <a:defRPr/>
            </a:pPr>
            <a:r>
              <a:rPr lang="en-US" altLang="en-US"/>
              <a:t>CSE 1002                            Department of CSE</a:t>
            </a:r>
          </a:p>
        </p:txBody>
      </p:sp>
      <p:sp>
        <p:nvSpPr>
          <p:cNvPr id="8" name="Slide Number Placeholder 5"/>
          <p:cNvSpPr>
            <a:spLocks noGrp="1"/>
          </p:cNvSpPr>
          <p:nvPr>
            <p:ph type="sldNum" sz="quarter" idx="12"/>
          </p:nvPr>
        </p:nvSpPr>
        <p:spPr/>
        <p:txBody>
          <a:bodyPr/>
          <a:lstStyle>
            <a:lvl1pPr>
              <a:defRPr/>
            </a:lvl1pPr>
          </a:lstStyle>
          <a:p>
            <a:pPr>
              <a:defRPr/>
            </a:pPr>
            <a:fld id="{8A1225F2-FACC-4F5D-BA3A-C5A2FFE9E6BF}" type="slidenum">
              <a:rPr lang="en-US" altLang="en-US"/>
              <a:pPr>
                <a:defRPr/>
              </a:pPr>
              <a:t>‹#›</a:t>
            </a:fld>
            <a:endParaRPr lang="en-US" altLang="en-US"/>
          </a:p>
        </p:txBody>
      </p:sp>
    </p:spTree>
    <p:extLst>
      <p:ext uri="{BB962C8B-B14F-4D97-AF65-F5344CB8AC3E}">
        <p14:creationId xmlns:p14="http://schemas.microsoft.com/office/powerpoint/2010/main" val="88992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4" name="Rectangle 3"/>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3" name="Content Placeholder 2"/>
          <p:cNvSpPr>
            <a:spLocks noGrp="1"/>
          </p:cNvSpPr>
          <p:nvPr>
            <p:ph idx="1"/>
          </p:nvPr>
        </p:nvSpPr>
        <p:spPr>
          <a:xfrm>
            <a:off x="1219200" y="1066800"/>
            <a:ext cx="74676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a:xfrm>
            <a:off x="1143001" y="21021"/>
            <a:ext cx="7391400" cy="867283"/>
          </a:xfrm>
        </p:spPr>
        <p:txBody>
          <a:bodyPr/>
          <a:lstStyle/>
          <a:p>
            <a:r>
              <a:rPr lang="en-US" smtClean="0"/>
              <a:t>Click to edit Master title style</a:t>
            </a:r>
            <a:endParaRPr lang="en-US"/>
          </a:p>
        </p:txBody>
      </p:sp>
      <p:sp>
        <p:nvSpPr>
          <p:cNvPr id="5" name="Date Placeholder 3"/>
          <p:cNvSpPr>
            <a:spLocks noGrp="1"/>
          </p:cNvSpPr>
          <p:nvPr>
            <p:ph type="dt" sz="half" idx="10"/>
          </p:nvPr>
        </p:nvSpPr>
        <p:spPr>
          <a:xfrm>
            <a:off x="6400800" y="6362700"/>
            <a:ext cx="1600200" cy="365125"/>
          </a:xfrm>
        </p:spPr>
        <p:txBody>
          <a:bodyPr/>
          <a:lstStyle>
            <a:lvl1pPr>
              <a:defRPr/>
            </a:lvl1pPr>
          </a:lstStyle>
          <a:p>
            <a:pPr>
              <a:defRPr/>
            </a:pPr>
            <a:fld id="{23335948-727D-4DB8-92D5-B4752F1C4BC8}" type="datetime1">
              <a:rPr lang="en-US" altLang="en-US" smtClean="0"/>
              <a:t>3/15/2015</a:t>
            </a:fld>
            <a:endParaRPr lang="en-US" altLang="en-US"/>
          </a:p>
        </p:txBody>
      </p:sp>
      <p:sp>
        <p:nvSpPr>
          <p:cNvPr id="6" name="Slide Number Placeholder 5"/>
          <p:cNvSpPr>
            <a:spLocks noGrp="1"/>
          </p:cNvSpPr>
          <p:nvPr>
            <p:ph type="sldNum" sz="quarter" idx="11"/>
          </p:nvPr>
        </p:nvSpPr>
        <p:spPr/>
        <p:txBody>
          <a:bodyPr/>
          <a:lstStyle>
            <a:lvl1pPr>
              <a:defRPr/>
            </a:lvl1pPr>
          </a:lstStyle>
          <a:p>
            <a:pPr>
              <a:defRPr/>
            </a:pPr>
            <a:fld id="{7A9340AC-88E7-4A46-8E78-64370D79212C}" type="slidenum">
              <a:rPr lang="en-US" altLang="en-US"/>
              <a:pPr>
                <a:defRPr/>
              </a:pPr>
              <a:t>‹#›</a:t>
            </a:fld>
            <a:endParaRPr lang="en-US" altLang="en-US"/>
          </a:p>
        </p:txBody>
      </p:sp>
      <p:sp>
        <p:nvSpPr>
          <p:cNvPr id="7" name="Footer Placeholder 14"/>
          <p:cNvSpPr>
            <a:spLocks noGrp="1"/>
          </p:cNvSpPr>
          <p:nvPr>
            <p:ph type="ftr" sz="quarter" idx="12"/>
          </p:nvPr>
        </p:nvSpPr>
        <p:spPr>
          <a:xfrm>
            <a:off x="1295400" y="6356350"/>
            <a:ext cx="4419600" cy="365125"/>
          </a:xfrm>
        </p:spPr>
        <p:txBody>
          <a:bodyPr/>
          <a:lstStyle>
            <a:lvl1pPr>
              <a:defRPr/>
            </a:lvl1pPr>
          </a:lstStyle>
          <a:p>
            <a:pPr>
              <a:defRPr/>
            </a:pPr>
            <a:r>
              <a:rPr lang="en-US" altLang="en-US"/>
              <a:t>CSE 1002                            Department of CSE</a:t>
            </a:r>
          </a:p>
        </p:txBody>
      </p:sp>
    </p:spTree>
    <p:extLst>
      <p:ext uri="{BB962C8B-B14F-4D97-AF65-F5344CB8AC3E}">
        <p14:creationId xmlns:p14="http://schemas.microsoft.com/office/powerpoint/2010/main" val="661868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5" name="Rectangle 4"/>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3" name="Content Placeholder 2"/>
          <p:cNvSpPr>
            <a:spLocks noGrp="1"/>
          </p:cNvSpPr>
          <p:nvPr>
            <p:ph sz="half" idx="1"/>
          </p:nvPr>
        </p:nvSpPr>
        <p:spPr>
          <a:xfrm>
            <a:off x="1447800" y="1600200"/>
            <a:ext cx="3581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81600" y="1600200"/>
            <a:ext cx="3657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1371600" y="152400"/>
            <a:ext cx="7010398" cy="549992"/>
          </a:xfrm>
          <a:prstGeom prst="rect">
            <a:avLst/>
          </a:prstGeom>
        </p:spPr>
        <p:txBody>
          <a:bodyPr/>
          <a:lstStyle/>
          <a:p>
            <a:r>
              <a:rPr lang="en-US" smtClean="0"/>
              <a:t>Click to edit Master title style</a:t>
            </a:r>
            <a:endParaRPr lang="en-US" dirty="0"/>
          </a:p>
        </p:txBody>
      </p:sp>
      <p:sp>
        <p:nvSpPr>
          <p:cNvPr id="6" name="Date Placeholder 4"/>
          <p:cNvSpPr>
            <a:spLocks noGrp="1"/>
          </p:cNvSpPr>
          <p:nvPr>
            <p:ph type="dt" sz="half" idx="10"/>
          </p:nvPr>
        </p:nvSpPr>
        <p:spPr/>
        <p:txBody>
          <a:bodyPr/>
          <a:lstStyle>
            <a:lvl1pPr>
              <a:defRPr/>
            </a:lvl1pPr>
          </a:lstStyle>
          <a:p>
            <a:pPr>
              <a:defRPr/>
            </a:pPr>
            <a:fld id="{43A583C8-4776-4066-B134-E5ADC806CD09}" type="datetime1">
              <a:rPr lang="en-US" altLang="en-US" smtClean="0"/>
              <a:t>3/15/2015</a:t>
            </a:fld>
            <a:endParaRPr lang="en-US" altLang="en-US"/>
          </a:p>
        </p:txBody>
      </p:sp>
      <p:sp>
        <p:nvSpPr>
          <p:cNvPr id="7" name="Footer Placeholder 5"/>
          <p:cNvSpPr>
            <a:spLocks noGrp="1"/>
          </p:cNvSpPr>
          <p:nvPr>
            <p:ph type="ftr" sz="quarter" idx="11"/>
          </p:nvPr>
        </p:nvSpPr>
        <p:spPr/>
        <p:txBody>
          <a:bodyPr/>
          <a:lstStyle>
            <a:lvl1pPr>
              <a:defRPr/>
            </a:lvl1pPr>
          </a:lstStyle>
          <a:p>
            <a:pPr>
              <a:defRPr/>
            </a:pPr>
            <a:r>
              <a:rPr lang="en-US" altLang="en-US"/>
              <a:t>CSE 1002                            Department of CSE</a:t>
            </a:r>
          </a:p>
        </p:txBody>
      </p:sp>
      <p:sp>
        <p:nvSpPr>
          <p:cNvPr id="8" name="Slide Number Placeholder 6"/>
          <p:cNvSpPr>
            <a:spLocks noGrp="1"/>
          </p:cNvSpPr>
          <p:nvPr>
            <p:ph type="sldNum" sz="quarter" idx="12"/>
          </p:nvPr>
        </p:nvSpPr>
        <p:spPr/>
        <p:txBody>
          <a:bodyPr/>
          <a:lstStyle>
            <a:lvl1pPr>
              <a:defRPr/>
            </a:lvl1pPr>
          </a:lstStyle>
          <a:p>
            <a:pPr>
              <a:defRPr/>
            </a:pPr>
            <a:fld id="{64BD840B-35C4-4822-ACDD-F3273DA7B59C}" type="slidenum">
              <a:rPr lang="en-US" altLang="en-US"/>
              <a:pPr>
                <a:defRPr/>
              </a:pPr>
              <a:t>‹#›</a:t>
            </a:fld>
            <a:endParaRPr lang="en-US" altLang="en-US"/>
          </a:p>
        </p:txBody>
      </p:sp>
    </p:spTree>
    <p:extLst>
      <p:ext uri="{BB962C8B-B14F-4D97-AF65-F5344CB8AC3E}">
        <p14:creationId xmlns:p14="http://schemas.microsoft.com/office/powerpoint/2010/main" val="2396020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Rectangle 1"/>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3" name="Title 10"/>
          <p:cNvSpPr txBox="1">
            <a:spLocks/>
          </p:cNvSpPr>
          <p:nvPr/>
        </p:nvSpPr>
        <p:spPr>
          <a:xfrm>
            <a:off x="1219200" y="152400"/>
            <a:ext cx="7162800" cy="685800"/>
          </a:xfrm>
          <a:prstGeom prst="rect">
            <a:avLst/>
          </a:prstGeom>
        </p:spPr>
        <p:txBody>
          <a:bodyPr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pPr>
              <a:defRPr/>
            </a:pPr>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fld id="{E917BDF6-6058-4C0C-A5EE-130421618C0F}" type="datetime1">
              <a:rPr lang="en-US" altLang="en-US" smtClean="0"/>
              <a:t>3/15/2015</a:t>
            </a:fld>
            <a:endParaRPr lang="en-US" altLang="en-US"/>
          </a:p>
        </p:txBody>
      </p:sp>
      <p:sp>
        <p:nvSpPr>
          <p:cNvPr id="5" name="Footer Placeholder 3"/>
          <p:cNvSpPr>
            <a:spLocks noGrp="1"/>
          </p:cNvSpPr>
          <p:nvPr>
            <p:ph type="ftr" sz="quarter" idx="11"/>
          </p:nvPr>
        </p:nvSpPr>
        <p:spPr/>
        <p:txBody>
          <a:bodyPr/>
          <a:lstStyle>
            <a:lvl1pPr>
              <a:defRPr/>
            </a:lvl1pPr>
          </a:lstStyle>
          <a:p>
            <a:pPr>
              <a:defRPr/>
            </a:pPr>
            <a:r>
              <a:rPr lang="en-US" altLang="en-US"/>
              <a:t>CSE 1002                            Department of CSE</a:t>
            </a:r>
          </a:p>
        </p:txBody>
      </p:sp>
      <p:sp>
        <p:nvSpPr>
          <p:cNvPr id="6" name="Slide Number Placeholder 4"/>
          <p:cNvSpPr>
            <a:spLocks noGrp="1"/>
          </p:cNvSpPr>
          <p:nvPr>
            <p:ph type="sldNum" sz="quarter" idx="12"/>
          </p:nvPr>
        </p:nvSpPr>
        <p:spPr/>
        <p:txBody>
          <a:bodyPr/>
          <a:lstStyle>
            <a:lvl1pPr>
              <a:defRPr/>
            </a:lvl1pPr>
          </a:lstStyle>
          <a:p>
            <a:pPr>
              <a:defRPr/>
            </a:pPr>
            <a:fld id="{D4E41FBF-DC1F-4BC1-8173-36CCDF437039}" type="slidenum">
              <a:rPr lang="en-US" altLang="en-US"/>
              <a:pPr>
                <a:defRPr/>
              </a:pPr>
              <a:t>‹#›</a:t>
            </a:fld>
            <a:endParaRPr lang="en-US" altLang="en-US"/>
          </a:p>
        </p:txBody>
      </p:sp>
    </p:spTree>
    <p:extLst>
      <p:ext uri="{BB962C8B-B14F-4D97-AF65-F5344CB8AC3E}">
        <p14:creationId xmlns:p14="http://schemas.microsoft.com/office/powerpoint/2010/main" val="20749865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3" name="Rectangle 2"/>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6" name="Title 10"/>
          <p:cNvSpPr>
            <a:spLocks noGrp="1"/>
          </p:cNvSpPr>
          <p:nvPr>
            <p:ph type="title"/>
          </p:nvPr>
        </p:nvSpPr>
        <p:spPr>
          <a:xfrm>
            <a:off x="1219199" y="152400"/>
            <a:ext cx="7162801" cy="685800"/>
          </a:xfrm>
        </p:spPr>
        <p:txBody>
          <a:bodyPr>
            <a:normAutofit/>
          </a:bodyPr>
          <a:lstStyle>
            <a:lvl1pPr>
              <a:defRPr sz="3600"/>
            </a:lvl1pPr>
          </a:lstStyle>
          <a:p>
            <a:r>
              <a:rPr lang="en-US" smtClean="0"/>
              <a:t>Click to edit Master title style</a:t>
            </a:r>
            <a:endParaRPr lang="en-US"/>
          </a:p>
        </p:txBody>
      </p:sp>
      <p:sp>
        <p:nvSpPr>
          <p:cNvPr id="4" name="Date Placeholder 1"/>
          <p:cNvSpPr>
            <a:spLocks noGrp="1"/>
          </p:cNvSpPr>
          <p:nvPr>
            <p:ph type="dt" sz="half" idx="10"/>
          </p:nvPr>
        </p:nvSpPr>
        <p:spPr/>
        <p:txBody>
          <a:bodyPr/>
          <a:lstStyle>
            <a:lvl1pPr>
              <a:defRPr/>
            </a:lvl1pPr>
          </a:lstStyle>
          <a:p>
            <a:pPr>
              <a:defRPr/>
            </a:pPr>
            <a:fld id="{649784D2-1E87-4E64-B7AA-DA03C46F77D0}" type="datetime1">
              <a:rPr lang="en-US" altLang="en-US" smtClean="0"/>
              <a:t>3/15/2015</a:t>
            </a:fld>
            <a:endParaRPr lang="en-US" altLang="en-US"/>
          </a:p>
        </p:txBody>
      </p:sp>
      <p:sp>
        <p:nvSpPr>
          <p:cNvPr id="5" name="Footer Placeholder 2"/>
          <p:cNvSpPr>
            <a:spLocks noGrp="1"/>
          </p:cNvSpPr>
          <p:nvPr>
            <p:ph type="ftr" sz="quarter" idx="11"/>
          </p:nvPr>
        </p:nvSpPr>
        <p:spPr/>
        <p:txBody>
          <a:bodyPr/>
          <a:lstStyle>
            <a:lvl1pPr>
              <a:defRPr/>
            </a:lvl1pPr>
          </a:lstStyle>
          <a:p>
            <a:pPr>
              <a:defRPr/>
            </a:pPr>
            <a:r>
              <a:rPr lang="en-US" altLang="en-US"/>
              <a:t>CSE 1002                            Department of CSE</a:t>
            </a:r>
          </a:p>
        </p:txBody>
      </p:sp>
      <p:sp>
        <p:nvSpPr>
          <p:cNvPr id="7" name="Slide Number Placeholder 3"/>
          <p:cNvSpPr>
            <a:spLocks noGrp="1"/>
          </p:cNvSpPr>
          <p:nvPr>
            <p:ph type="sldNum" sz="quarter" idx="12"/>
          </p:nvPr>
        </p:nvSpPr>
        <p:spPr/>
        <p:txBody>
          <a:bodyPr/>
          <a:lstStyle>
            <a:lvl1pPr>
              <a:defRPr/>
            </a:lvl1pPr>
          </a:lstStyle>
          <a:p>
            <a:pPr>
              <a:defRPr/>
            </a:pPr>
            <a:fld id="{D3E8CEFF-1787-464D-AA5E-554C3A84650A}" type="slidenum">
              <a:rPr lang="en-US" altLang="en-US"/>
              <a:pPr>
                <a:defRPr/>
              </a:pPr>
              <a:t>‹#›</a:t>
            </a:fld>
            <a:endParaRPr lang="en-US" altLang="en-US"/>
          </a:p>
        </p:txBody>
      </p:sp>
    </p:spTree>
    <p:extLst>
      <p:ext uri="{BB962C8B-B14F-4D97-AF65-F5344CB8AC3E}">
        <p14:creationId xmlns:p14="http://schemas.microsoft.com/office/powerpoint/2010/main" val="2888487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a:prstGeom prst="rect">
            <a:avLst/>
          </a:prstGeom>
        </p:spPr>
        <p:txBody>
          <a:bodyPr/>
          <a:lstStyle/>
          <a:p>
            <a:pPr lvl="0"/>
            <a:endParaRPr lang="en-US" noProof="0"/>
          </a:p>
        </p:txBody>
      </p:sp>
      <p:sp>
        <p:nvSpPr>
          <p:cNvPr id="4" name="Date Placeholder 3"/>
          <p:cNvSpPr>
            <a:spLocks noGrp="1"/>
          </p:cNvSpPr>
          <p:nvPr>
            <p:ph type="dt" sz="half" idx="10"/>
          </p:nvPr>
        </p:nvSpPr>
        <p:spPr>
          <a:xfrm>
            <a:off x="457200" y="6245225"/>
            <a:ext cx="2133600" cy="476250"/>
          </a:xfrm>
        </p:spPr>
        <p:txBody>
          <a:bodyPr/>
          <a:lstStyle>
            <a:lvl1pPr>
              <a:defRPr/>
            </a:lvl1pPr>
          </a:lstStyle>
          <a:p>
            <a:pPr>
              <a:defRPr/>
            </a:pPr>
            <a:fld id="{67F73357-F72C-4771-B3BC-4004D8138C28}" type="datetime1">
              <a:rPr lang="en-US" altLang="en-US" smtClean="0"/>
              <a:t>3/15/2015</a:t>
            </a:fld>
            <a:endParaRPr lang="en-US" alt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pPr>
              <a:defRPr/>
            </a:pPr>
            <a:r>
              <a:rPr lang="en-US" altLang="en-US"/>
              <a:t>CSE 1002                            Department of CSE</a:t>
            </a:r>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pPr>
              <a:defRPr/>
            </a:pPr>
            <a:fld id="{18DF3079-176D-4FFF-9B18-A89110B1CBCA}" type="slidenum">
              <a:rPr lang="en-US" altLang="en-US"/>
              <a:pPr>
                <a:defRPr/>
              </a:pPr>
              <a:t>‹#›</a:t>
            </a:fld>
            <a:endParaRPr lang="en-US" altLang="en-US"/>
          </a:p>
        </p:txBody>
      </p:sp>
    </p:spTree>
    <p:extLst>
      <p:ext uri="{BB962C8B-B14F-4D97-AF65-F5344CB8AC3E}">
        <p14:creationId xmlns:p14="http://schemas.microsoft.com/office/powerpoint/2010/main" val="910977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smtClean="0"/>
              <a:t>Click to edit Master title style</a:t>
            </a:r>
            <a:endParaRPr lang="en-US" dirty="0"/>
          </a:p>
        </p:txBody>
      </p:sp>
      <p:sp>
        <p:nvSpPr>
          <p:cNvPr id="20" name="Text Placeholder 19"/>
          <p:cNvSpPr>
            <a:spLocks noGrp="1"/>
          </p:cNvSpPr>
          <p:nvPr>
            <p:ph type="body" sz="quarter" idx="13"/>
          </p:nvPr>
        </p:nvSpPr>
        <p:spPr>
          <a:xfrm>
            <a:off x="2971800" y="1981200"/>
            <a:ext cx="4191000" cy="609600"/>
          </a:xfrm>
          <a:prstGeom prst="rect">
            <a:avLst/>
          </a:prstGeom>
        </p:spPr>
        <p:txBody>
          <a:bodyPr/>
          <a:lstStyle/>
          <a:p>
            <a:pPr lvl="0"/>
            <a:r>
              <a:rPr lang="en-US" smtClean="0"/>
              <a:t>Click to edit Master text styles</a:t>
            </a:r>
          </a:p>
        </p:txBody>
      </p:sp>
      <p:sp>
        <p:nvSpPr>
          <p:cNvPr id="4" name="Date Placeholder 13"/>
          <p:cNvSpPr>
            <a:spLocks noGrp="1"/>
          </p:cNvSpPr>
          <p:nvPr>
            <p:ph type="dt" sz="half" idx="14"/>
          </p:nvPr>
        </p:nvSpPr>
        <p:spPr>
          <a:xfrm>
            <a:off x="6629400" y="6362700"/>
            <a:ext cx="1371600" cy="365125"/>
          </a:xfrm>
        </p:spPr>
        <p:txBody>
          <a:bodyPr/>
          <a:lstStyle>
            <a:lvl1pPr eaLnBrk="0" hangingPunct="0">
              <a:defRPr>
                <a:latin typeface="Arial" panose="020B0604020202020204" pitchFamily="34" charset="0"/>
              </a:defRPr>
            </a:lvl1pPr>
          </a:lstStyle>
          <a:p>
            <a:pPr>
              <a:defRPr/>
            </a:pPr>
            <a:fld id="{80FBDDBB-8428-4043-9946-4FDF8C53809B}" type="datetime1">
              <a:rPr lang="en-US" smtClean="0"/>
              <a:t>3/15/2015</a:t>
            </a:fld>
            <a:endParaRPr lang="en-US"/>
          </a:p>
        </p:txBody>
      </p:sp>
      <p:sp>
        <p:nvSpPr>
          <p:cNvPr id="5" name="Footer Placeholder 14"/>
          <p:cNvSpPr>
            <a:spLocks noGrp="1"/>
          </p:cNvSpPr>
          <p:nvPr>
            <p:ph type="ftr" sz="quarter" idx="15"/>
          </p:nvPr>
        </p:nvSpPr>
        <p:spPr>
          <a:xfrm>
            <a:off x="1295400" y="6356350"/>
            <a:ext cx="4419600" cy="365125"/>
          </a:xfrm>
        </p:spPr>
        <p:txBody>
          <a:bodyPr/>
          <a:lstStyle>
            <a:lvl1pPr eaLnBrk="0" hangingPunct="0">
              <a:defRPr>
                <a:latin typeface="Arial" panose="020B0604020202020204" pitchFamily="34" charset="0"/>
              </a:defRPr>
            </a:lvl1pPr>
          </a:lstStyle>
          <a:p>
            <a:pPr>
              <a:defRPr/>
            </a:pPr>
            <a:r>
              <a:rPr lang="en-US"/>
              <a:t>CSE 1002                            Department of CSE</a:t>
            </a:r>
            <a:endParaRPr lang="en-US" dirty="0"/>
          </a:p>
        </p:txBody>
      </p:sp>
      <p:sp>
        <p:nvSpPr>
          <p:cNvPr id="6" name="Slide Number Placeholder 15"/>
          <p:cNvSpPr>
            <a:spLocks noGrp="1"/>
          </p:cNvSpPr>
          <p:nvPr>
            <p:ph type="sldNum" sz="quarter" idx="16"/>
          </p:nvPr>
        </p:nvSpPr>
        <p:spPr/>
        <p:txBody>
          <a:bodyPr/>
          <a:lstStyle>
            <a:lvl1pPr eaLnBrk="0" hangingPunct="0">
              <a:defRPr>
                <a:latin typeface="Arial" panose="020B0604020202020204" pitchFamily="34" charset="0"/>
              </a:defRPr>
            </a:lvl1pPr>
          </a:lstStyle>
          <a:p>
            <a:pPr>
              <a:defRPr/>
            </a:pPr>
            <a:fld id="{4BEE74A5-1FCD-4590-8B96-2A4F7AFB4732}" type="slidenum">
              <a:rPr lang="en-US"/>
              <a:pPr>
                <a:defRPr/>
              </a:pPr>
              <a:t>‹#›</a:t>
            </a:fld>
            <a:endParaRPr lang="en-US" dirty="0"/>
          </a:p>
        </p:txBody>
      </p:sp>
    </p:spTree>
    <p:extLst>
      <p:ext uri="{BB962C8B-B14F-4D97-AF65-F5344CB8AC3E}">
        <p14:creationId xmlns:p14="http://schemas.microsoft.com/office/powerpoint/2010/main" val="970238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Rectangle 3"/>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rgbClr val="F79646">
                  <a:lumMod val="75000"/>
                </a:srgbClr>
              </a:solidFill>
            </a:endParaRPr>
          </a:p>
        </p:txBody>
      </p:sp>
      <p:sp>
        <p:nvSpPr>
          <p:cNvPr id="3" name="Content Placeholder 2"/>
          <p:cNvSpPr>
            <a:spLocks noGrp="1"/>
          </p:cNvSpPr>
          <p:nvPr>
            <p:ph idx="1"/>
          </p:nvPr>
        </p:nvSpPr>
        <p:spPr>
          <a:xfrm>
            <a:off x="1219200" y="1066800"/>
            <a:ext cx="7467600" cy="5059363"/>
          </a:xfrm>
          <a:prstGeom prst="rect">
            <a:avLst/>
          </a:prstGeom>
        </p:spPr>
        <p:txBody>
          <a:bodyPr/>
          <a:lstStyle>
            <a:lvl1pPr>
              <a:defRPr sz="2400">
                <a:solidFill>
                  <a:schemeClr val="tx1"/>
                </a:solidFill>
              </a:defRPr>
            </a:lvl1pPr>
            <a:lvl2pPr>
              <a:defRPr sz="2400">
                <a:solidFill>
                  <a:schemeClr val="tx1"/>
                </a:solidFill>
              </a:defRPr>
            </a:lvl2pPr>
            <a:lvl3pPr>
              <a:defRPr sz="2400">
                <a:solidFill>
                  <a:schemeClr val="tx1"/>
                </a:solidFill>
              </a:defRPr>
            </a:lvl3pPr>
            <a:lvl4pPr>
              <a:defRPr sz="2400">
                <a:solidFill>
                  <a:schemeClr val="tx1"/>
                </a:solidFill>
              </a:defRPr>
            </a:lvl4pPr>
            <a:lvl5pPr>
              <a:defRPr sz="24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10"/>
          <p:cNvSpPr>
            <a:spLocks noGrp="1"/>
          </p:cNvSpPr>
          <p:nvPr>
            <p:ph type="title"/>
          </p:nvPr>
        </p:nvSpPr>
        <p:spPr>
          <a:xfrm>
            <a:off x="1219199" y="152400"/>
            <a:ext cx="7162801" cy="685800"/>
          </a:xfrm>
        </p:spPr>
        <p:txBody>
          <a:bodyPr>
            <a:normAutofit/>
          </a:bodyPr>
          <a:lstStyle>
            <a:lvl1pPr>
              <a:defRPr sz="3600"/>
            </a:lvl1pPr>
          </a:lstStyle>
          <a:p>
            <a:r>
              <a:rPr lang="en-US" smtClean="0"/>
              <a:t>Click to edit Master title style</a:t>
            </a:r>
            <a:endParaRPr lang="en-US"/>
          </a:p>
        </p:txBody>
      </p:sp>
      <p:sp>
        <p:nvSpPr>
          <p:cNvPr id="5" name="Date Placeholder 3"/>
          <p:cNvSpPr>
            <a:spLocks noGrp="1"/>
          </p:cNvSpPr>
          <p:nvPr>
            <p:ph type="dt" sz="half" idx="10"/>
          </p:nvPr>
        </p:nvSpPr>
        <p:spPr>
          <a:xfrm>
            <a:off x="6400800" y="6362700"/>
            <a:ext cx="1600200" cy="365125"/>
          </a:xfrm>
        </p:spPr>
        <p:txBody>
          <a:bodyPr/>
          <a:lstStyle>
            <a:lvl1pPr eaLnBrk="0" hangingPunct="0">
              <a:defRPr>
                <a:latin typeface="Arial" panose="020B0604020202020204" pitchFamily="34" charset="0"/>
              </a:defRPr>
            </a:lvl1pPr>
          </a:lstStyle>
          <a:p>
            <a:pPr>
              <a:defRPr/>
            </a:pPr>
            <a:fld id="{A53E3823-0B56-40BF-B627-4BC65A3493FD}" type="datetime1">
              <a:rPr lang="en-US" smtClean="0"/>
              <a:t>3/15/2015</a:t>
            </a:fld>
            <a:endParaRPr lang="en-US"/>
          </a:p>
        </p:txBody>
      </p:sp>
      <p:sp>
        <p:nvSpPr>
          <p:cNvPr id="6" name="Slide Number Placeholder 5"/>
          <p:cNvSpPr>
            <a:spLocks noGrp="1"/>
          </p:cNvSpPr>
          <p:nvPr>
            <p:ph type="sldNum" sz="quarter" idx="11"/>
          </p:nvPr>
        </p:nvSpPr>
        <p:spPr/>
        <p:txBody>
          <a:bodyPr/>
          <a:lstStyle>
            <a:lvl1pPr eaLnBrk="0" hangingPunct="0">
              <a:defRPr>
                <a:latin typeface="Arial" panose="020B0604020202020204" pitchFamily="34" charset="0"/>
              </a:defRPr>
            </a:lvl1pPr>
          </a:lstStyle>
          <a:p>
            <a:pPr>
              <a:defRPr/>
            </a:pPr>
            <a:fld id="{B9E3C075-5724-461F-A07E-2ED5B2F1229A}" type="slidenum">
              <a:rPr lang="en-US"/>
              <a:pPr>
                <a:defRPr/>
              </a:pPr>
              <a:t>‹#›</a:t>
            </a:fld>
            <a:endParaRPr lang="en-US"/>
          </a:p>
        </p:txBody>
      </p:sp>
      <p:sp>
        <p:nvSpPr>
          <p:cNvPr id="7" name="Footer Placeholder 14"/>
          <p:cNvSpPr>
            <a:spLocks noGrp="1"/>
          </p:cNvSpPr>
          <p:nvPr>
            <p:ph type="ftr" sz="quarter" idx="12"/>
          </p:nvPr>
        </p:nvSpPr>
        <p:spPr>
          <a:xfrm>
            <a:off x="1295400" y="6356350"/>
            <a:ext cx="4419600" cy="365125"/>
          </a:xfrm>
        </p:spPr>
        <p:txBody>
          <a:bodyPr/>
          <a:lstStyle>
            <a:lvl1pPr eaLnBrk="0" hangingPunct="0">
              <a:defRPr>
                <a:latin typeface="Arial" panose="020B0604020202020204" pitchFamily="34" charset="0"/>
              </a:defRPr>
            </a:lvl1pPr>
          </a:lstStyle>
          <a:p>
            <a:pPr>
              <a:defRPr/>
            </a:pPr>
            <a:r>
              <a:rPr lang="en-US"/>
              <a:t>CSE 1002                            Department of CSE</a:t>
            </a:r>
            <a:endParaRPr lang="en-US" dirty="0">
              <a:solidFill>
                <a:srgbClr val="FFFFFF"/>
              </a:solidFill>
            </a:endParaRPr>
          </a:p>
        </p:txBody>
      </p:sp>
    </p:spTree>
    <p:extLst>
      <p:ext uri="{BB962C8B-B14F-4D97-AF65-F5344CB8AC3E}">
        <p14:creationId xmlns:p14="http://schemas.microsoft.com/office/powerpoint/2010/main" val="41952713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4" name="Rectangle 3"/>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rgbClr val="F79646">
                  <a:lumMod val="75000"/>
                </a:srgbClr>
              </a:solidFill>
            </a:endParaRPr>
          </a:p>
        </p:txBody>
      </p:sp>
      <p:sp>
        <p:nvSpPr>
          <p:cNvPr id="2" name="Title 1"/>
          <p:cNvSpPr>
            <a:spLocks noGrp="1"/>
          </p:cNvSpPr>
          <p:nvPr>
            <p:ph type="title"/>
          </p:nvPr>
        </p:nvSpPr>
        <p:spPr>
          <a:xfrm>
            <a:off x="1219199" y="4406900"/>
            <a:ext cx="7275513" cy="1362075"/>
          </a:xfrm>
          <a:prstGeom prst="rect">
            <a:avLst/>
          </a:prstGeo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1219199" y="2906713"/>
            <a:ext cx="7275513"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eaLnBrk="0" hangingPunct="0">
              <a:defRPr>
                <a:latin typeface="Arial" panose="020B0604020202020204" pitchFamily="34" charset="0"/>
              </a:defRPr>
            </a:lvl1pPr>
          </a:lstStyle>
          <a:p>
            <a:pPr>
              <a:defRPr/>
            </a:pPr>
            <a:fld id="{EF293A4F-E76A-434E-B169-2F6D23DD68AD}" type="datetime1">
              <a:rPr lang="en-US" smtClean="0"/>
              <a:t>3/15/2015</a:t>
            </a:fld>
            <a:endParaRPr lang="en-US"/>
          </a:p>
        </p:txBody>
      </p:sp>
      <p:sp>
        <p:nvSpPr>
          <p:cNvPr id="6" name="Footer Placeholder 4"/>
          <p:cNvSpPr>
            <a:spLocks noGrp="1"/>
          </p:cNvSpPr>
          <p:nvPr>
            <p:ph type="ftr" sz="quarter" idx="11"/>
          </p:nvPr>
        </p:nvSpPr>
        <p:spPr/>
        <p:txBody>
          <a:bodyPr/>
          <a:lstStyle>
            <a:lvl1pPr eaLnBrk="0" hangingPunct="0">
              <a:defRPr>
                <a:latin typeface="Arial" panose="020B0604020202020204" pitchFamily="34" charset="0"/>
              </a:defRPr>
            </a:lvl1pPr>
          </a:lstStyle>
          <a:p>
            <a:pPr>
              <a:defRPr/>
            </a:pPr>
            <a:r>
              <a:rPr lang="en-US"/>
              <a:t>CSE 1002                            Department of CSE</a:t>
            </a:r>
            <a:endParaRPr lang="en-US" dirty="0">
              <a:solidFill>
                <a:srgbClr val="FFFFFF"/>
              </a:solidFill>
            </a:endParaRPr>
          </a:p>
        </p:txBody>
      </p:sp>
      <p:sp>
        <p:nvSpPr>
          <p:cNvPr id="7" name="Slide Number Placeholder 5"/>
          <p:cNvSpPr>
            <a:spLocks noGrp="1"/>
          </p:cNvSpPr>
          <p:nvPr>
            <p:ph type="sldNum" sz="quarter" idx="12"/>
          </p:nvPr>
        </p:nvSpPr>
        <p:spPr/>
        <p:txBody>
          <a:bodyPr/>
          <a:lstStyle>
            <a:lvl1pPr eaLnBrk="0" hangingPunct="0">
              <a:defRPr>
                <a:latin typeface="Arial" panose="020B0604020202020204" pitchFamily="34" charset="0"/>
              </a:defRPr>
            </a:lvl1pPr>
          </a:lstStyle>
          <a:p>
            <a:pPr>
              <a:defRPr/>
            </a:pPr>
            <a:fld id="{673C7AD1-9851-473C-9CAB-FAC0A508A9E9}" type="slidenum">
              <a:rPr lang="en-US"/>
              <a:pPr>
                <a:defRPr/>
              </a:pPr>
              <a:t>‹#›</a:t>
            </a:fld>
            <a:endParaRPr lang="en-US"/>
          </a:p>
        </p:txBody>
      </p:sp>
    </p:spTree>
    <p:extLst>
      <p:ext uri="{BB962C8B-B14F-4D97-AF65-F5344CB8AC3E}">
        <p14:creationId xmlns:p14="http://schemas.microsoft.com/office/powerpoint/2010/main" val="3925710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Rectangle 3"/>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3" name="Content Placeholder 2"/>
          <p:cNvSpPr>
            <a:spLocks noGrp="1"/>
          </p:cNvSpPr>
          <p:nvPr>
            <p:ph idx="1"/>
          </p:nvPr>
        </p:nvSpPr>
        <p:spPr>
          <a:xfrm>
            <a:off x="1219200" y="1066800"/>
            <a:ext cx="74676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Title 10"/>
          <p:cNvSpPr>
            <a:spLocks noGrp="1"/>
          </p:cNvSpPr>
          <p:nvPr>
            <p:ph type="title"/>
          </p:nvPr>
        </p:nvSpPr>
        <p:spPr>
          <a:xfrm>
            <a:off x="1219199" y="152400"/>
            <a:ext cx="7162801" cy="685800"/>
          </a:xfrm>
        </p:spPr>
        <p:txBody>
          <a:bodyPr>
            <a:normAutofit/>
          </a:bodyPr>
          <a:lstStyle>
            <a:lvl1pPr>
              <a:defRPr sz="3600"/>
            </a:lvl1pPr>
          </a:lstStyle>
          <a:p>
            <a:r>
              <a:rPr lang="en-US" smtClean="0"/>
              <a:t>Click to edit Master title style</a:t>
            </a:r>
            <a:endParaRPr lang="en-US"/>
          </a:p>
        </p:txBody>
      </p:sp>
      <p:sp>
        <p:nvSpPr>
          <p:cNvPr id="5" name="Date Placeholder 3"/>
          <p:cNvSpPr>
            <a:spLocks noGrp="1"/>
          </p:cNvSpPr>
          <p:nvPr>
            <p:ph type="dt" sz="half" idx="10"/>
          </p:nvPr>
        </p:nvSpPr>
        <p:spPr>
          <a:xfrm>
            <a:off x="6400800" y="6362700"/>
            <a:ext cx="1600200" cy="365125"/>
          </a:xfrm>
        </p:spPr>
        <p:txBody>
          <a:bodyPr/>
          <a:lstStyle>
            <a:lvl1pPr>
              <a:defRPr/>
            </a:lvl1pPr>
          </a:lstStyle>
          <a:p>
            <a:pPr>
              <a:defRPr/>
            </a:pPr>
            <a:fld id="{E36349EB-E6BC-40B1-89DE-CEBB272E479D}" type="datetime1">
              <a:rPr lang="en-US" altLang="en-US" smtClean="0"/>
              <a:t>3/15/2015</a:t>
            </a:fld>
            <a:endParaRPr lang="en-US" altLang="en-US"/>
          </a:p>
        </p:txBody>
      </p:sp>
      <p:sp>
        <p:nvSpPr>
          <p:cNvPr id="6" name="Slide Number Placeholder 5"/>
          <p:cNvSpPr>
            <a:spLocks noGrp="1"/>
          </p:cNvSpPr>
          <p:nvPr>
            <p:ph type="sldNum" sz="quarter" idx="11"/>
          </p:nvPr>
        </p:nvSpPr>
        <p:spPr/>
        <p:txBody>
          <a:bodyPr/>
          <a:lstStyle>
            <a:lvl1pPr>
              <a:defRPr sz="1200" b="0"/>
            </a:lvl1pPr>
          </a:lstStyle>
          <a:p>
            <a:pPr>
              <a:defRPr/>
            </a:pPr>
            <a:fld id="{1020CCCF-F863-4209-BC42-63DF714BE828}" type="slidenum">
              <a:rPr lang="en-US" altLang="en-US"/>
              <a:pPr>
                <a:defRPr/>
              </a:pPr>
              <a:t>‹#›</a:t>
            </a:fld>
            <a:endParaRPr lang="en-US" altLang="en-US" dirty="0"/>
          </a:p>
        </p:txBody>
      </p:sp>
      <p:sp>
        <p:nvSpPr>
          <p:cNvPr id="7" name="Footer Placeholder 14"/>
          <p:cNvSpPr>
            <a:spLocks noGrp="1"/>
          </p:cNvSpPr>
          <p:nvPr>
            <p:ph type="ftr" sz="quarter" idx="12"/>
          </p:nvPr>
        </p:nvSpPr>
        <p:spPr>
          <a:xfrm>
            <a:off x="1295400" y="6356350"/>
            <a:ext cx="4419600" cy="365125"/>
          </a:xfrm>
        </p:spPr>
        <p:txBody>
          <a:bodyPr/>
          <a:lstStyle>
            <a:lvl1pPr algn="r">
              <a:defRPr/>
            </a:lvl1pPr>
          </a:lstStyle>
          <a:p>
            <a:pPr>
              <a:defRPr/>
            </a:pPr>
            <a:r>
              <a:rPr lang="en-US" altLang="en-US"/>
              <a:t>CSE 1002                            Department of CSE</a:t>
            </a:r>
          </a:p>
        </p:txBody>
      </p:sp>
    </p:spTree>
    <p:extLst>
      <p:ext uri="{BB962C8B-B14F-4D97-AF65-F5344CB8AC3E}">
        <p14:creationId xmlns:p14="http://schemas.microsoft.com/office/powerpoint/2010/main" val="12514247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rgbClr val="F79646">
                  <a:lumMod val="75000"/>
                </a:srgbClr>
              </a:solidFill>
            </a:endParaRPr>
          </a:p>
        </p:txBody>
      </p:sp>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447800" y="1600200"/>
            <a:ext cx="3581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181600" y="1600200"/>
            <a:ext cx="3657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eaLnBrk="0" hangingPunct="0">
              <a:defRPr>
                <a:latin typeface="Arial" panose="020B0604020202020204" pitchFamily="34" charset="0"/>
              </a:defRPr>
            </a:lvl1pPr>
          </a:lstStyle>
          <a:p>
            <a:pPr>
              <a:defRPr/>
            </a:pPr>
            <a:fld id="{79F2D52D-E1B0-4F6C-8C0B-BA43C1C37838}" type="datetime1">
              <a:rPr lang="en-US" smtClean="0"/>
              <a:t>3/15/2015</a:t>
            </a:fld>
            <a:endParaRPr lang="en-US"/>
          </a:p>
        </p:txBody>
      </p:sp>
      <p:sp>
        <p:nvSpPr>
          <p:cNvPr id="7" name="Footer Placeholder 5"/>
          <p:cNvSpPr>
            <a:spLocks noGrp="1"/>
          </p:cNvSpPr>
          <p:nvPr>
            <p:ph type="ftr" sz="quarter" idx="11"/>
          </p:nvPr>
        </p:nvSpPr>
        <p:spPr/>
        <p:txBody>
          <a:bodyPr/>
          <a:lstStyle>
            <a:lvl1pPr eaLnBrk="0" hangingPunct="0">
              <a:defRPr>
                <a:latin typeface="Arial" panose="020B0604020202020204" pitchFamily="34" charset="0"/>
              </a:defRPr>
            </a:lvl1pPr>
          </a:lstStyle>
          <a:p>
            <a:pPr>
              <a:defRPr/>
            </a:pPr>
            <a:r>
              <a:rPr lang="en-US"/>
              <a:t>CSE 1002                            Department of CSE</a:t>
            </a:r>
            <a:endParaRPr lang="en-US" dirty="0">
              <a:solidFill>
                <a:srgbClr val="FFFFFF"/>
              </a:solidFill>
            </a:endParaRPr>
          </a:p>
        </p:txBody>
      </p:sp>
      <p:sp>
        <p:nvSpPr>
          <p:cNvPr id="8" name="Slide Number Placeholder 6"/>
          <p:cNvSpPr>
            <a:spLocks noGrp="1"/>
          </p:cNvSpPr>
          <p:nvPr>
            <p:ph type="sldNum" sz="quarter" idx="12"/>
          </p:nvPr>
        </p:nvSpPr>
        <p:spPr/>
        <p:txBody>
          <a:bodyPr/>
          <a:lstStyle>
            <a:lvl1pPr eaLnBrk="0" hangingPunct="0">
              <a:defRPr>
                <a:latin typeface="Arial" panose="020B0604020202020204" pitchFamily="34" charset="0"/>
              </a:defRPr>
            </a:lvl1pPr>
          </a:lstStyle>
          <a:p>
            <a:pPr>
              <a:defRPr/>
            </a:pPr>
            <a:fld id="{C5458C68-8500-4CB0-9302-6BD5D1CFC8D9}" type="slidenum">
              <a:rPr lang="en-US"/>
              <a:pPr>
                <a:defRPr/>
              </a:pPr>
              <a:t>‹#›</a:t>
            </a:fld>
            <a:endParaRPr lang="en-US"/>
          </a:p>
        </p:txBody>
      </p:sp>
    </p:spTree>
    <p:extLst>
      <p:ext uri="{BB962C8B-B14F-4D97-AF65-F5344CB8AC3E}">
        <p14:creationId xmlns:p14="http://schemas.microsoft.com/office/powerpoint/2010/main" val="10268067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rgbClr val="F79646">
                  <a:lumMod val="75000"/>
                </a:srgbClr>
              </a:solidFill>
            </a:endParaRPr>
          </a:p>
        </p:txBody>
      </p:sp>
      <p:sp>
        <p:nvSpPr>
          <p:cNvPr id="2" name="Title 1"/>
          <p:cNvSpPr>
            <a:spLocks noGrp="1"/>
          </p:cNvSpPr>
          <p:nvPr>
            <p:ph type="title"/>
          </p:nvPr>
        </p:nvSpPr>
        <p:spPr>
          <a:xfrm>
            <a:off x="1524000" y="3154004"/>
            <a:ext cx="7010398" cy="549992"/>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47800" y="1600199"/>
            <a:ext cx="3201988" cy="5746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800" y="2576863"/>
            <a:ext cx="3201988" cy="354929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635954" y="1600199"/>
            <a:ext cx="3203246" cy="5746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35954" y="2576863"/>
            <a:ext cx="3203246" cy="354929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6"/>
          <p:cNvSpPr>
            <a:spLocks noGrp="1"/>
          </p:cNvSpPr>
          <p:nvPr>
            <p:ph type="dt" sz="half" idx="10"/>
          </p:nvPr>
        </p:nvSpPr>
        <p:spPr/>
        <p:txBody>
          <a:bodyPr/>
          <a:lstStyle>
            <a:lvl1pPr eaLnBrk="0" hangingPunct="0">
              <a:defRPr>
                <a:latin typeface="Arial" panose="020B0604020202020204" pitchFamily="34" charset="0"/>
              </a:defRPr>
            </a:lvl1pPr>
          </a:lstStyle>
          <a:p>
            <a:pPr>
              <a:defRPr/>
            </a:pPr>
            <a:fld id="{85DA0CCB-981B-4CCC-903F-0E1FB3439C99}" type="datetime1">
              <a:rPr lang="en-US" smtClean="0"/>
              <a:t>3/15/2015</a:t>
            </a:fld>
            <a:endParaRPr lang="en-US"/>
          </a:p>
        </p:txBody>
      </p:sp>
      <p:sp>
        <p:nvSpPr>
          <p:cNvPr id="9" name="Footer Placeholder 7"/>
          <p:cNvSpPr>
            <a:spLocks noGrp="1"/>
          </p:cNvSpPr>
          <p:nvPr>
            <p:ph type="ftr" sz="quarter" idx="11"/>
          </p:nvPr>
        </p:nvSpPr>
        <p:spPr/>
        <p:txBody>
          <a:bodyPr/>
          <a:lstStyle>
            <a:lvl1pPr eaLnBrk="0" hangingPunct="0">
              <a:defRPr>
                <a:latin typeface="Arial" panose="020B0604020202020204" pitchFamily="34" charset="0"/>
              </a:defRPr>
            </a:lvl1pPr>
          </a:lstStyle>
          <a:p>
            <a:pPr>
              <a:defRPr/>
            </a:pPr>
            <a:r>
              <a:rPr lang="en-US"/>
              <a:t>CSE 1002                            Department of CSE</a:t>
            </a:r>
            <a:endParaRPr lang="en-US" dirty="0">
              <a:solidFill>
                <a:srgbClr val="FFFFFF"/>
              </a:solidFill>
            </a:endParaRPr>
          </a:p>
        </p:txBody>
      </p:sp>
      <p:sp>
        <p:nvSpPr>
          <p:cNvPr id="10" name="Slide Number Placeholder 8"/>
          <p:cNvSpPr>
            <a:spLocks noGrp="1"/>
          </p:cNvSpPr>
          <p:nvPr>
            <p:ph type="sldNum" sz="quarter" idx="12"/>
          </p:nvPr>
        </p:nvSpPr>
        <p:spPr/>
        <p:txBody>
          <a:bodyPr/>
          <a:lstStyle>
            <a:lvl1pPr eaLnBrk="0" hangingPunct="0">
              <a:defRPr>
                <a:latin typeface="Arial" panose="020B0604020202020204" pitchFamily="34" charset="0"/>
              </a:defRPr>
            </a:lvl1pPr>
          </a:lstStyle>
          <a:p>
            <a:pPr>
              <a:defRPr/>
            </a:pPr>
            <a:fld id="{9906C899-83AC-4FF0-94C4-F72E13D3C7D9}" type="slidenum">
              <a:rPr lang="en-US"/>
              <a:pPr>
                <a:defRPr/>
              </a:pPr>
              <a:t>‹#›</a:t>
            </a:fld>
            <a:endParaRPr lang="en-US"/>
          </a:p>
        </p:txBody>
      </p:sp>
    </p:spTree>
    <p:extLst>
      <p:ext uri="{BB962C8B-B14F-4D97-AF65-F5344CB8AC3E}">
        <p14:creationId xmlns:p14="http://schemas.microsoft.com/office/powerpoint/2010/main" val="1646349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rgbClr val="F79646">
                  <a:lumMod val="75000"/>
                </a:srgbClr>
              </a:solidFill>
            </a:endParaRPr>
          </a:p>
        </p:txBody>
      </p:sp>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eaLnBrk="0" hangingPunct="0">
              <a:defRPr>
                <a:latin typeface="Arial" panose="020B0604020202020204" pitchFamily="34" charset="0"/>
              </a:defRPr>
            </a:lvl1pPr>
          </a:lstStyle>
          <a:p>
            <a:pPr>
              <a:defRPr/>
            </a:pPr>
            <a:fld id="{B0A8C0F5-ED0B-4A40-8FAB-9411D2BEFF03}" type="datetime1">
              <a:rPr lang="en-US" smtClean="0"/>
              <a:t>3/15/2015</a:t>
            </a:fld>
            <a:endParaRPr lang="en-US"/>
          </a:p>
        </p:txBody>
      </p:sp>
      <p:sp>
        <p:nvSpPr>
          <p:cNvPr id="5" name="Footer Placeholder 3"/>
          <p:cNvSpPr>
            <a:spLocks noGrp="1"/>
          </p:cNvSpPr>
          <p:nvPr>
            <p:ph type="ftr" sz="quarter" idx="11"/>
          </p:nvPr>
        </p:nvSpPr>
        <p:spPr/>
        <p:txBody>
          <a:bodyPr/>
          <a:lstStyle>
            <a:lvl1pPr eaLnBrk="0" hangingPunct="0">
              <a:defRPr>
                <a:latin typeface="Arial" panose="020B0604020202020204" pitchFamily="34" charset="0"/>
              </a:defRPr>
            </a:lvl1pPr>
          </a:lstStyle>
          <a:p>
            <a:pPr>
              <a:defRPr/>
            </a:pPr>
            <a:r>
              <a:rPr lang="en-US"/>
              <a:t>CSE 1002                            Department of CSE</a:t>
            </a:r>
            <a:endParaRPr lang="en-US" dirty="0">
              <a:solidFill>
                <a:srgbClr val="FFFFFF"/>
              </a:solidFill>
            </a:endParaRPr>
          </a:p>
        </p:txBody>
      </p:sp>
      <p:sp>
        <p:nvSpPr>
          <p:cNvPr id="6" name="Slide Number Placeholder 4"/>
          <p:cNvSpPr>
            <a:spLocks noGrp="1"/>
          </p:cNvSpPr>
          <p:nvPr>
            <p:ph type="sldNum" sz="quarter" idx="12"/>
          </p:nvPr>
        </p:nvSpPr>
        <p:spPr/>
        <p:txBody>
          <a:bodyPr/>
          <a:lstStyle>
            <a:lvl1pPr eaLnBrk="0" hangingPunct="0">
              <a:defRPr>
                <a:latin typeface="Arial" panose="020B0604020202020204" pitchFamily="34" charset="0"/>
              </a:defRPr>
            </a:lvl1pPr>
          </a:lstStyle>
          <a:p>
            <a:pPr>
              <a:defRPr/>
            </a:pPr>
            <a:fld id="{16061B79-2036-48CB-A022-D97776AF1B16}" type="slidenum">
              <a:rPr lang="en-US"/>
              <a:pPr>
                <a:defRPr/>
              </a:pPr>
              <a:t>‹#›</a:t>
            </a:fld>
            <a:endParaRPr lang="en-US"/>
          </a:p>
        </p:txBody>
      </p:sp>
    </p:spTree>
    <p:extLst>
      <p:ext uri="{BB962C8B-B14F-4D97-AF65-F5344CB8AC3E}">
        <p14:creationId xmlns:p14="http://schemas.microsoft.com/office/powerpoint/2010/main" val="3471130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rgbClr val="F79646">
                  <a:lumMod val="75000"/>
                </a:srgbClr>
              </a:solidFill>
            </a:endParaRPr>
          </a:p>
        </p:txBody>
      </p:sp>
      <p:sp>
        <p:nvSpPr>
          <p:cNvPr id="3" name="Date Placeholder 1"/>
          <p:cNvSpPr>
            <a:spLocks noGrp="1"/>
          </p:cNvSpPr>
          <p:nvPr>
            <p:ph type="dt" sz="half" idx="10"/>
          </p:nvPr>
        </p:nvSpPr>
        <p:spPr/>
        <p:txBody>
          <a:bodyPr/>
          <a:lstStyle>
            <a:lvl1pPr eaLnBrk="0" hangingPunct="0">
              <a:defRPr>
                <a:latin typeface="Arial" panose="020B0604020202020204" pitchFamily="34" charset="0"/>
              </a:defRPr>
            </a:lvl1pPr>
          </a:lstStyle>
          <a:p>
            <a:pPr>
              <a:defRPr/>
            </a:pPr>
            <a:fld id="{23CF720F-2A43-4EE6-BF6C-0641D1990458}" type="datetime1">
              <a:rPr lang="en-US" smtClean="0"/>
              <a:t>3/15/2015</a:t>
            </a:fld>
            <a:endParaRPr lang="en-US"/>
          </a:p>
        </p:txBody>
      </p:sp>
      <p:sp>
        <p:nvSpPr>
          <p:cNvPr id="4" name="Footer Placeholder 2"/>
          <p:cNvSpPr>
            <a:spLocks noGrp="1"/>
          </p:cNvSpPr>
          <p:nvPr>
            <p:ph type="ftr" sz="quarter" idx="11"/>
          </p:nvPr>
        </p:nvSpPr>
        <p:spPr/>
        <p:txBody>
          <a:bodyPr/>
          <a:lstStyle>
            <a:lvl1pPr eaLnBrk="0" hangingPunct="0">
              <a:defRPr>
                <a:latin typeface="Arial" panose="020B0604020202020204" pitchFamily="34" charset="0"/>
              </a:defRPr>
            </a:lvl1pPr>
          </a:lstStyle>
          <a:p>
            <a:pPr>
              <a:defRPr/>
            </a:pPr>
            <a:r>
              <a:rPr lang="en-US"/>
              <a:t>CSE 1002                            Department of CSE</a:t>
            </a:r>
            <a:endParaRPr lang="en-US" dirty="0">
              <a:solidFill>
                <a:srgbClr val="FFFFFF"/>
              </a:solidFill>
            </a:endParaRPr>
          </a:p>
        </p:txBody>
      </p:sp>
      <p:sp>
        <p:nvSpPr>
          <p:cNvPr id="5" name="Slide Number Placeholder 3"/>
          <p:cNvSpPr>
            <a:spLocks noGrp="1"/>
          </p:cNvSpPr>
          <p:nvPr>
            <p:ph type="sldNum" sz="quarter" idx="12"/>
          </p:nvPr>
        </p:nvSpPr>
        <p:spPr/>
        <p:txBody>
          <a:bodyPr/>
          <a:lstStyle>
            <a:lvl1pPr eaLnBrk="0" hangingPunct="0">
              <a:defRPr>
                <a:latin typeface="Arial" panose="020B0604020202020204" pitchFamily="34" charset="0"/>
              </a:defRPr>
            </a:lvl1pPr>
          </a:lstStyle>
          <a:p>
            <a:pPr>
              <a:defRPr/>
            </a:pPr>
            <a:fld id="{8FDE24F5-5909-4C93-A646-024C94396AB1}" type="slidenum">
              <a:rPr lang="en-US"/>
              <a:pPr>
                <a:defRPr/>
              </a:pPr>
              <a:t>‹#›</a:t>
            </a:fld>
            <a:endParaRPr lang="en-US"/>
          </a:p>
        </p:txBody>
      </p:sp>
    </p:spTree>
    <p:extLst>
      <p:ext uri="{BB962C8B-B14F-4D97-AF65-F5344CB8AC3E}">
        <p14:creationId xmlns:p14="http://schemas.microsoft.com/office/powerpoint/2010/main" val="16267616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rgbClr val="F79646">
                  <a:lumMod val="75000"/>
                </a:srgbClr>
              </a:solidFill>
            </a:endParaRPr>
          </a:p>
        </p:txBody>
      </p:sp>
      <p:sp>
        <p:nvSpPr>
          <p:cNvPr id="2" name="Title 1"/>
          <p:cNvSpPr>
            <a:spLocks noGrp="1"/>
          </p:cNvSpPr>
          <p:nvPr>
            <p:ph type="title"/>
          </p:nvPr>
        </p:nvSpPr>
        <p:spPr>
          <a:xfrm>
            <a:off x="1447801" y="1036259"/>
            <a:ext cx="2425336" cy="1041023"/>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565650" y="1036259"/>
            <a:ext cx="4121150" cy="52435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1447801" y="2198310"/>
            <a:ext cx="2425336" cy="420249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eaLnBrk="0" hangingPunct="0">
              <a:defRPr>
                <a:latin typeface="Arial" panose="020B0604020202020204" pitchFamily="34" charset="0"/>
              </a:defRPr>
            </a:lvl1pPr>
          </a:lstStyle>
          <a:p>
            <a:pPr>
              <a:defRPr/>
            </a:pPr>
            <a:fld id="{37441489-5A60-4A14-A94E-A08333B0B6E3}" type="datetime1">
              <a:rPr lang="en-US" smtClean="0"/>
              <a:t>3/15/2015</a:t>
            </a:fld>
            <a:endParaRPr lang="en-US"/>
          </a:p>
        </p:txBody>
      </p:sp>
      <p:sp>
        <p:nvSpPr>
          <p:cNvPr id="7" name="Footer Placeholder 5"/>
          <p:cNvSpPr>
            <a:spLocks noGrp="1"/>
          </p:cNvSpPr>
          <p:nvPr>
            <p:ph type="ftr" sz="quarter" idx="11"/>
          </p:nvPr>
        </p:nvSpPr>
        <p:spPr/>
        <p:txBody>
          <a:bodyPr/>
          <a:lstStyle>
            <a:lvl1pPr eaLnBrk="0" hangingPunct="0">
              <a:defRPr>
                <a:latin typeface="Arial" panose="020B0604020202020204" pitchFamily="34" charset="0"/>
              </a:defRPr>
            </a:lvl1pPr>
          </a:lstStyle>
          <a:p>
            <a:pPr>
              <a:defRPr/>
            </a:pPr>
            <a:r>
              <a:rPr lang="en-US"/>
              <a:t>CSE 1002                            Department of CSE</a:t>
            </a:r>
            <a:endParaRPr lang="en-US" dirty="0">
              <a:solidFill>
                <a:srgbClr val="FFFFFF"/>
              </a:solidFill>
            </a:endParaRPr>
          </a:p>
        </p:txBody>
      </p:sp>
      <p:sp>
        <p:nvSpPr>
          <p:cNvPr id="8" name="Slide Number Placeholder 6"/>
          <p:cNvSpPr>
            <a:spLocks noGrp="1"/>
          </p:cNvSpPr>
          <p:nvPr>
            <p:ph type="sldNum" sz="quarter" idx="12"/>
          </p:nvPr>
        </p:nvSpPr>
        <p:spPr/>
        <p:txBody>
          <a:bodyPr/>
          <a:lstStyle>
            <a:lvl1pPr eaLnBrk="0" hangingPunct="0">
              <a:defRPr>
                <a:latin typeface="Arial" panose="020B0604020202020204" pitchFamily="34" charset="0"/>
              </a:defRPr>
            </a:lvl1pPr>
          </a:lstStyle>
          <a:p>
            <a:pPr>
              <a:defRPr/>
            </a:pPr>
            <a:fld id="{3B042460-CE31-4F4C-B363-1EBC1B8F0943}" type="slidenum">
              <a:rPr lang="en-US"/>
              <a:pPr>
                <a:defRPr/>
              </a:pPr>
              <a:t>‹#›</a:t>
            </a:fld>
            <a:endParaRPr lang="en-US"/>
          </a:p>
        </p:txBody>
      </p:sp>
    </p:spTree>
    <p:extLst>
      <p:ext uri="{BB962C8B-B14F-4D97-AF65-F5344CB8AC3E}">
        <p14:creationId xmlns:p14="http://schemas.microsoft.com/office/powerpoint/2010/main" val="21721567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rgbClr val="F79646">
                  <a:lumMod val="75000"/>
                </a:srgbClr>
              </a:solidFill>
            </a:endParaRPr>
          </a:p>
        </p:txBody>
      </p:sp>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2999"/>
            <a:ext cx="5486400" cy="35845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eaLnBrk="0" hangingPunct="0">
              <a:defRPr>
                <a:latin typeface="Arial" panose="020B0604020202020204" pitchFamily="34" charset="0"/>
              </a:defRPr>
            </a:lvl1pPr>
          </a:lstStyle>
          <a:p>
            <a:pPr>
              <a:defRPr/>
            </a:pPr>
            <a:fld id="{272F8A79-BB80-4033-99B2-CA35DDBFA014}" type="datetime1">
              <a:rPr lang="en-US" smtClean="0"/>
              <a:t>3/15/2015</a:t>
            </a:fld>
            <a:endParaRPr lang="en-US"/>
          </a:p>
        </p:txBody>
      </p:sp>
      <p:sp>
        <p:nvSpPr>
          <p:cNvPr id="7" name="Footer Placeholder 5"/>
          <p:cNvSpPr>
            <a:spLocks noGrp="1"/>
          </p:cNvSpPr>
          <p:nvPr>
            <p:ph type="ftr" sz="quarter" idx="11"/>
          </p:nvPr>
        </p:nvSpPr>
        <p:spPr/>
        <p:txBody>
          <a:bodyPr/>
          <a:lstStyle>
            <a:lvl1pPr eaLnBrk="0" hangingPunct="0">
              <a:defRPr>
                <a:latin typeface="Arial" panose="020B0604020202020204" pitchFamily="34" charset="0"/>
              </a:defRPr>
            </a:lvl1pPr>
          </a:lstStyle>
          <a:p>
            <a:pPr>
              <a:defRPr/>
            </a:pPr>
            <a:r>
              <a:rPr lang="en-US"/>
              <a:t>CSE 1002                            Department of CSE</a:t>
            </a:r>
            <a:endParaRPr lang="en-US" dirty="0">
              <a:solidFill>
                <a:srgbClr val="FFFFFF"/>
              </a:solidFill>
            </a:endParaRPr>
          </a:p>
        </p:txBody>
      </p:sp>
      <p:sp>
        <p:nvSpPr>
          <p:cNvPr id="8" name="Slide Number Placeholder 6"/>
          <p:cNvSpPr>
            <a:spLocks noGrp="1"/>
          </p:cNvSpPr>
          <p:nvPr>
            <p:ph type="sldNum" sz="quarter" idx="12"/>
          </p:nvPr>
        </p:nvSpPr>
        <p:spPr/>
        <p:txBody>
          <a:bodyPr/>
          <a:lstStyle>
            <a:lvl1pPr eaLnBrk="0" hangingPunct="0">
              <a:defRPr>
                <a:latin typeface="Arial" panose="020B0604020202020204" pitchFamily="34" charset="0"/>
              </a:defRPr>
            </a:lvl1pPr>
          </a:lstStyle>
          <a:p>
            <a:pPr>
              <a:defRPr/>
            </a:pPr>
            <a:fld id="{1EBBCB1F-DF35-4D97-AE22-EEAA90D5C8C0}" type="slidenum">
              <a:rPr lang="en-US"/>
              <a:pPr>
                <a:defRPr/>
              </a:pPr>
              <a:t>‹#›</a:t>
            </a:fld>
            <a:endParaRPr lang="en-US"/>
          </a:p>
        </p:txBody>
      </p:sp>
    </p:spTree>
    <p:extLst>
      <p:ext uri="{BB962C8B-B14F-4D97-AF65-F5344CB8AC3E}">
        <p14:creationId xmlns:p14="http://schemas.microsoft.com/office/powerpoint/2010/main" val="24668351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3"/>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rgbClr val="F79646">
                  <a:lumMod val="75000"/>
                </a:srgbClr>
              </a:solidFill>
            </a:endParaRPr>
          </a:p>
        </p:txBody>
      </p:sp>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19200" y="1066800"/>
            <a:ext cx="7467600" cy="5059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eaLnBrk="0" hangingPunct="0">
              <a:defRPr>
                <a:latin typeface="Arial" panose="020B0604020202020204" pitchFamily="34" charset="0"/>
              </a:defRPr>
            </a:lvl1pPr>
          </a:lstStyle>
          <a:p>
            <a:pPr>
              <a:defRPr/>
            </a:pPr>
            <a:fld id="{204FC433-FC1B-4DCA-BDFA-FF7DCE520B1E}" type="datetime1">
              <a:rPr lang="en-US" smtClean="0"/>
              <a:t>3/15/2015</a:t>
            </a:fld>
            <a:endParaRPr lang="en-US"/>
          </a:p>
        </p:txBody>
      </p:sp>
      <p:sp>
        <p:nvSpPr>
          <p:cNvPr id="6" name="Footer Placeholder 4"/>
          <p:cNvSpPr>
            <a:spLocks noGrp="1"/>
          </p:cNvSpPr>
          <p:nvPr>
            <p:ph type="ftr" sz="quarter" idx="11"/>
          </p:nvPr>
        </p:nvSpPr>
        <p:spPr/>
        <p:txBody>
          <a:bodyPr/>
          <a:lstStyle>
            <a:lvl1pPr eaLnBrk="0" hangingPunct="0">
              <a:defRPr>
                <a:latin typeface="Arial" panose="020B0604020202020204" pitchFamily="34" charset="0"/>
              </a:defRPr>
            </a:lvl1pPr>
          </a:lstStyle>
          <a:p>
            <a:pPr>
              <a:defRPr/>
            </a:pPr>
            <a:r>
              <a:rPr lang="en-US"/>
              <a:t>CSE 1002                            Department of CSE</a:t>
            </a:r>
            <a:endParaRPr lang="en-US" dirty="0">
              <a:solidFill>
                <a:srgbClr val="FFFFFF"/>
              </a:solidFill>
            </a:endParaRPr>
          </a:p>
        </p:txBody>
      </p:sp>
      <p:sp>
        <p:nvSpPr>
          <p:cNvPr id="7" name="Slide Number Placeholder 5"/>
          <p:cNvSpPr>
            <a:spLocks noGrp="1"/>
          </p:cNvSpPr>
          <p:nvPr>
            <p:ph type="sldNum" sz="quarter" idx="12"/>
          </p:nvPr>
        </p:nvSpPr>
        <p:spPr/>
        <p:txBody>
          <a:bodyPr/>
          <a:lstStyle>
            <a:lvl1pPr eaLnBrk="0" hangingPunct="0">
              <a:defRPr>
                <a:latin typeface="Arial" panose="020B0604020202020204" pitchFamily="34" charset="0"/>
              </a:defRPr>
            </a:lvl1pPr>
          </a:lstStyle>
          <a:p>
            <a:pPr>
              <a:defRPr/>
            </a:pPr>
            <a:fld id="{F1DC336F-4A75-42A4-AA7B-9920A0CA48CD}" type="slidenum">
              <a:rPr lang="en-US"/>
              <a:pPr>
                <a:defRPr/>
              </a:pPr>
              <a:t>‹#›</a:t>
            </a:fld>
            <a:endParaRPr lang="en-US"/>
          </a:p>
        </p:txBody>
      </p:sp>
    </p:spTree>
    <p:extLst>
      <p:ext uri="{BB962C8B-B14F-4D97-AF65-F5344CB8AC3E}">
        <p14:creationId xmlns:p14="http://schemas.microsoft.com/office/powerpoint/2010/main" val="27289792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rgbClr val="F79646">
                  <a:lumMod val="75000"/>
                </a:srgbClr>
              </a:solidFill>
            </a:endParaRPr>
          </a:p>
        </p:txBody>
      </p:sp>
      <p:sp>
        <p:nvSpPr>
          <p:cNvPr id="2" name="Vertical Title 1"/>
          <p:cNvSpPr>
            <a:spLocks noGrp="1"/>
          </p:cNvSpPr>
          <p:nvPr>
            <p:ph type="title" orient="vert"/>
          </p:nvPr>
        </p:nvSpPr>
        <p:spPr>
          <a:xfrm>
            <a:off x="6629400" y="1066800"/>
            <a:ext cx="2057400" cy="5059363"/>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1600" y="1066800"/>
            <a:ext cx="5105400" cy="5059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eaLnBrk="0" hangingPunct="0">
              <a:defRPr>
                <a:latin typeface="Arial" panose="020B0604020202020204" pitchFamily="34" charset="0"/>
              </a:defRPr>
            </a:lvl1pPr>
          </a:lstStyle>
          <a:p>
            <a:pPr>
              <a:defRPr/>
            </a:pPr>
            <a:fld id="{E22F5862-BB25-4294-AD99-170C1EDE323E}" type="datetime1">
              <a:rPr lang="en-US" smtClean="0"/>
              <a:t>3/15/2015</a:t>
            </a:fld>
            <a:endParaRPr lang="en-US"/>
          </a:p>
        </p:txBody>
      </p:sp>
      <p:sp>
        <p:nvSpPr>
          <p:cNvPr id="6" name="Footer Placeholder 4"/>
          <p:cNvSpPr>
            <a:spLocks noGrp="1"/>
          </p:cNvSpPr>
          <p:nvPr>
            <p:ph type="ftr" sz="quarter" idx="11"/>
          </p:nvPr>
        </p:nvSpPr>
        <p:spPr/>
        <p:txBody>
          <a:bodyPr/>
          <a:lstStyle>
            <a:lvl1pPr eaLnBrk="0" hangingPunct="0">
              <a:defRPr>
                <a:latin typeface="Arial" panose="020B0604020202020204" pitchFamily="34" charset="0"/>
              </a:defRPr>
            </a:lvl1pPr>
          </a:lstStyle>
          <a:p>
            <a:pPr>
              <a:defRPr/>
            </a:pPr>
            <a:r>
              <a:rPr lang="en-US"/>
              <a:t>CSE 1002                            Department of CSE</a:t>
            </a:r>
            <a:endParaRPr lang="en-US" dirty="0">
              <a:solidFill>
                <a:srgbClr val="FFFFFF"/>
              </a:solidFill>
            </a:endParaRPr>
          </a:p>
        </p:txBody>
      </p:sp>
      <p:sp>
        <p:nvSpPr>
          <p:cNvPr id="7" name="Slide Number Placeholder 5"/>
          <p:cNvSpPr>
            <a:spLocks noGrp="1"/>
          </p:cNvSpPr>
          <p:nvPr>
            <p:ph type="sldNum" sz="quarter" idx="12"/>
          </p:nvPr>
        </p:nvSpPr>
        <p:spPr/>
        <p:txBody>
          <a:bodyPr/>
          <a:lstStyle>
            <a:lvl1pPr eaLnBrk="0" hangingPunct="0">
              <a:defRPr>
                <a:latin typeface="Arial" panose="020B0604020202020204" pitchFamily="34" charset="0"/>
              </a:defRPr>
            </a:lvl1pPr>
          </a:lstStyle>
          <a:p>
            <a:pPr>
              <a:defRPr/>
            </a:pPr>
            <a:fld id="{0EC73AB1-DFA2-42AC-A308-B69C3FC607ED}" type="slidenum">
              <a:rPr lang="en-US"/>
              <a:pPr>
                <a:defRPr/>
              </a:pPr>
              <a:t>‹#›</a:t>
            </a:fld>
            <a:endParaRPr lang="en-US"/>
          </a:p>
        </p:txBody>
      </p:sp>
    </p:spTree>
    <p:extLst>
      <p:ext uri="{BB962C8B-B14F-4D97-AF65-F5344CB8AC3E}">
        <p14:creationId xmlns:p14="http://schemas.microsoft.com/office/powerpoint/2010/main" val="3210393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4" name="Rectangle 3"/>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5" name="Title 10"/>
          <p:cNvSpPr txBox="1">
            <a:spLocks/>
          </p:cNvSpPr>
          <p:nvPr/>
        </p:nvSpPr>
        <p:spPr>
          <a:xfrm>
            <a:off x="1219200" y="152400"/>
            <a:ext cx="7162800" cy="685800"/>
          </a:xfrm>
          <a:prstGeom prst="rect">
            <a:avLst/>
          </a:prstGeom>
        </p:spPr>
        <p:txBody>
          <a:bodyPr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pPr>
              <a:defRPr/>
            </a:pPr>
            <a:r>
              <a:rPr lang="en-US" dirty="0" smtClean="0"/>
              <a:t>Click to edit Master title style</a:t>
            </a:r>
            <a:endParaRPr lang="en-US" dirty="0"/>
          </a:p>
        </p:txBody>
      </p:sp>
      <p:sp>
        <p:nvSpPr>
          <p:cNvPr id="2" name="Title 1"/>
          <p:cNvSpPr>
            <a:spLocks noGrp="1"/>
          </p:cNvSpPr>
          <p:nvPr>
            <p:ph type="title"/>
          </p:nvPr>
        </p:nvSpPr>
        <p:spPr>
          <a:xfrm>
            <a:off x="1219199" y="4406900"/>
            <a:ext cx="7275513" cy="1362075"/>
          </a:xfrm>
          <a:prstGeom prst="rect">
            <a:avLst/>
          </a:prstGeo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1219199" y="2906713"/>
            <a:ext cx="7275513"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fld id="{CFF0EF84-AB01-4B9D-B1BF-E7A34FA63855}" type="datetime1">
              <a:rPr lang="en-US" altLang="en-US" smtClean="0"/>
              <a:t>3/15/2015</a:t>
            </a:fld>
            <a:endParaRPr lang="en-US" altLang="en-US"/>
          </a:p>
        </p:txBody>
      </p:sp>
      <p:sp>
        <p:nvSpPr>
          <p:cNvPr id="7" name="Footer Placeholder 4"/>
          <p:cNvSpPr>
            <a:spLocks noGrp="1"/>
          </p:cNvSpPr>
          <p:nvPr>
            <p:ph type="ftr" sz="quarter" idx="11"/>
          </p:nvPr>
        </p:nvSpPr>
        <p:spPr/>
        <p:txBody>
          <a:bodyPr/>
          <a:lstStyle>
            <a:lvl1pPr>
              <a:defRPr/>
            </a:lvl1pPr>
          </a:lstStyle>
          <a:p>
            <a:pPr>
              <a:defRPr/>
            </a:pPr>
            <a:r>
              <a:rPr lang="en-US" altLang="en-US"/>
              <a:t>CSE 1002                            Department of CSE</a:t>
            </a:r>
          </a:p>
        </p:txBody>
      </p:sp>
      <p:sp>
        <p:nvSpPr>
          <p:cNvPr id="8" name="Slide Number Placeholder 5"/>
          <p:cNvSpPr>
            <a:spLocks noGrp="1"/>
          </p:cNvSpPr>
          <p:nvPr>
            <p:ph type="sldNum" sz="quarter" idx="12"/>
          </p:nvPr>
        </p:nvSpPr>
        <p:spPr/>
        <p:txBody>
          <a:bodyPr/>
          <a:lstStyle>
            <a:lvl1pPr>
              <a:defRPr/>
            </a:lvl1pPr>
          </a:lstStyle>
          <a:p>
            <a:pPr>
              <a:defRPr/>
            </a:pPr>
            <a:fld id="{CB222859-8DC9-466F-AD41-0286F833303E}" type="slidenum">
              <a:rPr lang="en-US" altLang="en-US"/>
              <a:pPr>
                <a:defRPr/>
              </a:pPr>
              <a:t>‹#›</a:t>
            </a:fld>
            <a:endParaRPr lang="en-US" altLang="en-US"/>
          </a:p>
        </p:txBody>
      </p:sp>
    </p:spTree>
    <p:extLst>
      <p:ext uri="{BB962C8B-B14F-4D97-AF65-F5344CB8AC3E}">
        <p14:creationId xmlns:p14="http://schemas.microsoft.com/office/powerpoint/2010/main" val="4063240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447800" y="1600200"/>
            <a:ext cx="3581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81600" y="1600200"/>
            <a:ext cx="3657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lstStyle>
          <a:p>
            <a:pPr>
              <a:defRPr/>
            </a:pPr>
            <a:fld id="{FAB38F70-694B-4A8C-A812-BF64BBC7D73A}" type="datetime1">
              <a:rPr lang="en-US" altLang="en-US" smtClean="0"/>
              <a:t>3/15/2015</a:t>
            </a:fld>
            <a:endParaRPr lang="en-US" altLang="en-US"/>
          </a:p>
        </p:txBody>
      </p:sp>
      <p:sp>
        <p:nvSpPr>
          <p:cNvPr id="7" name="Footer Placeholder 5"/>
          <p:cNvSpPr>
            <a:spLocks noGrp="1"/>
          </p:cNvSpPr>
          <p:nvPr>
            <p:ph type="ftr" sz="quarter" idx="11"/>
          </p:nvPr>
        </p:nvSpPr>
        <p:spPr/>
        <p:txBody>
          <a:bodyPr/>
          <a:lstStyle>
            <a:lvl1pPr>
              <a:defRPr/>
            </a:lvl1pPr>
          </a:lstStyle>
          <a:p>
            <a:pPr>
              <a:defRPr/>
            </a:pPr>
            <a:r>
              <a:rPr lang="en-US" altLang="en-US"/>
              <a:t>CSE 1002                            Department of CSE</a:t>
            </a:r>
          </a:p>
        </p:txBody>
      </p:sp>
      <p:sp>
        <p:nvSpPr>
          <p:cNvPr id="8" name="Slide Number Placeholder 6"/>
          <p:cNvSpPr>
            <a:spLocks noGrp="1"/>
          </p:cNvSpPr>
          <p:nvPr>
            <p:ph type="sldNum" sz="quarter" idx="12"/>
          </p:nvPr>
        </p:nvSpPr>
        <p:spPr/>
        <p:txBody>
          <a:bodyPr/>
          <a:lstStyle>
            <a:lvl1pPr>
              <a:defRPr/>
            </a:lvl1pPr>
          </a:lstStyle>
          <a:p>
            <a:pPr>
              <a:defRPr/>
            </a:pPr>
            <a:fld id="{7656F13D-C246-4E0A-9A94-FA9AAE3DC277}" type="slidenum">
              <a:rPr lang="en-US" altLang="en-US"/>
              <a:pPr>
                <a:defRPr/>
              </a:pPr>
              <a:t>‹#›</a:t>
            </a:fld>
            <a:endParaRPr lang="en-US" altLang="en-US"/>
          </a:p>
        </p:txBody>
      </p:sp>
    </p:spTree>
    <p:extLst>
      <p:ext uri="{BB962C8B-B14F-4D97-AF65-F5344CB8AC3E}">
        <p14:creationId xmlns:p14="http://schemas.microsoft.com/office/powerpoint/2010/main" val="2499866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8" name="Title 10"/>
          <p:cNvSpPr txBox="1">
            <a:spLocks/>
          </p:cNvSpPr>
          <p:nvPr/>
        </p:nvSpPr>
        <p:spPr>
          <a:xfrm>
            <a:off x="1219200" y="152400"/>
            <a:ext cx="7162800" cy="685800"/>
          </a:xfrm>
          <a:prstGeom prst="rect">
            <a:avLst/>
          </a:prstGeom>
        </p:spPr>
        <p:txBody>
          <a:bodyPr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pPr>
              <a:defRPr/>
            </a:pPr>
            <a:r>
              <a:rPr lang="en-US" smtClean="0"/>
              <a:t>Click to edit Master title style</a:t>
            </a:r>
            <a:endParaRPr lang="en-US"/>
          </a:p>
        </p:txBody>
      </p:sp>
      <p:sp>
        <p:nvSpPr>
          <p:cNvPr id="2" name="Title 1"/>
          <p:cNvSpPr>
            <a:spLocks noGrp="1"/>
          </p:cNvSpPr>
          <p:nvPr>
            <p:ph type="title"/>
          </p:nvPr>
        </p:nvSpPr>
        <p:spPr>
          <a:xfrm>
            <a:off x="1524000" y="3154004"/>
            <a:ext cx="7010398" cy="549992"/>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47800" y="1600199"/>
            <a:ext cx="3201988" cy="5746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800" y="2576863"/>
            <a:ext cx="3201988" cy="354929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635954" y="1600199"/>
            <a:ext cx="3203246" cy="5746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35954" y="2576863"/>
            <a:ext cx="3203246" cy="354929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6"/>
          <p:cNvSpPr>
            <a:spLocks noGrp="1"/>
          </p:cNvSpPr>
          <p:nvPr>
            <p:ph type="dt" sz="half" idx="10"/>
          </p:nvPr>
        </p:nvSpPr>
        <p:spPr/>
        <p:txBody>
          <a:bodyPr/>
          <a:lstStyle>
            <a:lvl1pPr>
              <a:defRPr/>
            </a:lvl1pPr>
          </a:lstStyle>
          <a:p>
            <a:pPr>
              <a:defRPr/>
            </a:pPr>
            <a:fld id="{1C777334-804F-4D45-88CF-FC7951333EEB}" type="datetime1">
              <a:rPr lang="en-US" altLang="en-US" smtClean="0"/>
              <a:t>3/15/2015</a:t>
            </a:fld>
            <a:endParaRPr lang="en-US" altLang="en-US"/>
          </a:p>
        </p:txBody>
      </p:sp>
      <p:sp>
        <p:nvSpPr>
          <p:cNvPr id="10" name="Footer Placeholder 7"/>
          <p:cNvSpPr>
            <a:spLocks noGrp="1"/>
          </p:cNvSpPr>
          <p:nvPr>
            <p:ph type="ftr" sz="quarter" idx="11"/>
          </p:nvPr>
        </p:nvSpPr>
        <p:spPr/>
        <p:txBody>
          <a:bodyPr/>
          <a:lstStyle>
            <a:lvl1pPr>
              <a:defRPr/>
            </a:lvl1pPr>
          </a:lstStyle>
          <a:p>
            <a:pPr>
              <a:defRPr/>
            </a:pPr>
            <a:r>
              <a:rPr lang="en-US" altLang="en-US"/>
              <a:t>CSE 1002                            Department of CSE</a:t>
            </a:r>
          </a:p>
        </p:txBody>
      </p:sp>
      <p:sp>
        <p:nvSpPr>
          <p:cNvPr id="11" name="Slide Number Placeholder 8"/>
          <p:cNvSpPr>
            <a:spLocks noGrp="1"/>
          </p:cNvSpPr>
          <p:nvPr>
            <p:ph type="sldNum" sz="quarter" idx="12"/>
          </p:nvPr>
        </p:nvSpPr>
        <p:spPr/>
        <p:txBody>
          <a:bodyPr/>
          <a:lstStyle>
            <a:lvl1pPr>
              <a:defRPr/>
            </a:lvl1pPr>
          </a:lstStyle>
          <a:p>
            <a:pPr>
              <a:defRPr/>
            </a:pPr>
            <a:fld id="{B5E9769C-E6F9-43E2-AACF-F138E00F5E65}" type="slidenum">
              <a:rPr lang="en-US" altLang="en-US"/>
              <a:pPr>
                <a:defRPr/>
              </a:pPr>
              <a:t>‹#›</a:t>
            </a:fld>
            <a:endParaRPr lang="en-US" altLang="en-US"/>
          </a:p>
        </p:txBody>
      </p:sp>
    </p:spTree>
    <p:extLst>
      <p:ext uri="{BB962C8B-B14F-4D97-AF65-F5344CB8AC3E}">
        <p14:creationId xmlns:p14="http://schemas.microsoft.com/office/powerpoint/2010/main" val="2799030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fld id="{D6E24410-F6B0-40C0-A1D3-180D6DDA092B}" type="datetime1">
              <a:rPr lang="en-US" altLang="en-US" smtClean="0"/>
              <a:t>3/15/2015</a:t>
            </a:fld>
            <a:endParaRPr lang="en-US" altLang="en-US"/>
          </a:p>
        </p:txBody>
      </p:sp>
      <p:sp>
        <p:nvSpPr>
          <p:cNvPr id="5" name="Footer Placeholder 3"/>
          <p:cNvSpPr>
            <a:spLocks noGrp="1"/>
          </p:cNvSpPr>
          <p:nvPr>
            <p:ph type="ftr" sz="quarter" idx="11"/>
          </p:nvPr>
        </p:nvSpPr>
        <p:spPr/>
        <p:txBody>
          <a:bodyPr/>
          <a:lstStyle>
            <a:lvl1pPr>
              <a:defRPr/>
            </a:lvl1pPr>
          </a:lstStyle>
          <a:p>
            <a:pPr>
              <a:defRPr/>
            </a:pPr>
            <a:r>
              <a:rPr lang="en-US" altLang="en-US"/>
              <a:t>CSE 1002                            Department of CSE</a:t>
            </a:r>
          </a:p>
        </p:txBody>
      </p:sp>
      <p:sp>
        <p:nvSpPr>
          <p:cNvPr id="6" name="Slide Number Placeholder 4"/>
          <p:cNvSpPr>
            <a:spLocks noGrp="1"/>
          </p:cNvSpPr>
          <p:nvPr>
            <p:ph type="sldNum" sz="quarter" idx="12"/>
          </p:nvPr>
        </p:nvSpPr>
        <p:spPr/>
        <p:txBody>
          <a:bodyPr/>
          <a:lstStyle>
            <a:lvl1pPr>
              <a:defRPr/>
            </a:lvl1pPr>
          </a:lstStyle>
          <a:p>
            <a:pPr>
              <a:defRPr/>
            </a:pPr>
            <a:fld id="{E0F3656C-0B79-428A-BBF8-A3BC32BA4070}" type="slidenum">
              <a:rPr lang="en-US" altLang="en-US"/>
              <a:pPr>
                <a:defRPr/>
              </a:pPr>
              <a:t>‹#›</a:t>
            </a:fld>
            <a:endParaRPr lang="en-US" altLang="en-US"/>
          </a:p>
        </p:txBody>
      </p:sp>
    </p:spTree>
    <p:extLst>
      <p:ext uri="{BB962C8B-B14F-4D97-AF65-F5344CB8AC3E}">
        <p14:creationId xmlns:p14="http://schemas.microsoft.com/office/powerpoint/2010/main" val="4013227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3" name="Date Placeholder 1"/>
          <p:cNvSpPr>
            <a:spLocks noGrp="1"/>
          </p:cNvSpPr>
          <p:nvPr>
            <p:ph type="dt" sz="half" idx="10"/>
          </p:nvPr>
        </p:nvSpPr>
        <p:spPr/>
        <p:txBody>
          <a:bodyPr/>
          <a:lstStyle>
            <a:lvl1pPr>
              <a:defRPr/>
            </a:lvl1pPr>
          </a:lstStyle>
          <a:p>
            <a:pPr>
              <a:defRPr/>
            </a:pPr>
            <a:fld id="{C20CC14B-7903-420A-BCB6-9471CEE6FA7B}" type="datetime1">
              <a:rPr lang="en-US" altLang="en-US" smtClean="0"/>
              <a:t>3/15/2015</a:t>
            </a:fld>
            <a:endParaRPr lang="en-US" altLang="en-US"/>
          </a:p>
        </p:txBody>
      </p:sp>
      <p:sp>
        <p:nvSpPr>
          <p:cNvPr id="4" name="Footer Placeholder 2"/>
          <p:cNvSpPr>
            <a:spLocks noGrp="1"/>
          </p:cNvSpPr>
          <p:nvPr>
            <p:ph type="ftr" sz="quarter" idx="11"/>
          </p:nvPr>
        </p:nvSpPr>
        <p:spPr/>
        <p:txBody>
          <a:bodyPr/>
          <a:lstStyle>
            <a:lvl1pPr>
              <a:defRPr/>
            </a:lvl1pPr>
          </a:lstStyle>
          <a:p>
            <a:pPr>
              <a:defRPr/>
            </a:pPr>
            <a:r>
              <a:rPr lang="en-US" altLang="en-US"/>
              <a:t>CSE 1002                            Department of CSE</a:t>
            </a:r>
          </a:p>
        </p:txBody>
      </p:sp>
      <p:sp>
        <p:nvSpPr>
          <p:cNvPr id="5" name="Slide Number Placeholder 3"/>
          <p:cNvSpPr>
            <a:spLocks noGrp="1"/>
          </p:cNvSpPr>
          <p:nvPr>
            <p:ph type="sldNum" sz="quarter" idx="12"/>
          </p:nvPr>
        </p:nvSpPr>
        <p:spPr/>
        <p:txBody>
          <a:bodyPr/>
          <a:lstStyle>
            <a:lvl1pPr>
              <a:defRPr/>
            </a:lvl1pPr>
          </a:lstStyle>
          <a:p>
            <a:pPr>
              <a:defRPr/>
            </a:pPr>
            <a:fld id="{BE3F633B-38BD-4A75-A3E3-788EE0101EF1}" type="slidenum">
              <a:rPr lang="en-US" altLang="en-US"/>
              <a:pPr>
                <a:defRPr/>
              </a:pPr>
              <a:t>‹#›</a:t>
            </a:fld>
            <a:endParaRPr lang="en-US" altLang="en-US"/>
          </a:p>
        </p:txBody>
      </p:sp>
    </p:spTree>
    <p:extLst>
      <p:ext uri="{BB962C8B-B14F-4D97-AF65-F5344CB8AC3E}">
        <p14:creationId xmlns:p14="http://schemas.microsoft.com/office/powerpoint/2010/main" val="2979125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6" name="Title 10"/>
          <p:cNvSpPr txBox="1">
            <a:spLocks/>
          </p:cNvSpPr>
          <p:nvPr/>
        </p:nvSpPr>
        <p:spPr>
          <a:xfrm>
            <a:off x="1219200" y="152400"/>
            <a:ext cx="7162800" cy="685800"/>
          </a:xfrm>
          <a:prstGeom prst="rect">
            <a:avLst/>
          </a:prstGeom>
        </p:spPr>
        <p:txBody>
          <a:bodyPr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pPr>
              <a:defRPr/>
            </a:pPr>
            <a:r>
              <a:rPr lang="en-US" smtClean="0"/>
              <a:t>Click to edit Master title style</a:t>
            </a:r>
            <a:endParaRPr lang="en-US"/>
          </a:p>
        </p:txBody>
      </p:sp>
      <p:sp>
        <p:nvSpPr>
          <p:cNvPr id="2" name="Title 1"/>
          <p:cNvSpPr>
            <a:spLocks noGrp="1"/>
          </p:cNvSpPr>
          <p:nvPr>
            <p:ph type="title"/>
          </p:nvPr>
        </p:nvSpPr>
        <p:spPr>
          <a:xfrm>
            <a:off x="1447801" y="1036259"/>
            <a:ext cx="2425336" cy="1041023"/>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565650" y="1036259"/>
            <a:ext cx="4121150" cy="52435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447801" y="2198310"/>
            <a:ext cx="2425336" cy="420249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lvl1pPr>
              <a:defRPr/>
            </a:lvl1pPr>
          </a:lstStyle>
          <a:p>
            <a:pPr>
              <a:defRPr/>
            </a:pPr>
            <a:fld id="{77F31621-BFDD-469A-AF10-838D47B8E877}" type="datetime1">
              <a:rPr lang="en-US" altLang="en-US" smtClean="0"/>
              <a:t>3/15/2015</a:t>
            </a:fld>
            <a:endParaRPr lang="en-US" altLang="en-US"/>
          </a:p>
        </p:txBody>
      </p:sp>
      <p:sp>
        <p:nvSpPr>
          <p:cNvPr id="8" name="Footer Placeholder 5"/>
          <p:cNvSpPr>
            <a:spLocks noGrp="1"/>
          </p:cNvSpPr>
          <p:nvPr>
            <p:ph type="ftr" sz="quarter" idx="11"/>
          </p:nvPr>
        </p:nvSpPr>
        <p:spPr/>
        <p:txBody>
          <a:bodyPr/>
          <a:lstStyle>
            <a:lvl1pPr>
              <a:defRPr/>
            </a:lvl1pPr>
          </a:lstStyle>
          <a:p>
            <a:pPr>
              <a:defRPr/>
            </a:pPr>
            <a:r>
              <a:rPr lang="en-US" altLang="en-US"/>
              <a:t>CSE 1002                            Department of CSE</a:t>
            </a:r>
          </a:p>
        </p:txBody>
      </p:sp>
      <p:sp>
        <p:nvSpPr>
          <p:cNvPr id="9" name="Slide Number Placeholder 6"/>
          <p:cNvSpPr>
            <a:spLocks noGrp="1"/>
          </p:cNvSpPr>
          <p:nvPr>
            <p:ph type="sldNum" sz="quarter" idx="12"/>
          </p:nvPr>
        </p:nvSpPr>
        <p:spPr/>
        <p:txBody>
          <a:bodyPr/>
          <a:lstStyle>
            <a:lvl1pPr>
              <a:defRPr/>
            </a:lvl1pPr>
          </a:lstStyle>
          <a:p>
            <a:pPr>
              <a:defRPr/>
            </a:pPr>
            <a:fld id="{A0FBD42B-EA26-488A-9AEF-DB858FC1A95D}" type="slidenum">
              <a:rPr lang="en-US" altLang="en-US"/>
              <a:pPr>
                <a:defRPr/>
              </a:pPr>
              <a:t>‹#›</a:t>
            </a:fld>
            <a:endParaRPr lang="en-US" altLang="en-US"/>
          </a:p>
        </p:txBody>
      </p:sp>
    </p:spTree>
    <p:extLst>
      <p:ext uri="{BB962C8B-B14F-4D97-AF65-F5344CB8AC3E}">
        <p14:creationId xmlns:p14="http://schemas.microsoft.com/office/powerpoint/2010/main" val="710939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6" name="Title 10"/>
          <p:cNvSpPr txBox="1">
            <a:spLocks/>
          </p:cNvSpPr>
          <p:nvPr/>
        </p:nvSpPr>
        <p:spPr>
          <a:xfrm>
            <a:off x="1219200" y="152400"/>
            <a:ext cx="7162800" cy="685800"/>
          </a:xfrm>
          <a:prstGeom prst="rect">
            <a:avLst/>
          </a:prstGeom>
        </p:spPr>
        <p:txBody>
          <a:bodyPr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pPr>
              <a:defRPr/>
            </a:pPr>
            <a:r>
              <a:rPr lang="en-US" smtClean="0"/>
              <a:t>Click to edit Master title style</a:t>
            </a:r>
            <a:endParaRPr lang="en-US"/>
          </a:p>
        </p:txBody>
      </p:sp>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2999"/>
            <a:ext cx="5486400" cy="35845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lvl1pPr>
              <a:defRPr/>
            </a:lvl1pPr>
          </a:lstStyle>
          <a:p>
            <a:pPr>
              <a:defRPr/>
            </a:pPr>
            <a:fld id="{59A77355-3E7D-4CF1-8448-5A3F37754ACD}" type="datetime1">
              <a:rPr lang="en-US" altLang="en-US" smtClean="0"/>
              <a:t>3/15/2015</a:t>
            </a:fld>
            <a:endParaRPr lang="en-US" altLang="en-US"/>
          </a:p>
        </p:txBody>
      </p:sp>
      <p:sp>
        <p:nvSpPr>
          <p:cNvPr id="8" name="Footer Placeholder 5"/>
          <p:cNvSpPr>
            <a:spLocks noGrp="1"/>
          </p:cNvSpPr>
          <p:nvPr>
            <p:ph type="ftr" sz="quarter" idx="11"/>
          </p:nvPr>
        </p:nvSpPr>
        <p:spPr/>
        <p:txBody>
          <a:bodyPr/>
          <a:lstStyle>
            <a:lvl1pPr>
              <a:defRPr/>
            </a:lvl1pPr>
          </a:lstStyle>
          <a:p>
            <a:pPr>
              <a:defRPr/>
            </a:pPr>
            <a:r>
              <a:rPr lang="en-US" altLang="en-US"/>
              <a:t>CSE 1002                            Department of CSE</a:t>
            </a:r>
          </a:p>
        </p:txBody>
      </p:sp>
      <p:sp>
        <p:nvSpPr>
          <p:cNvPr id="9" name="Slide Number Placeholder 6"/>
          <p:cNvSpPr>
            <a:spLocks noGrp="1"/>
          </p:cNvSpPr>
          <p:nvPr>
            <p:ph type="sldNum" sz="quarter" idx="12"/>
          </p:nvPr>
        </p:nvSpPr>
        <p:spPr/>
        <p:txBody>
          <a:bodyPr/>
          <a:lstStyle>
            <a:lvl1pPr>
              <a:defRPr/>
            </a:lvl1pPr>
          </a:lstStyle>
          <a:p>
            <a:pPr>
              <a:defRPr/>
            </a:pPr>
            <a:fld id="{6447F3FE-D1A2-4D54-B440-CAF4A0180944}" type="slidenum">
              <a:rPr lang="en-US" altLang="en-US"/>
              <a:pPr>
                <a:defRPr/>
              </a:pPr>
              <a:t>‹#›</a:t>
            </a:fld>
            <a:endParaRPr lang="en-US" altLang="en-US"/>
          </a:p>
        </p:txBody>
      </p:sp>
    </p:spTree>
    <p:extLst>
      <p:ext uri="{BB962C8B-B14F-4D97-AF65-F5344CB8AC3E}">
        <p14:creationId xmlns:p14="http://schemas.microsoft.com/office/powerpoint/2010/main" val="2696331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4" name="Date Placeholder 3"/>
          <p:cNvSpPr>
            <a:spLocks noGrp="1"/>
          </p:cNvSpPr>
          <p:nvPr>
            <p:ph type="dt" sz="half" idx="2"/>
          </p:nvPr>
        </p:nvSpPr>
        <p:spPr>
          <a:xfrm>
            <a:off x="6400800" y="6362700"/>
            <a:ext cx="1371600" cy="365125"/>
          </a:xfrm>
          <a:prstGeom prst="rect">
            <a:avLst/>
          </a:prstGeom>
        </p:spPr>
        <p:txBody>
          <a:bodyPr vert="horz" lIns="91440" tIns="45720" rIns="91440" bIns="45720" rtlCol="0" anchor="ctr"/>
          <a:lstStyle>
            <a:lvl1pPr algn="r" eaLnBrk="1" hangingPunct="1">
              <a:defRPr sz="1200">
                <a:solidFill>
                  <a:schemeClr val="tx1"/>
                </a:solidFill>
              </a:defRPr>
            </a:lvl1pPr>
          </a:lstStyle>
          <a:p>
            <a:pPr>
              <a:defRPr/>
            </a:pPr>
            <a:fld id="{E0147060-6770-4C55-8861-4A6F3B09C1E6}" type="datetime1">
              <a:rPr lang="en-US" altLang="en-US" smtClean="0"/>
              <a:t>3/15/2015</a:t>
            </a:fld>
            <a:endParaRPr lang="en-US" altLang="en-US"/>
          </a:p>
        </p:txBody>
      </p:sp>
      <p:sp>
        <p:nvSpPr>
          <p:cNvPr id="5" name="Footer Placeholder 4"/>
          <p:cNvSpPr>
            <a:spLocks noGrp="1"/>
          </p:cNvSpPr>
          <p:nvPr>
            <p:ph type="ftr" sz="quarter" idx="3"/>
          </p:nvPr>
        </p:nvSpPr>
        <p:spPr>
          <a:xfrm>
            <a:off x="1295400" y="6356350"/>
            <a:ext cx="4724400" cy="365125"/>
          </a:xfrm>
          <a:prstGeom prst="rect">
            <a:avLst/>
          </a:prstGeom>
        </p:spPr>
        <p:txBody>
          <a:bodyPr vert="horz" lIns="91440" tIns="45720" rIns="91440" bIns="45720" rtlCol="0" anchor="ctr"/>
          <a:lstStyle>
            <a:lvl1pPr algn="ctr" eaLnBrk="1" hangingPunct="1">
              <a:defRPr sz="1200">
                <a:solidFill>
                  <a:schemeClr val="tx1"/>
                </a:solidFill>
              </a:defRPr>
            </a:lvl1pPr>
          </a:lstStyle>
          <a:p>
            <a:pPr>
              <a:defRPr/>
            </a:pPr>
            <a:r>
              <a:rPr lang="en-US" altLang="en-US"/>
              <a:t>CSE 1002                            Department of CSE</a:t>
            </a:r>
          </a:p>
        </p:txBody>
      </p:sp>
      <p:sp>
        <p:nvSpPr>
          <p:cNvPr id="6"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eaLnBrk="1" hangingPunct="1">
              <a:defRPr sz="1600" b="1">
                <a:solidFill>
                  <a:schemeClr val="tx1"/>
                </a:solidFill>
              </a:defRPr>
            </a:lvl1pPr>
          </a:lstStyle>
          <a:p>
            <a:pPr>
              <a:defRPr/>
            </a:pPr>
            <a:fld id="{021C22D4-3CEF-4ADB-A42D-8AF80CECB7AE}" type="slidenum">
              <a:rPr lang="en-US" altLang="en-US"/>
              <a:pPr>
                <a:defRPr/>
              </a:pPr>
              <a:t>‹#›</a:t>
            </a:fld>
            <a:endParaRPr lang="en-US" altLang="en-US"/>
          </a:p>
        </p:txBody>
      </p:sp>
      <p:sp>
        <p:nvSpPr>
          <p:cNvPr id="1030" name="Title Placeholder 21"/>
          <p:cNvSpPr>
            <a:spLocks noGrp="1"/>
          </p:cNvSpPr>
          <p:nvPr>
            <p:ph type="title"/>
          </p:nvPr>
        </p:nvSpPr>
        <p:spPr bwMode="auto">
          <a:xfrm>
            <a:off x="1219200" y="3048000"/>
            <a:ext cx="782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4611" r:id="rId1"/>
    <p:sldLayoutId id="2147484612" r:id="rId2"/>
    <p:sldLayoutId id="2147484613" r:id="rId3"/>
    <p:sldLayoutId id="2147484614" r:id="rId4"/>
    <p:sldLayoutId id="2147484615" r:id="rId5"/>
    <p:sldLayoutId id="2147484616" r:id="rId6"/>
    <p:sldLayoutId id="2147484617" r:id="rId7"/>
    <p:sldLayoutId id="2147484618" r:id="rId8"/>
    <p:sldLayoutId id="2147484619" r:id="rId9"/>
    <p:sldLayoutId id="2147484620" r:id="rId10"/>
    <p:sldLayoutId id="2147484621" r:id="rId11"/>
    <p:sldLayoutId id="2147484622" r:id="rId12"/>
    <p:sldLayoutId id="2147484623" r:id="rId13"/>
    <p:sldLayoutId id="2147484624" r:id="rId14"/>
    <p:sldLayoutId id="2147484625" r:id="rId15"/>
    <p:sldLayoutId id="2147484626" r:id="rId16"/>
  </p:sldLayoutIdLst>
  <p:timing>
    <p:tnLst>
      <p:par>
        <p:cTn id="1" dur="indefinite" restart="never" nodeType="tmRoot"/>
      </p:par>
    </p:tnLst>
  </p:timing>
  <p:hf hdr="0"/>
  <p:txStyles>
    <p:title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panose="020F0502020204030204" pitchFamily="34" charset="0"/>
        </a:defRPr>
      </a:lvl2pPr>
      <a:lvl3pPr algn="l" rtl="0" eaLnBrk="0" fontAlgn="base" hangingPunct="0">
        <a:spcBef>
          <a:spcPct val="0"/>
        </a:spcBef>
        <a:spcAft>
          <a:spcPct val="0"/>
        </a:spcAft>
        <a:defRPr sz="4400">
          <a:solidFill>
            <a:schemeClr val="tx1"/>
          </a:solidFill>
          <a:latin typeface="Calibri" panose="020F0502020204030204" pitchFamily="34" charset="0"/>
        </a:defRPr>
      </a:lvl3pPr>
      <a:lvl4pPr algn="l" rtl="0" eaLnBrk="0" fontAlgn="base" hangingPunct="0">
        <a:spcBef>
          <a:spcPct val="0"/>
        </a:spcBef>
        <a:spcAft>
          <a:spcPct val="0"/>
        </a:spcAft>
        <a:defRPr sz="4400">
          <a:solidFill>
            <a:schemeClr val="tx1"/>
          </a:solidFill>
          <a:latin typeface="Calibri" panose="020F0502020204030204" pitchFamily="34" charset="0"/>
        </a:defRPr>
      </a:lvl4pPr>
      <a:lvl5pPr algn="l" rtl="0" eaLnBrk="0" fontAlgn="base" hangingPunct="0">
        <a:spcBef>
          <a:spcPct val="0"/>
        </a:spcBef>
        <a:spcAft>
          <a:spcPct val="0"/>
        </a:spcAft>
        <a:defRPr sz="4400">
          <a:solidFill>
            <a:schemeClr val="tx1"/>
          </a:solidFill>
          <a:latin typeface="Calibri" panose="020F0502020204030204" pitchFamily="34" charset="0"/>
        </a:defRPr>
      </a:lvl5pPr>
      <a:lvl6pPr marL="457200" algn="l" rtl="0" fontAlgn="base">
        <a:spcBef>
          <a:spcPct val="0"/>
        </a:spcBef>
        <a:spcAft>
          <a:spcPct val="0"/>
        </a:spcAft>
        <a:defRPr sz="4400">
          <a:solidFill>
            <a:schemeClr val="tx1"/>
          </a:solidFill>
          <a:latin typeface="Calibri" panose="020F0502020204030204" pitchFamily="34" charset="0"/>
        </a:defRPr>
      </a:lvl6pPr>
      <a:lvl7pPr marL="914400" algn="l" rtl="0" fontAlgn="base">
        <a:spcBef>
          <a:spcPct val="0"/>
        </a:spcBef>
        <a:spcAft>
          <a:spcPct val="0"/>
        </a:spcAft>
        <a:defRPr sz="4400">
          <a:solidFill>
            <a:schemeClr val="tx1"/>
          </a:solidFill>
          <a:latin typeface="Calibri" panose="020F0502020204030204" pitchFamily="34" charset="0"/>
        </a:defRPr>
      </a:lvl7pPr>
      <a:lvl8pPr marL="1371600" algn="l" rtl="0" fontAlgn="base">
        <a:spcBef>
          <a:spcPct val="0"/>
        </a:spcBef>
        <a:spcAft>
          <a:spcPct val="0"/>
        </a:spcAft>
        <a:defRPr sz="4400">
          <a:solidFill>
            <a:schemeClr val="tx1"/>
          </a:solidFill>
          <a:latin typeface="Calibri" panose="020F0502020204030204" pitchFamily="34" charset="0"/>
        </a:defRPr>
      </a:lvl8pPr>
      <a:lvl9pPr marL="1828800" algn="l"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ndParaRPr>
          </a:p>
        </p:txBody>
      </p:sp>
      <p:sp>
        <p:nvSpPr>
          <p:cNvPr id="4" name="Date Placeholder 3"/>
          <p:cNvSpPr>
            <a:spLocks noGrp="1"/>
          </p:cNvSpPr>
          <p:nvPr>
            <p:ph type="dt" sz="half" idx="2"/>
          </p:nvPr>
        </p:nvSpPr>
        <p:spPr>
          <a:xfrm>
            <a:off x="6400800" y="6362700"/>
            <a:ext cx="1371600" cy="365125"/>
          </a:xfrm>
          <a:prstGeom prst="rect">
            <a:avLst/>
          </a:prstGeom>
        </p:spPr>
        <p:txBody>
          <a:bodyPr vert="horz" lIns="91440" tIns="45720" rIns="91440" bIns="45720" rtlCol="0" anchor="ctr"/>
          <a:lstStyle>
            <a:lvl1pPr algn="r" eaLnBrk="1" hangingPunct="1">
              <a:defRPr sz="1200">
                <a:solidFill>
                  <a:srgbClr val="002060"/>
                </a:solidFill>
                <a:latin typeface="Arial" charset="0"/>
              </a:defRPr>
            </a:lvl1pPr>
          </a:lstStyle>
          <a:p>
            <a:pPr>
              <a:defRPr/>
            </a:pPr>
            <a:fld id="{5B92DBE1-7401-46D3-A7E7-65FAF5392729}" type="datetime1">
              <a:rPr lang="en-US" smtClean="0"/>
              <a:t>3/15/2015</a:t>
            </a:fld>
            <a:endParaRPr lang="en-US"/>
          </a:p>
        </p:txBody>
      </p:sp>
      <p:sp>
        <p:nvSpPr>
          <p:cNvPr id="5" name="Footer Placeholder 4"/>
          <p:cNvSpPr>
            <a:spLocks noGrp="1"/>
          </p:cNvSpPr>
          <p:nvPr>
            <p:ph type="ftr" sz="quarter" idx="3"/>
          </p:nvPr>
        </p:nvSpPr>
        <p:spPr>
          <a:xfrm>
            <a:off x="1295400" y="6356350"/>
            <a:ext cx="4724400" cy="365125"/>
          </a:xfrm>
          <a:prstGeom prst="rect">
            <a:avLst/>
          </a:prstGeom>
        </p:spPr>
        <p:txBody>
          <a:bodyPr vert="horz" lIns="91440" tIns="45720" rIns="91440" bIns="45720" rtlCol="0" anchor="ctr"/>
          <a:lstStyle>
            <a:lvl1pPr algn="ctr" eaLnBrk="1" hangingPunct="1">
              <a:defRPr sz="1200">
                <a:solidFill>
                  <a:srgbClr val="002060"/>
                </a:solidFill>
                <a:latin typeface="Arial" charset="0"/>
              </a:defRPr>
            </a:lvl1pPr>
          </a:lstStyle>
          <a:p>
            <a:pPr>
              <a:defRPr/>
            </a:pPr>
            <a:r>
              <a:rPr lang="en-US"/>
              <a:t>CSE 1002                            Department of CSE</a:t>
            </a:r>
            <a:endParaRPr lang="en-US" dirty="0"/>
          </a:p>
        </p:txBody>
      </p:sp>
      <p:sp>
        <p:nvSpPr>
          <p:cNvPr id="6"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eaLnBrk="1" hangingPunct="1">
              <a:defRPr sz="1600" b="0">
                <a:solidFill>
                  <a:srgbClr val="002060"/>
                </a:solidFill>
                <a:latin typeface="Arial" charset="0"/>
              </a:defRPr>
            </a:lvl1pPr>
          </a:lstStyle>
          <a:p>
            <a:pPr>
              <a:defRPr/>
            </a:pPr>
            <a:fld id="{E789362A-7B36-41A5-AE96-769B6616EA54}" type="slidenum">
              <a:rPr lang="en-US"/>
              <a:pPr>
                <a:defRPr/>
              </a:pPr>
              <a:t>‹#›</a:t>
            </a:fld>
            <a:endParaRPr lang="en-US" dirty="0"/>
          </a:p>
        </p:txBody>
      </p:sp>
      <p:sp>
        <p:nvSpPr>
          <p:cNvPr id="2054" name="Title Placeholder 21"/>
          <p:cNvSpPr>
            <a:spLocks noGrp="1"/>
          </p:cNvSpPr>
          <p:nvPr>
            <p:ph type="title"/>
          </p:nvPr>
        </p:nvSpPr>
        <p:spPr bwMode="auto">
          <a:xfrm>
            <a:off x="1219200" y="3048000"/>
            <a:ext cx="782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4627" r:id="rId1"/>
    <p:sldLayoutId id="2147484628" r:id="rId2"/>
    <p:sldLayoutId id="2147484629" r:id="rId3"/>
    <p:sldLayoutId id="2147484630" r:id="rId4"/>
    <p:sldLayoutId id="2147484631" r:id="rId5"/>
    <p:sldLayoutId id="2147484632" r:id="rId6"/>
    <p:sldLayoutId id="2147484633" r:id="rId7"/>
    <p:sldLayoutId id="2147484634" r:id="rId8"/>
    <p:sldLayoutId id="2147484635" r:id="rId9"/>
    <p:sldLayoutId id="2147484636" r:id="rId10"/>
    <p:sldLayoutId id="2147484637" r:id="rId11"/>
  </p:sldLayoutIdLst>
  <p:timing>
    <p:tnLst>
      <p:par>
        <p:cTn id="1" dur="indefinite" restart="never" nodeType="tmRoot"/>
      </p:par>
    </p:tnLst>
  </p:timing>
  <p:hf hdr="0"/>
  <p:txStyles>
    <p:title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panose="020F0502020204030204" pitchFamily="34" charset="0"/>
        </a:defRPr>
      </a:lvl2pPr>
      <a:lvl3pPr algn="l" rtl="0" eaLnBrk="0" fontAlgn="base" hangingPunct="0">
        <a:spcBef>
          <a:spcPct val="0"/>
        </a:spcBef>
        <a:spcAft>
          <a:spcPct val="0"/>
        </a:spcAft>
        <a:defRPr sz="4400">
          <a:solidFill>
            <a:schemeClr val="tx1"/>
          </a:solidFill>
          <a:latin typeface="Calibri" panose="020F0502020204030204" pitchFamily="34" charset="0"/>
        </a:defRPr>
      </a:lvl3pPr>
      <a:lvl4pPr algn="l" rtl="0" eaLnBrk="0" fontAlgn="base" hangingPunct="0">
        <a:spcBef>
          <a:spcPct val="0"/>
        </a:spcBef>
        <a:spcAft>
          <a:spcPct val="0"/>
        </a:spcAft>
        <a:defRPr sz="4400">
          <a:solidFill>
            <a:schemeClr val="tx1"/>
          </a:solidFill>
          <a:latin typeface="Calibri" panose="020F0502020204030204" pitchFamily="34" charset="0"/>
        </a:defRPr>
      </a:lvl4pPr>
      <a:lvl5pPr algn="l" rtl="0" eaLnBrk="0" fontAlgn="base" hangingPunct="0">
        <a:spcBef>
          <a:spcPct val="0"/>
        </a:spcBef>
        <a:spcAft>
          <a:spcPct val="0"/>
        </a:spcAft>
        <a:defRPr sz="4400">
          <a:solidFill>
            <a:schemeClr val="tx1"/>
          </a:solidFill>
          <a:latin typeface="Calibri" panose="020F0502020204030204" pitchFamily="34" charset="0"/>
        </a:defRPr>
      </a:lvl5pPr>
      <a:lvl6pPr marL="457200" algn="l" rtl="0" fontAlgn="base">
        <a:spcBef>
          <a:spcPct val="0"/>
        </a:spcBef>
        <a:spcAft>
          <a:spcPct val="0"/>
        </a:spcAft>
        <a:defRPr sz="4400">
          <a:solidFill>
            <a:schemeClr val="tx1"/>
          </a:solidFill>
          <a:latin typeface="Calibri" panose="020F0502020204030204" pitchFamily="34" charset="0"/>
        </a:defRPr>
      </a:lvl6pPr>
      <a:lvl7pPr marL="914400" algn="l" rtl="0" fontAlgn="base">
        <a:spcBef>
          <a:spcPct val="0"/>
        </a:spcBef>
        <a:spcAft>
          <a:spcPct val="0"/>
        </a:spcAft>
        <a:defRPr sz="4400">
          <a:solidFill>
            <a:schemeClr val="tx1"/>
          </a:solidFill>
          <a:latin typeface="Calibri" panose="020F0502020204030204" pitchFamily="34" charset="0"/>
        </a:defRPr>
      </a:lvl7pPr>
      <a:lvl8pPr marL="1371600" algn="l" rtl="0" fontAlgn="base">
        <a:spcBef>
          <a:spcPct val="0"/>
        </a:spcBef>
        <a:spcAft>
          <a:spcPct val="0"/>
        </a:spcAft>
        <a:defRPr sz="4400">
          <a:solidFill>
            <a:schemeClr val="tx1"/>
          </a:solidFill>
          <a:latin typeface="Calibri" panose="020F0502020204030204" pitchFamily="34" charset="0"/>
        </a:defRPr>
      </a:lvl8pPr>
      <a:lvl9pPr marL="1828800" algn="l"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Resources/Flowcharts/AreaofCircle.rap"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CS-Diff.Operators-1.pdf" TargetMode="External"/><Relationship Id="rId2" Type="http://schemas.openxmlformats.org/officeDocument/2006/relationships/hyperlink" Target="Basics%20of%20programming.pdf" TargetMode="External"/><Relationship Id="rId1" Type="http://schemas.openxmlformats.org/officeDocument/2006/relationships/slideLayout" Target="../slideLayouts/slideLayout2.xml"/><Relationship Id="rId6" Type="http://schemas.openxmlformats.org/officeDocument/2006/relationships/hyperlink" Target="MCQ-Expressions&amp;TypeCasting.pptx" TargetMode="External"/><Relationship Id="rId5" Type="http://schemas.openxmlformats.org/officeDocument/2006/relationships/hyperlink" Target="MCQ-DifferentOperators.pptx" TargetMode="External"/><Relationship Id="rId4" Type="http://schemas.openxmlformats.org/officeDocument/2006/relationships/hyperlink" Target="MCQ-1.pptx"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371600" y="2130425"/>
            <a:ext cx="7086600" cy="1470025"/>
          </a:xfrm>
        </p:spPr>
        <p:txBody>
          <a:bodyPr/>
          <a:lstStyle/>
          <a:p>
            <a:pPr eaLnBrk="1" hangingPunct="1"/>
            <a:r>
              <a:rPr lang="en-US" altLang="en-US" smtClean="0"/>
              <a:t>C++ Programming Concepts</a:t>
            </a:r>
          </a:p>
        </p:txBody>
      </p:sp>
      <p:sp>
        <p:nvSpPr>
          <p:cNvPr id="31747" name="Rectangle 3"/>
          <p:cNvSpPr>
            <a:spLocks noGrp="1" noChangeArrowheads="1"/>
          </p:cNvSpPr>
          <p:nvPr>
            <p:ph type="body" sz="quarter" idx="13"/>
          </p:nvPr>
        </p:nvSpPr>
        <p:spPr bwMode="auto">
          <a:xfrm>
            <a:off x="1371600" y="3886200"/>
            <a:ext cx="6400800" cy="1752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t>L7 – L8</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idx="1"/>
          </p:nvPr>
        </p:nvSpPr>
        <p:spPr bwMode="auto">
          <a:xfrm>
            <a:off x="1295400" y="1295400"/>
            <a:ext cx="76962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r>
              <a:rPr lang="en-US" altLang="en-US" sz="2000" smtClean="0"/>
              <a:t>Some older languages (FORTRAN, BASIC) allow you to use variables without declaring them. </a:t>
            </a:r>
          </a:p>
          <a:p>
            <a:pPr algn="just" eaLnBrk="1" hangingPunct="1"/>
            <a:r>
              <a:rPr lang="en-US" altLang="en-US" sz="2000" smtClean="0"/>
              <a:t>Other languages (C, C++, Pascal)  impose to declare variables </a:t>
            </a:r>
          </a:p>
          <a:p>
            <a:pPr algn="just" eaLnBrk="1" hangingPunct="1"/>
            <a:r>
              <a:rPr lang="en-US" altLang="en-US" sz="2000" b="1" smtClean="0"/>
              <a:t>Advantages of languages with variable declarations:</a:t>
            </a:r>
          </a:p>
          <a:p>
            <a:pPr lvl="1" algn="just" eaLnBrk="1" hangingPunct="1"/>
            <a:r>
              <a:rPr lang="en-US" altLang="en-US" sz="1800" smtClean="0"/>
              <a:t>Putting all the variables in one place makes it easier for a reader to understand the program </a:t>
            </a:r>
          </a:p>
          <a:p>
            <a:pPr lvl="1" algn="just" eaLnBrk="1" hangingPunct="1"/>
            <a:r>
              <a:rPr lang="en-US" altLang="en-US" sz="1800" smtClean="0"/>
              <a:t>Thinking about which variables to declare encourages the programmer to do some planning before  writing a program ( What information does the program need? What must  the program to produce as output? What is the best way to represent the data?)</a:t>
            </a:r>
          </a:p>
          <a:p>
            <a:pPr lvl="1" algn="just" eaLnBrk="1" hangingPunct="1"/>
            <a:r>
              <a:rPr lang="en-US" altLang="en-US" sz="1800" smtClean="0"/>
              <a:t>The obligation to declare all variables helps prevent  bugs of  misspelled variable names.</a:t>
            </a:r>
          </a:p>
          <a:p>
            <a:pPr lvl="1" algn="just" eaLnBrk="1" hangingPunct="1"/>
            <a:r>
              <a:rPr lang="en-US" altLang="en-US" sz="1800" b="1" smtClean="0"/>
              <a:t>Compiler knows the amount of statically allocated memory needed  </a:t>
            </a:r>
          </a:p>
          <a:p>
            <a:pPr lvl="1" algn="just" eaLnBrk="1" hangingPunct="1"/>
            <a:r>
              <a:rPr lang="en-US" altLang="en-US" sz="1800" b="1" smtClean="0"/>
              <a:t>Compiler can verify that operations done on a variable are allowed by its type (</a:t>
            </a:r>
            <a:r>
              <a:rPr lang="en-US" altLang="en-US" sz="1800" b="1" i="1" smtClean="0">
                <a:solidFill>
                  <a:srgbClr val="D60093"/>
                </a:solidFill>
              </a:rPr>
              <a:t>strongly typed languages</a:t>
            </a:r>
            <a:r>
              <a:rPr lang="en-US" altLang="en-US" sz="1800" b="1" smtClean="0"/>
              <a:t>)</a:t>
            </a:r>
          </a:p>
        </p:txBody>
      </p:sp>
      <p:sp>
        <p:nvSpPr>
          <p:cNvPr id="46083" name="Rectangle 2"/>
          <p:cNvSpPr>
            <a:spLocks noGrp="1" noChangeArrowheads="1"/>
          </p:cNvSpPr>
          <p:nvPr>
            <p:ph type="title"/>
          </p:nvPr>
        </p:nvSpPr>
        <p:spPr>
          <a:xfrm>
            <a:off x="1219200" y="152400"/>
            <a:ext cx="7162800" cy="685800"/>
          </a:xfrm>
        </p:spPr>
        <p:txBody>
          <a:bodyPr/>
          <a:lstStyle/>
          <a:p>
            <a:pPr eaLnBrk="1" hangingPunct="1"/>
            <a:r>
              <a:rPr lang="en-US" altLang="en-US" smtClean="0"/>
              <a:t>Declaring variables</a:t>
            </a:r>
          </a:p>
        </p:txBody>
      </p:sp>
      <p:sp>
        <p:nvSpPr>
          <p:cNvPr id="46084"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CSE 1002                            Department of CSE</a:t>
            </a:r>
          </a:p>
        </p:txBody>
      </p:sp>
      <p:sp>
        <p:nvSpPr>
          <p:cNvPr id="46085"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4284905-25B5-41DA-BCBE-E27604967793}" type="slidenum">
              <a:rPr lang="en-US" altLang="en-US" smtClean="0"/>
              <a:pPr/>
              <a:t>10</a:t>
            </a:fld>
            <a:endParaRPr lang="en-US" altLang="en-US" smtClean="0"/>
          </a:p>
        </p:txBody>
      </p:sp>
      <p:sp>
        <p:nvSpPr>
          <p:cNvPr id="46086"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0DA0035-1A09-438B-B14A-D56BCBC774E9}" type="datetime1">
              <a:rPr lang="en-US" altLang="en-US" smtClean="0"/>
              <a:t>3/15/2015</a:t>
            </a:fld>
            <a:endParaRPr lang="en-US" alt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idx="1"/>
          </p:nvPr>
        </p:nvSpPr>
        <p:spPr bwMode="auto">
          <a:xfrm>
            <a:off x="1447800" y="1066800"/>
            <a:ext cx="7467600" cy="505936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defRPr/>
            </a:pPr>
            <a:r>
              <a:rPr lang="en-US" altLang="en-US" dirty="0" smtClean="0"/>
              <a:t>Variable declaration:  [Type, Identifier]</a:t>
            </a:r>
          </a:p>
          <a:p>
            <a:pPr marL="0" indent="0" eaLnBrk="1" hangingPunct="1">
              <a:buFont typeface="Arial" panose="020B0604020202020204" pitchFamily="34" charset="0"/>
              <a:buNone/>
              <a:defRPr/>
            </a:pPr>
            <a:r>
              <a:rPr lang="en-US" altLang="en-US" dirty="0" smtClean="0"/>
              <a:t>	</a:t>
            </a:r>
            <a:r>
              <a:rPr lang="en-US" altLang="en-US" sz="2800" b="1" dirty="0" err="1">
                <a:latin typeface="Courier New" panose="02070309020205020404" pitchFamily="49" charset="0"/>
                <a:ea typeface="+mj-ea"/>
                <a:cs typeface="+mj-cs"/>
              </a:rPr>
              <a:t>int</a:t>
            </a:r>
            <a:r>
              <a:rPr lang="en-US" altLang="en-US" sz="2800" b="1" dirty="0">
                <a:latin typeface="Courier New" panose="02070309020205020404" pitchFamily="49" charset="0"/>
                <a:ea typeface="+mj-ea"/>
                <a:cs typeface="+mj-cs"/>
              </a:rPr>
              <a:t> a;</a:t>
            </a:r>
            <a:r>
              <a:rPr lang="en-US" altLang="en-US" dirty="0" smtClean="0"/>
              <a:t>	</a:t>
            </a:r>
          </a:p>
          <a:p>
            <a:pPr eaLnBrk="1" hangingPunct="1">
              <a:defRPr/>
            </a:pPr>
            <a:r>
              <a:rPr lang="en-US" altLang="en-US" dirty="0" smtClean="0"/>
              <a:t>Variable definition:  </a:t>
            </a:r>
            <a:r>
              <a:rPr lang="en-US" altLang="en-US" sz="2800" dirty="0" smtClean="0"/>
              <a:t>a declaration which does also reserve storage space (memory)  !</a:t>
            </a:r>
            <a:endParaRPr lang="en-US" altLang="en-US" dirty="0" smtClean="0"/>
          </a:p>
          <a:p>
            <a:pPr lvl="1" eaLnBrk="1" hangingPunct="1">
              <a:lnSpc>
                <a:spcPct val="150000"/>
              </a:lnSpc>
              <a:defRPr/>
            </a:pPr>
            <a:r>
              <a:rPr lang="en-US" altLang="en-US" dirty="0" smtClean="0"/>
              <a:t>Not all declarations are definitions.</a:t>
            </a:r>
          </a:p>
          <a:p>
            <a:pPr lvl="1" eaLnBrk="1" hangingPunct="1">
              <a:lnSpc>
                <a:spcPct val="150000"/>
              </a:lnSpc>
              <a:defRPr/>
            </a:pPr>
            <a:r>
              <a:rPr lang="en-US" altLang="en-US" dirty="0" smtClean="0"/>
              <a:t>In the examples seen so far, all declarations are as well definitions.</a:t>
            </a:r>
            <a:endParaRPr lang="en-US" altLang="en-US" sz="3200" dirty="0" smtClean="0"/>
          </a:p>
        </p:txBody>
      </p:sp>
      <p:sp>
        <p:nvSpPr>
          <p:cNvPr id="47107" name="Rectangle 2"/>
          <p:cNvSpPr>
            <a:spLocks noGrp="1" noChangeArrowheads="1"/>
          </p:cNvSpPr>
          <p:nvPr>
            <p:ph type="title"/>
          </p:nvPr>
        </p:nvSpPr>
        <p:spPr>
          <a:xfrm>
            <a:off x="1371600" y="152400"/>
            <a:ext cx="7162800" cy="685800"/>
          </a:xfrm>
        </p:spPr>
        <p:txBody>
          <a:bodyPr/>
          <a:lstStyle/>
          <a:p>
            <a:pPr eaLnBrk="1" hangingPunct="1"/>
            <a:r>
              <a:rPr lang="en-US" altLang="en-US" smtClean="0"/>
              <a:t>Declaration vs Definition</a:t>
            </a:r>
          </a:p>
        </p:txBody>
      </p:sp>
      <p:sp>
        <p:nvSpPr>
          <p:cNvPr id="47108"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CSE 1002                            Department of CSE</a:t>
            </a:r>
          </a:p>
        </p:txBody>
      </p:sp>
      <p:sp>
        <p:nvSpPr>
          <p:cNvPr id="47109"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BA2605E-0552-4F5F-9399-6EA2AA10C98F}" type="slidenum">
              <a:rPr lang="en-US" altLang="en-US" smtClean="0"/>
              <a:pPr/>
              <a:t>11</a:t>
            </a:fld>
            <a:endParaRPr lang="en-US" altLang="en-US" smtClean="0"/>
          </a:p>
        </p:txBody>
      </p:sp>
      <p:sp>
        <p:nvSpPr>
          <p:cNvPr id="47110"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C46C9CC-EFA0-447E-9EA6-49EB30DF267F}" type="datetime1">
              <a:rPr lang="en-US" altLang="en-US" smtClean="0"/>
              <a:t>3/15/2015</a:t>
            </a:fld>
            <a:endParaRPr lang="en-US" alt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2"/>
          <p:cNvSpPr>
            <a:spLocks noGrp="1"/>
          </p:cNvSpPr>
          <p:nvPr>
            <p:ph type="title"/>
          </p:nvPr>
        </p:nvSpPr>
        <p:spPr>
          <a:xfrm>
            <a:off x="1219200" y="152400"/>
            <a:ext cx="7162800" cy="685800"/>
          </a:xfrm>
        </p:spPr>
        <p:txBody>
          <a:bodyPr/>
          <a:lstStyle/>
          <a:p>
            <a:r>
              <a:rPr lang="en-US" altLang="en-US" smtClean="0"/>
              <a:t>Data types</a:t>
            </a:r>
          </a:p>
        </p:txBody>
      </p:sp>
      <p:sp>
        <p:nvSpPr>
          <p:cNvPr id="48131"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9083010-4F43-4D07-BF08-B45FB3A4BB4A}" type="datetime1">
              <a:rPr lang="en-US" altLang="en-US" smtClean="0"/>
              <a:t>3/15/2015</a:t>
            </a:fld>
            <a:endParaRPr lang="en-US" altLang="en-US" smtClean="0"/>
          </a:p>
        </p:txBody>
      </p:sp>
      <p:sp>
        <p:nvSpPr>
          <p:cNvPr id="48132"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DF87CA6-7713-4B80-AA3C-2DFDA4E4F66A}" type="slidenum">
              <a:rPr lang="en-US" altLang="en-US" smtClean="0"/>
              <a:pPr/>
              <a:t>12</a:t>
            </a:fld>
            <a:endParaRPr lang="en-US" altLang="en-US" smtClean="0"/>
          </a:p>
        </p:txBody>
      </p:sp>
      <p:sp>
        <p:nvSpPr>
          <p:cNvPr id="48133" name="Footer Placeholder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CSE 1002                            Department of CSE</a:t>
            </a:r>
          </a:p>
        </p:txBody>
      </p:sp>
      <p:pic>
        <p:nvPicPr>
          <p:cNvPr id="4813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457325"/>
            <a:ext cx="7620000" cy="456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idx="1"/>
          </p:nvPr>
        </p:nvSpPr>
        <p:spPr bwMode="auto">
          <a:xfrm>
            <a:off x="1371600" y="960438"/>
            <a:ext cx="7467600" cy="5059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spcBef>
                <a:spcPts val="600"/>
              </a:spcBef>
              <a:spcAft>
                <a:spcPts val="600"/>
              </a:spcAft>
            </a:pPr>
            <a:r>
              <a:rPr lang="en-US" altLang="en-US" sz="2400" b="1" smtClean="0"/>
              <a:t>Basic data types: </a:t>
            </a:r>
            <a:r>
              <a:rPr lang="en-US" altLang="en-US" sz="2400" b="1" smtClean="0">
                <a:latin typeface="Courier New" panose="02070309020205020404" pitchFamily="49" charset="0"/>
              </a:rPr>
              <a:t>int</a:t>
            </a:r>
            <a:r>
              <a:rPr lang="en-US" altLang="en-US" sz="2400" b="1" smtClean="0"/>
              <a:t>, </a:t>
            </a:r>
            <a:r>
              <a:rPr lang="en-US" altLang="en-US" sz="2400" b="1" smtClean="0">
                <a:latin typeface="Courier New" panose="02070309020205020404" pitchFamily="49" charset="0"/>
              </a:rPr>
              <a:t>float</a:t>
            </a:r>
            <a:r>
              <a:rPr lang="en-US" altLang="en-US" sz="2400" b="1" smtClean="0"/>
              <a:t>, </a:t>
            </a:r>
            <a:r>
              <a:rPr lang="en-US" altLang="en-US" sz="2400" b="1" smtClean="0">
                <a:latin typeface="Courier New" panose="02070309020205020404" pitchFamily="49" charset="0"/>
              </a:rPr>
              <a:t>double</a:t>
            </a:r>
            <a:r>
              <a:rPr lang="en-US" altLang="en-US" sz="2400" b="1" smtClean="0"/>
              <a:t>, </a:t>
            </a:r>
            <a:r>
              <a:rPr lang="en-US" altLang="en-US" sz="2400" b="1" smtClean="0">
                <a:latin typeface="Courier New" panose="02070309020205020404" pitchFamily="49" charset="0"/>
              </a:rPr>
              <a:t>char</a:t>
            </a:r>
            <a:r>
              <a:rPr lang="en-US" altLang="en-US" sz="2400" b="1" smtClean="0"/>
              <a:t>, and </a:t>
            </a:r>
            <a:r>
              <a:rPr lang="en-US" altLang="en-US" sz="2400" b="1" smtClean="0">
                <a:latin typeface="Courier New" panose="02070309020205020404" pitchFamily="49" charset="0"/>
              </a:rPr>
              <a:t>void</a:t>
            </a:r>
            <a:r>
              <a:rPr lang="en-US" altLang="en-US" sz="2400" b="1" smtClean="0"/>
              <a:t>.</a:t>
            </a:r>
          </a:p>
          <a:p>
            <a:pPr algn="just" eaLnBrk="1" hangingPunct="1">
              <a:spcBef>
                <a:spcPts val="600"/>
              </a:spcBef>
              <a:spcAft>
                <a:spcPts val="600"/>
              </a:spcAft>
            </a:pPr>
            <a:r>
              <a:rPr lang="en-US" altLang="en-US" sz="2000" smtClean="0"/>
              <a:t>Data type </a:t>
            </a:r>
            <a:r>
              <a:rPr lang="en-US" altLang="en-US" sz="2000" b="1" smtClean="0">
                <a:latin typeface="Courier New" panose="02070309020205020404" pitchFamily="49" charset="0"/>
              </a:rPr>
              <a:t>int</a:t>
            </a:r>
            <a:r>
              <a:rPr lang="en-US" altLang="en-US" sz="2000" smtClean="0">
                <a:latin typeface="Courier New" panose="02070309020205020404" pitchFamily="49" charset="0"/>
              </a:rPr>
              <a:t>: </a:t>
            </a:r>
            <a:r>
              <a:rPr lang="en-US" altLang="en-US" sz="2000" smtClean="0"/>
              <a:t> can be used to store integer numbers (values with no decimal places)</a:t>
            </a:r>
          </a:p>
          <a:p>
            <a:pPr algn="just" eaLnBrk="1" hangingPunct="1">
              <a:spcBef>
                <a:spcPts val="600"/>
              </a:spcBef>
              <a:spcAft>
                <a:spcPts val="600"/>
              </a:spcAft>
            </a:pPr>
            <a:r>
              <a:rPr lang="en-US" altLang="en-US" sz="2000" smtClean="0"/>
              <a:t>Data type </a:t>
            </a:r>
            <a:r>
              <a:rPr lang="en-US" altLang="en-US" sz="2000" b="1" smtClean="0">
                <a:latin typeface="Courier New" panose="02070309020205020404" pitchFamily="49" charset="0"/>
              </a:rPr>
              <a:t>float</a:t>
            </a:r>
            <a:r>
              <a:rPr lang="en-US" altLang="en-US" sz="2000" smtClean="0">
                <a:latin typeface="Courier New" panose="02070309020205020404" pitchFamily="49" charset="0"/>
              </a:rPr>
              <a:t>: </a:t>
            </a:r>
            <a:r>
              <a:rPr lang="en-US" altLang="en-US" sz="2000" smtClean="0"/>
              <a:t> can be used for storing floating-point numbers (values containing decimal places).</a:t>
            </a:r>
          </a:p>
          <a:p>
            <a:pPr algn="just" eaLnBrk="1" hangingPunct="1">
              <a:spcBef>
                <a:spcPts val="600"/>
              </a:spcBef>
              <a:spcAft>
                <a:spcPts val="600"/>
              </a:spcAft>
            </a:pPr>
            <a:r>
              <a:rPr lang="en-US" altLang="en-US" sz="2000" smtClean="0"/>
              <a:t>Data type </a:t>
            </a:r>
            <a:r>
              <a:rPr lang="en-US" altLang="en-US" sz="2000" b="1" smtClean="0">
                <a:latin typeface="Courier New" panose="02070309020205020404" pitchFamily="49" charset="0"/>
              </a:rPr>
              <a:t>double</a:t>
            </a:r>
            <a:r>
              <a:rPr lang="en-US" altLang="en-US" sz="2000" smtClean="0">
                <a:latin typeface="Courier New" panose="02070309020205020404" pitchFamily="49" charset="0"/>
              </a:rPr>
              <a:t>:</a:t>
            </a:r>
            <a:r>
              <a:rPr lang="en-US" altLang="en-US" sz="2000" smtClean="0"/>
              <a:t> the same as type </a:t>
            </a:r>
            <a:r>
              <a:rPr lang="en-US" altLang="en-US" sz="2000" smtClean="0">
                <a:latin typeface="Courier New" panose="02070309020205020404" pitchFamily="49" charset="0"/>
              </a:rPr>
              <a:t>float</a:t>
            </a:r>
            <a:r>
              <a:rPr lang="en-US" altLang="en-US" sz="2000" smtClean="0"/>
              <a:t>, only with roughly twice the precision.</a:t>
            </a:r>
          </a:p>
          <a:p>
            <a:pPr algn="just" eaLnBrk="1" hangingPunct="1">
              <a:spcBef>
                <a:spcPts val="600"/>
              </a:spcBef>
              <a:spcAft>
                <a:spcPts val="600"/>
              </a:spcAft>
            </a:pPr>
            <a:r>
              <a:rPr lang="en-US" altLang="en-US" sz="2000" smtClean="0"/>
              <a:t>Data type </a:t>
            </a:r>
            <a:r>
              <a:rPr lang="en-US" altLang="en-US" sz="2000" b="1" smtClean="0">
                <a:latin typeface="Courier New" panose="02070309020205020404" pitchFamily="49" charset="0"/>
              </a:rPr>
              <a:t>char</a:t>
            </a:r>
            <a:r>
              <a:rPr lang="en-US" altLang="en-US" sz="2000" smtClean="0">
                <a:latin typeface="Courier New" panose="02070309020205020404" pitchFamily="49" charset="0"/>
              </a:rPr>
              <a:t>:</a:t>
            </a:r>
            <a:r>
              <a:rPr lang="en-US" altLang="en-US" sz="2000" smtClean="0"/>
              <a:t> can be used to store a single character, such as the letter </a:t>
            </a:r>
            <a:r>
              <a:rPr lang="en-US" altLang="en-US" sz="2000" i="1" smtClean="0"/>
              <a:t>a</a:t>
            </a:r>
            <a:r>
              <a:rPr lang="en-US" altLang="en-US" sz="2000" smtClean="0"/>
              <a:t>, the digit character </a:t>
            </a:r>
            <a:r>
              <a:rPr lang="en-US" altLang="en-US" sz="2000" i="1" smtClean="0"/>
              <a:t>6</a:t>
            </a:r>
            <a:r>
              <a:rPr lang="en-US" altLang="en-US" sz="2000" smtClean="0"/>
              <a:t>, or a semicolon. </a:t>
            </a:r>
          </a:p>
          <a:p>
            <a:pPr algn="just" eaLnBrk="1" hangingPunct="1">
              <a:spcBef>
                <a:spcPts val="600"/>
              </a:spcBef>
              <a:spcAft>
                <a:spcPts val="600"/>
              </a:spcAft>
            </a:pPr>
            <a:r>
              <a:rPr lang="en-US" altLang="en-US" sz="2000" smtClean="0"/>
              <a:t>Data type </a:t>
            </a:r>
            <a:r>
              <a:rPr lang="en-US" altLang="en-US" sz="2000" b="1" smtClean="0">
                <a:latin typeface="Courier New" panose="02070309020205020404" pitchFamily="49" charset="0"/>
              </a:rPr>
              <a:t>void</a:t>
            </a:r>
            <a:r>
              <a:rPr lang="en-US" altLang="en-US" sz="2000" smtClean="0">
                <a:latin typeface="Courier New" panose="02070309020205020404" pitchFamily="49" charset="0"/>
              </a:rPr>
              <a:t>:</a:t>
            </a:r>
          </a:p>
          <a:p>
            <a:pPr lvl="1" algn="just" eaLnBrk="1" hangingPunct="1">
              <a:spcBef>
                <a:spcPts val="600"/>
              </a:spcBef>
              <a:spcAft>
                <a:spcPts val="600"/>
              </a:spcAft>
            </a:pPr>
            <a:r>
              <a:rPr lang="en-US" altLang="en-US" sz="1800" smtClean="0"/>
              <a:t>To specify the return type of a function when it is not returning any value</a:t>
            </a:r>
          </a:p>
          <a:p>
            <a:pPr lvl="1" algn="just" eaLnBrk="1" hangingPunct="1">
              <a:spcBef>
                <a:spcPts val="600"/>
              </a:spcBef>
              <a:spcAft>
                <a:spcPts val="600"/>
              </a:spcAft>
            </a:pPr>
            <a:r>
              <a:rPr lang="en-US" altLang="en-US" sz="1800" smtClean="0"/>
              <a:t>To indicate an empty argument list to a function</a:t>
            </a:r>
          </a:p>
        </p:txBody>
      </p:sp>
      <p:sp>
        <p:nvSpPr>
          <p:cNvPr id="49155" name="Rectangle 2"/>
          <p:cNvSpPr>
            <a:spLocks noGrp="1" noChangeArrowheads="1"/>
          </p:cNvSpPr>
          <p:nvPr>
            <p:ph type="title"/>
          </p:nvPr>
        </p:nvSpPr>
        <p:spPr>
          <a:xfrm>
            <a:off x="1219200" y="152400"/>
            <a:ext cx="7162800" cy="685800"/>
          </a:xfrm>
        </p:spPr>
        <p:txBody>
          <a:bodyPr/>
          <a:lstStyle/>
          <a:p>
            <a:pPr eaLnBrk="1" hangingPunct="1"/>
            <a:r>
              <a:rPr lang="en-US" altLang="en-US" smtClean="0"/>
              <a:t>Data types</a:t>
            </a:r>
          </a:p>
        </p:txBody>
      </p:sp>
      <p:sp>
        <p:nvSpPr>
          <p:cNvPr id="49156"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CSE 1002                            Department of CSE</a:t>
            </a:r>
          </a:p>
        </p:txBody>
      </p:sp>
      <p:sp>
        <p:nvSpPr>
          <p:cNvPr id="49157"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8B66CE0-565D-4568-B6FC-1618735FB061}" type="slidenum">
              <a:rPr lang="en-US" altLang="en-US" smtClean="0"/>
              <a:pPr/>
              <a:t>13</a:t>
            </a:fld>
            <a:endParaRPr lang="en-US" altLang="en-US" smtClean="0"/>
          </a:p>
        </p:txBody>
      </p:sp>
      <p:sp>
        <p:nvSpPr>
          <p:cNvPr id="49158"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C8E8B2C-5BD6-4DDF-A51E-C1AB094CCF3F}" type="datetime1">
              <a:rPr lang="en-US" altLang="en-US" smtClean="0"/>
              <a:t>3/15/2015</a:t>
            </a:fld>
            <a:endParaRPr lang="en-US" alt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altLang="en-US" smtClean="0"/>
              <a:t>  </a:t>
            </a:r>
          </a:p>
        </p:txBody>
      </p:sp>
      <p:sp>
        <p:nvSpPr>
          <p:cNvPr id="50179" name="Rectangle 2"/>
          <p:cNvSpPr>
            <a:spLocks noGrp="1" noChangeArrowheads="1"/>
          </p:cNvSpPr>
          <p:nvPr>
            <p:ph type="title"/>
          </p:nvPr>
        </p:nvSpPr>
        <p:spPr>
          <a:xfrm>
            <a:off x="1219200" y="152400"/>
            <a:ext cx="7162800" cy="685800"/>
          </a:xfrm>
        </p:spPr>
        <p:txBody>
          <a:bodyPr/>
          <a:lstStyle/>
          <a:p>
            <a:pPr eaLnBrk="1" hangingPunct="1"/>
            <a:r>
              <a:rPr lang="en-US" altLang="en-US" smtClean="0"/>
              <a:t>Example: Using data types</a:t>
            </a:r>
          </a:p>
        </p:txBody>
      </p:sp>
      <p:sp>
        <p:nvSpPr>
          <p:cNvPr id="50180" name="Text Box 4"/>
          <p:cNvSpPr txBox="1">
            <a:spLocks noChangeArrowheads="1"/>
          </p:cNvSpPr>
          <p:nvPr/>
        </p:nvSpPr>
        <p:spPr bwMode="auto">
          <a:xfrm>
            <a:off x="1412875" y="1012825"/>
            <a:ext cx="6161088" cy="554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ts val="600"/>
              </a:spcBef>
              <a:spcAft>
                <a:spcPts val="600"/>
              </a:spcAft>
            </a:pPr>
            <a:r>
              <a:rPr lang="en-US" altLang="en-US">
                <a:latin typeface="Courier New" panose="02070309020205020404" pitchFamily="49" charset="0"/>
              </a:rPr>
              <a:t>#include &lt;iostream.h&gt;</a:t>
            </a:r>
          </a:p>
          <a:p>
            <a:pPr eaLnBrk="1" hangingPunct="1">
              <a:spcBef>
                <a:spcPts val="600"/>
              </a:spcBef>
              <a:spcAft>
                <a:spcPts val="600"/>
              </a:spcAft>
            </a:pPr>
            <a:r>
              <a:rPr lang="en-US" altLang="en-US">
                <a:latin typeface="Courier New" panose="02070309020205020404" pitchFamily="49" charset="0"/>
              </a:rPr>
              <a:t>void main (void)</a:t>
            </a:r>
          </a:p>
          <a:p>
            <a:pPr eaLnBrk="1" hangingPunct="1">
              <a:spcBef>
                <a:spcPts val="600"/>
              </a:spcBef>
              <a:spcAft>
                <a:spcPts val="600"/>
              </a:spcAft>
            </a:pPr>
            <a:r>
              <a:rPr lang="en-US" altLang="en-US">
                <a:latin typeface="Courier New" panose="02070309020205020404" pitchFamily="49" charset="0"/>
              </a:rPr>
              <a:t>{</a:t>
            </a:r>
          </a:p>
          <a:p>
            <a:pPr lvl="1" eaLnBrk="1" hangingPunct="1">
              <a:spcBef>
                <a:spcPts val="600"/>
              </a:spcBef>
              <a:spcAft>
                <a:spcPts val="600"/>
              </a:spcAft>
            </a:pPr>
            <a:r>
              <a:rPr lang="en-US" altLang="en-US">
                <a:latin typeface="Courier New" panose="02070309020205020404" pitchFamily="49" charset="0"/>
              </a:rPr>
              <a:t>int integerVar = 100;</a:t>
            </a:r>
          </a:p>
          <a:p>
            <a:pPr lvl="1" eaLnBrk="1" hangingPunct="1">
              <a:spcBef>
                <a:spcPts val="600"/>
              </a:spcBef>
              <a:spcAft>
                <a:spcPts val="600"/>
              </a:spcAft>
            </a:pPr>
            <a:r>
              <a:rPr lang="en-US" altLang="en-US">
                <a:latin typeface="Courier New" panose="02070309020205020404" pitchFamily="49" charset="0"/>
              </a:rPr>
              <a:t>float floatingVar = 331.79;</a:t>
            </a:r>
          </a:p>
          <a:p>
            <a:pPr lvl="1" eaLnBrk="1" hangingPunct="1">
              <a:spcBef>
                <a:spcPts val="600"/>
              </a:spcBef>
              <a:spcAft>
                <a:spcPts val="600"/>
              </a:spcAft>
            </a:pPr>
            <a:r>
              <a:rPr lang="en-US" altLang="en-US">
                <a:latin typeface="Courier New" panose="02070309020205020404" pitchFamily="49" charset="0"/>
              </a:rPr>
              <a:t>double doubleVar = 8.44e+11;</a:t>
            </a:r>
          </a:p>
          <a:p>
            <a:pPr lvl="1" eaLnBrk="1" hangingPunct="1">
              <a:spcBef>
                <a:spcPts val="600"/>
              </a:spcBef>
              <a:spcAft>
                <a:spcPts val="600"/>
              </a:spcAft>
            </a:pPr>
            <a:r>
              <a:rPr lang="en-US" altLang="en-US">
                <a:latin typeface="Courier New" panose="02070309020205020404" pitchFamily="49" charset="0"/>
              </a:rPr>
              <a:t>char charVar = 'W';</a:t>
            </a:r>
          </a:p>
          <a:p>
            <a:pPr lvl="1" eaLnBrk="1" hangingPunct="1">
              <a:spcBef>
                <a:spcPts val="600"/>
              </a:spcBef>
              <a:spcAft>
                <a:spcPts val="600"/>
              </a:spcAft>
            </a:pPr>
            <a:r>
              <a:rPr lang="en-US" altLang="en-US">
                <a:latin typeface="Courier New" panose="02070309020205020404" pitchFamily="49" charset="0"/>
              </a:rPr>
              <a:t>cout&lt;&lt;"integerVar = "&lt;&lt; integerVar;</a:t>
            </a:r>
          </a:p>
          <a:p>
            <a:pPr lvl="1" eaLnBrk="1" hangingPunct="1">
              <a:spcBef>
                <a:spcPts val="600"/>
              </a:spcBef>
              <a:spcAft>
                <a:spcPts val="600"/>
              </a:spcAft>
            </a:pPr>
            <a:r>
              <a:rPr lang="en-US" altLang="en-US">
                <a:latin typeface="Courier New" panose="02070309020205020404" pitchFamily="49" charset="0"/>
              </a:rPr>
              <a:t>cout&lt;&lt;"\n floatingVar = "&lt;&lt; floatingVar;</a:t>
            </a:r>
          </a:p>
          <a:p>
            <a:pPr lvl="1" eaLnBrk="1" hangingPunct="1">
              <a:spcBef>
                <a:spcPts val="600"/>
              </a:spcBef>
              <a:spcAft>
                <a:spcPts val="600"/>
              </a:spcAft>
            </a:pPr>
            <a:r>
              <a:rPr lang="en-US" altLang="en-US">
                <a:latin typeface="Courier New" panose="02070309020205020404" pitchFamily="49" charset="0"/>
              </a:rPr>
              <a:t>cout&lt;&lt;"\n doubleVar = "&lt;&lt; doubleVar;</a:t>
            </a:r>
          </a:p>
          <a:p>
            <a:pPr lvl="1" eaLnBrk="1" hangingPunct="1">
              <a:spcBef>
                <a:spcPts val="600"/>
              </a:spcBef>
              <a:spcAft>
                <a:spcPts val="600"/>
              </a:spcAft>
            </a:pPr>
            <a:r>
              <a:rPr lang="en-US" altLang="en-US">
                <a:latin typeface="Courier New" panose="02070309020205020404" pitchFamily="49" charset="0"/>
              </a:rPr>
              <a:t>cout&lt;&lt;"\n doubleVar = "&lt;&lt; doubleVar;</a:t>
            </a:r>
          </a:p>
          <a:p>
            <a:pPr lvl="1" eaLnBrk="1" hangingPunct="1">
              <a:spcBef>
                <a:spcPts val="600"/>
              </a:spcBef>
              <a:spcAft>
                <a:spcPts val="600"/>
              </a:spcAft>
            </a:pPr>
            <a:r>
              <a:rPr lang="en-US" altLang="en-US">
                <a:latin typeface="Courier New" panose="02070309020205020404" pitchFamily="49" charset="0"/>
              </a:rPr>
              <a:t>cout&lt;&lt;"\n charVar = "&lt;&lt; charVar;</a:t>
            </a:r>
          </a:p>
          <a:p>
            <a:pPr eaLnBrk="1" hangingPunct="1">
              <a:spcBef>
                <a:spcPts val="600"/>
              </a:spcBef>
              <a:spcAft>
                <a:spcPts val="600"/>
              </a:spcAft>
            </a:pPr>
            <a:r>
              <a:rPr lang="en-US" altLang="en-US">
                <a:latin typeface="Courier New" panose="02070309020205020404" pitchFamily="49" charset="0"/>
              </a:rPr>
              <a:t>}</a:t>
            </a:r>
          </a:p>
        </p:txBody>
      </p:sp>
      <p:sp>
        <p:nvSpPr>
          <p:cNvPr id="50181"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CSE 1002                            Department of CSE</a:t>
            </a:r>
          </a:p>
        </p:txBody>
      </p:sp>
      <p:sp>
        <p:nvSpPr>
          <p:cNvPr id="50182"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F3AAD75-083F-475A-8441-9CBC1D8720CD}" type="slidenum">
              <a:rPr lang="en-US" altLang="en-US" smtClean="0"/>
              <a:pPr/>
              <a:t>14</a:t>
            </a:fld>
            <a:endParaRPr lang="en-US" altLang="en-US" smtClean="0"/>
          </a:p>
        </p:txBody>
      </p:sp>
      <p:sp>
        <p:nvSpPr>
          <p:cNvPr id="50183"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DBD6870-20D0-4E6E-8D5D-CF571D01C8C2}" type="datetime1">
              <a:rPr lang="en-US" altLang="en-US" smtClean="0"/>
              <a:t>3/15/2015</a:t>
            </a:fld>
            <a:endParaRPr lang="en-US" alt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idx="1"/>
          </p:nvPr>
        </p:nvSpPr>
        <p:spPr bwMode="auto">
          <a:xfrm>
            <a:off x="1447800" y="1600200"/>
            <a:ext cx="7467600" cy="4800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150000"/>
              </a:lnSpc>
            </a:pPr>
            <a:r>
              <a:rPr lang="en-US" altLang="en-US" sz="2400" smtClean="0"/>
              <a:t>Examples of integer constants:  158, –10, and 0 </a:t>
            </a:r>
          </a:p>
          <a:p>
            <a:pPr algn="just" eaLnBrk="1" hangingPunct="1">
              <a:lnSpc>
                <a:spcPct val="150000"/>
              </a:lnSpc>
            </a:pPr>
            <a:r>
              <a:rPr lang="en-US" altLang="en-US" sz="2400" smtClean="0"/>
              <a:t>No embedded spaces are permitted between the digits, and values larger than 999 cannot be expressed using commas. (The value 12,000 is not a valid integer constant and must be written as 12000.)</a:t>
            </a:r>
          </a:p>
          <a:p>
            <a:pPr algn="just" eaLnBrk="1" hangingPunct="1">
              <a:lnSpc>
                <a:spcPct val="150000"/>
              </a:lnSpc>
            </a:pPr>
            <a:r>
              <a:rPr lang="en-US" altLang="en-US" sz="2400" b="1" smtClean="0"/>
              <a:t>Integers can also be expressed in a base other than decimal (base 10): octal (base 8) or hexa (base 16).</a:t>
            </a:r>
          </a:p>
          <a:p>
            <a:pPr algn="just" eaLnBrk="1" hangingPunct="1">
              <a:lnSpc>
                <a:spcPct val="150000"/>
              </a:lnSpc>
            </a:pPr>
            <a:endParaRPr lang="en-US" altLang="en-US" sz="2400" smtClean="0"/>
          </a:p>
          <a:p>
            <a:pPr algn="just" eaLnBrk="1" hangingPunct="1">
              <a:lnSpc>
                <a:spcPct val="150000"/>
              </a:lnSpc>
            </a:pPr>
            <a:endParaRPr lang="en-US" altLang="en-US" sz="2400" smtClean="0"/>
          </a:p>
          <a:p>
            <a:pPr algn="just" eaLnBrk="1" hangingPunct="1">
              <a:lnSpc>
                <a:spcPct val="150000"/>
              </a:lnSpc>
              <a:buFontTx/>
              <a:buNone/>
            </a:pPr>
            <a:endParaRPr lang="en-US" altLang="en-US" sz="2400" smtClean="0"/>
          </a:p>
          <a:p>
            <a:pPr algn="just" eaLnBrk="1" hangingPunct="1">
              <a:lnSpc>
                <a:spcPct val="150000"/>
              </a:lnSpc>
              <a:buFontTx/>
              <a:buNone/>
            </a:pPr>
            <a:endParaRPr lang="en-US" altLang="en-US" sz="2400" smtClean="0"/>
          </a:p>
        </p:txBody>
      </p:sp>
      <p:sp>
        <p:nvSpPr>
          <p:cNvPr id="55298" name="Rectangle 2"/>
          <p:cNvSpPr>
            <a:spLocks noGrp="1" noChangeArrowheads="1"/>
          </p:cNvSpPr>
          <p:nvPr>
            <p:ph type="title"/>
          </p:nvPr>
        </p:nvSpPr>
        <p:spPr>
          <a:xfrm>
            <a:off x="1219200" y="152400"/>
            <a:ext cx="7162800" cy="685800"/>
          </a:xfrm>
        </p:spPr>
        <p:txBody>
          <a:bodyPr rtlCol="0">
            <a:normAutofit fontScale="90000"/>
          </a:bodyPr>
          <a:lstStyle/>
          <a:p>
            <a:pPr eaLnBrk="1" fontAlgn="auto" hangingPunct="1">
              <a:spcAft>
                <a:spcPts val="0"/>
              </a:spcAft>
              <a:defRPr/>
            </a:pPr>
            <a:r>
              <a:rPr lang="en-US" altLang="en-US" dirty="0"/>
              <a:t>The basic data type </a:t>
            </a:r>
            <a:r>
              <a:rPr lang="en-US" altLang="en-US" sz="4000" dirty="0" err="1">
                <a:latin typeface="Courier New" panose="02070309020205020404" pitchFamily="49" charset="0"/>
              </a:rPr>
              <a:t>int</a:t>
            </a:r>
            <a:endParaRPr lang="en-US" altLang="en-US" sz="4000" dirty="0">
              <a:latin typeface="Courier New" panose="02070309020205020404" pitchFamily="49" charset="0"/>
            </a:endParaRPr>
          </a:p>
        </p:txBody>
      </p:sp>
      <p:sp>
        <p:nvSpPr>
          <p:cNvPr id="51204"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CSE 1002                            Department of CSE</a:t>
            </a:r>
          </a:p>
        </p:txBody>
      </p:sp>
      <p:sp>
        <p:nvSpPr>
          <p:cNvPr id="51205"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265E788-F5A5-4BA4-85AB-2FE5CF9DA69C}" type="slidenum">
              <a:rPr lang="en-US" altLang="en-US" smtClean="0"/>
              <a:pPr/>
              <a:t>15</a:t>
            </a:fld>
            <a:endParaRPr lang="en-US" altLang="en-US" smtClean="0"/>
          </a:p>
        </p:txBody>
      </p:sp>
      <p:sp>
        <p:nvSpPr>
          <p:cNvPr id="51206"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6653DEF-3196-448D-A440-3917EB7AE223}" type="datetime1">
              <a:rPr lang="en-US" altLang="en-US" smtClean="0"/>
              <a:t>3/15/2015</a:t>
            </a:fld>
            <a:endParaRPr lang="en-US" alt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idx="1"/>
          </p:nvPr>
        </p:nvSpPr>
        <p:spPr bwMode="auto">
          <a:xfrm>
            <a:off x="1447800" y="1143000"/>
            <a:ext cx="7467600" cy="502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150000"/>
              </a:lnSpc>
            </a:pPr>
            <a:r>
              <a:rPr lang="en-US" altLang="en-US" sz="2000" smtClean="0"/>
              <a:t>A variable declared to be of type </a:t>
            </a:r>
            <a:r>
              <a:rPr lang="en-US" altLang="en-US" sz="2000" smtClean="0">
                <a:latin typeface="Courier New" panose="02070309020205020404" pitchFamily="49" charset="0"/>
              </a:rPr>
              <a:t>float</a:t>
            </a:r>
            <a:r>
              <a:rPr lang="en-US" altLang="en-US" sz="2000" smtClean="0"/>
              <a:t> can be used for storing values containing decimal places. </a:t>
            </a:r>
          </a:p>
          <a:p>
            <a:pPr algn="just" eaLnBrk="1" hangingPunct="1">
              <a:lnSpc>
                <a:spcPct val="150000"/>
              </a:lnSpc>
            </a:pPr>
            <a:r>
              <a:rPr lang="en-US" altLang="en-US" sz="2000" smtClean="0"/>
              <a:t>Examples of floating-point constants : 3., 125.8,  –.0001</a:t>
            </a:r>
          </a:p>
          <a:p>
            <a:pPr algn="just" eaLnBrk="1" hangingPunct="1">
              <a:lnSpc>
                <a:spcPct val="150000"/>
              </a:lnSpc>
            </a:pPr>
            <a:r>
              <a:rPr lang="en-US" altLang="en-US" sz="2000" smtClean="0"/>
              <a:t>Floating-point constants can also be expressed in </a:t>
            </a:r>
            <a:r>
              <a:rPr lang="en-US" altLang="en-US" sz="2000" i="1" smtClean="0"/>
              <a:t>scientific notation</a:t>
            </a:r>
            <a:r>
              <a:rPr lang="en-US" altLang="en-US" sz="2000" smtClean="0"/>
              <a:t>. The value </a:t>
            </a:r>
            <a:r>
              <a:rPr lang="en-US" altLang="en-US" sz="2000" smtClean="0">
                <a:latin typeface="Courier New" panose="02070309020205020404" pitchFamily="49" charset="0"/>
              </a:rPr>
              <a:t>1.7e4</a:t>
            </a:r>
            <a:r>
              <a:rPr lang="en-US" altLang="en-US" sz="2000" smtClean="0"/>
              <a:t> represents the value 1.7 × 10</a:t>
            </a:r>
            <a:r>
              <a:rPr lang="en-US" altLang="en-US" sz="2000" baseline="30000" smtClean="0"/>
              <a:t>4</a:t>
            </a:r>
            <a:r>
              <a:rPr lang="en-US" altLang="en-US" sz="2000" smtClean="0"/>
              <a:t>.</a:t>
            </a:r>
          </a:p>
          <a:p>
            <a:pPr algn="just" eaLnBrk="1" hangingPunct="1">
              <a:lnSpc>
                <a:spcPct val="150000"/>
              </a:lnSpc>
            </a:pPr>
            <a:r>
              <a:rPr lang="en-US" altLang="en-US" sz="2000" smtClean="0"/>
              <a:t>The value before the letter e is known as the </a:t>
            </a:r>
            <a:r>
              <a:rPr lang="en-US" altLang="en-US" sz="2000" i="1" smtClean="0"/>
              <a:t>mantissa</a:t>
            </a:r>
            <a:r>
              <a:rPr lang="en-US" altLang="en-US" sz="2000" smtClean="0"/>
              <a:t>, whereas the value that follows is  called the </a:t>
            </a:r>
            <a:r>
              <a:rPr lang="en-US" altLang="en-US" sz="2000" i="1" smtClean="0"/>
              <a:t>exponent</a:t>
            </a:r>
            <a:r>
              <a:rPr lang="en-US" altLang="en-US" sz="2000" smtClean="0"/>
              <a:t>. This exponent, which can be preceded by an optional plus or minus sign, represents the power of 10 by which the mantissa is to be multiplied. </a:t>
            </a:r>
          </a:p>
        </p:txBody>
      </p:sp>
      <p:sp>
        <p:nvSpPr>
          <p:cNvPr id="60418" name="Rectangle 2"/>
          <p:cNvSpPr>
            <a:spLocks noGrp="1" noChangeArrowheads="1"/>
          </p:cNvSpPr>
          <p:nvPr>
            <p:ph type="title"/>
          </p:nvPr>
        </p:nvSpPr>
        <p:spPr>
          <a:xfrm>
            <a:off x="1219200" y="152400"/>
            <a:ext cx="7162800" cy="685800"/>
          </a:xfrm>
        </p:spPr>
        <p:txBody>
          <a:bodyPr rtlCol="0">
            <a:normAutofit fontScale="90000"/>
          </a:bodyPr>
          <a:lstStyle/>
          <a:p>
            <a:pPr eaLnBrk="1" fontAlgn="auto" hangingPunct="1">
              <a:spcAft>
                <a:spcPts val="0"/>
              </a:spcAft>
              <a:defRPr/>
            </a:pPr>
            <a:r>
              <a:rPr lang="en-US" altLang="en-US"/>
              <a:t>The floating number type </a:t>
            </a:r>
            <a:r>
              <a:rPr lang="en-US" altLang="en-US" sz="4000">
                <a:latin typeface="Courier New" panose="02070309020205020404" pitchFamily="49" charset="0"/>
              </a:rPr>
              <a:t>float</a:t>
            </a:r>
          </a:p>
        </p:txBody>
      </p:sp>
      <p:sp>
        <p:nvSpPr>
          <p:cNvPr id="52228"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CSE 1002                            Department of CSE</a:t>
            </a:r>
          </a:p>
        </p:txBody>
      </p:sp>
      <p:sp>
        <p:nvSpPr>
          <p:cNvPr id="52229"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92D3FD2-EA8A-4BD7-98E4-EC036069C2F9}" type="slidenum">
              <a:rPr lang="en-US" altLang="en-US" smtClean="0"/>
              <a:pPr/>
              <a:t>16</a:t>
            </a:fld>
            <a:endParaRPr lang="en-US" altLang="en-US" smtClean="0"/>
          </a:p>
        </p:txBody>
      </p:sp>
      <p:sp>
        <p:nvSpPr>
          <p:cNvPr id="52230"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CBE6400-6728-4739-8004-D10CF1C1C63F}" type="datetime1">
              <a:rPr lang="en-US" altLang="en-US" smtClean="0"/>
              <a:t>3/15/2015</a:t>
            </a:fld>
            <a:endParaRPr lang="en-US" alt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idx="1"/>
          </p:nvPr>
        </p:nvSpPr>
        <p:spPr bwMode="auto">
          <a:xfrm>
            <a:off x="1295400" y="1066800"/>
            <a:ext cx="74676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150000"/>
              </a:lnSpc>
              <a:spcBef>
                <a:spcPts val="600"/>
              </a:spcBef>
              <a:spcAft>
                <a:spcPts val="600"/>
              </a:spcAft>
            </a:pPr>
            <a:r>
              <a:rPr lang="en-US" altLang="en-US" sz="2000" smtClean="0"/>
              <a:t>Type </a:t>
            </a:r>
            <a:r>
              <a:rPr lang="en-US" altLang="en-US" sz="2000" smtClean="0">
                <a:latin typeface="Courier New" panose="02070309020205020404" pitchFamily="49" charset="0"/>
              </a:rPr>
              <a:t>double</a:t>
            </a:r>
            <a:r>
              <a:rPr lang="en-US" altLang="en-US" sz="2000" smtClean="0"/>
              <a:t> is very similar to type </a:t>
            </a:r>
            <a:r>
              <a:rPr lang="en-US" altLang="en-US" sz="2000" smtClean="0">
                <a:latin typeface="Courier New" panose="02070309020205020404" pitchFamily="49" charset="0"/>
              </a:rPr>
              <a:t>float</a:t>
            </a:r>
            <a:r>
              <a:rPr lang="en-US" altLang="en-US" sz="2000" smtClean="0"/>
              <a:t>, but it is used whenever the range provided by a </a:t>
            </a:r>
            <a:r>
              <a:rPr lang="en-US" altLang="en-US" sz="2000" smtClean="0">
                <a:latin typeface="Courier New" panose="02070309020205020404" pitchFamily="49" charset="0"/>
              </a:rPr>
              <a:t>float</a:t>
            </a:r>
            <a:r>
              <a:rPr lang="en-US" altLang="en-US" sz="2000" smtClean="0"/>
              <a:t> variable is not sufficient. Variables declared to be of type </a:t>
            </a:r>
            <a:r>
              <a:rPr lang="en-US" altLang="en-US" sz="2000" smtClean="0">
                <a:latin typeface="Courier New" panose="02070309020205020404" pitchFamily="49" charset="0"/>
              </a:rPr>
              <a:t>double</a:t>
            </a:r>
            <a:r>
              <a:rPr lang="en-US" altLang="en-US" sz="2000" smtClean="0"/>
              <a:t> can store roughly twice as many significant digits as can a variable of type </a:t>
            </a:r>
            <a:r>
              <a:rPr lang="en-US" altLang="en-US" sz="2000" smtClean="0">
                <a:latin typeface="Courier New" panose="02070309020205020404" pitchFamily="49" charset="0"/>
              </a:rPr>
              <a:t>float</a:t>
            </a:r>
            <a:r>
              <a:rPr lang="en-US" altLang="en-US" sz="2000" smtClean="0"/>
              <a:t>. </a:t>
            </a:r>
          </a:p>
          <a:p>
            <a:pPr algn="just" eaLnBrk="1" hangingPunct="1">
              <a:lnSpc>
                <a:spcPct val="150000"/>
              </a:lnSpc>
              <a:spcBef>
                <a:spcPts val="600"/>
              </a:spcBef>
              <a:spcAft>
                <a:spcPts val="600"/>
              </a:spcAft>
            </a:pPr>
            <a:r>
              <a:rPr lang="en-US" altLang="en-US" sz="2000" smtClean="0"/>
              <a:t>Most computers represent double values using 64 bits.</a:t>
            </a:r>
          </a:p>
          <a:p>
            <a:pPr algn="just" eaLnBrk="1" hangingPunct="1">
              <a:lnSpc>
                <a:spcPct val="150000"/>
              </a:lnSpc>
              <a:spcBef>
                <a:spcPts val="600"/>
              </a:spcBef>
              <a:spcAft>
                <a:spcPts val="600"/>
              </a:spcAft>
            </a:pPr>
            <a:r>
              <a:rPr lang="en-US" altLang="en-US" sz="2000" smtClean="0"/>
              <a:t>Unless told otherwise, all floating-point constants are taken as </a:t>
            </a:r>
            <a:r>
              <a:rPr lang="en-US" altLang="en-US" sz="2000" smtClean="0">
                <a:latin typeface="Courier New" panose="02070309020205020404" pitchFamily="49" charset="0"/>
              </a:rPr>
              <a:t>double</a:t>
            </a:r>
            <a:r>
              <a:rPr lang="en-US" altLang="en-US" sz="2000" smtClean="0"/>
              <a:t> values by the C++ compiler!</a:t>
            </a:r>
          </a:p>
          <a:p>
            <a:pPr algn="just" eaLnBrk="1" hangingPunct="1">
              <a:lnSpc>
                <a:spcPct val="150000"/>
              </a:lnSpc>
              <a:spcBef>
                <a:spcPts val="600"/>
              </a:spcBef>
              <a:spcAft>
                <a:spcPts val="600"/>
              </a:spcAft>
            </a:pPr>
            <a:r>
              <a:rPr lang="en-US" altLang="en-US" sz="2000" smtClean="0"/>
              <a:t>To explicitly express a </a:t>
            </a:r>
            <a:r>
              <a:rPr lang="en-US" altLang="en-US" sz="2000" smtClean="0">
                <a:latin typeface="Courier New" panose="02070309020205020404" pitchFamily="49" charset="0"/>
              </a:rPr>
              <a:t>float</a:t>
            </a:r>
            <a:r>
              <a:rPr lang="en-US" altLang="en-US" sz="2000" smtClean="0"/>
              <a:t> constant, append either an f or F to the end of the number: </a:t>
            </a:r>
            <a:r>
              <a:rPr lang="en-US" altLang="en-US" sz="2000" smtClean="0">
                <a:latin typeface="Courier New" panose="02070309020205020404" pitchFamily="49" charset="0"/>
              </a:rPr>
              <a:t>12.5f</a:t>
            </a:r>
          </a:p>
          <a:p>
            <a:pPr algn="just" eaLnBrk="1" hangingPunct="1">
              <a:lnSpc>
                <a:spcPct val="150000"/>
              </a:lnSpc>
              <a:spcBef>
                <a:spcPts val="600"/>
              </a:spcBef>
              <a:spcAft>
                <a:spcPts val="600"/>
              </a:spcAft>
            </a:pPr>
            <a:endParaRPr lang="en-US" altLang="en-US" sz="2000" smtClean="0"/>
          </a:p>
        </p:txBody>
      </p:sp>
      <p:sp>
        <p:nvSpPr>
          <p:cNvPr id="61442" name="Rectangle 2"/>
          <p:cNvSpPr>
            <a:spLocks noGrp="1" noChangeArrowheads="1"/>
          </p:cNvSpPr>
          <p:nvPr>
            <p:ph type="title"/>
          </p:nvPr>
        </p:nvSpPr>
        <p:spPr>
          <a:xfrm>
            <a:off x="1219200" y="152400"/>
            <a:ext cx="7162800" cy="685800"/>
          </a:xfrm>
        </p:spPr>
        <p:txBody>
          <a:bodyPr rtlCol="0">
            <a:normAutofit fontScale="90000"/>
          </a:bodyPr>
          <a:lstStyle/>
          <a:p>
            <a:pPr eaLnBrk="1" fontAlgn="auto" hangingPunct="1">
              <a:spcAft>
                <a:spcPts val="0"/>
              </a:spcAft>
              <a:defRPr/>
            </a:pPr>
            <a:r>
              <a:rPr lang="en-US" altLang="en-US" sz="4000" dirty="0"/>
              <a:t>The extended precision type </a:t>
            </a:r>
            <a:r>
              <a:rPr lang="en-US" altLang="en-US" dirty="0">
                <a:latin typeface="Courier New" panose="02070309020205020404" pitchFamily="49" charset="0"/>
              </a:rPr>
              <a:t>double</a:t>
            </a:r>
          </a:p>
        </p:txBody>
      </p:sp>
      <p:sp>
        <p:nvSpPr>
          <p:cNvPr id="53252"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CSE 1002                            Department of CSE</a:t>
            </a:r>
          </a:p>
        </p:txBody>
      </p:sp>
      <p:sp>
        <p:nvSpPr>
          <p:cNvPr id="53253"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F154A3E-5FB3-416D-9EEC-F3C8A0FB736E}" type="slidenum">
              <a:rPr lang="en-US" altLang="en-US" smtClean="0"/>
              <a:pPr/>
              <a:t>17</a:t>
            </a:fld>
            <a:endParaRPr lang="en-US" altLang="en-US" smtClean="0"/>
          </a:p>
        </p:txBody>
      </p:sp>
      <p:sp>
        <p:nvSpPr>
          <p:cNvPr id="53254"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F3ED50A-911F-48A8-AF3E-E03AFAEBED84}" type="datetime1">
              <a:rPr lang="en-US" altLang="en-US" smtClean="0"/>
              <a:t>3/15/2015</a:t>
            </a:fld>
            <a:endParaRPr lang="en-US" alt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idx="1"/>
          </p:nvPr>
        </p:nvSpPr>
        <p:spPr bwMode="auto">
          <a:xfrm>
            <a:off x="1295400" y="990600"/>
            <a:ext cx="7696200" cy="5372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spcBef>
                <a:spcPct val="0"/>
              </a:spcBef>
              <a:spcAft>
                <a:spcPts val="600"/>
              </a:spcAft>
            </a:pPr>
            <a:r>
              <a:rPr lang="en-US" altLang="en-US" sz="1800" smtClean="0"/>
              <a:t>A </a:t>
            </a:r>
            <a:r>
              <a:rPr lang="en-US" altLang="en-US" sz="1800" smtClean="0">
                <a:latin typeface="Courier New" panose="02070309020205020404" pitchFamily="49" charset="0"/>
              </a:rPr>
              <a:t>char</a:t>
            </a:r>
            <a:r>
              <a:rPr lang="en-US" altLang="en-US" sz="1800" smtClean="0"/>
              <a:t> variable can be used to store a single character. </a:t>
            </a:r>
          </a:p>
          <a:p>
            <a:pPr algn="just" eaLnBrk="1" hangingPunct="1">
              <a:spcBef>
                <a:spcPct val="0"/>
              </a:spcBef>
              <a:spcAft>
                <a:spcPts val="600"/>
              </a:spcAft>
            </a:pPr>
            <a:r>
              <a:rPr lang="en-US" altLang="en-US" sz="1800" smtClean="0"/>
              <a:t>A character constant is formed by enclosing the character within a pair of single quotation marks. Valid examples:  'a',  ';', and '0‘. </a:t>
            </a:r>
          </a:p>
          <a:p>
            <a:pPr algn="just" eaLnBrk="1" hangingPunct="1">
              <a:spcBef>
                <a:spcPct val="0"/>
              </a:spcBef>
              <a:spcAft>
                <a:spcPts val="600"/>
              </a:spcAft>
            </a:pPr>
            <a:r>
              <a:rPr lang="en-US" altLang="en-US" sz="1800" smtClean="0"/>
              <a:t>Character zero ( </a:t>
            </a:r>
            <a:r>
              <a:rPr lang="en-US" altLang="en-US" sz="1800" smtClean="0">
                <a:latin typeface="Courier New" panose="02070309020205020404" pitchFamily="49" charset="0"/>
              </a:rPr>
              <a:t>‘0’</a:t>
            </a:r>
            <a:r>
              <a:rPr lang="en-US" altLang="en-US" sz="1800" smtClean="0"/>
              <a:t> ) is not the same as the number (integer constant) </a:t>
            </a:r>
            <a:r>
              <a:rPr lang="en-US" altLang="en-US" sz="1800" smtClean="0">
                <a:latin typeface="Courier New" panose="02070309020205020404" pitchFamily="49" charset="0"/>
              </a:rPr>
              <a:t>0</a:t>
            </a:r>
            <a:r>
              <a:rPr lang="en-US" altLang="en-US" sz="1800" smtClean="0"/>
              <a:t>. </a:t>
            </a:r>
          </a:p>
          <a:p>
            <a:pPr algn="just" eaLnBrk="1" hangingPunct="1">
              <a:spcBef>
                <a:spcPct val="0"/>
              </a:spcBef>
              <a:spcAft>
                <a:spcPts val="600"/>
              </a:spcAft>
            </a:pPr>
            <a:r>
              <a:rPr lang="en-US" altLang="en-US" sz="1800" smtClean="0"/>
              <a:t>Do not confuse a character constant with a character string: character  ‘</a:t>
            </a:r>
            <a:r>
              <a:rPr lang="en-US" altLang="en-US" sz="1800" smtClean="0">
                <a:latin typeface="Courier New" panose="02070309020205020404" pitchFamily="49" charset="0"/>
              </a:rPr>
              <a:t>0’</a:t>
            </a:r>
            <a:r>
              <a:rPr lang="en-US" altLang="en-US" sz="1800" smtClean="0"/>
              <a:t> and string </a:t>
            </a:r>
            <a:r>
              <a:rPr lang="en-US" altLang="en-US" sz="1800" smtClean="0">
                <a:latin typeface="Courier New" panose="02070309020205020404" pitchFamily="49" charset="0"/>
              </a:rPr>
              <a:t>“0”.</a:t>
            </a:r>
          </a:p>
          <a:p>
            <a:pPr algn="just" eaLnBrk="1" hangingPunct="1">
              <a:spcBef>
                <a:spcPct val="0"/>
              </a:spcBef>
              <a:spcAft>
                <a:spcPts val="600"/>
              </a:spcAft>
            </a:pPr>
            <a:r>
              <a:rPr lang="en-US" altLang="en-US" sz="1800" smtClean="0"/>
              <a:t>The character constant ‘</a:t>
            </a:r>
            <a:r>
              <a:rPr lang="en-US" altLang="en-US" sz="1800" smtClean="0">
                <a:latin typeface="Courier New" panose="02070309020205020404" pitchFamily="49" charset="0"/>
              </a:rPr>
              <a:t>\n’</a:t>
            </a:r>
            <a:r>
              <a:rPr lang="en-US" altLang="en-US" sz="1800" smtClean="0"/>
              <a:t>—the newline character—is a valid character constant : the backslash character is a special character in the C system and does not actually count as a character. </a:t>
            </a:r>
          </a:p>
          <a:p>
            <a:pPr algn="just" eaLnBrk="1" hangingPunct="1">
              <a:spcBef>
                <a:spcPct val="0"/>
              </a:spcBef>
              <a:spcAft>
                <a:spcPts val="600"/>
              </a:spcAft>
            </a:pPr>
            <a:r>
              <a:rPr lang="en-US" altLang="en-US" sz="1800" smtClean="0"/>
              <a:t>There are other special characters </a:t>
            </a:r>
            <a:r>
              <a:rPr lang="en-US" altLang="en-US" sz="1800" i="1" smtClean="0">
                <a:solidFill>
                  <a:srgbClr val="D60093"/>
                </a:solidFill>
              </a:rPr>
              <a:t>(escape sequences</a:t>
            </a:r>
            <a:r>
              <a:rPr lang="en-US" altLang="en-US" sz="1800" smtClean="0"/>
              <a:t>) that are initiated with the backslash character: \\, \”, \t</a:t>
            </a:r>
          </a:p>
          <a:p>
            <a:pPr algn="just" eaLnBrk="1" hangingPunct="1">
              <a:spcBef>
                <a:spcPct val="0"/>
              </a:spcBef>
              <a:spcAft>
                <a:spcPts val="600"/>
              </a:spcAft>
            </a:pPr>
            <a:r>
              <a:rPr lang="en-US" altLang="en-US" sz="1800" smtClean="0"/>
              <a:t>To handle characters internally, the computer uses a numerical code in which certain integers represent certain characters. The most commonly used code is the ASCII (American Standard Code for Information Interchange</a:t>
            </a:r>
            <a:r>
              <a:rPr lang="en-US" altLang="en-US" sz="1800" smtClean="0">
                <a:latin typeface="Arial" panose="020B0604020202020204" pitchFamily="34" charset="0"/>
              </a:rPr>
              <a:t>) </a:t>
            </a:r>
            <a:r>
              <a:rPr lang="en-US" altLang="en-US" sz="1800" smtClean="0"/>
              <a:t>code.</a:t>
            </a:r>
          </a:p>
          <a:p>
            <a:pPr lvl="1" algn="just" eaLnBrk="1" hangingPunct="1">
              <a:spcBef>
                <a:spcPct val="0"/>
              </a:spcBef>
              <a:spcAft>
                <a:spcPts val="600"/>
              </a:spcAft>
            </a:pPr>
            <a:r>
              <a:rPr lang="en-US" altLang="en-US" sz="1800" b="1" smtClean="0">
                <a:latin typeface="Courier New" panose="02070309020205020404" pitchFamily="49" charset="0"/>
              </a:rPr>
              <a:t>A – Z</a:t>
            </a:r>
            <a:r>
              <a:rPr lang="en-US" altLang="en-US" sz="1800" smtClean="0"/>
              <a:t>	65 – 90 ( in decimal)</a:t>
            </a:r>
          </a:p>
          <a:p>
            <a:pPr lvl="1" algn="just" eaLnBrk="1" hangingPunct="1">
              <a:spcBef>
                <a:spcPct val="0"/>
              </a:spcBef>
              <a:spcAft>
                <a:spcPts val="600"/>
              </a:spcAft>
            </a:pPr>
            <a:r>
              <a:rPr lang="en-US" altLang="en-US" sz="1800" b="1" smtClean="0">
                <a:latin typeface="Courier New" panose="02070309020205020404" pitchFamily="49" charset="0"/>
              </a:rPr>
              <a:t>a – z   </a:t>
            </a:r>
            <a:r>
              <a:rPr lang="en-US" altLang="en-US" sz="1800" smtClean="0"/>
              <a:t>97 – 122 </a:t>
            </a:r>
          </a:p>
          <a:p>
            <a:pPr lvl="1" algn="just" eaLnBrk="1" hangingPunct="1">
              <a:spcBef>
                <a:spcPct val="0"/>
              </a:spcBef>
              <a:spcAft>
                <a:spcPts val="600"/>
              </a:spcAft>
            </a:pPr>
            <a:r>
              <a:rPr lang="en-US" altLang="en-US" sz="1800" b="1" smtClean="0">
                <a:latin typeface="Courier New" panose="02070309020205020404" pitchFamily="49" charset="0"/>
              </a:rPr>
              <a:t>0 – 9 </a:t>
            </a:r>
            <a:r>
              <a:rPr lang="en-US" altLang="en-US" sz="1800" smtClean="0"/>
              <a:t>	48 – 57 </a:t>
            </a:r>
          </a:p>
        </p:txBody>
      </p:sp>
      <p:sp>
        <p:nvSpPr>
          <p:cNvPr id="62466" name="Rectangle 2"/>
          <p:cNvSpPr>
            <a:spLocks noGrp="1" noChangeArrowheads="1"/>
          </p:cNvSpPr>
          <p:nvPr>
            <p:ph type="title"/>
          </p:nvPr>
        </p:nvSpPr>
        <p:spPr>
          <a:xfrm>
            <a:off x="1219200" y="152400"/>
            <a:ext cx="7162800" cy="685800"/>
          </a:xfrm>
        </p:spPr>
        <p:txBody>
          <a:bodyPr rtlCol="0">
            <a:normAutofit fontScale="90000"/>
          </a:bodyPr>
          <a:lstStyle/>
          <a:p>
            <a:pPr eaLnBrk="1" fontAlgn="auto" hangingPunct="1">
              <a:spcAft>
                <a:spcPts val="0"/>
              </a:spcAft>
              <a:defRPr/>
            </a:pPr>
            <a:r>
              <a:rPr lang="en-US" altLang="en-US" dirty="0"/>
              <a:t>The character type </a:t>
            </a:r>
            <a:r>
              <a:rPr lang="en-US" altLang="en-US" sz="4000" dirty="0">
                <a:latin typeface="Courier New" panose="02070309020205020404" pitchFamily="49" charset="0"/>
              </a:rPr>
              <a:t>char</a:t>
            </a:r>
          </a:p>
        </p:txBody>
      </p:sp>
      <p:sp>
        <p:nvSpPr>
          <p:cNvPr id="54276"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CSE 1002                            Department of CSE</a:t>
            </a:r>
          </a:p>
        </p:txBody>
      </p:sp>
      <p:sp>
        <p:nvSpPr>
          <p:cNvPr id="54277"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81E2FB0-FC66-4D33-9743-6131EA05D851}" type="slidenum">
              <a:rPr lang="en-US" altLang="en-US" smtClean="0"/>
              <a:pPr/>
              <a:t>18</a:t>
            </a:fld>
            <a:endParaRPr lang="en-US" altLang="en-US" smtClean="0"/>
          </a:p>
        </p:txBody>
      </p:sp>
      <p:sp>
        <p:nvSpPr>
          <p:cNvPr id="54278"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F74A569-6FAC-4FB5-9423-BAD574486B5B}" type="datetime1">
              <a:rPr lang="en-US" altLang="en-US" smtClean="0"/>
              <a:t>3/15/2015</a:t>
            </a:fld>
            <a:endParaRPr lang="en-US" alt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219200" y="152400"/>
            <a:ext cx="7162800" cy="685800"/>
          </a:xfrm>
        </p:spPr>
        <p:txBody>
          <a:bodyPr/>
          <a:lstStyle/>
          <a:p>
            <a:pPr eaLnBrk="1" hangingPunct="1"/>
            <a:r>
              <a:rPr lang="en-US" altLang="en-US" smtClean="0"/>
              <a:t>Assigning values to char</a:t>
            </a:r>
          </a:p>
        </p:txBody>
      </p:sp>
      <p:sp>
        <p:nvSpPr>
          <p:cNvPr id="56323" name="Text Box 4"/>
          <p:cNvSpPr txBox="1">
            <a:spLocks noChangeArrowheads="1"/>
          </p:cNvSpPr>
          <p:nvPr/>
        </p:nvSpPr>
        <p:spPr bwMode="auto">
          <a:xfrm>
            <a:off x="1371600" y="2425700"/>
            <a:ext cx="7620000" cy="20621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Courier New" panose="02070309020205020404" pitchFamily="49" charset="0"/>
              </a:rPr>
              <a:t>char letter;  /* declare  variable letter of type char */</a:t>
            </a:r>
          </a:p>
          <a:p>
            <a:pPr eaLnBrk="1" hangingPunct="1"/>
            <a:endParaRPr lang="en-US" altLang="en-US" sz="1600" b="1">
              <a:latin typeface="Courier New" panose="02070309020205020404" pitchFamily="49" charset="0"/>
            </a:endParaRPr>
          </a:p>
          <a:p>
            <a:pPr eaLnBrk="1" hangingPunct="1"/>
            <a:r>
              <a:rPr lang="en-US" altLang="en-US" sz="1600" b="1">
                <a:latin typeface="Courier New" panose="02070309020205020404" pitchFamily="49" charset="0"/>
              </a:rPr>
              <a:t>letter = ‘A';   /* OK */ </a:t>
            </a:r>
          </a:p>
          <a:p>
            <a:pPr eaLnBrk="1" hangingPunct="1"/>
            <a:r>
              <a:rPr lang="en-US" altLang="en-US" sz="1600" b="1">
                <a:latin typeface="Courier New" panose="02070309020205020404" pitchFamily="49" charset="0"/>
              </a:rPr>
              <a:t>letter = A;     /* NO! Compiler thinks A is a variable */ </a:t>
            </a:r>
          </a:p>
          <a:p>
            <a:pPr eaLnBrk="1" hangingPunct="1"/>
            <a:r>
              <a:rPr lang="en-US" altLang="en-US" sz="1600" b="1">
                <a:latin typeface="Courier New" panose="02070309020205020404" pitchFamily="49" charset="0"/>
              </a:rPr>
              <a:t>letter = “A";   /* NO! Compiler thinks “A" is a string */ </a:t>
            </a:r>
            <a:br>
              <a:rPr lang="en-US" altLang="en-US" sz="1600" b="1">
                <a:latin typeface="Courier New" panose="02070309020205020404" pitchFamily="49" charset="0"/>
              </a:rPr>
            </a:br>
            <a:r>
              <a:rPr lang="en-US" altLang="en-US" sz="1600" b="1">
                <a:latin typeface="Courier New" panose="02070309020205020404" pitchFamily="49" charset="0"/>
              </a:rPr>
              <a:t>letter = 65;    /* ok because characters are really </a:t>
            </a:r>
          </a:p>
          <a:p>
            <a:pPr eaLnBrk="1" hangingPunct="1"/>
            <a:r>
              <a:rPr lang="en-US" altLang="en-US" sz="1600" b="1">
                <a:latin typeface="Courier New" panose="02070309020205020404" pitchFamily="49" charset="0"/>
              </a:rPr>
              <a:t>                    stored as numeric values (ASCII code),</a:t>
            </a:r>
          </a:p>
          <a:p>
            <a:pPr eaLnBrk="1" hangingPunct="1"/>
            <a:r>
              <a:rPr lang="en-US" altLang="en-US" sz="1600" b="1">
                <a:latin typeface="Courier New" panose="02070309020205020404" pitchFamily="49" charset="0"/>
              </a:rPr>
              <a:t>                    but poor style */ </a:t>
            </a:r>
          </a:p>
        </p:txBody>
      </p:sp>
      <p:sp>
        <p:nvSpPr>
          <p:cNvPr id="56324"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CSE 1002                            Department of CSE</a:t>
            </a:r>
          </a:p>
        </p:txBody>
      </p:sp>
      <p:sp>
        <p:nvSpPr>
          <p:cNvPr id="56325"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65F395E-0074-4E2D-A39F-53B74305901A}" type="slidenum">
              <a:rPr lang="en-US" altLang="en-US" smtClean="0"/>
              <a:pPr/>
              <a:t>19</a:t>
            </a:fld>
            <a:endParaRPr lang="en-US" altLang="en-US" smtClean="0"/>
          </a:p>
        </p:txBody>
      </p:sp>
      <p:sp>
        <p:nvSpPr>
          <p:cNvPr id="56326"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C4DCD4E-D81E-4B76-B8CC-5A075E531B16}" type="datetime1">
              <a:rPr lang="en-US" altLang="en-US" smtClean="0"/>
              <a:t>3/15/2015</a:t>
            </a:fld>
            <a:endParaRPr lang="en-US" alt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9"/>
          <p:cNvSpPr>
            <a:spLocks noGrp="1"/>
          </p:cNvSpPr>
          <p:nvPr>
            <p:ph type="title"/>
          </p:nvPr>
        </p:nvSpPr>
        <p:spPr>
          <a:xfrm>
            <a:off x="1143000" y="152400"/>
            <a:ext cx="7924800" cy="766763"/>
          </a:xfrm>
        </p:spPr>
        <p:txBody>
          <a:bodyPr rtlCol="0">
            <a:normAutofit/>
          </a:bodyPr>
          <a:lstStyle/>
          <a:p>
            <a:pPr eaLnBrk="1" fontAlgn="auto" hangingPunct="1">
              <a:spcAft>
                <a:spcPts val="0"/>
              </a:spcAft>
              <a:defRPr/>
            </a:pPr>
            <a:r>
              <a:rPr lang="en-US" spc="1500" dirty="0" smtClean="0"/>
              <a:t>Objectives</a:t>
            </a:r>
            <a:endParaRPr lang="en-US" spc="1500" dirty="0"/>
          </a:p>
        </p:txBody>
      </p:sp>
      <p:sp>
        <p:nvSpPr>
          <p:cNvPr id="33795" name="Subtitle 10"/>
          <p:cNvSpPr>
            <a:spLocks noGrp="1"/>
          </p:cNvSpPr>
          <p:nvPr>
            <p:ph type="body" idx="1"/>
          </p:nvPr>
        </p:nvSpPr>
        <p:spPr bwMode="auto">
          <a:xfrm>
            <a:off x="1295400" y="1600200"/>
            <a:ext cx="7848600" cy="4070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marL="457200" indent="-457200" eaLnBrk="1" hangingPunct="1">
              <a:buFont typeface="Arial" panose="020B0604020202020204" pitchFamily="34" charset="0"/>
              <a:buChar char="•"/>
            </a:pPr>
            <a:r>
              <a:rPr lang="en-US" altLang="en-US" sz="2800" smtClean="0">
                <a:solidFill>
                  <a:srgbClr val="000099"/>
                </a:solidFill>
                <a:latin typeface="Arial" panose="020B0604020202020204" pitchFamily="34" charset="0"/>
                <a:cs typeface="Arial" panose="020B0604020202020204" pitchFamily="34" charset="0"/>
              </a:rPr>
              <a:t>To learn and appreciate the following concept</a:t>
            </a:r>
          </a:p>
          <a:p>
            <a:pPr marL="457200" indent="-457200" eaLnBrk="1" hangingPunct="1">
              <a:buFont typeface="Arial" panose="020B0604020202020204" pitchFamily="34" charset="0"/>
              <a:buChar char="•"/>
            </a:pPr>
            <a:endParaRPr lang="en-US" altLang="en-US" sz="2800" smtClean="0">
              <a:solidFill>
                <a:srgbClr val="000099"/>
              </a:solidFill>
              <a:latin typeface="Arial" panose="020B0604020202020204" pitchFamily="34" charset="0"/>
              <a:cs typeface="Arial" panose="020B0604020202020204" pitchFamily="34" charset="0"/>
            </a:endParaRPr>
          </a:p>
          <a:p>
            <a:pPr marL="914400" lvl="1" indent="-457200" eaLnBrk="1" hangingPunct="1">
              <a:buFont typeface="Arial" panose="020B0604020202020204" pitchFamily="34" charset="0"/>
              <a:buChar char="•"/>
            </a:pPr>
            <a:r>
              <a:rPr lang="en-US" altLang="en-US" sz="2400" smtClean="0">
                <a:solidFill>
                  <a:schemeClr val="tx1"/>
                </a:solidFill>
                <a:latin typeface="Arial" panose="020B0604020202020204" pitchFamily="34" charset="0"/>
                <a:cs typeface="Arial" panose="020B0604020202020204" pitchFamily="34" charset="0"/>
              </a:rPr>
              <a:t>Variables, Data Types, and Arithmetic Expressions</a:t>
            </a:r>
          </a:p>
          <a:p>
            <a:pPr marL="914400" lvl="1" indent="-457200" eaLnBrk="1" hangingPunct="1">
              <a:buFont typeface="Arial" panose="020B0604020202020204" pitchFamily="34" charset="0"/>
              <a:buChar char="•"/>
            </a:pPr>
            <a:r>
              <a:rPr lang="en-US" altLang="en-US" sz="2400" smtClean="0">
                <a:solidFill>
                  <a:schemeClr val="tx1"/>
                </a:solidFill>
                <a:latin typeface="Arial" panose="020B0604020202020204" pitchFamily="34" charset="0"/>
                <a:cs typeface="Arial" panose="020B0604020202020204" pitchFamily="34" charset="0"/>
              </a:rPr>
              <a:t>Working with Variables </a:t>
            </a:r>
          </a:p>
          <a:p>
            <a:pPr marL="914400" lvl="1" indent="-457200" eaLnBrk="1" hangingPunct="1">
              <a:buFont typeface="Arial" panose="020B0604020202020204" pitchFamily="34" charset="0"/>
              <a:buChar char="•"/>
            </a:pPr>
            <a:r>
              <a:rPr lang="en-US" altLang="en-US" sz="2400" smtClean="0">
                <a:solidFill>
                  <a:schemeClr val="tx1"/>
                </a:solidFill>
                <a:latin typeface="Arial" panose="020B0604020202020204" pitchFamily="34" charset="0"/>
                <a:cs typeface="Arial" panose="020B0604020202020204" pitchFamily="34" charset="0"/>
              </a:rPr>
              <a:t>Understanding Data Types and Constants </a:t>
            </a:r>
          </a:p>
          <a:p>
            <a:pPr marL="914400" lvl="1" indent="-457200" eaLnBrk="1" hangingPunct="1">
              <a:buFont typeface="Arial" panose="020B0604020202020204" pitchFamily="34" charset="0"/>
              <a:buChar char="•"/>
            </a:pPr>
            <a:r>
              <a:rPr lang="en-US" altLang="en-US" sz="2400" smtClean="0">
                <a:solidFill>
                  <a:schemeClr val="tx1"/>
                </a:solidFill>
                <a:latin typeface="Arial" panose="020B0604020202020204" pitchFamily="34" charset="0"/>
                <a:cs typeface="Arial" panose="020B0604020202020204" pitchFamily="34" charset="0"/>
              </a:rPr>
              <a:t>Working with Arithmetic Expressions </a:t>
            </a:r>
          </a:p>
          <a:p>
            <a:pPr marL="914400" lvl="1" indent="-457200" eaLnBrk="1" hangingPunct="1">
              <a:buFont typeface="Arial" panose="020B0604020202020204" pitchFamily="34" charset="0"/>
              <a:buChar char="•"/>
            </a:pPr>
            <a:r>
              <a:rPr lang="en-US" altLang="en-US" sz="2400" smtClean="0">
                <a:solidFill>
                  <a:schemeClr val="tx1"/>
                </a:solidFill>
                <a:latin typeface="Arial" panose="020B0604020202020204" pitchFamily="34" charset="0"/>
                <a:cs typeface="Arial" panose="020B0604020202020204" pitchFamily="34" charset="0"/>
              </a:rPr>
              <a:t>The Assignment Operators</a:t>
            </a:r>
          </a:p>
        </p:txBody>
      </p:sp>
      <p:sp>
        <p:nvSpPr>
          <p:cNvPr id="33796"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rgbClr val="002060"/>
                </a:solidFill>
              </a:rPr>
              <a:t>CSE 1002                            Department of CSE</a:t>
            </a:r>
            <a:endParaRPr lang="en-US" altLang="en-US" smtClean="0">
              <a:solidFill>
                <a:srgbClr val="FFFFFF"/>
              </a:solidFill>
            </a:endParaRPr>
          </a:p>
        </p:txBody>
      </p:sp>
      <p:sp>
        <p:nvSpPr>
          <p:cNvPr id="33797"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E8934DA-AC7B-439F-962E-EBEAC7243E6D}" type="slidenum">
              <a:rPr lang="en-US" altLang="en-US" smtClean="0">
                <a:solidFill>
                  <a:srgbClr val="002060"/>
                </a:solidFill>
              </a:rPr>
              <a:pPr/>
              <a:t>2</a:t>
            </a:fld>
            <a:endParaRPr lang="en-US" altLang="en-US" smtClean="0">
              <a:solidFill>
                <a:srgbClr val="002060"/>
              </a:solidFill>
            </a:endParaRPr>
          </a:p>
        </p:txBody>
      </p:sp>
      <p:sp>
        <p:nvSpPr>
          <p:cNvPr id="33798"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2D8F069-A6D5-416D-82EA-291603121E15}" type="datetime1">
              <a:rPr lang="en-US" altLang="en-US" smtClean="0">
                <a:solidFill>
                  <a:srgbClr val="002060"/>
                </a:solidFill>
              </a:rPr>
              <a:t>3/15/2015</a:t>
            </a:fld>
            <a:endParaRPr lang="en-US" altLang="en-US" smtClean="0">
              <a:solidFill>
                <a:srgbClr val="00206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219200" y="152400"/>
            <a:ext cx="7162800" cy="685800"/>
          </a:xfrm>
        </p:spPr>
        <p:txBody>
          <a:bodyPr/>
          <a:lstStyle/>
          <a:p>
            <a:pPr eaLnBrk="1" hangingPunct="1"/>
            <a:r>
              <a:rPr lang="en-US" altLang="en-US" smtClean="0"/>
              <a:t>Data display vs data storage</a:t>
            </a:r>
          </a:p>
        </p:txBody>
      </p:sp>
      <p:sp>
        <p:nvSpPr>
          <p:cNvPr id="57347" name="AutoShape 5" descr="graphics/03fig06.gif"/>
          <p:cNvSpPr>
            <a:spLocks noChangeAspect="1" noChangeArrowheads="1"/>
          </p:cNvSpPr>
          <p:nvPr/>
        </p:nvSpPr>
        <p:spPr bwMode="auto">
          <a:xfrm>
            <a:off x="155575" y="46038"/>
            <a:ext cx="3810000"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7348" name="AutoShape 7" descr="graphics/03fig06.gif"/>
          <p:cNvSpPr>
            <a:spLocks noChangeAspect="1" noChangeArrowheads="1"/>
          </p:cNvSpPr>
          <p:nvPr/>
        </p:nvSpPr>
        <p:spPr bwMode="auto">
          <a:xfrm>
            <a:off x="2819400" y="2190750"/>
            <a:ext cx="3810000"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7349" name="AutoShape 9" descr="graphics/03fig06.gif"/>
          <p:cNvSpPr>
            <a:spLocks noChangeAspect="1" noChangeArrowheads="1"/>
          </p:cNvSpPr>
          <p:nvPr/>
        </p:nvSpPr>
        <p:spPr bwMode="auto">
          <a:xfrm>
            <a:off x="155575" y="46038"/>
            <a:ext cx="3810000"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7350" name="AutoShape 11" descr="graphics/03fig06.gif"/>
          <p:cNvSpPr>
            <a:spLocks noChangeAspect="1" noChangeArrowheads="1"/>
          </p:cNvSpPr>
          <p:nvPr/>
        </p:nvSpPr>
        <p:spPr bwMode="auto">
          <a:xfrm>
            <a:off x="2819400" y="2190750"/>
            <a:ext cx="3810000"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7351" name="Text Box 12"/>
          <p:cNvSpPr txBox="1">
            <a:spLocks noChangeArrowheads="1"/>
          </p:cNvSpPr>
          <p:nvPr/>
        </p:nvSpPr>
        <p:spPr bwMode="auto">
          <a:xfrm>
            <a:off x="1619250" y="1371600"/>
            <a:ext cx="6664325" cy="28622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ourier New" panose="02070309020205020404" pitchFamily="49" charset="0"/>
              </a:rPr>
              <a:t>/* displays ASCII code for a character */ </a:t>
            </a:r>
          </a:p>
          <a:p>
            <a:pPr eaLnBrk="1" hangingPunct="1"/>
            <a:endParaRPr lang="en-US" altLang="en-US">
              <a:latin typeface="Courier New" panose="02070309020205020404" pitchFamily="49" charset="0"/>
            </a:endParaRPr>
          </a:p>
          <a:p>
            <a:pPr eaLnBrk="1" hangingPunct="1"/>
            <a:r>
              <a:rPr lang="en-US" altLang="en-US">
                <a:latin typeface="Courier New" panose="02070309020205020404" pitchFamily="49" charset="0"/>
              </a:rPr>
              <a:t>#include &lt;iostream.h&gt;</a:t>
            </a:r>
          </a:p>
          <a:p>
            <a:pPr eaLnBrk="1" hangingPunct="1"/>
            <a:r>
              <a:rPr lang="en-US" altLang="en-US">
                <a:latin typeface="Courier New" panose="02070309020205020404" pitchFamily="49" charset="0"/>
              </a:rPr>
              <a:t>void main(void)</a:t>
            </a:r>
          </a:p>
          <a:p>
            <a:pPr eaLnBrk="1" hangingPunct="1"/>
            <a:r>
              <a:rPr lang="en-US" altLang="en-US">
                <a:latin typeface="Courier New" panose="02070309020205020404" pitchFamily="49" charset="0"/>
              </a:rPr>
              <a:t>{</a:t>
            </a:r>
          </a:p>
          <a:p>
            <a:pPr eaLnBrk="1" hangingPunct="1"/>
            <a:r>
              <a:rPr lang="en-US" altLang="en-US">
                <a:latin typeface="Courier New" panose="02070309020205020404" pitchFamily="49" charset="0"/>
              </a:rPr>
              <a:t>    char ch;</a:t>
            </a:r>
          </a:p>
          <a:p>
            <a:pPr eaLnBrk="1" hangingPunct="1"/>
            <a:r>
              <a:rPr lang="en-US" altLang="en-US">
                <a:latin typeface="Courier New" panose="02070309020205020404" pitchFamily="49" charset="0"/>
              </a:rPr>
              <a:t>    ch='A';</a:t>
            </a:r>
          </a:p>
          <a:p>
            <a:pPr eaLnBrk="1" hangingPunct="1"/>
            <a:r>
              <a:rPr lang="en-US" altLang="en-US">
                <a:latin typeface="Courier New" panose="02070309020205020404" pitchFamily="49" charset="0"/>
              </a:rPr>
              <a:t>    cout&lt;&lt;"The code for &lt;&lt;ch&lt;&lt;“ is “&lt;&lt; (int)ch;</a:t>
            </a:r>
          </a:p>
          <a:p>
            <a:pPr eaLnBrk="1" hangingPunct="1"/>
            <a:r>
              <a:rPr lang="en-US" altLang="en-US">
                <a:latin typeface="Courier New" panose="02070309020205020404" pitchFamily="49" charset="0"/>
              </a:rPr>
              <a:t>    </a:t>
            </a:r>
          </a:p>
          <a:p>
            <a:pPr eaLnBrk="1" hangingPunct="1"/>
            <a:r>
              <a:rPr lang="en-US" altLang="en-US">
                <a:latin typeface="Courier New" panose="02070309020205020404" pitchFamily="49" charset="0"/>
              </a:rPr>
              <a:t>}</a:t>
            </a:r>
          </a:p>
        </p:txBody>
      </p:sp>
      <p:sp>
        <p:nvSpPr>
          <p:cNvPr id="57352" name="Rectangle 13"/>
          <p:cNvSpPr>
            <a:spLocks noChangeArrowheads="1"/>
          </p:cNvSpPr>
          <p:nvPr/>
        </p:nvSpPr>
        <p:spPr bwMode="auto">
          <a:xfrm>
            <a:off x="2346325" y="4295775"/>
            <a:ext cx="32004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a:latin typeface="Courier New" panose="02070309020205020404" pitchFamily="49" charset="0"/>
              </a:rPr>
              <a:t>0  1  0  0  0  0  0  1</a:t>
            </a:r>
          </a:p>
        </p:txBody>
      </p:sp>
      <p:sp>
        <p:nvSpPr>
          <p:cNvPr id="57353" name="Text Box 15"/>
          <p:cNvSpPr txBox="1">
            <a:spLocks noChangeArrowheads="1"/>
          </p:cNvSpPr>
          <p:nvPr/>
        </p:nvSpPr>
        <p:spPr bwMode="auto">
          <a:xfrm>
            <a:off x="5759450" y="4332288"/>
            <a:ext cx="2317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storage (ASCII code)</a:t>
            </a:r>
          </a:p>
        </p:txBody>
      </p:sp>
      <p:sp>
        <p:nvSpPr>
          <p:cNvPr id="57354" name="Text Box 16"/>
          <p:cNvSpPr txBox="1">
            <a:spLocks noChangeArrowheads="1"/>
          </p:cNvSpPr>
          <p:nvPr/>
        </p:nvSpPr>
        <p:spPr bwMode="auto">
          <a:xfrm>
            <a:off x="5775325" y="5224463"/>
            <a:ext cx="1035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program</a:t>
            </a:r>
          </a:p>
        </p:txBody>
      </p:sp>
      <p:sp>
        <p:nvSpPr>
          <p:cNvPr id="57355" name="Text Box 17"/>
          <p:cNvSpPr txBox="1">
            <a:spLocks noChangeArrowheads="1"/>
          </p:cNvSpPr>
          <p:nvPr/>
        </p:nvSpPr>
        <p:spPr bwMode="auto">
          <a:xfrm>
            <a:off x="5794375" y="5910263"/>
            <a:ext cx="895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display</a:t>
            </a:r>
          </a:p>
        </p:txBody>
      </p:sp>
      <p:sp>
        <p:nvSpPr>
          <p:cNvPr id="57356" name="AutoShape 18"/>
          <p:cNvSpPr>
            <a:spLocks/>
          </p:cNvSpPr>
          <p:nvPr/>
        </p:nvSpPr>
        <p:spPr bwMode="auto">
          <a:xfrm rot="5400000">
            <a:off x="3832225" y="3343275"/>
            <a:ext cx="228600" cy="3048000"/>
          </a:xfrm>
          <a:prstGeom prst="rightBrace">
            <a:avLst>
              <a:gd name="adj1" fmla="val 11111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7357" name="Text Box 19"/>
          <p:cNvSpPr txBox="1">
            <a:spLocks noChangeArrowheads="1"/>
          </p:cNvSpPr>
          <p:nvPr/>
        </p:nvSpPr>
        <p:spPr bwMode="auto">
          <a:xfrm>
            <a:off x="2968625" y="5245100"/>
            <a:ext cx="4603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ourier New" panose="02070309020205020404" pitchFamily="49" charset="0"/>
              </a:rPr>
              <a:t>ch</a:t>
            </a:r>
          </a:p>
        </p:txBody>
      </p:sp>
      <p:sp>
        <p:nvSpPr>
          <p:cNvPr id="57358" name="Text Box 20"/>
          <p:cNvSpPr txBox="1">
            <a:spLocks noChangeArrowheads="1"/>
          </p:cNvSpPr>
          <p:nvPr/>
        </p:nvSpPr>
        <p:spPr bwMode="auto">
          <a:xfrm>
            <a:off x="4114800" y="5224463"/>
            <a:ext cx="114935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ourier New" panose="02070309020205020404" pitchFamily="49" charset="0"/>
              </a:rPr>
              <a:t>(int)ch</a:t>
            </a:r>
          </a:p>
        </p:txBody>
      </p:sp>
      <p:sp>
        <p:nvSpPr>
          <p:cNvPr id="57359" name="Line 21"/>
          <p:cNvSpPr>
            <a:spLocks noChangeShapeType="1"/>
          </p:cNvSpPr>
          <p:nvPr/>
        </p:nvSpPr>
        <p:spPr bwMode="auto">
          <a:xfrm flipH="1">
            <a:off x="3184525" y="4981575"/>
            <a:ext cx="762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0" name="Line 23"/>
          <p:cNvSpPr>
            <a:spLocks noChangeShapeType="1"/>
          </p:cNvSpPr>
          <p:nvPr/>
        </p:nvSpPr>
        <p:spPr bwMode="auto">
          <a:xfrm>
            <a:off x="3184525" y="5514975"/>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1" name="Line 24"/>
          <p:cNvSpPr>
            <a:spLocks noChangeShapeType="1"/>
          </p:cNvSpPr>
          <p:nvPr/>
        </p:nvSpPr>
        <p:spPr bwMode="auto">
          <a:xfrm>
            <a:off x="4800600" y="5514975"/>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2" name="Text Box 25"/>
          <p:cNvSpPr txBox="1">
            <a:spLocks noChangeArrowheads="1"/>
          </p:cNvSpPr>
          <p:nvPr/>
        </p:nvSpPr>
        <p:spPr bwMode="auto">
          <a:xfrm>
            <a:off x="3016250" y="5856288"/>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A</a:t>
            </a:r>
          </a:p>
        </p:txBody>
      </p:sp>
      <p:sp>
        <p:nvSpPr>
          <p:cNvPr id="57363" name="Text Box 26"/>
          <p:cNvSpPr txBox="1">
            <a:spLocks noChangeArrowheads="1"/>
          </p:cNvSpPr>
          <p:nvPr/>
        </p:nvSpPr>
        <p:spPr bwMode="auto">
          <a:xfrm>
            <a:off x="4632325" y="5856288"/>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65</a:t>
            </a:r>
          </a:p>
        </p:txBody>
      </p:sp>
      <p:sp>
        <p:nvSpPr>
          <p:cNvPr id="57364" name="Line 27"/>
          <p:cNvSpPr>
            <a:spLocks noChangeShapeType="1"/>
          </p:cNvSpPr>
          <p:nvPr/>
        </p:nvSpPr>
        <p:spPr bwMode="auto">
          <a:xfrm>
            <a:off x="3962400" y="4981575"/>
            <a:ext cx="762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5"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CSE 1002                            Department of CSE</a:t>
            </a:r>
          </a:p>
        </p:txBody>
      </p:sp>
      <p:sp>
        <p:nvSpPr>
          <p:cNvPr id="57366"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239EC17-F3B1-4681-A247-BD9DC2280CAE}" type="slidenum">
              <a:rPr lang="en-US" altLang="en-US" smtClean="0"/>
              <a:pPr/>
              <a:t>20</a:t>
            </a:fld>
            <a:endParaRPr lang="en-US" altLang="en-US" smtClean="0"/>
          </a:p>
        </p:txBody>
      </p:sp>
      <p:sp>
        <p:nvSpPr>
          <p:cNvPr id="57367"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7666C61-54F2-43F4-B7E8-72CAEFBB474F}" type="datetime1">
              <a:rPr lang="en-US" altLang="en-US" smtClean="0"/>
              <a:t>3/15/2015</a:t>
            </a:fld>
            <a:endParaRPr lang="en-US" alt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idx="1"/>
          </p:nvPr>
        </p:nvSpPr>
        <p:spPr bwMode="auto">
          <a:xfrm>
            <a:off x="1295400" y="1143000"/>
            <a:ext cx="7772400" cy="4800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spcBef>
                <a:spcPts val="600"/>
              </a:spcBef>
              <a:spcAft>
                <a:spcPts val="600"/>
              </a:spcAft>
            </a:pPr>
            <a:r>
              <a:rPr lang="en-US" altLang="en-US" sz="2400" b="1" smtClean="0">
                <a:solidFill>
                  <a:srgbClr val="D60093"/>
                </a:solidFill>
              </a:rPr>
              <a:t>Every type has a </a:t>
            </a:r>
            <a:r>
              <a:rPr lang="en-US" altLang="en-US" sz="2400" b="1" i="1" smtClean="0">
                <a:solidFill>
                  <a:srgbClr val="D60093"/>
                </a:solidFill>
              </a:rPr>
              <a:t>range </a:t>
            </a:r>
            <a:r>
              <a:rPr lang="en-US" altLang="en-US" sz="2400" b="1" smtClean="0">
                <a:solidFill>
                  <a:srgbClr val="D60093"/>
                </a:solidFill>
              </a:rPr>
              <a:t>of values associated with it</a:t>
            </a:r>
            <a:r>
              <a:rPr lang="en-US" altLang="en-US" sz="2400" smtClean="0"/>
              <a:t>. </a:t>
            </a:r>
          </a:p>
          <a:p>
            <a:pPr algn="just" eaLnBrk="1" hangingPunct="1">
              <a:spcBef>
                <a:spcPts val="600"/>
              </a:spcBef>
              <a:spcAft>
                <a:spcPts val="600"/>
              </a:spcAft>
            </a:pPr>
            <a:r>
              <a:rPr lang="en-US" altLang="en-US" sz="2400" smtClean="0"/>
              <a:t>This range is determined by the amount of storage that is allocated to store a value belonging to that type of data. </a:t>
            </a:r>
          </a:p>
          <a:p>
            <a:pPr algn="just" eaLnBrk="1" hangingPunct="1">
              <a:spcBef>
                <a:spcPts val="600"/>
              </a:spcBef>
              <a:spcAft>
                <a:spcPts val="600"/>
              </a:spcAft>
            </a:pPr>
            <a:r>
              <a:rPr lang="en-US" altLang="en-US" sz="2400" smtClean="0"/>
              <a:t>In general, that amount of storage is not defined in the language. It typically depends on the computer you’re running, and is, therefore, called </a:t>
            </a:r>
            <a:r>
              <a:rPr lang="en-US" altLang="en-US" sz="2400" i="1" smtClean="0"/>
              <a:t>implementation- </a:t>
            </a:r>
            <a:r>
              <a:rPr lang="en-US" altLang="en-US" sz="2400" smtClean="0"/>
              <a:t>or </a:t>
            </a:r>
            <a:r>
              <a:rPr lang="en-US" altLang="en-US" sz="2400" i="1" smtClean="0"/>
              <a:t>machine</a:t>
            </a:r>
            <a:r>
              <a:rPr lang="en-US" altLang="en-US" sz="2400" smtClean="0"/>
              <a:t>-dependent. </a:t>
            </a:r>
          </a:p>
          <a:p>
            <a:pPr lvl="1" algn="just" eaLnBrk="1" hangingPunct="1">
              <a:spcBef>
                <a:spcPts val="600"/>
              </a:spcBef>
              <a:spcAft>
                <a:spcPts val="600"/>
              </a:spcAft>
            </a:pPr>
            <a:r>
              <a:rPr lang="en-US" altLang="en-US" sz="2000" smtClean="0"/>
              <a:t>For example, an integer might take up 32 bits on your computer, or it might be stored in 64. You should never write programs that make any assumptions about the size of your data types !</a:t>
            </a:r>
          </a:p>
        </p:txBody>
      </p:sp>
      <p:sp>
        <p:nvSpPr>
          <p:cNvPr id="58371" name="Rectangle 2"/>
          <p:cNvSpPr>
            <a:spLocks noGrp="1" noChangeArrowheads="1"/>
          </p:cNvSpPr>
          <p:nvPr>
            <p:ph type="title"/>
          </p:nvPr>
        </p:nvSpPr>
        <p:spPr>
          <a:xfrm>
            <a:off x="1219200" y="152400"/>
            <a:ext cx="7162800" cy="685800"/>
          </a:xfrm>
        </p:spPr>
        <p:txBody>
          <a:bodyPr/>
          <a:lstStyle/>
          <a:p>
            <a:pPr eaLnBrk="1" hangingPunct="1"/>
            <a:r>
              <a:rPr lang="en-US" altLang="en-US" smtClean="0"/>
              <a:t>Storage sizes and ranges</a:t>
            </a:r>
          </a:p>
        </p:txBody>
      </p:sp>
      <p:sp>
        <p:nvSpPr>
          <p:cNvPr id="58372"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CSE 1002                            Department of CSE</a:t>
            </a:r>
          </a:p>
        </p:txBody>
      </p:sp>
      <p:sp>
        <p:nvSpPr>
          <p:cNvPr id="58373"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B71A7C2-6FBD-4158-935D-272A89FDD1DD}" type="slidenum">
              <a:rPr lang="en-US" altLang="en-US" smtClean="0"/>
              <a:pPr/>
              <a:t>21</a:t>
            </a:fld>
            <a:endParaRPr lang="en-US" altLang="en-US" smtClean="0"/>
          </a:p>
        </p:txBody>
      </p:sp>
      <p:sp>
        <p:nvSpPr>
          <p:cNvPr id="58374"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AA3E7AF-2024-47EE-A439-4211A32D09AE}" type="datetime1">
              <a:rPr lang="en-US" altLang="en-US" smtClean="0"/>
              <a:t>3/15/2015</a:t>
            </a:fld>
            <a:endParaRPr lang="en-US" alt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idx="1"/>
          </p:nvPr>
        </p:nvSpPr>
        <p:spPr bwMode="auto">
          <a:xfrm>
            <a:off x="1295400" y="1798638"/>
            <a:ext cx="7772400" cy="4297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5000"/>
              </a:lnSpc>
            </a:pPr>
            <a:r>
              <a:rPr lang="en-US" altLang="en-US" sz="2000" smtClean="0"/>
              <a:t>Type specifiers: extend or limit the range of certain basic types on certain computer systems</a:t>
            </a:r>
          </a:p>
          <a:p>
            <a:pPr algn="just" eaLnBrk="1" hangingPunct="1">
              <a:lnSpc>
                <a:spcPct val="95000"/>
              </a:lnSpc>
            </a:pPr>
            <a:r>
              <a:rPr lang="en-US" altLang="en-US" sz="2000" smtClean="0"/>
              <a:t>If the specifier </a:t>
            </a:r>
            <a:r>
              <a:rPr lang="en-US" altLang="en-US" sz="2000" smtClean="0">
                <a:latin typeface="Courier New" panose="02070309020205020404" pitchFamily="49" charset="0"/>
              </a:rPr>
              <a:t>long</a:t>
            </a:r>
            <a:r>
              <a:rPr lang="en-US" altLang="en-US" sz="2000" smtClean="0"/>
              <a:t> is placed directly before the </a:t>
            </a:r>
            <a:r>
              <a:rPr lang="en-US" altLang="en-US" sz="2000" smtClean="0">
                <a:latin typeface="Courier New" panose="02070309020205020404" pitchFamily="49" charset="0"/>
              </a:rPr>
              <a:t>int</a:t>
            </a:r>
            <a:r>
              <a:rPr lang="en-US" altLang="en-US" sz="2000" smtClean="0"/>
              <a:t> declaration, the declared integer variable is of extended range on some computer systems. </a:t>
            </a:r>
          </a:p>
          <a:p>
            <a:pPr algn="just" eaLnBrk="1" hangingPunct="1">
              <a:lnSpc>
                <a:spcPct val="95000"/>
              </a:lnSpc>
            </a:pPr>
            <a:r>
              <a:rPr lang="en-US" altLang="en-US" sz="2000" smtClean="0"/>
              <a:t>Example of a </a:t>
            </a:r>
            <a:r>
              <a:rPr lang="en-US" altLang="en-US" sz="2000" smtClean="0">
                <a:latin typeface="Courier New" panose="02070309020205020404" pitchFamily="49" charset="0"/>
              </a:rPr>
              <a:t>long int</a:t>
            </a:r>
            <a:r>
              <a:rPr lang="en-US" altLang="en-US" sz="2000" smtClean="0"/>
              <a:t> declaration: </a:t>
            </a:r>
            <a:r>
              <a:rPr lang="en-US" altLang="en-US" sz="2000" b="1" smtClean="0">
                <a:latin typeface="Courier New" panose="02070309020205020404" pitchFamily="49" charset="0"/>
              </a:rPr>
              <a:t>long int factorial</a:t>
            </a:r>
            <a:r>
              <a:rPr lang="en-US" altLang="en-US" sz="2000" smtClean="0">
                <a:latin typeface="Courier New" panose="02070309020205020404" pitchFamily="49" charset="0"/>
              </a:rPr>
              <a:t>;</a:t>
            </a:r>
          </a:p>
          <a:p>
            <a:pPr algn="just" eaLnBrk="1" hangingPunct="1">
              <a:lnSpc>
                <a:spcPct val="95000"/>
              </a:lnSpc>
            </a:pPr>
            <a:r>
              <a:rPr lang="en-US" altLang="en-US" sz="2000" smtClean="0"/>
              <a:t>On many systems, an </a:t>
            </a:r>
            <a:r>
              <a:rPr lang="en-US" altLang="en-US" sz="2000" smtClean="0">
                <a:latin typeface="Courier New" panose="02070309020205020404" pitchFamily="49" charset="0"/>
              </a:rPr>
              <a:t>int</a:t>
            </a:r>
            <a:r>
              <a:rPr lang="en-US" altLang="en-US" sz="2000" smtClean="0"/>
              <a:t> and a </a:t>
            </a:r>
            <a:r>
              <a:rPr lang="en-US" altLang="en-US" sz="2000" smtClean="0">
                <a:latin typeface="Courier New" panose="02070309020205020404" pitchFamily="49" charset="0"/>
              </a:rPr>
              <a:t>long int</a:t>
            </a:r>
            <a:r>
              <a:rPr lang="en-US" altLang="en-US" sz="2000" smtClean="0"/>
              <a:t> both have the same range and either can be used to store integer values up to 32-bits wide (2</a:t>
            </a:r>
            <a:r>
              <a:rPr lang="en-US" altLang="en-US" sz="2000" baseline="30000" smtClean="0"/>
              <a:t>31</a:t>
            </a:r>
            <a:r>
              <a:rPr lang="en-US" altLang="en-US" sz="2000" smtClean="0"/>
              <a:t>–1, or 2,147,483,647). </a:t>
            </a:r>
          </a:p>
          <a:p>
            <a:pPr algn="just" eaLnBrk="1" hangingPunct="1">
              <a:lnSpc>
                <a:spcPct val="95000"/>
              </a:lnSpc>
            </a:pPr>
            <a:r>
              <a:rPr lang="en-US" altLang="en-US" sz="2000" smtClean="0"/>
              <a:t>A constant value of type </a:t>
            </a:r>
            <a:r>
              <a:rPr lang="en-US" altLang="en-US" sz="2000" smtClean="0">
                <a:latin typeface="Courier New" panose="02070309020205020404" pitchFamily="49" charset="0"/>
              </a:rPr>
              <a:t>long int</a:t>
            </a:r>
            <a:r>
              <a:rPr lang="en-US" altLang="en-US" sz="2000" smtClean="0"/>
              <a:t> is formed by optionally appending the letter L (upper- or lowercase) at the end of an integer constant. </a:t>
            </a:r>
          </a:p>
          <a:p>
            <a:pPr algn="just" eaLnBrk="1" hangingPunct="1">
              <a:lnSpc>
                <a:spcPct val="95000"/>
              </a:lnSpc>
            </a:pPr>
            <a:r>
              <a:rPr lang="en-US" altLang="en-US" sz="2000" smtClean="0"/>
              <a:t>Example:</a:t>
            </a:r>
            <a:r>
              <a:rPr lang="en-US" altLang="en-US" sz="2000" smtClean="0">
                <a:latin typeface="Courier New" panose="02070309020205020404" pitchFamily="49" charset="0"/>
              </a:rPr>
              <a:t> long int numberOfPoints = 131071100L;</a:t>
            </a:r>
          </a:p>
        </p:txBody>
      </p:sp>
      <p:sp>
        <p:nvSpPr>
          <p:cNvPr id="66562" name="Rectangle 2"/>
          <p:cNvSpPr>
            <a:spLocks noGrp="1" noChangeArrowheads="1"/>
          </p:cNvSpPr>
          <p:nvPr>
            <p:ph type="title"/>
          </p:nvPr>
        </p:nvSpPr>
        <p:spPr>
          <a:xfrm>
            <a:off x="1295400" y="533400"/>
            <a:ext cx="7162800" cy="685800"/>
          </a:xfrm>
        </p:spPr>
        <p:txBody>
          <a:bodyPr rtlCol="0">
            <a:normAutofit fontScale="90000"/>
          </a:bodyPr>
          <a:lstStyle/>
          <a:p>
            <a:pPr eaLnBrk="1" fontAlgn="auto" hangingPunct="1">
              <a:spcAft>
                <a:spcPts val="0"/>
              </a:spcAft>
              <a:defRPr/>
            </a:pPr>
            <a:r>
              <a:rPr lang="en-US" altLang="en-US" sz="4000" dirty="0"/>
              <a:t>Type Specifiers: </a:t>
            </a:r>
            <a:r>
              <a:rPr lang="en-US" altLang="en-US" dirty="0">
                <a:latin typeface="Courier New" panose="02070309020205020404" pitchFamily="49" charset="0"/>
              </a:rPr>
              <a:t>long</a:t>
            </a:r>
            <a:r>
              <a:rPr lang="en-US" altLang="en-US" sz="4000" dirty="0" smtClean="0"/>
              <a:t>, </a:t>
            </a:r>
            <a:r>
              <a:rPr lang="en-US" altLang="en-US" dirty="0">
                <a:latin typeface="Courier New" panose="02070309020205020404" pitchFamily="49" charset="0"/>
              </a:rPr>
              <a:t>short</a:t>
            </a:r>
            <a:r>
              <a:rPr lang="en-US" altLang="en-US" sz="4000" dirty="0"/>
              <a:t>, </a:t>
            </a:r>
            <a:r>
              <a:rPr lang="en-US" altLang="en-US" dirty="0">
                <a:latin typeface="Courier New" panose="02070309020205020404" pitchFamily="49" charset="0"/>
              </a:rPr>
              <a:t>unsigned</a:t>
            </a:r>
            <a:r>
              <a:rPr lang="en-US" altLang="en-US" sz="4000" dirty="0"/>
              <a:t>, </a:t>
            </a:r>
            <a:r>
              <a:rPr lang="en-US" altLang="en-US" dirty="0">
                <a:latin typeface="Courier New" panose="02070309020205020404" pitchFamily="49" charset="0"/>
              </a:rPr>
              <a:t>signed</a:t>
            </a:r>
          </a:p>
        </p:txBody>
      </p:sp>
      <p:sp>
        <p:nvSpPr>
          <p:cNvPr id="59396"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CSE 1002                            Department of CSE</a:t>
            </a:r>
          </a:p>
        </p:txBody>
      </p:sp>
      <p:sp>
        <p:nvSpPr>
          <p:cNvPr id="59397"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40194AE-7979-463D-B5FD-69A8147427E3}" type="slidenum">
              <a:rPr lang="en-US" altLang="en-US" smtClean="0"/>
              <a:pPr/>
              <a:t>22</a:t>
            </a:fld>
            <a:endParaRPr lang="en-US" altLang="en-US" smtClean="0"/>
          </a:p>
        </p:txBody>
      </p:sp>
      <p:sp>
        <p:nvSpPr>
          <p:cNvPr id="59398"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B4CA1B5-A765-4DC4-8307-734DC9C55525}" type="datetime1">
              <a:rPr lang="en-US" altLang="en-US" smtClean="0"/>
              <a:t>3/15/2015</a:t>
            </a:fld>
            <a:endParaRPr lang="en-US" alt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733" name="Group 125"/>
          <p:cNvGraphicFramePr>
            <a:graphicFrameLocks noGrp="1"/>
          </p:cNvGraphicFramePr>
          <p:nvPr>
            <p:ph idx="1"/>
          </p:nvPr>
        </p:nvGraphicFramePr>
        <p:xfrm>
          <a:off x="1371600" y="1676400"/>
          <a:ext cx="7620000" cy="3352799"/>
        </p:xfrm>
        <a:graphic>
          <a:graphicData uri="http://schemas.openxmlformats.org/drawingml/2006/table">
            <a:tbl>
              <a:tblPr/>
              <a:tblGrid>
                <a:gridCol w="1147097"/>
                <a:gridCol w="4670322"/>
                <a:gridCol w="1802581"/>
              </a:tblGrid>
              <a:tr h="944881">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panose="020B0604020202020204" pitchFamily="34" charset="0"/>
                        </a:rPr>
                        <a:t>Type</a:t>
                      </a:r>
                    </a:p>
                  </a:txBody>
                  <a:tcPr marL="96356" marR="96356"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panose="020B0604020202020204" pitchFamily="34" charset="0"/>
                        </a:rPr>
                        <a:t>Meaning</a:t>
                      </a:r>
                    </a:p>
                  </a:txBody>
                  <a:tcPr marL="96356" marR="96356"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panose="020B0604020202020204" pitchFamily="34" charset="0"/>
                        </a:rPr>
                        <a:t>Constants Ex.</a:t>
                      </a:r>
                    </a:p>
                  </a:txBody>
                  <a:tcPr marL="96356" marR="96356"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5842">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int</a:t>
                      </a:r>
                    </a:p>
                  </a:txBody>
                  <a:tcPr marL="96356" marR="96356"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Integer value; guaranteed to contain </a:t>
                      </a:r>
                      <a:r>
                        <a:rPr kumimoji="0" lang="en-US" altLang="en-US" sz="2000" b="1" i="0" u="none" strike="noStrike" cap="none" normalizeH="0" baseline="0" dirty="0" smtClean="0">
                          <a:ln>
                            <a:noFill/>
                          </a:ln>
                          <a:solidFill>
                            <a:schemeClr val="tx1"/>
                          </a:solidFill>
                          <a:effectLst/>
                          <a:latin typeface="Arial" panose="020B0604020202020204" pitchFamily="34" charset="0"/>
                        </a:rPr>
                        <a:t>at least 16 bits</a:t>
                      </a:r>
                      <a:r>
                        <a:rPr kumimoji="0" lang="en-US" altLang="en-US" sz="2000" b="0" i="0" u="none" strike="noStrike" cap="none" normalizeH="0" baseline="0" dirty="0" smtClean="0">
                          <a:ln>
                            <a:noFill/>
                          </a:ln>
                          <a:solidFill>
                            <a:schemeClr val="tx1"/>
                          </a:solidFill>
                          <a:effectLst/>
                          <a:latin typeface="Arial" panose="020B0604020202020204" pitchFamily="34" charset="0"/>
                        </a:rPr>
                        <a:t> </a:t>
                      </a:r>
                    </a:p>
                  </a:txBody>
                  <a:tcPr marL="96356" marR="96356"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ourier New" panose="02070309020205020404" pitchFamily="49" charset="0"/>
                        </a:rPr>
                        <a:t>12, -7, 0xFFE0, 0177</a:t>
                      </a:r>
                    </a:p>
                  </a:txBody>
                  <a:tcPr marL="96356" marR="96356"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short int</a:t>
                      </a:r>
                    </a:p>
                  </a:txBody>
                  <a:tcPr marL="96356" marR="96356"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Integer value of reduced precision; guaranteed to contain </a:t>
                      </a:r>
                      <a:r>
                        <a:rPr kumimoji="0" lang="en-US" altLang="en-US" sz="2000" b="1" i="0" u="none" strike="noStrike" cap="none" normalizeH="0" baseline="0" dirty="0" smtClean="0">
                          <a:ln>
                            <a:noFill/>
                          </a:ln>
                          <a:solidFill>
                            <a:schemeClr val="tx1"/>
                          </a:solidFill>
                          <a:effectLst/>
                          <a:latin typeface="Arial" panose="020B0604020202020204" pitchFamily="34" charset="0"/>
                        </a:rPr>
                        <a:t>at least 16 bits</a:t>
                      </a:r>
                      <a:r>
                        <a:rPr kumimoji="0" lang="en-US" altLang="en-US" sz="2000" b="0" i="0" u="none" strike="noStrike" cap="none" normalizeH="0" baseline="0" dirty="0" smtClean="0">
                          <a:ln>
                            <a:noFill/>
                          </a:ln>
                          <a:solidFill>
                            <a:schemeClr val="tx1"/>
                          </a:solidFill>
                          <a:effectLst/>
                          <a:latin typeface="Arial" panose="020B0604020202020204" pitchFamily="34" charset="0"/>
                        </a:rPr>
                        <a:t> </a:t>
                      </a:r>
                    </a:p>
                  </a:txBody>
                  <a:tcPr marL="96356" marR="96356"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ourier New" panose="02070309020205020404" pitchFamily="49" charset="0"/>
                        </a:rPr>
                        <a:t>-</a:t>
                      </a:r>
                    </a:p>
                  </a:txBody>
                  <a:tcPr marL="96356" marR="96356"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long int</a:t>
                      </a:r>
                    </a:p>
                  </a:txBody>
                  <a:tcPr marL="96356" marR="96356"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Integer value of extended precision; guaranteed to contain </a:t>
                      </a:r>
                      <a:r>
                        <a:rPr kumimoji="0" lang="en-US" altLang="en-US" sz="2000" b="1" i="0" u="none" strike="noStrike" cap="none" normalizeH="0" baseline="0" dirty="0" smtClean="0">
                          <a:ln>
                            <a:noFill/>
                          </a:ln>
                          <a:solidFill>
                            <a:schemeClr val="tx1"/>
                          </a:solidFill>
                          <a:effectLst/>
                          <a:latin typeface="Arial" panose="020B0604020202020204" pitchFamily="34" charset="0"/>
                        </a:rPr>
                        <a:t>at least 32 bits</a:t>
                      </a:r>
                      <a:r>
                        <a:rPr kumimoji="0" lang="en-US" altLang="en-US" sz="2000" b="0" i="0" u="none" strike="noStrike" cap="none" normalizeH="0" baseline="0" dirty="0" smtClean="0">
                          <a:ln>
                            <a:noFill/>
                          </a:ln>
                          <a:solidFill>
                            <a:schemeClr val="tx1"/>
                          </a:solidFill>
                          <a:effectLst/>
                          <a:latin typeface="Arial" panose="020B0604020202020204" pitchFamily="34" charset="0"/>
                        </a:rPr>
                        <a:t> </a:t>
                      </a:r>
                    </a:p>
                  </a:txBody>
                  <a:tcPr marL="96356" marR="96356"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Courier New" panose="02070309020205020404" pitchFamily="49" charset="0"/>
                        </a:rPr>
                        <a:t>12L, 23l, 0xffffL</a:t>
                      </a:r>
                    </a:p>
                  </a:txBody>
                  <a:tcPr marL="96356" marR="96356"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440" name="Rectangle 42"/>
          <p:cNvSpPr>
            <a:spLocks noGrp="1" noChangeArrowheads="1"/>
          </p:cNvSpPr>
          <p:nvPr>
            <p:ph type="title"/>
          </p:nvPr>
        </p:nvSpPr>
        <p:spPr>
          <a:xfrm>
            <a:off x="1219200" y="152400"/>
            <a:ext cx="7162800" cy="685800"/>
          </a:xfrm>
        </p:spPr>
        <p:txBody>
          <a:bodyPr/>
          <a:lstStyle/>
          <a:p>
            <a:pPr eaLnBrk="1" hangingPunct="1"/>
            <a:r>
              <a:rPr lang="en-US" altLang="en-US" smtClean="0"/>
              <a:t>Basic Data Types  - Summary</a:t>
            </a:r>
          </a:p>
        </p:txBody>
      </p:sp>
      <p:sp>
        <p:nvSpPr>
          <p:cNvPr id="60441"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0629006-E303-4133-A053-F8538F914533}" type="slidenum">
              <a:rPr lang="en-US" altLang="en-US" smtClean="0"/>
              <a:pPr/>
              <a:t>23</a:t>
            </a:fld>
            <a:endParaRPr lang="en-US" altLang="en-US" smtClean="0"/>
          </a:p>
        </p:txBody>
      </p:sp>
      <p:sp>
        <p:nvSpPr>
          <p:cNvPr id="60442"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CSE 1002                            Department of CSE</a:t>
            </a:r>
          </a:p>
        </p:txBody>
      </p:sp>
      <p:sp>
        <p:nvSpPr>
          <p:cNvPr id="60443"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953D02A-C5FE-4C3E-AE80-B05651F58296}" type="datetime1">
              <a:rPr lang="en-US" altLang="en-US" smtClean="0"/>
              <a:t>3/15/2015</a:t>
            </a:fld>
            <a:endParaRPr lang="en-US" alt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733" name="Group 125"/>
          <p:cNvGraphicFramePr>
            <a:graphicFrameLocks noGrp="1"/>
          </p:cNvGraphicFramePr>
          <p:nvPr>
            <p:ph idx="1"/>
          </p:nvPr>
        </p:nvGraphicFramePr>
        <p:xfrm>
          <a:off x="1371600" y="1397000"/>
          <a:ext cx="7620000" cy="4394529"/>
        </p:xfrm>
        <a:graphic>
          <a:graphicData uri="http://schemas.openxmlformats.org/drawingml/2006/table">
            <a:tbl>
              <a:tblPr/>
              <a:tblGrid>
                <a:gridCol w="2254897"/>
                <a:gridCol w="3562522"/>
                <a:gridCol w="1802581"/>
              </a:tblGrid>
              <a:tr h="94476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panose="020B0604020202020204" pitchFamily="34" charset="0"/>
                        </a:rPr>
                        <a:t>Type</a:t>
                      </a:r>
                    </a:p>
                  </a:txBody>
                  <a:tcPr marL="96356" marR="96356"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panose="020B0604020202020204" pitchFamily="34" charset="0"/>
                        </a:rPr>
                        <a:t>Meaning</a:t>
                      </a:r>
                    </a:p>
                  </a:txBody>
                  <a:tcPr marL="96356" marR="96356"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panose="020B0604020202020204" pitchFamily="34" charset="0"/>
                        </a:rPr>
                        <a:t>Constants Ex.</a:t>
                      </a:r>
                    </a:p>
                  </a:txBody>
                  <a:tcPr marL="96356" marR="96356"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20039">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unsigned </a:t>
                      </a:r>
                      <a:r>
                        <a:rPr kumimoji="0" lang="en-US" altLang="en-US" sz="2000" b="0" i="0" u="none" strike="noStrike" cap="none" normalizeH="0" baseline="0" dirty="0" err="1" smtClean="0">
                          <a:ln>
                            <a:noFill/>
                          </a:ln>
                          <a:solidFill>
                            <a:schemeClr val="tx1"/>
                          </a:solidFill>
                          <a:effectLst/>
                          <a:latin typeface="Arial" panose="020B0604020202020204" pitchFamily="34" charset="0"/>
                        </a:rPr>
                        <a:t>int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txBody>
                  <a:tcPr marL="96356" marR="96356"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Positive integer value; can store positive values up to twice as large as an </a:t>
                      </a:r>
                      <a:r>
                        <a:rPr kumimoji="0" lang="en-US" altLang="en-US" sz="2000" b="0" i="0" u="none" strike="noStrike" cap="none" normalizeH="0" baseline="0" dirty="0" err="1" smtClean="0">
                          <a:ln>
                            <a:noFill/>
                          </a:ln>
                          <a:solidFill>
                            <a:schemeClr val="tx1"/>
                          </a:solidFill>
                          <a:effectLst/>
                          <a:latin typeface="Arial" panose="020B0604020202020204" pitchFamily="34" charset="0"/>
                        </a:rPr>
                        <a:t>int</a:t>
                      </a:r>
                      <a:r>
                        <a:rPr kumimoji="0" lang="en-US" altLang="en-US" sz="2000" b="0" i="0" u="none" strike="noStrike" cap="none" normalizeH="0" baseline="0" dirty="0" smtClean="0">
                          <a:ln>
                            <a:noFill/>
                          </a:ln>
                          <a:solidFill>
                            <a:schemeClr val="tx1"/>
                          </a:solidFill>
                          <a:effectLst/>
                          <a:latin typeface="Arial" panose="020B0604020202020204" pitchFamily="34" charset="0"/>
                        </a:rPr>
                        <a:t>; guaranteed to contain at least 16 bits (all bits represent the value, no sign bit)</a:t>
                      </a:r>
                    </a:p>
                  </a:txBody>
                  <a:tcPr marL="96356" marR="96356"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ourier New" panose="02070309020205020404" pitchFamily="49" charset="0"/>
                        </a:rPr>
                        <a:t>12u, 0XFFu</a:t>
                      </a:r>
                    </a:p>
                  </a:txBody>
                  <a:tcPr marL="96356" marR="96356"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671">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unsigned short int</a:t>
                      </a:r>
                    </a:p>
                  </a:txBody>
                  <a:tcPr marL="96356" marR="96356"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marL="96356" marR="96356"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ourier New" panose="02070309020205020404" pitchFamily="49" charset="0"/>
                        </a:rPr>
                        <a:t>-</a:t>
                      </a:r>
                    </a:p>
                  </a:txBody>
                  <a:tcPr marL="96356" marR="96356"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5722">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unsigned long int</a:t>
                      </a:r>
                    </a:p>
                  </a:txBody>
                  <a:tcPr marL="96356" marR="96356"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marL="96356" marR="96356"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Courier New" panose="02070309020205020404" pitchFamily="49" charset="0"/>
                        </a:rPr>
                        <a:t>12UL, 100ul, 0xffeeUL</a:t>
                      </a:r>
                    </a:p>
                  </a:txBody>
                  <a:tcPr marL="96356" marR="96356"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010" name="Rectangle 42"/>
          <p:cNvSpPr>
            <a:spLocks noGrp="1" noChangeArrowheads="1"/>
          </p:cNvSpPr>
          <p:nvPr>
            <p:ph type="title"/>
          </p:nvPr>
        </p:nvSpPr>
        <p:spPr>
          <a:xfrm>
            <a:off x="1219200" y="152400"/>
            <a:ext cx="7162800" cy="685800"/>
          </a:xfrm>
        </p:spPr>
        <p:txBody>
          <a:bodyPr>
            <a:normAutofit fontScale="90000"/>
          </a:bodyPr>
          <a:lstStyle/>
          <a:p>
            <a:pPr eaLnBrk="1" hangingPunct="1">
              <a:defRPr/>
            </a:pPr>
            <a:r>
              <a:rPr lang="en-US" altLang="en-US" sz="4000" dirty="0" smtClean="0"/>
              <a:t>Basic Data Types  - Summary (contd.)</a:t>
            </a:r>
          </a:p>
        </p:txBody>
      </p:sp>
      <p:sp>
        <p:nvSpPr>
          <p:cNvPr id="61465"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91EC10C-B60A-4826-B79D-C0BDF82B37AE}" type="slidenum">
              <a:rPr lang="en-US" altLang="en-US" smtClean="0"/>
              <a:pPr/>
              <a:t>24</a:t>
            </a:fld>
            <a:endParaRPr lang="en-US" altLang="en-US" smtClean="0"/>
          </a:p>
        </p:txBody>
      </p:sp>
      <p:sp>
        <p:nvSpPr>
          <p:cNvPr id="61466"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CSE 1002                            Department of CSE</a:t>
            </a:r>
          </a:p>
        </p:txBody>
      </p:sp>
      <p:sp>
        <p:nvSpPr>
          <p:cNvPr id="61467"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38AF98B-DB0C-4171-AA48-6498FC790454}" type="datetime1">
              <a:rPr lang="en-US" altLang="en-US" smtClean="0"/>
              <a:t>3/15/2015</a:t>
            </a:fld>
            <a:endParaRPr lang="en-US" alt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0750" name="Group 94"/>
          <p:cNvGraphicFramePr>
            <a:graphicFrameLocks noGrp="1"/>
          </p:cNvGraphicFramePr>
          <p:nvPr>
            <p:ph idx="1"/>
          </p:nvPr>
        </p:nvGraphicFramePr>
        <p:xfrm>
          <a:off x="1371600" y="1371600"/>
          <a:ext cx="7620000" cy="4352925"/>
        </p:xfrm>
        <a:graphic>
          <a:graphicData uri="http://schemas.openxmlformats.org/drawingml/2006/table">
            <a:tbl>
              <a:tblPr/>
              <a:tblGrid>
                <a:gridCol w="1134894"/>
                <a:gridCol w="4580106"/>
                <a:gridCol w="1905000"/>
              </a:tblGrid>
              <a:tr h="1030314">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panose="020B0604020202020204" pitchFamily="34" charset="0"/>
                        </a:rPr>
                        <a:t>Type</a:t>
                      </a:r>
                    </a:p>
                  </a:txBody>
                  <a:tcPr marL="95331" marR="95331"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panose="020B0604020202020204" pitchFamily="34" charset="0"/>
                        </a:rPr>
                        <a:t>Meaning</a:t>
                      </a:r>
                    </a:p>
                  </a:txBody>
                  <a:tcPr marL="95331" marR="9533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panose="020B0604020202020204" pitchFamily="34" charset="0"/>
                        </a:rPr>
                        <a:t>Constants</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panose="020B0604020202020204" pitchFamily="34" charset="0"/>
                        </a:rPr>
                        <a:t>Ex.</a:t>
                      </a:r>
                    </a:p>
                  </a:txBody>
                  <a:tcPr marL="95331" marR="9533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1075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float</a:t>
                      </a:r>
                    </a:p>
                  </a:txBody>
                  <a:tcPr marL="95331" marR="95331"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Floating-point value; a value that can contain decimal places; guaranteed to contain at </a:t>
                      </a:r>
                      <a:r>
                        <a:rPr kumimoji="0" lang="en-US" altLang="en-US" sz="2000" b="1" i="0" u="none" strike="noStrike" cap="none" normalizeH="0" baseline="0" dirty="0" smtClean="0">
                          <a:ln>
                            <a:noFill/>
                          </a:ln>
                          <a:solidFill>
                            <a:schemeClr val="tx1"/>
                          </a:solidFill>
                          <a:effectLst/>
                          <a:latin typeface="Arial" panose="020B0604020202020204" pitchFamily="34" charset="0"/>
                        </a:rPr>
                        <a:t>least six digits of precision</a:t>
                      </a:r>
                      <a:r>
                        <a:rPr kumimoji="0" lang="en-US" altLang="en-US" sz="2000" b="0" i="0" u="none" strike="noStrike" cap="none" normalizeH="0" baseline="0" dirty="0" smtClean="0">
                          <a:ln>
                            <a:noFill/>
                          </a:ln>
                          <a:solidFill>
                            <a:schemeClr val="tx1"/>
                          </a:solidFill>
                          <a:effectLst/>
                          <a:latin typeface="Arial" panose="020B0604020202020204" pitchFamily="34" charset="0"/>
                        </a:rPr>
                        <a:t>.</a:t>
                      </a:r>
                    </a:p>
                  </a:txBody>
                  <a:tcPr marL="95331" marR="9533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ourier New" panose="02070309020205020404" pitchFamily="49" charset="0"/>
                        </a:rPr>
                        <a:t>12.34f, 3.1e-5f</a:t>
                      </a:r>
                    </a:p>
                  </a:txBody>
                  <a:tcPr marL="95331" marR="9533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592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double</a:t>
                      </a:r>
                    </a:p>
                  </a:txBody>
                  <a:tcPr marL="95331" marR="95331"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Extended accuracy floating-point value; guaranteed to contain </a:t>
                      </a:r>
                      <a:r>
                        <a:rPr kumimoji="0" lang="en-US" altLang="en-US" sz="2000" b="1" i="0" u="none" strike="noStrike" cap="none" normalizeH="0" baseline="0" smtClean="0">
                          <a:ln>
                            <a:noFill/>
                          </a:ln>
                          <a:solidFill>
                            <a:schemeClr val="tx1"/>
                          </a:solidFill>
                          <a:effectLst/>
                          <a:latin typeface="Arial" panose="020B0604020202020204" pitchFamily="34" charset="0"/>
                        </a:rPr>
                        <a:t>at least 10 digits of precision</a:t>
                      </a:r>
                      <a:r>
                        <a:rPr kumimoji="0" lang="en-US" altLang="en-US" sz="2000" b="0" i="0" u="none" strike="noStrike" cap="none" normalizeH="0" baseline="0" smtClean="0">
                          <a:ln>
                            <a:noFill/>
                          </a:ln>
                          <a:solidFill>
                            <a:schemeClr val="tx1"/>
                          </a:solidFill>
                          <a:effectLst/>
                          <a:latin typeface="Arial" panose="020B0604020202020204" pitchFamily="34" charset="0"/>
                        </a:rPr>
                        <a:t>.</a:t>
                      </a:r>
                    </a:p>
                  </a:txBody>
                  <a:tcPr marL="95331" marR="9533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ourier New" panose="02070309020205020404" pitchFamily="49" charset="0"/>
                        </a:rPr>
                        <a:t>12.34, 3.1e-5, </a:t>
                      </a:r>
                    </a:p>
                  </a:txBody>
                  <a:tcPr marL="95331" marR="9533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592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long double</a:t>
                      </a:r>
                    </a:p>
                  </a:txBody>
                  <a:tcPr marL="95331" marR="95331"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Extra extended accuracy floating-point value; guaranteed to contain </a:t>
                      </a:r>
                      <a:r>
                        <a:rPr kumimoji="0" lang="en-US" altLang="en-US" sz="2000" b="1" i="0" u="none" strike="noStrike" cap="none" normalizeH="0" baseline="0" dirty="0" smtClean="0">
                          <a:ln>
                            <a:noFill/>
                          </a:ln>
                          <a:solidFill>
                            <a:schemeClr val="tx1"/>
                          </a:solidFill>
                          <a:effectLst/>
                          <a:latin typeface="Arial" panose="020B0604020202020204" pitchFamily="34" charset="0"/>
                        </a:rPr>
                        <a:t>at least 10 digits of precision.</a:t>
                      </a:r>
                    </a:p>
                  </a:txBody>
                  <a:tcPr marL="95331" marR="9533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Courier New" panose="02070309020205020404" pitchFamily="49" charset="0"/>
                        </a:rPr>
                        <a:t>12.341, 3.1e-5l</a:t>
                      </a:r>
                    </a:p>
                  </a:txBody>
                  <a:tcPr marL="95331" marR="9533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2488" name="Rectangle 41"/>
          <p:cNvSpPr>
            <a:spLocks noGrp="1" noChangeArrowheads="1"/>
          </p:cNvSpPr>
          <p:nvPr>
            <p:ph type="title"/>
          </p:nvPr>
        </p:nvSpPr>
        <p:spPr>
          <a:xfrm>
            <a:off x="1219200" y="152400"/>
            <a:ext cx="7162800" cy="685800"/>
          </a:xfrm>
        </p:spPr>
        <p:txBody>
          <a:bodyPr/>
          <a:lstStyle/>
          <a:p>
            <a:pPr eaLnBrk="1" hangingPunct="1"/>
            <a:r>
              <a:rPr lang="en-US" altLang="en-US" smtClean="0"/>
              <a:t>Basic Data Types  - Summary (contd.)</a:t>
            </a:r>
          </a:p>
        </p:txBody>
      </p:sp>
      <p:sp>
        <p:nvSpPr>
          <p:cNvPr id="62489"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F40E8EC-4ADB-4CFE-AF10-89740FC0EC96}" type="slidenum">
              <a:rPr lang="en-US" altLang="en-US" smtClean="0"/>
              <a:pPr/>
              <a:t>25</a:t>
            </a:fld>
            <a:endParaRPr lang="en-US" altLang="en-US" smtClean="0"/>
          </a:p>
        </p:txBody>
      </p:sp>
      <p:sp>
        <p:nvSpPr>
          <p:cNvPr id="62490"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CSE 1002                            Department of CSE</a:t>
            </a:r>
          </a:p>
        </p:txBody>
      </p:sp>
      <p:sp>
        <p:nvSpPr>
          <p:cNvPr id="62491"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A77259D-4A91-4197-B3CE-B88EC27ABDF6}" type="datetime1">
              <a:rPr lang="en-US" altLang="en-US" smtClean="0"/>
              <a:t>3/15/2015</a:t>
            </a:fld>
            <a:endParaRPr lang="en-US" alt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0750" name="Group 94"/>
          <p:cNvGraphicFramePr>
            <a:graphicFrameLocks noGrp="1"/>
          </p:cNvGraphicFramePr>
          <p:nvPr>
            <p:ph idx="1"/>
          </p:nvPr>
        </p:nvGraphicFramePr>
        <p:xfrm>
          <a:off x="1371600" y="1295400"/>
          <a:ext cx="7620000" cy="3962400"/>
        </p:xfrm>
        <a:graphic>
          <a:graphicData uri="http://schemas.openxmlformats.org/drawingml/2006/table">
            <a:tbl>
              <a:tblPr/>
              <a:tblGrid>
                <a:gridCol w="1295400"/>
                <a:gridCol w="4343400"/>
                <a:gridCol w="1981200"/>
              </a:tblGrid>
              <a:tr h="94488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panose="020B0604020202020204" pitchFamily="34" charset="0"/>
                        </a:rPr>
                        <a:t>Type</a:t>
                      </a:r>
                    </a:p>
                  </a:txBody>
                  <a:tcPr marL="95331" marR="95331"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panose="020B0604020202020204" pitchFamily="34" charset="0"/>
                        </a:rPr>
                        <a:t>Meaning</a:t>
                      </a:r>
                    </a:p>
                  </a:txBody>
                  <a:tcPr marL="95331" marR="95331"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panose="020B0604020202020204" pitchFamily="34" charset="0"/>
                        </a:rPr>
                        <a:t>Constants Ex.</a:t>
                      </a:r>
                    </a:p>
                  </a:txBody>
                  <a:tcPr marL="95331" marR="95331"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584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char</a:t>
                      </a:r>
                    </a:p>
                  </a:txBody>
                  <a:tcPr marL="95331" marR="95331"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Single character value; on some systems, sign extension might occur when used in an expression.</a:t>
                      </a:r>
                    </a:p>
                  </a:txBody>
                  <a:tcPr marL="95331" marR="95331"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ourier New" panose="02070309020205020404" pitchFamily="49" charset="0"/>
                        </a:rPr>
                        <a:t>'a', '\n'</a:t>
                      </a:r>
                    </a:p>
                  </a:txBody>
                  <a:tcPr marL="95331" marR="95331"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584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unsigned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char</a:t>
                      </a:r>
                    </a:p>
                  </a:txBody>
                  <a:tcPr marL="95331" marR="95331"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Same as char, except ensures that sign extension does not occur as a result of integral promotion.</a:t>
                      </a:r>
                    </a:p>
                  </a:txBody>
                  <a:tcPr marL="95331" marR="95331"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ourier New" panose="02070309020205020404" pitchFamily="49" charset="0"/>
                        </a:rPr>
                        <a:t>-</a:t>
                      </a:r>
                    </a:p>
                  </a:txBody>
                  <a:tcPr marL="95331" marR="95331"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584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signed char</a:t>
                      </a:r>
                    </a:p>
                  </a:txBody>
                  <a:tcPr marL="95331" marR="95331"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Same as char, except ensures that sign extension does occur as a result of integral promotion.</a:t>
                      </a:r>
                    </a:p>
                  </a:txBody>
                  <a:tcPr marL="95331" marR="95331"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Courier New" panose="02070309020205020404" pitchFamily="49" charset="0"/>
                        </a:rPr>
                        <a:t>-</a:t>
                      </a:r>
                    </a:p>
                  </a:txBody>
                  <a:tcPr marL="95331" marR="95331"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3512" name="Rectangle 41"/>
          <p:cNvSpPr>
            <a:spLocks noGrp="1" noChangeArrowheads="1"/>
          </p:cNvSpPr>
          <p:nvPr>
            <p:ph type="title"/>
          </p:nvPr>
        </p:nvSpPr>
        <p:spPr>
          <a:xfrm>
            <a:off x="1219200" y="152400"/>
            <a:ext cx="7162800" cy="685800"/>
          </a:xfrm>
        </p:spPr>
        <p:txBody>
          <a:bodyPr/>
          <a:lstStyle/>
          <a:p>
            <a:pPr eaLnBrk="1" hangingPunct="1"/>
            <a:r>
              <a:rPr lang="en-US" altLang="en-US" smtClean="0"/>
              <a:t>Basic Data Types  - Summary (contd.)</a:t>
            </a:r>
          </a:p>
        </p:txBody>
      </p:sp>
      <p:sp>
        <p:nvSpPr>
          <p:cNvPr id="63513"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5675D01-B8CD-4B1A-8E79-AE4302FA7004}" type="slidenum">
              <a:rPr lang="en-US" altLang="en-US" smtClean="0"/>
              <a:pPr/>
              <a:t>26</a:t>
            </a:fld>
            <a:endParaRPr lang="en-US" altLang="en-US" smtClean="0"/>
          </a:p>
        </p:txBody>
      </p:sp>
      <p:sp>
        <p:nvSpPr>
          <p:cNvPr id="63514"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CSE 1002                            Department of CSE</a:t>
            </a:r>
          </a:p>
        </p:txBody>
      </p:sp>
      <p:sp>
        <p:nvSpPr>
          <p:cNvPr id="63515"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1CDEB81-0B2B-402F-89A9-26867D1A30EF}" type="datetime1">
              <a:rPr lang="en-US" altLang="en-US" smtClean="0"/>
              <a:t>3/15/2015</a:t>
            </a:fld>
            <a:endParaRPr lang="en-US" alt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idx="1"/>
          </p:nvPr>
        </p:nvSpPr>
        <p:spPr bwMode="auto">
          <a:xfrm>
            <a:off x="1524000" y="1066800"/>
            <a:ext cx="74676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spcBef>
                <a:spcPts val="600"/>
              </a:spcBef>
            </a:pPr>
            <a:r>
              <a:rPr lang="en-US" altLang="en-US" sz="2400" smtClean="0"/>
              <a:t>Defined in the system include files </a:t>
            </a:r>
            <a:r>
              <a:rPr lang="en-US" altLang="en-US" sz="2400" smtClean="0">
                <a:latin typeface="Courier New" panose="02070309020205020404" pitchFamily="49" charset="0"/>
              </a:rPr>
              <a:t>&lt;limits.h&gt;</a:t>
            </a:r>
            <a:r>
              <a:rPr lang="en-US" altLang="en-US" sz="2400" smtClean="0"/>
              <a:t> and </a:t>
            </a:r>
            <a:r>
              <a:rPr lang="en-US" altLang="en-US" sz="2400" smtClean="0">
                <a:latin typeface="Courier New" panose="02070309020205020404" pitchFamily="49" charset="0"/>
              </a:rPr>
              <a:t>&lt;float.h&gt;</a:t>
            </a:r>
          </a:p>
          <a:p>
            <a:pPr algn="just" eaLnBrk="1" hangingPunct="1">
              <a:spcBef>
                <a:spcPts val="600"/>
              </a:spcBef>
            </a:pPr>
            <a:r>
              <a:rPr lang="en-US" altLang="en-US" sz="2400" smtClean="0">
                <a:latin typeface="Courier New" panose="02070309020205020404" pitchFamily="49" charset="0"/>
              </a:rPr>
              <a:t>&lt;limits.h&gt;</a:t>
            </a:r>
            <a:r>
              <a:rPr lang="en-US" altLang="en-US" sz="2400" smtClean="0"/>
              <a:t>  contains system-dependent values that specify the sizes of various character and integer data types: </a:t>
            </a:r>
          </a:p>
          <a:p>
            <a:pPr lvl="1" algn="just" eaLnBrk="1" hangingPunct="1">
              <a:spcBef>
                <a:spcPts val="600"/>
              </a:spcBef>
            </a:pPr>
            <a:r>
              <a:rPr lang="en-US" altLang="en-US" sz="2000" smtClean="0"/>
              <a:t>the maximum size of an </a:t>
            </a:r>
            <a:r>
              <a:rPr lang="en-US" altLang="en-US" sz="2000" smtClean="0">
                <a:latin typeface="Courier New" panose="02070309020205020404" pitchFamily="49" charset="0"/>
              </a:rPr>
              <a:t>int</a:t>
            </a:r>
            <a:r>
              <a:rPr lang="en-US" altLang="en-US" sz="2000" smtClean="0"/>
              <a:t> is defined by the name </a:t>
            </a:r>
            <a:r>
              <a:rPr lang="en-US" altLang="en-US" sz="2000" smtClean="0">
                <a:latin typeface="Courier New" panose="02070309020205020404" pitchFamily="49" charset="0"/>
              </a:rPr>
              <a:t>INT_MAX</a:t>
            </a:r>
          </a:p>
          <a:p>
            <a:pPr lvl="1" algn="just" eaLnBrk="1" hangingPunct="1">
              <a:spcBef>
                <a:spcPts val="600"/>
              </a:spcBef>
            </a:pPr>
            <a:r>
              <a:rPr lang="en-US" altLang="en-US" sz="2000" smtClean="0"/>
              <a:t>the maximum size of an </a:t>
            </a:r>
            <a:r>
              <a:rPr lang="en-US" altLang="en-US" sz="2000" smtClean="0">
                <a:latin typeface="Courier New" panose="02070309020205020404" pitchFamily="49" charset="0"/>
              </a:rPr>
              <a:t>unsigned long int</a:t>
            </a:r>
            <a:r>
              <a:rPr lang="en-US" altLang="en-US" sz="2000" smtClean="0"/>
              <a:t> is defined by </a:t>
            </a:r>
            <a:r>
              <a:rPr lang="en-US" altLang="en-US" sz="2000" smtClean="0">
                <a:latin typeface="Courier New" panose="02070309020205020404" pitchFamily="49" charset="0"/>
              </a:rPr>
              <a:t>ULONG_MAX</a:t>
            </a:r>
          </a:p>
          <a:p>
            <a:pPr algn="just" eaLnBrk="1" hangingPunct="1">
              <a:spcBef>
                <a:spcPts val="600"/>
              </a:spcBef>
            </a:pPr>
            <a:r>
              <a:rPr lang="en-US" altLang="en-US" sz="2400" smtClean="0">
                <a:latin typeface="Courier New" panose="02070309020205020404" pitchFamily="49" charset="0"/>
              </a:rPr>
              <a:t>&lt;float.h&gt;</a:t>
            </a:r>
            <a:r>
              <a:rPr lang="en-US" altLang="en-US" sz="2400" smtClean="0"/>
              <a:t> gives information about floating-point data types. </a:t>
            </a:r>
          </a:p>
          <a:p>
            <a:pPr lvl="1" algn="just" eaLnBrk="1" hangingPunct="1">
              <a:spcBef>
                <a:spcPts val="600"/>
              </a:spcBef>
            </a:pPr>
            <a:r>
              <a:rPr lang="en-US" altLang="en-US" sz="2000" smtClean="0">
                <a:latin typeface="Courier New" panose="02070309020205020404" pitchFamily="49" charset="0"/>
              </a:rPr>
              <a:t>FLT_MAX</a:t>
            </a:r>
            <a:r>
              <a:rPr lang="en-US" altLang="en-US" sz="2000" smtClean="0"/>
              <a:t> specifies the maximum floating-point number,</a:t>
            </a:r>
          </a:p>
          <a:p>
            <a:pPr lvl="1" algn="just" eaLnBrk="1" hangingPunct="1">
              <a:spcBef>
                <a:spcPts val="600"/>
              </a:spcBef>
            </a:pPr>
            <a:r>
              <a:rPr lang="en-US" altLang="en-US" sz="2000" smtClean="0">
                <a:latin typeface="Courier New" panose="02070309020205020404" pitchFamily="49" charset="0"/>
              </a:rPr>
              <a:t>FLT_DIG</a:t>
            </a:r>
            <a:r>
              <a:rPr lang="en-US" altLang="en-US" sz="2000" smtClean="0"/>
              <a:t> specifies the number of decimal digits of precision for a float type.</a:t>
            </a:r>
          </a:p>
        </p:txBody>
      </p:sp>
      <p:sp>
        <p:nvSpPr>
          <p:cNvPr id="65539" name="Rectangle 2"/>
          <p:cNvSpPr>
            <a:spLocks noGrp="1" noChangeArrowheads="1"/>
          </p:cNvSpPr>
          <p:nvPr>
            <p:ph type="title"/>
          </p:nvPr>
        </p:nvSpPr>
        <p:spPr>
          <a:xfrm>
            <a:off x="1371600" y="152400"/>
            <a:ext cx="7162800" cy="685800"/>
          </a:xfrm>
        </p:spPr>
        <p:txBody>
          <a:bodyPr/>
          <a:lstStyle/>
          <a:p>
            <a:pPr eaLnBrk="1" hangingPunct="1"/>
            <a:r>
              <a:rPr lang="en-US" altLang="en-US" smtClean="0"/>
              <a:t>Knowing actual ranges for types</a:t>
            </a:r>
          </a:p>
        </p:txBody>
      </p:sp>
      <p:sp>
        <p:nvSpPr>
          <p:cNvPr id="65540"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CSE 1002                            Department of CSE</a:t>
            </a:r>
          </a:p>
        </p:txBody>
      </p:sp>
      <p:sp>
        <p:nvSpPr>
          <p:cNvPr id="65541"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F7932BB-BD87-4A61-B2B9-9BF8AC4138FD}" type="slidenum">
              <a:rPr lang="en-US" altLang="en-US" smtClean="0"/>
              <a:pPr/>
              <a:t>27</a:t>
            </a:fld>
            <a:endParaRPr lang="en-US" altLang="en-US" smtClean="0"/>
          </a:p>
        </p:txBody>
      </p:sp>
      <p:sp>
        <p:nvSpPr>
          <p:cNvPr id="65542"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6DB564B-F99F-465B-947A-9FAE0E7D0C96}" type="datetime1">
              <a:rPr lang="en-US" altLang="en-US" smtClean="0"/>
              <a:t>3/15/2015</a:t>
            </a:fld>
            <a:endParaRPr lang="en-US" alt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buFontTx/>
              <a:buNone/>
            </a:pPr>
            <a:r>
              <a:rPr lang="en-US" altLang="en-US" sz="1800" smtClean="0"/>
              <a:t>  </a:t>
            </a:r>
          </a:p>
        </p:txBody>
      </p:sp>
      <p:sp>
        <p:nvSpPr>
          <p:cNvPr id="66563" name="Rectangle 2"/>
          <p:cNvSpPr>
            <a:spLocks noGrp="1" noChangeArrowheads="1"/>
          </p:cNvSpPr>
          <p:nvPr>
            <p:ph type="title"/>
          </p:nvPr>
        </p:nvSpPr>
        <p:spPr>
          <a:xfrm>
            <a:off x="1219200" y="152400"/>
            <a:ext cx="7162800" cy="685800"/>
          </a:xfrm>
        </p:spPr>
        <p:txBody>
          <a:bodyPr/>
          <a:lstStyle/>
          <a:p>
            <a:pPr eaLnBrk="1" hangingPunct="1"/>
            <a:r>
              <a:rPr lang="en-US" altLang="en-US" smtClean="0"/>
              <a:t>Working with arithmetic expressions</a:t>
            </a:r>
          </a:p>
        </p:txBody>
      </p:sp>
      <p:sp>
        <p:nvSpPr>
          <p:cNvPr id="66564"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B086775-D7CD-4250-810E-51D826180563}" type="slidenum">
              <a:rPr lang="en-US" altLang="en-US" smtClean="0"/>
              <a:pPr/>
              <a:t>28</a:t>
            </a:fld>
            <a:endParaRPr lang="en-US" altLang="en-US" smtClean="0"/>
          </a:p>
        </p:txBody>
      </p:sp>
      <p:sp>
        <p:nvSpPr>
          <p:cNvPr id="66565"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CSE 1002                            Department of CSE</a:t>
            </a:r>
          </a:p>
        </p:txBody>
      </p:sp>
      <p:sp>
        <p:nvSpPr>
          <p:cNvPr id="66566" name="Rectangle 5"/>
          <p:cNvSpPr>
            <a:spLocks noGrp="1" noChangeArrowheads="1"/>
          </p:cNvSpPr>
          <p:nvPr>
            <p:ph sz="half" idx="4294967295"/>
          </p:nvPr>
        </p:nvSpPr>
        <p:spPr bwMode="auto">
          <a:xfrm>
            <a:off x="1219200" y="1143000"/>
            <a:ext cx="7924800" cy="452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5000"/>
              </a:lnSpc>
            </a:pPr>
            <a:r>
              <a:rPr lang="en-US" altLang="en-US" sz="2400" smtClean="0"/>
              <a:t>Basic arithmetic operators: +, -, *, /</a:t>
            </a:r>
          </a:p>
          <a:p>
            <a:pPr eaLnBrk="1" hangingPunct="1">
              <a:lnSpc>
                <a:spcPct val="95000"/>
              </a:lnSpc>
            </a:pPr>
            <a:r>
              <a:rPr lang="en-US" altLang="en-US" sz="2400" b="1" smtClean="0">
                <a:solidFill>
                  <a:srgbClr val="D60093"/>
                </a:solidFill>
              </a:rPr>
              <a:t>Precedence</a:t>
            </a:r>
            <a:r>
              <a:rPr lang="en-US" altLang="en-US" sz="2400" smtClean="0"/>
              <a:t>: one operator can have a higher priority, or </a:t>
            </a:r>
            <a:r>
              <a:rPr lang="en-US" altLang="en-US" sz="2400" i="1" smtClean="0"/>
              <a:t>precedence</a:t>
            </a:r>
            <a:r>
              <a:rPr lang="en-US" altLang="en-US" sz="2400" smtClean="0"/>
              <a:t>, over another operator.</a:t>
            </a:r>
          </a:p>
          <a:p>
            <a:pPr lvl="1" eaLnBrk="1" hangingPunct="1">
              <a:lnSpc>
                <a:spcPct val="95000"/>
              </a:lnSpc>
            </a:pPr>
            <a:r>
              <a:rPr lang="en-US" altLang="en-US" sz="2000" smtClean="0"/>
              <a:t>Example: * has a higher precedence than + </a:t>
            </a:r>
          </a:p>
          <a:p>
            <a:pPr lvl="1" eaLnBrk="1" hangingPunct="1">
              <a:lnSpc>
                <a:spcPct val="95000"/>
              </a:lnSpc>
            </a:pPr>
            <a:r>
              <a:rPr lang="en-US" altLang="en-US" sz="2000" smtClean="0"/>
              <a:t>a + b * c</a:t>
            </a:r>
          </a:p>
          <a:p>
            <a:pPr lvl="1" eaLnBrk="1" hangingPunct="1">
              <a:lnSpc>
                <a:spcPct val="80000"/>
              </a:lnSpc>
            </a:pPr>
            <a:r>
              <a:rPr lang="en-US" altLang="en-US" sz="2000" smtClean="0"/>
              <a:t>if necessary, you can always use parentheses in an expression to force the terms to be evaluated in any desired order.</a:t>
            </a:r>
          </a:p>
          <a:p>
            <a:pPr eaLnBrk="1" hangingPunct="1">
              <a:lnSpc>
                <a:spcPct val="95000"/>
              </a:lnSpc>
            </a:pPr>
            <a:r>
              <a:rPr lang="en-US" altLang="en-US" sz="2400" b="1" smtClean="0">
                <a:solidFill>
                  <a:srgbClr val="D60093"/>
                </a:solidFill>
              </a:rPr>
              <a:t>Associativity</a:t>
            </a:r>
            <a:r>
              <a:rPr lang="en-US" altLang="en-US" sz="2400" smtClean="0"/>
              <a:t>: Expressions containing operators of the same precedence are evaluated either from left to right or from right to left, depending on the operator. This is known as the </a:t>
            </a:r>
            <a:r>
              <a:rPr lang="en-US" altLang="en-US" sz="2400" i="1" smtClean="0"/>
              <a:t>associative </a:t>
            </a:r>
            <a:r>
              <a:rPr lang="en-US" altLang="en-US" sz="2400" smtClean="0"/>
              <a:t>property of an operator</a:t>
            </a:r>
          </a:p>
          <a:p>
            <a:pPr lvl="1" eaLnBrk="1" hangingPunct="1">
              <a:lnSpc>
                <a:spcPct val="95000"/>
              </a:lnSpc>
            </a:pPr>
            <a:r>
              <a:rPr lang="en-US" altLang="en-US" sz="2000" smtClean="0"/>
              <a:t>Example: + has a </a:t>
            </a:r>
            <a:r>
              <a:rPr lang="en-US" altLang="en-US" sz="2000" i="1" smtClean="0"/>
              <a:t>left to right</a:t>
            </a:r>
            <a:r>
              <a:rPr lang="en-US" altLang="en-US" sz="2000" smtClean="0"/>
              <a:t> associativity</a:t>
            </a:r>
          </a:p>
          <a:p>
            <a:pPr eaLnBrk="1" hangingPunct="1">
              <a:lnSpc>
                <a:spcPct val="95000"/>
              </a:lnSpc>
            </a:pPr>
            <a:r>
              <a:rPr lang="en-US" altLang="en-US" sz="2400" smtClean="0"/>
              <a:t>More on Precedence and Associativity in forthcoming classes.</a:t>
            </a:r>
          </a:p>
          <a:p>
            <a:pPr eaLnBrk="1" hangingPunct="1">
              <a:lnSpc>
                <a:spcPct val="95000"/>
              </a:lnSpc>
            </a:pPr>
            <a:endParaRPr lang="en-US" altLang="en-US" sz="2400" smtClean="0"/>
          </a:p>
        </p:txBody>
      </p:sp>
      <p:sp>
        <p:nvSpPr>
          <p:cNvPr id="66567"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FC5BCDE-1702-416D-844C-B802A30E6D3B}" type="datetime1">
              <a:rPr lang="en-US" altLang="en-US" smtClean="0"/>
              <a:t>3/15/2015</a:t>
            </a:fld>
            <a:endParaRPr lang="en-US" alt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altLang="en-US" smtClean="0"/>
              <a:t>  </a:t>
            </a:r>
          </a:p>
        </p:txBody>
      </p:sp>
      <p:sp>
        <p:nvSpPr>
          <p:cNvPr id="67587" name="Rectangle 2"/>
          <p:cNvSpPr>
            <a:spLocks noGrp="1" noChangeArrowheads="1"/>
          </p:cNvSpPr>
          <p:nvPr>
            <p:ph type="title"/>
          </p:nvPr>
        </p:nvSpPr>
        <p:spPr>
          <a:xfrm>
            <a:off x="1219200" y="152400"/>
            <a:ext cx="7162800" cy="685800"/>
          </a:xfrm>
        </p:spPr>
        <p:txBody>
          <a:bodyPr/>
          <a:lstStyle/>
          <a:p>
            <a:pPr eaLnBrk="1" hangingPunct="1"/>
            <a:r>
              <a:rPr lang="en-US" altLang="en-US" smtClean="0"/>
              <a:t>Working with arithmetic expressions</a:t>
            </a:r>
          </a:p>
        </p:txBody>
      </p:sp>
      <p:sp>
        <p:nvSpPr>
          <p:cNvPr id="67588" name="Text Box 4"/>
          <p:cNvSpPr txBox="1">
            <a:spLocks noChangeArrowheads="1"/>
          </p:cNvSpPr>
          <p:nvPr/>
        </p:nvSpPr>
        <p:spPr bwMode="auto">
          <a:xfrm>
            <a:off x="1476375" y="1066800"/>
            <a:ext cx="6573838" cy="535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ourier New" panose="02070309020205020404" pitchFamily="49" charset="0"/>
              </a:rPr>
              <a:t>#include &lt;iostream.h&gt;</a:t>
            </a:r>
          </a:p>
          <a:p>
            <a:pPr eaLnBrk="1" hangingPunct="1"/>
            <a:endParaRPr lang="en-US" altLang="en-US">
              <a:latin typeface="Courier New" panose="02070309020205020404" pitchFamily="49" charset="0"/>
            </a:endParaRPr>
          </a:p>
          <a:p>
            <a:pPr eaLnBrk="1" hangingPunct="1"/>
            <a:r>
              <a:rPr lang="en-US" altLang="en-US">
                <a:latin typeface="Courier New" panose="02070309020205020404" pitchFamily="49" charset="0"/>
              </a:rPr>
              <a:t>void main (void)</a:t>
            </a:r>
          </a:p>
          <a:p>
            <a:pPr eaLnBrk="1" hangingPunct="1"/>
            <a:r>
              <a:rPr lang="en-US" altLang="en-US">
                <a:latin typeface="Courier New" panose="02070309020205020404" pitchFamily="49" charset="0"/>
              </a:rPr>
              <a:t>{</a:t>
            </a:r>
            <a:endParaRPr lang="en-US" altLang="en-US" b="1">
              <a:latin typeface="Courier New" panose="02070309020205020404" pitchFamily="49" charset="0"/>
            </a:endParaRPr>
          </a:p>
          <a:p>
            <a:pPr lvl="1" eaLnBrk="1" hangingPunct="1"/>
            <a:r>
              <a:rPr lang="en-US" altLang="en-US">
                <a:latin typeface="Courier New" panose="02070309020205020404" pitchFamily="49" charset="0"/>
              </a:rPr>
              <a:t>int a = 100;</a:t>
            </a:r>
          </a:p>
          <a:p>
            <a:pPr lvl="1" eaLnBrk="1" hangingPunct="1"/>
            <a:r>
              <a:rPr lang="en-US" altLang="en-US">
                <a:latin typeface="Courier New" panose="02070309020205020404" pitchFamily="49" charset="0"/>
              </a:rPr>
              <a:t>int b = 2;</a:t>
            </a:r>
          </a:p>
          <a:p>
            <a:pPr lvl="1" eaLnBrk="1" hangingPunct="1"/>
            <a:r>
              <a:rPr lang="en-US" altLang="en-US">
                <a:latin typeface="Courier New" panose="02070309020205020404" pitchFamily="49" charset="0"/>
              </a:rPr>
              <a:t>int c = 25;</a:t>
            </a:r>
          </a:p>
          <a:p>
            <a:pPr lvl="1" eaLnBrk="1" hangingPunct="1"/>
            <a:r>
              <a:rPr lang="en-US" altLang="en-US">
                <a:latin typeface="Courier New" panose="02070309020205020404" pitchFamily="49" charset="0"/>
              </a:rPr>
              <a:t>int d = 4;</a:t>
            </a:r>
          </a:p>
          <a:p>
            <a:pPr lvl="1" eaLnBrk="1" hangingPunct="1"/>
            <a:r>
              <a:rPr lang="en-US" altLang="en-US">
                <a:latin typeface="Courier New" panose="02070309020205020404" pitchFamily="49" charset="0"/>
              </a:rPr>
              <a:t>int result;</a:t>
            </a:r>
          </a:p>
          <a:p>
            <a:pPr lvl="1" eaLnBrk="1" hangingPunct="1"/>
            <a:r>
              <a:rPr lang="en-US" altLang="en-US">
                <a:latin typeface="Courier New" panose="02070309020205020404" pitchFamily="49" charset="0"/>
              </a:rPr>
              <a:t>result = a - b; // subtraction</a:t>
            </a:r>
          </a:p>
          <a:p>
            <a:pPr lvl="1" eaLnBrk="1" hangingPunct="1"/>
            <a:r>
              <a:rPr lang="en-US" altLang="en-US">
                <a:latin typeface="Courier New" panose="02070309020205020404" pitchFamily="49" charset="0"/>
              </a:rPr>
              <a:t>cout&lt;&lt;"a - b = “&lt;&lt; result;</a:t>
            </a:r>
          </a:p>
          <a:p>
            <a:pPr lvl="1" eaLnBrk="1" hangingPunct="1"/>
            <a:r>
              <a:rPr lang="en-US" altLang="en-US">
                <a:latin typeface="Courier New" panose="02070309020205020404" pitchFamily="49" charset="0"/>
              </a:rPr>
              <a:t>result = b * c; // multiplication</a:t>
            </a:r>
          </a:p>
          <a:p>
            <a:pPr lvl="1" eaLnBrk="1" hangingPunct="1"/>
            <a:r>
              <a:rPr lang="en-US" altLang="en-US">
                <a:latin typeface="Courier New" panose="02070309020205020404" pitchFamily="49" charset="0"/>
              </a:rPr>
              <a:t>cout&lt;&lt;“\nb * c “&lt;&lt; result;</a:t>
            </a:r>
          </a:p>
          <a:p>
            <a:pPr lvl="1" eaLnBrk="1" hangingPunct="1"/>
            <a:r>
              <a:rPr lang="en-US" altLang="en-US">
                <a:latin typeface="Courier New" panose="02070309020205020404" pitchFamily="49" charset="0"/>
              </a:rPr>
              <a:t>result = a / c; // division</a:t>
            </a:r>
          </a:p>
          <a:p>
            <a:pPr lvl="1" eaLnBrk="1" hangingPunct="1"/>
            <a:r>
              <a:rPr lang="en-US" altLang="en-US">
                <a:latin typeface="Courier New" panose="02070309020205020404" pitchFamily="49" charset="0"/>
              </a:rPr>
              <a:t>cout&lt;&lt;“\na / c = “&lt;&lt; result;</a:t>
            </a:r>
          </a:p>
          <a:p>
            <a:pPr lvl="1" eaLnBrk="1" hangingPunct="1"/>
            <a:r>
              <a:rPr lang="en-US" altLang="en-US">
                <a:latin typeface="Courier New" panose="02070309020205020404" pitchFamily="49" charset="0"/>
              </a:rPr>
              <a:t>result = a + b * c; // precedence</a:t>
            </a:r>
          </a:p>
          <a:p>
            <a:pPr lvl="1" eaLnBrk="1" hangingPunct="1"/>
            <a:r>
              <a:rPr lang="en-US" altLang="en-US">
                <a:latin typeface="Courier New" panose="02070309020205020404" pitchFamily="49" charset="0"/>
              </a:rPr>
              <a:t>cout&lt;&lt;“\na + b * c = “&lt;&lt; result;</a:t>
            </a:r>
          </a:p>
          <a:p>
            <a:pPr lvl="1" eaLnBrk="1" hangingPunct="1"/>
            <a:r>
              <a:rPr lang="en-US" altLang="en-US">
                <a:latin typeface="Courier New" panose="02070309020205020404" pitchFamily="49" charset="0"/>
              </a:rPr>
              <a:t>cout&lt;&lt;“\na * b + c * d = “&lt;&lt; a * b + c * d;</a:t>
            </a:r>
          </a:p>
          <a:p>
            <a:pPr eaLnBrk="1" hangingPunct="1"/>
            <a:r>
              <a:rPr lang="en-US" altLang="en-US">
                <a:latin typeface="Courier New" panose="02070309020205020404" pitchFamily="49" charset="0"/>
              </a:rPr>
              <a:t>}</a:t>
            </a:r>
          </a:p>
        </p:txBody>
      </p:sp>
      <p:sp>
        <p:nvSpPr>
          <p:cNvPr id="67589"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CSE 1002                            Department of CSE</a:t>
            </a:r>
          </a:p>
        </p:txBody>
      </p:sp>
      <p:sp>
        <p:nvSpPr>
          <p:cNvPr id="67590"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1237C94-B591-4307-91EF-3AFE2D688AA9}" type="slidenum">
              <a:rPr lang="en-US" altLang="en-US" smtClean="0"/>
              <a:pPr/>
              <a:t>29</a:t>
            </a:fld>
            <a:endParaRPr lang="en-US" altLang="en-US" smtClean="0"/>
          </a:p>
        </p:txBody>
      </p:sp>
      <p:sp>
        <p:nvSpPr>
          <p:cNvPr id="67591"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DA4820A-18C8-4902-859B-5DFC043F6D3C}" type="datetime1">
              <a:rPr lang="en-US" altLang="en-US" smtClean="0"/>
              <a:t>3/15/2015</a:t>
            </a:fld>
            <a:endParaRPr lang="en-US" alt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4"/>
          <p:cNvSpPr>
            <a:spLocks noGrp="1"/>
          </p:cNvSpPr>
          <p:nvPr>
            <p:ph idx="1"/>
          </p:nvPr>
        </p:nvSpPr>
        <p:spPr bwMode="auto">
          <a:xfrm>
            <a:off x="1676400" y="1524000"/>
            <a:ext cx="70104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Clr>
                <a:srgbClr val="993300"/>
              </a:buClr>
            </a:pPr>
            <a:r>
              <a:rPr lang="en-US" altLang="en-US" sz="2800" smtClean="0">
                <a:solidFill>
                  <a:srgbClr val="000099"/>
                </a:solidFill>
                <a:latin typeface="Arial" panose="020B0604020202020204" pitchFamily="34" charset="0"/>
                <a:cs typeface="Arial" panose="020B0604020202020204" pitchFamily="34" charset="0"/>
              </a:rPr>
              <a:t>At the end of session one will be able to understand</a:t>
            </a:r>
          </a:p>
          <a:p>
            <a:pPr algn="just" eaLnBrk="1" hangingPunct="1">
              <a:lnSpc>
                <a:spcPct val="90000"/>
              </a:lnSpc>
              <a:buClr>
                <a:srgbClr val="993300"/>
              </a:buClr>
            </a:pPr>
            <a:endParaRPr lang="en-US" altLang="en-US" sz="2800" smtClean="0">
              <a:solidFill>
                <a:srgbClr val="000099"/>
              </a:solidFill>
              <a:latin typeface="Arial" panose="020B0604020202020204" pitchFamily="34" charset="0"/>
              <a:cs typeface="Arial" panose="020B0604020202020204" pitchFamily="34" charset="0"/>
            </a:endParaRPr>
          </a:p>
          <a:p>
            <a:pPr marL="914400" lvl="1" indent="-457200" eaLnBrk="1" hangingPunct="1">
              <a:buFont typeface="Arial" panose="020B0604020202020204" pitchFamily="34" charset="0"/>
              <a:buChar char="•"/>
            </a:pPr>
            <a:r>
              <a:rPr lang="en-US" altLang="en-US" smtClean="0">
                <a:latin typeface="Arial" panose="020B0604020202020204" pitchFamily="34" charset="0"/>
                <a:cs typeface="Arial" panose="020B0604020202020204" pitchFamily="34" charset="0"/>
              </a:rPr>
              <a:t>Variables, Data Types, and Arithmetic Expressions</a:t>
            </a:r>
          </a:p>
          <a:p>
            <a:pPr marL="914400" lvl="1" indent="-457200" eaLnBrk="1" hangingPunct="1">
              <a:buFont typeface="Arial" panose="020B0604020202020204" pitchFamily="34" charset="0"/>
              <a:buChar char="•"/>
            </a:pPr>
            <a:r>
              <a:rPr lang="en-US" altLang="en-US" smtClean="0">
                <a:latin typeface="Arial" panose="020B0604020202020204" pitchFamily="34" charset="0"/>
                <a:cs typeface="Arial" panose="020B0604020202020204" pitchFamily="34" charset="0"/>
              </a:rPr>
              <a:t>Working with Variables </a:t>
            </a:r>
          </a:p>
          <a:p>
            <a:pPr marL="914400" lvl="1" indent="-457200" eaLnBrk="1" hangingPunct="1">
              <a:buFont typeface="Arial" panose="020B0604020202020204" pitchFamily="34" charset="0"/>
              <a:buChar char="•"/>
            </a:pPr>
            <a:r>
              <a:rPr lang="en-US" altLang="en-US" smtClean="0">
                <a:latin typeface="Arial" panose="020B0604020202020204" pitchFamily="34" charset="0"/>
                <a:cs typeface="Arial" panose="020B0604020202020204" pitchFamily="34" charset="0"/>
              </a:rPr>
              <a:t>Understanding Data Types and Constants </a:t>
            </a:r>
          </a:p>
          <a:p>
            <a:pPr marL="914400" lvl="1" indent="-457200" eaLnBrk="1" hangingPunct="1">
              <a:buFont typeface="Arial" panose="020B0604020202020204" pitchFamily="34" charset="0"/>
              <a:buChar char="•"/>
            </a:pPr>
            <a:r>
              <a:rPr lang="en-US" altLang="en-US" smtClean="0">
                <a:latin typeface="Arial" panose="020B0604020202020204" pitchFamily="34" charset="0"/>
                <a:cs typeface="Arial" panose="020B0604020202020204" pitchFamily="34" charset="0"/>
              </a:rPr>
              <a:t>Working with Arithmetic Expressions </a:t>
            </a:r>
          </a:p>
          <a:p>
            <a:pPr marL="914400" lvl="1" indent="-457200" eaLnBrk="1" hangingPunct="1">
              <a:buFont typeface="Arial" panose="020B0604020202020204" pitchFamily="34" charset="0"/>
              <a:buChar char="•"/>
            </a:pPr>
            <a:r>
              <a:rPr lang="en-US" altLang="en-US" smtClean="0">
                <a:latin typeface="Arial" panose="020B0604020202020204" pitchFamily="34" charset="0"/>
                <a:cs typeface="Arial" panose="020B0604020202020204" pitchFamily="34" charset="0"/>
              </a:rPr>
              <a:t>The Assignment Operators</a:t>
            </a:r>
          </a:p>
          <a:p>
            <a:pPr eaLnBrk="1" hangingPunct="1"/>
            <a:endParaRPr lang="en-US" altLang="en-US" smtClean="0"/>
          </a:p>
        </p:txBody>
      </p:sp>
      <p:sp>
        <p:nvSpPr>
          <p:cNvPr id="35843" name="Title 3"/>
          <p:cNvSpPr>
            <a:spLocks noGrp="1"/>
          </p:cNvSpPr>
          <p:nvPr>
            <p:ph type="title"/>
          </p:nvPr>
        </p:nvSpPr>
        <p:spPr>
          <a:xfrm>
            <a:off x="1219200" y="152400"/>
            <a:ext cx="7162800" cy="685800"/>
          </a:xfrm>
        </p:spPr>
        <p:txBody>
          <a:bodyPr/>
          <a:lstStyle/>
          <a:p>
            <a:pPr eaLnBrk="1" hangingPunct="1"/>
            <a:r>
              <a:rPr lang="en-US" altLang="en-US" smtClean="0"/>
              <a:t>Session outcome</a:t>
            </a:r>
          </a:p>
        </p:txBody>
      </p:sp>
      <p:sp>
        <p:nvSpPr>
          <p:cNvPr id="35844" name="Slide Number Placeholder 6"/>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6C7F0E7-E54D-4E24-90F7-0EB5D80641E9}" type="slidenum">
              <a:rPr lang="en-US" altLang="en-US" smtClean="0">
                <a:solidFill>
                  <a:srgbClr val="002060"/>
                </a:solidFill>
              </a:rPr>
              <a:pPr/>
              <a:t>3</a:t>
            </a:fld>
            <a:endParaRPr lang="en-US" altLang="en-US" smtClean="0">
              <a:solidFill>
                <a:srgbClr val="002060"/>
              </a:solidFill>
            </a:endParaRPr>
          </a:p>
        </p:txBody>
      </p:sp>
      <p:sp>
        <p:nvSpPr>
          <p:cNvPr id="35845" name="Footer Placeholder 7"/>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rgbClr val="002060"/>
                </a:solidFill>
              </a:rPr>
              <a:t>CSE 1002                            Department of CSE</a:t>
            </a:r>
            <a:endParaRPr lang="en-US" altLang="en-US" smtClean="0">
              <a:solidFill>
                <a:srgbClr val="FFFFFF"/>
              </a:solidFill>
            </a:endParaRPr>
          </a:p>
        </p:txBody>
      </p:sp>
      <p:sp>
        <p:nvSpPr>
          <p:cNvPr id="35846"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0A9D011-D247-4652-BD9C-60212A84516C}" type="datetime1">
              <a:rPr lang="en-US" altLang="en-US" smtClean="0">
                <a:solidFill>
                  <a:srgbClr val="002060"/>
                </a:solidFill>
              </a:rPr>
              <a:t>3/15/2015</a:t>
            </a:fld>
            <a:endParaRPr lang="en-US" altLang="en-US" smtClean="0">
              <a:solidFill>
                <a:srgbClr val="00206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altLang="en-US" smtClean="0"/>
              <a:t>  </a:t>
            </a:r>
          </a:p>
        </p:txBody>
      </p:sp>
      <p:sp>
        <p:nvSpPr>
          <p:cNvPr id="73730" name="Rectangle 2"/>
          <p:cNvSpPr>
            <a:spLocks noGrp="1" noChangeArrowheads="1"/>
          </p:cNvSpPr>
          <p:nvPr>
            <p:ph type="title"/>
          </p:nvPr>
        </p:nvSpPr>
        <p:spPr>
          <a:xfrm>
            <a:off x="1219200" y="533400"/>
            <a:ext cx="7162800" cy="685800"/>
          </a:xfrm>
        </p:spPr>
        <p:txBody>
          <a:bodyPr rtlCol="0">
            <a:normAutofit fontScale="90000"/>
          </a:bodyPr>
          <a:lstStyle/>
          <a:p>
            <a:pPr eaLnBrk="1" fontAlgn="auto" hangingPunct="1">
              <a:spcAft>
                <a:spcPts val="0"/>
              </a:spcAft>
              <a:defRPr/>
            </a:pPr>
            <a:r>
              <a:rPr lang="en-US" altLang="en-US" sz="4000" dirty="0"/>
              <a:t>Integer arithmetic and the unary minus operator</a:t>
            </a:r>
          </a:p>
        </p:txBody>
      </p:sp>
      <p:sp>
        <p:nvSpPr>
          <p:cNvPr id="69636" name="Text Box 4"/>
          <p:cNvSpPr txBox="1">
            <a:spLocks noChangeArrowheads="1"/>
          </p:cNvSpPr>
          <p:nvPr/>
        </p:nvSpPr>
        <p:spPr bwMode="auto">
          <a:xfrm>
            <a:off x="1476375" y="1778000"/>
            <a:ext cx="6435725" cy="397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ourier New" panose="02070309020205020404" pitchFamily="49" charset="0"/>
              </a:rPr>
              <a:t>// More arithmetic expressions</a:t>
            </a:r>
          </a:p>
          <a:p>
            <a:pPr eaLnBrk="1" hangingPunct="1"/>
            <a:r>
              <a:rPr lang="en-US" altLang="en-US">
                <a:latin typeface="Courier New" panose="02070309020205020404" pitchFamily="49" charset="0"/>
              </a:rPr>
              <a:t>#include &lt;iostream.h&gt;</a:t>
            </a:r>
          </a:p>
          <a:p>
            <a:pPr eaLnBrk="1" hangingPunct="1"/>
            <a:r>
              <a:rPr lang="en-US" altLang="en-US">
                <a:latin typeface="Courier New" panose="02070309020205020404" pitchFamily="49" charset="0"/>
              </a:rPr>
              <a:t>void main (void)</a:t>
            </a:r>
          </a:p>
          <a:p>
            <a:pPr eaLnBrk="1" hangingPunct="1"/>
            <a:r>
              <a:rPr lang="en-US" altLang="en-US">
                <a:latin typeface="Courier New" panose="02070309020205020404" pitchFamily="49" charset="0"/>
              </a:rPr>
              <a:t>{</a:t>
            </a:r>
          </a:p>
          <a:p>
            <a:pPr lvl="1" eaLnBrk="1" hangingPunct="1"/>
            <a:r>
              <a:rPr lang="en-US" altLang="en-US">
                <a:latin typeface="Courier New" panose="02070309020205020404" pitchFamily="49" charset="0"/>
              </a:rPr>
              <a:t>int a = 25;</a:t>
            </a:r>
          </a:p>
          <a:p>
            <a:pPr lvl="1" eaLnBrk="1" hangingPunct="1"/>
            <a:r>
              <a:rPr lang="en-US" altLang="en-US">
                <a:latin typeface="Courier New" panose="02070309020205020404" pitchFamily="49" charset="0"/>
              </a:rPr>
              <a:t>int b = 2;</a:t>
            </a:r>
          </a:p>
          <a:p>
            <a:pPr lvl="1" eaLnBrk="1" hangingPunct="1"/>
            <a:r>
              <a:rPr lang="en-US" altLang="en-US">
                <a:latin typeface="Courier New" panose="02070309020205020404" pitchFamily="49" charset="0"/>
              </a:rPr>
              <a:t>float c = 25.0;</a:t>
            </a:r>
          </a:p>
          <a:p>
            <a:pPr lvl="1" eaLnBrk="1" hangingPunct="1"/>
            <a:r>
              <a:rPr lang="en-US" altLang="en-US">
                <a:latin typeface="Courier New" panose="02070309020205020404" pitchFamily="49" charset="0"/>
              </a:rPr>
              <a:t>float d = 2.0;</a:t>
            </a:r>
          </a:p>
          <a:p>
            <a:pPr lvl="1" eaLnBrk="1" hangingPunct="1"/>
            <a:r>
              <a:rPr lang="en-US" altLang="en-US">
                <a:latin typeface="Courier New" panose="02070309020205020404" pitchFamily="49" charset="0"/>
              </a:rPr>
              <a:t>cout&lt;&lt;"6 + a / 5 * b = “&lt;&lt; 6 + a / 5 * b;</a:t>
            </a:r>
          </a:p>
          <a:p>
            <a:pPr lvl="1" eaLnBrk="1" hangingPunct="1"/>
            <a:r>
              <a:rPr lang="en-US" altLang="en-US">
                <a:latin typeface="Courier New" panose="02070309020205020404" pitchFamily="49" charset="0"/>
              </a:rPr>
              <a:t>cout&lt;&lt;"\n a / b * b = “&lt;&lt; a / b * b;</a:t>
            </a:r>
          </a:p>
          <a:p>
            <a:pPr lvl="1" eaLnBrk="1" hangingPunct="1"/>
            <a:r>
              <a:rPr lang="en-US" altLang="en-US">
                <a:latin typeface="Courier New" panose="02070309020205020404" pitchFamily="49" charset="0"/>
              </a:rPr>
              <a:t>cout&lt;&lt;"\n c / d * d = “&lt;&lt; c / d * d;</a:t>
            </a:r>
          </a:p>
          <a:p>
            <a:pPr lvl="1" eaLnBrk="1" hangingPunct="1"/>
            <a:r>
              <a:rPr lang="en-US" altLang="en-US">
                <a:latin typeface="Courier New" panose="02070309020205020404" pitchFamily="49" charset="0"/>
              </a:rPr>
              <a:t>cout&lt;&lt;"\n -a = "&lt; -a;</a:t>
            </a:r>
          </a:p>
          <a:p>
            <a:pPr lvl="1" eaLnBrk="1" hangingPunct="1"/>
            <a:endParaRPr lang="en-US" altLang="en-US">
              <a:latin typeface="Courier New" panose="02070309020205020404" pitchFamily="49" charset="0"/>
            </a:endParaRPr>
          </a:p>
          <a:p>
            <a:pPr eaLnBrk="1" hangingPunct="1"/>
            <a:r>
              <a:rPr lang="en-US" altLang="en-US">
                <a:latin typeface="Courier New" panose="02070309020205020404" pitchFamily="49" charset="0"/>
              </a:rPr>
              <a:t>}</a:t>
            </a:r>
          </a:p>
        </p:txBody>
      </p:sp>
      <p:sp>
        <p:nvSpPr>
          <p:cNvPr id="69637"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CSE 1002                            Department of CSE</a:t>
            </a:r>
          </a:p>
        </p:txBody>
      </p:sp>
      <p:sp>
        <p:nvSpPr>
          <p:cNvPr id="69638"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19EF020-7483-4A36-8EDE-0A16152F3D9B}" type="slidenum">
              <a:rPr lang="en-US" altLang="en-US" smtClean="0"/>
              <a:pPr/>
              <a:t>30</a:t>
            </a:fld>
            <a:endParaRPr lang="en-US" altLang="en-US" smtClean="0"/>
          </a:p>
        </p:txBody>
      </p:sp>
      <p:sp>
        <p:nvSpPr>
          <p:cNvPr id="69639"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5461350-942D-4112-AED6-E05E4B6C6369}" type="datetime1">
              <a:rPr lang="en-US" altLang="en-US" smtClean="0"/>
              <a:t>3/15/2015</a:t>
            </a:fld>
            <a:endParaRPr lang="en-US" alt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5"/>
          <p:cNvSpPr>
            <a:spLocks noChangeArrowheads="1"/>
          </p:cNvSpPr>
          <p:nvPr/>
        </p:nvSpPr>
        <p:spPr bwMode="auto">
          <a:xfrm>
            <a:off x="1295400" y="1447800"/>
            <a:ext cx="7848600" cy="3951288"/>
          </a:xfrm>
          <a:prstGeom prst="rect">
            <a:avLst/>
          </a:prstGeom>
          <a:noFill/>
          <a:ln w="9525">
            <a:noFill/>
            <a:miter lim="800000"/>
            <a:headEnd/>
            <a:tailEnd/>
          </a:ln>
        </p:spPr>
        <p:txBody>
          <a:bodyPr>
            <a:spAutoFit/>
          </a:bodyPr>
          <a:lstStyle/>
          <a:p>
            <a:pPr>
              <a:defRPr/>
            </a:pPr>
            <a:r>
              <a:rPr lang="en-US" sz="2800" b="1" dirty="0"/>
              <a:t>Modulo division</a:t>
            </a:r>
            <a:r>
              <a:rPr lang="en-US" sz="2800" dirty="0"/>
              <a:t>: sign of the result is always the sign of the first operand (the dividend)</a:t>
            </a:r>
          </a:p>
          <a:p>
            <a:pPr>
              <a:defRPr/>
            </a:pPr>
            <a:endParaRPr lang="en-US" sz="2800" dirty="0"/>
          </a:p>
          <a:p>
            <a:pPr>
              <a:defRPr/>
            </a:pPr>
            <a:r>
              <a:rPr lang="en-US" sz="2800" b="1" dirty="0">
                <a:solidFill>
                  <a:srgbClr val="6600CC"/>
                </a:solidFill>
              </a:rPr>
              <a:t>	</a:t>
            </a:r>
            <a:r>
              <a:rPr lang="en-US" sz="2400" b="1" dirty="0"/>
              <a:t>Examples </a:t>
            </a:r>
          </a:p>
          <a:p>
            <a:pPr lvl="2">
              <a:lnSpc>
                <a:spcPct val="115000"/>
              </a:lnSpc>
              <a:buClr>
                <a:srgbClr val="660066"/>
              </a:buClr>
              <a:defRPr/>
            </a:pPr>
            <a:r>
              <a:rPr lang="en-US" sz="2400" b="1" dirty="0"/>
              <a:t>	-14 % 3 = -2</a:t>
            </a:r>
          </a:p>
          <a:p>
            <a:pPr lvl="3">
              <a:lnSpc>
                <a:spcPct val="115000"/>
              </a:lnSpc>
              <a:buClr>
                <a:srgbClr val="660066"/>
              </a:buClr>
              <a:defRPr/>
            </a:pPr>
            <a:r>
              <a:rPr lang="en-US" sz="2400" b="1" dirty="0"/>
              <a:t>	-14 % -3 = -2</a:t>
            </a:r>
          </a:p>
          <a:p>
            <a:pPr lvl="2">
              <a:lnSpc>
                <a:spcPct val="115000"/>
              </a:lnSpc>
              <a:buClr>
                <a:srgbClr val="660066"/>
              </a:buClr>
              <a:defRPr/>
            </a:pPr>
            <a:r>
              <a:rPr lang="en-US" sz="2400" b="1" dirty="0"/>
              <a:t>	14 % -3 = 2</a:t>
            </a:r>
          </a:p>
          <a:p>
            <a:pPr>
              <a:defRPr/>
            </a:pPr>
            <a:endParaRPr lang="en-US" sz="2800" dirty="0"/>
          </a:p>
          <a:p>
            <a:pPr algn="ctr">
              <a:defRPr/>
            </a:pPr>
            <a:r>
              <a:rPr lang="en-US" sz="2800" dirty="0">
                <a:solidFill>
                  <a:srgbClr val="002060"/>
                </a:solidFill>
                <a:effectLst>
                  <a:outerShdw blurRad="38100" dist="38100" dir="2700000" algn="tl">
                    <a:srgbClr val="000000">
                      <a:alpha val="43137"/>
                    </a:srgbClr>
                  </a:outerShdw>
                </a:effectLst>
                <a:latin typeface="Arial Rounded MT Bold" pitchFamily="34" charset="0"/>
              </a:rPr>
              <a:t>Cannot be used on floating point data</a:t>
            </a:r>
            <a:endParaRPr lang="en-US" sz="2800" dirty="0">
              <a:solidFill>
                <a:srgbClr val="FF0000"/>
              </a:solidFill>
            </a:endParaRPr>
          </a:p>
        </p:txBody>
      </p:sp>
      <p:sp>
        <p:nvSpPr>
          <p:cNvPr id="71683" name="Rectangle 2"/>
          <p:cNvSpPr>
            <a:spLocks noGrp="1" noChangeArrowheads="1"/>
          </p:cNvSpPr>
          <p:nvPr>
            <p:ph type="title"/>
          </p:nvPr>
        </p:nvSpPr>
        <p:spPr>
          <a:xfrm>
            <a:off x="1219200" y="152400"/>
            <a:ext cx="7162800" cy="685800"/>
          </a:xfrm>
        </p:spPr>
        <p:txBody>
          <a:bodyPr/>
          <a:lstStyle/>
          <a:p>
            <a:pPr eaLnBrk="1" hangingPunct="1"/>
            <a:r>
              <a:rPr lang="en-US" altLang="en-US" smtClean="0"/>
              <a:t>The modulus operator</a:t>
            </a:r>
          </a:p>
        </p:txBody>
      </p:sp>
      <p:sp>
        <p:nvSpPr>
          <p:cNvPr id="71684" name="Date Placeholder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C93584D-6C08-4FE3-A31C-3417DE7FB47E}" type="datetime1">
              <a:rPr lang="en-US" altLang="en-US" smtClean="0"/>
              <a:t>3/15/2015</a:t>
            </a:fld>
            <a:endParaRPr lang="en-US" altLang="en-US" smtClean="0"/>
          </a:p>
        </p:txBody>
      </p:sp>
      <p:sp>
        <p:nvSpPr>
          <p:cNvPr id="71685" name="Footer Placeholder 4"/>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CSE 1002                            Department of CSE</a:t>
            </a:r>
          </a:p>
        </p:txBody>
      </p:sp>
      <p:sp>
        <p:nvSpPr>
          <p:cNvPr id="71686"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6FA270E-72D1-4844-B608-5B7EE4C888F8}" type="slidenum">
              <a:rPr lang="en-US" altLang="en-US" smtClean="0"/>
              <a:pPr/>
              <a:t>31</a:t>
            </a:fld>
            <a:endParaRPr lang="en-US" alt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altLang="en-US" smtClean="0"/>
              <a:t>  </a:t>
            </a:r>
          </a:p>
        </p:txBody>
      </p:sp>
      <p:sp>
        <p:nvSpPr>
          <p:cNvPr id="73731" name="Rectangle 2"/>
          <p:cNvSpPr>
            <a:spLocks noGrp="1" noChangeArrowheads="1"/>
          </p:cNvSpPr>
          <p:nvPr>
            <p:ph type="title"/>
          </p:nvPr>
        </p:nvSpPr>
        <p:spPr>
          <a:xfrm>
            <a:off x="1219200" y="152400"/>
            <a:ext cx="7162800" cy="685800"/>
          </a:xfrm>
        </p:spPr>
        <p:txBody>
          <a:bodyPr/>
          <a:lstStyle/>
          <a:p>
            <a:pPr eaLnBrk="1" hangingPunct="1"/>
            <a:r>
              <a:rPr lang="en-US" altLang="en-US" smtClean="0"/>
              <a:t>The modulus operator</a:t>
            </a:r>
          </a:p>
        </p:txBody>
      </p:sp>
      <p:sp>
        <p:nvSpPr>
          <p:cNvPr id="73732" name="Text Box 4"/>
          <p:cNvSpPr txBox="1">
            <a:spLocks noChangeArrowheads="1"/>
          </p:cNvSpPr>
          <p:nvPr/>
        </p:nvSpPr>
        <p:spPr bwMode="auto">
          <a:xfrm>
            <a:off x="1371600" y="1676400"/>
            <a:ext cx="7620000"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ourier New" panose="02070309020205020404" pitchFamily="49" charset="0"/>
              </a:rPr>
              <a:t>// The modulus operator</a:t>
            </a:r>
          </a:p>
          <a:p>
            <a:pPr eaLnBrk="1" hangingPunct="1"/>
            <a:r>
              <a:rPr lang="en-US" altLang="en-US">
                <a:latin typeface="Courier New" panose="02070309020205020404" pitchFamily="49" charset="0"/>
              </a:rPr>
              <a:t>#include &lt;iostream.h&gt;</a:t>
            </a:r>
          </a:p>
          <a:p>
            <a:pPr eaLnBrk="1" hangingPunct="1"/>
            <a:r>
              <a:rPr lang="en-US" altLang="en-US">
                <a:latin typeface="Courier New" panose="02070309020205020404" pitchFamily="49" charset="0"/>
              </a:rPr>
              <a:t>void main (void)</a:t>
            </a:r>
          </a:p>
          <a:p>
            <a:pPr eaLnBrk="1" hangingPunct="1"/>
            <a:r>
              <a:rPr lang="en-US" altLang="en-US">
                <a:latin typeface="Courier New" panose="02070309020205020404" pitchFamily="49" charset="0"/>
              </a:rPr>
              <a:t>{</a:t>
            </a:r>
          </a:p>
          <a:p>
            <a:pPr lvl="1" eaLnBrk="1" hangingPunct="1"/>
            <a:r>
              <a:rPr lang="en-US" altLang="en-US">
                <a:latin typeface="Courier New" panose="02070309020205020404" pitchFamily="49" charset="0"/>
              </a:rPr>
              <a:t>int a = 25, b = 5, c = 10, d = 7;</a:t>
            </a:r>
          </a:p>
          <a:p>
            <a:pPr lvl="1" eaLnBrk="1" hangingPunct="1"/>
            <a:r>
              <a:rPr lang="en-US" altLang="en-US">
                <a:latin typeface="Courier New" panose="02070309020205020404" pitchFamily="49" charset="0"/>
              </a:rPr>
              <a:t>cout&lt;&lt;"a % b = "&lt;&lt; a % b;</a:t>
            </a:r>
          </a:p>
          <a:p>
            <a:pPr lvl="1" eaLnBrk="1" hangingPunct="1"/>
            <a:r>
              <a:rPr lang="en-US" altLang="en-US">
                <a:latin typeface="Courier New" panose="02070309020205020404" pitchFamily="49" charset="0"/>
              </a:rPr>
              <a:t>cout&lt;&lt;"\n a % c = "&lt;&lt; a % c;</a:t>
            </a:r>
          </a:p>
          <a:p>
            <a:pPr lvl="1" eaLnBrk="1" hangingPunct="1"/>
            <a:r>
              <a:rPr lang="en-US" altLang="en-US">
                <a:latin typeface="Courier New" panose="02070309020205020404" pitchFamily="49" charset="0"/>
              </a:rPr>
              <a:t>cout&lt;&lt;"\n a % d = "&lt;&lt; a % d;</a:t>
            </a:r>
          </a:p>
          <a:p>
            <a:pPr lvl="1" eaLnBrk="1" hangingPunct="1"/>
            <a:r>
              <a:rPr lang="en-US" altLang="en-US">
                <a:latin typeface="Courier New" panose="02070309020205020404" pitchFamily="49" charset="0"/>
              </a:rPr>
              <a:t>cout&lt;&lt;"\n a / d * d + a % d = "&lt;&lt; a / d * d + a % d;</a:t>
            </a:r>
          </a:p>
          <a:p>
            <a:pPr lvl="1" eaLnBrk="1" hangingPunct="1"/>
            <a:endParaRPr lang="en-US" altLang="en-US">
              <a:latin typeface="Courier New" panose="02070309020205020404" pitchFamily="49" charset="0"/>
            </a:endParaRPr>
          </a:p>
          <a:p>
            <a:pPr eaLnBrk="1" hangingPunct="1"/>
            <a:r>
              <a:rPr lang="en-US" altLang="en-US">
                <a:latin typeface="Courier New" panose="02070309020205020404" pitchFamily="49" charset="0"/>
              </a:rPr>
              <a:t>}</a:t>
            </a:r>
          </a:p>
        </p:txBody>
      </p:sp>
      <p:sp>
        <p:nvSpPr>
          <p:cNvPr id="73733" name="Text Box 5"/>
          <p:cNvSpPr txBox="1">
            <a:spLocks noChangeArrowheads="1"/>
          </p:cNvSpPr>
          <p:nvPr/>
        </p:nvSpPr>
        <p:spPr bwMode="auto">
          <a:xfrm>
            <a:off x="3048000" y="4800600"/>
            <a:ext cx="5673725" cy="120015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t>Modulus operator:   %</a:t>
            </a:r>
          </a:p>
          <a:p>
            <a:pPr eaLnBrk="1" hangingPunct="1"/>
            <a:r>
              <a:rPr lang="en-US" altLang="en-US" b="1"/>
              <a:t>Binary operator</a:t>
            </a:r>
          </a:p>
          <a:p>
            <a:pPr eaLnBrk="1" hangingPunct="1"/>
            <a:r>
              <a:rPr lang="en-US" altLang="en-US" b="1"/>
              <a:t>Gets the remainder resulting from integer division</a:t>
            </a:r>
          </a:p>
          <a:p>
            <a:pPr eaLnBrk="1" hangingPunct="1"/>
            <a:r>
              <a:rPr lang="en-US" altLang="en-US" b="1"/>
              <a:t>% has equal precedence to * and  /</a:t>
            </a:r>
          </a:p>
        </p:txBody>
      </p:sp>
      <p:sp>
        <p:nvSpPr>
          <p:cNvPr id="73734"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CSE 1002                            Department of CSE</a:t>
            </a:r>
          </a:p>
        </p:txBody>
      </p:sp>
      <p:sp>
        <p:nvSpPr>
          <p:cNvPr id="73735"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AE27AD4-0383-4300-B59B-49FFB04C843D}" type="slidenum">
              <a:rPr lang="en-US" altLang="en-US" smtClean="0"/>
              <a:pPr/>
              <a:t>32</a:t>
            </a:fld>
            <a:endParaRPr lang="en-US" altLang="en-US" smtClean="0"/>
          </a:p>
        </p:txBody>
      </p:sp>
      <p:sp>
        <p:nvSpPr>
          <p:cNvPr id="73736"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057F9E6-11AE-49C9-9F40-DDE9149E638E}" type="datetime1">
              <a:rPr lang="en-US" altLang="en-US" smtClean="0"/>
              <a:t>3/15/2015</a:t>
            </a:fld>
            <a:endParaRPr lang="en-US" alt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371600" y="228600"/>
            <a:ext cx="7620000" cy="685800"/>
          </a:xfrm>
        </p:spPr>
        <p:txBody>
          <a:bodyPr rtlCol="0">
            <a:normAutofit fontScale="90000"/>
          </a:bodyPr>
          <a:lstStyle/>
          <a:p>
            <a:pPr eaLnBrk="1" fontAlgn="auto" hangingPunct="1">
              <a:spcAft>
                <a:spcPts val="0"/>
              </a:spcAft>
              <a:defRPr/>
            </a:pPr>
            <a:r>
              <a:rPr lang="en-US" altLang="en-US" sz="4000" dirty="0"/>
              <a:t>Integer and Floating-Point Conversions</a:t>
            </a:r>
          </a:p>
        </p:txBody>
      </p:sp>
      <p:sp>
        <p:nvSpPr>
          <p:cNvPr id="74755"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B4AB045-80B0-4307-9C72-3DA96CBC3557}" type="slidenum">
              <a:rPr lang="en-US" altLang="en-US" smtClean="0"/>
              <a:pPr/>
              <a:t>33</a:t>
            </a:fld>
            <a:endParaRPr lang="en-US" altLang="en-US" smtClean="0"/>
          </a:p>
        </p:txBody>
      </p:sp>
      <p:sp>
        <p:nvSpPr>
          <p:cNvPr id="74756"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CSE 1002                            Department of CSE</a:t>
            </a:r>
          </a:p>
        </p:txBody>
      </p:sp>
      <p:sp>
        <p:nvSpPr>
          <p:cNvPr id="74757" name="Rectangle 5"/>
          <p:cNvSpPr>
            <a:spLocks noGrp="1" noChangeArrowheads="1"/>
          </p:cNvSpPr>
          <p:nvPr>
            <p:ph sz="half" idx="4294967295"/>
          </p:nvPr>
        </p:nvSpPr>
        <p:spPr bwMode="auto">
          <a:xfrm>
            <a:off x="1371600" y="1447800"/>
            <a:ext cx="7620000" cy="452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ts val="600"/>
              </a:spcBef>
              <a:spcAft>
                <a:spcPts val="600"/>
              </a:spcAft>
            </a:pPr>
            <a:r>
              <a:rPr lang="en-US" altLang="en-US" sz="2400" smtClean="0"/>
              <a:t>Assign an integer value to a floating variable: does not cause any change in the value of the number; the value is simply converted by the system and stored in the floating format.</a:t>
            </a:r>
          </a:p>
          <a:p>
            <a:pPr algn="just" eaLnBrk="1" hangingPunct="1">
              <a:spcBef>
                <a:spcPts val="600"/>
              </a:spcBef>
              <a:spcAft>
                <a:spcPts val="600"/>
              </a:spcAft>
            </a:pPr>
            <a:r>
              <a:rPr lang="en-US" altLang="en-US" sz="2400" smtClean="0"/>
              <a:t>Assign a floating-point value to an integer variable: the decimal portion of the number gets truncated. </a:t>
            </a:r>
          </a:p>
          <a:p>
            <a:pPr algn="just" eaLnBrk="1" hangingPunct="1">
              <a:spcBef>
                <a:spcPts val="600"/>
              </a:spcBef>
              <a:spcAft>
                <a:spcPts val="600"/>
              </a:spcAft>
            </a:pPr>
            <a:r>
              <a:rPr lang="en-US" altLang="en-US" sz="2400" smtClean="0"/>
              <a:t>Integer arithmetic (division): </a:t>
            </a:r>
          </a:p>
          <a:p>
            <a:pPr lvl="1" algn="just" eaLnBrk="1" hangingPunct="1">
              <a:spcBef>
                <a:spcPts val="600"/>
              </a:spcBef>
              <a:spcAft>
                <a:spcPts val="600"/>
              </a:spcAft>
            </a:pPr>
            <a:r>
              <a:rPr lang="en-US" altLang="en-US" sz="2400" smtClean="0"/>
              <a:t>int divided  to int =&gt; result is integer division</a:t>
            </a:r>
          </a:p>
          <a:p>
            <a:pPr lvl="1" algn="just" eaLnBrk="1" hangingPunct="1">
              <a:spcBef>
                <a:spcPts val="600"/>
              </a:spcBef>
              <a:spcAft>
                <a:spcPts val="600"/>
              </a:spcAft>
            </a:pPr>
            <a:r>
              <a:rPr lang="en-US" altLang="en-US" sz="2400" smtClean="0"/>
              <a:t>int divided to float or float divided to int =&gt; result is real division (floating-point)</a:t>
            </a:r>
          </a:p>
          <a:p>
            <a:pPr algn="just" eaLnBrk="1" hangingPunct="1">
              <a:spcBef>
                <a:spcPts val="600"/>
              </a:spcBef>
              <a:spcAft>
                <a:spcPts val="600"/>
              </a:spcAft>
            </a:pPr>
            <a:endParaRPr lang="en-US" altLang="en-US" sz="2400" smtClean="0"/>
          </a:p>
        </p:txBody>
      </p:sp>
      <p:sp>
        <p:nvSpPr>
          <p:cNvPr id="74758"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58CFE85-3925-476F-951D-A21A5C236617}" type="datetime1">
              <a:rPr lang="en-US" altLang="en-US" smtClean="0"/>
              <a:t>3/15/2015</a:t>
            </a:fld>
            <a:endParaRPr lang="en-US" alt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altLang="en-US" smtClean="0"/>
              <a:t>  </a:t>
            </a:r>
          </a:p>
        </p:txBody>
      </p:sp>
      <p:sp>
        <p:nvSpPr>
          <p:cNvPr id="84994" name="Rectangle 2"/>
          <p:cNvSpPr>
            <a:spLocks noGrp="1" noChangeArrowheads="1"/>
          </p:cNvSpPr>
          <p:nvPr>
            <p:ph type="title"/>
          </p:nvPr>
        </p:nvSpPr>
        <p:spPr>
          <a:xfrm>
            <a:off x="1219200" y="304800"/>
            <a:ext cx="7781925" cy="685800"/>
          </a:xfrm>
        </p:spPr>
        <p:txBody>
          <a:bodyPr rtlCol="0">
            <a:normAutofit fontScale="90000"/>
          </a:bodyPr>
          <a:lstStyle/>
          <a:p>
            <a:pPr eaLnBrk="1" fontAlgn="auto" hangingPunct="1">
              <a:spcAft>
                <a:spcPts val="0"/>
              </a:spcAft>
              <a:defRPr/>
            </a:pPr>
            <a:r>
              <a:rPr lang="en-US" altLang="en-US" sz="4000" dirty="0"/>
              <a:t>Integer and Floating-Point Conversions</a:t>
            </a:r>
          </a:p>
        </p:txBody>
      </p:sp>
      <p:sp>
        <p:nvSpPr>
          <p:cNvPr id="74756" name="Text Box 4"/>
          <p:cNvSpPr txBox="1">
            <a:spLocks noChangeArrowheads="1"/>
          </p:cNvSpPr>
          <p:nvPr/>
        </p:nvSpPr>
        <p:spPr bwMode="auto">
          <a:xfrm>
            <a:off x="1371600" y="973138"/>
            <a:ext cx="7629525" cy="573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ts val="300"/>
              </a:spcBef>
            </a:pPr>
            <a:r>
              <a:rPr lang="en-US" altLang="en-US" dirty="0">
                <a:latin typeface="Courier New" panose="02070309020205020404" pitchFamily="49" charset="0"/>
              </a:rPr>
              <a:t>// Basic </a:t>
            </a:r>
            <a:r>
              <a:rPr lang="en-US" altLang="en-US" dirty="0" smtClean="0">
                <a:latin typeface="Courier New" panose="02070309020205020404" pitchFamily="49" charset="0"/>
              </a:rPr>
              <a:t>conversions</a:t>
            </a:r>
          </a:p>
          <a:p>
            <a:pPr algn="just" eaLnBrk="1" hangingPunct="1">
              <a:spcBef>
                <a:spcPts val="300"/>
              </a:spcBef>
            </a:pPr>
            <a:r>
              <a:rPr lang="en-US" altLang="en-US" dirty="0" smtClean="0">
                <a:latin typeface="Courier New" panose="02070309020205020404" pitchFamily="49" charset="0"/>
              </a:rPr>
              <a:t>#include &lt;</a:t>
            </a:r>
            <a:r>
              <a:rPr lang="en-US" altLang="en-US" dirty="0" err="1" smtClean="0">
                <a:latin typeface="Courier New" panose="02070309020205020404" pitchFamily="49" charset="0"/>
              </a:rPr>
              <a:t>iostream.h</a:t>
            </a:r>
            <a:r>
              <a:rPr lang="en-US" altLang="en-US" dirty="0" smtClean="0">
                <a:latin typeface="Courier New" panose="02070309020205020404" pitchFamily="49" charset="0"/>
              </a:rPr>
              <a:t>&gt;</a:t>
            </a:r>
          </a:p>
          <a:p>
            <a:pPr algn="just" eaLnBrk="1" hangingPunct="1">
              <a:spcBef>
                <a:spcPts val="300"/>
              </a:spcBef>
            </a:pPr>
            <a:r>
              <a:rPr lang="en-US" altLang="en-US" dirty="0" smtClean="0">
                <a:latin typeface="Courier New" panose="02070309020205020404" pitchFamily="49" charset="0"/>
              </a:rPr>
              <a:t>void </a:t>
            </a:r>
            <a:r>
              <a:rPr lang="en-US" altLang="en-US" dirty="0">
                <a:latin typeface="Courier New" panose="02070309020205020404" pitchFamily="49" charset="0"/>
              </a:rPr>
              <a:t>main (void)</a:t>
            </a:r>
          </a:p>
          <a:p>
            <a:pPr algn="just" eaLnBrk="1" hangingPunct="1">
              <a:spcBef>
                <a:spcPts val="300"/>
              </a:spcBef>
            </a:pPr>
            <a:r>
              <a:rPr lang="en-US" altLang="en-US" dirty="0">
                <a:latin typeface="Courier New" panose="02070309020205020404" pitchFamily="49" charset="0"/>
              </a:rPr>
              <a:t>{</a:t>
            </a:r>
          </a:p>
          <a:p>
            <a:pPr algn="just" eaLnBrk="1" hangingPunct="1">
              <a:spcBef>
                <a:spcPts val="300"/>
              </a:spcBef>
            </a:pPr>
            <a:r>
              <a:rPr lang="en-US" altLang="en-US" dirty="0">
                <a:latin typeface="Courier New" panose="02070309020205020404" pitchFamily="49" charset="0"/>
              </a:rPr>
              <a:t>float f1 = 123.125, f2;</a:t>
            </a:r>
          </a:p>
          <a:p>
            <a:pPr algn="just" eaLnBrk="1" hangingPunct="1">
              <a:spcBef>
                <a:spcPts val="300"/>
              </a:spcBef>
            </a:pPr>
            <a:r>
              <a:rPr lang="en-US" altLang="en-US" dirty="0" err="1">
                <a:latin typeface="Courier New" panose="02070309020205020404" pitchFamily="49" charset="0"/>
              </a:rPr>
              <a:t>int</a:t>
            </a:r>
            <a:r>
              <a:rPr lang="en-US" altLang="en-US" dirty="0">
                <a:latin typeface="Courier New" panose="02070309020205020404" pitchFamily="49" charset="0"/>
              </a:rPr>
              <a:t> i1, i2 = -150;</a:t>
            </a:r>
          </a:p>
          <a:p>
            <a:pPr algn="just" eaLnBrk="1" hangingPunct="1">
              <a:spcBef>
                <a:spcPts val="300"/>
              </a:spcBef>
            </a:pPr>
            <a:r>
              <a:rPr lang="en-US" altLang="en-US" dirty="0">
                <a:latin typeface="Courier New" panose="02070309020205020404" pitchFamily="49" charset="0"/>
              </a:rPr>
              <a:t>char c = 'a';</a:t>
            </a:r>
          </a:p>
          <a:p>
            <a:pPr algn="just" eaLnBrk="1" hangingPunct="1">
              <a:spcBef>
                <a:spcPts val="300"/>
              </a:spcBef>
            </a:pPr>
            <a:r>
              <a:rPr lang="en-US" altLang="en-US" b="1" dirty="0">
                <a:latin typeface="Courier New" panose="02070309020205020404" pitchFamily="49" charset="0"/>
              </a:rPr>
              <a:t>i1 = f1; </a:t>
            </a:r>
            <a:r>
              <a:rPr lang="en-US" altLang="en-US" dirty="0">
                <a:latin typeface="Courier New" panose="02070309020205020404" pitchFamily="49" charset="0"/>
              </a:rPr>
              <a:t>// floating to integer conversion</a:t>
            </a:r>
          </a:p>
          <a:p>
            <a:pPr algn="just" eaLnBrk="1" hangingPunct="1">
              <a:spcBef>
                <a:spcPts val="300"/>
              </a:spcBef>
            </a:pPr>
            <a:r>
              <a:rPr lang="en-US" altLang="en-US" b="1" dirty="0" err="1">
                <a:latin typeface="Courier New" panose="02070309020205020404" pitchFamily="49" charset="0"/>
              </a:rPr>
              <a:t>cout</a:t>
            </a:r>
            <a:r>
              <a:rPr lang="en-US" altLang="en-US" b="1" dirty="0">
                <a:latin typeface="Courier New" panose="02070309020205020404" pitchFamily="49" charset="0"/>
              </a:rPr>
              <a:t>&lt;&lt;f1 &lt;&lt;“ assigned to an </a:t>
            </a:r>
            <a:r>
              <a:rPr lang="en-US" altLang="en-US" b="1" dirty="0" err="1">
                <a:latin typeface="Courier New" panose="02070309020205020404" pitchFamily="49" charset="0"/>
              </a:rPr>
              <a:t>int</a:t>
            </a:r>
            <a:r>
              <a:rPr lang="en-US" altLang="en-US" b="1" dirty="0">
                <a:latin typeface="Courier New" panose="02070309020205020404" pitchFamily="49" charset="0"/>
              </a:rPr>
              <a:t> produces“&lt;&lt; i1;</a:t>
            </a:r>
          </a:p>
          <a:p>
            <a:pPr algn="just" eaLnBrk="1" hangingPunct="1">
              <a:spcBef>
                <a:spcPts val="300"/>
              </a:spcBef>
            </a:pPr>
            <a:r>
              <a:rPr lang="en-US" altLang="en-US" b="1" dirty="0">
                <a:latin typeface="Courier New" panose="02070309020205020404" pitchFamily="49" charset="0"/>
              </a:rPr>
              <a:t>f1 = i2; </a:t>
            </a:r>
            <a:r>
              <a:rPr lang="en-US" altLang="en-US" dirty="0">
                <a:latin typeface="Courier New" panose="02070309020205020404" pitchFamily="49" charset="0"/>
              </a:rPr>
              <a:t>// integer to floating conversion</a:t>
            </a:r>
          </a:p>
          <a:p>
            <a:pPr algn="just" eaLnBrk="1" hangingPunct="1">
              <a:spcBef>
                <a:spcPts val="300"/>
              </a:spcBef>
            </a:pPr>
            <a:r>
              <a:rPr lang="en-US" altLang="en-US" b="1" dirty="0" err="1">
                <a:latin typeface="Courier New" panose="02070309020205020404" pitchFamily="49" charset="0"/>
              </a:rPr>
              <a:t>cout</a:t>
            </a:r>
            <a:r>
              <a:rPr lang="en-US" altLang="en-US" b="1" dirty="0">
                <a:latin typeface="Courier New" panose="02070309020205020404" pitchFamily="49" charset="0"/>
              </a:rPr>
              <a:t>&lt;&lt;i2 &lt;&lt;“ assigned to a float produces “&lt;&lt; f1;</a:t>
            </a:r>
          </a:p>
          <a:p>
            <a:pPr algn="just" eaLnBrk="1" hangingPunct="1">
              <a:spcBef>
                <a:spcPts val="300"/>
              </a:spcBef>
            </a:pPr>
            <a:r>
              <a:rPr lang="en-US" altLang="en-US" b="1" dirty="0">
                <a:latin typeface="Courier New" panose="02070309020205020404" pitchFamily="49" charset="0"/>
              </a:rPr>
              <a:t>f1 = i2 / 100; </a:t>
            </a:r>
            <a:r>
              <a:rPr lang="en-US" altLang="en-US" dirty="0">
                <a:latin typeface="Courier New" panose="02070309020205020404" pitchFamily="49" charset="0"/>
              </a:rPr>
              <a:t>// integer divided by integer</a:t>
            </a:r>
          </a:p>
          <a:p>
            <a:pPr algn="just" eaLnBrk="1" hangingPunct="1">
              <a:spcBef>
                <a:spcPts val="300"/>
              </a:spcBef>
            </a:pPr>
            <a:r>
              <a:rPr lang="en-US" altLang="en-US" b="1" dirty="0" err="1">
                <a:latin typeface="Courier New" panose="02070309020205020404" pitchFamily="49" charset="0"/>
              </a:rPr>
              <a:t>cout</a:t>
            </a:r>
            <a:r>
              <a:rPr lang="en-US" altLang="en-US" b="1" dirty="0">
                <a:latin typeface="Courier New" panose="02070309020205020404" pitchFamily="49" charset="0"/>
              </a:rPr>
              <a:t>&lt;&lt; i2 &lt;&lt;“ divided by 100 produces “&lt;&lt; f1;</a:t>
            </a:r>
          </a:p>
          <a:p>
            <a:pPr algn="just" eaLnBrk="1" hangingPunct="1">
              <a:spcBef>
                <a:spcPts val="300"/>
              </a:spcBef>
            </a:pPr>
            <a:r>
              <a:rPr lang="en-US" altLang="en-US" b="1" dirty="0">
                <a:latin typeface="Courier New" panose="02070309020205020404" pitchFamily="49" charset="0"/>
              </a:rPr>
              <a:t>f2 = i2 / 100.0; </a:t>
            </a:r>
            <a:r>
              <a:rPr lang="en-US" altLang="en-US" dirty="0">
                <a:latin typeface="Courier New" panose="02070309020205020404" pitchFamily="49" charset="0"/>
              </a:rPr>
              <a:t>// integer divided by a float</a:t>
            </a:r>
          </a:p>
          <a:p>
            <a:pPr algn="just" eaLnBrk="1" hangingPunct="1">
              <a:spcBef>
                <a:spcPts val="300"/>
              </a:spcBef>
            </a:pPr>
            <a:r>
              <a:rPr lang="en-US" altLang="en-US" b="1" dirty="0" err="1">
                <a:latin typeface="Courier New" panose="02070309020205020404" pitchFamily="49" charset="0"/>
              </a:rPr>
              <a:t>cout</a:t>
            </a:r>
            <a:r>
              <a:rPr lang="en-US" altLang="en-US" b="1" dirty="0">
                <a:latin typeface="Courier New" panose="02070309020205020404" pitchFamily="49" charset="0"/>
              </a:rPr>
              <a:t>&lt;&lt; i2 &lt;&lt;“ divided by 100.0 produces “&lt;&lt; f2;</a:t>
            </a:r>
          </a:p>
          <a:p>
            <a:pPr algn="just" eaLnBrk="1" hangingPunct="1">
              <a:spcBef>
                <a:spcPts val="300"/>
              </a:spcBef>
            </a:pPr>
            <a:r>
              <a:rPr lang="en-US" altLang="en-US" b="1" dirty="0">
                <a:latin typeface="Courier New" panose="02070309020205020404" pitchFamily="49" charset="0"/>
              </a:rPr>
              <a:t>f2 = (float) i2 / 100; </a:t>
            </a:r>
            <a:r>
              <a:rPr lang="en-US" altLang="en-US" dirty="0">
                <a:latin typeface="Courier New" panose="02070309020205020404" pitchFamily="49" charset="0"/>
              </a:rPr>
              <a:t>// type cast operator</a:t>
            </a:r>
          </a:p>
          <a:p>
            <a:pPr algn="just" eaLnBrk="1" hangingPunct="1">
              <a:spcBef>
                <a:spcPts val="300"/>
              </a:spcBef>
            </a:pPr>
            <a:r>
              <a:rPr lang="en-US" altLang="en-US" b="1" dirty="0" err="1">
                <a:latin typeface="Courier New" panose="02070309020205020404" pitchFamily="49" charset="0"/>
              </a:rPr>
              <a:t>cout</a:t>
            </a:r>
            <a:r>
              <a:rPr lang="en-US" altLang="en-US" b="1" dirty="0">
                <a:latin typeface="Courier New" panose="02070309020205020404" pitchFamily="49" charset="0"/>
              </a:rPr>
              <a:t>&lt;&lt;(float)i2&lt;&lt;“ divided by 100 produces “&lt;&lt; f2;</a:t>
            </a:r>
          </a:p>
          <a:p>
            <a:pPr algn="just" eaLnBrk="1" hangingPunct="1">
              <a:spcBef>
                <a:spcPts val="300"/>
              </a:spcBef>
            </a:pPr>
            <a:r>
              <a:rPr lang="en-US" altLang="en-US" dirty="0">
                <a:latin typeface="Courier New" panose="02070309020205020404" pitchFamily="49" charset="0"/>
              </a:rPr>
              <a:t>}</a:t>
            </a:r>
          </a:p>
        </p:txBody>
      </p:sp>
      <p:sp>
        <p:nvSpPr>
          <p:cNvPr id="76805"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CSE 1002                            Department of CSE</a:t>
            </a:r>
          </a:p>
        </p:txBody>
      </p:sp>
      <p:sp>
        <p:nvSpPr>
          <p:cNvPr id="76806"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0E7915D-F909-4C46-A0B1-F66BEF7A5746}" type="slidenum">
              <a:rPr lang="en-US" altLang="en-US" smtClean="0"/>
              <a:pPr/>
              <a:t>34</a:t>
            </a:fld>
            <a:endParaRPr lang="en-US" altLang="en-US" smtClean="0"/>
          </a:p>
        </p:txBody>
      </p:sp>
      <p:sp>
        <p:nvSpPr>
          <p:cNvPr id="76807"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FEFDBEF-A468-4CCE-9C6C-5F7DB1059ED3}" type="datetime1">
              <a:rPr lang="en-US" altLang="en-US" smtClean="0"/>
              <a:t>3/15/2015</a:t>
            </a:fld>
            <a:endParaRPr lang="en-US"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4756">
                                            <p:txEl>
                                              <p:pRg st="7" end="7"/>
                                            </p:txEl>
                                          </p:spTgt>
                                        </p:tgtEl>
                                        <p:attrNameLst>
                                          <p:attrName>style.visibility</p:attrName>
                                        </p:attrNameLst>
                                      </p:cBhvr>
                                      <p:to>
                                        <p:strVal val="visible"/>
                                      </p:to>
                                    </p:set>
                                    <p:animEffect transition="in" filter="fade">
                                      <p:cBhvr>
                                        <p:cTn id="7" dur="500"/>
                                        <p:tgtEl>
                                          <p:spTgt spid="74756">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4756">
                                            <p:txEl>
                                              <p:pRg st="8" end="8"/>
                                            </p:txEl>
                                          </p:spTgt>
                                        </p:tgtEl>
                                        <p:attrNameLst>
                                          <p:attrName>style.visibility</p:attrName>
                                        </p:attrNameLst>
                                      </p:cBhvr>
                                      <p:to>
                                        <p:strVal val="visible"/>
                                      </p:to>
                                    </p:set>
                                    <p:animEffect transition="in" filter="fade">
                                      <p:cBhvr>
                                        <p:cTn id="10" dur="500"/>
                                        <p:tgtEl>
                                          <p:spTgt spid="74756">
                                            <p:txEl>
                                              <p:pRg st="8" end="8"/>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74756">
                                            <p:txEl>
                                              <p:pRg st="9" end="9"/>
                                            </p:txEl>
                                          </p:spTgt>
                                        </p:tgtEl>
                                        <p:attrNameLst>
                                          <p:attrName>style.visibility</p:attrName>
                                        </p:attrNameLst>
                                      </p:cBhvr>
                                      <p:to>
                                        <p:strVal val="visible"/>
                                      </p:to>
                                    </p:set>
                                    <p:animEffect transition="in" filter="fade">
                                      <p:cBhvr>
                                        <p:cTn id="15" dur="500"/>
                                        <p:tgtEl>
                                          <p:spTgt spid="74756">
                                            <p:txEl>
                                              <p:pRg st="9" end="9"/>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4756">
                                            <p:txEl>
                                              <p:pRg st="10" end="10"/>
                                            </p:txEl>
                                          </p:spTgt>
                                        </p:tgtEl>
                                        <p:attrNameLst>
                                          <p:attrName>style.visibility</p:attrName>
                                        </p:attrNameLst>
                                      </p:cBhvr>
                                      <p:to>
                                        <p:strVal val="visible"/>
                                      </p:to>
                                    </p:set>
                                    <p:animEffect transition="in" filter="fade">
                                      <p:cBhvr>
                                        <p:cTn id="18" dur="500"/>
                                        <p:tgtEl>
                                          <p:spTgt spid="74756">
                                            <p:txEl>
                                              <p:pRg st="10" end="1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74756">
                                            <p:txEl>
                                              <p:pRg st="11" end="11"/>
                                            </p:txEl>
                                          </p:spTgt>
                                        </p:tgtEl>
                                        <p:attrNameLst>
                                          <p:attrName>style.visibility</p:attrName>
                                        </p:attrNameLst>
                                      </p:cBhvr>
                                      <p:to>
                                        <p:strVal val="visible"/>
                                      </p:to>
                                    </p:set>
                                    <p:animEffect transition="in" filter="fade">
                                      <p:cBhvr>
                                        <p:cTn id="23" dur="500"/>
                                        <p:tgtEl>
                                          <p:spTgt spid="74756">
                                            <p:txEl>
                                              <p:pRg st="11" end="1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74756">
                                            <p:txEl>
                                              <p:pRg st="12" end="12"/>
                                            </p:txEl>
                                          </p:spTgt>
                                        </p:tgtEl>
                                        <p:attrNameLst>
                                          <p:attrName>style.visibility</p:attrName>
                                        </p:attrNameLst>
                                      </p:cBhvr>
                                      <p:to>
                                        <p:strVal val="visible"/>
                                      </p:to>
                                    </p:set>
                                    <p:animEffect transition="in" filter="fade">
                                      <p:cBhvr>
                                        <p:cTn id="26" dur="500"/>
                                        <p:tgtEl>
                                          <p:spTgt spid="74756">
                                            <p:txEl>
                                              <p:pRg st="12" end="1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nodeType="clickEffect">
                                  <p:stCondLst>
                                    <p:cond delay="0"/>
                                  </p:stCondLst>
                                  <p:childTnLst>
                                    <p:set>
                                      <p:cBhvr>
                                        <p:cTn id="30" dur="1" fill="hold">
                                          <p:stCondLst>
                                            <p:cond delay="0"/>
                                          </p:stCondLst>
                                        </p:cTn>
                                        <p:tgtEl>
                                          <p:spTgt spid="74756">
                                            <p:txEl>
                                              <p:pRg st="13" end="13"/>
                                            </p:txEl>
                                          </p:spTgt>
                                        </p:tgtEl>
                                        <p:attrNameLst>
                                          <p:attrName>style.visibility</p:attrName>
                                        </p:attrNameLst>
                                      </p:cBhvr>
                                      <p:to>
                                        <p:strVal val="visible"/>
                                      </p:to>
                                    </p:set>
                                    <p:animEffect transition="in" filter="fade">
                                      <p:cBhvr>
                                        <p:cTn id="31" dur="500"/>
                                        <p:tgtEl>
                                          <p:spTgt spid="74756">
                                            <p:txEl>
                                              <p:pRg st="13" end="1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74756">
                                            <p:txEl>
                                              <p:pRg st="14" end="14"/>
                                            </p:txEl>
                                          </p:spTgt>
                                        </p:tgtEl>
                                        <p:attrNameLst>
                                          <p:attrName>style.visibility</p:attrName>
                                        </p:attrNameLst>
                                      </p:cBhvr>
                                      <p:to>
                                        <p:strVal val="visible"/>
                                      </p:to>
                                    </p:set>
                                    <p:animEffect transition="in" filter="fade">
                                      <p:cBhvr>
                                        <p:cTn id="34" dur="500"/>
                                        <p:tgtEl>
                                          <p:spTgt spid="74756">
                                            <p:txEl>
                                              <p:pRg st="14" end="14"/>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nodeType="clickEffect">
                                  <p:stCondLst>
                                    <p:cond delay="0"/>
                                  </p:stCondLst>
                                  <p:childTnLst>
                                    <p:set>
                                      <p:cBhvr>
                                        <p:cTn id="38" dur="1" fill="hold">
                                          <p:stCondLst>
                                            <p:cond delay="0"/>
                                          </p:stCondLst>
                                        </p:cTn>
                                        <p:tgtEl>
                                          <p:spTgt spid="74756">
                                            <p:txEl>
                                              <p:pRg st="15" end="15"/>
                                            </p:txEl>
                                          </p:spTgt>
                                        </p:tgtEl>
                                        <p:attrNameLst>
                                          <p:attrName>style.visibility</p:attrName>
                                        </p:attrNameLst>
                                      </p:cBhvr>
                                      <p:to>
                                        <p:strVal val="visible"/>
                                      </p:to>
                                    </p:set>
                                    <p:animEffect transition="in" filter="fade">
                                      <p:cBhvr>
                                        <p:cTn id="39" dur="500"/>
                                        <p:tgtEl>
                                          <p:spTgt spid="74756">
                                            <p:txEl>
                                              <p:pRg st="15" end="15"/>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74756">
                                            <p:txEl>
                                              <p:pRg st="16" end="16"/>
                                            </p:txEl>
                                          </p:spTgt>
                                        </p:tgtEl>
                                        <p:attrNameLst>
                                          <p:attrName>style.visibility</p:attrName>
                                        </p:attrNameLst>
                                      </p:cBhvr>
                                      <p:to>
                                        <p:strVal val="visible"/>
                                      </p:to>
                                    </p:set>
                                    <p:animEffect transition="in" filter="fade">
                                      <p:cBhvr>
                                        <p:cTn id="42" dur="500"/>
                                        <p:tgtEl>
                                          <p:spTgt spid="74756">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idx="1"/>
          </p:nvPr>
        </p:nvSpPr>
        <p:spPr bwMode="auto">
          <a:xfrm>
            <a:off x="1447800" y="1066800"/>
            <a:ext cx="7467600" cy="505936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gn="just" eaLnBrk="1" hangingPunct="1">
              <a:buFont typeface="Arial" panose="020B0604020202020204" pitchFamily="34" charset="0"/>
              <a:buNone/>
              <a:defRPr/>
            </a:pPr>
            <a:r>
              <a:rPr lang="en-US" altLang="en-US" sz="1800" dirty="0">
                <a:latin typeface="Courier New" panose="02070309020205020404" pitchFamily="49" charset="0"/>
              </a:rPr>
              <a:t> </a:t>
            </a:r>
            <a:r>
              <a:rPr lang="en-US" altLang="en-US" sz="1800" dirty="0" smtClean="0">
                <a:latin typeface="Courier New" panose="02070309020205020404" pitchFamily="49" charset="0"/>
              </a:rPr>
              <a:t> f2 = (float) i2 / 100; // type cast operator</a:t>
            </a:r>
          </a:p>
          <a:p>
            <a:pPr algn="just" eaLnBrk="1" hangingPunct="1">
              <a:defRPr/>
            </a:pPr>
            <a:r>
              <a:rPr lang="en-US" altLang="en-US" sz="2000" dirty="0" smtClean="0"/>
              <a:t>The type cast operator has the effect of converting the value of the variable i2 to type float for purposes of evaluation of the expression. </a:t>
            </a:r>
          </a:p>
          <a:p>
            <a:pPr algn="just" eaLnBrk="1" hangingPunct="1">
              <a:defRPr/>
            </a:pPr>
            <a:r>
              <a:rPr lang="en-US" altLang="en-US" sz="2000" dirty="0" smtClean="0"/>
              <a:t>This operator does NOT permanently affect the value of the variable i2; </a:t>
            </a:r>
          </a:p>
          <a:p>
            <a:pPr algn="just" eaLnBrk="1" hangingPunct="1">
              <a:defRPr/>
            </a:pPr>
            <a:r>
              <a:rPr lang="en-US" altLang="en-US" sz="2000" b="1" dirty="0" smtClean="0">
                <a:solidFill>
                  <a:srgbClr val="D60093"/>
                </a:solidFill>
              </a:rPr>
              <a:t>The type cast operator has a higher precedence than all the arithmetic operators except the unary minus and unary plus</a:t>
            </a:r>
            <a:r>
              <a:rPr lang="en-US" altLang="en-US" sz="2000" dirty="0" smtClean="0"/>
              <a:t>.</a:t>
            </a:r>
          </a:p>
          <a:p>
            <a:pPr algn="just" eaLnBrk="1" hangingPunct="1">
              <a:defRPr/>
            </a:pPr>
            <a:endParaRPr lang="en-US" altLang="en-US" sz="1800" dirty="0" smtClean="0"/>
          </a:p>
          <a:p>
            <a:pPr algn="just" eaLnBrk="1" hangingPunct="1">
              <a:defRPr/>
            </a:pPr>
            <a:r>
              <a:rPr lang="en-US" altLang="en-US" sz="2000" dirty="0" smtClean="0"/>
              <a:t>Examples of the use of the type cast operator: </a:t>
            </a:r>
          </a:p>
          <a:p>
            <a:pPr marL="0" indent="0" algn="just" eaLnBrk="1" hangingPunct="1">
              <a:lnSpc>
                <a:spcPct val="150000"/>
              </a:lnSpc>
              <a:buFont typeface="Arial" panose="020B0604020202020204" pitchFamily="34" charset="0"/>
              <a:buNone/>
              <a:defRPr/>
            </a:pPr>
            <a:r>
              <a:rPr lang="en-US" altLang="en-US" sz="2000" b="1" dirty="0" smtClean="0"/>
              <a:t>         </a:t>
            </a:r>
            <a:r>
              <a:rPr lang="en-US" altLang="en-US" sz="2000" b="1" dirty="0" smtClean="0">
                <a:latin typeface="Courier New" panose="02070309020205020404" pitchFamily="49" charset="0"/>
              </a:rPr>
              <a:t>(</a:t>
            </a:r>
            <a:r>
              <a:rPr lang="en-US" altLang="en-US" sz="2000" b="1" dirty="0" err="1" smtClean="0">
                <a:latin typeface="Courier New" panose="02070309020205020404" pitchFamily="49" charset="0"/>
              </a:rPr>
              <a:t>int</a:t>
            </a:r>
            <a:r>
              <a:rPr lang="en-US" altLang="en-US" sz="2000" b="1" dirty="0" smtClean="0">
                <a:latin typeface="Courier New" panose="02070309020205020404" pitchFamily="49" charset="0"/>
              </a:rPr>
              <a:t>) 29.55 + (</a:t>
            </a:r>
            <a:r>
              <a:rPr lang="en-US" altLang="en-US" sz="2000" b="1" dirty="0" err="1" smtClean="0">
                <a:latin typeface="Courier New" panose="02070309020205020404" pitchFamily="49" charset="0"/>
              </a:rPr>
              <a:t>int</a:t>
            </a:r>
            <a:r>
              <a:rPr lang="en-US" altLang="en-US" sz="2000" b="1" dirty="0" smtClean="0">
                <a:latin typeface="Courier New" panose="02070309020205020404" pitchFamily="49" charset="0"/>
              </a:rPr>
              <a:t>) 21.99</a:t>
            </a:r>
            <a:r>
              <a:rPr lang="en-US" altLang="en-US" sz="2000" b="1" dirty="0" smtClean="0"/>
              <a:t>   results  in   </a:t>
            </a:r>
            <a:r>
              <a:rPr lang="en-US" altLang="en-US" sz="2000" b="1" dirty="0" smtClean="0">
                <a:latin typeface="Courier New" panose="02070309020205020404" pitchFamily="49" charset="0"/>
              </a:rPr>
              <a:t>29 + 21</a:t>
            </a:r>
          </a:p>
          <a:p>
            <a:pPr marL="0" indent="0" algn="just" eaLnBrk="1" hangingPunct="1">
              <a:lnSpc>
                <a:spcPct val="150000"/>
              </a:lnSpc>
              <a:buFont typeface="Arial" panose="020B0604020202020204" pitchFamily="34" charset="0"/>
              <a:buNone/>
              <a:defRPr/>
            </a:pPr>
            <a:r>
              <a:rPr lang="en-US" altLang="en-US" sz="2000" b="1" dirty="0" smtClean="0"/>
              <a:t>         </a:t>
            </a:r>
            <a:r>
              <a:rPr lang="en-US" altLang="en-US" sz="2000" b="1" dirty="0" smtClean="0">
                <a:latin typeface="Courier New" panose="02070309020205020404" pitchFamily="49" charset="0"/>
              </a:rPr>
              <a:t>(float) 6 / (float) 4</a:t>
            </a:r>
            <a:r>
              <a:rPr lang="en-US" altLang="en-US" sz="2000" b="1" dirty="0" smtClean="0"/>
              <a:t>    results in </a:t>
            </a:r>
            <a:r>
              <a:rPr lang="en-US" altLang="en-US" sz="2000" b="1" dirty="0" smtClean="0">
                <a:latin typeface="Courier New" panose="02070309020205020404" pitchFamily="49" charset="0"/>
              </a:rPr>
              <a:t>1.5</a:t>
            </a:r>
            <a:endParaRPr lang="en-US" altLang="en-US" sz="2000" b="1" dirty="0" smtClean="0"/>
          </a:p>
          <a:p>
            <a:pPr marL="0" indent="0" algn="just" eaLnBrk="1" hangingPunct="1">
              <a:lnSpc>
                <a:spcPct val="150000"/>
              </a:lnSpc>
              <a:buFont typeface="Arial" panose="020B0604020202020204" pitchFamily="34" charset="0"/>
              <a:buNone/>
              <a:defRPr/>
            </a:pPr>
            <a:r>
              <a:rPr lang="en-US" altLang="en-US" sz="2000" b="1" dirty="0" smtClean="0"/>
              <a:t>         </a:t>
            </a:r>
            <a:r>
              <a:rPr lang="en-US" altLang="en-US" sz="2000" b="1" dirty="0" smtClean="0">
                <a:latin typeface="Courier New" panose="02070309020205020404" pitchFamily="49" charset="0"/>
              </a:rPr>
              <a:t>(float) 6 / 4</a:t>
            </a:r>
            <a:r>
              <a:rPr lang="en-US" altLang="en-US" sz="2000" b="1" dirty="0" smtClean="0"/>
              <a:t>   results in </a:t>
            </a:r>
            <a:r>
              <a:rPr lang="en-US" altLang="en-US" sz="2000" b="1" dirty="0" smtClean="0">
                <a:latin typeface="Courier New" panose="02070309020205020404" pitchFamily="49" charset="0"/>
              </a:rPr>
              <a:t>1.5</a:t>
            </a:r>
          </a:p>
        </p:txBody>
      </p:sp>
      <p:sp>
        <p:nvSpPr>
          <p:cNvPr id="77827" name="Rectangle 2"/>
          <p:cNvSpPr>
            <a:spLocks noGrp="1" noChangeArrowheads="1"/>
          </p:cNvSpPr>
          <p:nvPr>
            <p:ph type="title"/>
          </p:nvPr>
        </p:nvSpPr>
        <p:spPr>
          <a:xfrm>
            <a:off x="1371600" y="152400"/>
            <a:ext cx="7162800" cy="685800"/>
          </a:xfrm>
        </p:spPr>
        <p:txBody>
          <a:bodyPr/>
          <a:lstStyle/>
          <a:p>
            <a:pPr eaLnBrk="1" hangingPunct="1"/>
            <a:r>
              <a:rPr lang="en-US" altLang="en-US" smtClean="0"/>
              <a:t>The Type Cast Operator</a:t>
            </a:r>
          </a:p>
        </p:txBody>
      </p:sp>
      <p:sp>
        <p:nvSpPr>
          <p:cNvPr id="77828"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CSE 1002                            Department of CSE</a:t>
            </a:r>
          </a:p>
        </p:txBody>
      </p:sp>
      <p:sp>
        <p:nvSpPr>
          <p:cNvPr id="77829"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D269F06-4F61-496F-8D9A-D210CC2F53F3}" type="slidenum">
              <a:rPr lang="en-US" altLang="en-US" smtClean="0"/>
              <a:pPr/>
              <a:t>35</a:t>
            </a:fld>
            <a:endParaRPr lang="en-US" altLang="en-US" smtClean="0"/>
          </a:p>
        </p:txBody>
      </p:sp>
      <p:sp>
        <p:nvSpPr>
          <p:cNvPr id="77830"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380D1DD-D9BF-453C-AD64-824E31444C48}" type="datetime1">
              <a:rPr lang="en-US" altLang="en-US" smtClean="0"/>
              <a:t>3/15/2015</a:t>
            </a:fld>
            <a:endParaRPr lang="en-US" altLang="en-US"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Assignment </a:t>
            </a:r>
            <a:r>
              <a:rPr lang="en-US" dirty="0" smtClean="0"/>
              <a:t>operator</a:t>
            </a:r>
            <a:endParaRPr lang="en-US" dirty="0"/>
          </a:p>
        </p:txBody>
      </p:sp>
      <p:sp>
        <p:nvSpPr>
          <p:cNvPr id="35846" name="Text Box 6"/>
          <p:cNvSpPr txBox="1">
            <a:spLocks noChangeArrowheads="1"/>
          </p:cNvSpPr>
          <p:nvPr/>
        </p:nvSpPr>
        <p:spPr bwMode="auto">
          <a:xfrm>
            <a:off x="1371600" y="1066800"/>
            <a:ext cx="7467600" cy="5267596"/>
          </a:xfrm>
          <a:prstGeom prst="rect">
            <a:avLst/>
          </a:prstGeom>
          <a:noFill/>
          <a:ln w="9525">
            <a:noFill/>
            <a:miter lim="800000"/>
            <a:headEnd/>
            <a:tailEnd/>
          </a:ln>
          <a:effectLst/>
        </p:spPr>
        <p:txBody>
          <a:bodyPr wrap="square">
            <a:spAutoFit/>
          </a:bodyPr>
          <a:lstStyle/>
          <a:p>
            <a:pPr algn="just">
              <a:lnSpc>
                <a:spcPct val="150000"/>
              </a:lnSpc>
              <a:defRPr/>
            </a:pPr>
            <a:r>
              <a:rPr lang="en-US" sz="2400" dirty="0">
                <a:latin typeface="Arial" pitchFamily="34" charset="0"/>
              </a:rPr>
              <a:t>Assignment operator is used to assign the result of an expression to a variable.</a:t>
            </a:r>
          </a:p>
          <a:p>
            <a:pPr algn="just">
              <a:lnSpc>
                <a:spcPct val="150000"/>
              </a:lnSpc>
              <a:defRPr/>
            </a:pPr>
            <a:r>
              <a:rPr lang="en-US" sz="2400" dirty="0" smtClean="0">
                <a:solidFill>
                  <a:srgbClr val="002060"/>
                </a:solidFill>
                <a:latin typeface="Arial" pitchFamily="34" charset="0"/>
              </a:rPr>
              <a:t>Format</a:t>
            </a:r>
            <a:r>
              <a:rPr lang="en-US" sz="2400" dirty="0">
                <a:solidFill>
                  <a:srgbClr val="002060"/>
                </a:solidFill>
                <a:latin typeface="Arial" pitchFamily="34" charset="0"/>
              </a:rPr>
              <a:t>: </a:t>
            </a:r>
          </a:p>
          <a:p>
            <a:pPr algn="just">
              <a:lnSpc>
                <a:spcPct val="150000"/>
              </a:lnSpc>
              <a:defRPr/>
            </a:pPr>
            <a:r>
              <a:rPr lang="en-US" sz="2400" b="1" dirty="0">
                <a:solidFill>
                  <a:srgbClr val="002060"/>
                </a:solidFill>
                <a:latin typeface="Arial" pitchFamily="34" charset="0"/>
              </a:rPr>
              <a:t>		</a:t>
            </a:r>
            <a:r>
              <a:rPr lang="en-US" sz="2800" dirty="0">
                <a:solidFill>
                  <a:srgbClr val="002060"/>
                </a:solidFill>
                <a:latin typeface="Arial Rounded MT Bold" pitchFamily="34" charset="0"/>
              </a:rPr>
              <a:t>identifier = expression</a:t>
            </a:r>
            <a:endParaRPr lang="en-US" sz="2400" dirty="0">
              <a:solidFill>
                <a:srgbClr val="002060"/>
              </a:solidFill>
              <a:latin typeface="Arial Rounded MT Bold" pitchFamily="34" charset="0"/>
            </a:endParaRPr>
          </a:p>
          <a:p>
            <a:pPr algn="just">
              <a:lnSpc>
                <a:spcPct val="150000"/>
              </a:lnSpc>
              <a:defRPr/>
            </a:pPr>
            <a:endParaRPr lang="en-US" sz="500" b="1" dirty="0">
              <a:solidFill>
                <a:srgbClr val="660066"/>
              </a:solidFill>
              <a:latin typeface="Arial" pitchFamily="34" charset="0"/>
            </a:endParaRPr>
          </a:p>
          <a:p>
            <a:pPr algn="just">
              <a:lnSpc>
                <a:spcPct val="150000"/>
              </a:lnSpc>
              <a:defRPr/>
            </a:pPr>
            <a:r>
              <a:rPr lang="en-US" sz="2400" dirty="0">
                <a:solidFill>
                  <a:srgbClr val="660033"/>
                </a:solidFill>
                <a:latin typeface="Arial" pitchFamily="34" charset="0"/>
              </a:rPr>
              <a:t>	</a:t>
            </a:r>
            <a:r>
              <a:rPr lang="en-US" sz="2000" dirty="0">
                <a:latin typeface="Arial" pitchFamily="34" charset="0"/>
              </a:rPr>
              <a:t>Where identifier represents a variable, and expression </a:t>
            </a:r>
            <a:r>
              <a:rPr lang="en-US" sz="2000" dirty="0" smtClean="0">
                <a:latin typeface="Arial" pitchFamily="34" charset="0"/>
              </a:rPr>
              <a:t>represents </a:t>
            </a:r>
            <a:r>
              <a:rPr lang="en-US" sz="2000" dirty="0">
                <a:latin typeface="Arial" pitchFamily="34" charset="0"/>
              </a:rPr>
              <a:t>a constant, a variable or a more complex </a:t>
            </a:r>
            <a:r>
              <a:rPr lang="en-US" sz="2000" dirty="0" smtClean="0">
                <a:latin typeface="Arial" pitchFamily="34" charset="0"/>
              </a:rPr>
              <a:t>expression</a:t>
            </a:r>
            <a:r>
              <a:rPr lang="en-US" sz="2000" dirty="0">
                <a:latin typeface="Arial" pitchFamily="34" charset="0"/>
              </a:rPr>
              <a:t>. The variable on the L.H.S is </a:t>
            </a:r>
            <a:r>
              <a:rPr lang="en-US" sz="2000" dirty="0" smtClean="0">
                <a:latin typeface="Arial" pitchFamily="34" charset="0"/>
              </a:rPr>
              <a:t>called the </a:t>
            </a:r>
            <a:r>
              <a:rPr lang="en-US" sz="2400" b="1" dirty="0" smtClean="0">
                <a:effectLst>
                  <a:outerShdw blurRad="38100" dist="38100" dir="2700000" algn="tl">
                    <a:srgbClr val="000000">
                      <a:alpha val="43137"/>
                    </a:srgbClr>
                  </a:outerShdw>
                </a:effectLst>
                <a:latin typeface="Calibri" pitchFamily="34" charset="0"/>
                <a:cs typeface="Calibri" pitchFamily="34" charset="0"/>
              </a:rPr>
              <a:t>target </a:t>
            </a:r>
            <a:r>
              <a:rPr lang="en-US" sz="2400" b="1" dirty="0">
                <a:effectLst>
                  <a:outerShdw blurRad="38100" dist="38100" dir="2700000" algn="tl">
                    <a:srgbClr val="000000">
                      <a:alpha val="43137"/>
                    </a:srgbClr>
                  </a:outerShdw>
                </a:effectLst>
                <a:latin typeface="Calibri" pitchFamily="34" charset="0"/>
                <a:cs typeface="Calibri" pitchFamily="34" charset="0"/>
              </a:rPr>
              <a:t>variable</a:t>
            </a:r>
            <a:r>
              <a:rPr lang="en-US" sz="2000" dirty="0" smtClean="0">
                <a:latin typeface="Arial" pitchFamily="34" charset="0"/>
              </a:rPr>
              <a:t>.</a:t>
            </a:r>
          </a:p>
          <a:p>
            <a:pPr algn="just" eaLnBrk="1" hangingPunct="1">
              <a:lnSpc>
                <a:spcPct val="80000"/>
              </a:lnSpc>
              <a:buFontTx/>
              <a:buNone/>
            </a:pPr>
            <a:r>
              <a:rPr lang="en-US" sz="2400" b="1" dirty="0">
                <a:latin typeface="+mj-lt"/>
              </a:rPr>
              <a:t>Example:</a:t>
            </a:r>
          </a:p>
          <a:p>
            <a:pPr algn="just" eaLnBrk="1" hangingPunct="1">
              <a:lnSpc>
                <a:spcPct val="80000"/>
              </a:lnSpc>
              <a:buFontTx/>
              <a:buNone/>
            </a:pPr>
            <a:r>
              <a:rPr lang="en-US" sz="2400" b="1" dirty="0">
                <a:latin typeface="+mj-lt"/>
              </a:rPr>
              <a:t>    			</a:t>
            </a:r>
            <a:r>
              <a:rPr lang="en-US" sz="2400" b="1" dirty="0">
                <a:solidFill>
                  <a:srgbClr val="002060"/>
                </a:solidFill>
                <a:latin typeface="+mj-lt"/>
              </a:rPr>
              <a:t>a=3;</a:t>
            </a:r>
          </a:p>
          <a:p>
            <a:pPr algn="just" eaLnBrk="1" hangingPunct="1">
              <a:lnSpc>
                <a:spcPct val="80000"/>
              </a:lnSpc>
              <a:buFontTx/>
              <a:buNone/>
            </a:pPr>
            <a:r>
              <a:rPr lang="en-US" sz="2400" b="1" dirty="0">
                <a:solidFill>
                  <a:srgbClr val="002060"/>
                </a:solidFill>
                <a:latin typeface="+mj-lt"/>
              </a:rPr>
              <a:t>    			x=y;</a:t>
            </a:r>
          </a:p>
          <a:p>
            <a:pPr algn="just" eaLnBrk="1" hangingPunct="1">
              <a:lnSpc>
                <a:spcPct val="80000"/>
              </a:lnSpc>
              <a:buFontTx/>
              <a:buNone/>
            </a:pPr>
            <a:r>
              <a:rPr lang="en-US" sz="2400" b="1" dirty="0">
                <a:solidFill>
                  <a:srgbClr val="002060"/>
                </a:solidFill>
                <a:latin typeface="+mj-lt"/>
              </a:rPr>
              <a:t>			area=length * width</a:t>
            </a:r>
            <a:r>
              <a:rPr lang="en-US" sz="2400" b="1" dirty="0" smtClean="0">
                <a:solidFill>
                  <a:srgbClr val="002060"/>
                </a:solidFill>
                <a:latin typeface="+mj-lt"/>
              </a:rPr>
              <a:t>;</a:t>
            </a:r>
            <a:endParaRPr lang="en-US" sz="2400" b="1" dirty="0">
              <a:solidFill>
                <a:srgbClr val="002060"/>
              </a:solidFill>
              <a:latin typeface="+mj-lt"/>
            </a:endParaRPr>
          </a:p>
        </p:txBody>
      </p:sp>
      <p:sp>
        <p:nvSpPr>
          <p:cNvPr id="6" name="Date Placeholder 5"/>
          <p:cNvSpPr>
            <a:spLocks noGrp="1"/>
          </p:cNvSpPr>
          <p:nvPr>
            <p:ph type="dt" sz="half" idx="10"/>
          </p:nvPr>
        </p:nvSpPr>
        <p:spPr/>
        <p:txBody>
          <a:bodyPr/>
          <a:lstStyle/>
          <a:p>
            <a:pPr>
              <a:defRPr/>
            </a:pPr>
            <a:fld id="{98E74CC0-338C-4574-9913-781E54D21DE6}" type="datetime1">
              <a:rPr lang="en-US" altLang="en-US" smtClean="0"/>
              <a:t>3/15/2015</a:t>
            </a:fld>
            <a:endParaRPr lang="en-US" altLang="en-US"/>
          </a:p>
        </p:txBody>
      </p:sp>
      <p:sp>
        <p:nvSpPr>
          <p:cNvPr id="7" name="Footer Placeholder 6"/>
          <p:cNvSpPr>
            <a:spLocks noGrp="1"/>
          </p:cNvSpPr>
          <p:nvPr>
            <p:ph type="ftr" sz="quarter" idx="12"/>
          </p:nvPr>
        </p:nvSpPr>
        <p:spPr/>
        <p:txBody>
          <a:bodyPr/>
          <a:lstStyle/>
          <a:p>
            <a:pPr>
              <a:defRPr/>
            </a:pPr>
            <a:r>
              <a:rPr lang="en-US" altLang="en-US" smtClean="0"/>
              <a:t>CSE 1002                            Department of CSE</a:t>
            </a:r>
            <a:endParaRPr lang="en-US" altLang="en-US"/>
          </a:p>
        </p:txBody>
      </p:sp>
      <p:sp>
        <p:nvSpPr>
          <p:cNvPr id="10" name="Slide Number Placeholder 9"/>
          <p:cNvSpPr>
            <a:spLocks noGrp="1"/>
          </p:cNvSpPr>
          <p:nvPr>
            <p:ph type="sldNum" sz="quarter" idx="11"/>
          </p:nvPr>
        </p:nvSpPr>
        <p:spPr/>
        <p:txBody>
          <a:bodyPr/>
          <a:lstStyle/>
          <a:p>
            <a:pPr>
              <a:defRPr/>
            </a:pPr>
            <a:fld id="{1020CCCF-F863-4209-BC42-63DF714BE828}" type="slidenum">
              <a:rPr lang="en-US" altLang="en-US" smtClean="0"/>
              <a:pPr>
                <a:defRPr/>
              </a:pPr>
              <a:t>36</a:t>
            </a:fld>
            <a:endParaRPr lang="en-US" altLang="en-US" dirty="0"/>
          </a:p>
        </p:txBody>
      </p:sp>
    </p:spTree>
    <p:extLst>
      <p:ext uri="{BB962C8B-B14F-4D97-AF65-F5344CB8AC3E}">
        <p14:creationId xmlns:p14="http://schemas.microsoft.com/office/powerpoint/2010/main" val="23610445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Grp="1" noChangeArrowheads="1"/>
          </p:cNvSpPr>
          <p:nvPr>
            <p:ph idx="1"/>
          </p:nvPr>
        </p:nvSpPr>
        <p:spPr bwMode="auto">
          <a:xfrm>
            <a:off x="1447800" y="1066800"/>
            <a:ext cx="72390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r>
              <a:rPr lang="en-US" altLang="en-US" sz="2000" smtClean="0"/>
              <a:t>The C or C++ language permits you to join the arithmetic operators with the assignment operator using the following general format: </a:t>
            </a:r>
            <a:r>
              <a:rPr lang="en-US" altLang="en-US" sz="2000" smtClean="0">
                <a:latin typeface="Courier New" panose="02070309020205020404" pitchFamily="49" charset="0"/>
              </a:rPr>
              <a:t>op=,</a:t>
            </a:r>
            <a:r>
              <a:rPr lang="en-US" altLang="en-US" sz="2000" smtClean="0"/>
              <a:t> where </a:t>
            </a:r>
            <a:r>
              <a:rPr lang="en-US" altLang="en-US" sz="2000" smtClean="0">
                <a:latin typeface="Courier New" panose="02070309020205020404" pitchFamily="49" charset="0"/>
              </a:rPr>
              <a:t>op</a:t>
            </a:r>
            <a:r>
              <a:rPr lang="en-US" altLang="en-US" sz="2000" smtClean="0"/>
              <a:t> is an arithmetic operator, including +, –, ×, /, and %.</a:t>
            </a:r>
          </a:p>
          <a:p>
            <a:pPr algn="just" eaLnBrk="1" hangingPunct="1"/>
            <a:r>
              <a:rPr lang="en-US" altLang="en-US" sz="2000" smtClean="0">
                <a:latin typeface="Courier New" panose="02070309020205020404" pitchFamily="49" charset="0"/>
              </a:rPr>
              <a:t>op</a:t>
            </a:r>
            <a:r>
              <a:rPr lang="en-US" altLang="en-US" sz="2000" smtClean="0"/>
              <a:t> can also be a logical or bit operator =&gt; later in this course</a:t>
            </a:r>
          </a:p>
          <a:p>
            <a:pPr algn="just" eaLnBrk="1" hangingPunct="1"/>
            <a:r>
              <a:rPr lang="en-US" altLang="en-US" sz="2000" smtClean="0"/>
              <a:t>Example: </a:t>
            </a:r>
          </a:p>
          <a:p>
            <a:pPr algn="just" eaLnBrk="1" hangingPunct="1">
              <a:buFontTx/>
              <a:buNone/>
            </a:pPr>
            <a:r>
              <a:rPr lang="en-US" altLang="en-US" sz="2000" smtClean="0"/>
              <a:t>		</a:t>
            </a:r>
            <a:r>
              <a:rPr lang="en-US" altLang="en-US" sz="2000" b="1" smtClean="0">
                <a:latin typeface="Courier New" panose="02070309020205020404" pitchFamily="49" charset="0"/>
              </a:rPr>
              <a:t>count += 10;</a:t>
            </a:r>
          </a:p>
          <a:p>
            <a:pPr lvl="1" algn="just" eaLnBrk="1" hangingPunct="1"/>
            <a:r>
              <a:rPr lang="en-US" altLang="en-US" sz="1800" smtClean="0"/>
              <a:t>Equivalent with:</a:t>
            </a:r>
          </a:p>
          <a:p>
            <a:pPr algn="just" eaLnBrk="1" hangingPunct="1">
              <a:buFontTx/>
              <a:buNone/>
            </a:pPr>
            <a:r>
              <a:rPr lang="en-US" altLang="en-US" sz="2000" smtClean="0"/>
              <a:t>		</a:t>
            </a:r>
            <a:r>
              <a:rPr lang="en-US" altLang="en-US" sz="2000" b="1" smtClean="0">
                <a:latin typeface="Courier New" panose="02070309020205020404" pitchFamily="49" charset="0"/>
              </a:rPr>
              <a:t>count=count+10;</a:t>
            </a:r>
          </a:p>
          <a:p>
            <a:pPr algn="just" eaLnBrk="1" hangingPunct="1"/>
            <a:r>
              <a:rPr lang="en-US" altLang="en-US" sz="2000" smtClean="0"/>
              <a:t>Example: precedence of op=:</a:t>
            </a:r>
          </a:p>
          <a:p>
            <a:pPr lvl="1" algn="just" eaLnBrk="1" hangingPunct="1">
              <a:buFontTx/>
              <a:buNone/>
            </a:pPr>
            <a:r>
              <a:rPr lang="en-US" altLang="en-US" sz="1800" smtClean="0">
                <a:latin typeface="Courier New" panose="02070309020205020404" pitchFamily="49" charset="0"/>
              </a:rPr>
              <a:t>	  </a:t>
            </a:r>
            <a:r>
              <a:rPr lang="en-US" altLang="en-US" sz="2000" b="1" smtClean="0">
                <a:latin typeface="Courier New" panose="02070309020205020404" pitchFamily="49" charset="0"/>
              </a:rPr>
              <a:t>a /= b + c</a:t>
            </a:r>
          </a:p>
          <a:p>
            <a:pPr lvl="1" algn="just" eaLnBrk="1" hangingPunct="1"/>
            <a:r>
              <a:rPr lang="en-US" altLang="en-US" sz="1800" smtClean="0"/>
              <a:t>Equivalent with:</a:t>
            </a:r>
          </a:p>
          <a:p>
            <a:pPr algn="just" eaLnBrk="1" hangingPunct="1">
              <a:buFontTx/>
              <a:buNone/>
            </a:pPr>
            <a:r>
              <a:rPr lang="en-US" altLang="en-US" sz="2000" smtClean="0">
                <a:latin typeface="Courier New" panose="02070309020205020404" pitchFamily="49" charset="0"/>
              </a:rPr>
              <a:t>		</a:t>
            </a:r>
            <a:r>
              <a:rPr lang="en-US" altLang="en-US" sz="2000" b="1" smtClean="0">
                <a:latin typeface="Courier New" panose="02070309020205020404" pitchFamily="49" charset="0"/>
              </a:rPr>
              <a:t>a = a / (b + c)</a:t>
            </a:r>
          </a:p>
          <a:p>
            <a:pPr lvl="1" algn="just" eaLnBrk="1" hangingPunct="1"/>
            <a:r>
              <a:rPr lang="en-US" altLang="en-US" sz="1800" smtClean="0"/>
              <a:t>addition is performed first because the addition operator has higher precedence than the assignment operator.</a:t>
            </a:r>
            <a:endParaRPr lang="en-US" altLang="en-US" sz="1800" smtClean="0">
              <a:latin typeface="Courier New" panose="02070309020205020404" pitchFamily="49" charset="0"/>
            </a:endParaRPr>
          </a:p>
          <a:p>
            <a:pPr algn="just" eaLnBrk="1" hangingPunct="1">
              <a:buFontTx/>
              <a:buNone/>
            </a:pPr>
            <a:endParaRPr lang="en-US" altLang="en-US" sz="2000" smtClean="0">
              <a:latin typeface="Courier New" panose="02070309020205020404" pitchFamily="49" charset="0"/>
            </a:endParaRPr>
          </a:p>
        </p:txBody>
      </p:sp>
      <p:sp>
        <p:nvSpPr>
          <p:cNvPr id="78851" name="Rectangle 2"/>
          <p:cNvSpPr>
            <a:spLocks noGrp="1" noChangeArrowheads="1"/>
          </p:cNvSpPr>
          <p:nvPr>
            <p:ph type="title"/>
          </p:nvPr>
        </p:nvSpPr>
        <p:spPr>
          <a:xfrm>
            <a:off x="1219200" y="152400"/>
            <a:ext cx="7162800" cy="685800"/>
          </a:xfrm>
        </p:spPr>
        <p:txBody>
          <a:bodyPr/>
          <a:lstStyle/>
          <a:p>
            <a:pPr eaLnBrk="1" hangingPunct="1"/>
            <a:r>
              <a:rPr lang="en-US" altLang="en-US" smtClean="0"/>
              <a:t>The assignment operator</a:t>
            </a:r>
          </a:p>
        </p:txBody>
      </p:sp>
      <p:sp>
        <p:nvSpPr>
          <p:cNvPr id="78852"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CSE 1002                            Department of CSE</a:t>
            </a:r>
          </a:p>
        </p:txBody>
      </p:sp>
      <p:sp>
        <p:nvSpPr>
          <p:cNvPr id="78853"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FBC5F62-B829-438C-B446-1AF08521A634}" type="slidenum">
              <a:rPr lang="en-US" altLang="en-US" smtClean="0"/>
              <a:pPr/>
              <a:t>37</a:t>
            </a:fld>
            <a:endParaRPr lang="en-US" altLang="en-US" smtClean="0"/>
          </a:p>
        </p:txBody>
      </p:sp>
      <p:sp>
        <p:nvSpPr>
          <p:cNvPr id="78854"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04A63D5-FC58-4FBB-9650-99232D821D2F}" type="datetime1">
              <a:rPr lang="en-US" altLang="en-US" smtClean="0"/>
              <a:t>3/15/2015</a:t>
            </a:fld>
            <a:endParaRPr lang="en-US" alt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5"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609600" indent="-609600" eaLnBrk="1" hangingPunct="1">
              <a:spcBef>
                <a:spcPct val="0"/>
              </a:spcBef>
              <a:buFontTx/>
              <a:buNone/>
            </a:pPr>
            <a:r>
              <a:rPr lang="en-US" altLang="en-US" sz="2400" smtClean="0"/>
              <a:t>Which of the following arithmetic expressions are valid? </a:t>
            </a:r>
          </a:p>
          <a:p>
            <a:pPr marL="609600" indent="-609600" eaLnBrk="1" hangingPunct="1">
              <a:spcBef>
                <a:spcPct val="0"/>
              </a:spcBef>
              <a:buFontTx/>
              <a:buNone/>
            </a:pPr>
            <a:r>
              <a:rPr lang="en-US" altLang="en-US" sz="2400" smtClean="0"/>
              <a:t>If valid, give the value of the expression; otherwise give </a:t>
            </a:r>
          </a:p>
          <a:p>
            <a:pPr marL="609600" indent="-609600" eaLnBrk="1" hangingPunct="1">
              <a:spcBef>
                <a:spcPct val="0"/>
              </a:spcBef>
              <a:buFontTx/>
              <a:buNone/>
            </a:pPr>
            <a:r>
              <a:rPr lang="en-US" altLang="en-US" sz="2400" smtClean="0"/>
              <a:t>reason.</a:t>
            </a:r>
          </a:p>
          <a:p>
            <a:pPr marL="609600" indent="-609600">
              <a:buFontTx/>
              <a:buAutoNum type="alphaLcPeriod"/>
            </a:pPr>
            <a:r>
              <a:rPr lang="en-US" altLang="en-US" sz="2400" smtClean="0"/>
              <a:t>(25/3) %2 </a:t>
            </a:r>
          </a:p>
          <a:p>
            <a:pPr marL="609600" indent="-609600">
              <a:buFontTx/>
              <a:buAutoNum type="alphaLcPeriod"/>
            </a:pPr>
            <a:r>
              <a:rPr lang="en-US" altLang="en-US" sz="2400" smtClean="0"/>
              <a:t>(+9/4) + 5</a:t>
            </a:r>
          </a:p>
          <a:p>
            <a:pPr marL="609600" indent="-609600">
              <a:buFontTx/>
              <a:buAutoNum type="alphaLcPeriod"/>
            </a:pPr>
            <a:r>
              <a:rPr lang="en-US" altLang="en-US" sz="2400" smtClean="0"/>
              <a:t>7.5 % 3</a:t>
            </a:r>
          </a:p>
          <a:p>
            <a:pPr marL="609600" indent="-609600">
              <a:buFontTx/>
              <a:buAutoNum type="alphaLcPeriod"/>
            </a:pPr>
            <a:r>
              <a:rPr lang="en-US" altLang="en-US" sz="2400" smtClean="0"/>
              <a:t>(14%3)+(7 % 2)</a:t>
            </a:r>
          </a:p>
          <a:p>
            <a:pPr marL="609600" indent="-609600">
              <a:buFontTx/>
              <a:buAutoNum type="alphaLcPeriod"/>
            </a:pPr>
            <a:r>
              <a:rPr lang="en-US" altLang="en-US" sz="2400" smtClean="0"/>
              <a:t>-14 % 3</a:t>
            </a:r>
          </a:p>
          <a:p>
            <a:pPr marL="609600" indent="-609600">
              <a:buFontTx/>
              <a:buAutoNum type="alphaLcPeriod"/>
            </a:pPr>
            <a:r>
              <a:rPr lang="en-US" altLang="en-US" sz="2400" smtClean="0"/>
              <a:t>15.25 + - 5.0</a:t>
            </a:r>
          </a:p>
          <a:p>
            <a:pPr marL="609600" indent="-609600">
              <a:buFontTx/>
              <a:buAutoNum type="alphaLcPeriod"/>
            </a:pPr>
            <a:r>
              <a:rPr lang="en-US" altLang="en-US" sz="2400" smtClean="0"/>
              <a:t>((5/3)*3)+(5%3)	</a:t>
            </a:r>
          </a:p>
          <a:p>
            <a:pPr marL="609600" indent="-609600" eaLnBrk="1" hangingPunct="1">
              <a:buFontTx/>
              <a:buNone/>
            </a:pPr>
            <a:endParaRPr lang="en-US" altLang="en-US" sz="2400" smtClean="0"/>
          </a:p>
          <a:p>
            <a:pPr marL="609600" indent="-609600" eaLnBrk="1" hangingPunct="1">
              <a:buFontTx/>
              <a:buNone/>
            </a:pPr>
            <a:endParaRPr lang="en-US" altLang="en-US" sz="3600" smtClean="0"/>
          </a:p>
        </p:txBody>
      </p:sp>
      <p:sp>
        <p:nvSpPr>
          <p:cNvPr id="16386" name="Rectangle 2"/>
          <p:cNvSpPr>
            <a:spLocks noGrp="1" noChangeArrowheads="1"/>
          </p:cNvSpPr>
          <p:nvPr>
            <p:ph type="title"/>
          </p:nvPr>
        </p:nvSpPr>
        <p:spPr>
          <a:xfrm>
            <a:off x="1219200" y="152400"/>
            <a:ext cx="7162800" cy="685800"/>
          </a:xfrm>
        </p:spPr>
        <p:txBody>
          <a:bodyPr/>
          <a:lstStyle/>
          <a:p>
            <a:pPr eaLnBrk="1" hangingPunct="1">
              <a:defRPr/>
            </a:pPr>
            <a:r>
              <a:rPr lang="en-US" spc="800" dirty="0" smtClean="0"/>
              <a:t>Exercise 	</a:t>
            </a:r>
          </a:p>
        </p:txBody>
      </p:sp>
      <p:sp>
        <p:nvSpPr>
          <p:cNvPr id="7" name="Rectangle 3"/>
          <p:cNvSpPr txBox="1">
            <a:spLocks noChangeArrowheads="1"/>
          </p:cNvSpPr>
          <p:nvPr/>
        </p:nvSpPr>
        <p:spPr bwMode="auto">
          <a:xfrm>
            <a:off x="4114800" y="2209800"/>
            <a:ext cx="4953000" cy="3429000"/>
          </a:xfrm>
          <a:prstGeom prst="rect">
            <a:avLst/>
          </a:prstGeom>
          <a:noFill/>
          <a:ln w="9525">
            <a:noFill/>
            <a:miter lim="800000"/>
            <a:headEnd/>
            <a:tailEnd/>
          </a:ln>
        </p:spPr>
        <p:txBody>
          <a:bodyPr/>
          <a:lstStyle/>
          <a:p>
            <a:pPr marL="609600" indent="-609600">
              <a:spcBef>
                <a:spcPts val="624"/>
              </a:spcBef>
              <a:defRPr/>
            </a:pPr>
            <a:r>
              <a:rPr lang="en-US" sz="2400" b="1" kern="0" dirty="0">
                <a:latin typeface="+mn-lt"/>
              </a:rPr>
              <a:t>= </a:t>
            </a:r>
            <a:r>
              <a:rPr lang="en-US" sz="2400" kern="0" dirty="0">
                <a:latin typeface="+mn-lt"/>
              </a:rPr>
              <a:t>VALID;</a:t>
            </a:r>
            <a:r>
              <a:rPr lang="en-US" sz="2400" b="1" kern="0" dirty="0">
                <a:latin typeface="+mn-lt"/>
              </a:rPr>
              <a:t> 0</a:t>
            </a:r>
          </a:p>
          <a:p>
            <a:pPr marL="609600" indent="-609600">
              <a:spcBef>
                <a:spcPts val="624"/>
              </a:spcBef>
              <a:defRPr/>
            </a:pPr>
            <a:r>
              <a:rPr lang="en-US" sz="2400" b="1" kern="0" dirty="0">
                <a:latin typeface="+mn-lt"/>
              </a:rPr>
              <a:t>= </a:t>
            </a:r>
            <a:r>
              <a:rPr lang="en-US" sz="2400" kern="0" dirty="0">
                <a:latin typeface="+mn-lt"/>
              </a:rPr>
              <a:t>VALID; </a:t>
            </a:r>
            <a:r>
              <a:rPr lang="en-US" sz="2400" b="1" kern="0" dirty="0">
                <a:latin typeface="+mn-lt"/>
              </a:rPr>
              <a:t>7</a:t>
            </a:r>
          </a:p>
          <a:p>
            <a:pPr marL="609600" indent="-609600">
              <a:spcBef>
                <a:spcPts val="624"/>
              </a:spcBef>
              <a:defRPr/>
            </a:pPr>
            <a:r>
              <a:rPr lang="en-US" sz="2400" b="1" kern="0" dirty="0">
                <a:latin typeface="+mn-lt"/>
              </a:rPr>
              <a:t>= NOT VALID; </a:t>
            </a:r>
            <a:r>
              <a:rPr lang="en-US" sz="2200" kern="0" dirty="0">
                <a:latin typeface="+mn-lt"/>
              </a:rPr>
              <a:t>illegal use of floating point</a:t>
            </a:r>
          </a:p>
          <a:p>
            <a:pPr marL="609600" indent="-609600">
              <a:spcBef>
                <a:spcPts val="624"/>
              </a:spcBef>
              <a:defRPr/>
            </a:pPr>
            <a:r>
              <a:rPr lang="en-US" sz="2400" b="1" kern="0" dirty="0">
                <a:latin typeface="+mn-lt"/>
              </a:rPr>
              <a:t>= </a:t>
            </a:r>
            <a:r>
              <a:rPr lang="en-US" sz="2400" kern="0" dirty="0">
                <a:latin typeface="+mn-lt"/>
              </a:rPr>
              <a:t>VALID; </a:t>
            </a:r>
            <a:r>
              <a:rPr lang="en-US" sz="2400" b="1" kern="0" dirty="0">
                <a:latin typeface="+mn-lt"/>
              </a:rPr>
              <a:t>3</a:t>
            </a:r>
          </a:p>
          <a:p>
            <a:pPr marL="609600" indent="-609600">
              <a:spcBef>
                <a:spcPts val="624"/>
              </a:spcBef>
              <a:defRPr/>
            </a:pPr>
            <a:r>
              <a:rPr lang="en-US" sz="2400" b="1" kern="0" dirty="0">
                <a:latin typeface="+mn-lt"/>
              </a:rPr>
              <a:t>= </a:t>
            </a:r>
            <a:r>
              <a:rPr lang="en-US" sz="2400" kern="0" dirty="0">
                <a:latin typeface="+mn-lt"/>
              </a:rPr>
              <a:t>VALID; </a:t>
            </a:r>
            <a:r>
              <a:rPr lang="en-US" sz="2400" b="1" kern="0" dirty="0">
                <a:latin typeface="+mn-lt"/>
              </a:rPr>
              <a:t>-2</a:t>
            </a:r>
          </a:p>
          <a:p>
            <a:pPr marL="609600" indent="-609600">
              <a:spcBef>
                <a:spcPts val="624"/>
              </a:spcBef>
              <a:defRPr/>
            </a:pPr>
            <a:r>
              <a:rPr lang="en-US" sz="2400" b="1" kern="0" dirty="0">
                <a:latin typeface="+mn-lt"/>
              </a:rPr>
              <a:t>= </a:t>
            </a:r>
            <a:r>
              <a:rPr lang="en-US" sz="2400" kern="0" dirty="0">
                <a:latin typeface="+mn-lt"/>
              </a:rPr>
              <a:t>VALID; </a:t>
            </a:r>
            <a:r>
              <a:rPr lang="en-US" sz="2400" b="1" kern="0" dirty="0">
                <a:latin typeface="+mn-lt"/>
              </a:rPr>
              <a:t>10.25</a:t>
            </a:r>
          </a:p>
          <a:p>
            <a:pPr marL="609600" indent="-609600">
              <a:spcBef>
                <a:spcPct val="20000"/>
              </a:spcBef>
              <a:defRPr/>
            </a:pPr>
            <a:r>
              <a:rPr lang="en-US" sz="2400" b="1" dirty="0"/>
              <a:t>=</a:t>
            </a:r>
            <a:r>
              <a:rPr lang="en-US" sz="2400" dirty="0"/>
              <a:t> VALID; </a:t>
            </a:r>
            <a:r>
              <a:rPr lang="en-US" sz="2400" b="1" dirty="0"/>
              <a:t>5</a:t>
            </a:r>
            <a:endParaRPr lang="en-US" sz="2400" b="1" kern="0" dirty="0">
              <a:solidFill>
                <a:srgbClr val="C00000"/>
              </a:solidFill>
            </a:endParaRPr>
          </a:p>
        </p:txBody>
      </p:sp>
      <p:sp>
        <p:nvSpPr>
          <p:cNvPr id="79877"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467D452-E035-4249-8A93-E487959D0C60}" type="datetime1">
              <a:rPr lang="en-US" altLang="en-US" smtClean="0"/>
              <a:t>3/15/2015</a:t>
            </a:fld>
            <a:endParaRPr lang="en-US" altLang="en-US" smtClean="0"/>
          </a:p>
        </p:txBody>
      </p:sp>
      <p:sp>
        <p:nvSpPr>
          <p:cNvPr id="79878" name="Footer Placeholder 2"/>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CSE 1002                            Department of CSE</a:t>
            </a:r>
          </a:p>
        </p:txBody>
      </p:sp>
      <p:sp>
        <p:nvSpPr>
          <p:cNvPr id="79879"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5556BBC-B273-4B3B-8D3A-3C687C6D4BCD}" type="slidenum">
              <a:rPr lang="en-US" altLang="en-US" smtClean="0"/>
              <a:pPr/>
              <a:t>38</a:t>
            </a:fld>
            <a:endParaRPr lang="en-US"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4995">
                                            <p:txEl>
                                              <p:pRg st="3" end="3"/>
                                            </p:txEl>
                                          </p:spTgt>
                                        </p:tgtEl>
                                        <p:attrNameLst>
                                          <p:attrName>style.visibility</p:attrName>
                                        </p:attrNameLst>
                                      </p:cBhvr>
                                      <p:to>
                                        <p:strVal val="visible"/>
                                      </p:to>
                                    </p:set>
                                    <p:animEffect transition="in" filter="blinds(horizontal)">
                                      <p:cBhvr>
                                        <p:cTn id="7" dur="500"/>
                                        <p:tgtEl>
                                          <p:spTgt spid="84995">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84995">
                                            <p:txEl>
                                              <p:pRg st="4" end="4"/>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84995">
                                            <p:txEl>
                                              <p:pRg st="5" end="5"/>
                                            </p:txEl>
                                          </p:spTgt>
                                        </p:tgtEl>
                                        <p:attrNameLst>
                                          <p:attrName>style.visibility</p:attrName>
                                        </p:attrNameLst>
                                      </p:cBhvr>
                                      <p:to>
                                        <p:strVal val="visible"/>
                                      </p:to>
                                    </p:set>
                                    <p:animEffect transition="in" filter="blinds(horizontal)">
                                      <p:cBhvr>
                                        <p:cTn id="16" dur="500"/>
                                        <p:tgtEl>
                                          <p:spTgt spid="84995">
                                            <p:txEl>
                                              <p:pRg st="5" end="5"/>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84995">
                                            <p:txEl>
                                              <p:pRg st="6" end="6"/>
                                            </p:txEl>
                                          </p:spTgt>
                                        </p:tgtEl>
                                        <p:attrNameLst>
                                          <p:attrName>style.visibility</p:attrName>
                                        </p:attrNameLst>
                                      </p:cBhvr>
                                      <p:to>
                                        <p:strVal val="visible"/>
                                      </p:to>
                                    </p:set>
                                    <p:animEffect transition="in" filter="blinds(horizontal)">
                                      <p:cBhvr>
                                        <p:cTn id="21" dur="500"/>
                                        <p:tgtEl>
                                          <p:spTgt spid="84995">
                                            <p:txEl>
                                              <p:pRg st="6" end="6"/>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84995">
                                            <p:txEl>
                                              <p:pRg st="7" end="7"/>
                                            </p:txEl>
                                          </p:spTgt>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84995">
                                            <p:txEl>
                                              <p:pRg st="8" end="8"/>
                                            </p:txEl>
                                          </p:spTgt>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84995">
                                            <p:txEl>
                                              <p:pRg st="9" end="9"/>
                                            </p:txEl>
                                          </p:spTgt>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nodeType="clickEffect">
                                  <p:stCondLst>
                                    <p:cond delay="0"/>
                                  </p:stCondLst>
                                  <p:childTnLst>
                                    <p:set>
                                      <p:cBhvr>
                                        <p:cTn id="53"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nodeType="clickEffect">
                                  <p:stCondLst>
                                    <p:cond delay="0"/>
                                  </p:stCondLst>
                                  <p:childTnLst>
                                    <p:set>
                                      <p:cBhvr>
                                        <p:cTn id="57"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nodeType="clickEffect">
                                  <p:stCondLst>
                                    <p:cond delay="0"/>
                                  </p:stCondLst>
                                  <p:childTnLst>
                                    <p:set>
                                      <p:cBhvr>
                                        <p:cTn id="61"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a:xfrm>
            <a:off x="1143000" y="20638"/>
            <a:ext cx="7239000" cy="868362"/>
          </a:xfrm>
        </p:spPr>
        <p:txBody>
          <a:bodyPr/>
          <a:lstStyle/>
          <a:p>
            <a:r>
              <a:rPr lang="en-US" altLang="en-US" sz="3200" smtClean="0"/>
              <a:t>Example: </a:t>
            </a:r>
          </a:p>
        </p:txBody>
      </p:sp>
      <p:sp>
        <p:nvSpPr>
          <p:cNvPr id="3" name="Content Placeholder 2"/>
          <p:cNvSpPr>
            <a:spLocks noGrp="1"/>
          </p:cNvSpPr>
          <p:nvPr>
            <p:ph idx="1"/>
          </p:nvPr>
        </p:nvSpPr>
        <p:spPr>
          <a:xfrm>
            <a:off x="1295400" y="1874838"/>
            <a:ext cx="7467600" cy="4449762"/>
          </a:xfrm>
        </p:spPr>
        <p:txBody>
          <a:bodyPr>
            <a:noAutofit/>
          </a:bodyPr>
          <a:lstStyle/>
          <a:p>
            <a:pPr marL="0" indent="0">
              <a:spcBef>
                <a:spcPts val="0"/>
              </a:spcBef>
              <a:buFont typeface="Arial" panose="020B0604020202020204" pitchFamily="34" charset="0"/>
              <a:buNone/>
              <a:defRPr/>
            </a:pPr>
            <a:r>
              <a:rPr lang="en-US" sz="2000" dirty="0">
                <a:solidFill>
                  <a:srgbClr val="002060"/>
                </a:solidFill>
                <a:latin typeface="+mj-lt"/>
                <a:cs typeface="Arial" charset="0"/>
              </a:rPr>
              <a:t>Name of the algorithm : Compute the area of a circle</a:t>
            </a:r>
          </a:p>
          <a:p>
            <a:pPr marL="0" indent="0">
              <a:spcBef>
                <a:spcPts val="0"/>
              </a:spcBef>
              <a:buFont typeface="Arial" panose="020B0604020202020204" pitchFamily="34" charset="0"/>
              <a:buNone/>
              <a:defRPr/>
            </a:pPr>
            <a:endParaRPr lang="en-US" sz="2000" dirty="0">
              <a:solidFill>
                <a:srgbClr val="002060"/>
              </a:solidFill>
              <a:latin typeface="+mj-lt"/>
              <a:cs typeface="Arial" charset="0"/>
            </a:endParaRPr>
          </a:p>
          <a:p>
            <a:pPr marL="0" indent="0">
              <a:spcBef>
                <a:spcPts val="0"/>
              </a:spcBef>
              <a:buFont typeface="Arial" panose="020B0604020202020204" pitchFamily="34" charset="0"/>
              <a:buNone/>
              <a:defRPr/>
            </a:pPr>
            <a:r>
              <a:rPr lang="en-US" sz="2000" dirty="0">
                <a:solidFill>
                  <a:srgbClr val="002060"/>
                </a:solidFill>
                <a:latin typeface="+mj-lt"/>
                <a:cs typeface="Arial" charset="0"/>
              </a:rPr>
              <a:t>Step1:	</a:t>
            </a:r>
            <a:r>
              <a:rPr lang="en-US" sz="2000" dirty="0" smtClean="0">
                <a:solidFill>
                  <a:srgbClr val="002060"/>
                </a:solidFill>
                <a:latin typeface="+mj-lt"/>
                <a:cs typeface="Arial" charset="0"/>
              </a:rPr>
              <a:t>Input  </a:t>
            </a:r>
            <a:r>
              <a:rPr lang="en-US" sz="2000" dirty="0">
                <a:solidFill>
                  <a:srgbClr val="002060"/>
                </a:solidFill>
                <a:latin typeface="+mj-lt"/>
                <a:cs typeface="Arial" charset="0"/>
              </a:rPr>
              <a:t>radius</a:t>
            </a:r>
          </a:p>
          <a:p>
            <a:pPr marL="0" indent="0">
              <a:spcBef>
                <a:spcPts val="0"/>
              </a:spcBef>
              <a:buFont typeface="Arial" panose="020B0604020202020204" pitchFamily="34" charset="0"/>
              <a:buNone/>
              <a:defRPr/>
            </a:pPr>
            <a:endParaRPr lang="en-US" sz="2000" dirty="0">
              <a:solidFill>
                <a:srgbClr val="002060"/>
              </a:solidFill>
              <a:latin typeface="+mj-lt"/>
              <a:cs typeface="Arial" charset="0"/>
            </a:endParaRPr>
          </a:p>
          <a:p>
            <a:pPr marL="0" indent="0">
              <a:spcBef>
                <a:spcPts val="0"/>
              </a:spcBef>
              <a:buFont typeface="Arial" panose="020B0604020202020204" pitchFamily="34" charset="0"/>
              <a:buNone/>
              <a:defRPr/>
            </a:pPr>
            <a:r>
              <a:rPr lang="en-US" sz="2000" dirty="0">
                <a:solidFill>
                  <a:srgbClr val="002060"/>
                </a:solidFill>
                <a:latin typeface="+mj-lt"/>
                <a:cs typeface="Arial" charset="0"/>
              </a:rPr>
              <a:t>Step 2:	[Compute the area]</a:t>
            </a:r>
          </a:p>
          <a:p>
            <a:pPr marL="0" indent="0">
              <a:spcBef>
                <a:spcPts val="0"/>
              </a:spcBef>
              <a:buFont typeface="Arial" panose="020B0604020202020204" pitchFamily="34" charset="0"/>
              <a:buNone/>
              <a:defRPr/>
            </a:pPr>
            <a:r>
              <a:rPr lang="en-US" sz="2000" dirty="0">
                <a:solidFill>
                  <a:srgbClr val="002060"/>
                </a:solidFill>
                <a:latin typeface="+mj-lt"/>
                <a:cs typeface="Arial" charset="0"/>
              </a:rPr>
              <a:t>	</a:t>
            </a:r>
            <a:r>
              <a:rPr lang="en-US" sz="2000" dirty="0" smtClean="0">
                <a:solidFill>
                  <a:srgbClr val="002060"/>
                </a:solidFill>
                <a:latin typeface="+mj-lt"/>
                <a:cs typeface="Arial" charset="0"/>
              </a:rPr>
              <a:t>Area </a:t>
            </a:r>
            <a:r>
              <a:rPr lang="en-US" sz="2000" dirty="0">
                <a:solidFill>
                  <a:srgbClr val="002060"/>
                </a:solidFill>
                <a:latin typeface="+mj-lt"/>
                <a:cs typeface="Arial" charset="0"/>
                <a:sym typeface="Wingdings" pitchFamily="2" charset="2"/>
              </a:rPr>
              <a:t> </a:t>
            </a:r>
            <a:r>
              <a:rPr lang="en-US" sz="2000" dirty="0">
                <a:solidFill>
                  <a:srgbClr val="002060"/>
                </a:solidFill>
                <a:latin typeface="+mj-lt"/>
                <a:cs typeface="Arial" charset="0"/>
              </a:rPr>
              <a:t>3.1416 * </a:t>
            </a:r>
            <a:r>
              <a:rPr lang="en-US" sz="2000" dirty="0" smtClean="0">
                <a:solidFill>
                  <a:srgbClr val="002060"/>
                </a:solidFill>
                <a:latin typeface="+mj-lt"/>
                <a:cs typeface="Arial" charset="0"/>
              </a:rPr>
              <a:t>radius*radius</a:t>
            </a:r>
            <a:endParaRPr lang="en-US" sz="2000" dirty="0">
              <a:solidFill>
                <a:srgbClr val="002060"/>
              </a:solidFill>
              <a:latin typeface="+mj-lt"/>
              <a:cs typeface="Arial" charset="0"/>
            </a:endParaRPr>
          </a:p>
          <a:p>
            <a:pPr marL="0" indent="0">
              <a:spcBef>
                <a:spcPts val="0"/>
              </a:spcBef>
              <a:buFont typeface="Arial" panose="020B0604020202020204" pitchFamily="34" charset="0"/>
              <a:buNone/>
              <a:defRPr/>
            </a:pPr>
            <a:r>
              <a:rPr lang="en-US" sz="2000" dirty="0">
                <a:solidFill>
                  <a:srgbClr val="002060"/>
                </a:solidFill>
                <a:latin typeface="+mj-lt"/>
                <a:cs typeface="Arial" charset="0"/>
              </a:rPr>
              <a:t>			</a:t>
            </a:r>
          </a:p>
          <a:p>
            <a:pPr marL="0" indent="0">
              <a:spcBef>
                <a:spcPts val="0"/>
              </a:spcBef>
              <a:buFont typeface="Arial" panose="020B0604020202020204" pitchFamily="34" charset="0"/>
              <a:buNone/>
              <a:defRPr/>
            </a:pPr>
            <a:r>
              <a:rPr lang="en-US" sz="2000" dirty="0">
                <a:solidFill>
                  <a:srgbClr val="002060"/>
                </a:solidFill>
                <a:latin typeface="+mj-lt"/>
                <a:cs typeface="Arial" charset="0"/>
              </a:rPr>
              <a:t>Step 3:	[Print the Area]</a:t>
            </a:r>
          </a:p>
          <a:p>
            <a:pPr marL="0" indent="0">
              <a:spcBef>
                <a:spcPts val="0"/>
              </a:spcBef>
              <a:buFont typeface="Arial" panose="020B0604020202020204" pitchFamily="34" charset="0"/>
              <a:buNone/>
              <a:defRPr/>
            </a:pPr>
            <a:r>
              <a:rPr lang="en-US" sz="2000" dirty="0">
                <a:solidFill>
                  <a:srgbClr val="002060"/>
                </a:solidFill>
                <a:latin typeface="+mj-lt"/>
                <a:cs typeface="Arial" charset="0"/>
              </a:rPr>
              <a:t>	</a:t>
            </a:r>
            <a:r>
              <a:rPr lang="en-US" sz="2000" dirty="0" smtClean="0">
                <a:solidFill>
                  <a:srgbClr val="002060"/>
                </a:solidFill>
                <a:latin typeface="+mj-lt"/>
                <a:cs typeface="Arial" charset="0"/>
              </a:rPr>
              <a:t>Print  </a:t>
            </a:r>
            <a:r>
              <a:rPr lang="en-US" sz="2000" dirty="0">
                <a:solidFill>
                  <a:srgbClr val="002060"/>
                </a:solidFill>
                <a:latin typeface="+mj-lt"/>
                <a:cs typeface="Arial" charset="0"/>
              </a:rPr>
              <a:t>‘Area of a circle =‘, Area</a:t>
            </a:r>
          </a:p>
          <a:p>
            <a:pPr marL="0" indent="0">
              <a:spcBef>
                <a:spcPts val="0"/>
              </a:spcBef>
              <a:buFont typeface="Arial" panose="020B0604020202020204" pitchFamily="34" charset="0"/>
              <a:buNone/>
              <a:defRPr/>
            </a:pPr>
            <a:endParaRPr lang="en-US" sz="2000" dirty="0">
              <a:solidFill>
                <a:srgbClr val="002060"/>
              </a:solidFill>
              <a:latin typeface="+mj-lt"/>
              <a:cs typeface="Arial" charset="0"/>
            </a:endParaRPr>
          </a:p>
          <a:p>
            <a:pPr marL="0" indent="0">
              <a:spcBef>
                <a:spcPts val="0"/>
              </a:spcBef>
              <a:buFont typeface="Arial" panose="020B0604020202020204" pitchFamily="34" charset="0"/>
              <a:buNone/>
              <a:defRPr/>
            </a:pPr>
            <a:r>
              <a:rPr lang="en-US" sz="2000" dirty="0">
                <a:solidFill>
                  <a:srgbClr val="002060"/>
                </a:solidFill>
                <a:latin typeface="+mj-lt"/>
                <a:cs typeface="Arial" charset="0"/>
              </a:rPr>
              <a:t>Step 4</a:t>
            </a:r>
            <a:r>
              <a:rPr lang="en-US" sz="2000" dirty="0" smtClean="0">
                <a:solidFill>
                  <a:srgbClr val="002060"/>
                </a:solidFill>
                <a:latin typeface="+mj-lt"/>
                <a:cs typeface="Arial" charset="0"/>
              </a:rPr>
              <a:t>: [</a:t>
            </a:r>
            <a:r>
              <a:rPr lang="en-US" sz="2000" dirty="0">
                <a:solidFill>
                  <a:srgbClr val="002060"/>
                </a:solidFill>
                <a:latin typeface="+mj-lt"/>
                <a:cs typeface="Arial" charset="0"/>
              </a:rPr>
              <a:t>End of algorithm]</a:t>
            </a:r>
          </a:p>
          <a:p>
            <a:pPr marL="0" indent="0">
              <a:spcBef>
                <a:spcPts val="0"/>
              </a:spcBef>
              <a:buFont typeface="Arial" panose="020B0604020202020204" pitchFamily="34" charset="0"/>
              <a:buNone/>
              <a:defRPr/>
            </a:pPr>
            <a:r>
              <a:rPr lang="en-US" sz="2000" dirty="0">
                <a:solidFill>
                  <a:srgbClr val="002060"/>
                </a:solidFill>
                <a:latin typeface="+mj-lt"/>
                <a:cs typeface="Arial" charset="0"/>
              </a:rPr>
              <a:t>	</a:t>
            </a:r>
            <a:r>
              <a:rPr lang="en-US" sz="2000" dirty="0" smtClean="0">
                <a:solidFill>
                  <a:srgbClr val="002060"/>
                </a:solidFill>
                <a:latin typeface="+mj-lt"/>
                <a:cs typeface="Arial" charset="0"/>
              </a:rPr>
              <a:t>Stop</a:t>
            </a:r>
            <a:endParaRPr lang="en-US" sz="2000" dirty="0">
              <a:solidFill>
                <a:srgbClr val="002060"/>
              </a:solidFill>
              <a:latin typeface="+mj-lt"/>
              <a:cs typeface="Arial" charset="0"/>
            </a:endParaRPr>
          </a:p>
          <a:p>
            <a:pPr marL="0" indent="0">
              <a:spcBef>
                <a:spcPts val="0"/>
              </a:spcBef>
              <a:buFont typeface="Arial" panose="020B0604020202020204" pitchFamily="34" charset="0"/>
              <a:buNone/>
              <a:defRPr/>
            </a:pPr>
            <a:endParaRPr lang="en-US" sz="2000" dirty="0" smtClean="0">
              <a:solidFill>
                <a:srgbClr val="002060"/>
              </a:solidFill>
              <a:latin typeface="+mj-lt"/>
            </a:endParaRPr>
          </a:p>
          <a:p>
            <a:pPr marL="457200" lvl="1" indent="0">
              <a:spcBef>
                <a:spcPts val="0"/>
              </a:spcBef>
              <a:buFont typeface="Arial" panose="020B0604020202020204" pitchFamily="34" charset="0"/>
              <a:buNone/>
              <a:defRPr/>
            </a:pPr>
            <a:r>
              <a:rPr lang="en-US" sz="2000" b="1" dirty="0" smtClean="0">
                <a:solidFill>
                  <a:srgbClr val="002060"/>
                </a:solidFill>
                <a:latin typeface="+mj-lt"/>
              </a:rPr>
              <a:t>				Flowchart:</a:t>
            </a:r>
          </a:p>
          <a:p>
            <a:pPr marL="457200" lvl="1" indent="0">
              <a:spcBef>
                <a:spcPts val="0"/>
              </a:spcBef>
              <a:buFont typeface="Arial" panose="020B0604020202020204" pitchFamily="34" charset="0"/>
              <a:buNone/>
              <a:defRPr/>
            </a:pPr>
            <a:r>
              <a:rPr lang="en-US" sz="2000" b="1" dirty="0" smtClean="0">
                <a:solidFill>
                  <a:srgbClr val="002060"/>
                </a:solidFill>
                <a:latin typeface="+mj-lt"/>
              </a:rPr>
              <a:t>					</a:t>
            </a:r>
            <a:r>
              <a:rPr lang="en-US" sz="2000" b="1" dirty="0" smtClean="0">
                <a:solidFill>
                  <a:srgbClr val="002060"/>
                </a:solidFill>
                <a:latin typeface="+mj-lt"/>
                <a:hlinkClick r:id="rId3" action="ppaction://hlinkfile"/>
              </a:rPr>
              <a:t>AreaC</a:t>
            </a:r>
            <a:endParaRPr lang="en-US" sz="2000" b="1" dirty="0">
              <a:solidFill>
                <a:srgbClr val="002060"/>
              </a:solidFill>
              <a:latin typeface="+mj-lt"/>
            </a:endParaRPr>
          </a:p>
        </p:txBody>
      </p:sp>
      <p:pic>
        <p:nvPicPr>
          <p:cNvPr id="1028" name="Picture 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84888" y="1447800"/>
            <a:ext cx="3095625"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itle 1"/>
          <p:cNvSpPr txBox="1">
            <a:spLocks/>
          </p:cNvSpPr>
          <p:nvPr/>
        </p:nvSpPr>
        <p:spPr bwMode="auto">
          <a:xfrm>
            <a:off x="1219200" y="733425"/>
            <a:ext cx="72390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fontScale="90000"/>
          </a:bodyPr>
          <a:lstStyle>
            <a:lvl1pPr algn="l" rtl="0" eaLnBrk="0" fontAlgn="base" hangingPunct="0">
              <a:spcBef>
                <a:spcPct val="0"/>
              </a:spcBef>
              <a:spcAft>
                <a:spcPct val="0"/>
              </a:spcAft>
              <a:defRPr sz="36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panose="020F0502020204030204" pitchFamily="34" charset="0"/>
              </a:defRPr>
            </a:lvl2pPr>
            <a:lvl3pPr algn="l" rtl="0" eaLnBrk="0" fontAlgn="base" hangingPunct="0">
              <a:spcBef>
                <a:spcPct val="0"/>
              </a:spcBef>
              <a:spcAft>
                <a:spcPct val="0"/>
              </a:spcAft>
              <a:defRPr sz="4400">
                <a:solidFill>
                  <a:schemeClr val="tx1"/>
                </a:solidFill>
                <a:latin typeface="Calibri" panose="020F0502020204030204" pitchFamily="34" charset="0"/>
              </a:defRPr>
            </a:lvl3pPr>
            <a:lvl4pPr algn="l" rtl="0" eaLnBrk="0" fontAlgn="base" hangingPunct="0">
              <a:spcBef>
                <a:spcPct val="0"/>
              </a:spcBef>
              <a:spcAft>
                <a:spcPct val="0"/>
              </a:spcAft>
              <a:defRPr sz="4400">
                <a:solidFill>
                  <a:schemeClr val="tx1"/>
                </a:solidFill>
                <a:latin typeface="Calibri" panose="020F0502020204030204" pitchFamily="34" charset="0"/>
              </a:defRPr>
            </a:lvl4pPr>
            <a:lvl5pPr algn="l" rtl="0" eaLnBrk="0" fontAlgn="base" hangingPunct="0">
              <a:spcBef>
                <a:spcPct val="0"/>
              </a:spcBef>
              <a:spcAft>
                <a:spcPct val="0"/>
              </a:spcAft>
              <a:defRPr sz="4400">
                <a:solidFill>
                  <a:schemeClr val="tx1"/>
                </a:solidFill>
                <a:latin typeface="Calibri" panose="020F0502020204030204" pitchFamily="34" charset="0"/>
              </a:defRPr>
            </a:lvl5pPr>
            <a:lvl6pPr marL="457200" algn="l" rtl="0" fontAlgn="base">
              <a:spcBef>
                <a:spcPct val="0"/>
              </a:spcBef>
              <a:spcAft>
                <a:spcPct val="0"/>
              </a:spcAft>
              <a:defRPr sz="4400">
                <a:solidFill>
                  <a:schemeClr val="tx1"/>
                </a:solidFill>
                <a:latin typeface="Calibri" panose="020F0502020204030204" pitchFamily="34" charset="0"/>
              </a:defRPr>
            </a:lvl6pPr>
            <a:lvl7pPr marL="914400" algn="l" rtl="0" fontAlgn="base">
              <a:spcBef>
                <a:spcPct val="0"/>
              </a:spcBef>
              <a:spcAft>
                <a:spcPct val="0"/>
              </a:spcAft>
              <a:defRPr sz="4400">
                <a:solidFill>
                  <a:schemeClr val="tx1"/>
                </a:solidFill>
                <a:latin typeface="Calibri" panose="020F0502020204030204" pitchFamily="34" charset="0"/>
              </a:defRPr>
            </a:lvl7pPr>
            <a:lvl8pPr marL="1371600" algn="l" rtl="0" fontAlgn="base">
              <a:spcBef>
                <a:spcPct val="0"/>
              </a:spcBef>
              <a:spcAft>
                <a:spcPct val="0"/>
              </a:spcAft>
              <a:defRPr sz="4400">
                <a:solidFill>
                  <a:schemeClr val="tx1"/>
                </a:solidFill>
                <a:latin typeface="Calibri" panose="020F0502020204030204" pitchFamily="34" charset="0"/>
              </a:defRPr>
            </a:lvl8pPr>
            <a:lvl9pPr marL="1828800" algn="l" rtl="0" fontAlgn="base">
              <a:spcBef>
                <a:spcPct val="0"/>
              </a:spcBef>
              <a:spcAft>
                <a:spcPct val="0"/>
              </a:spcAft>
              <a:defRPr sz="4400">
                <a:solidFill>
                  <a:schemeClr val="tx1"/>
                </a:solidFill>
                <a:latin typeface="Calibri" panose="020F0502020204030204" pitchFamily="34" charset="0"/>
              </a:defRPr>
            </a:lvl9pPr>
          </a:lstStyle>
          <a:p>
            <a:pPr algn="ctr">
              <a:defRPr/>
            </a:pPr>
            <a:r>
              <a:rPr lang="en-US" sz="3200" dirty="0" smtClean="0"/>
              <a:t>Algorithm and Flowchart for area of the circle</a:t>
            </a:r>
            <a:endParaRPr lang="en-US" sz="3200" dirty="0"/>
          </a:p>
        </p:txBody>
      </p:sp>
      <p:sp>
        <p:nvSpPr>
          <p:cNvPr id="81926" name="Date Placeholder 4"/>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6DA25AF-57C8-489B-AE9B-7A089B4807A8}" type="datetime1">
              <a:rPr lang="en-US" altLang="en-US" smtClean="0"/>
              <a:t>3/15/2015</a:t>
            </a:fld>
            <a:endParaRPr lang="en-US" altLang="en-US" smtClean="0"/>
          </a:p>
        </p:txBody>
      </p:sp>
      <p:sp>
        <p:nvSpPr>
          <p:cNvPr id="81927" name="Footer Placeholder 7"/>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CSE 1002                            Department of CSE</a:t>
            </a:r>
          </a:p>
        </p:txBody>
      </p:sp>
      <p:sp>
        <p:nvSpPr>
          <p:cNvPr id="81928" name="Slide Number Placeholder 10"/>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0844EC0-41E7-485B-ACC4-34AAE75CB897}" type="slidenum">
              <a:rPr lang="en-US" altLang="en-US" smtClean="0"/>
              <a:pPr/>
              <a:t>39</a:t>
            </a:fld>
            <a:endParaRPr lang="en-US"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24000" y="3327400"/>
            <a:ext cx="7467600" cy="13970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15" name="Title 2"/>
          <p:cNvSpPr>
            <a:spLocks noGrp="1"/>
          </p:cNvSpPr>
          <p:nvPr>
            <p:ph type="title"/>
          </p:nvPr>
        </p:nvSpPr>
        <p:spPr>
          <a:xfrm>
            <a:off x="1219200" y="152400"/>
            <a:ext cx="7162800" cy="685800"/>
          </a:xfrm>
        </p:spPr>
        <p:txBody>
          <a:bodyPr/>
          <a:lstStyle/>
          <a:p>
            <a:r>
              <a:rPr lang="en-US" altLang="en-US" smtClean="0"/>
              <a:t>C++ Tokens</a:t>
            </a:r>
          </a:p>
        </p:txBody>
      </p:sp>
      <p:sp>
        <p:nvSpPr>
          <p:cNvPr id="38916" name="Rectangle 3"/>
          <p:cNvSpPr>
            <a:spLocks noChangeArrowheads="1"/>
          </p:cNvSpPr>
          <p:nvPr/>
        </p:nvSpPr>
        <p:spPr bwMode="auto">
          <a:xfrm>
            <a:off x="1371600" y="990600"/>
            <a:ext cx="76200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buFont typeface="Wingdings" panose="05000000000000000000" pitchFamily="2" charset="2"/>
              <a:buChar char="ü"/>
            </a:pPr>
            <a:r>
              <a:rPr lang="en-US" altLang="en-US" sz="2800"/>
              <a:t>A token is a group of characters that logically belong together. </a:t>
            </a:r>
          </a:p>
          <a:p>
            <a:pPr algn="just">
              <a:buFont typeface="Wingdings" panose="05000000000000000000" pitchFamily="2" charset="2"/>
              <a:buChar char="ü"/>
            </a:pPr>
            <a:r>
              <a:rPr lang="en-US" altLang="en-US" sz="2800"/>
              <a:t>The programmer can write a program by using tokens. </a:t>
            </a:r>
          </a:p>
          <a:p>
            <a:pPr algn="just">
              <a:buFont typeface="Wingdings" panose="05000000000000000000" pitchFamily="2" charset="2"/>
              <a:buChar char="ü"/>
            </a:pPr>
            <a:r>
              <a:rPr lang="en-US" altLang="en-US" sz="2800"/>
              <a:t>C++ uses the following types of tokens. </a:t>
            </a:r>
            <a:br>
              <a:rPr lang="en-US" altLang="en-US" sz="2800"/>
            </a:br>
            <a:endParaRPr lang="en-US" altLang="en-US" sz="2800"/>
          </a:p>
        </p:txBody>
      </p:sp>
      <p:sp>
        <p:nvSpPr>
          <p:cNvPr id="38917" name="Date Placeholder 5"/>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15B40F2-375F-4121-B759-0BC2FCEDEED2}" type="datetime1">
              <a:rPr lang="en-US" altLang="en-US" smtClean="0"/>
              <a:t>3/15/2015</a:t>
            </a:fld>
            <a:endParaRPr lang="en-US" altLang="en-US" smtClean="0"/>
          </a:p>
        </p:txBody>
      </p:sp>
      <p:sp>
        <p:nvSpPr>
          <p:cNvPr id="38918" name="Footer Placeholder 7"/>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CSE 1002                            Department of CSE</a:t>
            </a:r>
          </a:p>
        </p:txBody>
      </p:sp>
      <p:sp>
        <p:nvSpPr>
          <p:cNvPr id="38919" name="Slide Number Placeholder 8"/>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26ADE40-91B8-4E58-82CA-BB93474A1F84}" type="slidenum">
              <a:rPr lang="en-US" altLang="en-US" smtClean="0"/>
              <a:pPr/>
              <a:t>4</a:t>
            </a:fld>
            <a:endParaRPr lang="en-US" altLang="en-US" smtClean="0"/>
          </a:p>
        </p:txBody>
      </p:sp>
      <p:sp>
        <p:nvSpPr>
          <p:cNvPr id="38920" name="Rectangle 10"/>
          <p:cNvSpPr>
            <a:spLocks noChangeArrowheads="1"/>
          </p:cNvSpPr>
          <p:nvPr/>
        </p:nvSpPr>
        <p:spPr bwMode="auto">
          <a:xfrm>
            <a:off x="8382000" y="4648200"/>
            <a:ext cx="381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solidFill>
                  <a:srgbClr val="FF0000"/>
                </a:solidFill>
                <a:cs typeface="Arial" panose="020B0604020202020204" pitchFamily="34" charset="0"/>
                <a:sym typeface="Wingdings" panose="05000000000000000000" pitchFamily="2" charset="2"/>
              </a:rPr>
              <a:t>;</a:t>
            </a:r>
          </a:p>
          <a:p>
            <a:r>
              <a:rPr lang="en-US" altLang="en-US" b="1">
                <a:solidFill>
                  <a:srgbClr val="FF0000"/>
                </a:solidFill>
                <a:cs typeface="Arial" panose="020B0604020202020204" pitchFamily="34" charset="0"/>
                <a:sym typeface="Wingdings" panose="05000000000000000000" pitchFamily="2" charset="2"/>
              </a:rPr>
              <a:t>?</a:t>
            </a:r>
          </a:p>
          <a:p>
            <a:r>
              <a:rPr lang="en-US" altLang="en-US" b="1">
                <a:solidFill>
                  <a:srgbClr val="FF0000"/>
                </a:solidFill>
                <a:cs typeface="Arial" panose="020B0604020202020204" pitchFamily="34" charset="0"/>
                <a:sym typeface="Wingdings" panose="05000000000000000000" pitchFamily="2" charset="2"/>
              </a:rPr>
              <a:t>&gt;</a:t>
            </a:r>
          </a:p>
          <a:p>
            <a:r>
              <a:rPr lang="en-US" altLang="en-US">
                <a:solidFill>
                  <a:srgbClr val="FF0000"/>
                </a:solidFill>
                <a:cs typeface="Arial" panose="020B0604020202020204" pitchFamily="34" charset="0"/>
                <a:sym typeface="Wingdings" panose="05000000000000000000" pitchFamily="2" charset="2"/>
              </a:rPr>
              <a:t>&amp;{</a:t>
            </a:r>
          </a:p>
          <a:p>
            <a:r>
              <a:rPr lang="en-US" altLang="en-US">
                <a:solidFill>
                  <a:srgbClr val="FF0000"/>
                </a:solidFill>
                <a:cs typeface="Arial" panose="020B0604020202020204" pitchFamily="34" charset="0"/>
                <a:sym typeface="Wingdings" panose="05000000000000000000" pitchFamily="2" charset="2"/>
              </a:rPr>
              <a:t>}</a:t>
            </a:r>
          </a:p>
          <a:p>
            <a:endParaRPr lang="en-US" altLang="en-US" b="1">
              <a:solidFill>
                <a:srgbClr val="FF0000"/>
              </a:solidFill>
              <a:cs typeface="Arial" panose="020B0604020202020204" pitchFamily="34" charset="0"/>
              <a:sym typeface="Wingdings" panose="05000000000000000000" pitchFamily="2" charset="2"/>
            </a:endParaRPr>
          </a:p>
          <a:p>
            <a:r>
              <a:rPr lang="en-US" altLang="en-US" b="1">
                <a:solidFill>
                  <a:srgbClr val="FF0000"/>
                </a:solidFill>
                <a:cs typeface="Arial" panose="020B0604020202020204" pitchFamily="34" charset="0"/>
                <a:sym typeface="Wingdings" panose="05000000000000000000" pitchFamily="2" charset="2"/>
              </a:rPr>
              <a:t> </a:t>
            </a:r>
            <a:endParaRPr lang="en-US" altLang="en-US" b="1"/>
          </a:p>
        </p:txBody>
      </p:sp>
      <p:sp>
        <p:nvSpPr>
          <p:cNvPr id="38921" name="Rectangle 12"/>
          <p:cNvSpPr>
            <a:spLocks noChangeArrowheads="1"/>
          </p:cNvSpPr>
          <p:nvPr/>
        </p:nvSpPr>
        <p:spPr bwMode="auto">
          <a:xfrm>
            <a:off x="1600200" y="4724400"/>
            <a:ext cx="762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FF0000"/>
                </a:solidFill>
                <a:cs typeface="Arial" panose="020B0604020202020204" pitchFamily="34" charset="0"/>
                <a:sym typeface="Wingdings" panose="05000000000000000000" pitchFamily="2" charset="2"/>
              </a:rPr>
              <a:t>break</a:t>
            </a:r>
          </a:p>
          <a:p>
            <a:r>
              <a:rPr lang="en-US" altLang="en-US">
                <a:solidFill>
                  <a:srgbClr val="FF0000"/>
                </a:solidFill>
                <a:cs typeface="Arial" panose="020B0604020202020204" pitchFamily="34" charset="0"/>
                <a:sym typeface="Wingdings" panose="05000000000000000000" pitchFamily="2" charset="2"/>
              </a:rPr>
              <a:t>int</a:t>
            </a:r>
          </a:p>
          <a:p>
            <a:r>
              <a:rPr lang="en-US" altLang="en-US">
                <a:solidFill>
                  <a:srgbClr val="FF0000"/>
                </a:solidFill>
                <a:cs typeface="Arial" panose="020B0604020202020204" pitchFamily="34" charset="0"/>
                <a:sym typeface="Wingdings" panose="05000000000000000000" pitchFamily="2" charset="2"/>
              </a:rPr>
              <a:t>float </a:t>
            </a:r>
          </a:p>
          <a:p>
            <a:r>
              <a:rPr lang="en-US" altLang="en-US">
                <a:solidFill>
                  <a:srgbClr val="FF0000"/>
                </a:solidFill>
                <a:cs typeface="Arial" panose="020B0604020202020204" pitchFamily="34" charset="0"/>
                <a:sym typeface="Wingdings" panose="05000000000000000000" pitchFamily="2" charset="2"/>
              </a:rPr>
              <a:t>… </a:t>
            </a:r>
            <a:endParaRPr lang="en-US" altLang="en-US"/>
          </a:p>
        </p:txBody>
      </p:sp>
      <p:sp>
        <p:nvSpPr>
          <p:cNvPr id="38922" name="Rectangle 13"/>
          <p:cNvSpPr>
            <a:spLocks noChangeArrowheads="1"/>
          </p:cNvSpPr>
          <p:nvPr/>
        </p:nvSpPr>
        <p:spPr bwMode="auto">
          <a:xfrm>
            <a:off x="2971800" y="4724400"/>
            <a:ext cx="762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FF0000"/>
                </a:solidFill>
                <a:cs typeface="Arial" panose="020B0604020202020204" pitchFamily="34" charset="0"/>
                <a:sym typeface="Wingdings" panose="05000000000000000000" pitchFamily="2" charset="2"/>
              </a:rPr>
              <a:t>hello</a:t>
            </a:r>
          </a:p>
          <a:p>
            <a:r>
              <a:rPr lang="en-US" altLang="en-US">
                <a:solidFill>
                  <a:srgbClr val="FF0000"/>
                </a:solidFill>
                <a:cs typeface="Arial" panose="020B0604020202020204" pitchFamily="34" charset="0"/>
                <a:sym typeface="Wingdings" panose="05000000000000000000" pitchFamily="2" charset="2"/>
              </a:rPr>
              <a:t>name</a:t>
            </a:r>
          </a:p>
          <a:p>
            <a:r>
              <a:rPr lang="en-US" altLang="en-US">
                <a:solidFill>
                  <a:srgbClr val="FF0000"/>
                </a:solidFill>
                <a:cs typeface="Arial" panose="020B0604020202020204" pitchFamily="34" charset="0"/>
                <a:sym typeface="Wingdings" panose="05000000000000000000" pitchFamily="2" charset="2"/>
              </a:rPr>
              <a:t>… </a:t>
            </a:r>
            <a:endParaRPr lang="en-US" altLang="en-US"/>
          </a:p>
        </p:txBody>
      </p:sp>
      <p:sp>
        <p:nvSpPr>
          <p:cNvPr id="38923" name="Rectangle 14"/>
          <p:cNvSpPr>
            <a:spLocks noChangeArrowheads="1"/>
          </p:cNvSpPr>
          <p:nvPr/>
        </p:nvSpPr>
        <p:spPr bwMode="auto">
          <a:xfrm>
            <a:off x="4419600" y="4724400"/>
            <a:ext cx="533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solidFill>
                  <a:srgbClr val="FF0000"/>
                </a:solidFill>
                <a:cs typeface="Arial" panose="020B0604020202020204" pitchFamily="34" charset="0"/>
                <a:sym typeface="Wingdings" panose="05000000000000000000" pitchFamily="2" charset="2"/>
              </a:rPr>
              <a:t>+</a:t>
            </a:r>
          </a:p>
          <a:p>
            <a:r>
              <a:rPr lang="en-US" altLang="en-US" b="1">
                <a:solidFill>
                  <a:srgbClr val="FF0000"/>
                </a:solidFill>
                <a:cs typeface="Arial" panose="020B0604020202020204" pitchFamily="34" charset="0"/>
                <a:sym typeface="Wingdings" panose="05000000000000000000" pitchFamily="2" charset="2"/>
              </a:rPr>
              <a:t>*</a:t>
            </a:r>
          </a:p>
          <a:p>
            <a:r>
              <a:rPr lang="en-US" altLang="en-US" b="1">
                <a:solidFill>
                  <a:srgbClr val="FF0000"/>
                </a:solidFill>
                <a:cs typeface="Arial" panose="020B0604020202020204" pitchFamily="34" charset="0"/>
                <a:sym typeface="Wingdings" panose="05000000000000000000" pitchFamily="2" charset="2"/>
              </a:rPr>
              <a:t>%</a:t>
            </a:r>
          </a:p>
          <a:p>
            <a:r>
              <a:rPr lang="en-US" altLang="en-US" b="1">
                <a:solidFill>
                  <a:srgbClr val="FF0000"/>
                </a:solidFill>
                <a:cs typeface="Arial" panose="020B0604020202020204" pitchFamily="34" charset="0"/>
                <a:sym typeface="Wingdings" panose="05000000000000000000" pitchFamily="2" charset="2"/>
              </a:rPr>
              <a:t>… </a:t>
            </a:r>
            <a:endParaRPr lang="en-US" altLang="en-US" b="1"/>
          </a:p>
        </p:txBody>
      </p:sp>
      <p:sp>
        <p:nvSpPr>
          <p:cNvPr id="38924" name="Rectangle 15"/>
          <p:cNvSpPr>
            <a:spLocks noChangeArrowheads="1"/>
          </p:cNvSpPr>
          <p:nvPr/>
        </p:nvSpPr>
        <p:spPr bwMode="auto">
          <a:xfrm>
            <a:off x="5486400" y="4714875"/>
            <a:ext cx="914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FF0000"/>
                </a:solidFill>
                <a:cs typeface="Arial" panose="020B0604020202020204" pitchFamily="34" charset="0"/>
                <a:sym typeface="Wingdings" panose="05000000000000000000" pitchFamily="2" charset="2"/>
              </a:rPr>
              <a:t>“hello”</a:t>
            </a:r>
          </a:p>
          <a:p>
            <a:r>
              <a:rPr lang="en-US" altLang="en-US">
                <a:solidFill>
                  <a:srgbClr val="FF0000"/>
                </a:solidFill>
                <a:cs typeface="Arial" panose="020B0604020202020204" pitchFamily="34" charset="0"/>
                <a:sym typeface="Wingdings" panose="05000000000000000000" pitchFamily="2" charset="2"/>
              </a:rPr>
              <a:t>“name”</a:t>
            </a:r>
          </a:p>
          <a:p>
            <a:r>
              <a:rPr lang="en-US" altLang="en-US">
                <a:solidFill>
                  <a:srgbClr val="FF0000"/>
                </a:solidFill>
                <a:cs typeface="Arial" panose="020B0604020202020204" pitchFamily="34" charset="0"/>
                <a:sym typeface="Wingdings" panose="05000000000000000000" pitchFamily="2" charset="2"/>
              </a:rPr>
              <a:t>“s”</a:t>
            </a:r>
          </a:p>
          <a:p>
            <a:r>
              <a:rPr lang="en-US" altLang="en-US">
                <a:solidFill>
                  <a:srgbClr val="FF0000"/>
                </a:solidFill>
                <a:cs typeface="Arial" panose="020B0604020202020204" pitchFamily="34" charset="0"/>
                <a:sym typeface="Wingdings" panose="05000000000000000000" pitchFamily="2" charset="2"/>
              </a:rPr>
              <a:t>… </a:t>
            </a:r>
            <a:endParaRPr lang="en-US" altLang="en-US"/>
          </a:p>
        </p:txBody>
      </p:sp>
      <p:sp>
        <p:nvSpPr>
          <p:cNvPr id="38925" name="Rectangle 16"/>
          <p:cNvSpPr>
            <a:spLocks noChangeArrowheads="1"/>
          </p:cNvSpPr>
          <p:nvPr/>
        </p:nvSpPr>
        <p:spPr bwMode="auto">
          <a:xfrm>
            <a:off x="6858000" y="4724400"/>
            <a:ext cx="7620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FF0000"/>
                </a:solidFill>
                <a:cs typeface="Arial" panose="020B0604020202020204" pitchFamily="34" charset="0"/>
                <a:sym typeface="Wingdings" panose="05000000000000000000" pitchFamily="2" charset="2"/>
              </a:rPr>
              <a:t>124</a:t>
            </a:r>
          </a:p>
          <a:p>
            <a:r>
              <a:rPr lang="en-US" altLang="en-US">
                <a:solidFill>
                  <a:srgbClr val="FF0000"/>
                </a:solidFill>
                <a:cs typeface="Arial" panose="020B0604020202020204" pitchFamily="34" charset="0"/>
                <a:sym typeface="Wingdings" panose="05000000000000000000" pitchFamily="2" charset="2"/>
              </a:rPr>
              <a:t>21.3</a:t>
            </a:r>
          </a:p>
          <a:p>
            <a:r>
              <a:rPr lang="en-US" altLang="en-US">
                <a:solidFill>
                  <a:srgbClr val="FF0000"/>
                </a:solidFill>
                <a:cs typeface="Arial" panose="020B0604020202020204" pitchFamily="34" charset="0"/>
                <a:sym typeface="Wingdings" panose="05000000000000000000" pitchFamily="2" charset="2"/>
              </a:rPr>
              <a:t>‘A’</a:t>
            </a:r>
          </a:p>
          <a:p>
            <a:r>
              <a:rPr lang="en-US" altLang="en-US">
                <a:solidFill>
                  <a:srgbClr val="FF0000"/>
                </a:solidFill>
                <a:cs typeface="Arial" panose="020B0604020202020204" pitchFamily="34" charset="0"/>
                <a:sym typeface="Wingdings" panose="05000000000000000000" pitchFamily="2" charset="2"/>
              </a:rPr>
              <a:t>‘9’</a:t>
            </a:r>
          </a:p>
          <a:p>
            <a:r>
              <a:rPr lang="en-US" altLang="en-US">
                <a:solidFill>
                  <a:srgbClr val="FF0000"/>
                </a:solidFill>
                <a:cs typeface="Arial" panose="020B0604020202020204" pitchFamily="34" charset="0"/>
                <a:sym typeface="Wingdings" panose="05000000000000000000" pitchFamily="2" charset="2"/>
              </a:rPr>
              <a:t>“4+5”</a:t>
            </a:r>
          </a:p>
          <a:p>
            <a:r>
              <a:rPr lang="en-US" altLang="en-US">
                <a:solidFill>
                  <a:srgbClr val="FF0000"/>
                </a:solidFill>
                <a:cs typeface="Arial" panose="020B0604020202020204" pitchFamily="34" charset="0"/>
                <a:sym typeface="Wingdings" panose="05000000000000000000" pitchFamily="2" charset="2"/>
              </a:rPr>
              <a:t>… </a:t>
            </a:r>
            <a:endParaRPr lang="en-US"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128588"/>
            <a:ext cx="3810000" cy="619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971" name="Title 2"/>
          <p:cNvSpPr>
            <a:spLocks noGrp="1"/>
          </p:cNvSpPr>
          <p:nvPr>
            <p:ph type="title"/>
          </p:nvPr>
        </p:nvSpPr>
        <p:spPr>
          <a:xfrm>
            <a:off x="1219200" y="152400"/>
            <a:ext cx="7162800" cy="685800"/>
          </a:xfrm>
        </p:spPr>
        <p:txBody>
          <a:bodyPr/>
          <a:lstStyle/>
          <a:p>
            <a:r>
              <a:rPr lang="en-US" altLang="en-US" smtClean="0"/>
              <a:t>Example</a:t>
            </a:r>
          </a:p>
        </p:txBody>
      </p:sp>
      <p:sp>
        <p:nvSpPr>
          <p:cNvPr id="8397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F37E6E6-493D-41FA-B737-9BC850261F06}" type="datetime1">
              <a:rPr lang="en-US" altLang="en-US" smtClean="0"/>
              <a:t>3/15/2015</a:t>
            </a:fld>
            <a:endParaRPr lang="en-US" altLang="en-US" smtClean="0"/>
          </a:p>
        </p:txBody>
      </p:sp>
      <p:sp>
        <p:nvSpPr>
          <p:cNvPr id="8397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A844685-E0C4-435E-B9A3-55CE0A54BA23}" type="slidenum">
              <a:rPr lang="en-US" altLang="en-US" smtClean="0"/>
              <a:pPr/>
              <a:t>40</a:t>
            </a:fld>
            <a:endParaRPr lang="en-US" altLang="en-US" smtClean="0"/>
          </a:p>
        </p:txBody>
      </p:sp>
      <p:sp>
        <p:nvSpPr>
          <p:cNvPr id="83974" name="Footer Placeholder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CSE 1002                            Department of CSE</a:t>
            </a:r>
          </a:p>
        </p:txBody>
      </p:sp>
      <p:sp>
        <p:nvSpPr>
          <p:cNvPr id="83975" name="Rectangle 3"/>
          <p:cNvSpPr>
            <a:spLocks noGrp="1" noChangeArrowheads="1"/>
          </p:cNvSpPr>
          <p:nvPr>
            <p:ph idx="1"/>
          </p:nvPr>
        </p:nvSpPr>
        <p:spPr bwMode="auto">
          <a:xfrm>
            <a:off x="1295400" y="1066800"/>
            <a:ext cx="49530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gn="just" eaLnBrk="1" hangingPunct="1">
              <a:spcBef>
                <a:spcPct val="0"/>
              </a:spcBef>
              <a:buFontTx/>
              <a:buNone/>
            </a:pPr>
            <a:r>
              <a:rPr lang="en-US" altLang="en-US" sz="2000" smtClean="0"/>
              <a:t>Write the Algorithm and Draw the flowchart which reads four values a, b, c and d from the terminal  (keyboard)  and evaluates the </a:t>
            </a:r>
            <a:r>
              <a:rPr lang="en-US" altLang="en-US" sz="2000" smtClean="0">
                <a:solidFill>
                  <a:schemeClr val="accent2"/>
                </a:solidFill>
              </a:rPr>
              <a:t>ratio</a:t>
            </a:r>
            <a:r>
              <a:rPr lang="en-US" altLang="en-US" sz="2000" smtClean="0"/>
              <a:t> </a:t>
            </a:r>
            <a:r>
              <a:rPr lang="en-US" altLang="en-US" sz="2000" smtClean="0">
                <a:solidFill>
                  <a:schemeClr val="accent2"/>
                </a:solidFill>
              </a:rPr>
              <a:t>(a + b) </a:t>
            </a:r>
            <a:r>
              <a:rPr lang="en-US" altLang="en-US" sz="2000" smtClean="0"/>
              <a:t>to </a:t>
            </a:r>
            <a:r>
              <a:rPr lang="en-US" altLang="en-US" sz="2000" smtClean="0">
                <a:solidFill>
                  <a:schemeClr val="accent2"/>
                </a:solidFill>
              </a:rPr>
              <a:t>(c – d)</a:t>
            </a:r>
            <a:r>
              <a:rPr lang="en-US" altLang="en-US" sz="2000" smtClean="0"/>
              <a:t>, if and only if </a:t>
            </a:r>
            <a:r>
              <a:rPr lang="en-US" altLang="en-US" sz="2000" smtClean="0">
                <a:solidFill>
                  <a:schemeClr val="accent2"/>
                </a:solidFill>
              </a:rPr>
              <a:t>c-d</a:t>
            </a:r>
            <a:r>
              <a:rPr lang="en-US" altLang="en-US" sz="2000" smtClean="0"/>
              <a:t> is greater than 0, and print the result.</a:t>
            </a:r>
          </a:p>
          <a:p>
            <a:pPr marL="0" indent="0" algn="just" eaLnBrk="1" hangingPunct="1">
              <a:spcBef>
                <a:spcPct val="0"/>
              </a:spcBef>
              <a:buFontTx/>
              <a:buNone/>
            </a:pPr>
            <a:endParaRPr lang="en-US" altLang="en-US" sz="2000" smtClean="0"/>
          </a:p>
          <a:p>
            <a:pPr marL="0" indent="0" algn="just">
              <a:spcBef>
                <a:spcPct val="0"/>
              </a:spcBef>
              <a:buFont typeface="Arial" panose="020B0604020202020204" pitchFamily="34" charset="0"/>
              <a:buNone/>
            </a:pPr>
            <a:r>
              <a:rPr lang="en-US" altLang="en-US" sz="2000" smtClean="0"/>
              <a:t>i.e.   </a:t>
            </a:r>
            <a:r>
              <a:rPr lang="en-US" altLang="en-US" sz="2000" b="1" smtClean="0">
                <a:solidFill>
                  <a:srgbClr val="C00000"/>
                </a:solidFill>
              </a:rPr>
              <a:t>if</a:t>
            </a:r>
            <a:r>
              <a:rPr lang="en-US" altLang="en-US" sz="2000" smtClean="0">
                <a:solidFill>
                  <a:srgbClr val="993300"/>
                </a:solidFill>
              </a:rPr>
              <a:t> </a:t>
            </a:r>
            <a:r>
              <a:rPr lang="en-US" altLang="en-US" sz="2000" b="1" smtClean="0">
                <a:solidFill>
                  <a:srgbClr val="3333FF"/>
                </a:solidFill>
                <a:latin typeface="Tempus Sans ITC" panose="04020404030D07020202" pitchFamily="82" charset="0"/>
              </a:rPr>
              <a:t>c-d &gt;0</a:t>
            </a:r>
            <a:r>
              <a:rPr lang="en-US" altLang="en-US" sz="2000" smtClean="0">
                <a:solidFill>
                  <a:srgbClr val="993300"/>
                </a:solidFill>
              </a:rPr>
              <a:t> </a:t>
            </a:r>
            <a:r>
              <a:rPr lang="en-US" altLang="en-US" sz="2000" smtClean="0"/>
              <a:t>[</a:t>
            </a:r>
            <a:r>
              <a:rPr lang="en-US" altLang="en-US" sz="2000" b="1" i="1" smtClean="0">
                <a:latin typeface="Times New Roman" panose="02020603050405020304" pitchFamily="18" charset="0"/>
                <a:cs typeface="Times New Roman" panose="02020603050405020304" pitchFamily="18" charset="0"/>
              </a:rPr>
              <a:t>condition</a:t>
            </a:r>
            <a:r>
              <a:rPr lang="en-US" altLang="en-US" sz="2000" smtClean="0"/>
              <a:t>] </a:t>
            </a:r>
          </a:p>
          <a:p>
            <a:pPr marL="0" indent="0" algn="just">
              <a:spcBef>
                <a:spcPct val="0"/>
              </a:spcBef>
              <a:buFont typeface="Arial" panose="020B0604020202020204" pitchFamily="34" charset="0"/>
              <a:buNone/>
            </a:pPr>
            <a:r>
              <a:rPr lang="en-US" altLang="en-US" sz="2000" smtClean="0"/>
              <a:t>	</a:t>
            </a:r>
            <a:r>
              <a:rPr lang="en-US" altLang="en-US" sz="2000" b="1" smtClean="0">
                <a:solidFill>
                  <a:srgbClr val="C00000"/>
                </a:solidFill>
              </a:rPr>
              <a:t>then</a:t>
            </a:r>
            <a:r>
              <a:rPr lang="en-US" altLang="en-US" sz="2000" smtClean="0"/>
              <a:t> compute </a:t>
            </a:r>
            <a:r>
              <a:rPr lang="en-US" altLang="en-US" sz="2000" i="1" smtClean="0">
                <a:latin typeface="Times New Roman" panose="02020603050405020304" pitchFamily="18" charset="0"/>
                <a:cs typeface="Times New Roman" panose="02020603050405020304" pitchFamily="18" charset="0"/>
              </a:rPr>
              <a:t>(a + b)/(c - d);</a:t>
            </a:r>
          </a:p>
          <a:p>
            <a:pPr marL="0" indent="0" algn="just">
              <a:spcBef>
                <a:spcPct val="0"/>
              </a:spcBef>
              <a:buFont typeface="Arial" panose="020B0604020202020204" pitchFamily="34" charset="0"/>
              <a:buNone/>
            </a:pPr>
            <a:endParaRPr lang="en-US" altLang="en-US" sz="2000" i="1" smtClean="0">
              <a:latin typeface="Times New Roman" panose="02020603050405020304" pitchFamily="18" charset="0"/>
              <a:cs typeface="Times New Roman" panose="02020603050405020304" pitchFamily="18" charset="0"/>
            </a:endParaRPr>
          </a:p>
          <a:p>
            <a:pPr marL="0" indent="0" algn="just">
              <a:spcBef>
                <a:spcPct val="0"/>
              </a:spcBef>
              <a:buFont typeface="Arial" panose="020B0604020202020204" pitchFamily="34" charset="0"/>
              <a:buNone/>
            </a:pPr>
            <a:endParaRPr lang="en-US" altLang="en-US" sz="2000" i="1" smtClean="0">
              <a:latin typeface="Times New Roman" panose="02020603050405020304" pitchFamily="18" charset="0"/>
              <a:cs typeface="Times New Roman" panose="02020603050405020304" pitchFamily="18" charset="0"/>
            </a:endParaRPr>
          </a:p>
          <a:p>
            <a:pPr marL="0" indent="0" algn="just">
              <a:spcBef>
                <a:spcPct val="0"/>
              </a:spcBef>
              <a:buFont typeface="Arial" panose="020B0604020202020204" pitchFamily="34" charset="0"/>
              <a:buNone/>
            </a:pPr>
            <a:r>
              <a:rPr lang="en-US" altLang="en-US" sz="2000" i="1" smtClean="0">
                <a:latin typeface="Times New Roman" panose="02020603050405020304" pitchFamily="18" charset="0"/>
                <a:cs typeface="Times New Roman" panose="02020603050405020304" pitchFamily="18" charset="0"/>
              </a:rPr>
              <a:t>		</a:t>
            </a:r>
            <a:endParaRPr lang="en-US" altLang="en-US" sz="2400" i="1" smtClean="0">
              <a:solidFill>
                <a:srgbClr val="993300"/>
              </a:solidFill>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0FCEB8B-2BBC-4055-9F65-22D0EAB8F945}" type="datetime1">
              <a:rPr lang="en-US" altLang="en-US" smtClean="0"/>
              <a:t>3/15/2015</a:t>
            </a:fld>
            <a:endParaRPr lang="en-US" altLang="en-US" smtClean="0"/>
          </a:p>
        </p:txBody>
      </p:sp>
      <p:sp>
        <p:nvSpPr>
          <p:cNvPr id="8499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0E04EBB-1910-444C-B38A-A4C7A85B9D9D}" type="slidenum">
              <a:rPr lang="en-US" altLang="en-US" smtClean="0"/>
              <a:pPr/>
              <a:t>41</a:t>
            </a:fld>
            <a:endParaRPr lang="en-US" altLang="en-US" smtClean="0"/>
          </a:p>
        </p:txBody>
      </p:sp>
      <p:sp>
        <p:nvSpPr>
          <p:cNvPr id="84996" name="Footer Placeholder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CSE 1002                            Department of CSE</a:t>
            </a:r>
          </a:p>
        </p:txBody>
      </p:sp>
      <p:sp>
        <p:nvSpPr>
          <p:cNvPr id="84997" name="Title 2"/>
          <p:cNvSpPr txBox="1">
            <a:spLocks/>
          </p:cNvSpPr>
          <p:nvPr/>
        </p:nvSpPr>
        <p:spPr bwMode="auto">
          <a:xfrm>
            <a:off x="1295400" y="47625"/>
            <a:ext cx="73914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a:latin typeface="Calibri" panose="020F0502020204030204" pitchFamily="34" charset="0"/>
              </a:rPr>
              <a:t>Example:</a:t>
            </a:r>
          </a:p>
        </p:txBody>
      </p:sp>
      <p:pic>
        <p:nvPicPr>
          <p:cNvPr id="8" name="Picture 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48400" y="1046163"/>
            <a:ext cx="3048000" cy="550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3"/>
          <p:cNvSpPr>
            <a:spLocks noGrp="1" noChangeArrowheads="1"/>
          </p:cNvSpPr>
          <p:nvPr>
            <p:ph idx="1"/>
          </p:nvPr>
        </p:nvSpPr>
        <p:spPr>
          <a:xfrm>
            <a:off x="1371600" y="2071688"/>
            <a:ext cx="5105400" cy="3871912"/>
          </a:xfrm>
        </p:spPr>
        <p:txBody>
          <a:bodyPr>
            <a:normAutofit fontScale="92500" lnSpcReduction="10000"/>
          </a:bodyPr>
          <a:lstStyle/>
          <a:p>
            <a:pPr eaLnBrk="1" hangingPunct="1">
              <a:lnSpc>
                <a:spcPct val="80000"/>
              </a:lnSpc>
              <a:buFontTx/>
              <a:buNone/>
              <a:defRPr/>
            </a:pPr>
            <a:r>
              <a:rPr lang="en-US" sz="2000" dirty="0" smtClean="0">
                <a:solidFill>
                  <a:schemeClr val="tx2"/>
                </a:solidFill>
              </a:rPr>
              <a:t>Name of the algorithm: Count the no of digits of a number</a:t>
            </a:r>
          </a:p>
          <a:p>
            <a:pPr eaLnBrk="1" hangingPunct="1">
              <a:lnSpc>
                <a:spcPct val="80000"/>
              </a:lnSpc>
              <a:buFontTx/>
              <a:buNone/>
              <a:defRPr/>
            </a:pPr>
            <a:r>
              <a:rPr lang="en-US" sz="2000" dirty="0" smtClean="0">
                <a:solidFill>
                  <a:schemeClr val="tx2"/>
                </a:solidFill>
              </a:rPr>
              <a:t>Step 1: Input N</a:t>
            </a:r>
          </a:p>
          <a:p>
            <a:pPr eaLnBrk="1" hangingPunct="1">
              <a:lnSpc>
                <a:spcPct val="80000"/>
              </a:lnSpc>
              <a:buFontTx/>
              <a:buNone/>
              <a:defRPr/>
            </a:pPr>
            <a:r>
              <a:rPr lang="en-US" sz="2000" dirty="0" smtClean="0">
                <a:solidFill>
                  <a:schemeClr val="tx2"/>
                </a:solidFill>
              </a:rPr>
              <a:t>Step 2: count </a:t>
            </a:r>
            <a:r>
              <a:rPr lang="en-US" sz="2000" dirty="0" smtClean="0">
                <a:solidFill>
                  <a:schemeClr val="tx2"/>
                </a:solidFill>
                <a:sym typeface="Wingdings" pitchFamily="2" charset="2"/>
              </a:rPr>
              <a:t></a:t>
            </a:r>
            <a:r>
              <a:rPr lang="en-US" sz="2000" dirty="0" smtClean="0">
                <a:solidFill>
                  <a:schemeClr val="tx2"/>
                </a:solidFill>
              </a:rPr>
              <a:t>0</a:t>
            </a:r>
          </a:p>
          <a:p>
            <a:pPr eaLnBrk="1" hangingPunct="1">
              <a:lnSpc>
                <a:spcPct val="80000"/>
              </a:lnSpc>
              <a:buFontTx/>
              <a:buNone/>
              <a:defRPr/>
            </a:pPr>
            <a:r>
              <a:rPr lang="en-US" sz="2000" dirty="0" smtClean="0">
                <a:solidFill>
                  <a:schemeClr val="tx2"/>
                </a:solidFill>
              </a:rPr>
              <a:t>Step 3: While N&gt;0</a:t>
            </a:r>
          </a:p>
          <a:p>
            <a:pPr eaLnBrk="1" hangingPunct="1">
              <a:lnSpc>
                <a:spcPct val="80000"/>
              </a:lnSpc>
              <a:buFontTx/>
              <a:buNone/>
              <a:defRPr/>
            </a:pPr>
            <a:r>
              <a:rPr lang="en-US" sz="2000" dirty="0" smtClean="0">
                <a:solidFill>
                  <a:schemeClr val="tx2"/>
                </a:solidFill>
              </a:rPr>
              <a:t>			begin</a:t>
            </a:r>
          </a:p>
          <a:p>
            <a:pPr eaLnBrk="1" hangingPunct="1">
              <a:lnSpc>
                <a:spcPct val="80000"/>
              </a:lnSpc>
              <a:buFontTx/>
              <a:buNone/>
              <a:defRPr/>
            </a:pPr>
            <a:r>
              <a:rPr lang="en-US" sz="2000" dirty="0" smtClean="0">
                <a:solidFill>
                  <a:schemeClr val="tx2"/>
                </a:solidFill>
              </a:rPr>
              <a:t>                	   N</a:t>
            </a:r>
            <a:r>
              <a:rPr lang="en-US" sz="2000" dirty="0" smtClean="0">
                <a:solidFill>
                  <a:schemeClr val="tx2"/>
                </a:solidFill>
                <a:sym typeface="Wingdings" pitchFamily="2" charset="2"/>
              </a:rPr>
              <a:t>N/10  (integer )</a:t>
            </a:r>
          </a:p>
          <a:p>
            <a:pPr eaLnBrk="1" hangingPunct="1">
              <a:lnSpc>
                <a:spcPct val="80000"/>
              </a:lnSpc>
              <a:buFontTx/>
              <a:buNone/>
              <a:defRPr/>
            </a:pPr>
            <a:r>
              <a:rPr lang="en-US" sz="2000" dirty="0" smtClean="0">
                <a:solidFill>
                  <a:schemeClr val="tx2"/>
                </a:solidFill>
                <a:sym typeface="Wingdings" pitchFamily="2" charset="2"/>
              </a:rPr>
              <a:t> 			   count count+1</a:t>
            </a:r>
          </a:p>
          <a:p>
            <a:pPr eaLnBrk="1" hangingPunct="1">
              <a:lnSpc>
                <a:spcPct val="80000"/>
              </a:lnSpc>
              <a:buFontTx/>
              <a:buNone/>
              <a:defRPr/>
            </a:pPr>
            <a:r>
              <a:rPr lang="en-US" sz="2000" dirty="0" smtClean="0">
                <a:solidFill>
                  <a:schemeClr val="tx2"/>
                </a:solidFill>
                <a:sym typeface="Wingdings" pitchFamily="2" charset="2"/>
              </a:rPr>
              <a:t>			end</a:t>
            </a:r>
          </a:p>
          <a:p>
            <a:pPr eaLnBrk="1" hangingPunct="1">
              <a:lnSpc>
                <a:spcPct val="80000"/>
              </a:lnSpc>
              <a:buFontTx/>
              <a:buNone/>
              <a:defRPr/>
            </a:pPr>
            <a:r>
              <a:rPr lang="en-US" sz="2000" dirty="0" smtClean="0">
                <a:solidFill>
                  <a:schemeClr val="tx2"/>
                </a:solidFill>
                <a:sym typeface="Wingdings" pitchFamily="2" charset="2"/>
              </a:rPr>
              <a:t>Step 4 : Print ‘No. of digits=‘,count</a:t>
            </a:r>
          </a:p>
          <a:p>
            <a:pPr eaLnBrk="1" hangingPunct="1">
              <a:lnSpc>
                <a:spcPct val="80000"/>
              </a:lnSpc>
              <a:buFontTx/>
              <a:buNone/>
              <a:defRPr/>
            </a:pPr>
            <a:r>
              <a:rPr lang="en-US" sz="2000" dirty="0" smtClean="0">
                <a:solidFill>
                  <a:schemeClr val="tx2"/>
                </a:solidFill>
                <a:sym typeface="Wingdings" pitchFamily="2" charset="2"/>
              </a:rPr>
              <a:t>Step 5: [End of Algorithm]</a:t>
            </a:r>
          </a:p>
          <a:p>
            <a:pPr eaLnBrk="1" hangingPunct="1">
              <a:lnSpc>
                <a:spcPct val="80000"/>
              </a:lnSpc>
              <a:buFontTx/>
              <a:buNone/>
              <a:defRPr/>
            </a:pPr>
            <a:r>
              <a:rPr lang="en-US" sz="2000" dirty="0" smtClean="0">
                <a:solidFill>
                  <a:schemeClr val="tx2"/>
                </a:solidFill>
                <a:sym typeface="Wingdings" pitchFamily="2" charset="2"/>
              </a:rPr>
              <a:t>		  Stop</a:t>
            </a:r>
            <a:r>
              <a:rPr lang="en-US" sz="1800" dirty="0" smtClean="0">
                <a:solidFill>
                  <a:schemeClr val="tx2"/>
                </a:solidFill>
                <a:sym typeface="Wingdings" pitchFamily="2" charset="2"/>
              </a:rPr>
              <a:t>                </a:t>
            </a:r>
            <a:endParaRPr lang="en-US" sz="1800" dirty="0" smtClean="0">
              <a:solidFill>
                <a:schemeClr val="tx2"/>
              </a:solidFill>
            </a:endParaRPr>
          </a:p>
          <a:p>
            <a:pPr eaLnBrk="1" hangingPunct="1">
              <a:lnSpc>
                <a:spcPct val="80000"/>
              </a:lnSpc>
              <a:buFontTx/>
              <a:buNone/>
              <a:defRPr/>
            </a:pPr>
            <a:endParaRPr lang="en-US" sz="1800" dirty="0" smtClean="0">
              <a:solidFill>
                <a:schemeClr val="tx2"/>
              </a:solidFill>
              <a:sym typeface="Wingdings" pitchFamily="2" charset="2"/>
            </a:endParaRPr>
          </a:p>
          <a:p>
            <a:pPr eaLnBrk="1" hangingPunct="1">
              <a:lnSpc>
                <a:spcPct val="80000"/>
              </a:lnSpc>
              <a:buFontTx/>
              <a:buNone/>
              <a:defRPr/>
            </a:pPr>
            <a:endParaRPr lang="en-US" sz="1600" dirty="0" smtClean="0">
              <a:solidFill>
                <a:schemeClr val="tx2"/>
              </a:solidFill>
              <a:sym typeface="Wingdings" pitchFamily="2" charset="2"/>
            </a:endParaRPr>
          </a:p>
          <a:p>
            <a:pPr eaLnBrk="1" hangingPunct="1">
              <a:lnSpc>
                <a:spcPct val="80000"/>
              </a:lnSpc>
              <a:buFontTx/>
              <a:buNone/>
              <a:defRPr/>
            </a:pPr>
            <a:endParaRPr lang="en-US" sz="400" dirty="0" smtClean="0">
              <a:solidFill>
                <a:schemeClr val="tx2"/>
              </a:solidFill>
              <a:sym typeface="Wingdings" pitchFamily="2" charset="2"/>
            </a:endParaRPr>
          </a:p>
          <a:p>
            <a:pPr eaLnBrk="1" hangingPunct="1">
              <a:lnSpc>
                <a:spcPct val="80000"/>
              </a:lnSpc>
              <a:buFontTx/>
              <a:buNone/>
              <a:defRPr/>
            </a:pPr>
            <a:endParaRPr lang="en-US" sz="400" dirty="0" smtClean="0">
              <a:solidFill>
                <a:schemeClr val="tx2"/>
              </a:solidFill>
            </a:endParaRPr>
          </a:p>
          <a:p>
            <a:pPr eaLnBrk="1" hangingPunct="1">
              <a:lnSpc>
                <a:spcPct val="80000"/>
              </a:lnSpc>
              <a:buFontTx/>
              <a:buNone/>
              <a:defRPr/>
            </a:pPr>
            <a:r>
              <a:rPr lang="en-US" sz="400" dirty="0" smtClean="0">
                <a:solidFill>
                  <a:schemeClr val="tx2"/>
                </a:solidFill>
              </a:rPr>
              <a:t>              </a:t>
            </a:r>
          </a:p>
        </p:txBody>
      </p:sp>
      <p:sp>
        <p:nvSpPr>
          <p:cNvPr id="10" name="Title 1"/>
          <p:cNvSpPr txBox="1">
            <a:spLocks/>
          </p:cNvSpPr>
          <p:nvPr/>
        </p:nvSpPr>
        <p:spPr bwMode="auto">
          <a:xfrm>
            <a:off x="1219200" y="962025"/>
            <a:ext cx="58674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fontScale="90000" lnSpcReduction="20000"/>
          </a:bodyPr>
          <a:lstStyle>
            <a:lvl1pPr algn="l" rtl="0" eaLnBrk="0" fontAlgn="base" hangingPunct="0">
              <a:spcBef>
                <a:spcPct val="0"/>
              </a:spcBef>
              <a:spcAft>
                <a:spcPct val="0"/>
              </a:spcAft>
              <a:defRPr sz="36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panose="020F0502020204030204" pitchFamily="34" charset="0"/>
              </a:defRPr>
            </a:lvl2pPr>
            <a:lvl3pPr algn="l" rtl="0" eaLnBrk="0" fontAlgn="base" hangingPunct="0">
              <a:spcBef>
                <a:spcPct val="0"/>
              </a:spcBef>
              <a:spcAft>
                <a:spcPct val="0"/>
              </a:spcAft>
              <a:defRPr sz="4400">
                <a:solidFill>
                  <a:schemeClr val="tx1"/>
                </a:solidFill>
                <a:latin typeface="Calibri" panose="020F0502020204030204" pitchFamily="34" charset="0"/>
              </a:defRPr>
            </a:lvl3pPr>
            <a:lvl4pPr algn="l" rtl="0" eaLnBrk="0" fontAlgn="base" hangingPunct="0">
              <a:spcBef>
                <a:spcPct val="0"/>
              </a:spcBef>
              <a:spcAft>
                <a:spcPct val="0"/>
              </a:spcAft>
              <a:defRPr sz="4400">
                <a:solidFill>
                  <a:schemeClr val="tx1"/>
                </a:solidFill>
                <a:latin typeface="Calibri" panose="020F0502020204030204" pitchFamily="34" charset="0"/>
              </a:defRPr>
            </a:lvl4pPr>
            <a:lvl5pPr algn="l" rtl="0" eaLnBrk="0" fontAlgn="base" hangingPunct="0">
              <a:spcBef>
                <a:spcPct val="0"/>
              </a:spcBef>
              <a:spcAft>
                <a:spcPct val="0"/>
              </a:spcAft>
              <a:defRPr sz="4400">
                <a:solidFill>
                  <a:schemeClr val="tx1"/>
                </a:solidFill>
                <a:latin typeface="Calibri" panose="020F0502020204030204" pitchFamily="34" charset="0"/>
              </a:defRPr>
            </a:lvl5pPr>
            <a:lvl6pPr marL="457200" algn="l" rtl="0" fontAlgn="base">
              <a:spcBef>
                <a:spcPct val="0"/>
              </a:spcBef>
              <a:spcAft>
                <a:spcPct val="0"/>
              </a:spcAft>
              <a:defRPr sz="4400">
                <a:solidFill>
                  <a:schemeClr val="tx1"/>
                </a:solidFill>
                <a:latin typeface="Calibri" panose="020F0502020204030204" pitchFamily="34" charset="0"/>
              </a:defRPr>
            </a:lvl6pPr>
            <a:lvl7pPr marL="914400" algn="l" rtl="0" fontAlgn="base">
              <a:spcBef>
                <a:spcPct val="0"/>
              </a:spcBef>
              <a:spcAft>
                <a:spcPct val="0"/>
              </a:spcAft>
              <a:defRPr sz="4400">
                <a:solidFill>
                  <a:schemeClr val="tx1"/>
                </a:solidFill>
                <a:latin typeface="Calibri" panose="020F0502020204030204" pitchFamily="34" charset="0"/>
              </a:defRPr>
            </a:lvl7pPr>
            <a:lvl8pPr marL="1371600" algn="l" rtl="0" fontAlgn="base">
              <a:spcBef>
                <a:spcPct val="0"/>
              </a:spcBef>
              <a:spcAft>
                <a:spcPct val="0"/>
              </a:spcAft>
              <a:defRPr sz="4400">
                <a:solidFill>
                  <a:schemeClr val="tx1"/>
                </a:solidFill>
                <a:latin typeface="Calibri" panose="020F0502020204030204" pitchFamily="34" charset="0"/>
              </a:defRPr>
            </a:lvl8pPr>
            <a:lvl9pPr marL="1828800" algn="l" rtl="0" fontAlgn="base">
              <a:spcBef>
                <a:spcPct val="0"/>
              </a:spcBef>
              <a:spcAft>
                <a:spcPct val="0"/>
              </a:spcAft>
              <a:defRPr sz="4400">
                <a:solidFill>
                  <a:schemeClr val="tx1"/>
                </a:solidFill>
                <a:latin typeface="Calibri" panose="020F0502020204030204" pitchFamily="34" charset="0"/>
              </a:defRPr>
            </a:lvl9pPr>
          </a:lstStyle>
          <a:p>
            <a:pPr>
              <a:defRPr/>
            </a:pPr>
            <a:r>
              <a:rPr lang="en-US" sz="3200" dirty="0" smtClean="0"/>
              <a:t>Algorithm and Flowchart </a:t>
            </a:r>
            <a:r>
              <a:rPr lang="en-US" sz="3200" dirty="0"/>
              <a:t>Count the no of digits of a number</a:t>
            </a:r>
            <a:endParaRPr lang="en-US" sz="32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Effect transition="in" filter="blinds(horizontal)">
                                      <p:cBhvr>
                                        <p:cTn id="7" dur="500"/>
                                        <p:tgtEl>
                                          <p:spTgt spid="9">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
                                            <p:txEl>
                                              <p:pRg st="4" end="4"/>
                                            </p:txEl>
                                          </p:spTgt>
                                        </p:tgtEl>
                                        <p:attrNameLst>
                                          <p:attrName>style.visibility</p:attrName>
                                        </p:attrNameLst>
                                      </p:cBhvr>
                                      <p:to>
                                        <p:strVal val="visible"/>
                                      </p:to>
                                    </p:set>
                                    <p:animEffect transition="in" filter="blinds(horizontal)">
                                      <p:cBhvr>
                                        <p:cTn id="10" dur="500"/>
                                        <p:tgtEl>
                                          <p:spTgt spid="9">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animEffect transition="in" filter="blinds(horizontal)">
                                      <p:cBhvr>
                                        <p:cTn id="13" dur="500"/>
                                        <p:tgtEl>
                                          <p:spTgt spid="9">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9">
                                            <p:txEl>
                                              <p:pRg st="6" end="6"/>
                                            </p:txEl>
                                          </p:spTgt>
                                        </p:tgtEl>
                                        <p:attrNameLst>
                                          <p:attrName>style.visibility</p:attrName>
                                        </p:attrNameLst>
                                      </p:cBhvr>
                                      <p:to>
                                        <p:strVal val="visible"/>
                                      </p:to>
                                    </p:set>
                                    <p:animEffect transition="in" filter="blinds(horizontal)">
                                      <p:cBhvr>
                                        <p:cTn id="16" dur="500"/>
                                        <p:tgtEl>
                                          <p:spTgt spid="9">
                                            <p:txEl>
                                              <p:pRg st="6" end="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animEffect transition="in" filter="blinds(horizontal)">
                                      <p:cBhvr>
                                        <p:cTn id="19" dur="500"/>
                                        <p:tgtEl>
                                          <p:spTgt spid="9">
                                            <p:txEl>
                                              <p:pRg st="7" end="7"/>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9">
                                            <p:txEl>
                                              <p:pRg st="8" end="8"/>
                                            </p:txEl>
                                          </p:spTgt>
                                        </p:tgtEl>
                                        <p:attrNameLst>
                                          <p:attrName>style.visibility</p:attrName>
                                        </p:attrNameLst>
                                      </p:cBhvr>
                                      <p:to>
                                        <p:strVal val="visible"/>
                                      </p:to>
                                    </p:set>
                                    <p:animEffect transition="in" filter="blinds(horizontal)">
                                      <p:cBhvr>
                                        <p:cTn id="24" dur="500"/>
                                        <p:tgtEl>
                                          <p:spTgt spid="9">
                                            <p:txEl>
                                              <p:pRg st="8" end="8"/>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9">
                                            <p:txEl>
                                              <p:pRg st="9" end="9"/>
                                            </p:txEl>
                                          </p:spTgt>
                                        </p:tgtEl>
                                        <p:attrNameLst>
                                          <p:attrName>style.visibility</p:attrName>
                                        </p:attrNameLst>
                                      </p:cBhvr>
                                      <p:to>
                                        <p:strVal val="visible"/>
                                      </p:to>
                                    </p:set>
                                    <p:animEffect transition="in" filter="blinds(horizontal)">
                                      <p:cBhvr>
                                        <p:cTn id="27" dur="500"/>
                                        <p:tgtEl>
                                          <p:spTgt spid="9">
                                            <p:txEl>
                                              <p:pRg st="9" end="9"/>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9">
                                            <p:txEl>
                                              <p:pRg st="10" end="10"/>
                                            </p:txEl>
                                          </p:spTgt>
                                        </p:tgtEl>
                                        <p:attrNameLst>
                                          <p:attrName>style.visibility</p:attrName>
                                        </p:attrNameLst>
                                      </p:cBhvr>
                                      <p:to>
                                        <p:strVal val="visible"/>
                                      </p:to>
                                    </p:set>
                                    <p:animEffect transition="in" filter="blinds(horizontal)">
                                      <p:cBhvr>
                                        <p:cTn id="30" dur="500"/>
                                        <p:tgtEl>
                                          <p:spTgt spid="9">
                                            <p:txEl>
                                              <p:pRg st="10" end="1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ntent Placeholder 1"/>
          <p:cNvSpPr>
            <a:spLocks noGrp="1"/>
          </p:cNvSpPr>
          <p:nvPr>
            <p:ph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14350" indent="-457200" algn="just">
              <a:lnSpc>
                <a:spcPct val="150000"/>
              </a:lnSpc>
              <a:defRPr/>
            </a:pPr>
            <a:r>
              <a:rPr lang="en-US" altLang="en-US" sz="2400" dirty="0" smtClean="0">
                <a:latin typeface="Arial" panose="020B0604020202020204" pitchFamily="34" charset="0"/>
                <a:cs typeface="Arial" panose="020B0604020202020204" pitchFamily="34" charset="0"/>
              </a:rPr>
              <a:t>Variables, Data Types, and Arithmetic Expressions</a:t>
            </a:r>
          </a:p>
          <a:p>
            <a:pPr marL="514350" indent="-457200" algn="just">
              <a:lnSpc>
                <a:spcPct val="150000"/>
              </a:lnSpc>
              <a:defRPr/>
            </a:pPr>
            <a:r>
              <a:rPr lang="en-US" altLang="en-US" sz="2400" dirty="0" smtClean="0">
                <a:latin typeface="Arial" panose="020B0604020202020204" pitchFamily="34" charset="0"/>
                <a:cs typeface="Arial" panose="020B0604020202020204" pitchFamily="34" charset="0"/>
              </a:rPr>
              <a:t>Working with Variables </a:t>
            </a:r>
          </a:p>
          <a:p>
            <a:pPr marL="514350" indent="-457200" algn="just">
              <a:lnSpc>
                <a:spcPct val="150000"/>
              </a:lnSpc>
              <a:defRPr/>
            </a:pPr>
            <a:r>
              <a:rPr lang="en-US" altLang="en-US" sz="2400" dirty="0" smtClean="0">
                <a:latin typeface="Arial" panose="020B0604020202020204" pitchFamily="34" charset="0"/>
                <a:cs typeface="Arial" panose="020B0604020202020204" pitchFamily="34" charset="0"/>
              </a:rPr>
              <a:t>Understanding Data Types and Constants </a:t>
            </a:r>
          </a:p>
          <a:p>
            <a:pPr marL="514350" indent="-457200" algn="just">
              <a:lnSpc>
                <a:spcPct val="150000"/>
              </a:lnSpc>
              <a:defRPr/>
            </a:pPr>
            <a:r>
              <a:rPr lang="en-US" altLang="en-US" sz="2400" dirty="0" smtClean="0">
                <a:latin typeface="Arial" panose="020B0604020202020204" pitchFamily="34" charset="0"/>
                <a:cs typeface="Arial" panose="020B0604020202020204" pitchFamily="34" charset="0"/>
              </a:rPr>
              <a:t>Working with Arithmetic Expressions </a:t>
            </a:r>
          </a:p>
          <a:p>
            <a:pPr marL="514350" indent="-457200" algn="just">
              <a:lnSpc>
                <a:spcPct val="150000"/>
              </a:lnSpc>
              <a:defRPr/>
            </a:pPr>
            <a:r>
              <a:rPr lang="en-US" altLang="en-US" sz="2400" dirty="0" smtClean="0">
                <a:latin typeface="Arial" panose="020B0604020202020204" pitchFamily="34" charset="0"/>
                <a:cs typeface="Arial" panose="020B0604020202020204" pitchFamily="34" charset="0"/>
              </a:rPr>
              <a:t>The Assignment Operator</a:t>
            </a:r>
          </a:p>
          <a:p>
            <a:pPr eaLnBrk="1" hangingPunct="1">
              <a:lnSpc>
                <a:spcPct val="150000"/>
              </a:lnSpc>
              <a:defRPr/>
            </a:pPr>
            <a:endParaRPr lang="en-US" altLang="en-US" sz="2800" dirty="0" smtClean="0"/>
          </a:p>
        </p:txBody>
      </p:sp>
      <p:sp>
        <p:nvSpPr>
          <p:cNvPr id="86019" name="Title 2"/>
          <p:cNvSpPr>
            <a:spLocks noGrp="1"/>
          </p:cNvSpPr>
          <p:nvPr>
            <p:ph type="title"/>
          </p:nvPr>
        </p:nvSpPr>
        <p:spPr>
          <a:xfrm>
            <a:off x="1219200" y="152400"/>
            <a:ext cx="7162800" cy="685800"/>
          </a:xfrm>
        </p:spPr>
        <p:txBody>
          <a:bodyPr/>
          <a:lstStyle/>
          <a:p>
            <a:pPr eaLnBrk="1" hangingPunct="1"/>
            <a:r>
              <a:rPr lang="en-US" altLang="en-US" smtClean="0"/>
              <a:t>Summary</a:t>
            </a:r>
          </a:p>
        </p:txBody>
      </p:sp>
      <p:sp>
        <p:nvSpPr>
          <p:cNvPr id="86020"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CSE 1002                            Department of CSE</a:t>
            </a:r>
          </a:p>
        </p:txBody>
      </p:sp>
      <p:sp>
        <p:nvSpPr>
          <p:cNvPr id="86021"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76C52F1-18CF-44E2-93A3-25073B1E3F62}" type="slidenum">
              <a:rPr lang="en-US" altLang="en-US" smtClean="0"/>
              <a:pPr/>
              <a:t>42</a:t>
            </a:fld>
            <a:endParaRPr lang="en-US" altLang="en-US" smtClean="0"/>
          </a:p>
        </p:txBody>
      </p:sp>
      <p:sp>
        <p:nvSpPr>
          <p:cNvPr id="86022"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4B6A0AC-2B61-4225-9EB2-9DC8ACA36EDC}" type="datetime1">
              <a:rPr lang="en-US" altLang="en-US" smtClean="0"/>
              <a:t>3/15/2015</a:t>
            </a:fld>
            <a:endParaRPr lang="en-US" altLang="en-US" smtClean="0"/>
          </a:p>
        </p:txBody>
      </p:sp>
      <p:sp>
        <p:nvSpPr>
          <p:cNvPr id="10" name="TextBox 9"/>
          <p:cNvSpPr txBox="1"/>
          <p:nvPr/>
        </p:nvSpPr>
        <p:spPr>
          <a:xfrm>
            <a:off x="0" y="1822450"/>
            <a:ext cx="1219200" cy="4394200"/>
          </a:xfrm>
          <a:prstGeom prst="rect">
            <a:avLst/>
          </a:prstGeom>
          <a:noFill/>
        </p:spPr>
        <p:txBody>
          <a:bodyPr>
            <a:spAutoFit/>
          </a:bodyPr>
          <a:lstStyle/>
          <a:p>
            <a:pPr marL="58738" lvl="1">
              <a:defRPr/>
            </a:pPr>
            <a:r>
              <a:rPr lang="en-US" sz="1400" b="1" i="1" dirty="0">
                <a:solidFill>
                  <a:srgbClr val="0000FF"/>
                </a:solidFill>
              </a:rPr>
              <a:t>Syntax</a:t>
            </a:r>
          </a:p>
          <a:p>
            <a:pPr marL="58738" lvl="1">
              <a:defRPr/>
            </a:pPr>
            <a:endParaRPr lang="en-US" sz="1050" b="1" i="1" dirty="0">
              <a:solidFill>
                <a:srgbClr val="0000FF"/>
              </a:solidFill>
            </a:endParaRPr>
          </a:p>
          <a:p>
            <a:pPr marL="58738" lvl="1">
              <a:defRPr/>
            </a:pPr>
            <a:r>
              <a:rPr lang="en-US" sz="1400" b="1" i="1" dirty="0">
                <a:solidFill>
                  <a:schemeClr val="tx1">
                    <a:lumMod val="50000"/>
                    <a:lumOff val="50000"/>
                  </a:schemeClr>
                </a:solidFill>
                <a:hlinkClick r:id="rId2" action="ppaction://hlinkfile"/>
              </a:rPr>
              <a:t>Additional Information </a:t>
            </a:r>
            <a:endParaRPr lang="en-US" sz="1400" b="1" i="1" dirty="0">
              <a:solidFill>
                <a:schemeClr val="tx1">
                  <a:lumMod val="50000"/>
                  <a:lumOff val="50000"/>
                </a:schemeClr>
              </a:solidFill>
            </a:endParaRPr>
          </a:p>
          <a:p>
            <a:pPr marL="58738" lvl="1">
              <a:defRPr/>
            </a:pPr>
            <a:endParaRPr lang="en-US" sz="1100" b="1" i="1" dirty="0">
              <a:solidFill>
                <a:srgbClr val="0000FF"/>
              </a:solidFill>
            </a:endParaRPr>
          </a:p>
          <a:p>
            <a:pPr marL="58738" lvl="1">
              <a:defRPr/>
            </a:pPr>
            <a:endParaRPr lang="en-US" sz="1100" b="1" i="1" dirty="0">
              <a:solidFill>
                <a:srgbClr val="0000FF"/>
              </a:solidFill>
            </a:endParaRPr>
          </a:p>
          <a:p>
            <a:pPr marL="58738" lvl="1">
              <a:defRPr/>
            </a:pPr>
            <a:r>
              <a:rPr lang="en-US" sz="1400" b="1" i="1" dirty="0">
                <a:solidFill>
                  <a:srgbClr val="0000FF"/>
                </a:solidFill>
              </a:rPr>
              <a:t>Control Flow</a:t>
            </a:r>
          </a:p>
          <a:p>
            <a:pPr marL="58738" lvl="1">
              <a:defRPr/>
            </a:pPr>
            <a:endParaRPr lang="en-US" sz="1200" b="1" i="1" dirty="0">
              <a:solidFill>
                <a:srgbClr val="0000FF"/>
              </a:solidFill>
            </a:endParaRPr>
          </a:p>
          <a:p>
            <a:pPr marL="58738" lvl="1">
              <a:defRPr/>
            </a:pPr>
            <a:r>
              <a:rPr lang="en-US" sz="1400" b="1" i="1" dirty="0">
                <a:solidFill>
                  <a:srgbClr val="0000FF"/>
                </a:solidFill>
                <a:hlinkClick r:id="rId3" action="ppaction://hlinkfile"/>
              </a:rPr>
              <a:t>Case studies</a:t>
            </a:r>
            <a:endParaRPr lang="en-US" sz="1400" b="1" i="1" dirty="0">
              <a:solidFill>
                <a:srgbClr val="0000FF"/>
              </a:solidFill>
            </a:endParaRPr>
          </a:p>
          <a:p>
            <a:pPr marL="58738" lvl="1">
              <a:defRPr/>
            </a:pPr>
            <a:endParaRPr lang="en-US" sz="1100" b="1" i="1" dirty="0">
              <a:solidFill>
                <a:srgbClr val="0000FF"/>
              </a:solidFill>
            </a:endParaRPr>
          </a:p>
          <a:p>
            <a:pPr marL="58738" lvl="1">
              <a:defRPr/>
            </a:pPr>
            <a:r>
              <a:rPr lang="en-US" sz="1400" b="1" i="1" dirty="0">
                <a:solidFill>
                  <a:srgbClr val="0000FF"/>
                </a:solidFill>
              </a:rPr>
              <a:t>Do it yourself</a:t>
            </a:r>
          </a:p>
          <a:p>
            <a:pPr marL="58738" lvl="1">
              <a:defRPr/>
            </a:pPr>
            <a:endParaRPr lang="en-US" sz="1400" b="1" i="1" dirty="0">
              <a:solidFill>
                <a:srgbClr val="0000FF"/>
              </a:solidFill>
            </a:endParaRPr>
          </a:p>
          <a:p>
            <a:pPr marL="58738" lvl="1">
              <a:defRPr/>
            </a:pPr>
            <a:r>
              <a:rPr lang="en-US" sz="1400" b="1" i="1" dirty="0">
                <a:solidFill>
                  <a:srgbClr val="0000FF"/>
                </a:solidFill>
                <a:hlinkClick r:id="rId4" action="ppaction://hlinkpres?slideindex=1&amp;slidetitle="/>
              </a:rPr>
              <a:t>MCQ’s-1</a:t>
            </a:r>
            <a:endParaRPr lang="en-US" sz="1400" b="1" i="1" dirty="0">
              <a:solidFill>
                <a:srgbClr val="0000FF"/>
              </a:solidFill>
            </a:endParaRPr>
          </a:p>
          <a:p>
            <a:pPr marL="58738" lvl="1">
              <a:defRPr/>
            </a:pPr>
            <a:endParaRPr lang="en-US" sz="1400" b="1" i="1" dirty="0">
              <a:solidFill>
                <a:srgbClr val="0000FF"/>
              </a:solidFill>
            </a:endParaRPr>
          </a:p>
          <a:p>
            <a:pPr marL="58738" lvl="1">
              <a:defRPr/>
            </a:pPr>
            <a:r>
              <a:rPr lang="en-US" sz="1400" b="1" i="1" dirty="0">
                <a:solidFill>
                  <a:srgbClr val="0000FF"/>
                </a:solidFill>
                <a:hlinkClick r:id="rId5" action="ppaction://hlinkpres?slideindex=1&amp;slidetitle="/>
              </a:rPr>
              <a:t>MCQ’s-2</a:t>
            </a:r>
            <a:endParaRPr lang="en-US" sz="1400" b="1" i="1" dirty="0">
              <a:solidFill>
                <a:srgbClr val="0000FF"/>
              </a:solidFill>
            </a:endParaRPr>
          </a:p>
          <a:p>
            <a:pPr marL="58738" lvl="1">
              <a:defRPr/>
            </a:pPr>
            <a:endParaRPr lang="en-US" sz="1400" b="1" i="1" dirty="0">
              <a:solidFill>
                <a:srgbClr val="0000FF"/>
              </a:solidFill>
            </a:endParaRPr>
          </a:p>
          <a:p>
            <a:pPr marL="58738" lvl="1">
              <a:defRPr/>
            </a:pPr>
            <a:r>
              <a:rPr lang="en-US" sz="1400" b="1" i="1" dirty="0">
                <a:solidFill>
                  <a:srgbClr val="0000FF"/>
                </a:solidFill>
                <a:hlinkClick r:id="rId6" action="ppaction://hlinkpres?slideindex=1&amp;slidetitle="/>
              </a:rPr>
              <a:t>MCQ’s-3</a:t>
            </a:r>
            <a:endParaRPr lang="en-US" sz="1400" b="1" i="1" dirty="0">
              <a:solidFill>
                <a:srgbClr val="0000FF"/>
              </a:solidFill>
            </a:endParaRPr>
          </a:p>
          <a:p>
            <a:pPr marL="58738" lvl="1">
              <a:defRPr/>
            </a:pPr>
            <a:endParaRPr lang="en-US" sz="1400" b="1" i="1" dirty="0">
              <a:solidFill>
                <a:srgbClr val="0000FF"/>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idx="1"/>
          </p:nvPr>
        </p:nvSpPr>
        <p:spPr bwMode="auto">
          <a:xfrm>
            <a:off x="1295400" y="914400"/>
            <a:ext cx="7696200" cy="55626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spcBef>
                <a:spcPts val="300"/>
              </a:spcBef>
              <a:spcAft>
                <a:spcPts val="300"/>
              </a:spcAft>
              <a:defRPr/>
            </a:pPr>
            <a:r>
              <a:rPr lang="en-US" altLang="en-US" sz="2400" dirty="0" smtClean="0"/>
              <a:t>Programs can use symbolic names for storing computation data </a:t>
            </a:r>
          </a:p>
          <a:p>
            <a:pPr algn="just" eaLnBrk="1" hangingPunct="1">
              <a:spcBef>
                <a:spcPts val="300"/>
              </a:spcBef>
              <a:spcAft>
                <a:spcPts val="300"/>
              </a:spcAft>
              <a:defRPr/>
            </a:pPr>
            <a:r>
              <a:rPr lang="en-US" altLang="en-US" sz="2400" b="1" dirty="0" smtClean="0">
                <a:solidFill>
                  <a:srgbClr val="D60093"/>
                </a:solidFill>
              </a:rPr>
              <a:t>Variable: a </a:t>
            </a:r>
            <a:r>
              <a:rPr lang="en-US" altLang="en-US" sz="2400" b="1" u="sng" dirty="0" smtClean="0">
                <a:solidFill>
                  <a:srgbClr val="D60093"/>
                </a:solidFill>
              </a:rPr>
              <a:t>symbolic name</a:t>
            </a:r>
            <a:r>
              <a:rPr lang="en-US" altLang="en-US" sz="2400" b="1" dirty="0" smtClean="0">
                <a:solidFill>
                  <a:srgbClr val="D60093"/>
                </a:solidFill>
              </a:rPr>
              <a:t> for a memory location</a:t>
            </a:r>
          </a:p>
          <a:p>
            <a:pPr lvl="1" algn="just" eaLnBrk="1" hangingPunct="1">
              <a:spcBef>
                <a:spcPts val="300"/>
              </a:spcBef>
              <a:spcAft>
                <a:spcPts val="300"/>
              </a:spcAft>
              <a:defRPr/>
            </a:pPr>
            <a:r>
              <a:rPr lang="en-US" altLang="en-US" sz="2000" dirty="0" smtClean="0"/>
              <a:t>programmer doesn’t have to worry about specifying (or even knowing) the value of the location’s address</a:t>
            </a:r>
          </a:p>
          <a:p>
            <a:pPr algn="just" eaLnBrk="1" hangingPunct="1">
              <a:spcBef>
                <a:spcPts val="300"/>
              </a:spcBef>
              <a:spcAft>
                <a:spcPts val="300"/>
              </a:spcAft>
              <a:defRPr/>
            </a:pPr>
            <a:r>
              <a:rPr lang="en-US" altLang="en-US" sz="2400" dirty="0" smtClean="0"/>
              <a:t>In C or C++, variables have to be </a:t>
            </a:r>
            <a:r>
              <a:rPr lang="en-US" altLang="en-US" sz="2400" b="1" i="1" dirty="0" smtClean="0">
                <a:solidFill>
                  <a:srgbClr val="D60093"/>
                </a:solidFill>
              </a:rPr>
              <a:t>declared</a:t>
            </a:r>
            <a:r>
              <a:rPr lang="en-US" altLang="en-US" sz="2400" dirty="0" smtClean="0">
                <a:solidFill>
                  <a:srgbClr val="D60093"/>
                </a:solidFill>
              </a:rPr>
              <a:t> </a:t>
            </a:r>
            <a:r>
              <a:rPr lang="en-US" altLang="en-US" sz="2400" dirty="0" smtClean="0"/>
              <a:t>before they are used</a:t>
            </a:r>
          </a:p>
          <a:p>
            <a:pPr lvl="1" algn="just" eaLnBrk="1" hangingPunct="1">
              <a:spcBef>
                <a:spcPts val="300"/>
              </a:spcBef>
              <a:spcAft>
                <a:spcPts val="300"/>
              </a:spcAft>
              <a:defRPr/>
            </a:pPr>
            <a:r>
              <a:rPr lang="en-US" altLang="en-US" sz="2000" dirty="0" smtClean="0"/>
              <a:t>Variable declaration: [datatype, symbolic name(</a:t>
            </a:r>
            <a:r>
              <a:rPr lang="en-US" altLang="en-US" sz="2000" i="1" dirty="0" smtClean="0">
                <a:solidFill>
                  <a:srgbClr val="D60093"/>
                </a:solidFill>
              </a:rPr>
              <a:t>identifier</a:t>
            </a:r>
            <a:r>
              <a:rPr lang="en-US" altLang="en-US" sz="2000" dirty="0" smtClean="0"/>
              <a:t>)]</a:t>
            </a:r>
          </a:p>
          <a:p>
            <a:pPr marL="457200" lvl="1" indent="0" algn="just" eaLnBrk="1" hangingPunct="1">
              <a:spcBef>
                <a:spcPts val="300"/>
              </a:spcBef>
              <a:spcAft>
                <a:spcPts val="300"/>
              </a:spcAft>
              <a:buFont typeface="Arial" panose="020B0604020202020204" pitchFamily="34" charset="0"/>
              <a:buNone/>
              <a:defRPr/>
            </a:pPr>
            <a:r>
              <a:rPr lang="en-US" altLang="en-US" sz="2000" dirty="0"/>
              <a:t>	</a:t>
            </a:r>
            <a:r>
              <a:rPr lang="en-US" altLang="en-US" sz="2000" dirty="0" smtClean="0"/>
              <a:t>	</a:t>
            </a:r>
            <a:r>
              <a:rPr lang="en-US" altLang="en-US" sz="2400" b="1" dirty="0" err="1">
                <a:latin typeface="Courier New" panose="02070309020205020404" pitchFamily="49" charset="0"/>
                <a:ea typeface="+mj-ea"/>
                <a:cs typeface="+mj-cs"/>
              </a:rPr>
              <a:t>int</a:t>
            </a:r>
            <a:r>
              <a:rPr lang="en-US" altLang="en-US" sz="2400" b="1" dirty="0">
                <a:latin typeface="Courier New" panose="02070309020205020404" pitchFamily="49" charset="0"/>
                <a:ea typeface="+mj-ea"/>
                <a:cs typeface="+mj-cs"/>
              </a:rPr>
              <a:t> a;</a:t>
            </a:r>
            <a:endParaRPr lang="en-US" altLang="en-US" b="1" dirty="0">
              <a:latin typeface="Courier New" panose="02070309020205020404" pitchFamily="49" charset="0"/>
              <a:ea typeface="+mj-ea"/>
              <a:cs typeface="+mj-cs"/>
            </a:endParaRPr>
          </a:p>
          <a:p>
            <a:pPr algn="just" eaLnBrk="1" hangingPunct="1">
              <a:spcBef>
                <a:spcPts val="300"/>
              </a:spcBef>
              <a:spcAft>
                <a:spcPts val="300"/>
              </a:spcAft>
              <a:defRPr/>
            </a:pPr>
            <a:r>
              <a:rPr lang="en-US" altLang="en-US" sz="2400" dirty="0" smtClean="0"/>
              <a:t>Declarations that reserve storage are called </a:t>
            </a:r>
            <a:r>
              <a:rPr lang="en-US" altLang="en-US" sz="2400" b="1" i="1" dirty="0" smtClean="0">
                <a:solidFill>
                  <a:srgbClr val="D60093"/>
                </a:solidFill>
              </a:rPr>
              <a:t>definitions</a:t>
            </a:r>
          </a:p>
          <a:p>
            <a:pPr lvl="1" algn="just" eaLnBrk="1" hangingPunct="1">
              <a:spcBef>
                <a:spcPts val="300"/>
              </a:spcBef>
              <a:spcAft>
                <a:spcPts val="300"/>
              </a:spcAft>
              <a:defRPr/>
            </a:pPr>
            <a:r>
              <a:rPr lang="en-US" altLang="en-US" sz="2000" dirty="0" smtClean="0"/>
              <a:t>The definition reserves memory space for the variable, but doesn’t  put any value there</a:t>
            </a:r>
          </a:p>
          <a:p>
            <a:pPr algn="just" eaLnBrk="1" hangingPunct="1">
              <a:spcBef>
                <a:spcPts val="300"/>
              </a:spcBef>
              <a:spcAft>
                <a:spcPts val="300"/>
              </a:spcAft>
              <a:defRPr/>
            </a:pPr>
            <a:r>
              <a:rPr lang="en-US" altLang="en-US" sz="2400" dirty="0" smtClean="0"/>
              <a:t>Values get into the memory location of the variable by </a:t>
            </a:r>
            <a:r>
              <a:rPr lang="en-US" altLang="en-US" sz="2400" b="1" i="1" dirty="0" smtClean="0">
                <a:solidFill>
                  <a:srgbClr val="D60093"/>
                </a:solidFill>
              </a:rPr>
              <a:t>initialization</a:t>
            </a:r>
            <a:r>
              <a:rPr lang="en-US" altLang="en-US" sz="2400" dirty="0" smtClean="0"/>
              <a:t> or </a:t>
            </a:r>
            <a:r>
              <a:rPr lang="en-US" altLang="en-US" sz="2400" b="1" i="1" dirty="0" err="1" smtClean="0">
                <a:solidFill>
                  <a:srgbClr val="D60093"/>
                </a:solidFill>
              </a:rPr>
              <a:t>assignement</a:t>
            </a:r>
            <a:r>
              <a:rPr lang="en-US" altLang="en-US" sz="2400" b="1" i="1" dirty="0" smtClean="0">
                <a:solidFill>
                  <a:srgbClr val="D60093"/>
                </a:solidFill>
              </a:rPr>
              <a:t>	</a:t>
            </a:r>
            <a:r>
              <a:rPr lang="en-US" altLang="en-US" sz="2400" b="1" dirty="0">
                <a:latin typeface="Courier New" panose="02070309020205020404" pitchFamily="49" charset="0"/>
              </a:rPr>
              <a:t> </a:t>
            </a:r>
            <a:r>
              <a:rPr lang="en-US" altLang="en-US" sz="2400" b="1" dirty="0" err="1">
                <a:latin typeface="Courier New" panose="02070309020205020404" pitchFamily="49" charset="0"/>
              </a:rPr>
              <a:t>int</a:t>
            </a:r>
            <a:r>
              <a:rPr lang="en-US" altLang="en-US" sz="2400" b="1" dirty="0">
                <a:latin typeface="Courier New" panose="02070309020205020404" pitchFamily="49" charset="0"/>
              </a:rPr>
              <a:t> </a:t>
            </a:r>
            <a:r>
              <a:rPr lang="en-US" altLang="en-US" sz="2400" b="1" dirty="0" smtClean="0">
                <a:latin typeface="Courier New" panose="02070309020205020404" pitchFamily="49" charset="0"/>
              </a:rPr>
              <a:t>a=10;</a:t>
            </a:r>
            <a:endParaRPr lang="en-US" altLang="en-US" sz="2400" b="1" i="1" dirty="0" smtClean="0">
              <a:solidFill>
                <a:srgbClr val="D60093"/>
              </a:solidFill>
            </a:endParaRPr>
          </a:p>
          <a:p>
            <a:pPr algn="just" eaLnBrk="1" hangingPunct="1">
              <a:spcBef>
                <a:spcPts val="300"/>
              </a:spcBef>
              <a:spcAft>
                <a:spcPts val="300"/>
              </a:spcAft>
              <a:defRPr/>
            </a:pPr>
            <a:endParaRPr lang="en-US" altLang="en-US" sz="2400" dirty="0" smtClean="0"/>
          </a:p>
          <a:p>
            <a:pPr algn="just" eaLnBrk="1" hangingPunct="1">
              <a:spcBef>
                <a:spcPts val="300"/>
              </a:spcBef>
              <a:spcAft>
                <a:spcPts val="300"/>
              </a:spcAft>
              <a:defRPr/>
            </a:pPr>
            <a:endParaRPr lang="en-US" altLang="en-US" dirty="0" smtClean="0"/>
          </a:p>
        </p:txBody>
      </p:sp>
      <p:sp>
        <p:nvSpPr>
          <p:cNvPr id="40963" name="Rectangle 2"/>
          <p:cNvSpPr>
            <a:spLocks noGrp="1" noChangeArrowheads="1"/>
          </p:cNvSpPr>
          <p:nvPr>
            <p:ph type="title"/>
          </p:nvPr>
        </p:nvSpPr>
        <p:spPr>
          <a:xfrm>
            <a:off x="1219200" y="152400"/>
            <a:ext cx="7162800" cy="685800"/>
          </a:xfrm>
        </p:spPr>
        <p:txBody>
          <a:bodyPr/>
          <a:lstStyle/>
          <a:p>
            <a:pPr eaLnBrk="1" hangingPunct="1"/>
            <a:r>
              <a:rPr lang="en-US" altLang="en-US" smtClean="0"/>
              <a:t>Variables</a:t>
            </a:r>
          </a:p>
        </p:txBody>
      </p:sp>
      <p:sp>
        <p:nvSpPr>
          <p:cNvPr id="40964"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CSE 1002                            Department of CSE</a:t>
            </a:r>
          </a:p>
        </p:txBody>
      </p:sp>
      <p:sp>
        <p:nvSpPr>
          <p:cNvPr id="40965"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31DE0A7-F91C-4514-90CD-64529B5F750E}" type="slidenum">
              <a:rPr lang="en-US" altLang="en-US" smtClean="0"/>
              <a:pPr/>
              <a:t>5</a:t>
            </a:fld>
            <a:endParaRPr lang="en-US" altLang="en-US" smtClean="0"/>
          </a:p>
        </p:txBody>
      </p:sp>
      <p:sp>
        <p:nvSpPr>
          <p:cNvPr id="40966"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B5E97BE-6C43-4A8F-931B-2475C394AB87}" type="datetime1">
              <a:rPr lang="en-US" altLang="en-US" smtClean="0"/>
              <a:t>3/15/2015</a:t>
            </a:fld>
            <a:endParaRPr lang="en-US" alt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219200" y="152400"/>
            <a:ext cx="7162800" cy="685800"/>
          </a:xfrm>
        </p:spPr>
        <p:txBody>
          <a:bodyPr/>
          <a:lstStyle/>
          <a:p>
            <a:pPr eaLnBrk="1" hangingPunct="1"/>
            <a:r>
              <a:rPr lang="en-US" altLang="en-US" smtClean="0"/>
              <a:t>Variables - Examples</a:t>
            </a:r>
          </a:p>
        </p:txBody>
      </p:sp>
      <p:sp>
        <p:nvSpPr>
          <p:cNvPr id="41987" name="Text Box 4"/>
          <p:cNvSpPr txBox="1">
            <a:spLocks noChangeArrowheads="1"/>
          </p:cNvSpPr>
          <p:nvPr/>
        </p:nvSpPr>
        <p:spPr bwMode="auto">
          <a:xfrm>
            <a:off x="1500188" y="1717675"/>
            <a:ext cx="7643812"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ourier New" panose="02070309020205020404" pitchFamily="49" charset="0"/>
              </a:rPr>
              <a:t>int a;         // declaring a variable of type int</a:t>
            </a:r>
          </a:p>
          <a:p>
            <a:pPr eaLnBrk="1" hangingPunct="1"/>
            <a:endParaRPr lang="en-US" altLang="en-US">
              <a:latin typeface="Courier New" panose="02070309020205020404" pitchFamily="49" charset="0"/>
            </a:endParaRPr>
          </a:p>
          <a:p>
            <a:pPr eaLnBrk="1" hangingPunct="1"/>
            <a:r>
              <a:rPr lang="en-US" altLang="en-US">
                <a:latin typeface="Courier New" panose="02070309020205020404" pitchFamily="49" charset="0"/>
              </a:rPr>
              <a:t>int sum, a1,a2; // declaring 3 variables</a:t>
            </a:r>
          </a:p>
          <a:p>
            <a:pPr eaLnBrk="1" hangingPunct="1"/>
            <a:endParaRPr lang="en-US" altLang="en-US">
              <a:latin typeface="Courier New" panose="02070309020205020404" pitchFamily="49" charset="0"/>
            </a:endParaRPr>
          </a:p>
          <a:p>
            <a:pPr eaLnBrk="1" hangingPunct="1"/>
            <a:r>
              <a:rPr lang="en-US" altLang="en-US">
                <a:latin typeface="Courier New" panose="02070309020205020404" pitchFamily="49" charset="0"/>
              </a:rPr>
              <a:t>int x=7; // declaring and initializing a variable </a:t>
            </a:r>
          </a:p>
          <a:p>
            <a:pPr eaLnBrk="1" hangingPunct="1"/>
            <a:endParaRPr lang="en-US" altLang="en-US">
              <a:latin typeface="Courier New" panose="02070309020205020404" pitchFamily="49" charset="0"/>
            </a:endParaRPr>
          </a:p>
          <a:p>
            <a:pPr eaLnBrk="1" hangingPunct="1"/>
            <a:endParaRPr lang="en-US" altLang="en-US">
              <a:latin typeface="Courier New" panose="02070309020205020404" pitchFamily="49" charset="0"/>
            </a:endParaRPr>
          </a:p>
          <a:p>
            <a:pPr eaLnBrk="1" hangingPunct="1"/>
            <a:r>
              <a:rPr lang="en-US" altLang="en-US">
                <a:latin typeface="Courier New" panose="02070309020205020404" pitchFamily="49" charset="0"/>
              </a:rPr>
              <a:t>a=5;  // assigning to variable a the value 5</a:t>
            </a:r>
          </a:p>
          <a:p>
            <a:pPr eaLnBrk="1" hangingPunct="1"/>
            <a:endParaRPr lang="en-US" altLang="en-US">
              <a:latin typeface="Courier New" panose="02070309020205020404" pitchFamily="49" charset="0"/>
            </a:endParaRPr>
          </a:p>
          <a:p>
            <a:pPr eaLnBrk="1" hangingPunct="1"/>
            <a:r>
              <a:rPr lang="en-US" altLang="en-US">
                <a:latin typeface="Courier New" panose="02070309020205020404" pitchFamily="49" charset="0"/>
              </a:rPr>
              <a:t>a1=a; // assigning to variable a1 the value of a</a:t>
            </a:r>
          </a:p>
          <a:p>
            <a:pPr eaLnBrk="1" hangingPunct="1"/>
            <a:endParaRPr lang="en-US" altLang="en-US">
              <a:latin typeface="Courier New" panose="02070309020205020404" pitchFamily="49" charset="0"/>
            </a:endParaRPr>
          </a:p>
          <a:p>
            <a:pPr eaLnBrk="1" hangingPunct="1"/>
            <a:endParaRPr lang="en-US" altLang="en-US">
              <a:latin typeface="Courier New" panose="02070309020205020404" pitchFamily="49" charset="0"/>
            </a:endParaRPr>
          </a:p>
        </p:txBody>
      </p:sp>
      <p:sp>
        <p:nvSpPr>
          <p:cNvPr id="97286" name="Freeform 6"/>
          <p:cNvSpPr>
            <a:spLocks/>
          </p:cNvSpPr>
          <p:nvPr/>
        </p:nvSpPr>
        <p:spPr bwMode="auto">
          <a:xfrm>
            <a:off x="1395413" y="4114800"/>
            <a:ext cx="503237" cy="544513"/>
          </a:xfrm>
          <a:custGeom>
            <a:avLst/>
            <a:gdLst>
              <a:gd name="T0" fmla="*/ 2147483646 w 317"/>
              <a:gd name="T1" fmla="*/ 2147483646 h 343"/>
              <a:gd name="T2" fmla="*/ 2147483646 w 317"/>
              <a:gd name="T3" fmla="*/ 2147483646 h 343"/>
              <a:gd name="T4" fmla="*/ 2147483646 w 317"/>
              <a:gd name="T5" fmla="*/ 2147483646 h 343"/>
              <a:gd name="T6" fmla="*/ 2147483646 w 317"/>
              <a:gd name="T7" fmla="*/ 2147483646 h 343"/>
              <a:gd name="T8" fmla="*/ 2147483646 w 317"/>
              <a:gd name="T9" fmla="*/ 2147483646 h 343"/>
              <a:gd name="T10" fmla="*/ 2147483646 w 317"/>
              <a:gd name="T11" fmla="*/ 2147483646 h 343"/>
              <a:gd name="T12" fmla="*/ 2147483646 w 317"/>
              <a:gd name="T13" fmla="*/ 2147483646 h 343"/>
              <a:gd name="T14" fmla="*/ 2147483646 w 317"/>
              <a:gd name="T15" fmla="*/ 2147483646 h 3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7" h="343">
                <a:moveTo>
                  <a:pt x="198" y="22"/>
                </a:moveTo>
                <a:cubicBezTo>
                  <a:pt x="143" y="33"/>
                  <a:pt x="112" y="40"/>
                  <a:pt x="66" y="70"/>
                </a:cubicBezTo>
                <a:cubicBezTo>
                  <a:pt x="23" y="134"/>
                  <a:pt x="0" y="202"/>
                  <a:pt x="42" y="286"/>
                </a:cubicBezTo>
                <a:cubicBezTo>
                  <a:pt x="51" y="304"/>
                  <a:pt x="172" y="319"/>
                  <a:pt x="186" y="322"/>
                </a:cubicBezTo>
                <a:cubicBezTo>
                  <a:pt x="198" y="325"/>
                  <a:pt x="210" y="330"/>
                  <a:pt x="222" y="334"/>
                </a:cubicBezTo>
                <a:cubicBezTo>
                  <a:pt x="246" y="330"/>
                  <a:pt x="282" y="343"/>
                  <a:pt x="294" y="322"/>
                </a:cubicBezTo>
                <a:cubicBezTo>
                  <a:pt x="303" y="306"/>
                  <a:pt x="317" y="69"/>
                  <a:pt x="294" y="46"/>
                </a:cubicBezTo>
                <a:cubicBezTo>
                  <a:pt x="248" y="0"/>
                  <a:pt x="92" y="57"/>
                  <a:pt x="198" y="22"/>
                </a:cubicBezTo>
                <a:close/>
              </a:path>
            </a:pathLst>
          </a:custGeom>
          <a:noFill/>
          <a:ln w="158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287" name="Freeform 7"/>
          <p:cNvSpPr>
            <a:spLocks/>
          </p:cNvSpPr>
          <p:nvPr/>
        </p:nvSpPr>
        <p:spPr bwMode="auto">
          <a:xfrm>
            <a:off x="1911350" y="4130675"/>
            <a:ext cx="503238" cy="544513"/>
          </a:xfrm>
          <a:custGeom>
            <a:avLst/>
            <a:gdLst>
              <a:gd name="T0" fmla="*/ 2147483646 w 317"/>
              <a:gd name="T1" fmla="*/ 2147483646 h 343"/>
              <a:gd name="T2" fmla="*/ 2147483646 w 317"/>
              <a:gd name="T3" fmla="*/ 2147483646 h 343"/>
              <a:gd name="T4" fmla="*/ 2147483646 w 317"/>
              <a:gd name="T5" fmla="*/ 2147483646 h 343"/>
              <a:gd name="T6" fmla="*/ 2147483646 w 317"/>
              <a:gd name="T7" fmla="*/ 2147483646 h 343"/>
              <a:gd name="T8" fmla="*/ 2147483646 w 317"/>
              <a:gd name="T9" fmla="*/ 2147483646 h 343"/>
              <a:gd name="T10" fmla="*/ 2147483646 w 317"/>
              <a:gd name="T11" fmla="*/ 2147483646 h 343"/>
              <a:gd name="T12" fmla="*/ 2147483646 w 317"/>
              <a:gd name="T13" fmla="*/ 2147483646 h 343"/>
              <a:gd name="T14" fmla="*/ 2147483646 w 317"/>
              <a:gd name="T15" fmla="*/ 2147483646 h 3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7" h="343">
                <a:moveTo>
                  <a:pt x="198" y="22"/>
                </a:moveTo>
                <a:cubicBezTo>
                  <a:pt x="143" y="33"/>
                  <a:pt x="112" y="40"/>
                  <a:pt x="66" y="70"/>
                </a:cubicBezTo>
                <a:cubicBezTo>
                  <a:pt x="23" y="134"/>
                  <a:pt x="0" y="202"/>
                  <a:pt x="42" y="286"/>
                </a:cubicBezTo>
                <a:cubicBezTo>
                  <a:pt x="51" y="304"/>
                  <a:pt x="172" y="319"/>
                  <a:pt x="186" y="322"/>
                </a:cubicBezTo>
                <a:cubicBezTo>
                  <a:pt x="198" y="325"/>
                  <a:pt x="210" y="330"/>
                  <a:pt x="222" y="334"/>
                </a:cubicBezTo>
                <a:cubicBezTo>
                  <a:pt x="246" y="330"/>
                  <a:pt x="282" y="343"/>
                  <a:pt x="294" y="322"/>
                </a:cubicBezTo>
                <a:cubicBezTo>
                  <a:pt x="303" y="306"/>
                  <a:pt x="317" y="69"/>
                  <a:pt x="294" y="46"/>
                </a:cubicBezTo>
                <a:cubicBezTo>
                  <a:pt x="248" y="0"/>
                  <a:pt x="92" y="57"/>
                  <a:pt x="198" y="22"/>
                </a:cubicBezTo>
                <a:close/>
              </a:path>
            </a:pathLst>
          </a:custGeom>
          <a:noFill/>
          <a:ln w="1587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90" name="Text Box 8"/>
          <p:cNvSpPr txBox="1">
            <a:spLocks noChangeArrowheads="1"/>
          </p:cNvSpPr>
          <p:nvPr/>
        </p:nvSpPr>
        <p:spPr bwMode="auto">
          <a:xfrm>
            <a:off x="1143000" y="4708525"/>
            <a:ext cx="1073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i="1">
                <a:solidFill>
                  <a:srgbClr val="FF0000"/>
                </a:solidFill>
              </a:rPr>
              <a:t>L-value</a:t>
            </a:r>
          </a:p>
        </p:txBody>
      </p:sp>
      <p:sp>
        <p:nvSpPr>
          <p:cNvPr id="41991" name="Text Box 9"/>
          <p:cNvSpPr txBox="1">
            <a:spLocks noChangeArrowheads="1"/>
          </p:cNvSpPr>
          <p:nvPr/>
        </p:nvSpPr>
        <p:spPr bwMode="auto">
          <a:xfrm>
            <a:off x="2286000" y="4708525"/>
            <a:ext cx="1101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i="1">
                <a:solidFill>
                  <a:srgbClr val="006600"/>
                </a:solidFill>
              </a:rPr>
              <a:t>R-value</a:t>
            </a:r>
          </a:p>
        </p:txBody>
      </p:sp>
      <p:sp>
        <p:nvSpPr>
          <p:cNvPr id="41992" name="Text Box 10"/>
          <p:cNvSpPr txBox="1">
            <a:spLocks noChangeArrowheads="1"/>
          </p:cNvSpPr>
          <p:nvPr/>
        </p:nvSpPr>
        <p:spPr bwMode="auto">
          <a:xfrm>
            <a:off x="1374775" y="5105400"/>
            <a:ext cx="76930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a:p>
            <a:pPr eaLnBrk="1" hangingPunct="1"/>
            <a:endParaRPr lang="en-US" altLang="en-US"/>
          </a:p>
          <a:p>
            <a:pPr eaLnBrk="1" hangingPunct="1"/>
            <a:r>
              <a:rPr lang="en-US" altLang="en-US">
                <a:latin typeface="Courier New" panose="02070309020205020404" pitchFamily="49" charset="0"/>
              </a:rPr>
              <a:t>a1=a1+1;  // assigning to variable a1 the value of a1+1</a:t>
            </a:r>
          </a:p>
          <a:p>
            <a:pPr eaLnBrk="1" hangingPunct="1"/>
            <a:r>
              <a:rPr lang="en-US" altLang="en-US">
                <a:latin typeface="Courier New" panose="02070309020205020404" pitchFamily="49" charset="0"/>
              </a:rPr>
              <a:t>	   // (increasing value of a1 with 1)</a:t>
            </a:r>
          </a:p>
          <a:p>
            <a:pPr eaLnBrk="1" hangingPunct="1"/>
            <a:endParaRPr lang="en-US" altLang="en-US">
              <a:latin typeface="Courier New" panose="02070309020205020404" pitchFamily="49" charset="0"/>
            </a:endParaRPr>
          </a:p>
        </p:txBody>
      </p:sp>
      <p:sp>
        <p:nvSpPr>
          <p:cNvPr id="41993" name="Freeform 11"/>
          <p:cNvSpPr>
            <a:spLocks/>
          </p:cNvSpPr>
          <p:nvPr/>
        </p:nvSpPr>
        <p:spPr bwMode="auto">
          <a:xfrm>
            <a:off x="1390650" y="6019800"/>
            <a:ext cx="323850" cy="1588"/>
          </a:xfrm>
          <a:custGeom>
            <a:avLst/>
            <a:gdLst>
              <a:gd name="T0" fmla="*/ 0 w 204"/>
              <a:gd name="T1" fmla="*/ 0 h 1"/>
              <a:gd name="T2" fmla="*/ 2147483646 w 204"/>
              <a:gd name="T3" fmla="*/ 0 h 1"/>
              <a:gd name="T4" fmla="*/ 0 60000 65536"/>
              <a:gd name="T5" fmla="*/ 0 60000 65536"/>
            </a:gdLst>
            <a:ahLst/>
            <a:cxnLst>
              <a:cxn ang="T4">
                <a:pos x="T0" y="T1"/>
              </a:cxn>
              <a:cxn ang="T5">
                <a:pos x="T2" y="T3"/>
              </a:cxn>
            </a:cxnLst>
            <a:rect l="0" t="0" r="r" b="b"/>
            <a:pathLst>
              <a:path w="204" h="1">
                <a:moveTo>
                  <a:pt x="0" y="0"/>
                </a:moveTo>
                <a:cubicBezTo>
                  <a:pt x="68" y="0"/>
                  <a:pt x="136" y="0"/>
                  <a:pt x="204" y="0"/>
                </a:cubicBezTo>
              </a:path>
            </a:pathLst>
          </a:cu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94" name="Freeform 12"/>
          <p:cNvSpPr>
            <a:spLocks/>
          </p:cNvSpPr>
          <p:nvPr/>
        </p:nvSpPr>
        <p:spPr bwMode="auto">
          <a:xfrm>
            <a:off x="1847850" y="6019800"/>
            <a:ext cx="323850" cy="1588"/>
          </a:xfrm>
          <a:custGeom>
            <a:avLst/>
            <a:gdLst>
              <a:gd name="T0" fmla="*/ 0 w 204"/>
              <a:gd name="T1" fmla="*/ 0 h 1"/>
              <a:gd name="T2" fmla="*/ 2147483646 w 204"/>
              <a:gd name="T3" fmla="*/ 0 h 1"/>
              <a:gd name="T4" fmla="*/ 0 60000 65536"/>
              <a:gd name="T5" fmla="*/ 0 60000 65536"/>
            </a:gdLst>
            <a:ahLst/>
            <a:cxnLst>
              <a:cxn ang="T4">
                <a:pos x="T0" y="T1"/>
              </a:cxn>
              <a:cxn ang="T5">
                <a:pos x="T2" y="T3"/>
              </a:cxn>
            </a:cxnLst>
            <a:rect l="0" t="0" r="r" b="b"/>
            <a:pathLst>
              <a:path w="204" h="1">
                <a:moveTo>
                  <a:pt x="0" y="0"/>
                </a:moveTo>
                <a:cubicBezTo>
                  <a:pt x="68" y="0"/>
                  <a:pt x="136" y="0"/>
                  <a:pt x="204" y="0"/>
                </a:cubicBezTo>
              </a:path>
            </a:pathLst>
          </a:custGeom>
          <a:noFill/>
          <a:ln w="381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95"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CSE 1002                            Department of CSE</a:t>
            </a:r>
          </a:p>
        </p:txBody>
      </p:sp>
      <p:sp>
        <p:nvSpPr>
          <p:cNvPr id="41996"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EC401C1-7E6C-4D1B-9D62-6662BCEC97E7}" type="slidenum">
              <a:rPr lang="en-US" altLang="en-US" smtClean="0"/>
              <a:pPr/>
              <a:t>6</a:t>
            </a:fld>
            <a:endParaRPr lang="en-US" altLang="en-US" smtClean="0"/>
          </a:p>
        </p:txBody>
      </p:sp>
      <p:sp>
        <p:nvSpPr>
          <p:cNvPr id="41997"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084BF82-D837-4B7A-80A6-310C8BBB9407}" type="datetime1">
              <a:rPr lang="en-US" altLang="en-US" smtClean="0"/>
              <a:t>3/15/2015</a:t>
            </a:fld>
            <a:endParaRPr lang="en-US"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28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2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6" grpId="0" animBg="1"/>
      <p:bldP spid="9728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idx="1"/>
          </p:nvPr>
        </p:nvSpPr>
        <p:spPr bwMode="auto">
          <a:xfrm>
            <a:off x="990600" y="838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altLang="en-US" smtClean="0"/>
              <a:t> </a:t>
            </a:r>
          </a:p>
          <a:p>
            <a:pPr eaLnBrk="1" hangingPunct="1">
              <a:buFontTx/>
              <a:buNone/>
            </a:pPr>
            <a:endParaRPr lang="en-US" altLang="en-US" smtClean="0"/>
          </a:p>
        </p:txBody>
      </p:sp>
      <p:sp>
        <p:nvSpPr>
          <p:cNvPr id="43011" name="Rectangle 2"/>
          <p:cNvSpPr>
            <a:spLocks noGrp="1" noChangeArrowheads="1"/>
          </p:cNvSpPr>
          <p:nvPr>
            <p:ph type="title"/>
          </p:nvPr>
        </p:nvSpPr>
        <p:spPr>
          <a:xfrm>
            <a:off x="1219200" y="152400"/>
            <a:ext cx="7162800" cy="685800"/>
          </a:xfrm>
        </p:spPr>
        <p:txBody>
          <a:bodyPr/>
          <a:lstStyle/>
          <a:p>
            <a:pPr eaLnBrk="1" hangingPunct="1"/>
            <a:r>
              <a:rPr lang="en-US" altLang="en-US" smtClean="0"/>
              <a:t>Using and Displaying Variables</a:t>
            </a:r>
          </a:p>
        </p:txBody>
      </p:sp>
      <p:sp>
        <p:nvSpPr>
          <p:cNvPr id="43012" name="Text Box 4"/>
          <p:cNvSpPr txBox="1">
            <a:spLocks noChangeArrowheads="1"/>
          </p:cNvSpPr>
          <p:nvPr/>
        </p:nvSpPr>
        <p:spPr bwMode="auto">
          <a:xfrm>
            <a:off x="1524000" y="1219200"/>
            <a:ext cx="6346825" cy="2308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ourier New" panose="02070309020205020404" pitchFamily="49" charset="0"/>
              </a:rPr>
              <a:t>#include &lt;iostream.h&gt;</a:t>
            </a:r>
          </a:p>
          <a:p>
            <a:pPr eaLnBrk="1" hangingPunct="1"/>
            <a:r>
              <a:rPr lang="en-US" altLang="en-US">
                <a:latin typeface="Courier New" panose="02070309020205020404" pitchFamily="49" charset="0"/>
              </a:rPr>
              <a:t>void main (void)</a:t>
            </a:r>
          </a:p>
          <a:p>
            <a:pPr eaLnBrk="1" hangingPunct="1"/>
            <a:r>
              <a:rPr lang="en-US" altLang="en-US">
                <a:latin typeface="Courier New" panose="02070309020205020404" pitchFamily="49" charset="0"/>
              </a:rPr>
              <a:t>{</a:t>
            </a:r>
          </a:p>
          <a:p>
            <a:pPr eaLnBrk="1" hangingPunct="1"/>
            <a:r>
              <a:rPr lang="en-US" altLang="en-US">
                <a:latin typeface="Courier New" panose="02070309020205020404" pitchFamily="49" charset="0"/>
              </a:rPr>
              <a:t>	int sum;</a:t>
            </a:r>
          </a:p>
          <a:p>
            <a:pPr eaLnBrk="1" hangingPunct="1"/>
            <a:r>
              <a:rPr lang="en-US" altLang="en-US">
                <a:latin typeface="Courier New" panose="02070309020205020404" pitchFamily="49" charset="0"/>
              </a:rPr>
              <a:t>	sum = 50 + 25;</a:t>
            </a:r>
          </a:p>
          <a:p>
            <a:pPr eaLnBrk="1" hangingPunct="1"/>
            <a:r>
              <a:rPr lang="en-US" altLang="en-US">
                <a:latin typeface="Courier New" panose="02070309020205020404" pitchFamily="49" charset="0"/>
              </a:rPr>
              <a:t>	cout&lt;&lt;"The sum of 50 and 25 is “&lt;&lt;sum;</a:t>
            </a:r>
          </a:p>
          <a:p>
            <a:pPr eaLnBrk="1" hangingPunct="1"/>
            <a:r>
              <a:rPr lang="en-US" altLang="en-US">
                <a:latin typeface="Courier New" panose="02070309020205020404" pitchFamily="49" charset="0"/>
              </a:rPr>
              <a:t>	</a:t>
            </a:r>
          </a:p>
          <a:p>
            <a:pPr eaLnBrk="1" hangingPunct="1"/>
            <a:r>
              <a:rPr lang="en-US" altLang="en-US">
                <a:latin typeface="Courier New" panose="02070309020205020404" pitchFamily="49" charset="0"/>
              </a:rPr>
              <a:t>}</a:t>
            </a:r>
          </a:p>
        </p:txBody>
      </p:sp>
      <p:sp>
        <p:nvSpPr>
          <p:cNvPr id="43013" name="Text Box 5"/>
          <p:cNvSpPr txBox="1">
            <a:spLocks noChangeArrowheads="1"/>
          </p:cNvSpPr>
          <p:nvPr/>
        </p:nvSpPr>
        <p:spPr bwMode="auto">
          <a:xfrm>
            <a:off x="2193925" y="3694113"/>
            <a:ext cx="6797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Variable sum </a:t>
            </a:r>
            <a:r>
              <a:rPr lang="en-US" altLang="en-US" b="1"/>
              <a:t>declared</a:t>
            </a:r>
            <a:r>
              <a:rPr lang="en-US" altLang="en-US"/>
              <a:t> of type int</a:t>
            </a:r>
          </a:p>
        </p:txBody>
      </p:sp>
      <p:sp>
        <p:nvSpPr>
          <p:cNvPr id="43014" name="Text Box 6"/>
          <p:cNvSpPr txBox="1">
            <a:spLocks noChangeArrowheads="1"/>
          </p:cNvSpPr>
          <p:nvPr/>
        </p:nvSpPr>
        <p:spPr bwMode="auto">
          <a:xfrm>
            <a:off x="2133600" y="4267200"/>
            <a:ext cx="4508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Variable sum </a:t>
            </a:r>
            <a:r>
              <a:rPr lang="en-US" altLang="en-US" b="1"/>
              <a:t>assigned</a:t>
            </a:r>
            <a:r>
              <a:rPr lang="en-US" altLang="en-US"/>
              <a:t>  expression 50+25</a:t>
            </a:r>
          </a:p>
        </p:txBody>
      </p:sp>
      <p:sp>
        <p:nvSpPr>
          <p:cNvPr id="43015" name="Text Box 7"/>
          <p:cNvSpPr txBox="1">
            <a:spLocks noChangeArrowheads="1"/>
          </p:cNvSpPr>
          <p:nvPr/>
        </p:nvSpPr>
        <p:spPr bwMode="auto">
          <a:xfrm>
            <a:off x="2133600" y="4953000"/>
            <a:ext cx="346392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Value of variable sum is </a:t>
            </a:r>
            <a:r>
              <a:rPr lang="en-US" altLang="en-US" b="1"/>
              <a:t>printed</a:t>
            </a:r>
            <a:endParaRPr lang="en-US" altLang="en-US"/>
          </a:p>
        </p:txBody>
      </p:sp>
      <p:sp>
        <p:nvSpPr>
          <p:cNvPr id="43016" name="Freeform 8"/>
          <p:cNvSpPr>
            <a:spLocks/>
          </p:cNvSpPr>
          <p:nvPr/>
        </p:nvSpPr>
        <p:spPr bwMode="auto">
          <a:xfrm>
            <a:off x="2019300" y="2209800"/>
            <a:ext cx="419100" cy="1600200"/>
          </a:xfrm>
          <a:custGeom>
            <a:avLst/>
            <a:gdLst>
              <a:gd name="T0" fmla="*/ 2147483646 w 264"/>
              <a:gd name="T1" fmla="*/ 0 h 1008"/>
              <a:gd name="T2" fmla="*/ 2147483646 w 264"/>
              <a:gd name="T3" fmla="*/ 2147483646 h 1008"/>
              <a:gd name="T4" fmla="*/ 2147483646 w 264"/>
              <a:gd name="T5" fmla="*/ 2147483646 h 1008"/>
              <a:gd name="T6" fmla="*/ 0 60000 65536"/>
              <a:gd name="T7" fmla="*/ 0 60000 65536"/>
              <a:gd name="T8" fmla="*/ 0 60000 65536"/>
            </a:gdLst>
            <a:ahLst/>
            <a:cxnLst>
              <a:cxn ang="T6">
                <a:pos x="T0" y="T1"/>
              </a:cxn>
              <a:cxn ang="T7">
                <a:pos x="T2" y="T3"/>
              </a:cxn>
              <a:cxn ang="T8">
                <a:pos x="T4" y="T5"/>
              </a:cxn>
            </a:cxnLst>
            <a:rect l="0" t="0" r="r" b="b"/>
            <a:pathLst>
              <a:path w="264" h="1008">
                <a:moveTo>
                  <a:pt x="264" y="0"/>
                </a:moveTo>
                <a:cubicBezTo>
                  <a:pt x="156" y="108"/>
                  <a:pt x="48" y="216"/>
                  <a:pt x="24" y="384"/>
                </a:cubicBezTo>
                <a:cubicBezTo>
                  <a:pt x="0" y="552"/>
                  <a:pt x="60" y="780"/>
                  <a:pt x="120" y="1008"/>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7" name="Freeform 9"/>
          <p:cNvSpPr>
            <a:spLocks/>
          </p:cNvSpPr>
          <p:nvPr/>
        </p:nvSpPr>
        <p:spPr bwMode="auto">
          <a:xfrm>
            <a:off x="1828800" y="2514600"/>
            <a:ext cx="647700" cy="1905000"/>
          </a:xfrm>
          <a:custGeom>
            <a:avLst/>
            <a:gdLst>
              <a:gd name="T0" fmla="*/ 2147483646 w 264"/>
              <a:gd name="T1" fmla="*/ 0 h 1008"/>
              <a:gd name="T2" fmla="*/ 2147483646 w 264"/>
              <a:gd name="T3" fmla="*/ 2147483646 h 1008"/>
              <a:gd name="T4" fmla="*/ 2147483646 w 264"/>
              <a:gd name="T5" fmla="*/ 2147483646 h 1008"/>
              <a:gd name="T6" fmla="*/ 0 60000 65536"/>
              <a:gd name="T7" fmla="*/ 0 60000 65536"/>
              <a:gd name="T8" fmla="*/ 0 60000 65536"/>
            </a:gdLst>
            <a:ahLst/>
            <a:cxnLst>
              <a:cxn ang="T6">
                <a:pos x="T0" y="T1"/>
              </a:cxn>
              <a:cxn ang="T7">
                <a:pos x="T2" y="T3"/>
              </a:cxn>
              <a:cxn ang="T8">
                <a:pos x="T4" y="T5"/>
              </a:cxn>
            </a:cxnLst>
            <a:rect l="0" t="0" r="r" b="b"/>
            <a:pathLst>
              <a:path w="264" h="1008">
                <a:moveTo>
                  <a:pt x="264" y="0"/>
                </a:moveTo>
                <a:cubicBezTo>
                  <a:pt x="156" y="108"/>
                  <a:pt x="48" y="216"/>
                  <a:pt x="24" y="384"/>
                </a:cubicBezTo>
                <a:cubicBezTo>
                  <a:pt x="0" y="552"/>
                  <a:pt x="60" y="780"/>
                  <a:pt x="120" y="1008"/>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8" name="Freeform 10"/>
          <p:cNvSpPr>
            <a:spLocks/>
          </p:cNvSpPr>
          <p:nvPr/>
        </p:nvSpPr>
        <p:spPr bwMode="auto">
          <a:xfrm>
            <a:off x="1676400" y="2819400"/>
            <a:ext cx="762000" cy="2286000"/>
          </a:xfrm>
          <a:custGeom>
            <a:avLst/>
            <a:gdLst>
              <a:gd name="T0" fmla="*/ 2147483646 w 264"/>
              <a:gd name="T1" fmla="*/ 0 h 1008"/>
              <a:gd name="T2" fmla="*/ 2147483646 w 264"/>
              <a:gd name="T3" fmla="*/ 2147483646 h 1008"/>
              <a:gd name="T4" fmla="*/ 2147483646 w 264"/>
              <a:gd name="T5" fmla="*/ 2147483646 h 1008"/>
              <a:gd name="T6" fmla="*/ 0 60000 65536"/>
              <a:gd name="T7" fmla="*/ 0 60000 65536"/>
              <a:gd name="T8" fmla="*/ 0 60000 65536"/>
            </a:gdLst>
            <a:ahLst/>
            <a:cxnLst>
              <a:cxn ang="T6">
                <a:pos x="T0" y="T1"/>
              </a:cxn>
              <a:cxn ang="T7">
                <a:pos x="T2" y="T3"/>
              </a:cxn>
              <a:cxn ang="T8">
                <a:pos x="T4" y="T5"/>
              </a:cxn>
            </a:cxnLst>
            <a:rect l="0" t="0" r="r" b="b"/>
            <a:pathLst>
              <a:path w="264" h="1008">
                <a:moveTo>
                  <a:pt x="264" y="0"/>
                </a:moveTo>
                <a:cubicBezTo>
                  <a:pt x="156" y="108"/>
                  <a:pt x="48" y="216"/>
                  <a:pt x="24" y="384"/>
                </a:cubicBezTo>
                <a:cubicBezTo>
                  <a:pt x="0" y="552"/>
                  <a:pt x="60" y="780"/>
                  <a:pt x="120" y="1008"/>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9" name="Text Box 11"/>
          <p:cNvSpPr txBox="1">
            <a:spLocks noChangeArrowheads="1"/>
          </p:cNvSpPr>
          <p:nvPr/>
        </p:nvSpPr>
        <p:spPr bwMode="auto">
          <a:xfrm>
            <a:off x="1295400" y="5410200"/>
            <a:ext cx="7696200"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en-US"/>
              <a:t>The </a:t>
            </a:r>
            <a:r>
              <a:rPr lang="en-US" altLang="en-US" b="1">
                <a:latin typeface="Courier New" panose="02070309020205020404" pitchFamily="49" charset="0"/>
              </a:rPr>
              <a:t>cout</a:t>
            </a:r>
            <a:r>
              <a:rPr lang="en-US" altLang="en-US">
                <a:latin typeface="Courier New" panose="02070309020205020404" pitchFamily="49" charset="0"/>
              </a:rPr>
              <a:t> </a:t>
            </a:r>
            <a:r>
              <a:rPr lang="en-US" altLang="en-US"/>
              <a:t>routine call has now 2 arguments: first argument a string, and the second that holds variable with integer value of summation.</a:t>
            </a:r>
          </a:p>
        </p:txBody>
      </p:sp>
      <p:sp>
        <p:nvSpPr>
          <p:cNvPr id="43020"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CSE 1002                            Department of CSE</a:t>
            </a:r>
          </a:p>
        </p:txBody>
      </p:sp>
      <p:sp>
        <p:nvSpPr>
          <p:cNvPr id="43021"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EED41B0-7CB8-4B40-8C2E-F7E78500DE8B}" type="slidenum">
              <a:rPr lang="en-US" altLang="en-US" smtClean="0"/>
              <a:pPr/>
              <a:t>7</a:t>
            </a:fld>
            <a:endParaRPr lang="en-US" altLang="en-US" smtClean="0"/>
          </a:p>
        </p:txBody>
      </p:sp>
      <p:sp>
        <p:nvSpPr>
          <p:cNvPr id="43022"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D28714D-1ABC-4C52-BB5A-19EFE59ED38B}" type="datetime1">
              <a:rPr lang="en-US" altLang="en-US" smtClean="0"/>
              <a:t>3/15/2015</a:t>
            </a:fld>
            <a:endParaRPr lang="en-US" alt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idx="1"/>
          </p:nvPr>
        </p:nvSpPr>
        <p:spPr bwMode="auto">
          <a:xfrm>
            <a:off x="2057400" y="2362200"/>
            <a:ext cx="67818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altLang="en-US" smtClean="0"/>
              <a:t>Data type               Variable name</a:t>
            </a:r>
          </a:p>
        </p:txBody>
      </p:sp>
      <p:sp>
        <p:nvSpPr>
          <p:cNvPr id="44035" name="Rectangle 2"/>
          <p:cNvSpPr>
            <a:spLocks noGrp="1" noChangeArrowheads="1"/>
          </p:cNvSpPr>
          <p:nvPr>
            <p:ph type="title"/>
          </p:nvPr>
        </p:nvSpPr>
        <p:spPr>
          <a:xfrm>
            <a:off x="1219200" y="152400"/>
            <a:ext cx="7162800" cy="685800"/>
          </a:xfrm>
        </p:spPr>
        <p:txBody>
          <a:bodyPr/>
          <a:lstStyle/>
          <a:p>
            <a:pPr eaLnBrk="1" hangingPunct="1"/>
            <a:r>
              <a:rPr lang="en-US" altLang="en-US" smtClean="0"/>
              <a:t>Variable declarations</a:t>
            </a:r>
          </a:p>
        </p:txBody>
      </p:sp>
      <p:sp>
        <p:nvSpPr>
          <p:cNvPr id="99332" name="Freeform 4"/>
          <p:cNvSpPr>
            <a:spLocks/>
          </p:cNvSpPr>
          <p:nvPr/>
        </p:nvSpPr>
        <p:spPr bwMode="auto">
          <a:xfrm>
            <a:off x="1509713" y="2139950"/>
            <a:ext cx="2649537" cy="1201738"/>
          </a:xfrm>
          <a:custGeom>
            <a:avLst/>
            <a:gdLst>
              <a:gd name="T0" fmla="*/ 2147483646 w 1669"/>
              <a:gd name="T1" fmla="*/ 2147483646 h 757"/>
              <a:gd name="T2" fmla="*/ 2147483646 w 1669"/>
              <a:gd name="T3" fmla="*/ 2147483646 h 757"/>
              <a:gd name="T4" fmla="*/ 2147483646 w 1669"/>
              <a:gd name="T5" fmla="*/ 2147483646 h 757"/>
              <a:gd name="T6" fmla="*/ 2147483646 w 1669"/>
              <a:gd name="T7" fmla="*/ 2147483646 h 757"/>
              <a:gd name="T8" fmla="*/ 2147483646 w 1669"/>
              <a:gd name="T9" fmla="*/ 2147483646 h 757"/>
              <a:gd name="T10" fmla="*/ 2147483646 w 1669"/>
              <a:gd name="T11" fmla="*/ 2147483646 h 757"/>
              <a:gd name="T12" fmla="*/ 2147483646 w 1669"/>
              <a:gd name="T13" fmla="*/ 2147483646 h 757"/>
              <a:gd name="T14" fmla="*/ 2147483646 w 1669"/>
              <a:gd name="T15" fmla="*/ 2147483646 h 757"/>
              <a:gd name="T16" fmla="*/ 2147483646 w 1669"/>
              <a:gd name="T17" fmla="*/ 2147483646 h 757"/>
              <a:gd name="T18" fmla="*/ 2147483646 w 1669"/>
              <a:gd name="T19" fmla="*/ 2147483646 h 757"/>
              <a:gd name="T20" fmla="*/ 2147483646 w 1669"/>
              <a:gd name="T21" fmla="*/ 2147483646 h 757"/>
              <a:gd name="T22" fmla="*/ 2147483646 w 1669"/>
              <a:gd name="T23" fmla="*/ 2147483646 h 757"/>
              <a:gd name="T24" fmla="*/ 2147483646 w 1669"/>
              <a:gd name="T25" fmla="*/ 2147483646 h 757"/>
              <a:gd name="T26" fmla="*/ 2147483646 w 1669"/>
              <a:gd name="T27" fmla="*/ 2147483646 h 757"/>
              <a:gd name="T28" fmla="*/ 2147483646 w 1669"/>
              <a:gd name="T29" fmla="*/ 2147483646 h 757"/>
              <a:gd name="T30" fmla="*/ 2147483646 w 1669"/>
              <a:gd name="T31" fmla="*/ 2147483646 h 757"/>
              <a:gd name="T32" fmla="*/ 2147483646 w 1669"/>
              <a:gd name="T33" fmla="*/ 2147483646 h 757"/>
              <a:gd name="T34" fmla="*/ 2147483646 w 1669"/>
              <a:gd name="T35" fmla="*/ 2147483646 h 757"/>
              <a:gd name="T36" fmla="*/ 2147483646 w 1669"/>
              <a:gd name="T37" fmla="*/ 2147483646 h 7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669" h="757">
                <a:moveTo>
                  <a:pt x="1053" y="32"/>
                </a:moveTo>
                <a:cubicBezTo>
                  <a:pt x="841" y="36"/>
                  <a:pt x="513" y="0"/>
                  <a:pt x="273" y="80"/>
                </a:cubicBezTo>
                <a:cubicBezTo>
                  <a:pt x="208" y="145"/>
                  <a:pt x="139" y="219"/>
                  <a:pt x="57" y="260"/>
                </a:cubicBezTo>
                <a:cubicBezTo>
                  <a:pt x="28" y="304"/>
                  <a:pt x="0" y="363"/>
                  <a:pt x="33" y="416"/>
                </a:cubicBezTo>
                <a:cubicBezTo>
                  <a:pt x="42" y="431"/>
                  <a:pt x="65" y="432"/>
                  <a:pt x="81" y="440"/>
                </a:cubicBezTo>
                <a:cubicBezTo>
                  <a:pt x="125" y="495"/>
                  <a:pt x="163" y="570"/>
                  <a:pt x="213" y="620"/>
                </a:cubicBezTo>
                <a:cubicBezTo>
                  <a:pt x="280" y="687"/>
                  <a:pt x="457" y="713"/>
                  <a:pt x="549" y="728"/>
                </a:cubicBezTo>
                <a:cubicBezTo>
                  <a:pt x="1503" y="708"/>
                  <a:pt x="901" y="757"/>
                  <a:pt x="1209" y="680"/>
                </a:cubicBezTo>
                <a:cubicBezTo>
                  <a:pt x="1316" y="613"/>
                  <a:pt x="1269" y="632"/>
                  <a:pt x="1341" y="608"/>
                </a:cubicBezTo>
                <a:cubicBezTo>
                  <a:pt x="1403" y="546"/>
                  <a:pt x="1471" y="547"/>
                  <a:pt x="1557" y="536"/>
                </a:cubicBezTo>
                <a:cubicBezTo>
                  <a:pt x="1569" y="520"/>
                  <a:pt x="1585" y="506"/>
                  <a:pt x="1593" y="488"/>
                </a:cubicBezTo>
                <a:cubicBezTo>
                  <a:pt x="1669" y="305"/>
                  <a:pt x="1577" y="452"/>
                  <a:pt x="1641" y="356"/>
                </a:cubicBezTo>
                <a:cubicBezTo>
                  <a:pt x="1637" y="320"/>
                  <a:pt x="1643" y="281"/>
                  <a:pt x="1629" y="248"/>
                </a:cubicBezTo>
                <a:cubicBezTo>
                  <a:pt x="1621" y="230"/>
                  <a:pt x="1596" y="225"/>
                  <a:pt x="1581" y="212"/>
                </a:cubicBezTo>
                <a:cubicBezTo>
                  <a:pt x="1495" y="138"/>
                  <a:pt x="1612" y="209"/>
                  <a:pt x="1449" y="128"/>
                </a:cubicBezTo>
                <a:cubicBezTo>
                  <a:pt x="1382" y="94"/>
                  <a:pt x="1408" y="145"/>
                  <a:pt x="1329" y="92"/>
                </a:cubicBezTo>
                <a:cubicBezTo>
                  <a:pt x="1303" y="75"/>
                  <a:pt x="1284" y="47"/>
                  <a:pt x="1257" y="32"/>
                </a:cubicBezTo>
                <a:cubicBezTo>
                  <a:pt x="1235" y="20"/>
                  <a:pt x="1185" y="8"/>
                  <a:pt x="1185" y="8"/>
                </a:cubicBezTo>
                <a:cubicBezTo>
                  <a:pt x="989" y="21"/>
                  <a:pt x="947" y="5"/>
                  <a:pt x="1053" y="32"/>
                </a:cubicBezTo>
                <a:close/>
              </a:path>
            </a:pathLst>
          </a:custGeom>
          <a:noFill/>
          <a:ln w="9525">
            <a:solidFill>
              <a:srgbClr val="D6009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333" name="Text Box 5"/>
          <p:cNvSpPr txBox="1">
            <a:spLocks noChangeArrowheads="1"/>
          </p:cNvSpPr>
          <p:nvPr/>
        </p:nvSpPr>
        <p:spPr bwMode="auto">
          <a:xfrm>
            <a:off x="1617663" y="3516313"/>
            <a:ext cx="2678112"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a:solidFill>
                  <a:srgbClr val="D60093"/>
                </a:solidFill>
              </a:rPr>
              <a:t>Which data types </a:t>
            </a:r>
          </a:p>
          <a:p>
            <a:pPr algn="ctr" eaLnBrk="1" hangingPunct="1"/>
            <a:r>
              <a:rPr lang="en-US" altLang="en-US" sz="2000">
                <a:solidFill>
                  <a:srgbClr val="D60093"/>
                </a:solidFill>
              </a:rPr>
              <a:t>are possible in C++ ? </a:t>
            </a:r>
          </a:p>
        </p:txBody>
      </p:sp>
      <p:sp>
        <p:nvSpPr>
          <p:cNvPr id="99334" name="Text Box 6"/>
          <p:cNvSpPr txBox="1">
            <a:spLocks noChangeArrowheads="1"/>
          </p:cNvSpPr>
          <p:nvPr/>
        </p:nvSpPr>
        <p:spPr bwMode="auto">
          <a:xfrm>
            <a:off x="5681663" y="3479800"/>
            <a:ext cx="27527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a:solidFill>
                  <a:srgbClr val="D60093"/>
                </a:solidFill>
              </a:rPr>
              <a:t>Which variable names </a:t>
            </a:r>
          </a:p>
          <a:p>
            <a:pPr algn="ctr" eaLnBrk="1" hangingPunct="1"/>
            <a:r>
              <a:rPr lang="en-US" altLang="en-US" sz="2000">
                <a:solidFill>
                  <a:srgbClr val="D60093"/>
                </a:solidFill>
              </a:rPr>
              <a:t>are allowed in C++ ? </a:t>
            </a:r>
          </a:p>
        </p:txBody>
      </p:sp>
      <p:sp>
        <p:nvSpPr>
          <p:cNvPr id="99335" name="Freeform 7"/>
          <p:cNvSpPr>
            <a:spLocks/>
          </p:cNvSpPr>
          <p:nvPr/>
        </p:nvSpPr>
        <p:spPr bwMode="auto">
          <a:xfrm>
            <a:off x="4800600" y="2133600"/>
            <a:ext cx="3505200" cy="1201738"/>
          </a:xfrm>
          <a:custGeom>
            <a:avLst/>
            <a:gdLst>
              <a:gd name="T0" fmla="*/ 2147483646 w 1669"/>
              <a:gd name="T1" fmla="*/ 2147483646 h 757"/>
              <a:gd name="T2" fmla="*/ 2147483646 w 1669"/>
              <a:gd name="T3" fmla="*/ 2147483646 h 757"/>
              <a:gd name="T4" fmla="*/ 2147483646 w 1669"/>
              <a:gd name="T5" fmla="*/ 2147483646 h 757"/>
              <a:gd name="T6" fmla="*/ 2147483646 w 1669"/>
              <a:gd name="T7" fmla="*/ 2147483646 h 757"/>
              <a:gd name="T8" fmla="*/ 2147483646 w 1669"/>
              <a:gd name="T9" fmla="*/ 2147483646 h 757"/>
              <a:gd name="T10" fmla="*/ 2147483646 w 1669"/>
              <a:gd name="T11" fmla="*/ 2147483646 h 757"/>
              <a:gd name="T12" fmla="*/ 2147483646 w 1669"/>
              <a:gd name="T13" fmla="*/ 2147483646 h 757"/>
              <a:gd name="T14" fmla="*/ 2147483646 w 1669"/>
              <a:gd name="T15" fmla="*/ 2147483646 h 757"/>
              <a:gd name="T16" fmla="*/ 2147483646 w 1669"/>
              <a:gd name="T17" fmla="*/ 2147483646 h 757"/>
              <a:gd name="T18" fmla="*/ 2147483646 w 1669"/>
              <a:gd name="T19" fmla="*/ 2147483646 h 757"/>
              <a:gd name="T20" fmla="*/ 2147483646 w 1669"/>
              <a:gd name="T21" fmla="*/ 2147483646 h 757"/>
              <a:gd name="T22" fmla="*/ 2147483646 w 1669"/>
              <a:gd name="T23" fmla="*/ 2147483646 h 757"/>
              <a:gd name="T24" fmla="*/ 2147483646 w 1669"/>
              <a:gd name="T25" fmla="*/ 2147483646 h 757"/>
              <a:gd name="T26" fmla="*/ 2147483646 w 1669"/>
              <a:gd name="T27" fmla="*/ 2147483646 h 757"/>
              <a:gd name="T28" fmla="*/ 2147483646 w 1669"/>
              <a:gd name="T29" fmla="*/ 2147483646 h 757"/>
              <a:gd name="T30" fmla="*/ 2147483646 w 1669"/>
              <a:gd name="T31" fmla="*/ 2147483646 h 757"/>
              <a:gd name="T32" fmla="*/ 2147483646 w 1669"/>
              <a:gd name="T33" fmla="*/ 2147483646 h 757"/>
              <a:gd name="T34" fmla="*/ 2147483646 w 1669"/>
              <a:gd name="T35" fmla="*/ 2147483646 h 757"/>
              <a:gd name="T36" fmla="*/ 2147483646 w 1669"/>
              <a:gd name="T37" fmla="*/ 2147483646 h 7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669" h="757">
                <a:moveTo>
                  <a:pt x="1053" y="32"/>
                </a:moveTo>
                <a:cubicBezTo>
                  <a:pt x="841" y="36"/>
                  <a:pt x="513" y="0"/>
                  <a:pt x="273" y="80"/>
                </a:cubicBezTo>
                <a:cubicBezTo>
                  <a:pt x="208" y="145"/>
                  <a:pt x="139" y="219"/>
                  <a:pt x="57" y="260"/>
                </a:cubicBezTo>
                <a:cubicBezTo>
                  <a:pt x="28" y="304"/>
                  <a:pt x="0" y="363"/>
                  <a:pt x="33" y="416"/>
                </a:cubicBezTo>
                <a:cubicBezTo>
                  <a:pt x="42" y="431"/>
                  <a:pt x="65" y="432"/>
                  <a:pt x="81" y="440"/>
                </a:cubicBezTo>
                <a:cubicBezTo>
                  <a:pt x="125" y="495"/>
                  <a:pt x="163" y="570"/>
                  <a:pt x="213" y="620"/>
                </a:cubicBezTo>
                <a:cubicBezTo>
                  <a:pt x="280" y="687"/>
                  <a:pt x="457" y="713"/>
                  <a:pt x="549" y="728"/>
                </a:cubicBezTo>
                <a:cubicBezTo>
                  <a:pt x="1503" y="708"/>
                  <a:pt x="901" y="757"/>
                  <a:pt x="1209" y="680"/>
                </a:cubicBezTo>
                <a:cubicBezTo>
                  <a:pt x="1316" y="613"/>
                  <a:pt x="1269" y="632"/>
                  <a:pt x="1341" y="608"/>
                </a:cubicBezTo>
                <a:cubicBezTo>
                  <a:pt x="1403" y="546"/>
                  <a:pt x="1471" y="547"/>
                  <a:pt x="1557" y="536"/>
                </a:cubicBezTo>
                <a:cubicBezTo>
                  <a:pt x="1569" y="520"/>
                  <a:pt x="1585" y="506"/>
                  <a:pt x="1593" y="488"/>
                </a:cubicBezTo>
                <a:cubicBezTo>
                  <a:pt x="1669" y="305"/>
                  <a:pt x="1577" y="452"/>
                  <a:pt x="1641" y="356"/>
                </a:cubicBezTo>
                <a:cubicBezTo>
                  <a:pt x="1637" y="320"/>
                  <a:pt x="1643" y="281"/>
                  <a:pt x="1629" y="248"/>
                </a:cubicBezTo>
                <a:cubicBezTo>
                  <a:pt x="1621" y="230"/>
                  <a:pt x="1596" y="225"/>
                  <a:pt x="1581" y="212"/>
                </a:cubicBezTo>
                <a:cubicBezTo>
                  <a:pt x="1495" y="138"/>
                  <a:pt x="1612" y="209"/>
                  <a:pt x="1449" y="128"/>
                </a:cubicBezTo>
                <a:cubicBezTo>
                  <a:pt x="1382" y="94"/>
                  <a:pt x="1408" y="145"/>
                  <a:pt x="1329" y="92"/>
                </a:cubicBezTo>
                <a:cubicBezTo>
                  <a:pt x="1303" y="75"/>
                  <a:pt x="1284" y="47"/>
                  <a:pt x="1257" y="32"/>
                </a:cubicBezTo>
                <a:cubicBezTo>
                  <a:pt x="1235" y="20"/>
                  <a:pt x="1185" y="8"/>
                  <a:pt x="1185" y="8"/>
                </a:cubicBezTo>
                <a:cubicBezTo>
                  <a:pt x="989" y="21"/>
                  <a:pt x="947" y="5"/>
                  <a:pt x="1053" y="32"/>
                </a:cubicBezTo>
                <a:close/>
              </a:path>
            </a:pathLst>
          </a:custGeom>
          <a:noFill/>
          <a:ln w="9525">
            <a:solidFill>
              <a:srgbClr val="D6009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0" name="Rectangle 8"/>
          <p:cNvSpPr>
            <a:spLocks noChangeArrowheads="1"/>
          </p:cNvSpPr>
          <p:nvPr/>
        </p:nvSpPr>
        <p:spPr bwMode="auto">
          <a:xfrm>
            <a:off x="1676400" y="1981200"/>
            <a:ext cx="6858000" cy="1371600"/>
          </a:xfrm>
          <a:prstGeom prst="rect">
            <a:avLst/>
          </a:prstGeom>
          <a:noFill/>
          <a:ln w="222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4041"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CSE 1002                            Department of CSE</a:t>
            </a:r>
          </a:p>
        </p:txBody>
      </p:sp>
      <p:sp>
        <p:nvSpPr>
          <p:cNvPr id="44042"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35772FD-DC7C-46BA-A4D7-C09961F078B9}" type="slidenum">
              <a:rPr lang="en-US" altLang="en-US" smtClean="0"/>
              <a:pPr/>
              <a:t>8</a:t>
            </a:fld>
            <a:endParaRPr lang="en-US" altLang="en-US" smtClean="0"/>
          </a:p>
        </p:txBody>
      </p:sp>
      <p:sp>
        <p:nvSpPr>
          <p:cNvPr id="44043"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6135782-D17D-4204-AA7F-49BACDA5464F}" type="datetime1">
              <a:rPr lang="en-US" altLang="en-US" smtClean="0"/>
              <a:t>3/15/2015</a:t>
            </a:fld>
            <a:endParaRPr lang="en-US"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3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3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3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3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2" grpId="0" animBg="1"/>
      <p:bldP spid="99333" grpId="0"/>
      <p:bldP spid="99334" grpId="0"/>
      <p:bldP spid="9933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idx="1"/>
          </p:nvPr>
        </p:nvSpPr>
        <p:spPr bwMode="auto">
          <a:xfrm>
            <a:off x="1295400" y="1143000"/>
            <a:ext cx="7772400" cy="487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buFontTx/>
              <a:buNone/>
            </a:pPr>
            <a:r>
              <a:rPr lang="en-US" altLang="en-US" sz="2000" smtClean="0"/>
              <a:t>Rules for valid variable names (</a:t>
            </a:r>
            <a:r>
              <a:rPr lang="en-US" altLang="en-US" sz="2000" i="1" smtClean="0"/>
              <a:t>identifiers</a:t>
            </a:r>
            <a:r>
              <a:rPr lang="en-US" altLang="en-US" sz="2000" smtClean="0"/>
              <a:t>)  :</a:t>
            </a:r>
          </a:p>
          <a:p>
            <a:pPr algn="just" eaLnBrk="1" hangingPunct="1"/>
            <a:r>
              <a:rPr lang="en-US" altLang="en-US" sz="2000" smtClean="0"/>
              <a:t>Name must begin with a letter or underscore ( _ ) and can be followed by any combination of letters, underscores, or digits.</a:t>
            </a:r>
          </a:p>
          <a:p>
            <a:pPr algn="just" eaLnBrk="1" hangingPunct="1"/>
            <a:r>
              <a:rPr lang="en-US" altLang="en-US" sz="2000" smtClean="0"/>
              <a:t>Any name that has special significance to the C++ compiler (</a:t>
            </a:r>
            <a:r>
              <a:rPr lang="en-US" altLang="en-US" sz="2000" i="1" smtClean="0"/>
              <a:t>reserved words</a:t>
            </a:r>
            <a:r>
              <a:rPr lang="en-US" altLang="en-US" sz="2000" smtClean="0"/>
              <a:t>) cannot be used as a variable name.</a:t>
            </a:r>
          </a:p>
          <a:p>
            <a:pPr algn="just" eaLnBrk="1" hangingPunct="1"/>
            <a:r>
              <a:rPr lang="en-US" altLang="en-US" sz="2000" smtClean="0"/>
              <a:t>Examples of </a:t>
            </a:r>
            <a:r>
              <a:rPr lang="en-US" altLang="en-US" sz="2000" b="1" i="1" smtClean="0"/>
              <a:t>valid</a:t>
            </a:r>
            <a:r>
              <a:rPr lang="en-US" altLang="en-US" sz="2000" smtClean="0"/>
              <a:t> variable names: </a:t>
            </a:r>
            <a:r>
              <a:rPr lang="en-US" altLang="en-US" sz="2000" smtClean="0">
                <a:latin typeface="Courier New" panose="02070309020205020404" pitchFamily="49" charset="0"/>
              </a:rPr>
              <a:t>Sum</a:t>
            </a:r>
            <a:r>
              <a:rPr lang="en-US" altLang="en-US" sz="2000" smtClean="0"/>
              <a:t>, </a:t>
            </a:r>
            <a:r>
              <a:rPr lang="en-US" altLang="en-US" sz="2000" smtClean="0">
                <a:latin typeface="Courier New" panose="02070309020205020404" pitchFamily="49" charset="0"/>
              </a:rPr>
              <a:t>pieceFlag</a:t>
            </a:r>
            <a:r>
              <a:rPr lang="en-US" altLang="en-US" sz="2000" smtClean="0"/>
              <a:t>, </a:t>
            </a:r>
            <a:r>
              <a:rPr lang="en-US" altLang="en-US" sz="2000" smtClean="0">
                <a:latin typeface="Courier New" panose="02070309020205020404" pitchFamily="49" charset="0"/>
              </a:rPr>
              <a:t>I</a:t>
            </a:r>
            <a:r>
              <a:rPr lang="en-US" altLang="en-US" sz="2000" smtClean="0"/>
              <a:t>, </a:t>
            </a:r>
            <a:r>
              <a:rPr lang="en-US" altLang="en-US" sz="2000" smtClean="0">
                <a:latin typeface="Courier New" panose="02070309020205020404" pitchFamily="49" charset="0"/>
              </a:rPr>
              <a:t>J5x7</a:t>
            </a:r>
            <a:r>
              <a:rPr lang="en-US" altLang="en-US" sz="2000" smtClean="0"/>
              <a:t>, </a:t>
            </a:r>
            <a:r>
              <a:rPr lang="en-US" altLang="en-US" sz="2000" smtClean="0">
                <a:latin typeface="Courier New" panose="02070309020205020404" pitchFamily="49" charset="0"/>
              </a:rPr>
              <a:t>Number_of_moves</a:t>
            </a:r>
            <a:r>
              <a:rPr lang="en-US" altLang="en-US" sz="2000" smtClean="0"/>
              <a:t>, </a:t>
            </a:r>
            <a:r>
              <a:rPr lang="en-US" altLang="en-US" sz="2000" smtClean="0">
                <a:latin typeface="Courier New" panose="02070309020205020404" pitchFamily="49" charset="0"/>
              </a:rPr>
              <a:t>_sysflag</a:t>
            </a:r>
          </a:p>
          <a:p>
            <a:pPr algn="just" eaLnBrk="1" hangingPunct="1"/>
            <a:r>
              <a:rPr lang="en-US" altLang="en-US" sz="2000" smtClean="0"/>
              <a:t>Examples of </a:t>
            </a:r>
            <a:r>
              <a:rPr lang="en-US" altLang="en-US" sz="2000" b="1" i="1" smtClean="0"/>
              <a:t>invalid</a:t>
            </a:r>
            <a:r>
              <a:rPr lang="en-US" altLang="en-US" sz="2000" smtClean="0"/>
              <a:t> variable names: </a:t>
            </a:r>
            <a:r>
              <a:rPr lang="en-US" altLang="en-US" sz="2000" smtClean="0">
                <a:latin typeface="Courier New" panose="02070309020205020404" pitchFamily="49" charset="0"/>
              </a:rPr>
              <a:t>sum$value</a:t>
            </a:r>
            <a:r>
              <a:rPr lang="en-US" altLang="en-US" sz="2000" smtClean="0"/>
              <a:t>, </a:t>
            </a:r>
            <a:r>
              <a:rPr lang="en-US" altLang="en-US" sz="2000" smtClean="0">
                <a:latin typeface="Courier New" panose="02070309020205020404" pitchFamily="49" charset="0"/>
              </a:rPr>
              <a:t>3Spencer</a:t>
            </a:r>
            <a:r>
              <a:rPr lang="en-US" altLang="en-US" sz="2000" smtClean="0"/>
              <a:t>, </a:t>
            </a:r>
            <a:r>
              <a:rPr lang="en-US" altLang="en-US" sz="2000" smtClean="0">
                <a:latin typeface="Courier New" panose="02070309020205020404" pitchFamily="49" charset="0"/>
              </a:rPr>
              <a:t>int</a:t>
            </a:r>
            <a:r>
              <a:rPr lang="en-US" altLang="en-US" sz="2000" smtClean="0"/>
              <a:t>.  </a:t>
            </a:r>
          </a:p>
          <a:p>
            <a:pPr algn="just" eaLnBrk="1" hangingPunct="1"/>
            <a:r>
              <a:rPr lang="en-US" altLang="en-US" sz="2000" smtClean="0"/>
              <a:t>C++ is case-sensitive: </a:t>
            </a:r>
            <a:r>
              <a:rPr lang="en-US" altLang="en-US" sz="2000" smtClean="0">
                <a:latin typeface="Courier New" panose="02070309020205020404" pitchFamily="49" charset="0"/>
              </a:rPr>
              <a:t>sum</a:t>
            </a:r>
            <a:r>
              <a:rPr lang="en-US" altLang="en-US" sz="2000" smtClean="0"/>
              <a:t>, </a:t>
            </a:r>
            <a:r>
              <a:rPr lang="en-US" altLang="en-US" sz="2000" smtClean="0">
                <a:latin typeface="Courier New" panose="02070309020205020404" pitchFamily="49" charset="0"/>
              </a:rPr>
              <a:t>Sum</a:t>
            </a:r>
            <a:r>
              <a:rPr lang="en-US" altLang="en-US" sz="2000" smtClean="0"/>
              <a:t>, and </a:t>
            </a:r>
            <a:r>
              <a:rPr lang="en-US" altLang="en-US" sz="2000" smtClean="0">
                <a:latin typeface="Courier New" panose="02070309020205020404" pitchFamily="49" charset="0"/>
              </a:rPr>
              <a:t>SUM</a:t>
            </a:r>
            <a:r>
              <a:rPr lang="en-US" altLang="en-US" sz="2000" smtClean="0"/>
              <a:t> each refer to a different variable !</a:t>
            </a:r>
          </a:p>
          <a:p>
            <a:pPr algn="just" eaLnBrk="1" hangingPunct="1"/>
            <a:r>
              <a:rPr lang="en-US" altLang="en-US" sz="2000" smtClean="0"/>
              <a:t>Variable names can be as long as you want, although only the first 63 (or 31) characters might be significant. (Anyway, it’s  not practical to use variable names that are too long)</a:t>
            </a:r>
          </a:p>
          <a:p>
            <a:pPr algn="just" eaLnBrk="1" hangingPunct="1"/>
            <a:r>
              <a:rPr lang="en-US" altLang="en-US" sz="2000" smtClean="0"/>
              <a:t>Choice of meaningful variable names can increase the readability of a program</a:t>
            </a:r>
          </a:p>
          <a:p>
            <a:pPr algn="just" eaLnBrk="1" hangingPunct="1"/>
            <a:endParaRPr lang="en-US" altLang="en-US" sz="2000" smtClean="0"/>
          </a:p>
        </p:txBody>
      </p:sp>
      <p:sp>
        <p:nvSpPr>
          <p:cNvPr id="45059" name="Rectangle 2"/>
          <p:cNvSpPr>
            <a:spLocks noGrp="1" noChangeArrowheads="1"/>
          </p:cNvSpPr>
          <p:nvPr>
            <p:ph type="title"/>
          </p:nvPr>
        </p:nvSpPr>
        <p:spPr>
          <a:xfrm>
            <a:off x="1219200" y="152400"/>
            <a:ext cx="7162800" cy="685800"/>
          </a:xfrm>
        </p:spPr>
        <p:txBody>
          <a:bodyPr/>
          <a:lstStyle/>
          <a:p>
            <a:pPr eaLnBrk="1" hangingPunct="1"/>
            <a:r>
              <a:rPr lang="en-US" altLang="en-US" smtClean="0"/>
              <a:t>Variable names</a:t>
            </a:r>
          </a:p>
        </p:txBody>
      </p:sp>
      <p:sp>
        <p:nvSpPr>
          <p:cNvPr id="45060"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CSE 1002                            Department of CSE</a:t>
            </a:r>
          </a:p>
        </p:txBody>
      </p:sp>
      <p:sp>
        <p:nvSpPr>
          <p:cNvPr id="45061"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687FE0E-558C-4A4D-B44B-6497842C697A}" type="slidenum">
              <a:rPr lang="en-US" altLang="en-US" smtClean="0"/>
              <a:pPr/>
              <a:t>9</a:t>
            </a:fld>
            <a:endParaRPr lang="en-US" altLang="en-US" smtClean="0"/>
          </a:p>
        </p:txBody>
      </p:sp>
      <p:sp>
        <p:nvSpPr>
          <p:cNvPr id="45062"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69BF290-838C-48D8-B7B1-B6E20433B0C0}" type="datetime1">
              <a:rPr lang="en-US" altLang="en-US" smtClean="0"/>
              <a:t>3/15/2015</a:t>
            </a:fld>
            <a:endParaRPr lang="en-US" alt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lide Format - CSE">
  <a:themeElements>
    <a:clrScheme name="Custom 7">
      <a:dk1>
        <a:srgbClr val="002060"/>
      </a:dk1>
      <a:lt1>
        <a:srgbClr val="FFFFFF"/>
      </a:lt1>
      <a:dk2>
        <a:srgbClr val="1F497D"/>
      </a:dk2>
      <a:lt2>
        <a:srgbClr val="EEECE1"/>
      </a:lt2>
      <a:accent1>
        <a:srgbClr val="0070C0"/>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SUC" id="{CF3E4117-E293-4688-A732-E23BB77D8C03}" vid="{66D83C7E-885C-4869-9742-B9AF3640ED5C}"/>
    </a:ext>
  </a:extLst>
</a:theme>
</file>

<file path=ppt/theme/theme2.xml><?xml version="1.0" encoding="utf-8"?>
<a:theme xmlns:a="http://schemas.openxmlformats.org/drawingml/2006/main" name="2_Slide Format - CSE">
  <a:themeElements>
    <a:clrScheme name="Custom 7">
      <a:dk1>
        <a:srgbClr val="002060"/>
      </a:dk1>
      <a:lt1>
        <a:srgbClr val="FFFFFF"/>
      </a:lt1>
      <a:dk2>
        <a:srgbClr val="1F497D"/>
      </a:dk2>
      <a:lt2>
        <a:srgbClr val="EEECE1"/>
      </a:lt2>
      <a:accent1>
        <a:srgbClr val="0070C0"/>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PSUC</Template>
  <TotalTime>7774</TotalTime>
  <Words>4130</Words>
  <Application>Microsoft Office PowerPoint</Application>
  <PresentationFormat>On-screen Show (4:3)</PresentationFormat>
  <Paragraphs>777</Paragraphs>
  <Slides>42</Slides>
  <Notes>21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42</vt:i4>
      </vt:variant>
    </vt:vector>
  </HeadingPairs>
  <TitlesOfParts>
    <vt:vector size="54" baseType="lpstr">
      <vt:lpstr>Arial</vt:lpstr>
      <vt:lpstr>Arial Rounded MT Bold</vt:lpstr>
      <vt:lpstr>Calibri</vt:lpstr>
      <vt:lpstr>Comic Sans MS</vt:lpstr>
      <vt:lpstr>Courier New</vt:lpstr>
      <vt:lpstr>Tempus Sans ITC</vt:lpstr>
      <vt:lpstr>Times New Roman</vt:lpstr>
      <vt:lpstr>Trebuchet MS</vt:lpstr>
      <vt:lpstr>Verdana</vt:lpstr>
      <vt:lpstr>Wingdings</vt:lpstr>
      <vt:lpstr>Slide Format - CSE</vt:lpstr>
      <vt:lpstr>2_Slide Format - CSE</vt:lpstr>
      <vt:lpstr>C++ Programming Concepts</vt:lpstr>
      <vt:lpstr>Objectives</vt:lpstr>
      <vt:lpstr>Session outcome</vt:lpstr>
      <vt:lpstr>C++ Tokens</vt:lpstr>
      <vt:lpstr>Variables</vt:lpstr>
      <vt:lpstr>Variables - Examples</vt:lpstr>
      <vt:lpstr>Using and Displaying Variables</vt:lpstr>
      <vt:lpstr>Variable declarations</vt:lpstr>
      <vt:lpstr>Variable names</vt:lpstr>
      <vt:lpstr>Declaring variables</vt:lpstr>
      <vt:lpstr>Declaration vs Definition</vt:lpstr>
      <vt:lpstr>Data types</vt:lpstr>
      <vt:lpstr>Data types</vt:lpstr>
      <vt:lpstr>Example: Using data types</vt:lpstr>
      <vt:lpstr>The basic data type int</vt:lpstr>
      <vt:lpstr>The floating number type float</vt:lpstr>
      <vt:lpstr>The extended precision type double</vt:lpstr>
      <vt:lpstr>The character type char</vt:lpstr>
      <vt:lpstr>Assigning values to char</vt:lpstr>
      <vt:lpstr>Data display vs data storage</vt:lpstr>
      <vt:lpstr>Storage sizes and ranges</vt:lpstr>
      <vt:lpstr>Type Specifiers: long, short, unsigned, signed</vt:lpstr>
      <vt:lpstr>Basic Data Types  - Summary</vt:lpstr>
      <vt:lpstr>Basic Data Types  - Summary (contd.)</vt:lpstr>
      <vt:lpstr>Basic Data Types  - Summary (contd.)</vt:lpstr>
      <vt:lpstr>Basic Data Types  - Summary (contd.)</vt:lpstr>
      <vt:lpstr>Knowing actual ranges for types</vt:lpstr>
      <vt:lpstr>Working with arithmetic expressions</vt:lpstr>
      <vt:lpstr>Working with arithmetic expressions</vt:lpstr>
      <vt:lpstr>Integer arithmetic and the unary minus operator</vt:lpstr>
      <vt:lpstr>The modulus operator</vt:lpstr>
      <vt:lpstr>The modulus operator</vt:lpstr>
      <vt:lpstr>Integer and Floating-Point Conversions</vt:lpstr>
      <vt:lpstr>Integer and Floating-Point Conversions</vt:lpstr>
      <vt:lpstr>The Type Cast Operator</vt:lpstr>
      <vt:lpstr>Assignment operator</vt:lpstr>
      <vt:lpstr>The assignment operator</vt:lpstr>
      <vt:lpstr>Exercise  </vt:lpstr>
      <vt:lpstr>Example: </vt:lpstr>
      <vt:lpstr>Example</vt:lpstr>
      <vt:lpstr>PowerPoint Presentation</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RAJ</dc:creator>
  <cp:lastModifiedBy>Rajesh G</cp:lastModifiedBy>
  <cp:revision>344</cp:revision>
  <dcterms:created xsi:type="dcterms:W3CDTF">2008-09-26T18:40:29Z</dcterms:created>
  <dcterms:modified xsi:type="dcterms:W3CDTF">2015-03-15T14:47:49Z</dcterms:modified>
</cp:coreProperties>
</file>